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6"/>
  </p:notesMasterIdLst>
  <p:handoutMasterIdLst>
    <p:handoutMasterId r:id="rId17"/>
  </p:handoutMasterIdLst>
  <p:sldIdLst>
    <p:sldId id="256" r:id="rId5"/>
    <p:sldId id="290" r:id="rId6"/>
    <p:sldId id="277" r:id="rId7"/>
    <p:sldId id="289" r:id="rId8"/>
    <p:sldId id="262" r:id="rId9"/>
    <p:sldId id="283" r:id="rId10"/>
    <p:sldId id="266" r:id="rId11"/>
    <p:sldId id="258" r:id="rId12"/>
    <p:sldId id="278" r:id="rId13"/>
    <p:sldId id="270"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en Udoffia" userId="09ecdcfd4eca00d8" providerId="LiveId" clId="{CF90C21D-3156-401F-95DB-E6CD25137A4D}"/>
    <pc:docChg chg="delSld">
      <pc:chgData name="Mayen Udoffia" userId="09ecdcfd4eca00d8" providerId="LiveId" clId="{CF90C21D-3156-401F-95DB-E6CD25137A4D}" dt="2024-03-06T15:20:45.097" v="0" actId="2696"/>
      <pc:docMkLst>
        <pc:docMk/>
      </pc:docMkLst>
      <pc:sldChg chg="del">
        <pc:chgData name="Mayen Udoffia" userId="09ecdcfd4eca00d8" providerId="LiveId" clId="{CF90C21D-3156-401F-95DB-E6CD25137A4D}" dt="2024-03-06T15:20:45.097" v="0" actId="2696"/>
        <pc:sldMkLst>
          <pc:docMk/>
          <pc:sldMk cId="1346372204" sldId="26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3/6/2024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2898387"/>
            <a:ext cx="5110760" cy="2069375"/>
          </a:xfrm>
        </p:spPr>
        <p:txBody>
          <a:bodyPr/>
          <a:lstStyle/>
          <a:p>
            <a:r>
              <a:rPr lang="en-US"/>
              <a:t>Analyzing Credit card churning for enhanced risk management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586890"/>
            <a:ext cx="5013959" cy="1319701"/>
          </a:xfrm>
        </p:spPr>
        <p:txBody>
          <a:bodyPr vert="horz" lIns="91440" tIns="45720" rIns="91440" bIns="45720" rtlCol="0" anchor="t">
            <a:noAutofit/>
          </a:bodyPr>
          <a:lstStyle/>
          <a:p>
            <a:r>
              <a:rPr lang="en-US" sz="1800">
                <a:latin typeface="Arial"/>
                <a:cs typeface="Arial"/>
              </a:rPr>
              <a:t>Presenters: </a:t>
            </a:r>
            <a:r>
              <a:rPr lang="en-US" sz="1800" err="1">
                <a:latin typeface="Arial"/>
                <a:cs typeface="Arial"/>
              </a:rPr>
              <a:t>Sayuree</a:t>
            </a:r>
            <a:r>
              <a:rPr lang="en-US" sz="1800">
                <a:latin typeface="Arial"/>
                <a:cs typeface="Arial"/>
              </a:rPr>
              <a:t> Vilas Kulkarni, Mayen </a:t>
            </a:r>
            <a:r>
              <a:rPr lang="en-US" sz="1800" err="1">
                <a:latin typeface="Arial"/>
                <a:cs typeface="Arial"/>
              </a:rPr>
              <a:t>Udoffia</a:t>
            </a:r>
            <a:r>
              <a:rPr lang="en-US" sz="1800">
                <a:latin typeface="Arial"/>
                <a:cs typeface="Arial"/>
              </a:rPr>
              <a:t>, Devika </a:t>
            </a:r>
            <a:r>
              <a:rPr lang="en-US" sz="1800" err="1">
                <a:latin typeface="Arial"/>
                <a:cs typeface="Arial"/>
              </a:rPr>
              <a:t>Bandela</a:t>
            </a:r>
            <a:r>
              <a:rPr lang="en-US" sz="1800">
                <a:latin typeface="Arial"/>
                <a:cs typeface="Arial"/>
              </a:rPr>
              <a:t> &amp; Santosh Sai </a:t>
            </a:r>
            <a:r>
              <a:rPr lang="en-US" sz="1800" err="1">
                <a:latin typeface="Arial"/>
                <a:cs typeface="Arial"/>
              </a:rPr>
              <a:t>Kadudula</a:t>
            </a:r>
            <a:endParaRPr lang="en-US" sz="1800">
              <a:latin typeface="Arial"/>
              <a:cs typeface="Arial"/>
            </a:endParaRPr>
          </a:p>
        </p:txBody>
      </p:sp>
      <p:pic>
        <p:nvPicPr>
          <p:cNvPr id="5" name="Picture 4" descr="A stack of white credit cards&#10;&#10;Description automatically generated">
            <a:extLst>
              <a:ext uri="{FF2B5EF4-FFF2-40B4-BE49-F238E27FC236}">
                <a16:creationId xmlns:a16="http://schemas.microsoft.com/office/drawing/2014/main" id="{C2093ADB-AF1A-F5AA-6D15-B54F97BFB195}"/>
              </a:ext>
            </a:extLst>
          </p:cNvPr>
          <p:cNvPicPr>
            <a:picLocks noChangeAspect="1"/>
          </p:cNvPicPr>
          <p:nvPr/>
        </p:nvPicPr>
        <p:blipFill>
          <a:blip r:embed="rId2"/>
          <a:stretch>
            <a:fillRect/>
          </a:stretch>
        </p:blipFill>
        <p:spPr>
          <a:xfrm>
            <a:off x="8683827" y="680009"/>
            <a:ext cx="3061737" cy="1951895"/>
          </a:xfrm>
          <a:prstGeom prst="rect">
            <a:avLst/>
          </a:prstGeom>
          <a:ln w="3175">
            <a:solidFill>
              <a:schemeClr val="tx1"/>
            </a:solidFill>
          </a:ln>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3000735" y="179876"/>
            <a:ext cx="9007686" cy="6499516"/>
          </a:xfrm>
        </p:spPr>
        <p:txBody>
          <a:bodyPr>
            <a:normAutofit/>
          </a:bodyPr>
          <a:lstStyle/>
          <a:p>
            <a:r>
              <a:rPr lang="en-US" sz="2400">
                <a:latin typeface="Arial"/>
                <a:cs typeface="Arial"/>
              </a:rPr>
              <a:t>CONCLUSIONS AND RECOMMENDATIONs</a:t>
            </a:r>
            <a:br>
              <a:rPr lang="en-US" sz="2400">
                <a:latin typeface="Arial"/>
                <a:cs typeface="Arial"/>
              </a:rPr>
            </a:br>
            <a:br>
              <a:rPr lang="en-US" sz="2400">
                <a:latin typeface="Arial"/>
                <a:cs typeface="Arial"/>
              </a:rPr>
            </a:br>
            <a:r>
              <a:rPr lang="en-US" sz="1200">
                <a:ea typeface="+mj-lt"/>
                <a:cs typeface="+mj-lt"/>
              </a:rPr>
              <a:t>             </a:t>
            </a:r>
            <a:endParaRPr lang="en-US" sz="1200" b="1">
              <a:ea typeface="+mj-lt"/>
              <a:cs typeface="+mj-lt"/>
            </a:endParaRPr>
          </a:p>
          <a:p>
            <a:pPr marL="342900" indent="-342900">
              <a:lnSpc>
                <a:spcPct val="150000"/>
              </a:lnSpc>
              <a:spcBef>
                <a:spcPts val="1000"/>
              </a:spcBef>
              <a:buFont typeface="Arial"/>
              <a:buChar char="•"/>
            </a:pPr>
            <a:br>
              <a:rPr lang="en-US" sz="2400">
                <a:latin typeface="Arial"/>
                <a:cs typeface="Arial"/>
              </a:rPr>
            </a:br>
            <a:br>
              <a:rPr lang="en-US" sz="1200">
                <a:latin typeface="Tenorite"/>
                <a:cs typeface="Arial"/>
              </a:rPr>
            </a:br>
            <a:r>
              <a:rPr lang="en-US" sz="2400">
                <a:latin typeface="Arial"/>
                <a:cs typeface="Arial"/>
              </a:rPr>
              <a:t>    </a:t>
            </a:r>
            <a:endParaRPr lang="en-US" sz="1200">
              <a:ea typeface="+mj-lt"/>
              <a:cs typeface="+mj-lt"/>
            </a:endParaRP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a:p>
        </p:txBody>
      </p:sp>
      <p:sp>
        <p:nvSpPr>
          <p:cNvPr id="7" name="Title 1">
            <a:extLst>
              <a:ext uri="{FF2B5EF4-FFF2-40B4-BE49-F238E27FC236}">
                <a16:creationId xmlns:a16="http://schemas.microsoft.com/office/drawing/2014/main" id="{0E3BA3C2-F892-2999-29B7-8D6E5F900C53}"/>
              </a:ext>
            </a:extLst>
          </p:cNvPr>
          <p:cNvSpPr txBox="1">
            <a:spLocks/>
          </p:cNvSpPr>
          <p:nvPr/>
        </p:nvSpPr>
        <p:spPr>
          <a:xfrm>
            <a:off x="4258288" y="3125886"/>
            <a:ext cx="7691641" cy="47633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342900" indent="-342900" algn="l">
              <a:buAutoNum type="arabicPeriod"/>
            </a:pPr>
            <a:endParaRPr lang="en-US" sz="1400" b="1" cap="none">
              <a:latin typeface="Tenorite"/>
            </a:endParaRPr>
          </a:p>
          <a:p>
            <a:pPr marL="342900" indent="-342900" algn="l">
              <a:buAutoNum type="arabicPeriod"/>
            </a:pPr>
            <a:endParaRPr lang="en-US" sz="1400" b="1" cap="none">
              <a:latin typeface="Tenorite"/>
            </a:endParaRPr>
          </a:p>
          <a:p>
            <a:pPr marL="342900" indent="-342900" algn="l">
              <a:buAutoNum type="arabicPeriod"/>
            </a:pPr>
            <a:endParaRPr lang="en-US" sz="1400" b="1" cap="none">
              <a:latin typeface="Tenorite"/>
            </a:endParaRPr>
          </a:p>
          <a:p>
            <a:pPr marL="342900" indent="-342900" algn="l">
              <a:buAutoNum type="arabicPeriod"/>
            </a:pPr>
            <a:endParaRPr lang="en-US" sz="1400" b="1" cap="none">
              <a:latin typeface="Tenorite"/>
            </a:endParaRPr>
          </a:p>
          <a:p>
            <a:pPr marL="342900" indent="-342900" algn="l">
              <a:buAutoNum type="arabicPeriod"/>
            </a:pPr>
            <a:endParaRPr lang="en-US" sz="1400" b="1" cap="none">
              <a:latin typeface="Tenorite"/>
            </a:endParaRPr>
          </a:p>
          <a:p>
            <a:pPr marL="342900" indent="-342900" algn="l">
              <a:buAutoNum type="arabicPeriod"/>
            </a:pPr>
            <a:r>
              <a:rPr lang="en-US" sz="1400" b="1" cap="none">
                <a:latin typeface="Tenorite"/>
              </a:rPr>
              <a:t>We</a:t>
            </a:r>
            <a:r>
              <a:rPr lang="en-US" sz="1400" b="1" cap="none">
                <a:ea typeface="+mj-lt"/>
                <a:cs typeface="+mj-lt"/>
              </a:rPr>
              <a:t> suggest that the company offers educational resources to assist customers with lower incomes in effectively navigating the system. for example, introducing a credit management tool or </a:t>
            </a:r>
            <a:r>
              <a:rPr lang="en-US" sz="1400" b="1" cap="none" err="1">
                <a:ea typeface="+mj-lt"/>
                <a:cs typeface="+mj-lt"/>
              </a:rPr>
              <a:t>lowcost</a:t>
            </a:r>
            <a:r>
              <a:rPr lang="en-US" sz="1400" b="1" cap="none">
                <a:ea typeface="+mj-lt"/>
                <a:cs typeface="+mj-lt"/>
              </a:rPr>
              <a:t> banking products.   </a:t>
            </a:r>
            <a:br>
              <a:rPr lang="en-US" sz="1400" b="1" cap="none">
                <a:ea typeface="+mj-lt"/>
                <a:cs typeface="+mj-lt"/>
              </a:rPr>
            </a:br>
            <a:endParaRPr lang="en-US" sz="1400" b="1" cap="none">
              <a:ea typeface="+mj-lt"/>
              <a:cs typeface="+mj-lt"/>
            </a:endParaRPr>
          </a:p>
          <a:p>
            <a:pPr marL="342900" indent="-342900" algn="l">
              <a:buAutoNum type="arabicPeriod"/>
            </a:pPr>
            <a:r>
              <a:rPr lang="en-US" sz="1400" b="1" cap="none">
                <a:ea typeface="+mj-lt"/>
                <a:cs typeface="+mj-lt"/>
              </a:rPr>
              <a:t>Provide personalized offers and rewards based on card usage patterns. offering exclusive benefits tied to the card category can enhance customer satisfaction and loyalty.  </a:t>
            </a:r>
            <a:br>
              <a:rPr lang="en-US" sz="1400" b="1" cap="none">
                <a:ea typeface="+mj-lt"/>
                <a:cs typeface="+mj-lt"/>
              </a:rPr>
            </a:br>
            <a:r>
              <a:rPr lang="en-US" sz="1400" b="1" cap="none">
                <a:ea typeface="+mj-lt"/>
                <a:cs typeface="+mj-lt"/>
              </a:rPr>
              <a:t> </a:t>
            </a:r>
            <a:endParaRPr lang="en-US" sz="1400" b="1">
              <a:ea typeface="+mj-lt"/>
              <a:cs typeface="+mj-lt"/>
            </a:endParaRPr>
          </a:p>
          <a:p>
            <a:pPr marL="342900" indent="-342900" algn="l">
              <a:buAutoNum type="arabicPeriod"/>
            </a:pPr>
            <a:r>
              <a:rPr lang="en-US" sz="1400" b="1" cap="none">
                <a:ea typeface="+mj-lt"/>
                <a:cs typeface="+mj-lt"/>
              </a:rPr>
              <a:t>Design loyalty programs that cater to the life stages of customers.  </a:t>
            </a:r>
            <a:br>
              <a:rPr lang="en-US" sz="1400" b="1" cap="none">
                <a:ea typeface="+mj-lt"/>
                <a:cs typeface="+mj-lt"/>
              </a:rPr>
            </a:br>
            <a:r>
              <a:rPr lang="en-US" sz="1400" b="1" cap="none">
                <a:ea typeface="+mj-lt"/>
                <a:cs typeface="+mj-lt"/>
              </a:rPr>
              <a:t> </a:t>
            </a:r>
            <a:endParaRPr lang="en-US" sz="1400" b="1">
              <a:ea typeface="+mj-lt"/>
              <a:cs typeface="+mj-lt"/>
            </a:endParaRPr>
          </a:p>
          <a:p>
            <a:pPr marL="342900" indent="-342900" algn="l">
              <a:buAutoNum type="arabicPeriod"/>
            </a:pPr>
            <a:r>
              <a:rPr lang="en-US" sz="1400" b="1" cap="none">
                <a:ea typeface="+mj-lt"/>
                <a:cs typeface="+mj-lt"/>
              </a:rPr>
              <a:t>Implement loyalty programs for existing customers, offering exclusive perks and rewards to show appreciation for their loyalty.  </a:t>
            </a:r>
            <a:br>
              <a:rPr lang="en-US" sz="1400" b="1" cap="none">
                <a:ea typeface="+mj-lt"/>
                <a:cs typeface="+mj-lt"/>
              </a:rPr>
            </a:br>
            <a:r>
              <a:rPr lang="en-US" sz="1400" b="1" cap="none">
                <a:ea typeface="+mj-lt"/>
                <a:cs typeface="+mj-lt"/>
              </a:rPr>
              <a:t> </a:t>
            </a:r>
            <a:endParaRPr lang="en-US" sz="1400" b="1">
              <a:ea typeface="+mj-lt"/>
              <a:cs typeface="+mj-lt"/>
            </a:endParaRPr>
          </a:p>
          <a:p>
            <a:pPr marL="342900" indent="-342900" algn="l">
              <a:buAutoNum type="arabicPeriod"/>
            </a:pPr>
            <a:r>
              <a:rPr lang="en-US" sz="1400" b="1" cap="none">
                <a:ea typeface="+mj-lt"/>
                <a:cs typeface="+mj-lt"/>
              </a:rPr>
              <a:t>Send personalized messages to inquire about the reasons for inactivity. use customer feedback to tailor solutions   </a:t>
            </a:r>
            <a:br>
              <a:rPr lang="en-US" sz="1400" b="1" cap="none">
                <a:ea typeface="+mj-lt"/>
                <a:cs typeface="+mj-lt"/>
              </a:rPr>
            </a:br>
            <a:r>
              <a:rPr lang="en-US" sz="1400" b="1" cap="none">
                <a:ea typeface="+mj-lt"/>
                <a:cs typeface="+mj-lt"/>
              </a:rPr>
              <a:t> </a:t>
            </a:r>
            <a:endParaRPr lang="en-US" sz="1400" b="1">
              <a:ea typeface="+mj-lt"/>
              <a:cs typeface="+mj-lt"/>
            </a:endParaRPr>
          </a:p>
          <a:p>
            <a:pPr marL="342900" indent="-342900" algn="l">
              <a:buAutoNum type="arabicPeriod"/>
            </a:pPr>
            <a:r>
              <a:rPr lang="en-US" sz="1400" b="1" cap="none">
                <a:ea typeface="+mj-lt"/>
                <a:cs typeface="+mj-lt"/>
              </a:rPr>
              <a:t>Regularly reassess and adjust credit limits based on customer behavior, financial stability, and creditworthiness.   </a:t>
            </a:r>
            <a:br>
              <a:rPr lang="en-US" sz="1400" b="1" cap="none">
                <a:ea typeface="+mj-lt"/>
                <a:cs typeface="+mj-lt"/>
              </a:rPr>
            </a:br>
            <a:endParaRPr lang="en-US" sz="1400" b="1" cap="none">
              <a:ea typeface="+mj-lt"/>
              <a:cs typeface="+mj-lt"/>
            </a:endParaRPr>
          </a:p>
          <a:p>
            <a:pPr marL="342900" indent="-342900" algn="l">
              <a:buAutoNum type="arabicPeriod"/>
            </a:pPr>
            <a:r>
              <a:rPr lang="en-US" sz="1400" b="1" cap="none">
                <a:ea typeface="+mj-lt"/>
                <a:cs typeface="+mj-lt"/>
              </a:rPr>
              <a:t>Introduce proactive debt relief programs for customers with high revolving balances like introducing balance transfer credit cards and so on.   </a:t>
            </a:r>
            <a:br>
              <a:rPr lang="en-US" sz="1400" b="1" cap="none">
                <a:ea typeface="+mj-lt"/>
                <a:cs typeface="+mj-lt"/>
              </a:rPr>
            </a:br>
            <a:endParaRPr lang="en-US" sz="1400" b="1" cap="none">
              <a:ea typeface="+mj-lt"/>
              <a:cs typeface="+mj-lt"/>
            </a:endParaRPr>
          </a:p>
          <a:p>
            <a:pPr marL="342900" indent="-342900" algn="l">
              <a:buAutoNum type="arabicPeriod"/>
            </a:pPr>
            <a:r>
              <a:rPr lang="en-US" sz="1400" b="1" cap="none">
                <a:ea typeface="+mj-lt"/>
                <a:cs typeface="+mj-lt"/>
              </a:rPr>
              <a:t>Regularly assess the market to ensure your pricing and offers remain competitive.  </a:t>
            </a:r>
            <a:br>
              <a:rPr lang="en-US" sz="1400" b="1" cap="none">
                <a:ea typeface="+mj-lt"/>
                <a:cs typeface="+mj-lt"/>
              </a:rPr>
            </a:br>
            <a:endParaRPr lang="en-US" sz="1400" b="1" cap="none">
              <a:ea typeface="+mj-lt"/>
              <a:cs typeface="+mj-lt"/>
            </a:endParaRPr>
          </a:p>
          <a:p>
            <a:pPr marL="342900" indent="-342900" algn="l">
              <a:buAutoNum type="arabicPeriod"/>
            </a:pPr>
            <a:r>
              <a:rPr lang="en-US" sz="1400" b="1" cap="none">
                <a:ea typeface="+mj-lt"/>
                <a:cs typeface="+mj-lt"/>
              </a:rPr>
              <a:t>Implement regular surveys and feedback mechanisms to understand customer sentiments.  </a:t>
            </a:r>
            <a:endParaRPr lang="en-US" sz="1400" b="1"/>
          </a:p>
          <a:p>
            <a:pPr algn="l"/>
            <a:endParaRPr lang="en-US" sz="2000" cap="none">
              <a:effectLst/>
              <a:latin typeface="Helvetica Neue" panose="02000503000000020004" pitchFamily="2" charset="0"/>
            </a:endParaRPr>
          </a:p>
          <a:p>
            <a:pPr algn="l"/>
            <a:endParaRPr lang="en-US" sz="1800" cap="none">
              <a:effectLst/>
            </a:endParaRPr>
          </a:p>
          <a:p>
            <a:pPr algn="l"/>
            <a:endParaRPr lang="en-US" sz="2000" b="1" cap="none"/>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885714" y="2420301"/>
            <a:ext cx="7841182" cy="601482"/>
          </a:xfrm>
        </p:spPr>
        <p:txBody>
          <a:bodyPr/>
          <a:lstStyle/>
          <a:p>
            <a:r>
              <a:rPr lang="en-US">
                <a:latin typeface="Arial"/>
                <a:cs typeface="Arial"/>
              </a:rPr>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058B-0A58-53A1-3B70-BF0BCCD6C285}"/>
              </a:ext>
            </a:extLst>
          </p:cNvPr>
          <p:cNvSpPr>
            <a:spLocks noGrp="1"/>
          </p:cNvSpPr>
          <p:nvPr>
            <p:ph type="title"/>
          </p:nvPr>
        </p:nvSpPr>
        <p:spPr>
          <a:xfrm>
            <a:off x="2376853" y="59153"/>
            <a:ext cx="3171825" cy="1325563"/>
          </a:xfrm>
        </p:spPr>
        <p:txBody>
          <a:bodyPr/>
          <a:lstStyle/>
          <a:p>
            <a:r>
              <a:rPr lang="en-US"/>
              <a:t>Introduction. </a:t>
            </a:r>
          </a:p>
        </p:txBody>
      </p:sp>
      <p:sp>
        <p:nvSpPr>
          <p:cNvPr id="4" name="Date Placeholder 3">
            <a:extLst>
              <a:ext uri="{FF2B5EF4-FFF2-40B4-BE49-F238E27FC236}">
                <a16:creationId xmlns:a16="http://schemas.microsoft.com/office/drawing/2014/main" id="{9565A915-90E1-ED32-F440-60AE6769A34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655B15D-96EA-2E3D-8397-9ACE17206024}"/>
              </a:ext>
            </a:extLst>
          </p:cNvPr>
          <p:cNvSpPr>
            <a:spLocks noGrp="1"/>
          </p:cNvSpPr>
          <p:nvPr>
            <p:ph type="ftr" sz="quarter" idx="11"/>
          </p:nvPr>
        </p:nvSpPr>
        <p:spPr/>
        <p:txBody>
          <a:bodyPr/>
          <a:lstStyle/>
          <a:p>
            <a:r>
              <a:rPr lang="en-US"/>
              <a:t>Pitch Deck</a:t>
            </a:r>
          </a:p>
        </p:txBody>
      </p:sp>
      <p:sp>
        <p:nvSpPr>
          <p:cNvPr id="6" name="Slide Number Placeholder 5">
            <a:extLst>
              <a:ext uri="{FF2B5EF4-FFF2-40B4-BE49-F238E27FC236}">
                <a16:creationId xmlns:a16="http://schemas.microsoft.com/office/drawing/2014/main" id="{C17D1424-7FA4-3E6F-494A-341A591B2643}"/>
              </a:ext>
            </a:extLst>
          </p:cNvPr>
          <p:cNvSpPr>
            <a:spLocks noGrp="1"/>
          </p:cNvSpPr>
          <p:nvPr>
            <p:ph type="sldNum" sz="quarter" idx="12"/>
          </p:nvPr>
        </p:nvSpPr>
        <p:spPr/>
        <p:txBody>
          <a:bodyPr/>
          <a:lstStyle/>
          <a:p>
            <a:fld id="{B5CEABB6-07DC-46E8-9B57-56EC44A396E5}" type="slidenum">
              <a:rPr lang="en-US" smtClean="0"/>
              <a:t>2</a:t>
            </a:fld>
            <a:endParaRPr lang="en-US"/>
          </a:p>
        </p:txBody>
      </p:sp>
      <p:sp>
        <p:nvSpPr>
          <p:cNvPr id="8" name="TextBox 7">
            <a:extLst>
              <a:ext uri="{FF2B5EF4-FFF2-40B4-BE49-F238E27FC236}">
                <a16:creationId xmlns:a16="http://schemas.microsoft.com/office/drawing/2014/main" id="{5B808FC7-089E-BAA2-06AF-F908B1CB6C5B}"/>
              </a:ext>
            </a:extLst>
          </p:cNvPr>
          <p:cNvSpPr txBox="1"/>
          <p:nvPr/>
        </p:nvSpPr>
        <p:spPr>
          <a:xfrm>
            <a:off x="121235" y="1881414"/>
            <a:ext cx="65847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a:t>
            </a:r>
            <a:r>
              <a:rPr lang="en-US" dirty="0">
                <a:solidFill>
                  <a:schemeClr val="bg1"/>
                </a:solidFill>
                <a:ea typeface="+mn-lt"/>
                <a:cs typeface="+mn-lt"/>
              </a:rPr>
              <a:t> In the dynamic landscape of the financial industry, the phenomenon of credit card churning has emerged as a multifaceted challenge for risk management professionals and financial institutions. Credit card churning, characterized by the repeated opening and closing of credit card accounts to exploit introductory offers and rewards, poses intricate risks that demand a nuanced and comprehensive approach. As financial institutions strive to navigate through this complex terrain, understanding the patterns, behaviors, and potential consequences associated with credit card churning becomes imperative for effective risk mitigation. This analysis aims to delve into the intricacies of credit card churning, offering insights into the identification of churners, assessing associated credit risks, and proposing strategies for enhanced risk management.</a:t>
            </a:r>
            <a:endParaRPr lang="en-US" dirty="0">
              <a:solidFill>
                <a:schemeClr val="bg1"/>
              </a:solidFill>
            </a:endParaRPr>
          </a:p>
        </p:txBody>
      </p:sp>
    </p:spTree>
    <p:extLst>
      <p:ext uri="{BB962C8B-B14F-4D97-AF65-F5344CB8AC3E}">
        <p14:creationId xmlns:p14="http://schemas.microsoft.com/office/powerpoint/2010/main" val="92832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252284" y="812"/>
            <a:ext cx="5784335" cy="1256682"/>
          </a:xfrm>
        </p:spPr>
        <p:txBody>
          <a:bodyPr>
            <a:noAutofit/>
          </a:bodyPr>
          <a:lstStyle/>
          <a:p>
            <a:r>
              <a:rPr lang="en-US" sz="3200"/>
              <a:t>Business Problem</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60112" y="1253023"/>
            <a:ext cx="5898910" cy="1093984"/>
          </a:xfrm>
        </p:spPr>
        <p:txBody>
          <a:bodyPr vert="horz" lIns="91440" tIns="45720" rIns="91440" bIns="45720" rtlCol="0" anchor="t">
            <a:noAutofit/>
          </a:bodyPr>
          <a:lstStyle/>
          <a:p>
            <a:r>
              <a:rPr lang="en-US" sz="2300" b="1">
                <a:latin typeface="Arial"/>
                <a:cs typeface="Arial"/>
              </a:rPr>
              <a:t>What are the patterns of Credit card churning</a:t>
            </a:r>
            <a:r>
              <a:rPr lang="en-US" sz="2300">
                <a:latin typeface="Arial"/>
                <a:cs typeface="Arial"/>
              </a:rPr>
              <a:t>?</a:t>
            </a:r>
          </a:p>
          <a:p>
            <a:endParaRPr lang="en-US" sz="2000" b="1"/>
          </a:p>
          <a:p>
            <a:pPr marL="285750" indent="-285750">
              <a:buFont typeface="Arial" panose="020B0604020202020204" pitchFamily="34" charset="0"/>
              <a:buChar char="•"/>
            </a:pPr>
            <a:endParaRPr lang="en-US" sz="1800"/>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3</a:t>
            </a:fld>
            <a:endParaRPr lang="en-US"/>
          </a:p>
        </p:txBody>
      </p:sp>
      <p:sp>
        <p:nvSpPr>
          <p:cNvPr id="9" name="Subtitle 2">
            <a:extLst>
              <a:ext uri="{FF2B5EF4-FFF2-40B4-BE49-F238E27FC236}">
                <a16:creationId xmlns:a16="http://schemas.microsoft.com/office/drawing/2014/main" id="{47039AFC-7F14-EC1B-B8B8-A24D380BEC3F}"/>
              </a:ext>
              <a:ext uri="{C183D7F6-B498-43B3-948B-1728B52AA6E4}">
                <adec:decorative xmlns:adec="http://schemas.microsoft.com/office/drawing/2017/decorative" val="0"/>
              </a:ext>
            </a:extLst>
          </p:cNvPr>
          <p:cNvSpPr txBox="1">
            <a:spLocks/>
          </p:cNvSpPr>
          <p:nvPr/>
        </p:nvSpPr>
        <p:spPr>
          <a:xfrm>
            <a:off x="247753" y="2027791"/>
            <a:ext cx="5517499" cy="439347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1pPr>
            <a:lvl2pPr marL="4572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2pPr>
            <a:lvl3pPr marL="9144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3pPr>
            <a:lvl4pPr marL="13716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4pPr>
            <a:lvl5pPr marL="1828800" indent="0" algn="l" defTabSz="914400" rtl="0" eaLnBrk="1" latinLnBrk="0" hangingPunct="1">
              <a:lnSpc>
                <a:spcPct val="120000"/>
              </a:lnSpc>
              <a:spcBef>
                <a:spcPts val="1000"/>
              </a:spcBef>
              <a:buFont typeface="Arial" panose="020B0604020202020204" pitchFamily="34" charset="0"/>
              <a:buNone/>
              <a:defRPr sz="14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b="1"/>
          </a:p>
          <a:p>
            <a:pPr marL="285750" indent="-285750">
              <a:buFont typeface="Arial" panose="020B0604020202020204" pitchFamily="34" charset="0"/>
              <a:buChar char="•"/>
            </a:pPr>
            <a:r>
              <a:rPr lang="en-US" sz="1800">
                <a:latin typeface="Arial"/>
                <a:cs typeface="Arial"/>
              </a:rPr>
              <a:t>For Financial Institutions, Regulatory Bodies and Business Managers to mitigate risks and refine customer acquisition.</a:t>
            </a:r>
          </a:p>
          <a:p>
            <a:pPr marL="285750" indent="-285750">
              <a:buFont typeface="Arial" panose="020B0604020202020204" pitchFamily="34" charset="0"/>
              <a:buChar char="•"/>
            </a:pPr>
            <a:r>
              <a:rPr lang="en-US" sz="1800">
                <a:latin typeface="Arial"/>
                <a:cs typeface="Arial"/>
              </a:rPr>
              <a:t>Offering insights into the identification of churners, assessing associated credit risks, and proposing strategies for enhanced risk management.</a:t>
            </a:r>
          </a:p>
          <a:p>
            <a:pPr marL="285750" indent="-285750">
              <a:buFont typeface="Arial" panose="020B0604020202020204" pitchFamily="34" charset="0"/>
              <a:buChar char="•"/>
            </a:pPr>
            <a:endParaRPr lang="en-US" sz="1800">
              <a:latin typeface="Arial"/>
              <a:cs typeface="Arial"/>
            </a:endParaRPr>
          </a:p>
        </p:txBody>
      </p:sp>
      <p:pic>
        <p:nvPicPr>
          <p:cNvPr id="11" name="Picture 10" descr="A black silhouette of a head with a puzzle piece missing&#10;&#10;Description automatically generated">
            <a:extLst>
              <a:ext uri="{FF2B5EF4-FFF2-40B4-BE49-F238E27FC236}">
                <a16:creationId xmlns:a16="http://schemas.microsoft.com/office/drawing/2014/main" id="{8F8D4C78-B8E5-E1A4-D64A-2F38519741B8}"/>
              </a:ext>
            </a:extLst>
          </p:cNvPr>
          <p:cNvPicPr>
            <a:picLocks noChangeAspect="1"/>
          </p:cNvPicPr>
          <p:nvPr/>
        </p:nvPicPr>
        <p:blipFill>
          <a:blip r:embed="rId2"/>
          <a:stretch>
            <a:fillRect/>
          </a:stretch>
        </p:blipFill>
        <p:spPr>
          <a:xfrm>
            <a:off x="8174389" y="4076757"/>
            <a:ext cx="3486263" cy="2531568"/>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349960" y="466538"/>
            <a:ext cx="3442760" cy="557951"/>
          </a:xfrm>
        </p:spPr>
        <p:txBody>
          <a:bodyPr>
            <a:noAutofit/>
          </a:bodyPr>
          <a:lstStyle/>
          <a:p>
            <a:r>
              <a:rPr lang="en-US" sz="3200"/>
              <a:t>Data cleaning</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2257677" y="1206274"/>
            <a:ext cx="9496768" cy="5392687"/>
          </a:xfrm>
        </p:spPr>
        <p:txBody>
          <a:bodyPr vert="horz" lIns="91440" tIns="45720" rIns="91440" bIns="45720" rtlCol="0" anchor="t">
            <a:noAutofit/>
          </a:bodyPr>
          <a:lstStyle/>
          <a:p>
            <a:pPr marL="285750" indent="-285750">
              <a:buFont typeface="Arial" panose="020B0604020202020204" pitchFamily="34" charset="0"/>
              <a:buChar char="•"/>
            </a:pPr>
            <a:r>
              <a:rPr lang="en-US">
                <a:ea typeface="+mj-lt"/>
                <a:cs typeface="+mj-lt"/>
              </a:rPr>
              <a:t>Acquired a 2021 bank dataset from Kaggle, encompassing information on 10,000 customers with 20 variables, including Age, Salary, Marital status, Credit card limit, and Credit card category.</a:t>
            </a:r>
            <a:endParaRPr lang="en-US" b="1">
              <a:ea typeface="+mj-lt"/>
              <a:cs typeface="+mj-lt"/>
            </a:endParaRPr>
          </a:p>
          <a:p>
            <a:pPr marL="285750" indent="-285750">
              <a:buFont typeface="Arial" panose="020B0604020202020204" pitchFamily="34" charset="0"/>
              <a:buChar char="•"/>
            </a:pPr>
            <a:r>
              <a:rPr lang="en-US">
                <a:ea typeface="+mj-lt"/>
                <a:cs typeface="+mj-lt"/>
              </a:rPr>
              <a:t>Encoded categorical variables using dummy or indicator variables to prepare the data for analysis.</a:t>
            </a:r>
            <a:r>
              <a:rPr lang="en-US" b="1"/>
              <a:t>.</a:t>
            </a:r>
            <a:br>
              <a:rPr lang="en-US" b="1"/>
            </a:br>
            <a:endParaRPr lang="en-US" b="1"/>
          </a:p>
          <a:p>
            <a:pPr marL="285750" indent="-285750">
              <a:buFont typeface="Arial" panose="020B0604020202020204" pitchFamily="34" charset="0"/>
              <a:buChar char="•"/>
            </a:pPr>
            <a:r>
              <a:rPr lang="en-US">
                <a:ea typeface="+mj-lt"/>
                <a:cs typeface="+mj-lt"/>
              </a:rPr>
              <a:t>Identified and removed outliers in the dataset to enhance the robustness of the analysis.</a:t>
            </a:r>
            <a:r>
              <a:rPr lang="en-US" b="1"/>
              <a:t>.</a:t>
            </a:r>
            <a:br>
              <a:rPr lang="en-US" b="1"/>
            </a:br>
            <a:endParaRPr lang="en-US" b="1"/>
          </a:p>
          <a:p>
            <a:pPr marL="285750" indent="-285750">
              <a:buFont typeface="Arial" panose="020B0604020202020204" pitchFamily="34" charset="0"/>
              <a:buChar char="•"/>
            </a:pPr>
            <a:r>
              <a:rPr lang="en-US">
                <a:ea typeface="+mj-lt"/>
                <a:cs typeface="+mj-lt"/>
              </a:rPr>
              <a:t>Conducted correlation matrix exploration and regression modeling, to discern relationships among variables, ultimately selecting pertinent variables based on statistical significance and practical relevance.</a:t>
            </a:r>
            <a:endParaRPr lang="en-US" b="1">
              <a:ea typeface="+mj-lt"/>
              <a:cs typeface="+mj-lt"/>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ea typeface="+mj-lt"/>
                <a:cs typeface="+mj-lt"/>
              </a:rPr>
              <a:t>Created a new CSV file to store the cleaned and finalized dataset</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endParaRPr lang="en-US" sz="1800" b="1"/>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a:p>
        </p:txBody>
      </p:sp>
      <p:sp>
        <p:nvSpPr>
          <p:cNvPr id="17" name="Text Placeholder 6">
            <a:extLst>
              <a:ext uri="{FF2B5EF4-FFF2-40B4-BE49-F238E27FC236}">
                <a16:creationId xmlns:a16="http://schemas.microsoft.com/office/drawing/2014/main" id="{0CC2EEC5-D40E-6FF1-EDD9-E801C61D3A39}"/>
              </a:ext>
            </a:extLst>
          </p:cNvPr>
          <p:cNvSpPr txBox="1">
            <a:spLocks/>
          </p:cNvSpPr>
          <p:nvPr/>
        </p:nvSpPr>
        <p:spPr>
          <a:xfrm>
            <a:off x="2341116" y="2978332"/>
            <a:ext cx="878840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b="1"/>
          </a:p>
        </p:txBody>
      </p:sp>
      <p:sp>
        <p:nvSpPr>
          <p:cNvPr id="18" name="Text Placeholder 6">
            <a:extLst>
              <a:ext uri="{FF2B5EF4-FFF2-40B4-BE49-F238E27FC236}">
                <a16:creationId xmlns:a16="http://schemas.microsoft.com/office/drawing/2014/main" id="{C5881B93-ACED-B444-0C2C-58D9159DF0B7}"/>
              </a:ext>
            </a:extLst>
          </p:cNvPr>
          <p:cNvSpPr txBox="1">
            <a:spLocks/>
          </p:cNvSpPr>
          <p:nvPr/>
        </p:nvSpPr>
        <p:spPr>
          <a:xfrm>
            <a:off x="2405852" y="5098408"/>
            <a:ext cx="8788400" cy="49208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b="1"/>
          </a:p>
        </p:txBody>
      </p:sp>
      <p:sp>
        <p:nvSpPr>
          <p:cNvPr id="19" name="Text Placeholder 6">
            <a:extLst>
              <a:ext uri="{FF2B5EF4-FFF2-40B4-BE49-F238E27FC236}">
                <a16:creationId xmlns:a16="http://schemas.microsoft.com/office/drawing/2014/main" id="{D6119026-93CF-C1D6-F758-4467CFEBFC3A}"/>
              </a:ext>
            </a:extLst>
          </p:cNvPr>
          <p:cNvSpPr txBox="1">
            <a:spLocks/>
          </p:cNvSpPr>
          <p:nvPr/>
        </p:nvSpPr>
        <p:spPr>
          <a:xfrm>
            <a:off x="2472996" y="5991225"/>
            <a:ext cx="8788400" cy="3651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000" kern="1200"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581400" y="136525"/>
            <a:ext cx="5450552" cy="814703"/>
          </a:xfrm>
        </p:spPr>
        <p:txBody>
          <a:bodyPr/>
          <a:lstStyle/>
          <a:p>
            <a:r>
              <a:rPr lang="en-US"/>
              <a:t>Correlation Matrix</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4402458" y="3489349"/>
            <a:ext cx="2448560" cy="529248"/>
          </a:xfrm>
        </p:spPr>
        <p:txBody>
          <a:bodyPr vert="horz" lIns="91440" tIns="45720" rIns="91440" bIns="45720" rtlCol="0" anchor="t">
            <a:normAutofit/>
          </a:bodyPr>
          <a:lstStyle/>
          <a:p>
            <a:r>
              <a:rPr lang="en-US" sz="2400"/>
              <a:t>VIF</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5</a:t>
            </a:fld>
            <a:endParaRPr lang="en-US"/>
          </a:p>
        </p:txBody>
      </p:sp>
      <p:pic>
        <p:nvPicPr>
          <p:cNvPr id="24" name="Picture 23" descr="A screenshot of a white sheet&#10;&#10;Description automatically generated">
            <a:extLst>
              <a:ext uri="{FF2B5EF4-FFF2-40B4-BE49-F238E27FC236}">
                <a16:creationId xmlns:a16="http://schemas.microsoft.com/office/drawing/2014/main" id="{C92CDB7D-8F89-415B-2B14-E87F2ED59D4A}"/>
              </a:ext>
            </a:extLst>
          </p:cNvPr>
          <p:cNvPicPr>
            <a:picLocks noChangeAspect="1"/>
          </p:cNvPicPr>
          <p:nvPr/>
        </p:nvPicPr>
        <p:blipFill>
          <a:blip r:embed="rId2"/>
          <a:stretch>
            <a:fillRect/>
          </a:stretch>
        </p:blipFill>
        <p:spPr>
          <a:xfrm>
            <a:off x="609600" y="1145864"/>
            <a:ext cx="11206480" cy="2054536"/>
          </a:xfrm>
          <a:prstGeom prst="rect">
            <a:avLst/>
          </a:prstGeom>
        </p:spPr>
      </p:pic>
      <p:pic>
        <p:nvPicPr>
          <p:cNvPr id="26" name="Picture 25" descr="A white paper with black lines&#10;&#10;Description automatically generated">
            <a:extLst>
              <a:ext uri="{FF2B5EF4-FFF2-40B4-BE49-F238E27FC236}">
                <a16:creationId xmlns:a16="http://schemas.microsoft.com/office/drawing/2014/main" id="{5B8EE56D-175D-900D-FC97-E2623185FB30}"/>
              </a:ext>
            </a:extLst>
          </p:cNvPr>
          <p:cNvPicPr>
            <a:picLocks noChangeAspect="1"/>
          </p:cNvPicPr>
          <p:nvPr/>
        </p:nvPicPr>
        <p:blipFill>
          <a:blip r:embed="rId3"/>
          <a:stretch>
            <a:fillRect/>
          </a:stretch>
        </p:blipFill>
        <p:spPr>
          <a:xfrm>
            <a:off x="2394963" y="4018069"/>
            <a:ext cx="7237827" cy="2337628"/>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1">
            <a:extLst>
              <a:ext uri="{FF2B5EF4-FFF2-40B4-BE49-F238E27FC236}">
                <a16:creationId xmlns:a16="http://schemas.microsoft.com/office/drawing/2014/main" id="{E75642EE-E6C2-FD82-D3D8-29B2ED2B029F}"/>
              </a:ext>
            </a:extLst>
          </p:cNvPr>
          <p:cNvSpPr>
            <a:spLocks noGrp="1"/>
          </p:cNvSpPr>
          <p:nvPr>
            <p:ph type="title"/>
          </p:nvPr>
        </p:nvSpPr>
        <p:spPr>
          <a:xfrm>
            <a:off x="3769995" y="259399"/>
            <a:ext cx="5111750" cy="549805"/>
          </a:xfrm>
        </p:spPr>
        <p:txBody>
          <a:bodyPr>
            <a:normAutofit/>
          </a:bodyPr>
          <a:lstStyle/>
          <a:p>
            <a:r>
              <a:rPr lang="en-US"/>
              <a:t>Why these variables?</a:t>
            </a:r>
          </a:p>
        </p:txBody>
      </p:sp>
      <p:sp>
        <p:nvSpPr>
          <p:cNvPr id="77" name="Title 1">
            <a:extLst>
              <a:ext uri="{FF2B5EF4-FFF2-40B4-BE49-F238E27FC236}">
                <a16:creationId xmlns:a16="http://schemas.microsoft.com/office/drawing/2014/main" id="{37DBB9C4-E867-D81E-7B72-62F98CCA5722}"/>
              </a:ext>
            </a:extLst>
          </p:cNvPr>
          <p:cNvSpPr txBox="1">
            <a:spLocks/>
          </p:cNvSpPr>
          <p:nvPr/>
        </p:nvSpPr>
        <p:spPr>
          <a:xfrm>
            <a:off x="898213" y="985209"/>
            <a:ext cx="10689578" cy="54980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a:solidFill>
                  <a:schemeClr val="bg2">
                    <a:lumMod val="40000"/>
                    <a:lumOff val="60000"/>
                  </a:schemeClr>
                </a:solidFill>
              </a:rPr>
              <a:t>I</a:t>
            </a:r>
            <a:r>
              <a:rPr lang="en-US" sz="1400">
                <a:solidFill>
                  <a:schemeClr val="bg2">
                    <a:lumMod val="40000"/>
                    <a:lumOff val="60000"/>
                  </a:schemeClr>
                </a:solidFill>
                <a:latin typeface="Arial"/>
                <a:cs typeface="Arial"/>
              </a:rPr>
              <a:t>ncome Category</a:t>
            </a:r>
            <a:r>
              <a:rPr lang="en-US" sz="1200">
                <a:latin typeface="Arial"/>
                <a:cs typeface="Arial"/>
              </a:rPr>
              <a:t>:</a:t>
            </a:r>
            <a:r>
              <a:rPr lang="en-US" sz="1400">
                <a:latin typeface="Arial"/>
                <a:cs typeface="Arial"/>
              </a:rPr>
              <a:t> </a:t>
            </a:r>
            <a:r>
              <a:rPr lang="en-US" sz="1400" cap="none">
                <a:latin typeface="Arial"/>
                <a:cs typeface="Arial"/>
              </a:rPr>
              <a:t>Monitoring income trends helps a credit card company stay competitive in the market by adjusting interest rates, rewards, and fees to attract and retain customers with varying income levels.</a:t>
            </a:r>
            <a:endParaRPr lang="en-US" sz="1400">
              <a:latin typeface="Arial"/>
              <a:cs typeface="Arial"/>
            </a:endParaRPr>
          </a:p>
        </p:txBody>
      </p:sp>
      <p:sp>
        <p:nvSpPr>
          <p:cNvPr id="79" name="Title 1">
            <a:extLst>
              <a:ext uri="{FF2B5EF4-FFF2-40B4-BE49-F238E27FC236}">
                <a16:creationId xmlns:a16="http://schemas.microsoft.com/office/drawing/2014/main" id="{34FC4D35-39EB-DF4F-837B-F5F7D3D4E56E}"/>
              </a:ext>
            </a:extLst>
          </p:cNvPr>
          <p:cNvSpPr txBox="1">
            <a:spLocks/>
          </p:cNvSpPr>
          <p:nvPr/>
        </p:nvSpPr>
        <p:spPr>
          <a:xfrm>
            <a:off x="898213" y="1628523"/>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cs typeface="Arial"/>
              </a:rPr>
              <a:t>CARD CATEGORY:</a:t>
            </a:r>
            <a:r>
              <a:rPr lang="en-US" sz="1400" cap="none">
                <a:latin typeface="Arial"/>
                <a:cs typeface="Arial"/>
              </a:rPr>
              <a:t> </a:t>
            </a:r>
            <a:r>
              <a:rPr lang="en-US" sz="1400" cap="none">
                <a:solidFill>
                  <a:srgbClr val="ECECEC"/>
                </a:solidFill>
                <a:latin typeface="Arial"/>
                <a:ea typeface="+mj-lt"/>
                <a:cs typeface="+mj-lt"/>
              </a:rPr>
              <a:t>Investigated "card category" to determine if specific card types exhibited a higher likelihood of customer attrition.</a:t>
            </a:r>
          </a:p>
        </p:txBody>
      </p:sp>
      <p:sp>
        <p:nvSpPr>
          <p:cNvPr id="80" name="Title 1">
            <a:extLst>
              <a:ext uri="{FF2B5EF4-FFF2-40B4-BE49-F238E27FC236}">
                <a16:creationId xmlns:a16="http://schemas.microsoft.com/office/drawing/2014/main" id="{BDA271E7-FF7B-9B83-FB95-CE629279F8BE}"/>
              </a:ext>
            </a:extLst>
          </p:cNvPr>
          <p:cNvSpPr txBox="1">
            <a:spLocks/>
          </p:cNvSpPr>
          <p:nvPr/>
        </p:nvSpPr>
        <p:spPr>
          <a:xfrm>
            <a:off x="898213" y="2441770"/>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cs typeface="Arial"/>
              </a:rPr>
              <a:t>CUSTOMER AGE</a:t>
            </a:r>
            <a:r>
              <a:rPr lang="en-US" sz="1400" cap="none">
                <a:latin typeface="Arial"/>
                <a:cs typeface="Arial"/>
              </a:rPr>
              <a:t>: We prioritize Customer Age as it unveils distinct spending patterns tied to different age groups. </a:t>
            </a:r>
          </a:p>
        </p:txBody>
      </p:sp>
      <p:sp>
        <p:nvSpPr>
          <p:cNvPr id="81" name="Title 1">
            <a:extLst>
              <a:ext uri="{FF2B5EF4-FFF2-40B4-BE49-F238E27FC236}">
                <a16:creationId xmlns:a16="http://schemas.microsoft.com/office/drawing/2014/main" id="{5406182F-D49F-FC2B-16D8-50BB0C00CF20}"/>
              </a:ext>
            </a:extLst>
          </p:cNvPr>
          <p:cNvSpPr txBox="1">
            <a:spLocks/>
          </p:cNvSpPr>
          <p:nvPr/>
        </p:nvSpPr>
        <p:spPr>
          <a:xfrm>
            <a:off x="898213" y="3250076"/>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cs typeface="Arial"/>
              </a:rPr>
              <a:t>TOTAL RELATIONSHIP COUNT</a:t>
            </a:r>
            <a:r>
              <a:rPr lang="en-US" sz="1400" cap="none">
                <a:solidFill>
                  <a:srgbClr val="FF0000"/>
                </a:solidFill>
                <a:latin typeface="Arial"/>
                <a:cs typeface="Arial"/>
              </a:rPr>
              <a:t>: </a:t>
            </a:r>
            <a:r>
              <a:rPr lang="en-US" sz="1400" cap="none">
                <a:latin typeface="Arial"/>
                <a:cs typeface="Arial"/>
              </a:rPr>
              <a:t>With intuition, we know that Total relationship count significantly influences attrition. More connections usually mean lower attrition. Conversely, fewer relationships may indicate higher attrition.</a:t>
            </a:r>
          </a:p>
        </p:txBody>
      </p:sp>
      <p:sp>
        <p:nvSpPr>
          <p:cNvPr id="82" name="Title 1">
            <a:extLst>
              <a:ext uri="{FF2B5EF4-FFF2-40B4-BE49-F238E27FC236}">
                <a16:creationId xmlns:a16="http://schemas.microsoft.com/office/drawing/2014/main" id="{D13F33D6-80AB-8349-02C5-86814644168F}"/>
              </a:ext>
            </a:extLst>
          </p:cNvPr>
          <p:cNvSpPr txBox="1">
            <a:spLocks/>
          </p:cNvSpPr>
          <p:nvPr/>
        </p:nvSpPr>
        <p:spPr>
          <a:xfrm>
            <a:off x="898213" y="4062428"/>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cs typeface="Arial"/>
              </a:rPr>
              <a:t>NUMBER OF MONTHS INACTIVE</a:t>
            </a:r>
            <a:r>
              <a:rPr lang="en-US" sz="1400" cap="none">
                <a:solidFill>
                  <a:srgbClr val="FF0000"/>
                </a:solidFill>
                <a:latin typeface="Arial"/>
                <a:cs typeface="Arial"/>
              </a:rPr>
              <a:t>: </a:t>
            </a:r>
            <a:r>
              <a:rPr lang="en-US" sz="1400" cap="none">
                <a:latin typeface="Arial"/>
                <a:ea typeface="+mj-lt"/>
                <a:cs typeface="+mj-lt"/>
              </a:rPr>
              <a:t>customer activity, especially in the context of card usage, is crucial for identifying potential issues and preventing customer attrition.</a:t>
            </a:r>
          </a:p>
        </p:txBody>
      </p:sp>
      <p:sp>
        <p:nvSpPr>
          <p:cNvPr id="84" name="Title 1">
            <a:extLst>
              <a:ext uri="{FF2B5EF4-FFF2-40B4-BE49-F238E27FC236}">
                <a16:creationId xmlns:a16="http://schemas.microsoft.com/office/drawing/2014/main" id="{7C6B383F-AAFA-8B0E-7FC7-2AA4A3D5B3FA}"/>
              </a:ext>
            </a:extLst>
          </p:cNvPr>
          <p:cNvSpPr txBox="1">
            <a:spLocks/>
          </p:cNvSpPr>
          <p:nvPr/>
        </p:nvSpPr>
        <p:spPr>
          <a:xfrm>
            <a:off x="898213" y="4780995"/>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ea typeface="+mj-lt"/>
                <a:cs typeface="Arial"/>
              </a:rPr>
              <a:t>TOTAL REVOLVING BALANCE</a:t>
            </a:r>
            <a:r>
              <a:rPr lang="en-US" sz="1400" cap="none">
                <a:solidFill>
                  <a:srgbClr val="FF0000"/>
                </a:solidFill>
                <a:latin typeface="Arial"/>
                <a:ea typeface="+mj-lt"/>
                <a:cs typeface="Arial"/>
              </a:rPr>
              <a:t>: </a:t>
            </a:r>
            <a:r>
              <a:rPr lang="en-US" sz="1400" cap="none">
                <a:latin typeface="Arial"/>
                <a:ea typeface="+mj-lt"/>
                <a:cs typeface="+mj-lt"/>
              </a:rPr>
              <a:t>More connections usually mean lower attrition, while fewer relationships may indicate higher attrition risk.</a:t>
            </a:r>
            <a:endParaRPr lang="en-US"/>
          </a:p>
          <a:p>
            <a:pPr algn="l"/>
            <a:endParaRPr lang="en-US" sz="1400" cap="none">
              <a:latin typeface="Arial"/>
              <a:ea typeface="+mj-lt"/>
              <a:cs typeface="+mj-lt"/>
            </a:endParaRPr>
          </a:p>
          <a:p>
            <a:pPr algn="l"/>
            <a:endParaRPr lang="en-US" sz="1400" cap="none">
              <a:latin typeface="Arial"/>
              <a:ea typeface="+mj-lt"/>
              <a:cs typeface="+mj-lt"/>
            </a:endParaRPr>
          </a:p>
        </p:txBody>
      </p:sp>
      <p:sp>
        <p:nvSpPr>
          <p:cNvPr id="85" name="Title 1">
            <a:extLst>
              <a:ext uri="{FF2B5EF4-FFF2-40B4-BE49-F238E27FC236}">
                <a16:creationId xmlns:a16="http://schemas.microsoft.com/office/drawing/2014/main" id="{73E2803E-58D4-F15A-A58D-F7FF9DDA1219}"/>
              </a:ext>
            </a:extLst>
          </p:cNvPr>
          <p:cNvSpPr txBox="1">
            <a:spLocks/>
          </p:cNvSpPr>
          <p:nvPr/>
        </p:nvSpPr>
        <p:spPr>
          <a:xfrm>
            <a:off x="898212" y="5589577"/>
            <a:ext cx="10141265" cy="714797"/>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US" sz="1400" cap="none">
                <a:solidFill>
                  <a:schemeClr val="bg2">
                    <a:lumMod val="40000"/>
                    <a:lumOff val="60000"/>
                  </a:schemeClr>
                </a:solidFill>
                <a:latin typeface="Arial"/>
                <a:cs typeface="Arial"/>
              </a:rPr>
              <a:t>CREDIT LIMIT:</a:t>
            </a:r>
            <a:r>
              <a:rPr lang="en-US" sz="1400" cap="none">
                <a:solidFill>
                  <a:srgbClr val="FF0000"/>
                </a:solidFill>
                <a:latin typeface="Arial"/>
                <a:cs typeface="Arial"/>
              </a:rPr>
              <a:t> </a:t>
            </a:r>
            <a:r>
              <a:rPr lang="en-US" sz="1400" cap="none">
                <a:latin typeface="Arial"/>
                <a:ea typeface="+mj-lt"/>
                <a:cs typeface="+mj-lt"/>
              </a:rPr>
              <a:t>More connections usually mean lower attrition, while fewer relationships may indicate higher attrition risk due to diminished commitment.</a:t>
            </a:r>
            <a:endParaRPr lang="en-US" sz="1400">
              <a:latin typeface="Arial"/>
              <a:ea typeface="+mj-lt"/>
              <a:cs typeface="+mj-lt"/>
            </a:endParaRPr>
          </a:p>
          <a:p>
            <a:pPr algn="l"/>
            <a:br>
              <a:rPr lang="en-US"/>
            </a:br>
            <a:endParaRPr lang="en-US"/>
          </a:p>
          <a:p>
            <a:pPr algn="l"/>
            <a:r>
              <a:rPr lang="en-US" sz="1200" cap="none"/>
              <a:t>.</a:t>
            </a:r>
            <a:endParaRPr lang="en-US" sz="1200"/>
          </a:p>
        </p:txBody>
      </p:sp>
    </p:spTree>
    <p:extLst>
      <p:ext uri="{BB962C8B-B14F-4D97-AF65-F5344CB8AC3E}">
        <p14:creationId xmlns:p14="http://schemas.microsoft.com/office/powerpoint/2010/main" val="339626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212739" y="362597"/>
            <a:ext cx="7574433" cy="588665"/>
          </a:xfrm>
        </p:spPr>
        <p:txBody>
          <a:bodyPr/>
          <a:lstStyle/>
          <a:p>
            <a:r>
              <a:rPr lang="en-US"/>
              <a:t>Logistic regression</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a:p>
        </p:txBody>
      </p:sp>
      <p:sp>
        <p:nvSpPr>
          <p:cNvPr id="24" name="Title 1">
            <a:extLst>
              <a:ext uri="{FF2B5EF4-FFF2-40B4-BE49-F238E27FC236}">
                <a16:creationId xmlns:a16="http://schemas.microsoft.com/office/drawing/2014/main" id="{3D0B2502-C01A-CBCF-3A7F-9486E4297539}"/>
              </a:ext>
            </a:extLst>
          </p:cNvPr>
          <p:cNvSpPr txBox="1">
            <a:spLocks/>
          </p:cNvSpPr>
          <p:nvPr/>
        </p:nvSpPr>
        <p:spPr>
          <a:xfrm>
            <a:off x="1266933" y="1089531"/>
            <a:ext cx="7574433" cy="588665"/>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Attrition Flag = Qualitative Response</a:t>
            </a:r>
          </a:p>
        </p:txBody>
      </p:sp>
      <p:cxnSp>
        <p:nvCxnSpPr>
          <p:cNvPr id="26" name="Straight Arrow Connector 25">
            <a:extLst>
              <a:ext uri="{FF2B5EF4-FFF2-40B4-BE49-F238E27FC236}">
                <a16:creationId xmlns:a16="http://schemas.microsoft.com/office/drawing/2014/main" id="{F7D18543-954F-2A0A-5828-A3129A5A3B63}"/>
              </a:ext>
            </a:extLst>
          </p:cNvPr>
          <p:cNvCxnSpPr/>
          <p:nvPr/>
        </p:nvCxnSpPr>
        <p:spPr>
          <a:xfrm flipH="1">
            <a:off x="5729161" y="1472750"/>
            <a:ext cx="509798" cy="671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EF044C4-0351-33FF-A394-0E53472A3A8A}"/>
              </a:ext>
            </a:extLst>
          </p:cNvPr>
          <p:cNvCxnSpPr>
            <a:cxnSpLocks/>
          </p:cNvCxnSpPr>
          <p:nvPr/>
        </p:nvCxnSpPr>
        <p:spPr>
          <a:xfrm>
            <a:off x="6238959" y="1472750"/>
            <a:ext cx="461246" cy="598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F6B58821-CB99-CDD2-690A-8E9617485E2F}"/>
              </a:ext>
            </a:extLst>
          </p:cNvPr>
          <p:cNvSpPr txBox="1">
            <a:spLocks/>
          </p:cNvSpPr>
          <p:nvPr/>
        </p:nvSpPr>
        <p:spPr>
          <a:xfrm>
            <a:off x="3916545" y="2071561"/>
            <a:ext cx="2435703" cy="58866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cap="none"/>
              <a:t>churn = 1</a:t>
            </a:r>
          </a:p>
        </p:txBody>
      </p:sp>
      <p:sp>
        <p:nvSpPr>
          <p:cNvPr id="32" name="Title 1">
            <a:extLst>
              <a:ext uri="{FF2B5EF4-FFF2-40B4-BE49-F238E27FC236}">
                <a16:creationId xmlns:a16="http://schemas.microsoft.com/office/drawing/2014/main" id="{A686FACF-A6A7-5C52-4728-0B5B3ECCFF18}"/>
              </a:ext>
            </a:extLst>
          </p:cNvPr>
          <p:cNvSpPr txBox="1">
            <a:spLocks/>
          </p:cNvSpPr>
          <p:nvPr/>
        </p:nvSpPr>
        <p:spPr>
          <a:xfrm>
            <a:off x="6096000" y="2156046"/>
            <a:ext cx="1978503" cy="47633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cap="none"/>
              <a:t>existing = 0</a:t>
            </a:r>
          </a:p>
        </p:txBody>
      </p:sp>
      <p:sp>
        <p:nvSpPr>
          <p:cNvPr id="33" name="Title 1">
            <a:extLst>
              <a:ext uri="{FF2B5EF4-FFF2-40B4-BE49-F238E27FC236}">
                <a16:creationId xmlns:a16="http://schemas.microsoft.com/office/drawing/2014/main" id="{F2FB292B-930E-7EF3-CB78-1F539BA7BEBD}"/>
              </a:ext>
            </a:extLst>
          </p:cNvPr>
          <p:cNvSpPr txBox="1">
            <a:spLocks/>
          </p:cNvSpPr>
          <p:nvPr/>
        </p:nvSpPr>
        <p:spPr>
          <a:xfrm>
            <a:off x="1210289" y="3389988"/>
            <a:ext cx="10523163" cy="476339"/>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marL="342900" indent="-342900" algn="l">
              <a:buFont typeface="Arial" panose="020B0604020202020204" pitchFamily="34" charset="0"/>
              <a:buChar char="•"/>
            </a:pPr>
            <a:endParaRPr lang="en-US" sz="2000" cap="none">
              <a:effectLst/>
              <a:latin typeface="Helvetica Neue" panose="02000503000000020004" pitchFamily="2" charset="0"/>
            </a:endParaRPr>
          </a:p>
          <a:p>
            <a:pPr marL="342900" indent="-342900" algn="l">
              <a:buFont typeface="Arial" panose="020B0604020202020204" pitchFamily="34" charset="0"/>
              <a:buChar char="•"/>
            </a:pPr>
            <a:endParaRPr lang="en-US" sz="2000" cap="none">
              <a:latin typeface="Helvetica Neue" panose="02000503000000020004" pitchFamily="2" charset="0"/>
            </a:endParaRPr>
          </a:p>
          <a:p>
            <a:pPr marL="342900" indent="-342900" algn="l">
              <a:buFont typeface="Arial" panose="020B0604020202020204" pitchFamily="34" charset="0"/>
              <a:buChar char="•"/>
            </a:pPr>
            <a:endParaRPr lang="en-US" sz="2000" cap="none">
              <a:effectLst/>
              <a:latin typeface="Helvetica Neue" panose="02000503000000020004" pitchFamily="2" charset="0"/>
            </a:endParaRPr>
          </a:p>
          <a:p>
            <a:pPr marL="342900" indent="-342900" algn="l">
              <a:buFont typeface="Arial" panose="020B0604020202020204" pitchFamily="34" charset="0"/>
              <a:buChar char="•"/>
            </a:pPr>
            <a:r>
              <a:rPr lang="en-US" sz="1800" b="1" cap="none"/>
              <a:t>Logistic Regression helps in </a:t>
            </a:r>
            <a:r>
              <a:rPr lang="en-US" sz="1800" b="1" cap="none">
                <a:effectLst/>
              </a:rPr>
              <a:t>modelling the probability of y variable to a particular category rather than modeling</a:t>
            </a:r>
            <a:r>
              <a:rPr lang="en-US" sz="1800" b="1" cap="none"/>
              <a:t> </a:t>
            </a:r>
            <a:r>
              <a:rPr lang="en-US" sz="1800" b="1" cap="none">
                <a:effectLst/>
              </a:rPr>
              <a:t> y</a:t>
            </a:r>
            <a:r>
              <a:rPr lang="en-US" sz="1800" b="1" cap="none"/>
              <a:t> variable</a:t>
            </a:r>
            <a:r>
              <a:rPr lang="en-US" sz="1800" b="1" cap="none">
                <a:effectLst/>
              </a:rPr>
              <a:t> directly</a:t>
            </a:r>
            <a:r>
              <a:rPr lang="en-US" sz="1800" cap="none">
                <a:effectLst/>
              </a:rPr>
              <a:t>.</a:t>
            </a:r>
            <a:r>
              <a:rPr lang="en-US" sz="1800" cap="none"/>
              <a:t> </a:t>
            </a:r>
            <a:endParaRPr lang="en-US" sz="1800" cap="none">
              <a:effectLst/>
            </a:endParaRPr>
          </a:p>
          <a:p>
            <a:pPr marL="342900" indent="-342900" algn="l">
              <a:buFont typeface="Arial" panose="020B0604020202020204" pitchFamily="34" charset="0"/>
              <a:buChar char="•"/>
            </a:pPr>
            <a:endParaRPr lang="en-US" sz="1800" cap="none"/>
          </a:p>
          <a:p>
            <a:pPr marL="342900" indent="-342900" algn="l">
              <a:buFont typeface="Arial" panose="020B0604020202020204" pitchFamily="34" charset="0"/>
              <a:buChar char="•"/>
            </a:pPr>
            <a:r>
              <a:rPr lang="en-US" sz="1800" b="1" cap="none">
                <a:effectLst/>
              </a:rPr>
              <a:t>In our case, the logistic regression will model the probability of attrition flag variable with the change in the given independent variables</a:t>
            </a:r>
            <a:r>
              <a:rPr lang="en-US" sz="2000">
                <a:effectLst/>
              </a:rPr>
              <a:t>.</a:t>
            </a:r>
          </a:p>
          <a:p>
            <a:pPr marL="342900" indent="-342900" algn="l">
              <a:buFont typeface="Arial" panose="020B0604020202020204" pitchFamily="34" charset="0"/>
              <a:buChar char="•"/>
            </a:pPr>
            <a:endParaRPr lang="en-US" sz="2000" b="1" cap="none"/>
          </a:p>
          <a:p>
            <a:pPr marL="342900" indent="-342900" algn="l">
              <a:buFont typeface="Arial" panose="020B0604020202020204" pitchFamily="34" charset="0"/>
              <a:buChar char="•"/>
            </a:pPr>
            <a:r>
              <a:rPr lang="en-US" sz="2000" b="1" cap="none"/>
              <a:t>probability of response variable stay between 0 and 1 and helps in deriving more accurate analytical results.</a:t>
            </a:r>
          </a:p>
          <a:p>
            <a:pPr marL="342900" indent="-342900" algn="l">
              <a:buFont typeface="Arial" panose="020B0604020202020204" pitchFamily="34" charset="0"/>
              <a:buChar char="•"/>
            </a:pPr>
            <a:endParaRPr lang="en-US" sz="2000" b="1" cap="none"/>
          </a:p>
          <a:p>
            <a:pPr algn="l"/>
            <a:endParaRPr lang="en-US" sz="2000" b="1" cap="none"/>
          </a:p>
        </p:txBody>
      </p:sp>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3050967" y="316705"/>
            <a:ext cx="5359535" cy="648495"/>
          </a:xfrm>
        </p:spPr>
        <p:txBody>
          <a:bodyPr/>
          <a:lstStyle/>
          <a:p>
            <a:r>
              <a:rPr lang="en-US"/>
              <a:t>Logistic regression</a:t>
            </a:r>
            <a:br>
              <a:rPr lang="en-US"/>
            </a:br>
            <a:endParaRPr lang="en-US"/>
          </a:p>
        </p:txBody>
      </p:sp>
      <p:pic>
        <p:nvPicPr>
          <p:cNvPr id="3" name="Picture 2" descr="A screenshot of a computer&#10;&#10;Description automatically generated">
            <a:extLst>
              <a:ext uri="{FF2B5EF4-FFF2-40B4-BE49-F238E27FC236}">
                <a16:creationId xmlns:a16="http://schemas.microsoft.com/office/drawing/2014/main" id="{3A8D6DA1-EFED-010F-F7DF-B7797168BCE6}"/>
              </a:ext>
            </a:extLst>
          </p:cNvPr>
          <p:cNvPicPr>
            <a:picLocks noChangeAspect="1"/>
          </p:cNvPicPr>
          <p:nvPr/>
        </p:nvPicPr>
        <p:blipFill>
          <a:blip r:embed="rId2"/>
          <a:stretch>
            <a:fillRect/>
          </a:stretch>
        </p:blipFill>
        <p:spPr>
          <a:xfrm>
            <a:off x="479462" y="849745"/>
            <a:ext cx="5359535" cy="5444607"/>
          </a:xfrm>
          <a:prstGeom prst="rect">
            <a:avLst/>
          </a:prstGeom>
        </p:spPr>
      </p:pic>
      <p:sp>
        <p:nvSpPr>
          <p:cNvPr id="6" name="TextBox 5">
            <a:extLst>
              <a:ext uri="{FF2B5EF4-FFF2-40B4-BE49-F238E27FC236}">
                <a16:creationId xmlns:a16="http://schemas.microsoft.com/office/drawing/2014/main" id="{279DF06F-1B82-8A85-ECC9-D41F40E5B8EA}"/>
              </a:ext>
            </a:extLst>
          </p:cNvPr>
          <p:cNvSpPr txBox="1"/>
          <p:nvPr/>
        </p:nvSpPr>
        <p:spPr>
          <a:xfrm>
            <a:off x="6023499" y="965694"/>
            <a:ext cx="569735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Total number of Rows In Attrition Flag (y) = 10,000</a:t>
            </a:r>
          </a:p>
          <a:p>
            <a:endParaRPr lang="en-US">
              <a:solidFill>
                <a:schemeClr val="bg1"/>
              </a:solidFill>
            </a:endParaRPr>
          </a:p>
          <a:p>
            <a:endParaRPr lang="en-US">
              <a:solidFill>
                <a:schemeClr val="bg1"/>
              </a:solidFill>
            </a:endParaRPr>
          </a:p>
          <a:p>
            <a:r>
              <a:rPr lang="en-US">
                <a:solidFill>
                  <a:schemeClr val="bg1"/>
                </a:solidFill>
              </a:rPr>
              <a:t>       </a:t>
            </a:r>
            <a:endParaRPr lang="en-US">
              <a:solidFill>
                <a:schemeClr val="bg1"/>
              </a:solidFill>
              <a:ea typeface="+mn-lt"/>
              <a:cs typeface="+mn-lt"/>
            </a:endParaRPr>
          </a:p>
          <a:p>
            <a:r>
              <a:rPr lang="en-US">
                <a:solidFill>
                  <a:schemeClr val="bg1"/>
                </a:solidFill>
                <a:ea typeface="+mn-lt"/>
                <a:cs typeface="+mn-lt"/>
              </a:rPr>
              <a:t>            Training (0.80)         Testing (0.20)</a:t>
            </a:r>
            <a:endParaRPr lang="en-US">
              <a:solidFill>
                <a:schemeClr val="bg1"/>
              </a:solidFill>
            </a:endParaRPr>
          </a:p>
          <a:p>
            <a:r>
              <a:rPr lang="en-US">
                <a:solidFill>
                  <a:schemeClr val="bg1"/>
                </a:solidFill>
              </a:rPr>
              <a:t>                 8102                  2025</a:t>
            </a:r>
          </a:p>
          <a:p>
            <a:endParaRPr lang="en-US">
              <a:solidFill>
                <a:schemeClr val="bg1"/>
              </a:solidFill>
            </a:endParaRPr>
          </a:p>
          <a:p>
            <a:endParaRPr lang="en-US">
              <a:solidFill>
                <a:schemeClr val="bg1"/>
              </a:solidFill>
            </a:endParaRPr>
          </a:p>
          <a:p>
            <a:endParaRPr lang="en-US">
              <a:solidFill>
                <a:schemeClr val="bg1"/>
              </a:solidFill>
            </a:endParaRPr>
          </a:p>
          <a:p>
            <a:endParaRPr lang="en-US">
              <a:solidFill>
                <a:schemeClr val="bg1"/>
              </a:solidFill>
            </a:endParaRPr>
          </a:p>
        </p:txBody>
      </p:sp>
      <p:cxnSp>
        <p:nvCxnSpPr>
          <p:cNvPr id="7" name="Straight Arrow Connector 6">
            <a:extLst>
              <a:ext uri="{FF2B5EF4-FFF2-40B4-BE49-F238E27FC236}">
                <a16:creationId xmlns:a16="http://schemas.microsoft.com/office/drawing/2014/main" id="{29EC8A07-9CD0-9C2C-687B-BE18119F756A}"/>
              </a:ext>
            </a:extLst>
          </p:cNvPr>
          <p:cNvCxnSpPr/>
          <p:nvPr/>
        </p:nvCxnSpPr>
        <p:spPr>
          <a:xfrm flipH="1">
            <a:off x="7498483" y="1255856"/>
            <a:ext cx="1042555" cy="660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0B16CFF-8FAF-1D99-CA27-5EE0DD02A11B}"/>
              </a:ext>
            </a:extLst>
          </p:cNvPr>
          <p:cNvCxnSpPr>
            <a:cxnSpLocks/>
          </p:cNvCxnSpPr>
          <p:nvPr/>
        </p:nvCxnSpPr>
        <p:spPr>
          <a:xfrm>
            <a:off x="8575676" y="1290492"/>
            <a:ext cx="954807" cy="596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7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3787074" y="111209"/>
            <a:ext cx="3609047" cy="429917"/>
          </a:xfrm>
        </p:spPr>
        <p:txBody>
          <a:bodyPr>
            <a:normAutofit/>
          </a:bodyPr>
          <a:lstStyle/>
          <a:p>
            <a:r>
              <a:rPr lang="en-US" sz="2000" noProof="1"/>
              <a:t>GRAPHICAL REPRESENTATION</a:t>
            </a:r>
          </a:p>
          <a:p>
            <a:endParaRPr lang="en-US" noProof="1"/>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9</a:t>
            </a:fld>
            <a:endParaRPr lang="en-US"/>
          </a:p>
        </p:txBody>
      </p:sp>
      <p:pic>
        <p:nvPicPr>
          <p:cNvPr id="24" name="Picture 23" descr="A screenshot of a graph&#10;&#10;Description automatically generated">
            <a:extLst>
              <a:ext uri="{FF2B5EF4-FFF2-40B4-BE49-F238E27FC236}">
                <a16:creationId xmlns:a16="http://schemas.microsoft.com/office/drawing/2014/main" id="{B0F84220-F5E0-666D-D691-95DC89ABF40A}"/>
              </a:ext>
            </a:extLst>
          </p:cNvPr>
          <p:cNvPicPr>
            <a:picLocks noChangeAspect="1"/>
          </p:cNvPicPr>
          <p:nvPr/>
        </p:nvPicPr>
        <p:blipFill>
          <a:blip r:embed="rId2"/>
          <a:stretch>
            <a:fillRect/>
          </a:stretch>
        </p:blipFill>
        <p:spPr>
          <a:xfrm>
            <a:off x="838201" y="715432"/>
            <a:ext cx="10053319" cy="5671224"/>
          </a:xfrm>
          <a:prstGeom prst="rect">
            <a:avLst/>
          </a:prstGeom>
        </p:spPr>
      </p:pic>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2C1F447F-FAA8-4106-988B-648F3C8EDB2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A97235-BEC4-4F82-87A8-2F5DAD53B5F9}">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16c05727-aa75-4e4a-9b5f-8a80a1165891"/>
    <ds:schemaRef ds:uri="71af3243-3dd4-4a8d-8c0d-dd76da1f02a5"/>
    <ds:schemaRef ds:uri="http://purl.org/dc/terms/"/>
    <ds:schemaRef ds:uri="http://schemas.openxmlformats.org/package/2006/metadata/core-properties"/>
    <ds:schemaRef ds:uri="http://schemas.microsoft.com/sharepoint/v3"/>
    <ds:schemaRef ds:uri="230e9df3-be65-4c73-a93b-d1236ebd677e"/>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{A73DCF51-C0AE-48EC-BA1B-8554A039847C}tf22318419_win32</Template>
  <TotalTime>0</TotalTime>
  <Words>828</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 Neue</vt:lpstr>
      <vt:lpstr>Tenorite</vt:lpstr>
      <vt:lpstr>Monoline</vt:lpstr>
      <vt:lpstr>Analyzing Credit card churning for enhanced risk management</vt:lpstr>
      <vt:lpstr>Introduction. </vt:lpstr>
      <vt:lpstr>Business Problem</vt:lpstr>
      <vt:lpstr>Data cleaning</vt:lpstr>
      <vt:lpstr>Correlation Matrix</vt:lpstr>
      <vt:lpstr>Why these variables?</vt:lpstr>
      <vt:lpstr>Logistic regression</vt:lpstr>
      <vt:lpstr>Logistic regression </vt:lpstr>
      <vt:lpstr>PowerPoint Presentation</vt:lpstr>
      <vt:lpstr>CONCLUSIONS AND RECOMMENDATIONs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Mayen Nicole Udoffia</dc:creator>
  <cp:lastModifiedBy>Mayen Nicole Udoffia</cp:lastModifiedBy>
  <cp:revision>2</cp:revision>
  <dcterms:created xsi:type="dcterms:W3CDTF">2024-02-26T15:16:41Z</dcterms:created>
  <dcterms:modified xsi:type="dcterms:W3CDTF">2024-03-06T15:20:55Z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