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85" r:id="rId6"/>
    <p:sldId id="278" r:id="rId7"/>
    <p:sldId id="287" r:id="rId8"/>
    <p:sldId id="260" r:id="rId9"/>
    <p:sldId id="261" r:id="rId10"/>
    <p:sldId id="289" r:id="rId11"/>
    <p:sldId id="284" r:id="rId12"/>
    <p:sldId id="291" r:id="rId13"/>
    <p:sldId id="292" r:id="rId14"/>
    <p:sldId id="286" r:id="rId15"/>
    <p:sldId id="281" r:id="rId16"/>
    <p:sldId id="293"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F03C7-66F7-1C5D-8BBF-713B6726903F}" v="165" dt="2024-04-30T19:48:26.990"/>
    <p1510:client id="{02A0BAF1-576A-2B33-4C34-0F21BE0236C1}" v="4" dt="2024-04-30T20:25:42.993"/>
    <p1510:client id="{4D9E5E83-84B3-5FCA-8C30-3012383292A1}" v="4582" dt="2024-05-01T04:22:01.288"/>
    <p1510:client id="{583944E4-ADFF-6A1B-740E-4F8361B5DFA6}" v="3" dt="2024-05-01T08:22:51.527"/>
    <p1510:client id="{5B7AD96A-5827-046B-5050-5BF21A862E30}" v="3" dt="2024-05-01T08:38:51.697"/>
    <p1510:client id="{85A12432-97D7-1B57-495D-7B3B0E560D69}" v="278" dt="2024-05-01T16:16:57.703"/>
    <p1510:client id="{91314AB8-F441-04A0-724F-A8522EDFC89F}" v="11" dt="2024-05-01T09:24:50.538"/>
    <p1510:client id="{C2806794-A080-17D8-149C-8C0B40AFE404}" v="127" dt="2024-05-01T03:10:37.210"/>
    <p1510:client id="{C4C92A9E-4DF9-570B-ABDC-4C4D32B27E9E}" v="2437" dt="2024-05-01T07:45:59.200"/>
    <p1510:client id="{F02C4380-A490-9381-9530-E8357112866F}" v="1" dt="2024-05-01T06:37:11.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94634"/>
  </p:normalViewPr>
  <p:slideViewPr>
    <p:cSldViewPr snapToGrid="0">
      <p:cViewPr varScale="1">
        <p:scale>
          <a:sx n="117" d="100"/>
          <a:sy n="117" d="100"/>
        </p:scale>
        <p:origin x="200" y="368"/>
      </p:cViewPr>
      <p:guideLst>
        <p:guide pos="4128"/>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4/27/25</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4/27/25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4/27/25</a:t>
            </a:fld>
            <a:endParaRPr lang="en-US"/>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4/27/25</a:t>
            </a:fld>
            <a:endParaRPr lang="en-US"/>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4/27/25</a:t>
            </a:fld>
            <a:endParaRPr lang="en-US"/>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4/27/25</a:t>
            </a:fld>
            <a:endParaRPr lang="en-US"/>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4/27/25</a:t>
            </a:fld>
            <a:endParaRPr lang="en-US"/>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4/27/25</a:t>
            </a:fld>
            <a:endParaRPr lang="en-US"/>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4/27/25</a:t>
            </a:fld>
            <a:endParaRPr lang="en-US"/>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4/27/25</a:t>
            </a:fld>
            <a:endParaRPr lang="en-US"/>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4/27/25</a:t>
            </a:fld>
            <a:endParaRPr lang="en-US"/>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a:t>Name</a:t>
            </a:r>
          </a:p>
          <a:p>
            <a:pPr lvl="0"/>
            <a:r>
              <a:rPr lang="en-US"/>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4/27/25</a:t>
            </a:fld>
            <a:endParaRPr lang="en-US"/>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4/27/25</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462528" y="658586"/>
            <a:ext cx="5633472" cy="3755571"/>
          </a:xfrm>
        </p:spPr>
        <p:txBody>
          <a:bodyPr>
            <a:normAutofit/>
          </a:bodyPr>
          <a:lstStyle/>
          <a:p>
            <a:r>
              <a:rPr lang="en-US" sz="4400" b="1" dirty="0">
                <a:solidFill>
                  <a:schemeClr val="bg1"/>
                </a:solidFill>
                <a:effectLst/>
                <a:latin typeface="Segoe UI Black"/>
                <a:ea typeface="Segoe UI Black"/>
              </a:rPr>
              <a:t>Customer Segmentation and </a:t>
            </a:r>
            <a:r>
              <a:rPr lang="en-US" sz="4400" b="1">
                <a:solidFill>
                  <a:schemeClr val="bg1"/>
                </a:solidFill>
                <a:effectLst/>
                <a:latin typeface="Segoe UI Black"/>
                <a:ea typeface="Segoe UI Black"/>
              </a:rPr>
              <a:t>Marketing Optimization</a:t>
            </a:r>
            <a:br>
              <a:rPr lang="en-US" sz="4400" b="1">
                <a:solidFill>
                  <a:schemeClr val="bg1"/>
                </a:solidFill>
                <a:effectLst/>
                <a:latin typeface="Segoe UI Black"/>
                <a:ea typeface="Segoe UI Black"/>
              </a:rPr>
            </a:br>
            <a:br>
              <a:rPr lang="en-US" sz="4400" b="1">
                <a:solidFill>
                  <a:schemeClr val="bg1"/>
                </a:solidFill>
                <a:effectLst/>
                <a:latin typeface="Segoe UI Black"/>
                <a:ea typeface="Segoe UI Black"/>
              </a:rPr>
            </a:br>
            <a:endParaRPr lang="en-US" sz="4400" dirty="0">
              <a:solidFill>
                <a:schemeClr val="bg1"/>
              </a:solidFill>
              <a:latin typeface="Segoe UI Black"/>
              <a:ea typeface="Segoe UI Black"/>
            </a:endParaRPr>
          </a:p>
        </p:txBody>
      </p:sp>
      <p:pic>
        <p:nvPicPr>
          <p:cNvPr id="10" name="Picture Placeholder 9" descr="beauty products on a table with accent leaves">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a:xfrm>
            <a:off x="7059613" y="241300"/>
            <a:ext cx="4941887" cy="5726113"/>
          </a:xfrm>
        </p:spPr>
      </p:pic>
      <p:sp>
        <p:nvSpPr>
          <p:cNvPr id="2" name="TextBox 1">
            <a:extLst>
              <a:ext uri="{FF2B5EF4-FFF2-40B4-BE49-F238E27FC236}">
                <a16:creationId xmlns:a16="http://schemas.microsoft.com/office/drawing/2014/main" id="{1133B83C-C019-3F15-4FE6-31721FC6FE1D}"/>
              </a:ext>
            </a:extLst>
          </p:cNvPr>
          <p:cNvSpPr txBox="1"/>
          <p:nvPr/>
        </p:nvSpPr>
        <p:spPr>
          <a:xfrm>
            <a:off x="4203700" y="6223000"/>
            <a:ext cx="8426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latin typeface="Segoe UI"/>
                <a:ea typeface="Segoe UI Black"/>
                <a:cs typeface="Biome Light"/>
              </a:rPr>
              <a:t>Presented By Tamalika </a:t>
            </a:r>
            <a:r>
              <a:rPr lang="en-US" sz="2400" b="1" err="1">
                <a:solidFill>
                  <a:schemeClr val="bg1"/>
                </a:solidFill>
                <a:latin typeface="Segoe UI"/>
                <a:ea typeface="Segoe UI Black"/>
                <a:cs typeface="Biome Light"/>
              </a:rPr>
              <a:t>Murasing</a:t>
            </a:r>
            <a:r>
              <a:rPr lang="en-US" sz="2400" b="1">
                <a:solidFill>
                  <a:schemeClr val="bg1"/>
                </a:solidFill>
                <a:latin typeface="Segoe UI"/>
                <a:ea typeface="Segoe UI Black"/>
                <a:cs typeface="Biome Light"/>
              </a:rPr>
              <a:t> &amp; Mayen </a:t>
            </a:r>
            <a:r>
              <a:rPr lang="en-US" sz="2400" b="1" err="1">
                <a:solidFill>
                  <a:schemeClr val="bg1"/>
                </a:solidFill>
                <a:latin typeface="Segoe UI"/>
                <a:ea typeface="Segoe UI Black"/>
                <a:cs typeface="Biome Light"/>
              </a:rPr>
              <a:t>Udoffia</a:t>
            </a:r>
            <a:endParaRPr lang="en-US" sz="2400" b="1">
              <a:solidFill>
                <a:schemeClr val="bg1"/>
              </a:solidFill>
              <a:latin typeface="Segoe UI"/>
              <a:ea typeface="Segoe UI Black"/>
              <a:cs typeface="Biome Light"/>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81A8E-71F9-7242-E00C-A85523E56C81}"/>
              </a:ext>
            </a:extLst>
          </p:cNvPr>
          <p:cNvSpPr>
            <a:spLocks noGrp="1"/>
          </p:cNvSpPr>
          <p:nvPr>
            <p:ph type="dt" sz="half" idx="2"/>
          </p:nvPr>
        </p:nvSpPr>
        <p:spPr/>
        <p:txBody>
          <a:bodyPr/>
          <a:lstStyle/>
          <a:p>
            <a:fld id="{C5DB74C9-B808-4394-A017-79C83B2524EF}" type="datetime1">
              <a:rPr lang="en-US" smtClean="0"/>
              <a:t>4/27/25</a:t>
            </a:fld>
            <a:endParaRPr lang="en-US"/>
          </a:p>
        </p:txBody>
      </p:sp>
      <p:sp>
        <p:nvSpPr>
          <p:cNvPr id="3" name="Slide Number Placeholder 2">
            <a:extLst>
              <a:ext uri="{FF2B5EF4-FFF2-40B4-BE49-F238E27FC236}">
                <a16:creationId xmlns:a16="http://schemas.microsoft.com/office/drawing/2014/main" id="{B78997BA-42E5-3D6D-1888-05F20F481D52}"/>
              </a:ext>
            </a:extLst>
          </p:cNvPr>
          <p:cNvSpPr>
            <a:spLocks noGrp="1"/>
          </p:cNvSpPr>
          <p:nvPr>
            <p:ph type="sldNum" sz="quarter" idx="4"/>
          </p:nvPr>
        </p:nvSpPr>
        <p:spPr/>
        <p:txBody>
          <a:bodyPr/>
          <a:lstStyle/>
          <a:p>
            <a:fld id="{294A09A9-5501-47C1-A89A-A340965A2BE2}" type="slidenum">
              <a:rPr lang="en-US" smtClean="0"/>
              <a:pPr/>
              <a:t>10</a:t>
            </a:fld>
            <a:endParaRPr lang="en-US"/>
          </a:p>
        </p:txBody>
      </p:sp>
      <p:sp>
        <p:nvSpPr>
          <p:cNvPr id="4" name="Content Placeholder 3">
            <a:extLst>
              <a:ext uri="{FF2B5EF4-FFF2-40B4-BE49-F238E27FC236}">
                <a16:creationId xmlns:a16="http://schemas.microsoft.com/office/drawing/2014/main" id="{58FE8C8F-955E-F2A4-FF90-6FECECA2B71E}"/>
              </a:ext>
            </a:extLst>
          </p:cNvPr>
          <p:cNvSpPr>
            <a:spLocks noGrp="1"/>
          </p:cNvSpPr>
          <p:nvPr>
            <p:ph sz="quarter" idx="11"/>
          </p:nvPr>
        </p:nvSpPr>
        <p:spPr>
          <a:xfrm>
            <a:off x="141969" y="727530"/>
            <a:ext cx="11774260" cy="5940424"/>
          </a:xfrm>
        </p:spPr>
        <p:txBody>
          <a:bodyPr vert="horz" lIns="91440" tIns="45720" rIns="91440" bIns="45720" rtlCol="0" anchor="t">
            <a:normAutofit/>
          </a:bodyPr>
          <a:lstStyle/>
          <a:p>
            <a:r>
              <a:rPr lang="en-US" sz="1500" b="1" dirty="0">
                <a:latin typeface="Segoe UI"/>
                <a:ea typeface="+mn-lt"/>
                <a:cs typeface="+mn-lt"/>
              </a:rPr>
              <a:t>Cluster1: </a:t>
            </a:r>
            <a:r>
              <a:rPr lang="en-US" sz="1500" dirty="0">
                <a:latin typeface="Segoe UI"/>
                <a:ea typeface="+mn-lt"/>
                <a:cs typeface="+mn-lt"/>
              </a:rPr>
              <a:t>This cluster shows a preference for home appliances, particularly vacuum cleaners, along with some interest in accessories like bags and bathroom furniture.</a:t>
            </a:r>
            <a:br>
              <a:rPr lang="en-US" sz="1500" dirty="0">
                <a:latin typeface="Segoe UI"/>
                <a:ea typeface="+mn-lt"/>
                <a:cs typeface="+mn-lt"/>
              </a:rPr>
            </a:br>
            <a:endParaRPr lang="en-US" sz="1500" dirty="0">
              <a:latin typeface="Segoe UI"/>
              <a:ea typeface="+mn-lt"/>
              <a:cs typeface="+mn-lt"/>
            </a:endParaRPr>
          </a:p>
          <a:p>
            <a:pPr>
              <a:lnSpc>
                <a:spcPct val="100000"/>
              </a:lnSpc>
              <a:spcBef>
                <a:spcPts val="0"/>
              </a:spcBef>
            </a:pPr>
            <a:r>
              <a:rPr lang="en-US" sz="1500" b="1" dirty="0">
                <a:latin typeface="Segoe UI"/>
                <a:ea typeface="+mn-lt"/>
                <a:cs typeface="+mn-lt"/>
              </a:rPr>
              <a:t>Cluster2: </a:t>
            </a:r>
            <a:r>
              <a:rPr lang="en-US" sz="1500" dirty="0">
                <a:latin typeface="Segoe UI"/>
                <a:ea typeface="+mn-lt"/>
                <a:cs typeface="+mn-lt"/>
              </a:rPr>
              <a:t>Users in this cluster also show interest in home appliances, especially air conditioners and vacuums, along with bathroom furniture.</a:t>
            </a:r>
            <a:br>
              <a:rPr lang="en-US" sz="1500" dirty="0">
                <a:latin typeface="Segoe UI"/>
                <a:ea typeface="+mn-lt"/>
                <a:cs typeface="+mn-lt"/>
              </a:rPr>
            </a:br>
            <a:endParaRPr lang="en-US" sz="1500" dirty="0">
              <a:latin typeface="Segoe UI"/>
              <a:ea typeface="+mn-lt"/>
              <a:cs typeface="+mn-lt"/>
            </a:endParaRPr>
          </a:p>
          <a:p>
            <a:pPr>
              <a:lnSpc>
                <a:spcPct val="100000"/>
              </a:lnSpc>
              <a:spcBef>
                <a:spcPts val="0"/>
              </a:spcBef>
            </a:pPr>
            <a:r>
              <a:rPr lang="en-US" sz="1500" b="1" dirty="0">
                <a:latin typeface="Segoe UI"/>
                <a:ea typeface="+mn-lt"/>
                <a:cs typeface="+mn-lt"/>
              </a:rPr>
              <a:t>Cluster3: </a:t>
            </a:r>
            <a:r>
              <a:rPr lang="en-US" sz="1500" dirty="0">
                <a:latin typeface="Segoe UI"/>
                <a:ea typeface="+mn-lt"/>
                <a:cs typeface="+mn-lt"/>
              </a:rPr>
              <a:t>Similar to Cluster 1, this group demonstrates a preference for home appliances, particularly vacuums, and shows interest in bathroom and living room furniture.</a:t>
            </a:r>
            <a:br>
              <a:rPr lang="en-US" sz="1500" dirty="0">
                <a:latin typeface="Segoe UI"/>
                <a:ea typeface="+mn-lt"/>
                <a:cs typeface="+mn-lt"/>
              </a:rPr>
            </a:br>
            <a:endParaRPr lang="en-US" sz="1500" dirty="0">
              <a:latin typeface="Segoe UI"/>
              <a:ea typeface="+mn-lt"/>
              <a:cs typeface="+mn-lt"/>
            </a:endParaRPr>
          </a:p>
          <a:p>
            <a:pPr>
              <a:lnSpc>
                <a:spcPct val="100000"/>
              </a:lnSpc>
              <a:spcBef>
                <a:spcPts val="0"/>
              </a:spcBef>
            </a:pPr>
            <a:r>
              <a:rPr lang="en-US" sz="1500" b="1" dirty="0">
                <a:latin typeface="Segoe UI"/>
                <a:ea typeface="+mn-lt"/>
                <a:cs typeface="+mn-lt"/>
              </a:rPr>
              <a:t>Cluster4: </a:t>
            </a:r>
            <a:r>
              <a:rPr lang="en-US" sz="1500" dirty="0">
                <a:latin typeface="Segoe UI"/>
                <a:ea typeface="+mn-lt"/>
                <a:cs typeface="+mn-lt"/>
              </a:rPr>
              <a:t>Users in this cluster exhibit similar preferences to Clusters 1 and 3, showing interest in home appliances like vacuums and furniture items for the bathroom and living room.</a:t>
            </a:r>
            <a:br>
              <a:rPr lang="en-US" sz="1500" dirty="0">
                <a:latin typeface="Segoe UI"/>
                <a:ea typeface="+mn-lt"/>
                <a:cs typeface="+mn-lt"/>
              </a:rPr>
            </a:br>
            <a:endParaRPr lang="en-US" sz="1500" dirty="0">
              <a:latin typeface="Segoe UI"/>
              <a:ea typeface="+mn-lt"/>
              <a:cs typeface="+mn-lt"/>
            </a:endParaRPr>
          </a:p>
          <a:p>
            <a:pPr>
              <a:lnSpc>
                <a:spcPct val="100000"/>
              </a:lnSpc>
              <a:spcBef>
                <a:spcPts val="0"/>
              </a:spcBef>
            </a:pPr>
            <a:r>
              <a:rPr lang="en-US" sz="1500" b="1" dirty="0">
                <a:latin typeface="Segoe UI"/>
                <a:ea typeface="+mn-lt"/>
                <a:cs typeface="+mn-lt"/>
              </a:rPr>
              <a:t>Cluster5: </a:t>
            </a:r>
            <a:r>
              <a:rPr lang="en-US" sz="1500" dirty="0">
                <a:latin typeface="Segoe UI"/>
                <a:ea typeface="+mn-lt"/>
                <a:cs typeface="+mn-lt"/>
              </a:rPr>
              <a:t>This cluster predominantly contains unclassified or unknown items, suggesting a diverse range of products or potentially miscellaneous items not fitting into specific categories.</a:t>
            </a:r>
            <a:endParaRPr lang="en-US" sz="1500">
              <a:latin typeface="Segoe UI"/>
              <a:cs typeface="Biome Light"/>
            </a:endParaRPr>
          </a:p>
        </p:txBody>
      </p:sp>
      <p:sp>
        <p:nvSpPr>
          <p:cNvPr id="5" name="Title 4">
            <a:extLst>
              <a:ext uri="{FF2B5EF4-FFF2-40B4-BE49-F238E27FC236}">
                <a16:creationId xmlns:a16="http://schemas.microsoft.com/office/drawing/2014/main" id="{94A2D1B5-2CE4-BB63-487E-1F805F2093C3}"/>
              </a:ext>
            </a:extLst>
          </p:cNvPr>
          <p:cNvSpPr>
            <a:spLocks noGrp="1"/>
          </p:cNvSpPr>
          <p:nvPr>
            <p:ph type="title"/>
          </p:nvPr>
        </p:nvSpPr>
        <p:spPr>
          <a:xfrm>
            <a:off x="-322544" y="290327"/>
            <a:ext cx="11767589" cy="442978"/>
          </a:xfrm>
        </p:spPr>
        <p:txBody>
          <a:bodyPr>
            <a:normAutofit fontScale="90000"/>
          </a:bodyPr>
          <a:lstStyle/>
          <a:p>
            <a:r>
              <a:rPr lang="en-US" sz="3600">
                <a:latin typeface="Segoe UI"/>
                <a:ea typeface="+mj-lt"/>
                <a:cs typeface="+mj-lt"/>
              </a:rPr>
              <a:t>Customer Behavior Segmentation – Category</a:t>
            </a:r>
          </a:p>
          <a:p>
            <a:endParaRPr lang="en-US" sz="4000">
              <a:ea typeface="+mj-lt"/>
              <a:cs typeface="+mj-lt"/>
            </a:endParaRPr>
          </a:p>
        </p:txBody>
      </p:sp>
      <p:pic>
        <p:nvPicPr>
          <p:cNvPr id="7" name="Picture 6" descr="A screenshot of a computer code&#10;&#10;Description automatically generated">
            <a:extLst>
              <a:ext uri="{FF2B5EF4-FFF2-40B4-BE49-F238E27FC236}">
                <a16:creationId xmlns:a16="http://schemas.microsoft.com/office/drawing/2014/main" id="{B6941787-2AAC-9369-CCFE-650EFFBF0A24}"/>
              </a:ext>
            </a:extLst>
          </p:cNvPr>
          <p:cNvPicPr>
            <a:picLocks noChangeAspect="1"/>
          </p:cNvPicPr>
          <p:nvPr/>
        </p:nvPicPr>
        <p:blipFill>
          <a:blip r:embed="rId2"/>
          <a:stretch>
            <a:fillRect/>
          </a:stretch>
        </p:blipFill>
        <p:spPr>
          <a:xfrm>
            <a:off x="1692727" y="4438118"/>
            <a:ext cx="7402286" cy="2687488"/>
          </a:xfrm>
          <a:prstGeom prst="rect">
            <a:avLst/>
          </a:prstGeom>
        </p:spPr>
      </p:pic>
    </p:spTree>
    <p:extLst>
      <p:ext uri="{BB962C8B-B14F-4D97-AF65-F5344CB8AC3E}">
        <p14:creationId xmlns:p14="http://schemas.microsoft.com/office/powerpoint/2010/main" val="367440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a:xfrm>
            <a:off x="7717536" y="6382512"/>
            <a:ext cx="2825496" cy="320040"/>
          </a:xfrm>
        </p:spPr>
        <p:txBody>
          <a:bodyPr vert="horz" lIns="91440" tIns="45720" rIns="91440" bIns="45720" rtlCol="0" anchor="ctr">
            <a:normAutofit/>
          </a:bodyPr>
          <a:lstStyle/>
          <a:p>
            <a:pPr algn="r">
              <a:spcAft>
                <a:spcPts val="600"/>
              </a:spcAft>
            </a:pPr>
            <a:fld id="{BF549713-324E-442E-99F3-0C4C72A7B5ED}" type="datetime1">
              <a:rPr lang="en-US" sz="1200" smtClean="0"/>
              <a:pPr algn="r">
                <a:spcAft>
                  <a:spcPts val="600"/>
                </a:spcAft>
              </a:pPr>
              <a:t>4/27/25</a:t>
            </a:fld>
            <a:endParaRPr lang="en-US" sz="120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a:xfrm>
            <a:off x="10707624" y="6382512"/>
            <a:ext cx="685800" cy="320040"/>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11</a:t>
            </a:fld>
            <a:endParaRPr lang="en-US" sz="1200">
              <a:latin typeface="+mn-lt"/>
              <a:cs typeface="+mn-cs"/>
            </a:endParaRPr>
          </a:p>
        </p:txBody>
      </p:sp>
      <p:sp>
        <p:nvSpPr>
          <p:cNvPr id="25" name="TextBox 24">
            <a:extLst>
              <a:ext uri="{FF2B5EF4-FFF2-40B4-BE49-F238E27FC236}">
                <a16:creationId xmlns:a16="http://schemas.microsoft.com/office/drawing/2014/main" id="{C6DEC942-8B6F-4211-3BBC-9266E25B041A}"/>
              </a:ext>
            </a:extLst>
          </p:cNvPr>
          <p:cNvSpPr txBox="1"/>
          <p:nvPr/>
        </p:nvSpPr>
        <p:spPr>
          <a:xfrm>
            <a:off x="652237" y="1028967"/>
            <a:ext cx="10676001" cy="2308324"/>
          </a:xfrm>
          <a:prstGeom prst="rect">
            <a:avLst/>
          </a:prstGeom>
          <a:solidFill>
            <a:schemeClr val="bg1"/>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Segoe UI"/>
                <a:cs typeface="Biome Light"/>
              </a:rPr>
              <a:t>Cluster1:</a:t>
            </a:r>
            <a:r>
              <a:rPr lang="en-US" sz="1600" b="1">
                <a:latin typeface="Segoe UI"/>
                <a:ea typeface="+mn-lt"/>
                <a:cs typeface="+mn-lt"/>
              </a:rPr>
              <a:t> </a:t>
            </a:r>
            <a:r>
              <a:rPr lang="en-US" sz="1600">
                <a:latin typeface="Segoe UI"/>
                <a:ea typeface="+mn-lt"/>
                <a:cs typeface="+mn-lt"/>
              </a:rPr>
              <a:t>Moderate hours (mean ≈ 12.68)</a:t>
            </a:r>
            <a:r>
              <a:rPr lang="en-US" sz="1600">
                <a:solidFill>
                  <a:srgbClr val="000000"/>
                </a:solidFill>
                <a:latin typeface="Segoe UI"/>
                <a:ea typeface="+mn-lt"/>
                <a:cs typeface="+mn-lt"/>
              </a:rPr>
              <a:t> with values ranging from 10 to 15 hours.</a:t>
            </a:r>
          </a:p>
          <a:p>
            <a:endParaRPr lang="en-US" sz="1600" b="1">
              <a:latin typeface="Segoe UI"/>
              <a:cs typeface="Segoe UI"/>
            </a:endParaRPr>
          </a:p>
          <a:p>
            <a:r>
              <a:rPr lang="en-US" sz="1600" b="1">
                <a:latin typeface="Segoe UI"/>
                <a:cs typeface="Segoe UI"/>
              </a:rPr>
              <a:t>Cluster 2: </a:t>
            </a:r>
            <a:r>
              <a:rPr lang="en-US" sz="1600">
                <a:latin typeface="Segoe UI"/>
                <a:cs typeface="Segoe UI"/>
              </a:rPr>
              <a:t>Varied hours (mean ≈ 10.31), spanning from 6 to 14 hours.</a:t>
            </a:r>
            <a:endParaRPr lang="en-US" sz="1600">
              <a:cs typeface="Biome Light"/>
            </a:endParaRPr>
          </a:p>
          <a:p>
            <a:endParaRPr lang="en-US" sz="1600">
              <a:latin typeface="Segoe UI"/>
              <a:cs typeface="Segoe UI"/>
            </a:endParaRPr>
          </a:p>
          <a:p>
            <a:r>
              <a:rPr lang="en-US" sz="1600" b="1">
                <a:latin typeface="Segoe UI"/>
                <a:cs typeface="Segoe UI"/>
              </a:rPr>
              <a:t>Cluster 3: </a:t>
            </a:r>
            <a:r>
              <a:rPr lang="en-US" sz="1600">
                <a:latin typeface="Segoe UI"/>
                <a:cs typeface="Segoe UI"/>
              </a:rPr>
              <a:t>Low hours (mean ≈ 5.74), with most values falling between 4 and 8 hours.</a:t>
            </a:r>
            <a:endParaRPr lang="en-US" sz="1600">
              <a:cs typeface="Biome Light"/>
            </a:endParaRPr>
          </a:p>
          <a:p>
            <a:endParaRPr lang="en-US" sz="1600" b="1">
              <a:latin typeface="Segoe UI"/>
              <a:cs typeface="Segoe UI"/>
            </a:endParaRPr>
          </a:p>
          <a:p>
            <a:r>
              <a:rPr lang="en-US" sz="1600" b="1">
                <a:latin typeface="Segoe UI"/>
                <a:cs typeface="Segoe UI"/>
              </a:rPr>
              <a:t>Cluster 4: </a:t>
            </a:r>
            <a:r>
              <a:rPr lang="en-US" sz="1600">
                <a:latin typeface="Segoe UI"/>
                <a:cs typeface="Segoe UI"/>
              </a:rPr>
              <a:t>High hours (mean ≈ 18.92), ranging from 16 to 23 hours.</a:t>
            </a:r>
            <a:endParaRPr lang="en-US" sz="1600">
              <a:cs typeface="Biome Light"/>
            </a:endParaRPr>
          </a:p>
          <a:p>
            <a:endParaRPr lang="en-US" sz="1600" b="1">
              <a:latin typeface="Segoe UI"/>
              <a:cs typeface="Segoe UI"/>
            </a:endParaRPr>
          </a:p>
          <a:p>
            <a:r>
              <a:rPr lang="en-US" sz="1600" b="1">
                <a:latin typeface="Segoe UI"/>
                <a:cs typeface="Segoe UI"/>
              </a:rPr>
              <a:t>Cluster 5: </a:t>
            </a:r>
            <a:r>
              <a:rPr lang="en-US" sz="1600">
                <a:latin typeface="Segoe UI"/>
                <a:cs typeface="Segoe UI"/>
              </a:rPr>
              <a:t>Another high hour's group (mean ≈ 18.16), with values between 15 and 23 hours.</a:t>
            </a:r>
            <a:endParaRPr lang="en-US" sz="1600">
              <a:cs typeface="Biome Light"/>
            </a:endParaRPr>
          </a:p>
        </p:txBody>
      </p:sp>
      <p:sp>
        <p:nvSpPr>
          <p:cNvPr id="32" name="TextBox 31">
            <a:extLst>
              <a:ext uri="{FF2B5EF4-FFF2-40B4-BE49-F238E27FC236}">
                <a16:creationId xmlns:a16="http://schemas.microsoft.com/office/drawing/2014/main" id="{76844F23-D4C3-CAB1-1AB6-119E40AABC7E}"/>
              </a:ext>
            </a:extLst>
          </p:cNvPr>
          <p:cNvSpPr txBox="1"/>
          <p:nvPr/>
        </p:nvSpPr>
        <p:spPr>
          <a:xfrm>
            <a:off x="728382" y="280147"/>
            <a:ext cx="4902573" cy="3361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4" name="TextBox 33">
            <a:extLst>
              <a:ext uri="{FF2B5EF4-FFF2-40B4-BE49-F238E27FC236}">
                <a16:creationId xmlns:a16="http://schemas.microsoft.com/office/drawing/2014/main" id="{19476140-2810-7A39-D780-E2BFFAB9EF2D}"/>
              </a:ext>
            </a:extLst>
          </p:cNvPr>
          <p:cNvSpPr txBox="1"/>
          <p:nvPr/>
        </p:nvSpPr>
        <p:spPr>
          <a:xfrm>
            <a:off x="2003051" y="21011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2" name="TextBox 41">
            <a:extLst>
              <a:ext uri="{FF2B5EF4-FFF2-40B4-BE49-F238E27FC236}">
                <a16:creationId xmlns:a16="http://schemas.microsoft.com/office/drawing/2014/main" id="{FEDA6A4D-BCB7-E4F9-C9AD-DD18ED3E80F5}"/>
              </a:ext>
            </a:extLst>
          </p:cNvPr>
          <p:cNvSpPr txBox="1"/>
          <p:nvPr/>
        </p:nvSpPr>
        <p:spPr>
          <a:xfrm>
            <a:off x="-515604" y="-29883"/>
            <a:ext cx="12285515" cy="102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ct val="0"/>
              </a:spcBef>
            </a:pPr>
            <a:r>
              <a:rPr lang="en-US" sz="3200">
                <a:solidFill>
                  <a:srgbClr val="5B6A5E"/>
                </a:solidFill>
                <a:latin typeface="Segoe UI"/>
                <a:ea typeface="+mn-lt"/>
                <a:cs typeface="+mn-lt"/>
              </a:rPr>
              <a:t>Customer Behavior Segmentation – Time of the day</a:t>
            </a:r>
            <a:r>
              <a:rPr lang="en-US" sz="3200">
                <a:solidFill>
                  <a:srgbClr val="5B6A5E"/>
                </a:solidFill>
                <a:ea typeface="+mn-lt"/>
                <a:cs typeface="+mn-lt"/>
              </a:rPr>
              <a:t>  </a:t>
            </a:r>
            <a:endParaRPr lang="en-US" sz="3200">
              <a:ea typeface="+mn-lt"/>
              <a:cs typeface="+mn-lt"/>
            </a:endParaRPr>
          </a:p>
          <a:p>
            <a:endParaRPr lang="en-US" sz="3200" b="1">
              <a:latin typeface="Segoe UI"/>
              <a:cs typeface="Segoe UI"/>
            </a:endParaRPr>
          </a:p>
        </p:txBody>
      </p:sp>
      <p:pic>
        <p:nvPicPr>
          <p:cNvPr id="2" name="Picture 1" descr="A close-up of a person&amp;#39;s hand&#10;&#10;Description automatically generated">
            <a:extLst>
              <a:ext uri="{FF2B5EF4-FFF2-40B4-BE49-F238E27FC236}">
                <a16:creationId xmlns:a16="http://schemas.microsoft.com/office/drawing/2014/main" id="{EDD32C6C-16E7-E5CE-E667-D583DF8B97E8}"/>
              </a:ext>
            </a:extLst>
          </p:cNvPr>
          <p:cNvPicPr>
            <a:picLocks noChangeAspect="1"/>
          </p:cNvPicPr>
          <p:nvPr/>
        </p:nvPicPr>
        <p:blipFill>
          <a:blip r:embed="rId2"/>
          <a:stretch>
            <a:fillRect/>
          </a:stretch>
        </p:blipFill>
        <p:spPr>
          <a:xfrm>
            <a:off x="3052536" y="3853690"/>
            <a:ext cx="4404180" cy="1493770"/>
          </a:xfrm>
          <a:prstGeom prst="rect">
            <a:avLst/>
          </a:prstGeom>
        </p:spPr>
      </p:pic>
    </p:spTree>
    <p:extLst>
      <p:ext uri="{BB962C8B-B14F-4D97-AF65-F5344CB8AC3E}">
        <p14:creationId xmlns:p14="http://schemas.microsoft.com/office/powerpoint/2010/main" val="423777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4617491" cy="6858000"/>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1"/>
            <a:ext cx="4617491" cy="5136739"/>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8C7C861B-0BDF-C140-AC9B-BE73755425D1}"/>
              </a:ext>
            </a:extLst>
          </p:cNvPr>
          <p:cNvGraphicFramePr>
            <a:graphicFrameLocks noGrp="1"/>
          </p:cNvGraphicFramePr>
          <p:nvPr>
            <p:extLst>
              <p:ext uri="{D42A27DB-BD31-4B8C-83A1-F6EECF244321}">
                <p14:modId xmlns:p14="http://schemas.microsoft.com/office/powerpoint/2010/main" val="3440896902"/>
              </p:ext>
            </p:extLst>
          </p:nvPr>
        </p:nvGraphicFramePr>
        <p:xfrm>
          <a:off x="-147484" y="1551214"/>
          <a:ext cx="5771374" cy="5261210"/>
        </p:xfrm>
        <a:graphic>
          <a:graphicData uri="http://schemas.openxmlformats.org/drawingml/2006/table">
            <a:tbl>
              <a:tblPr firstRow="1" bandRow="1">
                <a:tableStyleId>{5C22544A-7EE6-4342-B048-85BDC9FD1C3A}</a:tableStyleId>
              </a:tblPr>
              <a:tblGrid>
                <a:gridCol w="1227839">
                  <a:extLst>
                    <a:ext uri="{9D8B030D-6E8A-4147-A177-3AD203B41FA5}">
                      <a16:colId xmlns:a16="http://schemas.microsoft.com/office/drawing/2014/main" val="1994512652"/>
                    </a:ext>
                  </a:extLst>
                </a:gridCol>
                <a:gridCol w="4543535">
                  <a:extLst>
                    <a:ext uri="{9D8B030D-6E8A-4147-A177-3AD203B41FA5}">
                      <a16:colId xmlns:a16="http://schemas.microsoft.com/office/drawing/2014/main" val="4166750007"/>
                    </a:ext>
                  </a:extLst>
                </a:gridCol>
              </a:tblGrid>
              <a:tr h="1069076">
                <a:tc>
                  <a:txBody>
                    <a:bodyPr/>
                    <a:lstStyle/>
                    <a:p>
                      <a:r>
                        <a:rPr lang="en-US" sz="1200" dirty="0">
                          <a:solidFill>
                            <a:schemeClr val="tx1"/>
                          </a:solidFill>
                          <a:latin typeface="Segoe UI Black"/>
                        </a:rPr>
                        <a:t>Cluster 1</a:t>
                      </a:r>
                    </a:p>
                  </a:txBody>
                  <a:tcPr marL="89746" marR="89746" marT="44873" marB="44873"/>
                </a:tc>
                <a:tc>
                  <a:txBody>
                    <a:bodyPr/>
                    <a:lstStyle/>
                    <a:p>
                      <a:pPr lvl="0">
                        <a:buNone/>
                      </a:pPr>
                      <a:r>
                        <a:rPr lang="en-US" sz="1200" b="1" i="0" u="none" strike="noStrike" baseline="0" noProof="0" dirty="0">
                          <a:solidFill>
                            <a:schemeClr val="tx1"/>
                          </a:solidFill>
                          <a:latin typeface="Segoe UI Black"/>
                        </a:rPr>
                        <a:t>Optimize browsing experience by providing personalized product recommendations, incentivize action with discounts/free shipping, and maintain engagement </a:t>
                      </a:r>
                      <a:r>
                        <a:rPr lang="en-US" sz="1200" b="1" i="0" u="none" strike="noStrike" baseline="0" noProof="0" dirty="0" err="1">
                          <a:solidFill>
                            <a:schemeClr val="tx1"/>
                          </a:solidFill>
                          <a:latin typeface="Segoe UI Black"/>
                        </a:rPr>
                        <a:t>throughtargeted</a:t>
                      </a:r>
                      <a:r>
                        <a:rPr lang="en-US" sz="1200" b="1" i="0" u="none" strike="noStrike" baseline="0" noProof="0" dirty="0">
                          <a:solidFill>
                            <a:schemeClr val="tx1"/>
                          </a:solidFill>
                          <a:latin typeface="Segoe UI Black"/>
                        </a:rPr>
                        <a:t> emails featuring viewed products</a:t>
                      </a:r>
                      <a:r>
                        <a:rPr lang="en-US" sz="1200" b="1" i="0" u="none" strike="noStrike" baseline="0" noProof="0" dirty="0">
                          <a:solidFill>
                            <a:srgbClr val="FFFFFF"/>
                          </a:solidFill>
                          <a:latin typeface="Segoe UI Black"/>
                        </a:rPr>
                        <a:t>.</a:t>
                      </a:r>
                      <a:endParaRPr lang="en-US" sz="1200" dirty="0">
                        <a:latin typeface="Segoe UI Black"/>
                      </a:endParaRPr>
                    </a:p>
                  </a:txBody>
                  <a:tcPr marL="89746" marR="89746" marT="44873" marB="44873"/>
                </a:tc>
                <a:extLst>
                  <a:ext uri="{0D108BD9-81ED-4DB2-BD59-A6C34878D82A}">
                    <a16:rowId xmlns:a16="http://schemas.microsoft.com/office/drawing/2014/main" val="124158031"/>
                  </a:ext>
                </a:extLst>
              </a:tr>
              <a:tr h="875467">
                <a:tc>
                  <a:txBody>
                    <a:bodyPr/>
                    <a:lstStyle/>
                    <a:p>
                      <a:r>
                        <a:rPr lang="en-US" sz="1200" b="1" dirty="0">
                          <a:latin typeface="Segoe UI Black"/>
                        </a:rPr>
                        <a:t>Cluster2</a:t>
                      </a:r>
                    </a:p>
                  </a:txBody>
                  <a:tcPr marL="89746" marR="89746" marT="44873" marB="44873"/>
                </a:tc>
                <a:tc>
                  <a:txBody>
                    <a:bodyPr/>
                    <a:lstStyle/>
                    <a:p>
                      <a:pPr lvl="0">
                        <a:buNone/>
                      </a:pPr>
                      <a:r>
                        <a:rPr lang="en-US" sz="1200" b="1" i="0" u="none" strike="noStrike" baseline="0" noProof="0" dirty="0">
                          <a:solidFill>
                            <a:srgbClr val="000000"/>
                          </a:solidFill>
                          <a:latin typeface="Segoe UI Black"/>
                        </a:rPr>
                        <a:t>streamline checkout experience with user-friendly design, flexible payment options, and retargeting strategies to reduce hesitancy and overcome transaction barriers.</a:t>
                      </a:r>
                      <a:endParaRPr lang="en-US" sz="1200" b="1" dirty="0">
                        <a:latin typeface="Segoe UI Black"/>
                      </a:endParaRPr>
                    </a:p>
                  </a:txBody>
                  <a:tcPr marL="89746" marR="89746" marT="44873" marB="44873"/>
                </a:tc>
                <a:extLst>
                  <a:ext uri="{0D108BD9-81ED-4DB2-BD59-A6C34878D82A}">
                    <a16:rowId xmlns:a16="http://schemas.microsoft.com/office/drawing/2014/main" val="2924003431"/>
                  </a:ext>
                </a:extLst>
              </a:tr>
              <a:tr h="1060658">
                <a:tc>
                  <a:txBody>
                    <a:bodyPr/>
                    <a:lstStyle/>
                    <a:p>
                      <a:r>
                        <a:rPr lang="en-US" sz="1200" dirty="0">
                          <a:latin typeface="Segoe UI Black"/>
                        </a:rPr>
                        <a:t>Cluster 3</a:t>
                      </a:r>
                    </a:p>
                  </a:txBody>
                  <a:tcPr marL="89746" marR="89746" marT="44873" marB="44873"/>
                </a:tc>
                <a:tc>
                  <a:txBody>
                    <a:bodyPr/>
                    <a:lstStyle/>
                    <a:p>
                      <a:pPr lvl="0">
                        <a:buNone/>
                      </a:pPr>
                      <a:r>
                        <a:rPr lang="en-US" sz="1200" b="0" i="0" u="none" strike="noStrike" baseline="0" noProof="0" dirty="0">
                          <a:solidFill>
                            <a:srgbClr val="000000"/>
                          </a:solidFill>
                          <a:latin typeface="Segoe UI Black"/>
                        </a:rPr>
                        <a:t>Enhance user support with live chat, facilitate informed decisions with detailed descriptions/reviews/comparisons, and drive conversions through limited-time promotions, encouraging cart additions to purchases.</a:t>
                      </a:r>
                      <a:endParaRPr lang="en-US" sz="1200" dirty="0">
                        <a:latin typeface="Segoe UI Black"/>
                      </a:endParaRPr>
                    </a:p>
                  </a:txBody>
                  <a:tcPr marL="89746" marR="89746" marT="44873" marB="44873"/>
                </a:tc>
                <a:extLst>
                  <a:ext uri="{0D108BD9-81ED-4DB2-BD59-A6C34878D82A}">
                    <a16:rowId xmlns:a16="http://schemas.microsoft.com/office/drawing/2014/main" val="2869891403"/>
                  </a:ext>
                </a:extLst>
              </a:tr>
              <a:tr h="1144841">
                <a:tc>
                  <a:txBody>
                    <a:bodyPr/>
                    <a:lstStyle/>
                    <a:p>
                      <a:r>
                        <a:rPr lang="en-US" sz="1200">
                          <a:latin typeface="Segoe UI Black"/>
                        </a:rPr>
                        <a:t>Cluster 4 </a:t>
                      </a:r>
                    </a:p>
                  </a:txBody>
                  <a:tcPr marL="89746" marR="89746" marT="44873" marB="44873"/>
                </a:tc>
                <a:tc>
                  <a:txBody>
                    <a:bodyPr/>
                    <a:lstStyle/>
                    <a:p>
                      <a:pPr marL="0" lvl="0" indent="0" algn="l">
                        <a:lnSpc>
                          <a:spcPct val="100000"/>
                        </a:lnSpc>
                        <a:buNone/>
                      </a:pPr>
                      <a:r>
                        <a:rPr lang="en-US" sz="1200" b="0" i="0" u="none" strike="noStrike" baseline="0" noProof="0" dirty="0">
                          <a:solidFill>
                            <a:srgbClr val="000000"/>
                          </a:solidFill>
                          <a:latin typeface="Segoe UI Black"/>
                        </a:rPr>
                        <a:t>Boost decision-making with price comparisons, detailed product info, and reviews on pages. Ensure confidence with a price match guarantee, optimizing research and securing the best deal.</a:t>
                      </a:r>
                      <a:endParaRPr lang="en-US" sz="1200" dirty="0">
                        <a:latin typeface="Segoe UI Black"/>
                      </a:endParaRPr>
                    </a:p>
                  </a:txBody>
                  <a:tcPr marL="89746" marR="89746" marT="44873" marB="44873"/>
                </a:tc>
                <a:extLst>
                  <a:ext uri="{0D108BD9-81ED-4DB2-BD59-A6C34878D82A}">
                    <a16:rowId xmlns:a16="http://schemas.microsoft.com/office/drawing/2014/main" val="2207806096"/>
                  </a:ext>
                </a:extLst>
              </a:tr>
              <a:tr h="1111168">
                <a:tc>
                  <a:txBody>
                    <a:bodyPr/>
                    <a:lstStyle/>
                    <a:p>
                      <a:r>
                        <a:rPr lang="en-US" sz="1200">
                          <a:latin typeface="Segoe UI Black"/>
                        </a:rPr>
                        <a:t>Cluster 5</a:t>
                      </a:r>
                    </a:p>
                  </a:txBody>
                  <a:tcPr marL="89746" marR="89746" marT="44873" marB="44873"/>
                </a:tc>
                <a:tc>
                  <a:txBody>
                    <a:bodyPr/>
                    <a:lstStyle/>
                    <a:p>
                      <a:pPr lvl="0" algn="l">
                        <a:lnSpc>
                          <a:spcPct val="100000"/>
                        </a:lnSpc>
                        <a:spcBef>
                          <a:spcPts val="0"/>
                        </a:spcBef>
                        <a:spcAft>
                          <a:spcPts val="0"/>
                        </a:spcAft>
                        <a:buNone/>
                      </a:pPr>
                      <a:r>
                        <a:rPr lang="en-US" sz="1200" b="0" i="0" u="none" strike="noStrike" noProof="0" dirty="0">
                          <a:latin typeface="Segoe UI Black"/>
                        </a:rPr>
                        <a:t>Personalize shopping with complementary product suggestions, loyalty rewards, and tailored follow-ups based on purchase history.</a:t>
                      </a:r>
                      <a:endParaRPr lang="en-US" sz="1200" dirty="0">
                        <a:latin typeface="Segoe UI Black"/>
                      </a:endParaRPr>
                    </a:p>
                    <a:p>
                      <a:pPr lvl="0" algn="l">
                        <a:lnSpc>
                          <a:spcPct val="100000"/>
                        </a:lnSpc>
                        <a:spcBef>
                          <a:spcPts val="0"/>
                        </a:spcBef>
                        <a:spcAft>
                          <a:spcPts val="0"/>
                        </a:spcAft>
                        <a:buNone/>
                      </a:pPr>
                      <a:br>
                        <a:rPr lang="en-US" sz="1800" dirty="0"/>
                      </a:br>
                      <a:endParaRPr lang="en-US" sz="1200" dirty="0">
                        <a:solidFill>
                          <a:srgbClr val="FFC000"/>
                        </a:solidFill>
                        <a:latin typeface="Segoe UI Black"/>
                      </a:endParaRPr>
                    </a:p>
                  </a:txBody>
                  <a:tcPr marL="89746" marR="89746" marT="44873" marB="44873"/>
                </a:tc>
                <a:extLst>
                  <a:ext uri="{0D108BD9-81ED-4DB2-BD59-A6C34878D82A}">
                    <a16:rowId xmlns:a16="http://schemas.microsoft.com/office/drawing/2014/main" val="3030581136"/>
                  </a:ext>
                </a:extLst>
              </a:tr>
            </a:tbl>
          </a:graphicData>
        </a:graphic>
      </p:graphicFrame>
      <p:sp>
        <p:nvSpPr>
          <p:cNvPr id="10" name="TextBox 9">
            <a:extLst>
              <a:ext uri="{FF2B5EF4-FFF2-40B4-BE49-F238E27FC236}">
                <a16:creationId xmlns:a16="http://schemas.microsoft.com/office/drawing/2014/main" id="{62786D2C-3835-AF93-F3B1-C2BA85DC2915}"/>
              </a:ext>
            </a:extLst>
          </p:cNvPr>
          <p:cNvSpPr txBox="1"/>
          <p:nvPr/>
        </p:nvSpPr>
        <p:spPr>
          <a:xfrm>
            <a:off x="-1333" y="800"/>
            <a:ext cx="432800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Segoe UI"/>
                <a:cs typeface="Biome Light"/>
              </a:rPr>
              <a:t>Recommendations</a:t>
            </a:r>
            <a:endParaRPr lang="en-US">
              <a:latin typeface="Segoe UI"/>
            </a:endParaRPr>
          </a:p>
        </p:txBody>
      </p:sp>
      <p:graphicFrame>
        <p:nvGraphicFramePr>
          <p:cNvPr id="11" name="Table 10">
            <a:extLst>
              <a:ext uri="{FF2B5EF4-FFF2-40B4-BE49-F238E27FC236}">
                <a16:creationId xmlns:a16="http://schemas.microsoft.com/office/drawing/2014/main" id="{34FEA54E-79A5-C897-5EB9-2A440C8D1589}"/>
              </a:ext>
            </a:extLst>
          </p:cNvPr>
          <p:cNvGraphicFramePr>
            <a:graphicFrameLocks noGrp="1"/>
          </p:cNvGraphicFramePr>
          <p:nvPr>
            <p:extLst>
              <p:ext uri="{D42A27DB-BD31-4B8C-83A1-F6EECF244321}">
                <p14:modId xmlns:p14="http://schemas.microsoft.com/office/powerpoint/2010/main" val="1316496828"/>
              </p:ext>
            </p:extLst>
          </p:nvPr>
        </p:nvGraphicFramePr>
        <p:xfrm>
          <a:off x="6213928" y="1551214"/>
          <a:ext cx="5979193" cy="5234821"/>
        </p:xfrm>
        <a:graphic>
          <a:graphicData uri="http://schemas.openxmlformats.org/drawingml/2006/table">
            <a:tbl>
              <a:tblPr firstRow="1" bandRow="1">
                <a:tableStyleId>{5C22544A-7EE6-4342-B048-85BDC9FD1C3A}</a:tableStyleId>
              </a:tblPr>
              <a:tblGrid>
                <a:gridCol w="1221523">
                  <a:extLst>
                    <a:ext uri="{9D8B030D-6E8A-4147-A177-3AD203B41FA5}">
                      <a16:colId xmlns:a16="http://schemas.microsoft.com/office/drawing/2014/main" val="2796222076"/>
                    </a:ext>
                  </a:extLst>
                </a:gridCol>
                <a:gridCol w="4757670">
                  <a:extLst>
                    <a:ext uri="{9D8B030D-6E8A-4147-A177-3AD203B41FA5}">
                      <a16:colId xmlns:a16="http://schemas.microsoft.com/office/drawing/2014/main" val="3375632722"/>
                    </a:ext>
                  </a:extLst>
                </a:gridCol>
              </a:tblGrid>
              <a:tr h="1561256">
                <a:tc>
                  <a:txBody>
                    <a:bodyPr/>
                    <a:lstStyle/>
                    <a:p>
                      <a:r>
                        <a:rPr lang="en-US" sz="1200" dirty="0">
                          <a:solidFill>
                            <a:schemeClr val="tx1"/>
                          </a:solidFill>
                          <a:latin typeface="Segoe UI"/>
                        </a:rPr>
                        <a:t>CLUSTER1 </a:t>
                      </a:r>
                    </a:p>
                    <a:p>
                      <a:pPr lvl="0">
                        <a:buNone/>
                      </a:pPr>
                      <a:endParaRPr lang="en-US" sz="1200" dirty="0">
                        <a:solidFill>
                          <a:schemeClr val="tx1"/>
                        </a:solidFill>
                        <a:latin typeface="Segoe UI"/>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171450" lvl="0" indent="-171450" algn="l">
                        <a:lnSpc>
                          <a:spcPct val="100000"/>
                        </a:lnSpc>
                        <a:buFont typeface="Arial"/>
                        <a:buChar char="•"/>
                      </a:pPr>
                      <a:r>
                        <a:rPr lang="en-US" sz="1200" b="1" i="0" u="none" strike="noStrike" baseline="0" noProof="0" dirty="0">
                          <a:solidFill>
                            <a:schemeClr val="tx1"/>
                          </a:solidFill>
                          <a:latin typeface="Segoe UI"/>
                        </a:rPr>
                        <a:t>Highlight new accessories for Brand A to capitalize on existing brand loyalty.</a:t>
                      </a:r>
                      <a:endParaRPr lang="en-US" sz="1200" dirty="0">
                        <a:solidFill>
                          <a:schemeClr val="tx1"/>
                        </a:solidFill>
                        <a:latin typeface="Segoe UI"/>
                      </a:endParaRPr>
                    </a:p>
                    <a:p>
                      <a:pPr marL="171450" lvl="0" indent="-171450" algn="l">
                        <a:lnSpc>
                          <a:spcPct val="100000"/>
                        </a:lnSpc>
                        <a:buFont typeface="Arial"/>
                        <a:buChar char="•"/>
                      </a:pPr>
                      <a:r>
                        <a:rPr lang="en-US" sz="1200" b="1" i="0" u="none" strike="noStrike" baseline="0" noProof="0" dirty="0">
                          <a:solidFill>
                            <a:schemeClr val="tx1"/>
                          </a:solidFill>
                          <a:latin typeface="Segoe UI"/>
                        </a:rPr>
                        <a:t>Offer exclusive deals and promotions specifically for Brand A products to incentivize quick and decisive purchases.</a:t>
                      </a:r>
                      <a:endParaRPr lang="en-US" sz="1200" dirty="0">
                        <a:solidFill>
                          <a:schemeClr val="tx1"/>
                        </a:solidFill>
                        <a:latin typeface="Segoe UI"/>
                      </a:endParaRPr>
                    </a:p>
                    <a:p>
                      <a:pPr marL="171450" lvl="0" indent="-171450" algn="l">
                        <a:lnSpc>
                          <a:spcPct val="100000"/>
                        </a:lnSpc>
                        <a:buFont typeface="Arial"/>
                        <a:buChar char="•"/>
                      </a:pPr>
                      <a:r>
                        <a:rPr lang="en-US" sz="1200" b="1" i="0" u="none" strike="noStrike" baseline="0" noProof="0" dirty="0">
                          <a:solidFill>
                            <a:schemeClr val="tx1"/>
                          </a:solidFill>
                          <a:latin typeface="Segoe UI"/>
                        </a:rPr>
                        <a:t>Implement targeted marketing campaigns to promote Brand A accessories to loyal customers and encourage repeat purchases</a:t>
                      </a:r>
                      <a:r>
                        <a:rPr lang="en-US" sz="1200" b="1" i="0" u="none" strike="noStrike" baseline="0" noProof="0" dirty="0">
                          <a:solidFill>
                            <a:srgbClr val="FFFFFF"/>
                          </a:solidFill>
                          <a:latin typeface="Segoe UI"/>
                        </a:rPr>
                        <a:t>.</a:t>
                      </a:r>
                      <a:endParaRPr lang="en-US" sz="1200" dirty="0">
                        <a:latin typeface="Segoe UI"/>
                      </a:endParaRPr>
                    </a:p>
                    <a:p>
                      <a:pPr lvl="0">
                        <a:buNone/>
                      </a:pPr>
                      <a:endParaRPr lang="en-US" sz="1200" b="1" i="0" u="none" strike="noStrike" baseline="0" noProof="0">
                        <a:solidFill>
                          <a:srgbClr val="FFFFFF"/>
                        </a:solidFill>
                        <a:latin typeface="Segoe UI"/>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3119221164"/>
                  </a:ext>
                </a:extLst>
              </a:tr>
              <a:tr h="1570445">
                <a:tc>
                  <a:txBody>
                    <a:bodyPr/>
                    <a:lstStyle/>
                    <a:p>
                      <a:r>
                        <a:rPr lang="en-US" sz="1200" b="1" dirty="0">
                          <a:latin typeface="Segoe UI"/>
                        </a:rPr>
                        <a:t>CLUSTER 2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171450" lvl="0" indent="-171450" algn="l">
                        <a:lnSpc>
                          <a:spcPct val="100000"/>
                        </a:lnSpc>
                        <a:buFont typeface="Arial"/>
                        <a:buChar char="•"/>
                      </a:pPr>
                      <a:r>
                        <a:rPr lang="en-US" sz="1200" b="1" i="0" u="none" strike="noStrike" baseline="0" noProof="0" dirty="0">
                          <a:solidFill>
                            <a:schemeClr val="tx1"/>
                          </a:solidFill>
                          <a:latin typeface="Segoe UI"/>
                        </a:rPr>
                        <a:t>Facilitate cross-promotion between Brand A and Brand B accessories to highlight compatibility and versatility.</a:t>
                      </a:r>
                      <a:endParaRPr lang="en-US" sz="1200" b="1" dirty="0">
                        <a:solidFill>
                          <a:schemeClr val="tx1"/>
                        </a:solidFill>
                        <a:latin typeface="Segoe UI"/>
                      </a:endParaRPr>
                    </a:p>
                    <a:p>
                      <a:pPr marL="171450" lvl="0" indent="-171450" algn="l">
                        <a:lnSpc>
                          <a:spcPct val="100000"/>
                        </a:lnSpc>
                        <a:buFont typeface="Arial"/>
                        <a:buChar char="•"/>
                      </a:pPr>
                      <a:r>
                        <a:rPr lang="en-US" sz="1200" b="1" i="0" u="none" strike="noStrike" baseline="0" noProof="0" dirty="0">
                          <a:solidFill>
                            <a:schemeClr val="tx1"/>
                          </a:solidFill>
                          <a:latin typeface="Segoe UI"/>
                        </a:rPr>
                        <a:t>Offer comparison tools to assist customers in evaluating the unique benefits of each brand's accessories.</a:t>
                      </a:r>
                      <a:endParaRPr lang="en-US" sz="1200" b="1" dirty="0">
                        <a:solidFill>
                          <a:schemeClr val="tx1"/>
                        </a:solidFill>
                        <a:latin typeface="Segoe UI"/>
                      </a:endParaRPr>
                    </a:p>
                    <a:p>
                      <a:pPr marL="171450" lvl="0" indent="-171450" algn="l">
                        <a:lnSpc>
                          <a:spcPct val="100000"/>
                        </a:lnSpc>
                        <a:buFont typeface="Arial"/>
                        <a:buChar char="•"/>
                      </a:pPr>
                      <a:r>
                        <a:rPr lang="en-US" sz="1200" b="1" i="0" u="none" strike="noStrike" baseline="0" noProof="0" dirty="0">
                          <a:solidFill>
                            <a:schemeClr val="tx1"/>
                          </a:solidFill>
                          <a:latin typeface="Segoe UI"/>
                        </a:rPr>
                        <a:t>Emphasize the complementary nature of Brand A and Brand B products to cater to customers with balanced preferences.</a:t>
                      </a:r>
                      <a:endParaRPr lang="en-US" sz="1200" b="1" dirty="0">
                        <a:solidFill>
                          <a:schemeClr val="tx1"/>
                        </a:solidFill>
                        <a:latin typeface="Segoe UI"/>
                      </a:endParaRPr>
                    </a:p>
                    <a:p>
                      <a:pPr marL="0" lvl="0" indent="0" algn="l">
                        <a:lnSpc>
                          <a:spcPct val="100000"/>
                        </a:lnSpc>
                        <a:buNone/>
                      </a:pPr>
                      <a:endParaRPr lang="en-US" sz="1200" b="0" i="0" u="none" strike="noStrike" baseline="0" noProof="0">
                        <a:solidFill>
                          <a:schemeClr val="tx1"/>
                        </a:solidFill>
                        <a:latin typeface="Segoe UI"/>
                      </a:endParaRPr>
                    </a:p>
                    <a:p>
                      <a:pPr marL="0" lvl="0" indent="0" algn="l">
                        <a:lnSpc>
                          <a:spcPct val="100000"/>
                        </a:lnSpc>
                        <a:spcBef>
                          <a:spcPts val="0"/>
                        </a:spcBef>
                        <a:spcAft>
                          <a:spcPts val="0"/>
                        </a:spcAft>
                        <a:buNone/>
                      </a:pPr>
                      <a:endParaRPr lang="en-US" sz="1200" b="0" i="0" u="none" strike="noStrike" baseline="0" noProof="0">
                        <a:solidFill>
                          <a:schemeClr val="tx1"/>
                        </a:solidFill>
                        <a:latin typeface="Segoe UI"/>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7035075"/>
                  </a:ext>
                </a:extLst>
              </a:tr>
              <a:tr h="2057191">
                <a:tc>
                  <a:txBody>
                    <a:bodyPr/>
                    <a:lstStyle/>
                    <a:p>
                      <a:r>
                        <a:rPr lang="en-US" sz="1200" b="1" dirty="0">
                          <a:latin typeface="Segoe UI"/>
                        </a:rPr>
                        <a:t>CLUSTER 3 </a:t>
                      </a:r>
                    </a:p>
                    <a:p>
                      <a:pPr lvl="0">
                        <a:buNone/>
                      </a:pPr>
                      <a:endParaRPr lang="en-US" sz="1200">
                        <a:latin typeface="Segoe UI"/>
                      </a:endParaRPr>
                    </a:p>
                    <a:p>
                      <a:pPr lvl="0">
                        <a:buNone/>
                      </a:pPr>
                      <a:endParaRPr lang="en-US" sz="1200">
                        <a:latin typeface="Segoe UI"/>
                      </a:endParaRPr>
                    </a:p>
                    <a:p>
                      <a:pPr lvl="0">
                        <a:buNone/>
                      </a:pPr>
                      <a:endParaRPr lang="en-US" sz="1200">
                        <a:latin typeface="Segoe UI"/>
                      </a:endParaRPr>
                    </a:p>
                    <a:p>
                      <a:pPr lvl="0">
                        <a:buNone/>
                      </a:pPr>
                      <a:endParaRPr lang="en-US" sz="1200">
                        <a:latin typeface="Segoe UI"/>
                      </a:endParaRPr>
                    </a:p>
                    <a:p>
                      <a:pPr lvl="0">
                        <a:buNone/>
                      </a:pPr>
                      <a:endParaRPr lang="en-US" sz="1200">
                        <a:latin typeface="Segoe UI"/>
                      </a:endParaRPr>
                    </a:p>
                    <a:p>
                      <a:pPr lvl="0">
                        <a:buNone/>
                      </a:pPr>
                      <a:endParaRPr lang="en-US" sz="1200">
                        <a:latin typeface="Segoe UI"/>
                      </a:endParaRPr>
                    </a:p>
                    <a:p>
                      <a:pPr lvl="0">
                        <a:buNone/>
                      </a:pPr>
                      <a:endParaRPr lang="en-US" sz="1200" b="0" i="0" u="none" strike="noStrike" noProof="0">
                        <a:solidFill>
                          <a:srgbClr val="000000"/>
                        </a:solidFill>
                        <a:latin typeface="Segoe UI"/>
                      </a:endParaRPr>
                    </a:p>
                    <a:p>
                      <a:pPr lvl="0">
                        <a:buNone/>
                      </a:pPr>
                      <a:r>
                        <a:rPr lang="en-US" sz="1200" b="1" i="0" u="none" strike="noStrike" noProof="0" dirty="0">
                          <a:solidFill>
                            <a:srgbClr val="FFC000"/>
                          </a:solidFill>
                          <a:latin typeface="Segoe UI"/>
                        </a:rPr>
                        <a:t>      </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sz="1200" b="1" dirty="0">
                          <a:latin typeface="Segoe UI"/>
                        </a:rPr>
                        <a:t>Introduce bundling discounts and loyalty rewards for Brand B products and appliances to incentivize purchases.</a:t>
                      </a:r>
                    </a:p>
                    <a:p>
                      <a:pPr marL="285750" lvl="0" indent="-285750">
                        <a:buFont typeface="Arial"/>
                        <a:buChar char="•"/>
                      </a:pPr>
                      <a:r>
                        <a:rPr lang="en-US" sz="1200" b="1" dirty="0">
                          <a:latin typeface="Segoe UI"/>
                        </a:rPr>
                        <a:t>Monitor cart abandonment rates and adjust strategies, such as implementing exit-intent pop-ups or sending abandoned cart reminder emails, to encourage c</a:t>
                      </a:r>
                      <a:r>
                        <a:rPr lang="en-US" sz="1200" b="1" dirty="0">
                          <a:solidFill>
                            <a:schemeClr val="tx1"/>
                          </a:solidFill>
                          <a:latin typeface="Segoe UI"/>
                        </a:rPr>
                        <a:t>ompletion of purchases.</a:t>
                      </a:r>
                    </a:p>
                    <a:p>
                      <a:pPr marL="285750" lvl="0" indent="-285750">
                        <a:buFont typeface="Arial"/>
                        <a:buChar char="•"/>
                      </a:pPr>
                      <a:r>
                        <a:rPr lang="en-US" sz="1200" b="1" i="0" u="none" strike="noStrike" noProof="0" dirty="0">
                          <a:solidFill>
                            <a:schemeClr val="tx1"/>
                          </a:solidFill>
                          <a:latin typeface="Segoe UI"/>
                        </a:rPr>
                        <a:t>Optimize checkout with flexible payment options (e.g., installment plans, buy now pay later) and personalized assistance (e.g., live chat support).</a:t>
                      </a:r>
                      <a:endParaRPr lang="en-US" sz="1200" b="1" dirty="0">
                        <a:solidFill>
                          <a:schemeClr val="tx1"/>
                        </a:solidFill>
                        <a:latin typeface="Segoe UI"/>
                      </a:endParaRPr>
                    </a:p>
                    <a:p>
                      <a:pPr marL="285750" lvl="0" indent="-285750">
                        <a:buFont typeface="Arial"/>
                        <a:buChar char="•"/>
                      </a:pPr>
                      <a:endParaRPr lang="en-US" sz="1200" b="1">
                        <a:latin typeface="Segoe UI"/>
                      </a:endParaRPr>
                    </a:p>
                    <a:p>
                      <a:pPr marL="285750" lvl="0" indent="-285750">
                        <a:buFont typeface="Arial"/>
                        <a:buChar char="•"/>
                      </a:pPr>
                      <a:endParaRPr lang="en-US" sz="1200">
                        <a:latin typeface="Segoe UI"/>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74038545"/>
                  </a:ext>
                </a:extLst>
              </a:tr>
            </a:tbl>
          </a:graphicData>
        </a:graphic>
      </p:graphicFrame>
      <p:sp>
        <p:nvSpPr>
          <p:cNvPr id="4" name="TextBox 3">
            <a:extLst>
              <a:ext uri="{FF2B5EF4-FFF2-40B4-BE49-F238E27FC236}">
                <a16:creationId xmlns:a16="http://schemas.microsoft.com/office/drawing/2014/main" id="{5819886A-3A67-DD98-5A22-B895B3726564}"/>
              </a:ext>
            </a:extLst>
          </p:cNvPr>
          <p:cNvSpPr txBox="1"/>
          <p:nvPr/>
        </p:nvSpPr>
        <p:spPr>
          <a:xfrm>
            <a:off x="8704036" y="1106713"/>
            <a:ext cx="21535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egoe UI"/>
                <a:cs typeface="Biome Light"/>
              </a:rPr>
              <a:t>Brand</a:t>
            </a:r>
            <a:endParaRPr lang="en-US">
              <a:latin typeface="Segoe UI"/>
            </a:endParaRPr>
          </a:p>
        </p:txBody>
      </p:sp>
      <p:sp>
        <p:nvSpPr>
          <p:cNvPr id="6" name="TextBox 5">
            <a:extLst>
              <a:ext uri="{FF2B5EF4-FFF2-40B4-BE49-F238E27FC236}">
                <a16:creationId xmlns:a16="http://schemas.microsoft.com/office/drawing/2014/main" id="{9997E626-C2E8-4261-BD21-895E59411E99}"/>
              </a:ext>
            </a:extLst>
          </p:cNvPr>
          <p:cNvSpPr txBox="1"/>
          <p:nvPr/>
        </p:nvSpPr>
        <p:spPr>
          <a:xfrm>
            <a:off x="1242785" y="11067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egoe UI"/>
                <a:cs typeface="Biome Light"/>
              </a:rPr>
              <a:t>Event Type</a:t>
            </a:r>
            <a:endParaRPr lang="en-US">
              <a:latin typeface="Segoe UI"/>
            </a:endParaRPr>
          </a:p>
        </p:txBody>
      </p:sp>
    </p:spTree>
    <p:extLst>
      <p:ext uri="{BB962C8B-B14F-4D97-AF65-F5344CB8AC3E}">
        <p14:creationId xmlns:p14="http://schemas.microsoft.com/office/powerpoint/2010/main" val="67513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5B6EEC0-1938-8FAB-8A66-4169EDF692B1}"/>
              </a:ext>
            </a:extLst>
          </p:cNvPr>
          <p:cNvSpPr>
            <a:spLocks noGrp="1"/>
          </p:cNvSpPr>
          <p:nvPr>
            <p:ph type="dt" sz="half" idx="2"/>
          </p:nvPr>
        </p:nvSpPr>
        <p:spPr/>
        <p:txBody>
          <a:bodyPr/>
          <a:lstStyle/>
          <a:p>
            <a:fld id="{8CD80274-DEF2-4F5D-8F74-69D0554CED55}" type="datetime1">
              <a:rPr lang="en-US" smtClean="0"/>
              <a:t>4/27/25</a:t>
            </a:fld>
            <a:endParaRPr lang="en-US"/>
          </a:p>
        </p:txBody>
      </p:sp>
      <p:graphicFrame>
        <p:nvGraphicFramePr>
          <p:cNvPr id="20" name="Table 19">
            <a:extLst>
              <a:ext uri="{FF2B5EF4-FFF2-40B4-BE49-F238E27FC236}">
                <a16:creationId xmlns:a16="http://schemas.microsoft.com/office/drawing/2014/main" id="{B0A5EE5A-A4DE-5D7B-37C9-E35209F5B48B}"/>
              </a:ext>
            </a:extLst>
          </p:cNvPr>
          <p:cNvGraphicFramePr>
            <a:graphicFrameLocks noGrp="1"/>
          </p:cNvGraphicFramePr>
          <p:nvPr>
            <p:extLst>
              <p:ext uri="{D42A27DB-BD31-4B8C-83A1-F6EECF244321}">
                <p14:modId xmlns:p14="http://schemas.microsoft.com/office/powerpoint/2010/main" val="4009012098"/>
              </p:ext>
            </p:extLst>
          </p:nvPr>
        </p:nvGraphicFramePr>
        <p:xfrm>
          <a:off x="1283607" y="1256393"/>
          <a:ext cx="9809841" cy="4337425"/>
        </p:xfrm>
        <a:graphic>
          <a:graphicData uri="http://schemas.openxmlformats.org/drawingml/2006/table">
            <a:tbl>
              <a:tblPr bandRow="1">
                <a:tableStyleId>{5C22544A-7EE6-4342-B048-85BDC9FD1C3A}</a:tableStyleId>
              </a:tblPr>
              <a:tblGrid>
                <a:gridCol w="3447142">
                  <a:extLst>
                    <a:ext uri="{9D8B030D-6E8A-4147-A177-3AD203B41FA5}">
                      <a16:colId xmlns:a16="http://schemas.microsoft.com/office/drawing/2014/main" val="1460798615"/>
                    </a:ext>
                  </a:extLst>
                </a:gridCol>
                <a:gridCol w="6362699">
                  <a:extLst>
                    <a:ext uri="{9D8B030D-6E8A-4147-A177-3AD203B41FA5}">
                      <a16:colId xmlns:a16="http://schemas.microsoft.com/office/drawing/2014/main" val="3694143336"/>
                    </a:ext>
                  </a:extLst>
                </a:gridCol>
              </a:tblGrid>
              <a:tr h="771071">
                <a:tc>
                  <a:txBody>
                    <a:bodyPr/>
                    <a:lstStyle/>
                    <a:p>
                      <a:pPr algn="l" fontAlgn="base"/>
                      <a:r>
                        <a:rPr lang="en-US" sz="1200" b="1" i="0">
                          <a:solidFill>
                            <a:srgbClr val="000000"/>
                          </a:solidFill>
                          <a:effectLst/>
                          <a:highlight>
                            <a:srgbClr val="D8D2CD"/>
                          </a:highlight>
                          <a:latin typeface="Segoe UI Black"/>
                        </a:rPr>
                        <a:t>CLUSTER 1 </a:t>
                      </a:r>
                      <a:endParaRPr lang="en-US" b="1" i="0">
                        <a:solidFill>
                          <a:srgbClr val="FFFFFF"/>
                        </a:solidFill>
                        <a:effectLst/>
                        <a:highlight>
                          <a:srgbClr val="D8D2CD"/>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40005" cap="flat" cmpd="sng" algn="ctr">
                      <a:solidFill>
                        <a:srgbClr val="FFFFFF"/>
                      </a:solidFill>
                      <a:prstDash val="solid"/>
                      <a:round/>
                      <a:headEnd type="none" w="med" len="med"/>
                      <a:tailEnd type="none" w="med" len="med"/>
                    </a:lnB>
                    <a:solidFill>
                      <a:srgbClr val="D8D2CD"/>
                    </a:solidFill>
                  </a:tcPr>
                </a:tc>
                <a:tc>
                  <a:txBody>
                    <a:bodyPr/>
                    <a:lstStyle/>
                    <a:p>
                      <a:pPr marL="342900" lvl="0" indent="-342900" algn="l" fontAlgn="base">
                        <a:buFont typeface="Arial" panose="020B0604020202020204" pitchFamily="34" charset="0"/>
                        <a:buChar char="•"/>
                      </a:pPr>
                      <a:r>
                        <a:rPr lang="en-US" sz="1200" b="1" i="0" u="none" strike="noStrike">
                          <a:solidFill>
                            <a:srgbClr val="000000"/>
                          </a:solidFill>
                          <a:effectLst/>
                          <a:highlight>
                            <a:srgbClr val="D8D2CD"/>
                          </a:highlight>
                          <a:latin typeface="Segoe UI Black"/>
                        </a:rPr>
                        <a:t>Target marketing efforts towards weekdays and weekends.</a:t>
                      </a:r>
                      <a:endParaRPr lang="en-US" sz="960" b="1" i="0">
                        <a:solidFill>
                          <a:srgbClr val="FFFFFF"/>
                        </a:solidFill>
                        <a:effectLst/>
                        <a:highlight>
                          <a:srgbClr val="D8D2CD"/>
                        </a:highlight>
                        <a:latin typeface="Segoe UI Black"/>
                      </a:endParaRPr>
                    </a:p>
                    <a:p>
                      <a:pPr marL="342900" lvl="0" indent="-342900" algn="l" fontAlgn="base">
                        <a:buFont typeface="Arial" panose="020B0604020202020204" pitchFamily="34" charset="0"/>
                        <a:buChar char="•"/>
                      </a:pPr>
                      <a:r>
                        <a:rPr lang="en-US" sz="1200" b="1" i="0" u="none" strike="noStrike">
                          <a:solidFill>
                            <a:srgbClr val="000000"/>
                          </a:solidFill>
                          <a:effectLst/>
                          <a:highlight>
                            <a:srgbClr val="D8D2CD"/>
                          </a:highlight>
                          <a:latin typeface="Segoe UI Black"/>
                        </a:rPr>
                        <a:t>Offer promotions catering to flexible schedules.</a:t>
                      </a:r>
                      <a:endParaRPr lang="en-US" sz="960" b="1" i="0">
                        <a:solidFill>
                          <a:srgbClr val="FFFFFF"/>
                        </a:solidFill>
                        <a:effectLst/>
                        <a:highlight>
                          <a:srgbClr val="D8D2CD"/>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40005" cap="flat" cmpd="sng" algn="ctr">
                      <a:solidFill>
                        <a:srgbClr val="FFFFFF"/>
                      </a:solidFill>
                      <a:prstDash val="solid"/>
                      <a:round/>
                      <a:headEnd type="none" w="med" len="med"/>
                      <a:tailEnd type="none" w="med" len="med"/>
                    </a:lnB>
                    <a:solidFill>
                      <a:srgbClr val="D8D2CD"/>
                    </a:solidFill>
                  </a:tcPr>
                </a:tc>
                <a:extLst>
                  <a:ext uri="{0D108BD9-81ED-4DB2-BD59-A6C34878D82A}">
                    <a16:rowId xmlns:a16="http://schemas.microsoft.com/office/drawing/2014/main" val="1422692585"/>
                  </a:ext>
                </a:extLst>
              </a:tr>
              <a:tr h="807357">
                <a:tc>
                  <a:txBody>
                    <a:bodyPr/>
                    <a:lstStyle/>
                    <a:p>
                      <a:pPr algn="l" fontAlgn="base"/>
                      <a:r>
                        <a:rPr lang="en-US" sz="1200" b="0" i="0">
                          <a:solidFill>
                            <a:srgbClr val="000000"/>
                          </a:solidFill>
                          <a:effectLst/>
                          <a:highlight>
                            <a:srgbClr val="F0EEED"/>
                          </a:highlight>
                          <a:latin typeface="Segoe UI Black"/>
                        </a:rPr>
                        <a:t>CLUSTER 2 </a:t>
                      </a:r>
                      <a:endParaRPr lang="en-US" b="0" i="0">
                        <a:solidFill>
                          <a:srgbClr val="000000"/>
                        </a:solidFill>
                        <a:effectLst/>
                        <a:highlight>
                          <a:srgbClr val="F0EEED"/>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4000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0EEED"/>
                    </a:solidFill>
                  </a:tcPr>
                </a:tc>
                <a:tc>
                  <a:txBody>
                    <a:bodyPr/>
                    <a:lstStyle/>
                    <a:p>
                      <a:pPr marL="342900" lvl="0" indent="-342900" algn="l" fontAlgn="base">
                        <a:buFont typeface="Arial" panose="020B0604020202020204" pitchFamily="34" charset="0"/>
                        <a:buChar char="•"/>
                      </a:pPr>
                      <a:r>
                        <a:rPr lang="en-US" sz="1200" b="0" i="0" u="none" strike="noStrike">
                          <a:solidFill>
                            <a:srgbClr val="000000"/>
                          </a:solidFill>
                          <a:effectLst/>
                          <a:highlight>
                            <a:srgbClr val="F0EEED"/>
                          </a:highlight>
                          <a:latin typeface="Segoe UI Black"/>
                        </a:rPr>
                        <a:t>Focus on weekday promotions with occasional weekend involvement.</a:t>
                      </a:r>
                      <a:endParaRPr lang="en-US" sz="960" b="0" i="0">
                        <a:solidFill>
                          <a:srgbClr val="000000"/>
                        </a:solidFill>
                        <a:effectLst/>
                        <a:highlight>
                          <a:srgbClr val="F0EEED"/>
                        </a:highlight>
                        <a:latin typeface="Segoe UI Black"/>
                      </a:endParaRPr>
                    </a:p>
                    <a:p>
                      <a:pPr marL="342900" lvl="0" indent="-342900" algn="l" fontAlgn="base">
                        <a:buFont typeface="Arial" panose="020B0604020202020204" pitchFamily="34" charset="0"/>
                        <a:buChar char="•"/>
                      </a:pPr>
                      <a:r>
                        <a:rPr lang="en-US" sz="1200" b="0" i="0" u="none" strike="noStrike">
                          <a:solidFill>
                            <a:srgbClr val="000000"/>
                          </a:solidFill>
                          <a:effectLst/>
                          <a:highlight>
                            <a:srgbClr val="F0EEED"/>
                          </a:highlight>
                          <a:latin typeface="Segoe UI Black"/>
                        </a:rPr>
                        <a:t>Provide flexible scheduling options to accommodate varied activity hours</a:t>
                      </a:r>
                      <a:endParaRPr lang="en-US" sz="960" b="0" i="0">
                        <a:solidFill>
                          <a:srgbClr val="000000"/>
                        </a:solidFill>
                        <a:effectLst/>
                        <a:highlight>
                          <a:srgbClr val="F0EEED"/>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4000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0EEED"/>
                    </a:solidFill>
                  </a:tcPr>
                </a:tc>
                <a:extLst>
                  <a:ext uri="{0D108BD9-81ED-4DB2-BD59-A6C34878D82A}">
                    <a16:rowId xmlns:a16="http://schemas.microsoft.com/office/drawing/2014/main" val="1975762117"/>
                  </a:ext>
                </a:extLst>
              </a:tr>
              <a:tr h="799570">
                <a:tc>
                  <a:txBody>
                    <a:bodyPr/>
                    <a:lstStyle/>
                    <a:p>
                      <a:pPr algn="l" fontAlgn="base"/>
                      <a:r>
                        <a:rPr lang="en-US" sz="1200" b="0" i="0">
                          <a:solidFill>
                            <a:srgbClr val="000000"/>
                          </a:solidFill>
                          <a:effectLst/>
                          <a:highlight>
                            <a:srgbClr val="F8F7F6"/>
                          </a:highlight>
                          <a:latin typeface="Segoe UI Black"/>
                        </a:rPr>
                        <a:t>CLUSTER 3 </a:t>
                      </a:r>
                      <a:endParaRPr lang="en-US" b="0" i="0">
                        <a:solidFill>
                          <a:srgbClr val="000000"/>
                        </a:solidFill>
                        <a:effectLst/>
                        <a:highlight>
                          <a:srgbClr val="F8F7F6"/>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8F7F6"/>
                    </a:solidFill>
                  </a:tcPr>
                </a:tc>
                <a:tc>
                  <a:txBody>
                    <a:bodyPr/>
                    <a:lstStyle/>
                    <a:p>
                      <a:pPr marL="342900" lvl="0" indent="-342900" algn="l" fontAlgn="base">
                        <a:buFont typeface="Arial" panose="020B0604020202020204" pitchFamily="34" charset="0"/>
                        <a:buChar char="•"/>
                      </a:pPr>
                      <a:r>
                        <a:rPr lang="en-US" sz="1200" b="0" i="0" u="none" strike="noStrike">
                          <a:solidFill>
                            <a:srgbClr val="000000"/>
                          </a:solidFill>
                          <a:effectLst/>
                          <a:highlight>
                            <a:srgbClr val="F8F7F6"/>
                          </a:highlight>
                          <a:latin typeface="Segoe UI Black"/>
                        </a:rPr>
                        <a:t>Concentrate marketing efforts on weekdays.</a:t>
                      </a:r>
                      <a:endParaRPr lang="en-US" sz="960" b="0" i="0">
                        <a:solidFill>
                          <a:srgbClr val="000000"/>
                        </a:solidFill>
                        <a:effectLst/>
                        <a:highlight>
                          <a:srgbClr val="F8F7F6"/>
                        </a:highlight>
                        <a:latin typeface="Segoe UI Black"/>
                      </a:endParaRPr>
                    </a:p>
                    <a:p>
                      <a:pPr marL="342900" lvl="0" indent="-342900" algn="l" fontAlgn="base">
                        <a:buFont typeface="Arial" panose="020B0604020202020204" pitchFamily="34" charset="0"/>
                        <a:buChar char="•"/>
                      </a:pPr>
                      <a:r>
                        <a:rPr lang="en-US" sz="1200" b="0" i="0" u="none" strike="noStrike">
                          <a:solidFill>
                            <a:srgbClr val="000000"/>
                          </a:solidFill>
                          <a:effectLst/>
                          <a:highlight>
                            <a:srgbClr val="F8F7F6"/>
                          </a:highlight>
                          <a:latin typeface="Segoe UI Black"/>
                        </a:rPr>
                        <a:t>Develop weekday-specific promotions to maximize participation.</a:t>
                      </a:r>
                      <a:endParaRPr lang="en-US" sz="960" b="0" i="0">
                        <a:solidFill>
                          <a:srgbClr val="000000"/>
                        </a:solidFill>
                        <a:effectLst/>
                        <a:highlight>
                          <a:srgbClr val="F8F7F6"/>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8F7F6"/>
                    </a:solidFill>
                  </a:tcPr>
                </a:tc>
                <a:extLst>
                  <a:ext uri="{0D108BD9-81ED-4DB2-BD59-A6C34878D82A}">
                    <a16:rowId xmlns:a16="http://schemas.microsoft.com/office/drawing/2014/main" val="1731992098"/>
                  </a:ext>
                </a:extLst>
              </a:tr>
              <a:tr h="943428">
                <a:tc>
                  <a:txBody>
                    <a:bodyPr/>
                    <a:lstStyle/>
                    <a:p>
                      <a:pPr algn="l" fontAlgn="base"/>
                      <a:r>
                        <a:rPr lang="en-US" sz="1200" b="0" i="0">
                          <a:solidFill>
                            <a:srgbClr val="000000"/>
                          </a:solidFill>
                          <a:effectLst/>
                          <a:highlight>
                            <a:srgbClr val="F0EEED"/>
                          </a:highlight>
                          <a:latin typeface="Segoe UI Black"/>
                        </a:rPr>
                        <a:t>CLUSTER 4 </a:t>
                      </a:r>
                      <a:endParaRPr lang="en-US" b="0" i="0">
                        <a:solidFill>
                          <a:srgbClr val="000000"/>
                        </a:solidFill>
                        <a:effectLst/>
                        <a:highlight>
                          <a:srgbClr val="F0EEED"/>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0EEED"/>
                    </a:solidFill>
                  </a:tcPr>
                </a:tc>
                <a:tc>
                  <a:txBody>
                    <a:bodyPr/>
                    <a:lstStyle/>
                    <a:p>
                      <a:pPr marL="342900" lvl="0" indent="-342900" algn="l" fontAlgn="base">
                        <a:buFont typeface="Arial" panose="020B0604020202020204" pitchFamily="34" charset="0"/>
                        <a:buChar char="•"/>
                      </a:pPr>
                      <a:r>
                        <a:rPr lang="en-US" sz="1200" b="0" i="0" u="none" strike="noStrike">
                          <a:solidFill>
                            <a:srgbClr val="000000"/>
                          </a:solidFill>
                          <a:effectLst/>
                          <a:highlight>
                            <a:srgbClr val="F0EEED"/>
                          </a:highlight>
                          <a:latin typeface="Segoe UI Black"/>
                        </a:rPr>
                        <a:t>Design marketing campaigns for the entire week, with emphasis on weekdays.</a:t>
                      </a:r>
                      <a:endParaRPr lang="en-US" sz="960" b="0" i="0">
                        <a:solidFill>
                          <a:srgbClr val="000000"/>
                        </a:solidFill>
                        <a:effectLst/>
                        <a:highlight>
                          <a:srgbClr val="F0EEED"/>
                        </a:highlight>
                        <a:latin typeface="Segoe UI Black"/>
                      </a:endParaRPr>
                    </a:p>
                    <a:p>
                      <a:pPr marL="342900" lvl="0" indent="-342900" algn="l" fontAlgn="base">
                        <a:buFont typeface="Arial" panose="020B0604020202020204" pitchFamily="34" charset="0"/>
                        <a:buChar char="•"/>
                      </a:pPr>
                      <a:r>
                        <a:rPr lang="en-US" sz="1200" b="0" i="0" u="none" strike="noStrike">
                          <a:solidFill>
                            <a:srgbClr val="000000"/>
                          </a:solidFill>
                          <a:effectLst/>
                          <a:highlight>
                            <a:srgbClr val="F0EEED"/>
                          </a:highlight>
                          <a:latin typeface="Segoe UI Black"/>
                        </a:rPr>
                        <a:t>Offer weekday-specific incentives to capitalize on high weekday occurrence.</a:t>
                      </a:r>
                      <a:endParaRPr lang="en-US" sz="960" b="0" i="0">
                        <a:solidFill>
                          <a:srgbClr val="000000"/>
                        </a:solidFill>
                        <a:effectLst/>
                        <a:highlight>
                          <a:srgbClr val="F0EEED"/>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0EEED"/>
                    </a:solidFill>
                  </a:tcPr>
                </a:tc>
                <a:extLst>
                  <a:ext uri="{0D108BD9-81ED-4DB2-BD59-A6C34878D82A}">
                    <a16:rowId xmlns:a16="http://schemas.microsoft.com/office/drawing/2014/main" val="2598416635"/>
                  </a:ext>
                </a:extLst>
              </a:tr>
              <a:tr h="1015999">
                <a:tc>
                  <a:txBody>
                    <a:bodyPr/>
                    <a:lstStyle/>
                    <a:p>
                      <a:pPr algn="l" fontAlgn="base"/>
                      <a:r>
                        <a:rPr lang="en-US" sz="1200" b="0" i="0">
                          <a:solidFill>
                            <a:srgbClr val="000000"/>
                          </a:solidFill>
                          <a:effectLst/>
                          <a:highlight>
                            <a:srgbClr val="F8F7F6"/>
                          </a:highlight>
                          <a:latin typeface="Segoe UI Black"/>
                        </a:rPr>
                        <a:t>CLUSTER 5 </a:t>
                      </a:r>
                      <a:endParaRPr lang="en-US" b="0" i="0">
                        <a:solidFill>
                          <a:srgbClr val="000000"/>
                        </a:solidFill>
                        <a:effectLst/>
                        <a:highlight>
                          <a:srgbClr val="F8F7F6"/>
                        </a:highlight>
                        <a:latin typeface="Segoe UI Black"/>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8F7F6"/>
                    </a:solidFill>
                  </a:tcPr>
                </a:tc>
                <a:tc>
                  <a:txBody>
                    <a:bodyPr/>
                    <a:lstStyle/>
                    <a:p>
                      <a:pPr marL="342900" lvl="0" indent="-342900" algn="l" fontAlgn="base">
                        <a:buFont typeface="Arial" panose="020B0604020202020204" pitchFamily="34" charset="0"/>
                        <a:buChar char="•"/>
                      </a:pPr>
                      <a:r>
                        <a:rPr lang="en-US" sz="1200" b="0" i="0" u="none" strike="noStrike">
                          <a:solidFill>
                            <a:srgbClr val="000000"/>
                          </a:solidFill>
                          <a:effectLst/>
                          <a:highlight>
                            <a:srgbClr val="F8F7F6"/>
                          </a:highlight>
                          <a:latin typeface="Segoe UI Black"/>
                        </a:rPr>
                        <a:t>tailor promotions to target weekdays primarily.</a:t>
                      </a:r>
                      <a:endParaRPr lang="en-US" sz="960" b="0" i="0">
                        <a:solidFill>
                          <a:srgbClr val="000000"/>
                        </a:solidFill>
                        <a:effectLst/>
                        <a:highlight>
                          <a:srgbClr val="F8F7F6"/>
                        </a:highlight>
                        <a:latin typeface="Segoe UI Black"/>
                      </a:endParaRPr>
                    </a:p>
                    <a:p>
                      <a:pPr marL="342900" lvl="0" indent="-342900" algn="l" fontAlgn="base">
                        <a:buFont typeface="Arial" panose="020B0604020202020204" pitchFamily="34" charset="0"/>
                        <a:buChar char="•"/>
                      </a:pPr>
                      <a:r>
                        <a:rPr lang="en-US" sz="1200" b="0" i="0" u="none" strike="noStrike">
                          <a:solidFill>
                            <a:srgbClr val="000000"/>
                          </a:solidFill>
                          <a:effectLst/>
                          <a:highlight>
                            <a:srgbClr val="F8F7F6"/>
                          </a:highlight>
                          <a:latin typeface="Segoe UI Black"/>
                        </a:rPr>
                        <a:t>Implement weekday-exclusive offers to effectively engage this cluster.</a:t>
                      </a:r>
                      <a:endParaRPr lang="en-US" sz="960" b="0" i="0">
                        <a:solidFill>
                          <a:srgbClr val="000000"/>
                        </a:solidFill>
                        <a:effectLst/>
                        <a:highlight>
                          <a:srgbClr val="F8F7F6"/>
                        </a:highlight>
                        <a:latin typeface="Segoe UI Black"/>
                      </a:endParaRPr>
                    </a:p>
                    <a:p>
                      <a:pPr algn="l" fontAlgn="base"/>
                      <a:br>
                        <a:rPr lang="en-US" sz="1800" b="0" i="0">
                          <a:solidFill>
                            <a:srgbClr val="000000"/>
                          </a:solidFill>
                          <a:effectLst/>
                          <a:highlight>
                            <a:srgbClr val="F8F7F6"/>
                          </a:highlight>
                          <a:latin typeface="Biome Light"/>
                        </a:rPr>
                      </a:br>
                      <a:endParaRPr lang="en-US" b="0" i="0">
                        <a:solidFill>
                          <a:srgbClr val="000000"/>
                        </a:solidFill>
                        <a:effectLst/>
                        <a:highlight>
                          <a:srgbClr val="F8F7F6"/>
                        </a:highlight>
                        <a:latin typeface="Biome Light"/>
                      </a:endParaRPr>
                    </a:p>
                  </a:txBody>
                  <a:tcPr>
                    <a:lnL w="13335" cap="flat" cmpd="sng" algn="ctr">
                      <a:solidFill>
                        <a:srgbClr val="FFFFFF"/>
                      </a:solidFill>
                      <a:prstDash val="solid"/>
                      <a:round/>
                      <a:headEnd type="none" w="med" len="med"/>
                      <a:tailEnd type="none" w="med" len="med"/>
                    </a:lnL>
                    <a:lnR w="13335" cap="flat" cmpd="sng" algn="ctr">
                      <a:solidFill>
                        <a:srgbClr val="FFFFFF"/>
                      </a:solidFill>
                      <a:prstDash val="solid"/>
                      <a:round/>
                      <a:headEnd type="none" w="med" len="med"/>
                      <a:tailEnd type="none" w="med" len="med"/>
                    </a:lnR>
                    <a:lnT w="13335" cap="flat" cmpd="sng" algn="ctr">
                      <a:solidFill>
                        <a:srgbClr val="FFFFFF"/>
                      </a:solidFill>
                      <a:prstDash val="solid"/>
                      <a:round/>
                      <a:headEnd type="none" w="med" len="med"/>
                      <a:tailEnd type="none" w="med" len="med"/>
                    </a:lnT>
                    <a:lnB w="13335" cap="flat" cmpd="sng" algn="ctr">
                      <a:solidFill>
                        <a:srgbClr val="FFFFFF"/>
                      </a:solidFill>
                      <a:prstDash val="solid"/>
                      <a:round/>
                      <a:headEnd type="none" w="med" len="med"/>
                      <a:tailEnd type="none" w="med" len="med"/>
                    </a:lnB>
                    <a:solidFill>
                      <a:srgbClr val="F8F7F6"/>
                    </a:solidFill>
                  </a:tcPr>
                </a:tc>
                <a:extLst>
                  <a:ext uri="{0D108BD9-81ED-4DB2-BD59-A6C34878D82A}">
                    <a16:rowId xmlns:a16="http://schemas.microsoft.com/office/drawing/2014/main" val="2413849873"/>
                  </a:ext>
                </a:extLst>
              </a:tr>
            </a:tbl>
          </a:graphicData>
        </a:graphic>
      </p:graphicFrame>
      <p:sp>
        <p:nvSpPr>
          <p:cNvPr id="21" name="Title 1">
            <a:extLst>
              <a:ext uri="{FF2B5EF4-FFF2-40B4-BE49-F238E27FC236}">
                <a16:creationId xmlns:a16="http://schemas.microsoft.com/office/drawing/2014/main" id="{DD0B6389-2374-4677-B8BB-59410CCC32FD}"/>
              </a:ext>
            </a:extLst>
          </p:cNvPr>
          <p:cNvSpPr>
            <a:spLocks noGrp="1"/>
          </p:cNvSpPr>
          <p:nvPr/>
        </p:nvSpPr>
        <p:spPr>
          <a:xfrm>
            <a:off x="-169264" y="-121181"/>
            <a:ext cx="9270681" cy="9624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4400" kern="1200">
                <a:solidFill>
                  <a:schemeClr val="accent2">
                    <a:lumMod val="50000"/>
                  </a:schemeClr>
                </a:solidFill>
                <a:latin typeface="+mj-lt"/>
                <a:ea typeface="+mn-ea"/>
                <a:cs typeface="+mn-cs"/>
              </a:defRPr>
            </a:lvl1pPr>
          </a:lstStyle>
          <a:p>
            <a:r>
              <a:rPr lang="en-US" sz="3200">
                <a:latin typeface="Segoe UI"/>
                <a:cs typeface="Biome Light"/>
              </a:rPr>
              <a:t>Recommended (Time of the Day &amp; User Session)</a:t>
            </a:r>
            <a:endParaRPr lang="en-US" sz="3200">
              <a:latin typeface="Segoe UI"/>
              <a:cs typeface="Biome Light" panose="020B0303030204020804" pitchFamily="34" charset="0"/>
            </a:endParaRPr>
          </a:p>
        </p:txBody>
      </p:sp>
      <p:sp>
        <p:nvSpPr>
          <p:cNvPr id="22" name="Slide Number Placeholder 141">
            <a:extLst>
              <a:ext uri="{FF2B5EF4-FFF2-40B4-BE49-F238E27FC236}">
                <a16:creationId xmlns:a16="http://schemas.microsoft.com/office/drawing/2014/main" id="{9FD033B5-99FB-4B26-BF74-3DA89EEE7C67}"/>
              </a:ext>
            </a:extLst>
          </p:cNvPr>
          <p:cNvSpPr>
            <a:spLocks noGrp="1"/>
          </p:cNvSpPr>
          <p:nvPr/>
        </p:nvSpPr>
        <p:spPr>
          <a:xfrm>
            <a:off x="9315450" y="64869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Biome Light" panose="020B0303030204020804" pitchFamily="34" charset="0"/>
                <a:ea typeface="+mn-ea"/>
                <a:cs typeface="Biome Light" panose="020B03030302040208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13</a:t>
            </a:fld>
            <a:endParaRPr lang="en-US"/>
          </a:p>
        </p:txBody>
      </p:sp>
    </p:spTree>
    <p:extLst>
      <p:ext uri="{BB962C8B-B14F-4D97-AF65-F5344CB8AC3E}">
        <p14:creationId xmlns:p14="http://schemas.microsoft.com/office/powerpoint/2010/main" val="87434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773564" y="350132"/>
            <a:ext cx="10156826" cy="1369591"/>
          </a:xfrm>
        </p:spPr>
        <p:txBody>
          <a:bodyPr/>
          <a:lstStyle/>
          <a:p>
            <a:r>
              <a:rPr lang="en-US" sz="3200">
                <a:solidFill>
                  <a:srgbClr val="5B6A5E"/>
                </a:solidFill>
                <a:latin typeface="Segoe UI"/>
                <a:ea typeface="+mn-lt"/>
                <a:cs typeface="Segoe UI"/>
              </a:rPr>
              <a:t>The Value of Clustering in Marketing</a:t>
            </a:r>
            <a:endParaRPr lang="en-US"/>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4/27/25</a:t>
            </a:fld>
            <a:endParaRPr lang="en-US"/>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14</a:t>
            </a:fld>
            <a:endParaRPr lang="en-US"/>
          </a:p>
        </p:txBody>
      </p:sp>
      <p:sp>
        <p:nvSpPr>
          <p:cNvPr id="3" name="TextBox 2">
            <a:extLst>
              <a:ext uri="{FF2B5EF4-FFF2-40B4-BE49-F238E27FC236}">
                <a16:creationId xmlns:a16="http://schemas.microsoft.com/office/drawing/2014/main" id="{6BE08D2B-CB8A-2E41-E8F9-5F06B944813F}"/>
              </a:ext>
            </a:extLst>
          </p:cNvPr>
          <p:cNvSpPr txBox="1"/>
          <p:nvPr/>
        </p:nvSpPr>
        <p:spPr>
          <a:xfrm>
            <a:off x="776006" y="1252255"/>
            <a:ext cx="10278595"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dirty="0">
              <a:solidFill>
                <a:schemeClr val="bg1"/>
              </a:solidFill>
              <a:latin typeface="Segoe UI"/>
              <a:cs typeface="Calibri"/>
            </a:endParaRPr>
          </a:p>
          <a:p>
            <a:pPr marL="457200" indent="-457200">
              <a:buFont typeface="Arial"/>
              <a:buChar char="•"/>
            </a:pPr>
            <a:r>
              <a:rPr lang="en-US" dirty="0">
                <a:solidFill>
                  <a:schemeClr val="bg1"/>
                </a:solidFill>
                <a:latin typeface="Segoe UI"/>
                <a:ea typeface="+mn-lt"/>
                <a:cs typeface="Calibri"/>
              </a:rPr>
              <a:t>Understanding Customer Behavior</a:t>
            </a:r>
          </a:p>
          <a:p>
            <a:pPr marL="457200" indent="-457200">
              <a:buFont typeface="Arial"/>
              <a:buChar char="•"/>
            </a:pPr>
            <a:endParaRPr lang="en-US" dirty="0">
              <a:solidFill>
                <a:schemeClr val="bg1"/>
              </a:solidFill>
              <a:latin typeface="Segoe UI"/>
              <a:ea typeface="+mn-lt"/>
              <a:cs typeface="Calibri"/>
            </a:endParaRPr>
          </a:p>
          <a:p>
            <a:pPr marL="457200" indent="-457200">
              <a:buFont typeface="Arial"/>
              <a:buChar char="•"/>
            </a:pPr>
            <a:r>
              <a:rPr lang="en-US" dirty="0">
                <a:solidFill>
                  <a:schemeClr val="bg1"/>
                </a:solidFill>
                <a:latin typeface="Segoe UI"/>
                <a:ea typeface="+mn-lt"/>
                <a:cs typeface="Calibri"/>
              </a:rPr>
              <a:t>Improved Marketing Strategies</a:t>
            </a:r>
            <a:endParaRPr lang="en-US" dirty="0">
              <a:solidFill>
                <a:schemeClr val="bg1"/>
              </a:solidFill>
              <a:latin typeface="Segoe UI"/>
              <a:cs typeface="Calibri"/>
            </a:endParaRPr>
          </a:p>
          <a:p>
            <a:pPr marL="457200" indent="-457200">
              <a:buFont typeface="Arial"/>
              <a:buChar char="•"/>
            </a:pPr>
            <a:endParaRPr lang="en-US" dirty="0">
              <a:solidFill>
                <a:schemeClr val="bg1"/>
              </a:solidFill>
              <a:latin typeface="Segoe UI"/>
              <a:ea typeface="+mn-lt"/>
              <a:cs typeface="Calibri"/>
            </a:endParaRPr>
          </a:p>
          <a:p>
            <a:pPr marL="457200" indent="-457200">
              <a:buFont typeface="Arial"/>
              <a:buChar char="•"/>
            </a:pPr>
            <a:r>
              <a:rPr lang="en-US" dirty="0">
                <a:solidFill>
                  <a:schemeClr val="bg1"/>
                </a:solidFill>
                <a:latin typeface="Segoe UI"/>
                <a:ea typeface="+mn-lt"/>
                <a:cs typeface="Calibri"/>
              </a:rPr>
              <a:t>Resource Optimization</a:t>
            </a:r>
            <a:endParaRPr lang="en-US" dirty="0">
              <a:solidFill>
                <a:schemeClr val="bg1"/>
              </a:solidFill>
              <a:latin typeface="Segoe UI"/>
              <a:cs typeface="Calibri"/>
            </a:endParaRPr>
          </a:p>
          <a:p>
            <a:pPr marL="457200" indent="-457200">
              <a:buFont typeface="Arial"/>
              <a:buChar char="•"/>
            </a:pPr>
            <a:endParaRPr lang="en-US" dirty="0">
              <a:solidFill>
                <a:schemeClr val="bg1"/>
              </a:solidFill>
              <a:latin typeface="Segoe UI"/>
              <a:cs typeface="Calibri"/>
            </a:endParaRPr>
          </a:p>
          <a:p>
            <a:pPr marL="457200" indent="-457200">
              <a:buFont typeface="Arial"/>
              <a:buChar char="•"/>
            </a:pPr>
            <a:r>
              <a:rPr lang="en-US" dirty="0">
                <a:solidFill>
                  <a:schemeClr val="bg1"/>
                </a:solidFill>
                <a:latin typeface="Segoe UI"/>
                <a:cs typeface="Calibri"/>
              </a:rPr>
              <a:t>Product Development</a:t>
            </a:r>
          </a:p>
          <a:p>
            <a:pPr marL="457200" indent="-457200">
              <a:buFont typeface="Arial"/>
              <a:buChar char="•"/>
            </a:pPr>
            <a:endParaRPr lang="en-US" dirty="0">
              <a:solidFill>
                <a:schemeClr val="bg1"/>
              </a:solidFill>
              <a:latin typeface="Segoe UI"/>
              <a:ea typeface="+mn-lt"/>
              <a:cs typeface="Calibri"/>
            </a:endParaRPr>
          </a:p>
          <a:p>
            <a:pPr marL="457200" indent="-457200">
              <a:buFont typeface="Arial"/>
              <a:buChar char="•"/>
            </a:pPr>
            <a:r>
              <a:rPr lang="en-US" dirty="0">
                <a:solidFill>
                  <a:schemeClr val="bg1"/>
                </a:solidFill>
                <a:latin typeface="Segoe UI"/>
                <a:ea typeface="+mn-lt"/>
                <a:cs typeface="Calibri"/>
              </a:rPr>
              <a:t>Competitive Advantage</a:t>
            </a:r>
            <a:endParaRPr lang="en-US" dirty="0">
              <a:solidFill>
                <a:schemeClr val="bg1"/>
              </a:solidFill>
              <a:latin typeface="Segoe UI"/>
              <a:cs typeface="Calibri"/>
            </a:endParaRPr>
          </a:p>
          <a:p>
            <a:pPr marL="457200" indent="-457200">
              <a:buFont typeface="Arial"/>
              <a:buChar char="•"/>
            </a:pPr>
            <a:endParaRPr lang="en-US" dirty="0">
              <a:solidFill>
                <a:schemeClr val="bg1"/>
              </a:solidFill>
              <a:latin typeface="Segoe UI"/>
              <a:cs typeface="Calibri"/>
            </a:endParaRPr>
          </a:p>
          <a:p>
            <a:pPr marL="457200" indent="-457200">
              <a:buFont typeface="Arial"/>
              <a:buChar char="•"/>
            </a:pPr>
            <a:r>
              <a:rPr lang="en-US" dirty="0">
                <a:solidFill>
                  <a:schemeClr val="bg1"/>
                </a:solidFill>
                <a:latin typeface="Segoe UI"/>
                <a:cs typeface="Calibri"/>
              </a:rPr>
              <a:t>Customer Retention and Loyalty</a:t>
            </a:r>
          </a:p>
          <a:p>
            <a:pPr marL="457200" indent="-457200">
              <a:buFont typeface="Arial"/>
              <a:buChar char="•"/>
            </a:pPr>
            <a:endParaRPr lang="en-US" dirty="0">
              <a:solidFill>
                <a:schemeClr val="bg1"/>
              </a:solidFill>
              <a:latin typeface="Segoe UI"/>
              <a:ea typeface="+mn-lt"/>
              <a:cs typeface="Calibri"/>
            </a:endParaRPr>
          </a:p>
          <a:p>
            <a:pPr marL="457200" indent="-457200">
              <a:buFont typeface="Arial"/>
              <a:buChar char="•"/>
            </a:pPr>
            <a:r>
              <a:rPr lang="en-US" dirty="0">
                <a:solidFill>
                  <a:schemeClr val="bg1"/>
                </a:solidFill>
                <a:latin typeface="Segoe UI"/>
                <a:ea typeface="+mn-lt"/>
                <a:cs typeface="Calibri"/>
              </a:rPr>
              <a:t>Data-Driven Decision Making</a:t>
            </a:r>
            <a:endParaRPr lang="en-US" dirty="0">
              <a:solidFill>
                <a:schemeClr val="bg1"/>
              </a:solidFill>
              <a:latin typeface="Segoe UI"/>
              <a:cs typeface="Calibri"/>
            </a:endParaRPr>
          </a:p>
          <a:p>
            <a:endParaRPr lang="en-US" dirty="0">
              <a:solidFill>
                <a:schemeClr val="bg1"/>
              </a:solidFill>
              <a:latin typeface="Segoe UI"/>
              <a:cs typeface="Calibri"/>
            </a:endParaRPr>
          </a:p>
          <a:p>
            <a:pPr marL="285750" indent="-285750">
              <a:buFont typeface="Arial"/>
              <a:buChar char="•"/>
            </a:pPr>
            <a:r>
              <a:rPr lang="en-US" dirty="0">
                <a:solidFill>
                  <a:schemeClr val="bg1"/>
                </a:solidFill>
                <a:latin typeface="Segoe UI"/>
                <a:cs typeface="Calibri"/>
              </a:rPr>
              <a:t>Tailor &amp; Target Marketing Messages/ Campaigns </a:t>
            </a:r>
          </a:p>
          <a:p>
            <a:pPr marL="457200" indent="-457200">
              <a:buFont typeface="Arial"/>
              <a:buChar char="•"/>
            </a:pPr>
            <a:endParaRPr lang="en-US" dirty="0">
              <a:solidFill>
                <a:schemeClr val="bg1"/>
              </a:solidFill>
              <a:latin typeface="Segoe UI"/>
              <a:cs typeface="Calibri"/>
            </a:endParaRPr>
          </a:p>
          <a:p>
            <a:pPr marL="457200" indent="-457200">
              <a:buFont typeface="Arial"/>
              <a:buChar char="•"/>
            </a:pPr>
            <a:endParaRPr lang="en-US" dirty="0">
              <a:solidFill>
                <a:schemeClr val="bg1"/>
              </a:solidFill>
              <a:latin typeface="Segoe UI"/>
              <a:cs typeface="Calibri"/>
            </a:endParaRPr>
          </a:p>
          <a:p>
            <a:pPr marL="457200" indent="-457200">
              <a:buFont typeface="Arial"/>
              <a:buChar char="•"/>
            </a:pPr>
            <a:endParaRPr lang="en-US" sz="1400" dirty="0">
              <a:solidFill>
                <a:schemeClr val="bg1"/>
              </a:solidFill>
              <a:latin typeface="Segoe UI"/>
              <a:cs typeface="Calibri"/>
            </a:endParaRPr>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a:latin typeface="Segoe UI Black" panose="020B0A02040204020203" pitchFamily="34" charset="0"/>
                <a:ea typeface="Segoe UI Black" panose="020B0A02040204020203" pitchFamily="34" charset="0"/>
              </a:rPr>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6097598" y="1273164"/>
            <a:ext cx="4849586" cy="6309536"/>
          </a:xfrm>
        </p:spPr>
        <p:txBody>
          <a:bodyPr vert="horz" lIns="91440" tIns="45720" rIns="91440" bIns="45720" rtlCol="0" anchor="t">
            <a:normAutofit fontScale="92500" lnSpcReduction="10000"/>
          </a:bodyPr>
          <a:lstStyle/>
          <a:p>
            <a:r>
              <a:rPr lang="en-US">
                <a:latin typeface="Segoe UI"/>
                <a:cs typeface="Segoe UI"/>
              </a:rPr>
              <a:t>01 Introduction</a:t>
            </a:r>
          </a:p>
          <a:p>
            <a:r>
              <a:rPr lang="en-US">
                <a:latin typeface="Segoe UI"/>
                <a:cs typeface="Segoe UI"/>
              </a:rPr>
              <a:t>02 Business Problem</a:t>
            </a:r>
          </a:p>
          <a:p>
            <a:r>
              <a:rPr lang="en-US">
                <a:latin typeface="Segoe UI"/>
                <a:cs typeface="Segoe UI"/>
              </a:rPr>
              <a:t>03 Data Dictionary </a:t>
            </a:r>
            <a:endParaRPr lang="en-US">
              <a:latin typeface="Segoe UI" panose="020B0502040204020203" pitchFamily="34" charset="0"/>
              <a:cs typeface="Segoe UI" panose="020B0502040204020203" pitchFamily="34" charset="0"/>
            </a:endParaRPr>
          </a:p>
          <a:p>
            <a:r>
              <a:rPr lang="en-US">
                <a:latin typeface="Segoe UI"/>
                <a:cs typeface="Segoe UI"/>
              </a:rPr>
              <a:t>04 Data Collection &amp; Preprocessing </a:t>
            </a:r>
          </a:p>
          <a:p>
            <a:r>
              <a:rPr lang="en-US">
                <a:latin typeface="Segoe UI"/>
                <a:cs typeface="Segoe UI"/>
              </a:rPr>
              <a:t>05 Exploratory Data Analysis </a:t>
            </a:r>
            <a:endParaRPr lang="en-US">
              <a:latin typeface="Segoe UI" panose="020B0502040204020203" pitchFamily="34" charset="0"/>
              <a:cs typeface="Segoe UI" panose="020B0502040204020203" pitchFamily="34" charset="0"/>
            </a:endParaRPr>
          </a:p>
          <a:p>
            <a:r>
              <a:rPr lang="en-US">
                <a:latin typeface="Segoe UI"/>
                <a:cs typeface="Segoe UI"/>
              </a:rPr>
              <a:t>06 Clustering Methodology </a:t>
            </a:r>
            <a:endParaRPr lang="en-US">
              <a:latin typeface="Segoe UI" panose="020B0502040204020203" pitchFamily="34" charset="0"/>
              <a:cs typeface="Segoe UI" panose="020B0502040204020203" pitchFamily="34" charset="0"/>
            </a:endParaRPr>
          </a:p>
          <a:p>
            <a:r>
              <a:rPr lang="en-US">
                <a:latin typeface="Segoe UI"/>
                <a:cs typeface="Segoe UI"/>
              </a:rPr>
              <a:t>07 Cluster Interpretation</a:t>
            </a:r>
          </a:p>
          <a:p>
            <a:r>
              <a:rPr lang="en-US">
                <a:latin typeface="Segoe UI"/>
                <a:cs typeface="Segoe UI"/>
              </a:rPr>
              <a:t>08 Actionable Insights</a:t>
            </a:r>
          </a:p>
          <a:p>
            <a:r>
              <a:rPr lang="en-US">
                <a:latin typeface="Segoe UI"/>
                <a:cs typeface="Segoe UI"/>
              </a:rPr>
              <a:t>09 Validation &amp; Evaluation </a:t>
            </a:r>
            <a:endParaRPr lang="en-US">
              <a:latin typeface="Segoe UI" panose="020B0502040204020203" pitchFamily="34" charset="0"/>
              <a:cs typeface="Segoe UI" panose="020B0502040204020203" pitchFamily="34" charset="0"/>
            </a:endParaRPr>
          </a:p>
          <a:p>
            <a:pPr>
              <a:lnSpc>
                <a:spcPct val="130000"/>
              </a:lnSpc>
            </a:pPr>
            <a:r>
              <a:rPr lang="en-US">
                <a:latin typeface="Segoe UI"/>
                <a:cs typeface="Segoe UI"/>
              </a:rPr>
              <a:t>10 </a:t>
            </a:r>
            <a:r>
              <a:rPr lang="en-US">
                <a:solidFill>
                  <a:srgbClr val="5B6A5E"/>
                </a:solidFill>
                <a:latin typeface="Segoe UI"/>
                <a:ea typeface="+mn-lt"/>
                <a:cs typeface="Segoe UI"/>
              </a:rPr>
              <a:t>The Value of Clustering in Marketing</a:t>
            </a:r>
          </a:p>
          <a:p>
            <a:pPr>
              <a:lnSpc>
                <a:spcPct val="130000"/>
              </a:lnSpc>
            </a:pPr>
            <a:br>
              <a:rPr lang="en-US"/>
            </a:br>
            <a:endParaRPr lang="en-US"/>
          </a:p>
          <a:p>
            <a:endParaRPr lang="en-US">
              <a:latin typeface="Segoe UI" panose="020B0502040204020203" pitchFamily="34" charset="0"/>
              <a:cs typeface="Segoe UI" panose="020B0502040204020203" pitchFamily="34" charset="0"/>
            </a:endParaRP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4/27/25</a:t>
            </a:fld>
            <a:endParaRPr lang="en-US"/>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a:latin typeface="Segoe UI" panose="020B0502040204020203" pitchFamily="34" charset="0"/>
                <a:cs typeface="Segoe UI" panose="020B0502040204020203" pitchFamily="34" charset="0"/>
              </a:rPr>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876550" y="410550"/>
            <a:ext cx="3935647" cy="1340615"/>
          </a:xfrm>
        </p:spPr>
        <p:txBody>
          <a:bodyPr/>
          <a:lstStyle/>
          <a:p>
            <a:pPr algn="ctr"/>
            <a:r>
              <a:rPr lang="en-US">
                <a:latin typeface="Segoe UI" panose="020B0502040204020203" pitchFamily="34" charset="0"/>
                <a:cs typeface="Segoe UI" panose="020B0502040204020203" pitchFamily="34" charset="0"/>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1643743"/>
            <a:ext cx="9693184" cy="4757057"/>
          </a:xfrm>
        </p:spPr>
        <p:txBody>
          <a:bodyPr>
            <a:normAutofit/>
          </a:bodyPr>
          <a:lstStyle/>
          <a:p>
            <a:r>
              <a:rPr lang="en-US" sz="1800">
                <a:effectLst/>
                <a:latin typeface="Segoe UI" panose="020B0502040204020203" pitchFamily="34" charset="0"/>
                <a:ea typeface="Aptos" panose="020B0004020202020204" pitchFamily="34" charset="0"/>
                <a:cs typeface="Segoe UI" panose="020B0502040204020203" pitchFamily="34" charset="0"/>
              </a:rPr>
              <a:t>In today's rapidly evolving digital landscape, businesses are faced with the formidable challenge of optimizing their online performance to stay competitive and sustainable. Despite the abundance of data and technological advancements, many organizations struggle to effectively harness these resources to drive profitability and enhance brand reputation. From customer engagement to conversion rates, website usability to digital marketing effectiveness, the complexity of online operations demands a comprehensive strategy and framework for analysis and optimization.</a:t>
            </a:r>
            <a:endParaRPr lang="en-US">
              <a:latin typeface="Segoe UI" panose="020B0502040204020203" pitchFamily="34" charset="0"/>
              <a:cs typeface="Segoe UI" panose="020B0502040204020203" pitchFamily="34" charset="0"/>
            </a:endParaRP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4/27/25</a:t>
            </a:fld>
            <a:endParaRPr lang="en-US"/>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98289" y="320765"/>
            <a:ext cx="2378075" cy="1111250"/>
          </a:xfrm>
        </p:spPr>
        <p:txBody>
          <a:bodyPr/>
          <a:lstStyle/>
          <a:p>
            <a:r>
              <a:rPr lang="en-US">
                <a:latin typeface="Segoe UI" panose="020B0502040204020203" pitchFamily="34" charset="0"/>
                <a:cs typeface="Segoe UI" panose="020B0502040204020203" pitchFamily="34" charset="0"/>
              </a:rPr>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957984" y="456744"/>
            <a:ext cx="9056874" cy="975271"/>
          </a:xfrm>
        </p:spPr>
        <p:txBody>
          <a:bodyPr>
            <a:noAutofit/>
          </a:bodyPr>
          <a:lstStyle/>
          <a:p>
            <a:pPr algn="ctr"/>
            <a:r>
              <a:rPr lang="en-US">
                <a:latin typeface="Segoe UI" panose="020B0502040204020203" pitchFamily="34" charset="0"/>
                <a:cs typeface="Segoe UI" panose="020B0502040204020203" pitchFamily="34" charset="0"/>
              </a:rPr>
              <a:t>Business Problem </a:t>
            </a:r>
          </a:p>
        </p:txBody>
      </p:sp>
      <p:sp>
        <p:nvSpPr>
          <p:cNvPr id="8" name="TextBox 7">
            <a:extLst>
              <a:ext uri="{FF2B5EF4-FFF2-40B4-BE49-F238E27FC236}">
                <a16:creationId xmlns:a16="http://schemas.microsoft.com/office/drawing/2014/main" id="{A3876421-CD92-7709-C9B0-4CA39D0ADB2C}"/>
              </a:ext>
            </a:extLst>
          </p:cNvPr>
          <p:cNvSpPr txBox="1"/>
          <p:nvPr/>
        </p:nvSpPr>
        <p:spPr>
          <a:xfrm>
            <a:off x="661576" y="1715043"/>
            <a:ext cx="11071998" cy="4678204"/>
          </a:xfrm>
          <a:prstGeom prst="rect">
            <a:avLst/>
          </a:prstGeom>
          <a:noFill/>
        </p:spPr>
        <p:txBody>
          <a:bodyPr wrap="square" rtlCol="0">
            <a:spAutoFit/>
          </a:bodyPr>
          <a:lstStyle/>
          <a:p>
            <a:endParaRPr lang="en-US"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ea typeface="Segoe UI Black" panose="020B0A02040204020203" pitchFamily="34" charset="0"/>
                <a:cs typeface="Segoe UI" panose="020B0502040204020203" pitchFamily="34" charset="0"/>
              </a:rPr>
              <a:t>How can  our e commerce cosmetic  company effectively leverage their vast customer data to segment their audience, tailor marketing strategies, and optimize digital marketing efforts to drive profitability and enhance brand reputation in the rapidly evolving online landscape</a:t>
            </a:r>
            <a:r>
              <a:rPr lang="en-US" dirty="0">
                <a:latin typeface="Segoe UI" panose="020B0502040204020203" pitchFamily="34" charset="0"/>
                <a:ea typeface="Segoe UI Black" panose="020B0A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endParaRPr lang="en-US" dirty="0"/>
          </a:p>
          <a:p>
            <a:r>
              <a:rPr lang="en-US" sz="2600" dirty="0">
                <a:solidFill>
                  <a:schemeClr val="dk1"/>
                </a:solidFill>
                <a:latin typeface="Segoe UI" panose="020B0502040204020203" pitchFamily="34" charset="0"/>
                <a:cs typeface="Segoe UI" panose="020B0502040204020203" pitchFamily="34" charset="0"/>
              </a:rPr>
              <a:t>For Marketing Teams, Product Managers, Customer Experience Teams, Market Researchers, Senior Management to  gain deeper insights into customer segmentation and behavior, enhance marketing effectiveness, and drive business growth.</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Biome Light"/>
              </a:rPr>
              <a:t>s</a:t>
            </a:r>
            <a:endParaRPr lang="en-US"/>
          </a:p>
        </p:txBody>
      </p:sp>
      <p:sp>
        <p:nvSpPr>
          <p:cNvPr id="80" name="Freeform: Shape 7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a:xfrm>
            <a:off x="643467" y="6356350"/>
            <a:ext cx="2743200" cy="365125"/>
          </a:xfrm>
        </p:spPr>
        <p:txBody>
          <a:bodyPr vert="horz" lIns="91440" tIns="45720" rIns="91440" bIns="45720" rtlCol="0" anchor="ctr">
            <a:normAutofit/>
          </a:bodyPr>
          <a:lstStyle/>
          <a:p>
            <a:pPr>
              <a:spcAft>
                <a:spcPts val="600"/>
              </a:spcAft>
            </a:pPr>
            <a:fld id="{27AB0102-8ACA-4214-A839-9665520705F6}" type="datetime1">
              <a:rPr lang="en-US" sz="1200" smtClean="0"/>
              <a:pPr>
                <a:spcAft>
                  <a:spcPts val="600"/>
                </a:spcAft>
              </a:pPr>
              <a:t>4/27/25</a:t>
            </a:fld>
            <a:endParaRPr lang="en-US" sz="120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5</a:t>
            </a:fld>
            <a:endParaRPr lang="en-US" sz="1200">
              <a:latin typeface="+mn-lt"/>
              <a:cs typeface="+mn-cs"/>
            </a:endParaRPr>
          </a:p>
        </p:txBody>
      </p:sp>
      <p:sp>
        <p:nvSpPr>
          <p:cNvPr id="88" name="Isosceles Triangle 8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545DF350-8B5E-80AE-1202-B96C71EE66CD}"/>
              </a:ext>
            </a:extLst>
          </p:cNvPr>
          <p:cNvGraphicFramePr>
            <a:graphicFrameLocks noGrp="1"/>
          </p:cNvGraphicFramePr>
          <p:nvPr>
            <p:extLst>
              <p:ext uri="{D42A27DB-BD31-4B8C-83A1-F6EECF244321}">
                <p14:modId xmlns:p14="http://schemas.microsoft.com/office/powerpoint/2010/main" val="2660697925"/>
              </p:ext>
            </p:extLst>
          </p:nvPr>
        </p:nvGraphicFramePr>
        <p:xfrm>
          <a:off x="916534" y="643467"/>
          <a:ext cx="10397028" cy="6038799"/>
        </p:xfrm>
        <a:graphic>
          <a:graphicData uri="http://schemas.openxmlformats.org/drawingml/2006/table">
            <a:tbl>
              <a:tblPr firstRow="1" bandRow="1">
                <a:tableStyleId>{5C22544A-7EE6-4342-B048-85BDC9FD1C3A}</a:tableStyleId>
              </a:tblPr>
              <a:tblGrid>
                <a:gridCol w="2958200">
                  <a:extLst>
                    <a:ext uri="{9D8B030D-6E8A-4147-A177-3AD203B41FA5}">
                      <a16:colId xmlns:a16="http://schemas.microsoft.com/office/drawing/2014/main" val="3168318222"/>
                    </a:ext>
                  </a:extLst>
                </a:gridCol>
                <a:gridCol w="4822293">
                  <a:extLst>
                    <a:ext uri="{9D8B030D-6E8A-4147-A177-3AD203B41FA5}">
                      <a16:colId xmlns:a16="http://schemas.microsoft.com/office/drawing/2014/main" val="2275259962"/>
                    </a:ext>
                  </a:extLst>
                </a:gridCol>
                <a:gridCol w="2616535">
                  <a:extLst>
                    <a:ext uri="{9D8B030D-6E8A-4147-A177-3AD203B41FA5}">
                      <a16:colId xmlns:a16="http://schemas.microsoft.com/office/drawing/2014/main" val="2664886694"/>
                    </a:ext>
                  </a:extLst>
                </a:gridCol>
              </a:tblGrid>
              <a:tr h="432505">
                <a:tc>
                  <a:txBody>
                    <a:bodyPr/>
                    <a:lstStyle/>
                    <a:p>
                      <a:r>
                        <a:rPr lang="en-US" sz="1800">
                          <a:solidFill>
                            <a:schemeClr val="tx1"/>
                          </a:solidFill>
                          <a:latin typeface="Segoe UI"/>
                        </a:rPr>
                        <a:t>Variable</a:t>
                      </a:r>
                      <a:endParaRPr lang="en-US" sz="1800"/>
                    </a:p>
                  </a:txBody>
                  <a:tcPr marL="87569" marR="87569" marT="43784" marB="43784"/>
                </a:tc>
                <a:tc>
                  <a:txBody>
                    <a:bodyPr/>
                    <a:lstStyle/>
                    <a:p>
                      <a:r>
                        <a:rPr lang="en-US" sz="1800">
                          <a:solidFill>
                            <a:schemeClr val="tx1"/>
                          </a:solidFill>
                          <a:latin typeface="Segoe UI"/>
                        </a:rPr>
                        <a:t>Description </a:t>
                      </a:r>
                    </a:p>
                  </a:txBody>
                  <a:tcPr marL="87569" marR="87569" marT="43784" marB="43784"/>
                </a:tc>
                <a:tc>
                  <a:txBody>
                    <a:bodyPr/>
                    <a:lstStyle/>
                    <a:p>
                      <a:r>
                        <a:rPr lang="en-US" sz="1800">
                          <a:solidFill>
                            <a:schemeClr val="tx1"/>
                          </a:solidFill>
                          <a:latin typeface="Segoe UI"/>
                        </a:rPr>
                        <a:t>Data Type</a:t>
                      </a:r>
                    </a:p>
                  </a:txBody>
                  <a:tcPr marL="87569" marR="87569" marT="43784" marB="43784"/>
                </a:tc>
                <a:extLst>
                  <a:ext uri="{0D108BD9-81ED-4DB2-BD59-A6C34878D82A}">
                    <a16:rowId xmlns:a16="http://schemas.microsoft.com/office/drawing/2014/main" val="3740661616"/>
                  </a:ext>
                </a:extLst>
              </a:tr>
              <a:tr h="762032">
                <a:tc>
                  <a:txBody>
                    <a:bodyPr/>
                    <a:lstStyle/>
                    <a:p>
                      <a:pPr lvl="0">
                        <a:buNone/>
                      </a:pPr>
                      <a:r>
                        <a:rPr lang="en-US" sz="1800" b="0" i="0" u="none" strike="noStrike" noProof="0" err="1">
                          <a:latin typeface="Segoe UI"/>
                        </a:rPr>
                        <a:t>event_time</a:t>
                      </a:r>
                      <a:r>
                        <a:rPr lang="en-US" sz="1800" b="0" i="0" u="none" strike="noStrike" noProof="0">
                          <a:latin typeface="Segoe UI"/>
                        </a:rPr>
                        <a:t> </a:t>
                      </a:r>
                    </a:p>
                  </a:txBody>
                  <a:tcPr marL="87569" marR="87569" marT="43784" marB="43784"/>
                </a:tc>
                <a:tc>
                  <a:txBody>
                    <a:bodyPr/>
                    <a:lstStyle/>
                    <a:p>
                      <a:pPr lvl="0" algn="l">
                        <a:lnSpc>
                          <a:spcPct val="100000"/>
                        </a:lnSpc>
                        <a:spcBef>
                          <a:spcPts val="0"/>
                        </a:spcBef>
                        <a:spcAft>
                          <a:spcPts val="0"/>
                        </a:spcAft>
                        <a:buNone/>
                      </a:pPr>
                      <a:r>
                        <a:rPr lang="en-US" sz="1800" b="0" i="0" u="none" strike="noStrike" noProof="0">
                          <a:solidFill>
                            <a:srgbClr val="000000"/>
                          </a:solidFill>
                          <a:latin typeface="Segoe UI"/>
                        </a:rPr>
                        <a:t>Time when event happened at.</a:t>
                      </a:r>
                    </a:p>
                    <a:p>
                      <a:pPr lvl="0">
                        <a:buNone/>
                      </a:pPr>
                      <a:endParaRPr lang="en-US" sz="1800">
                        <a:latin typeface="Segoe UI"/>
                      </a:endParaRPr>
                    </a:p>
                  </a:txBody>
                  <a:tcPr marL="87569" marR="87569" marT="43784" marB="43784"/>
                </a:tc>
                <a:tc>
                  <a:txBody>
                    <a:bodyPr/>
                    <a:lstStyle/>
                    <a:p>
                      <a:r>
                        <a:rPr lang="en-US" sz="1800">
                          <a:latin typeface="Segoe UI"/>
                        </a:rPr>
                        <a:t>Time Stamp </a:t>
                      </a:r>
                    </a:p>
                  </a:txBody>
                  <a:tcPr marL="87569" marR="87569" marT="43784" marB="43784"/>
                </a:tc>
                <a:extLst>
                  <a:ext uri="{0D108BD9-81ED-4DB2-BD59-A6C34878D82A}">
                    <a16:rowId xmlns:a16="http://schemas.microsoft.com/office/drawing/2014/main" val="1454425296"/>
                  </a:ext>
                </a:extLst>
              </a:tr>
              <a:tr h="762032">
                <a:tc>
                  <a:txBody>
                    <a:bodyPr/>
                    <a:lstStyle/>
                    <a:p>
                      <a:r>
                        <a:rPr lang="en-US" sz="1800" err="1">
                          <a:latin typeface="Segoe UI"/>
                        </a:rPr>
                        <a:t>Event_type</a:t>
                      </a:r>
                      <a:endParaRPr lang="en-US" sz="1800">
                        <a:latin typeface="Segoe UI"/>
                      </a:endParaRPr>
                    </a:p>
                  </a:txBody>
                  <a:tcPr marL="87569" marR="87569" marT="43784" marB="43784"/>
                </a:tc>
                <a:tc>
                  <a:txBody>
                    <a:bodyPr/>
                    <a:lstStyle/>
                    <a:p>
                      <a:pPr lvl="0">
                        <a:buNone/>
                      </a:pPr>
                      <a:r>
                        <a:rPr lang="en-US" sz="1800" b="0" i="0" u="none" strike="noStrike" baseline="0" noProof="0">
                          <a:solidFill>
                            <a:srgbClr val="000000"/>
                          </a:solidFill>
                          <a:latin typeface="Segoe UI"/>
                        </a:rPr>
                        <a:t>Type of event; purchase, view, cart  or remove from cart </a:t>
                      </a:r>
                      <a:endParaRPr lang="en-US" sz="1800">
                        <a:latin typeface="Segoe UI"/>
                      </a:endParaRPr>
                    </a:p>
                  </a:txBody>
                  <a:tcPr marL="87569" marR="87569" marT="43784" marB="43784"/>
                </a:tc>
                <a:tc>
                  <a:txBody>
                    <a:bodyPr/>
                    <a:lstStyle/>
                    <a:p>
                      <a:pPr lvl="0">
                        <a:buNone/>
                      </a:pPr>
                      <a:r>
                        <a:rPr lang="en-US" sz="1800" b="0" i="0" u="none" strike="noStrike" baseline="0" noProof="0">
                          <a:solidFill>
                            <a:srgbClr val="000000"/>
                          </a:solidFill>
                          <a:latin typeface="Segoe UI"/>
                        </a:rPr>
                        <a:t>Categorical</a:t>
                      </a:r>
                      <a:endParaRPr lang="en-US" sz="1800">
                        <a:latin typeface="Segoe UI"/>
                      </a:endParaRPr>
                    </a:p>
                  </a:txBody>
                  <a:tcPr marL="87569" marR="87569" marT="43784" marB="43784"/>
                </a:tc>
                <a:extLst>
                  <a:ext uri="{0D108BD9-81ED-4DB2-BD59-A6C34878D82A}">
                    <a16:rowId xmlns:a16="http://schemas.microsoft.com/office/drawing/2014/main" val="966944542"/>
                  </a:ext>
                </a:extLst>
              </a:tr>
              <a:tr h="432505">
                <a:tc>
                  <a:txBody>
                    <a:bodyPr/>
                    <a:lstStyle/>
                    <a:p>
                      <a:r>
                        <a:rPr lang="en-US" sz="1800">
                          <a:latin typeface="Segoe UI"/>
                        </a:rPr>
                        <a:t>Product ID </a:t>
                      </a:r>
                    </a:p>
                  </a:txBody>
                  <a:tcPr marL="87569" marR="87569" marT="43784" marB="43784"/>
                </a:tc>
                <a:tc>
                  <a:txBody>
                    <a:bodyPr/>
                    <a:lstStyle/>
                    <a:p>
                      <a:r>
                        <a:rPr lang="en-US" sz="1800">
                          <a:latin typeface="Segoe UI"/>
                        </a:rPr>
                        <a:t>Unique identifier of the product </a:t>
                      </a:r>
                    </a:p>
                  </a:txBody>
                  <a:tcPr marL="87569" marR="87569" marT="43784" marB="43784"/>
                </a:tc>
                <a:tc>
                  <a:txBody>
                    <a:bodyPr/>
                    <a:lstStyle/>
                    <a:p>
                      <a:r>
                        <a:rPr lang="en-US" sz="1800">
                          <a:latin typeface="Segoe UI"/>
                        </a:rPr>
                        <a:t>String/Integer </a:t>
                      </a:r>
                    </a:p>
                  </a:txBody>
                  <a:tcPr marL="87569" marR="87569" marT="43784" marB="43784"/>
                </a:tc>
                <a:extLst>
                  <a:ext uri="{0D108BD9-81ED-4DB2-BD59-A6C34878D82A}">
                    <a16:rowId xmlns:a16="http://schemas.microsoft.com/office/drawing/2014/main" val="3039613445"/>
                  </a:ext>
                </a:extLst>
              </a:tr>
              <a:tr h="432505">
                <a:tc>
                  <a:txBody>
                    <a:bodyPr/>
                    <a:lstStyle/>
                    <a:p>
                      <a:r>
                        <a:rPr lang="en-US" sz="1800" err="1">
                          <a:latin typeface="Segoe UI"/>
                        </a:rPr>
                        <a:t>Category_ID</a:t>
                      </a:r>
                    </a:p>
                  </a:txBody>
                  <a:tcPr marL="87569" marR="87569" marT="43784" marB="43784"/>
                </a:tc>
                <a:tc>
                  <a:txBody>
                    <a:bodyPr/>
                    <a:lstStyle/>
                    <a:p>
                      <a:r>
                        <a:rPr lang="en-US" sz="1800">
                          <a:latin typeface="Segoe UI"/>
                        </a:rPr>
                        <a:t>Category ID for the product </a:t>
                      </a:r>
                    </a:p>
                  </a:txBody>
                  <a:tcPr marL="87569" marR="87569" marT="43784" marB="43784"/>
                </a:tc>
                <a:tc>
                  <a:txBody>
                    <a:bodyPr/>
                    <a:lstStyle/>
                    <a:p>
                      <a:r>
                        <a:rPr lang="en-US" sz="1800">
                          <a:latin typeface="Segoe UI"/>
                        </a:rPr>
                        <a:t>Integer</a:t>
                      </a:r>
                    </a:p>
                  </a:txBody>
                  <a:tcPr marL="87569" marR="87569" marT="43784" marB="43784"/>
                </a:tc>
                <a:extLst>
                  <a:ext uri="{0D108BD9-81ED-4DB2-BD59-A6C34878D82A}">
                    <a16:rowId xmlns:a16="http://schemas.microsoft.com/office/drawing/2014/main" val="497460334"/>
                  </a:ext>
                </a:extLst>
              </a:tr>
              <a:tr h="762032">
                <a:tc>
                  <a:txBody>
                    <a:bodyPr/>
                    <a:lstStyle/>
                    <a:p>
                      <a:r>
                        <a:rPr lang="en-US" sz="1800">
                          <a:latin typeface="Segoe UI"/>
                        </a:rPr>
                        <a:t>Category code </a:t>
                      </a:r>
                    </a:p>
                  </a:txBody>
                  <a:tcPr marL="87569" marR="87569" marT="43784" marB="43784"/>
                </a:tc>
                <a:tc>
                  <a:txBody>
                    <a:bodyPr/>
                    <a:lstStyle/>
                    <a:p>
                      <a:pPr lvl="0">
                        <a:buNone/>
                      </a:pPr>
                      <a:r>
                        <a:rPr lang="en-US" sz="1800" b="0" i="0" u="none" strike="noStrike" baseline="0" noProof="0">
                          <a:solidFill>
                            <a:srgbClr val="000000"/>
                          </a:solidFill>
                          <a:latin typeface="Segoe UI"/>
                        </a:rPr>
                        <a:t> Product's category taxonomy (code name) if it was possible to make it. </a:t>
                      </a:r>
                      <a:endParaRPr lang="en-US" sz="1800">
                        <a:latin typeface="Segoe UI"/>
                      </a:endParaRPr>
                    </a:p>
                  </a:txBody>
                  <a:tcPr marL="87569" marR="87569" marT="43784" marB="43784"/>
                </a:tc>
                <a:tc>
                  <a:txBody>
                    <a:bodyPr/>
                    <a:lstStyle/>
                    <a:p>
                      <a:r>
                        <a:rPr lang="en-US" sz="1800">
                          <a:latin typeface="Segoe UI"/>
                        </a:rPr>
                        <a:t>Categorical/null</a:t>
                      </a:r>
                    </a:p>
                  </a:txBody>
                  <a:tcPr marL="87569" marR="87569" marT="43784" marB="43784"/>
                </a:tc>
                <a:extLst>
                  <a:ext uri="{0D108BD9-81ED-4DB2-BD59-A6C34878D82A}">
                    <a16:rowId xmlns:a16="http://schemas.microsoft.com/office/drawing/2014/main" val="1297657170"/>
                  </a:ext>
                </a:extLst>
              </a:tr>
              <a:tr h="432505">
                <a:tc>
                  <a:txBody>
                    <a:bodyPr/>
                    <a:lstStyle/>
                    <a:p>
                      <a:pPr lvl="0">
                        <a:buNone/>
                      </a:pPr>
                      <a:r>
                        <a:rPr lang="en-US" sz="1800" b="0">
                          <a:latin typeface="Segoe UI"/>
                        </a:rPr>
                        <a:t>B</a:t>
                      </a:r>
                      <a:r>
                        <a:rPr lang="en-US" sz="1800">
                          <a:latin typeface="Segoe UI"/>
                        </a:rPr>
                        <a:t>rand</a:t>
                      </a:r>
                    </a:p>
                  </a:txBody>
                  <a:tcPr marL="87569" marR="87569" marT="43784" marB="43784"/>
                </a:tc>
                <a:tc>
                  <a:txBody>
                    <a:bodyPr/>
                    <a:lstStyle/>
                    <a:p>
                      <a:pPr lvl="0">
                        <a:buNone/>
                      </a:pPr>
                      <a:r>
                        <a:rPr lang="en-US" sz="1800">
                          <a:latin typeface="Segoe UI"/>
                        </a:rPr>
                        <a:t>Brand name of the product </a:t>
                      </a:r>
                    </a:p>
                  </a:txBody>
                  <a:tcPr marL="87569" marR="87569" marT="43784" marB="43784"/>
                </a:tc>
                <a:tc>
                  <a:txBody>
                    <a:bodyPr/>
                    <a:lstStyle/>
                    <a:p>
                      <a:pPr lvl="0">
                        <a:buNone/>
                      </a:pPr>
                      <a:r>
                        <a:rPr lang="en-US" sz="1800">
                          <a:latin typeface="Segoe UI"/>
                        </a:rPr>
                        <a:t>Categorical/null</a:t>
                      </a:r>
                    </a:p>
                  </a:txBody>
                  <a:tcPr marL="87569" marR="87569" marT="43784" marB="43784"/>
                </a:tc>
                <a:extLst>
                  <a:ext uri="{0D108BD9-81ED-4DB2-BD59-A6C34878D82A}">
                    <a16:rowId xmlns:a16="http://schemas.microsoft.com/office/drawing/2014/main" val="621437122"/>
                  </a:ext>
                </a:extLst>
              </a:tr>
              <a:tr h="679650">
                <a:tc>
                  <a:txBody>
                    <a:bodyPr/>
                    <a:lstStyle/>
                    <a:p>
                      <a:pPr lvl="0">
                        <a:buNone/>
                      </a:pPr>
                      <a:r>
                        <a:rPr lang="en-US" sz="1800" err="1">
                          <a:latin typeface="Segoe UI"/>
                        </a:rPr>
                        <a:t>User_id</a:t>
                      </a:r>
                    </a:p>
                  </a:txBody>
                  <a:tcPr marL="87569" marR="87569" marT="43784" marB="43784"/>
                </a:tc>
                <a:tc>
                  <a:txBody>
                    <a:bodyPr/>
                    <a:lstStyle/>
                    <a:p>
                      <a:pPr lvl="0">
                        <a:buNone/>
                      </a:pPr>
                      <a:r>
                        <a:rPr lang="en-US" sz="1800">
                          <a:latin typeface="Segoe UI"/>
                        </a:rPr>
                        <a:t>Permanent User ID, uniquely identifying each User </a:t>
                      </a:r>
                    </a:p>
                  </a:txBody>
                  <a:tcPr marL="87569" marR="87569" marT="43784" marB="43784"/>
                </a:tc>
                <a:tc>
                  <a:txBody>
                    <a:bodyPr/>
                    <a:lstStyle/>
                    <a:p>
                      <a:pPr lvl="0">
                        <a:buNone/>
                      </a:pPr>
                      <a:r>
                        <a:rPr lang="en-US" sz="1800">
                          <a:latin typeface="Segoe UI"/>
                        </a:rPr>
                        <a:t>integer/string</a:t>
                      </a:r>
                    </a:p>
                  </a:txBody>
                  <a:tcPr marL="87569" marR="87569" marT="43784" marB="43784"/>
                </a:tc>
                <a:extLst>
                  <a:ext uri="{0D108BD9-81ED-4DB2-BD59-A6C34878D82A}">
                    <a16:rowId xmlns:a16="http://schemas.microsoft.com/office/drawing/2014/main" val="3009238759"/>
                  </a:ext>
                </a:extLst>
              </a:tr>
              <a:tr h="432505">
                <a:tc>
                  <a:txBody>
                    <a:bodyPr/>
                    <a:lstStyle/>
                    <a:p>
                      <a:r>
                        <a:rPr lang="en-US" sz="1800">
                          <a:latin typeface="Segoe UI"/>
                        </a:rPr>
                        <a:t>Price</a:t>
                      </a:r>
                    </a:p>
                  </a:txBody>
                  <a:tcPr marL="87569" marR="87569" marT="43784" marB="43784"/>
                </a:tc>
                <a:tc>
                  <a:txBody>
                    <a:bodyPr/>
                    <a:lstStyle/>
                    <a:p>
                      <a:r>
                        <a:rPr lang="en-US" sz="1800">
                          <a:latin typeface="Segoe UI"/>
                        </a:rPr>
                        <a:t>Price of the product </a:t>
                      </a:r>
                    </a:p>
                  </a:txBody>
                  <a:tcPr marL="87569" marR="87569" marT="43784" marB="43784"/>
                </a:tc>
                <a:tc>
                  <a:txBody>
                    <a:bodyPr/>
                    <a:lstStyle/>
                    <a:p>
                      <a:r>
                        <a:rPr lang="en-US" sz="1800">
                          <a:latin typeface="Segoe UI"/>
                        </a:rPr>
                        <a:t>Float </a:t>
                      </a:r>
                    </a:p>
                  </a:txBody>
                  <a:tcPr marL="87569" marR="87569" marT="43784" marB="43784"/>
                </a:tc>
                <a:extLst>
                  <a:ext uri="{0D108BD9-81ED-4DB2-BD59-A6C34878D82A}">
                    <a16:rowId xmlns:a16="http://schemas.microsoft.com/office/drawing/2014/main" val="3238644255"/>
                  </a:ext>
                </a:extLst>
              </a:tr>
              <a:tr h="432505">
                <a:tc>
                  <a:txBody>
                    <a:bodyPr/>
                    <a:lstStyle/>
                    <a:p>
                      <a:pPr lvl="0">
                        <a:buNone/>
                      </a:pPr>
                      <a:r>
                        <a:rPr lang="en-US" sz="1800" err="1">
                          <a:latin typeface="Segoe UI"/>
                        </a:rPr>
                        <a:t>User_session</a:t>
                      </a:r>
                    </a:p>
                  </a:txBody>
                  <a:tcPr marL="87568" marR="87568" marT="43784" marB="43784"/>
                </a:tc>
                <a:tc>
                  <a:txBody>
                    <a:bodyPr/>
                    <a:lstStyle/>
                    <a:p>
                      <a:pPr lvl="0">
                        <a:buNone/>
                      </a:pPr>
                      <a:r>
                        <a:rPr lang="en-US" sz="1800">
                          <a:latin typeface="Segoe UI"/>
                        </a:rPr>
                        <a:t>Temporary user's session ID, which remains the same within each session but changes between sessions </a:t>
                      </a:r>
                    </a:p>
                  </a:txBody>
                  <a:tcPr marL="87568" marR="87568" marT="43784" marB="43784"/>
                </a:tc>
                <a:tc>
                  <a:txBody>
                    <a:bodyPr/>
                    <a:lstStyle/>
                    <a:p>
                      <a:pPr lvl="0">
                        <a:buNone/>
                      </a:pPr>
                      <a:r>
                        <a:rPr lang="en-US" sz="1800">
                          <a:latin typeface="Segoe UI"/>
                        </a:rPr>
                        <a:t>String</a:t>
                      </a:r>
                    </a:p>
                  </a:txBody>
                  <a:tcPr marL="87568" marR="87568" marT="43784" marB="43784"/>
                </a:tc>
                <a:extLst>
                  <a:ext uri="{0D108BD9-81ED-4DB2-BD59-A6C34878D82A}">
                    <a16:rowId xmlns:a16="http://schemas.microsoft.com/office/drawing/2014/main" val="1442650116"/>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132044" y="-1026"/>
            <a:ext cx="10499725" cy="1355724"/>
          </a:xfrm>
        </p:spPr>
        <p:txBody>
          <a:bodyPr/>
          <a:lstStyle/>
          <a:p>
            <a:r>
              <a:rPr lang="en-US">
                <a:latin typeface="Segoe UI"/>
                <a:cs typeface="Segoe UI"/>
              </a:rPr>
              <a:t>DATA PREPROCESSING</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4/27/25</a:t>
            </a:fld>
            <a:endParaRPr lang="en-US"/>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6</a:t>
            </a:fld>
            <a:endParaRPr lang="en-US"/>
          </a:p>
        </p:txBody>
      </p:sp>
      <p:sp>
        <p:nvSpPr>
          <p:cNvPr id="3" name="Content Placeholder 2">
            <a:extLst>
              <a:ext uri="{FF2B5EF4-FFF2-40B4-BE49-F238E27FC236}">
                <a16:creationId xmlns:a16="http://schemas.microsoft.com/office/drawing/2014/main" id="{2AB8DABD-4F4C-D7A0-ED24-EFD08073F588}"/>
              </a:ext>
            </a:extLst>
          </p:cNvPr>
          <p:cNvSpPr>
            <a:spLocks noGrp="1"/>
          </p:cNvSpPr>
          <p:nvPr>
            <p:ph sz="quarter" idx="11"/>
          </p:nvPr>
        </p:nvSpPr>
        <p:spPr>
          <a:xfrm>
            <a:off x="838201" y="1081314"/>
            <a:ext cx="10515598" cy="5081668"/>
          </a:xfrm>
        </p:spPr>
        <p:txBody>
          <a:bodyPr vert="horz" lIns="91440" tIns="45720" rIns="91440" bIns="45720" rtlCol="0" anchor="t">
            <a:noAutofit/>
          </a:bodyPr>
          <a:lstStyle/>
          <a:p>
            <a:r>
              <a:rPr lang="en-US" sz="2100">
                <a:latin typeface="Segoe UI"/>
                <a:cs typeface="Segoe UI"/>
              </a:rPr>
              <a:t>Data Cleaning: Handled missing values(category code) and remove duplicates and negative values (price)</a:t>
            </a:r>
          </a:p>
          <a:p>
            <a:r>
              <a:rPr lang="en-US" sz="2100">
                <a:latin typeface="Segoe UI"/>
                <a:cs typeface="Segoe UI"/>
              </a:rPr>
              <a:t>Feature Engineering: Extract relevant features and encode categorical variables(created time based features like hour, weekday, set constant value )</a:t>
            </a:r>
            <a:endParaRPr lang="en-US" sz="2100">
              <a:latin typeface="Segoe UI" panose="020B0502040204020203" pitchFamily="34" charset="0"/>
              <a:cs typeface="Segoe UI" panose="020B0502040204020203" pitchFamily="34" charset="0"/>
            </a:endParaRPr>
          </a:p>
          <a:p>
            <a:r>
              <a:rPr lang="en-US" sz="2100">
                <a:latin typeface="Segoe UI"/>
                <a:cs typeface="Segoe UI"/>
              </a:rPr>
              <a:t>Data Transformation: Normalized numerical features like </a:t>
            </a:r>
            <a:r>
              <a:rPr lang="en-US" sz="2000" i="1">
                <a:latin typeface="Segoe UI"/>
                <a:cs typeface="Calibri"/>
              </a:rPr>
              <a:t>price’</a:t>
            </a:r>
            <a:r>
              <a:rPr lang="en-US" sz="2000">
                <a:latin typeface="Segoe UI"/>
                <a:cs typeface="Calibri"/>
              </a:rPr>
              <a:t> in the range [-1, 1]</a:t>
            </a:r>
            <a:r>
              <a:rPr lang="en-US" sz="2100">
                <a:latin typeface="Segoe UI"/>
                <a:cs typeface="Segoe UI"/>
              </a:rPr>
              <a:t> ,c</a:t>
            </a:r>
            <a:r>
              <a:rPr lang="en-US" sz="2000">
                <a:latin typeface="Segoe UI"/>
                <a:cs typeface="Calibri"/>
              </a:rPr>
              <a:t>onverted categorical variables to factor type</a:t>
            </a:r>
            <a:endParaRPr lang="en-US" sz="2100">
              <a:latin typeface="Segoe UI"/>
              <a:cs typeface="Segoe UI" panose="020B0502040204020203" pitchFamily="34" charset="0"/>
            </a:endParaRPr>
          </a:p>
          <a:p>
            <a:r>
              <a:rPr lang="en-US" sz="2100">
                <a:latin typeface="Segoe UI"/>
                <a:cs typeface="Segoe UI"/>
              </a:rPr>
              <a:t>Data Sampling : Randomly Sampling 50,000 records of the data for analysis.</a:t>
            </a:r>
          </a:p>
          <a:p>
            <a:r>
              <a:rPr lang="en-US" sz="2100">
                <a:latin typeface="Segoe UI"/>
                <a:cs typeface="Segoe UI"/>
              </a:rPr>
              <a:t>Data Visualization: Explore the preprocessed data through visualization to understand the distribution of features.</a:t>
            </a:r>
          </a:p>
          <a:p>
            <a:r>
              <a:rPr lang="en-US" sz="2100">
                <a:latin typeface="Segoe UI"/>
                <a:cs typeface="Segoe UI"/>
              </a:rPr>
              <a:t>Feature Selection : Selected relevant features based on domain knowledge and feature importance analysis.</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603468" y="4741948"/>
            <a:ext cx="6829520" cy="862031"/>
          </a:xfrm>
        </p:spPr>
        <p:txBody>
          <a:bodyPr vert="horz" lIns="91440" tIns="45720" rIns="91440" bIns="45720" rtlCol="0" anchor="b">
            <a:normAutofit/>
          </a:bodyPr>
          <a:lstStyle/>
          <a:p>
            <a:pPr algn="l"/>
            <a:r>
              <a:rPr lang="en-US" sz="3400" kern="1200">
                <a:solidFill>
                  <a:srgbClr val="FFFFFF"/>
                </a:solidFill>
                <a:latin typeface="Segoe UI"/>
                <a:ea typeface="+mj-ea"/>
                <a:cs typeface="Segoe UI"/>
              </a:rPr>
              <a:t>EXPLORATORY DATA ANALYSIS </a:t>
            </a:r>
          </a:p>
        </p:txBody>
      </p:sp>
      <p:pic>
        <p:nvPicPr>
          <p:cNvPr id="7" name="Picture 6" descr="A colorful pie chart with text&#10;&#10;Description automatically generated">
            <a:extLst>
              <a:ext uri="{FF2B5EF4-FFF2-40B4-BE49-F238E27FC236}">
                <a16:creationId xmlns:a16="http://schemas.microsoft.com/office/drawing/2014/main" id="{A0FCED80-7DD4-1746-336E-6DA35205C645}"/>
              </a:ext>
            </a:extLst>
          </p:cNvPr>
          <p:cNvPicPr>
            <a:picLocks noChangeAspect="1"/>
          </p:cNvPicPr>
          <p:nvPr/>
        </p:nvPicPr>
        <p:blipFill rotWithShape="1">
          <a:blip r:embed="rId2"/>
          <a:srcRect r="514" b="3"/>
          <a:stretch/>
        </p:blipFill>
        <p:spPr>
          <a:xfrm>
            <a:off x="832557" y="1415168"/>
            <a:ext cx="2946342" cy="2013804"/>
          </a:xfrm>
          <a:prstGeom prst="rect">
            <a:avLst/>
          </a:prstGeom>
        </p:spPr>
      </p:pic>
      <p:pic>
        <p:nvPicPr>
          <p:cNvPr id="5" name="Picture 4" descr="A graph of various items&#10;&#10;Description automatically generated">
            <a:extLst>
              <a:ext uri="{FF2B5EF4-FFF2-40B4-BE49-F238E27FC236}">
                <a16:creationId xmlns:a16="http://schemas.microsoft.com/office/drawing/2014/main" id="{BB9B376C-BC55-AD38-E00F-84A83E85F37C}"/>
              </a:ext>
            </a:extLst>
          </p:cNvPr>
          <p:cNvPicPr>
            <a:picLocks noChangeAspect="1"/>
          </p:cNvPicPr>
          <p:nvPr/>
        </p:nvPicPr>
        <p:blipFill rotWithShape="1">
          <a:blip r:embed="rId3"/>
          <a:srcRect b="4802"/>
          <a:stretch/>
        </p:blipFill>
        <p:spPr>
          <a:xfrm>
            <a:off x="4202549" y="1081837"/>
            <a:ext cx="3793472" cy="2591113"/>
          </a:xfrm>
          <a:prstGeom prst="rect">
            <a:avLst/>
          </a:prstGeom>
        </p:spPr>
      </p:pic>
      <p:pic>
        <p:nvPicPr>
          <p:cNvPr id="4" name="Content Placeholder 3" descr="A graph showing a number of events&#10;&#10;Description automatically generated">
            <a:extLst>
              <a:ext uri="{FF2B5EF4-FFF2-40B4-BE49-F238E27FC236}">
                <a16:creationId xmlns:a16="http://schemas.microsoft.com/office/drawing/2014/main" id="{A91CA1ED-F768-3F70-232A-7AE0EDF1BCDD}"/>
              </a:ext>
            </a:extLst>
          </p:cNvPr>
          <p:cNvPicPr>
            <a:picLocks noGrp="1" noChangeAspect="1"/>
          </p:cNvPicPr>
          <p:nvPr>
            <p:ph sz="quarter" idx="11"/>
          </p:nvPr>
        </p:nvPicPr>
        <p:blipFill rotWithShape="1">
          <a:blip r:embed="rId4"/>
          <a:srcRect t="3051"/>
          <a:stretch/>
        </p:blipFill>
        <p:spPr>
          <a:xfrm>
            <a:off x="7463134" y="1272240"/>
            <a:ext cx="3797984" cy="2595885"/>
          </a:xfrm>
          <a:prstGeom prst="rect">
            <a:avLst/>
          </a:prstGeom>
        </p:spPr>
      </p:pic>
      <p:cxnSp>
        <p:nvCxnSpPr>
          <p:cNvPr id="95" name="Straight Connector 94">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a:xfrm>
            <a:off x="317635" y="6536267"/>
            <a:ext cx="2743200" cy="306928"/>
          </a:xfrm>
        </p:spPr>
        <p:txBody>
          <a:bodyPr vert="horz" lIns="91440" tIns="45720" rIns="91440" bIns="45720" rtlCol="0" anchor="ctr">
            <a:normAutofit/>
          </a:bodyPr>
          <a:lstStyle/>
          <a:p>
            <a:pPr>
              <a:spcAft>
                <a:spcPts val="600"/>
              </a:spcAft>
            </a:pPr>
            <a:fld id="{27AB0102-8ACA-4214-A839-9665520705F6}" type="datetime1">
              <a:rPr lang="en-US" sz="1200">
                <a:solidFill>
                  <a:schemeClr val="tx1">
                    <a:lumMod val="75000"/>
                    <a:lumOff val="25000"/>
                  </a:schemeClr>
                </a:solidFill>
              </a:rPr>
              <a:pPr>
                <a:spcAft>
                  <a:spcPts val="600"/>
                </a:spcAft>
              </a:pPr>
              <a:t>4/27/25</a:t>
            </a:fld>
            <a:endParaRPr lang="en-US" sz="1200">
              <a:solidFill>
                <a:schemeClr val="tx1">
                  <a:lumMod val="75000"/>
                  <a:lumOff val="25000"/>
                </a:schemeClr>
              </a:solidFill>
            </a:endParaRPr>
          </a:p>
        </p:txBody>
      </p:sp>
      <p:pic>
        <p:nvPicPr>
          <p:cNvPr id="9" name="Picture 8">
            <a:extLst>
              <a:ext uri="{FF2B5EF4-FFF2-40B4-BE49-F238E27FC236}">
                <a16:creationId xmlns:a16="http://schemas.microsoft.com/office/drawing/2014/main" id="{A6C76B45-B253-6505-14FC-C3041D8AD270}"/>
              </a:ext>
            </a:extLst>
          </p:cNvPr>
          <p:cNvPicPr>
            <a:picLocks noChangeAspect="1"/>
          </p:cNvPicPr>
          <p:nvPr/>
        </p:nvPicPr>
        <p:blipFill>
          <a:blip r:embed="rId5"/>
          <a:stretch>
            <a:fillRect/>
          </a:stretch>
        </p:blipFill>
        <p:spPr>
          <a:xfrm>
            <a:off x="317634" y="4549096"/>
            <a:ext cx="3794760" cy="1963788"/>
          </a:xfrm>
          <a:prstGeom prst="rect">
            <a:avLst/>
          </a:prstGeom>
        </p:spPr>
      </p:pic>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a:xfrm>
            <a:off x="9057372" y="6536267"/>
            <a:ext cx="2743200" cy="306928"/>
          </a:xfrm>
        </p:spPr>
        <p:txBody>
          <a:bodyPr vert="horz" lIns="91440" tIns="45720" rIns="91440" bIns="45720" rtlCol="0" anchor="ctr">
            <a:normAutofit/>
          </a:bodyPr>
          <a:lstStyle/>
          <a:p>
            <a:pPr>
              <a:spcAft>
                <a:spcPts val="600"/>
              </a:spcAft>
            </a:pPr>
            <a:fld id="{294A09A9-5501-47C1-A89A-A340965A2BE2}" type="slidenum">
              <a:rPr lang="en-US" sz="1200">
                <a:solidFill>
                  <a:schemeClr val="tx1">
                    <a:lumMod val="75000"/>
                    <a:lumOff val="25000"/>
                  </a:schemeClr>
                </a:solidFill>
                <a:latin typeface="+mn-lt"/>
                <a:cs typeface="+mn-cs"/>
              </a:rPr>
              <a:pPr>
                <a:spcAft>
                  <a:spcPts val="600"/>
                </a:spcAft>
              </a:pPr>
              <a:t>7</a:t>
            </a:fld>
            <a:endParaRPr lang="en-US" sz="120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208261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4/27/25</a:t>
            </a:fld>
            <a:endParaRPr lang="en-US"/>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8" name="Content Placeholder 7">
            <a:extLst>
              <a:ext uri="{FF2B5EF4-FFF2-40B4-BE49-F238E27FC236}">
                <a16:creationId xmlns:a16="http://schemas.microsoft.com/office/drawing/2014/main" id="{8058DD29-CD79-89D1-53D7-C0D4D1531267}"/>
              </a:ext>
            </a:extLst>
          </p:cNvPr>
          <p:cNvSpPr>
            <a:spLocks noGrp="1"/>
          </p:cNvSpPr>
          <p:nvPr>
            <p:ph sz="quarter" idx="11"/>
          </p:nvPr>
        </p:nvSpPr>
        <p:spPr>
          <a:xfrm>
            <a:off x="573928" y="818776"/>
            <a:ext cx="10499725" cy="4860925"/>
          </a:xfrm>
        </p:spPr>
        <p:txBody>
          <a:bodyPr vert="horz" lIns="91440" tIns="45720" rIns="91440" bIns="45720" rtlCol="0" anchor="t">
            <a:noAutofit/>
          </a:bodyPr>
          <a:lstStyle/>
          <a:p>
            <a:r>
              <a:rPr lang="en-US" sz="2400">
                <a:latin typeface="Segoe UI"/>
                <a:ea typeface="+mn-lt"/>
                <a:cs typeface="+mn-lt"/>
              </a:rPr>
              <a:t>Evaluate the quality of clustering using Total Within-cluster Sum of Squares, and visually identifying the optimal number of clusters using the elbow method. The optimal number of </a:t>
            </a:r>
            <a:r>
              <a:rPr lang="en-US" sz="2400" dirty="0">
                <a:latin typeface="Segoe UI"/>
                <a:ea typeface="+mn-lt"/>
                <a:cs typeface="+mn-lt"/>
              </a:rPr>
              <a:t>k is </a:t>
            </a:r>
            <a:r>
              <a:rPr lang="en-US" sz="2400">
                <a:latin typeface="Segoe UI"/>
                <a:ea typeface="+mn-lt"/>
                <a:cs typeface="+mn-lt"/>
              </a:rPr>
              <a:t>5.</a:t>
            </a:r>
            <a:endParaRPr lang="en-US" sz="2400">
              <a:latin typeface="Segoe UI"/>
              <a:cs typeface="Biome Light"/>
            </a:endParaRPr>
          </a:p>
          <a:p>
            <a:r>
              <a:rPr lang="en-US" sz="2400" err="1">
                <a:latin typeface="Segoe UI"/>
                <a:cs typeface="Biome Light"/>
              </a:rPr>
              <a:t>Kproto</a:t>
            </a:r>
            <a:r>
              <a:rPr lang="en-US" sz="2400">
                <a:latin typeface="Segoe UI"/>
                <a:cs typeface="Biome Light"/>
              </a:rPr>
              <a:t> function is used because it effectively handle both categorical and numerical data, </a:t>
            </a:r>
          </a:p>
          <a:p>
            <a:r>
              <a:rPr lang="en-US" sz="2400">
                <a:latin typeface="Segoe UI"/>
                <a:cs typeface="Biome Light"/>
              </a:rPr>
              <a:t>Feature Variable Selection: </a:t>
            </a:r>
            <a:r>
              <a:rPr lang="en-US" sz="2400">
                <a:solidFill>
                  <a:srgbClr val="000000"/>
                </a:solidFill>
                <a:latin typeface="Segoe UI"/>
                <a:ea typeface="+mn-lt"/>
                <a:cs typeface="+mn-lt"/>
              </a:rPr>
              <a:t>Selected features for clustering: </a:t>
            </a:r>
            <a:r>
              <a:rPr lang="en-US" sz="2400" err="1">
                <a:solidFill>
                  <a:srgbClr val="000000"/>
                </a:solidFill>
                <a:latin typeface="Segoe UI"/>
                <a:ea typeface="+mn-lt"/>
                <a:cs typeface="+mn-lt"/>
              </a:rPr>
              <a:t>event_type</a:t>
            </a:r>
            <a:r>
              <a:rPr lang="en-US" sz="2400">
                <a:solidFill>
                  <a:srgbClr val="000000"/>
                </a:solidFill>
                <a:latin typeface="Segoe UI"/>
                <a:ea typeface="+mn-lt"/>
                <a:cs typeface="+mn-lt"/>
              </a:rPr>
              <a:t>, </a:t>
            </a:r>
            <a:r>
              <a:rPr lang="en-US" sz="2400" err="1">
                <a:solidFill>
                  <a:srgbClr val="000000"/>
                </a:solidFill>
                <a:latin typeface="Segoe UI"/>
                <a:ea typeface="+mn-lt"/>
                <a:cs typeface="+mn-lt"/>
              </a:rPr>
              <a:t>category_code</a:t>
            </a:r>
            <a:r>
              <a:rPr lang="en-US" sz="2400">
                <a:solidFill>
                  <a:srgbClr val="000000"/>
                </a:solidFill>
                <a:latin typeface="Segoe UI"/>
                <a:ea typeface="+mn-lt"/>
                <a:cs typeface="+mn-lt"/>
              </a:rPr>
              <a:t>, brand, price, hour, and weekday, chosen for their relevance to business decisions on resource allocation and investments.</a:t>
            </a:r>
            <a:endParaRPr lang="en-US" sz="2400">
              <a:cs typeface="Biome Light"/>
            </a:endParaRPr>
          </a:p>
        </p:txBody>
      </p:sp>
      <p:sp>
        <p:nvSpPr>
          <p:cNvPr id="7" name="Title 6">
            <a:extLst>
              <a:ext uri="{FF2B5EF4-FFF2-40B4-BE49-F238E27FC236}">
                <a16:creationId xmlns:a16="http://schemas.microsoft.com/office/drawing/2014/main" id="{365798F1-84AB-A03C-C319-66783799F684}"/>
              </a:ext>
            </a:extLst>
          </p:cNvPr>
          <p:cNvSpPr>
            <a:spLocks noGrp="1"/>
          </p:cNvSpPr>
          <p:nvPr>
            <p:ph type="title"/>
          </p:nvPr>
        </p:nvSpPr>
        <p:spPr>
          <a:xfrm>
            <a:off x="573927" y="-146702"/>
            <a:ext cx="10499725" cy="1355724"/>
          </a:xfrm>
        </p:spPr>
        <p:txBody>
          <a:bodyPr>
            <a:normAutofit/>
          </a:bodyPr>
          <a:lstStyle/>
          <a:p>
            <a:r>
              <a:rPr lang="en-US" sz="2800">
                <a:latin typeface="Segoe UI"/>
                <a:cs typeface="Biome Light"/>
              </a:rPr>
              <a:t>CLUSTERING METHODOLOGY (K PROTOTYPES)</a:t>
            </a:r>
            <a:endParaRPr lang="en-US" sz="2800">
              <a:latin typeface="Segoe UI"/>
            </a:endParaRPr>
          </a:p>
        </p:txBody>
      </p:sp>
    </p:spTree>
    <p:extLst>
      <p:ext uri="{BB962C8B-B14F-4D97-AF65-F5344CB8AC3E}">
        <p14:creationId xmlns:p14="http://schemas.microsoft.com/office/powerpoint/2010/main" val="348399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1FCC4-459C-8B31-66E6-2C0DC0F403F0}"/>
              </a:ext>
            </a:extLst>
          </p:cNvPr>
          <p:cNvSpPr>
            <a:spLocks noGrp="1"/>
          </p:cNvSpPr>
          <p:nvPr>
            <p:ph type="dt" sz="half" idx="2"/>
          </p:nvPr>
        </p:nvSpPr>
        <p:spPr/>
        <p:txBody>
          <a:bodyPr/>
          <a:lstStyle/>
          <a:p>
            <a:fld id="{C5DB74C9-B808-4394-A017-79C83B2524EF}" type="datetime1">
              <a:rPr lang="en-US" smtClean="0"/>
              <a:t>4/27/25</a:t>
            </a:fld>
            <a:endParaRPr lang="en-US"/>
          </a:p>
        </p:txBody>
      </p:sp>
      <p:sp>
        <p:nvSpPr>
          <p:cNvPr id="3" name="Slide Number Placeholder 2">
            <a:extLst>
              <a:ext uri="{FF2B5EF4-FFF2-40B4-BE49-F238E27FC236}">
                <a16:creationId xmlns:a16="http://schemas.microsoft.com/office/drawing/2014/main" id="{34602901-8DA7-1863-D1B5-B40FE9DE102A}"/>
              </a:ext>
            </a:extLst>
          </p:cNvPr>
          <p:cNvSpPr>
            <a:spLocks noGrp="1"/>
          </p:cNvSpPr>
          <p:nvPr>
            <p:ph type="sldNum" sz="quarter" idx="4"/>
          </p:nvPr>
        </p:nvSpPr>
        <p:spPr/>
        <p:txBody>
          <a:bodyPr/>
          <a:lstStyle/>
          <a:p>
            <a:fld id="{294A09A9-5501-47C1-A89A-A340965A2BE2}" type="slidenum">
              <a:rPr lang="en-US" smtClean="0"/>
              <a:pPr/>
              <a:t>9</a:t>
            </a:fld>
            <a:endParaRPr lang="en-US"/>
          </a:p>
        </p:txBody>
      </p:sp>
      <p:pic>
        <p:nvPicPr>
          <p:cNvPr id="6" name="Content Placeholder 5" descr="A screenshot of a computer&#10;&#10;Description automatically generated">
            <a:extLst>
              <a:ext uri="{FF2B5EF4-FFF2-40B4-BE49-F238E27FC236}">
                <a16:creationId xmlns:a16="http://schemas.microsoft.com/office/drawing/2014/main" id="{F7112A87-6120-67BD-A0A8-1F6983C35B80}"/>
              </a:ext>
            </a:extLst>
          </p:cNvPr>
          <p:cNvPicPr>
            <a:picLocks noGrp="1" noChangeAspect="1"/>
          </p:cNvPicPr>
          <p:nvPr>
            <p:ph sz="quarter" idx="11"/>
          </p:nvPr>
        </p:nvPicPr>
        <p:blipFill>
          <a:blip r:embed="rId2"/>
          <a:stretch>
            <a:fillRect/>
          </a:stretch>
        </p:blipFill>
        <p:spPr>
          <a:xfrm>
            <a:off x="2601914" y="4679040"/>
            <a:ext cx="6096000" cy="2166718"/>
          </a:xfrm>
        </p:spPr>
      </p:pic>
      <p:sp>
        <p:nvSpPr>
          <p:cNvPr id="5" name="Title 4">
            <a:extLst>
              <a:ext uri="{FF2B5EF4-FFF2-40B4-BE49-F238E27FC236}">
                <a16:creationId xmlns:a16="http://schemas.microsoft.com/office/drawing/2014/main" id="{9D1D87B1-5AC2-329D-40DF-CA97E52F598D}"/>
              </a:ext>
            </a:extLst>
          </p:cNvPr>
          <p:cNvSpPr>
            <a:spLocks noGrp="1"/>
          </p:cNvSpPr>
          <p:nvPr>
            <p:ph type="title"/>
          </p:nvPr>
        </p:nvSpPr>
        <p:spPr>
          <a:xfrm>
            <a:off x="-334283" y="-145369"/>
            <a:ext cx="11347903" cy="829582"/>
          </a:xfrm>
        </p:spPr>
        <p:txBody>
          <a:bodyPr>
            <a:normAutofit/>
          </a:bodyPr>
          <a:lstStyle/>
          <a:p>
            <a:r>
              <a:rPr lang="en-US" sz="3600">
                <a:latin typeface="Segoe UI"/>
                <a:cs typeface="Biome Light"/>
              </a:rPr>
              <a:t>Customer Behavior Segmentation – Event Type</a:t>
            </a:r>
            <a:r>
              <a:rPr lang="en-US" sz="4000">
                <a:latin typeface="Segoe UI"/>
                <a:cs typeface="Biome Light"/>
              </a:rPr>
              <a:t> </a:t>
            </a:r>
            <a:endParaRPr lang="en-US" sz="4000">
              <a:latin typeface="Segoe UI"/>
              <a:cs typeface="Segoe UI"/>
            </a:endParaRPr>
          </a:p>
        </p:txBody>
      </p:sp>
      <p:sp>
        <p:nvSpPr>
          <p:cNvPr id="11" name="TextBox 10">
            <a:extLst>
              <a:ext uri="{FF2B5EF4-FFF2-40B4-BE49-F238E27FC236}">
                <a16:creationId xmlns:a16="http://schemas.microsoft.com/office/drawing/2014/main" id="{4EC084C6-96DF-4625-81EE-7B625061B477}"/>
              </a:ext>
            </a:extLst>
          </p:cNvPr>
          <p:cNvSpPr txBox="1"/>
          <p:nvPr/>
        </p:nvSpPr>
        <p:spPr>
          <a:xfrm>
            <a:off x="199572" y="677636"/>
            <a:ext cx="11791947"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700" dirty="0">
                <a:latin typeface="Segoe UI"/>
                <a:ea typeface="+mn-lt"/>
                <a:cs typeface="+mn-lt"/>
              </a:rPr>
              <a:t>Cluster 1- Users frequently view products but rarely add them to the cart or make purchases, suggesting they might be in the browsing or research phase.</a:t>
            </a:r>
            <a:br>
              <a:rPr lang="en-US" sz="1700" dirty="0">
                <a:latin typeface="Segoe UI"/>
                <a:ea typeface="+mn-lt"/>
                <a:cs typeface="+mn-lt"/>
              </a:rPr>
            </a:br>
            <a:endParaRPr lang="en-US" sz="1700" dirty="0">
              <a:latin typeface="Segoe UI"/>
              <a:ea typeface="+mn-lt"/>
              <a:cs typeface="+mn-lt"/>
            </a:endParaRPr>
          </a:p>
          <a:p>
            <a:pPr marL="171450" indent="-171450">
              <a:buFont typeface="Arial"/>
              <a:buChar char="•"/>
            </a:pPr>
            <a:r>
              <a:rPr lang="en-US" sz="1700" dirty="0">
                <a:latin typeface="Segoe UI"/>
                <a:ea typeface="+mn-lt"/>
                <a:cs typeface="+mn-lt"/>
              </a:rPr>
              <a:t>Cluster2 - Users often add items to their cart but seldom complete purchases, indicating hesitancy or barriers to transaction completion.</a:t>
            </a:r>
            <a:br>
              <a:rPr lang="en-US" sz="1700" dirty="0">
                <a:latin typeface="Segoe UI"/>
                <a:ea typeface="+mn-lt"/>
                <a:cs typeface="+mn-lt"/>
              </a:rPr>
            </a:br>
            <a:endParaRPr lang="en-US" sz="1700" dirty="0">
              <a:latin typeface="Segoe UI"/>
              <a:ea typeface="+mn-lt"/>
              <a:cs typeface="+mn-lt"/>
            </a:endParaRPr>
          </a:p>
          <a:p>
            <a:pPr marL="171450" indent="-171450">
              <a:buFont typeface="Arial"/>
              <a:buChar char="•"/>
            </a:pPr>
            <a:r>
              <a:rPr lang="en-US" sz="1700" dirty="0">
                <a:latin typeface="Segoe UI"/>
                <a:ea typeface="+mn-lt"/>
                <a:cs typeface="+mn-lt"/>
              </a:rPr>
              <a:t>Cluster3 - users engage in frequent product views with moderate cart additions and low purchase rates, indicating browsing behavior.</a:t>
            </a:r>
            <a:br>
              <a:rPr lang="en-US" sz="1700" dirty="0">
                <a:latin typeface="Segoe UI"/>
                <a:ea typeface="+mn-lt"/>
                <a:cs typeface="+mn-lt"/>
              </a:rPr>
            </a:br>
            <a:endParaRPr lang="en-US" sz="1700" dirty="0">
              <a:latin typeface="Segoe UI"/>
              <a:ea typeface="+mn-lt"/>
              <a:cs typeface="+mn-lt"/>
            </a:endParaRPr>
          </a:p>
          <a:p>
            <a:pPr marL="171450" indent="-171450">
              <a:buFont typeface="Arial"/>
              <a:buChar char="•"/>
            </a:pPr>
            <a:r>
              <a:rPr lang="en-US" sz="1700" dirty="0">
                <a:latin typeface="Segoe UI"/>
                <a:ea typeface="+mn-lt"/>
                <a:cs typeface="+mn-lt"/>
              </a:rPr>
              <a:t>Clusters4 -  Users highly engage in product views but show minimal cart additions or purchases, suggesting they might be comparing prices or gathering information.</a:t>
            </a:r>
            <a:br>
              <a:rPr lang="en-US" sz="1700" dirty="0">
                <a:latin typeface="Segoe UI"/>
                <a:ea typeface="+mn-lt"/>
                <a:cs typeface="+mn-lt"/>
              </a:rPr>
            </a:br>
            <a:endParaRPr lang="en-US" sz="1700" dirty="0">
              <a:latin typeface="Segoe UI"/>
              <a:ea typeface="+mn-lt"/>
              <a:cs typeface="+mn-lt"/>
            </a:endParaRPr>
          </a:p>
          <a:p>
            <a:pPr marL="171450" indent="-171450">
              <a:buFont typeface="Arial"/>
              <a:buChar char="•"/>
            </a:pPr>
            <a:r>
              <a:rPr lang="en-US" sz="1700" dirty="0">
                <a:latin typeface="Segoe UI"/>
                <a:ea typeface="+mn-lt"/>
                <a:cs typeface="+mn-lt"/>
              </a:rPr>
              <a:t>Cluster5 - Users frequently add items to the cart and complete purchases, showing clear buying intent and a higher likelihood of transaction completion</a:t>
            </a:r>
          </a:p>
          <a:p>
            <a:pPr algn="l"/>
            <a:endParaRPr lang="en-US" sz="1600">
              <a:latin typeface="Segoe UI"/>
              <a:cs typeface="Biome Light"/>
            </a:endParaRPr>
          </a:p>
        </p:txBody>
      </p:sp>
    </p:spTree>
    <p:extLst>
      <p:ext uri="{BB962C8B-B14F-4D97-AF65-F5344CB8AC3E}">
        <p14:creationId xmlns:p14="http://schemas.microsoft.com/office/powerpoint/2010/main" val="3959222505"/>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40A35B424A7A4B931E2470A638527E" ma:contentTypeVersion="8" ma:contentTypeDescription="Create a new document." ma:contentTypeScope="" ma:versionID="ec808f6804b0a2b376a25a23986a85ff">
  <xsd:schema xmlns:xsd="http://www.w3.org/2001/XMLSchema" xmlns:xs="http://www.w3.org/2001/XMLSchema" xmlns:p="http://schemas.microsoft.com/office/2006/metadata/properties" xmlns:ns3="ab5f1384-d881-48fe-89de-b776d6bbd2d5" xmlns:ns4="0a756b6c-4baf-4200-98f7-c75481552831" targetNamespace="http://schemas.microsoft.com/office/2006/metadata/properties" ma:root="true" ma:fieldsID="78df3d4e60fb955a800014a5bfdcba5f" ns3:_="" ns4:_="">
    <xsd:import namespace="ab5f1384-d881-48fe-89de-b776d6bbd2d5"/>
    <xsd:import namespace="0a756b6c-4baf-4200-98f7-c7548155283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5f1384-d881-48fe-89de-b776d6bbd2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756b6c-4baf-4200-98f7-c7548155283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b5f1384-d881-48fe-89de-b776d6bbd2d5" xsi:nil="true"/>
  </documentManagement>
</p:properties>
</file>

<file path=customXml/itemProps1.xml><?xml version="1.0" encoding="utf-8"?>
<ds:datastoreItem xmlns:ds="http://schemas.openxmlformats.org/officeDocument/2006/customXml" ds:itemID="{914C6972-80E0-4332-9947-120F1B7573AE}">
  <ds:schemaRefs>
    <ds:schemaRef ds:uri="0a756b6c-4baf-4200-98f7-c75481552831"/>
    <ds:schemaRef ds:uri="ab5f1384-d881-48fe-89de-b776d6bbd2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0a756b6c-4baf-4200-98f7-c75481552831"/>
    <ds:schemaRef ds:uri="ab5f1384-d881-48fe-89de-b776d6bbd2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365</TotalTime>
  <Words>1407</Words>
  <Application>Microsoft Macintosh PowerPoint</Application>
  <PresentationFormat>Widescreen</PresentationFormat>
  <Paragraphs>185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Biome Light</vt:lpstr>
      <vt:lpstr>Calibri</vt:lpstr>
      <vt:lpstr>Segoe UI</vt:lpstr>
      <vt:lpstr>Segoe UI Black</vt:lpstr>
      <vt:lpstr>Office Theme</vt:lpstr>
      <vt:lpstr>Customer Segmentation and Marketing Optimization  </vt:lpstr>
      <vt:lpstr>Agenda</vt:lpstr>
      <vt:lpstr>Introduction</vt:lpstr>
      <vt:lpstr>Business Problem </vt:lpstr>
      <vt:lpstr>PowerPoint Presentation</vt:lpstr>
      <vt:lpstr>DATA PREPROCESSING</vt:lpstr>
      <vt:lpstr>EXPLORATORY DATA ANALYSIS </vt:lpstr>
      <vt:lpstr>CLUSTERING METHODOLOGY (K PROTOTYPES)</vt:lpstr>
      <vt:lpstr>Customer Behavior Segmentation – Event Type </vt:lpstr>
      <vt:lpstr>Customer Behavior Segmentation – Category </vt:lpstr>
      <vt:lpstr>PowerPoint Presentation</vt:lpstr>
      <vt:lpstr>PowerPoint Presentation</vt:lpstr>
      <vt:lpstr>PowerPoint Presentation</vt:lpstr>
      <vt:lpstr>The Value of Clustering in Marketing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for Personalized Marketing in Ecommerce Cosmetic Sales</dc:title>
  <dc:creator>Mayen Nicole Udoffia</dc:creator>
  <cp:lastModifiedBy>Mayen Nicole Udoffia</cp:lastModifiedBy>
  <cp:revision>26</cp:revision>
  <dcterms:created xsi:type="dcterms:W3CDTF">2024-04-30T17:25:58Z</dcterms:created>
  <dcterms:modified xsi:type="dcterms:W3CDTF">2025-04-27T23:15:24Z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0x0101002640A35B424A7A4B931E2470A638527E</vt:lpwstr>
  </property>
</Properties>
</file>