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91"/>
  </p:notesMasterIdLst>
  <p:sldIdLst>
    <p:sldId id="256" r:id="rId2"/>
    <p:sldId id="376" r:id="rId3"/>
    <p:sldId id="377" r:id="rId4"/>
    <p:sldId id="378" r:id="rId5"/>
    <p:sldId id="379" r:id="rId6"/>
    <p:sldId id="380" r:id="rId7"/>
    <p:sldId id="382" r:id="rId8"/>
    <p:sldId id="381" r:id="rId9"/>
    <p:sldId id="386" r:id="rId10"/>
    <p:sldId id="384" r:id="rId11"/>
    <p:sldId id="385" r:id="rId12"/>
    <p:sldId id="387" r:id="rId13"/>
    <p:sldId id="388" r:id="rId14"/>
    <p:sldId id="389" r:id="rId15"/>
    <p:sldId id="390" r:id="rId16"/>
    <p:sldId id="268" r:id="rId17"/>
    <p:sldId id="391" r:id="rId18"/>
    <p:sldId id="392" r:id="rId19"/>
    <p:sldId id="273" r:id="rId20"/>
    <p:sldId id="274" r:id="rId21"/>
    <p:sldId id="393" r:id="rId22"/>
    <p:sldId id="394" r:id="rId23"/>
    <p:sldId id="395" r:id="rId24"/>
    <p:sldId id="278" r:id="rId25"/>
    <p:sldId id="396" r:id="rId26"/>
    <p:sldId id="397" r:id="rId27"/>
    <p:sldId id="398" r:id="rId28"/>
    <p:sldId id="399" r:id="rId29"/>
    <p:sldId id="400" r:id="rId30"/>
    <p:sldId id="403" r:id="rId31"/>
    <p:sldId id="410" r:id="rId32"/>
    <p:sldId id="406" r:id="rId33"/>
    <p:sldId id="407" r:id="rId34"/>
    <p:sldId id="408" r:id="rId35"/>
    <p:sldId id="409" r:id="rId36"/>
    <p:sldId id="404" r:id="rId37"/>
    <p:sldId id="411" r:id="rId38"/>
    <p:sldId id="412" r:id="rId39"/>
    <p:sldId id="413" r:id="rId40"/>
    <p:sldId id="414" r:id="rId41"/>
    <p:sldId id="415" r:id="rId42"/>
    <p:sldId id="416" r:id="rId43"/>
    <p:sldId id="417" r:id="rId44"/>
    <p:sldId id="418" r:id="rId45"/>
    <p:sldId id="419" r:id="rId46"/>
    <p:sldId id="420" r:id="rId47"/>
    <p:sldId id="421" r:id="rId48"/>
    <p:sldId id="304" r:id="rId49"/>
    <p:sldId id="422" r:id="rId50"/>
    <p:sldId id="423" r:id="rId51"/>
    <p:sldId id="424" r:id="rId52"/>
    <p:sldId id="425" r:id="rId53"/>
    <p:sldId id="426" r:id="rId54"/>
    <p:sldId id="427" r:id="rId55"/>
    <p:sldId id="428" r:id="rId56"/>
    <p:sldId id="429" r:id="rId57"/>
    <p:sldId id="430" r:id="rId58"/>
    <p:sldId id="431" r:id="rId59"/>
    <p:sldId id="432" r:id="rId60"/>
    <p:sldId id="433" r:id="rId61"/>
    <p:sldId id="434" r:id="rId62"/>
    <p:sldId id="435" r:id="rId63"/>
    <p:sldId id="436" r:id="rId64"/>
    <p:sldId id="437" r:id="rId65"/>
    <p:sldId id="438" r:id="rId66"/>
    <p:sldId id="466" r:id="rId67"/>
    <p:sldId id="440" r:id="rId68"/>
    <p:sldId id="441" r:id="rId69"/>
    <p:sldId id="442" r:id="rId70"/>
    <p:sldId id="443" r:id="rId71"/>
    <p:sldId id="444" r:id="rId72"/>
    <p:sldId id="467" r:id="rId73"/>
    <p:sldId id="448" r:id="rId74"/>
    <p:sldId id="449" r:id="rId75"/>
    <p:sldId id="450" r:id="rId76"/>
    <p:sldId id="451" r:id="rId77"/>
    <p:sldId id="468" r:id="rId78"/>
    <p:sldId id="453" r:id="rId79"/>
    <p:sldId id="454" r:id="rId80"/>
    <p:sldId id="455" r:id="rId81"/>
    <p:sldId id="456" r:id="rId82"/>
    <p:sldId id="457" r:id="rId83"/>
    <p:sldId id="458" r:id="rId84"/>
    <p:sldId id="459" r:id="rId85"/>
    <p:sldId id="460" r:id="rId86"/>
    <p:sldId id="461" r:id="rId87"/>
    <p:sldId id="462" r:id="rId88"/>
    <p:sldId id="463" r:id="rId89"/>
    <p:sldId id="464" r:id="rId9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6699FF"/>
    <a:srgbClr val="FF99CC"/>
    <a:srgbClr val="336699"/>
    <a:srgbClr val="CCFFFF"/>
    <a:srgbClr val="CC3300"/>
    <a:srgbClr val="80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AC7549-1C00-41EF-9DEE-3CFC4E839691}" v="10" dt="2019-11-04T04:23:53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62" autoAdjust="0"/>
    <p:restoredTop sz="86057" autoAdjust="0"/>
  </p:normalViewPr>
  <p:slideViewPr>
    <p:cSldViewPr>
      <p:cViewPr varScale="1">
        <p:scale>
          <a:sx n="73" d="100"/>
          <a:sy n="73" d="100"/>
        </p:scale>
        <p:origin x="1152" y="72"/>
      </p:cViewPr>
      <p:guideLst>
        <p:guide orient="horz" pos="2160"/>
        <p:guide pos="5759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222"/>
    </p:cViewPr>
  </p:sorterViewPr>
  <p:notesViewPr>
    <p:cSldViewPr>
      <p:cViewPr varScale="1">
        <p:scale>
          <a:sx n="40" d="100"/>
          <a:sy n="40" d="100"/>
        </p:scale>
        <p:origin x="-148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旭升 姜" userId="eee34b3fdfebe250" providerId="LiveId" clId="{097D5536-0EC6-44DD-84A2-937B8C147618}"/>
  </pc:docChgLst>
  <pc:docChgLst>
    <pc:chgData name="旭升 姜" userId="eee34b3fdfebe250" providerId="LiveId" clId="{7A924AF8-83C0-4D1D-B8A2-ECD25B764AD9}"/>
  </pc:docChgLst>
  <pc:docChgLst>
    <pc:chgData name="姜 旭升" userId="eee34b3fdfebe250" providerId="LiveId" clId="{FCAC7549-1C00-41EF-9DEE-3CFC4E839691}"/>
    <pc:docChg chg="modSld">
      <pc:chgData name="姜 旭升" userId="eee34b3fdfebe250" providerId="LiveId" clId="{FCAC7549-1C00-41EF-9DEE-3CFC4E839691}" dt="2019-11-11T04:25:18.596" v="65" actId="20577"/>
      <pc:docMkLst>
        <pc:docMk/>
      </pc:docMkLst>
      <pc:sldChg chg="modNotesTx">
        <pc:chgData name="姜 旭升" userId="eee34b3fdfebe250" providerId="LiveId" clId="{FCAC7549-1C00-41EF-9DEE-3CFC4E839691}" dt="2019-11-04T04:24:04.999" v="17" actId="20577"/>
        <pc:sldMkLst>
          <pc:docMk/>
          <pc:sldMk cId="4022795001" sldId="387"/>
        </pc:sldMkLst>
      </pc:sldChg>
      <pc:sldChg chg="modSp">
        <pc:chgData name="姜 旭升" userId="eee34b3fdfebe250" providerId="LiveId" clId="{FCAC7549-1C00-41EF-9DEE-3CFC4E839691}" dt="2019-11-11T03:38:05.092" v="40" actId="20577"/>
        <pc:sldMkLst>
          <pc:docMk/>
          <pc:sldMk cId="1075078187" sldId="406"/>
        </pc:sldMkLst>
        <pc:spChg chg="mod">
          <ac:chgData name="姜 旭升" userId="eee34b3fdfebe250" providerId="LiveId" clId="{FCAC7549-1C00-41EF-9DEE-3CFC4E839691}" dt="2019-11-11T03:38:05.092" v="40" actId="20577"/>
          <ac:spMkLst>
            <pc:docMk/>
            <pc:sldMk cId="1075078187" sldId="406"/>
            <ac:spMk id="3" creationId="{00000000-0000-0000-0000-000000000000}"/>
          </ac:spMkLst>
        </pc:spChg>
      </pc:sldChg>
      <pc:sldChg chg="modSp">
        <pc:chgData name="姜 旭升" userId="eee34b3fdfebe250" providerId="LiveId" clId="{FCAC7549-1C00-41EF-9DEE-3CFC4E839691}" dt="2019-11-11T03:37:49.856" v="30" actId="20577"/>
        <pc:sldMkLst>
          <pc:docMk/>
          <pc:sldMk cId="3466408698" sldId="407"/>
        </pc:sldMkLst>
        <pc:spChg chg="mod">
          <ac:chgData name="姜 旭升" userId="eee34b3fdfebe250" providerId="LiveId" clId="{FCAC7549-1C00-41EF-9DEE-3CFC4E839691}" dt="2019-11-11T03:37:49.856" v="30" actId="20577"/>
          <ac:spMkLst>
            <pc:docMk/>
            <pc:sldMk cId="3466408698" sldId="407"/>
            <ac:spMk id="3" creationId="{00000000-0000-0000-0000-000000000000}"/>
          </ac:spMkLst>
        </pc:spChg>
      </pc:sldChg>
      <pc:sldChg chg="modSp">
        <pc:chgData name="姜 旭升" userId="eee34b3fdfebe250" providerId="LiveId" clId="{FCAC7549-1C00-41EF-9DEE-3CFC4E839691}" dt="2019-11-11T03:37:35.746" v="24" actId="20577"/>
        <pc:sldMkLst>
          <pc:docMk/>
          <pc:sldMk cId="1227865786" sldId="408"/>
        </pc:sldMkLst>
        <pc:spChg chg="mod">
          <ac:chgData name="姜 旭升" userId="eee34b3fdfebe250" providerId="LiveId" clId="{FCAC7549-1C00-41EF-9DEE-3CFC4E839691}" dt="2019-11-11T03:37:35.746" v="24" actId="20577"/>
          <ac:spMkLst>
            <pc:docMk/>
            <pc:sldMk cId="1227865786" sldId="408"/>
            <ac:spMk id="3" creationId="{00000000-0000-0000-0000-000000000000}"/>
          </ac:spMkLst>
        </pc:spChg>
      </pc:sldChg>
      <pc:sldChg chg="modSp">
        <pc:chgData name="姜 旭升" userId="eee34b3fdfebe250" providerId="LiveId" clId="{FCAC7549-1C00-41EF-9DEE-3CFC4E839691}" dt="2019-11-11T03:37:24.843" v="20" actId="20577"/>
        <pc:sldMkLst>
          <pc:docMk/>
          <pc:sldMk cId="2212383991" sldId="409"/>
        </pc:sldMkLst>
        <pc:spChg chg="mod">
          <ac:chgData name="姜 旭升" userId="eee34b3fdfebe250" providerId="LiveId" clId="{FCAC7549-1C00-41EF-9DEE-3CFC4E839691}" dt="2019-11-11T03:37:24.843" v="20" actId="20577"/>
          <ac:spMkLst>
            <pc:docMk/>
            <pc:sldMk cId="2212383991" sldId="409"/>
            <ac:spMk id="3" creationId="{00000000-0000-0000-0000-000000000000}"/>
          </ac:spMkLst>
        </pc:spChg>
      </pc:sldChg>
      <pc:sldChg chg="modSp">
        <pc:chgData name="姜 旭升" userId="eee34b3fdfebe250" providerId="LiveId" clId="{FCAC7549-1C00-41EF-9DEE-3CFC4E839691}" dt="2019-11-11T03:38:15.652" v="44" actId="20577"/>
        <pc:sldMkLst>
          <pc:docMk/>
          <pc:sldMk cId="459805540" sldId="410"/>
        </pc:sldMkLst>
        <pc:spChg chg="mod">
          <ac:chgData name="姜 旭升" userId="eee34b3fdfebe250" providerId="LiveId" clId="{FCAC7549-1C00-41EF-9DEE-3CFC4E839691}" dt="2019-11-11T03:38:15.652" v="44" actId="20577"/>
          <ac:spMkLst>
            <pc:docMk/>
            <pc:sldMk cId="459805540" sldId="410"/>
            <ac:spMk id="2" creationId="{25E36BDE-F9EB-4737-86D4-9AEF6E90EF62}"/>
          </ac:spMkLst>
        </pc:spChg>
      </pc:sldChg>
      <pc:sldChg chg="modNotesTx">
        <pc:chgData name="姜 旭升" userId="eee34b3fdfebe250" providerId="LiveId" clId="{FCAC7549-1C00-41EF-9DEE-3CFC4E839691}" dt="2019-11-11T04:25:18.596" v="65" actId="20577"/>
        <pc:sldMkLst>
          <pc:docMk/>
          <pc:sldMk cId="3644906748" sldId="427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w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image" Target="../media/image3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5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png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png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F7B0029-B287-40C0-A62C-ED55FA29F7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3E6DEB5-171E-4642-9049-AAFF39AACA8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4148" name="Rectangle 4">
            <a:extLst>
              <a:ext uri="{FF2B5EF4-FFF2-40B4-BE49-F238E27FC236}">
                <a16:creationId xmlns:a16="http://schemas.microsoft.com/office/drawing/2014/main" id="{3967B724-29DD-416F-B356-CD38396C2D5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D808E63-A18C-471C-B846-96E5EB53560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8A4D7E7-1A4B-4B5A-81F9-55D26A3056F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B7E4A7C-609D-475D-96CC-54798184A7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BB5AE6A3-E757-4AD3-902D-7F4583767F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8436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5AE6A3-E757-4AD3-902D-7F4583767F2B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7987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2017-11-13[8-15(1,3,5),8-16(3),8-17(1)]</a:t>
            </a:r>
            <a:r>
              <a:rPr lang="zh-CN" altLang="en-US" dirty="0"/>
              <a:t>，</a:t>
            </a:r>
            <a:r>
              <a:rPr lang="en-US" altLang="zh-CN"/>
              <a:t>11-14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AE6A3-E757-4AD3-902D-7F4583767F2B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149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38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01XX</a:t>
            </a:r>
            <a:r>
              <a:rPr lang="zh-CN" altLang="en-US" dirty="0"/>
              <a:t>时，</a:t>
            </a:r>
            <a:r>
              <a:rPr lang="en-US" altLang="zh-CN" dirty="0"/>
              <a:t>A1=1</a:t>
            </a:r>
            <a:r>
              <a:rPr lang="zh-CN" altLang="en-US" dirty="0"/>
              <a:t>的意思是，</a:t>
            </a:r>
            <a:r>
              <a:rPr lang="en-US" altLang="zh-CN" dirty="0"/>
              <a:t>x3x2=01</a:t>
            </a:r>
            <a:r>
              <a:rPr lang="zh-CN" altLang="en-US" dirty="0"/>
              <a:t>就是</a:t>
            </a:r>
            <a:r>
              <a:rPr lang="en-US" altLang="zh-CN" dirty="0"/>
              <a:t>A1=1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5AE6A3-E757-4AD3-902D-7F4583767F2B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396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194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Ys: if there is no I </a:t>
            </a:r>
            <a:r>
              <a:rPr lang="en-US" altLang="zh-CN" baseline="0" dirty="0"/>
              <a:t>in {I0,I1,…,I7} is 1 and the chip is </a:t>
            </a:r>
            <a:r>
              <a:rPr lang="en-US" altLang="zh-CN" baseline="0" dirty="0" err="1"/>
              <a:t>enabled,then</a:t>
            </a:r>
            <a:r>
              <a:rPr lang="en-US" altLang="zh-CN" baseline="0" dirty="0"/>
              <a:t> Ys=1; else Ys=0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860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650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420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091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196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460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4390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2017-11-15,9-2,9-3</a:t>
            </a:r>
            <a:r>
              <a:rPr lang="zh-CN" altLang="en-US" dirty="0"/>
              <a:t>，</a:t>
            </a:r>
            <a:r>
              <a:rPr lang="en-US" altLang="zh-CN"/>
              <a:t>2018-11-22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AE6A3-E757-4AD3-902D-7F4583767F2B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3088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881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7709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794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2019-11-11,9-2,3,8,14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8451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618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2017-11-16:9.2,9.3,9.8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572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8295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9613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36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5046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5314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5610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3901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3279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6141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4460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9763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6111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2015-10-19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8012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475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496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64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4446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8251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162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7052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2018-11-23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5601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6301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1398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1699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34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2015-10-9,2016-10-13,3-3,3-8</a:t>
            </a:r>
            <a:r>
              <a:rPr lang="zh-CN" altLang="en-US" dirty="0"/>
              <a:t>，</a:t>
            </a:r>
            <a:r>
              <a:rPr lang="en-US" altLang="zh-CN"/>
              <a:t>2018-11-16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4398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2443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2405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726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2017-11-20/9-11,9-12(2),9-13(3),9-14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8198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2017-11-21/9-8</a:t>
            </a:r>
            <a:r>
              <a:rPr lang="zh-CN" altLang="en-US"/>
              <a:t>，</a:t>
            </a:r>
            <a:r>
              <a:rPr lang="en-US" altLang="zh-CN"/>
              <a:t>9-11,9-12(2</a:t>
            </a:r>
            <a:r>
              <a:rPr lang="en-US" altLang="zh-CN" dirty="0"/>
              <a:t>),9-13(3),9-14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7232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2016-10-27,3-27,3-28,3-29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74250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2015-10-26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764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2019-11-4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973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39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383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356C-4DD4-417B-84B8-170793B28C9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041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894324"/>
            <a:ext cx="7543800" cy="2966724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293097"/>
            <a:ext cx="7543800" cy="1305524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9B72-38A7-4E8C-9535-FF1E1E62ACF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822960" y="407707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AC01AA5F-2B67-434F-94B9-DD86CA772B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30440"/>
            <a:ext cx="30003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1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4110-1C45-4EB2-B150-EF82AEC8CA5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810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3374B4B-0647-468A-AB87-55F11B502D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4C4AC1C-3441-4BF0-9EDD-37B74F4CD5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882B34-8B7E-472B-9121-CCB3B92EC9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2E4089-B847-424B-9641-25B9A3AD75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81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7F20-8F81-4292-852A-84E04AB48FE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618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684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700808"/>
            <a:ext cx="3703320" cy="416828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700808"/>
            <a:ext cx="3703320" cy="41682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0B9B-36A2-4AB6-A3D3-2C7398C787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362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687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628800"/>
            <a:ext cx="3703320" cy="64807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420888"/>
            <a:ext cx="3703320" cy="34482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628800"/>
            <a:ext cx="3703320" cy="64807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420888"/>
            <a:ext cx="3703320" cy="34482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C93D-4359-4B4C-A794-34947D7EE4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144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BB0A-0218-4862-AE70-DBD958D950C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150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E03D-259D-48F6-8129-0F9454F18E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232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C98905-052A-4F44-9AD7-DA2AA21013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815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E033-BAD9-4875-9B60-B907C766FB9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232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7C1B-9789-4B20-8964-66D42F1AF72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346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552928"/>
            <a:ext cx="7543801" cy="43161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144110-1C45-4EB2-B150-EF82AEC8CA5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412776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14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华文中宋" panose="02010600040101010101" pitchFamily="2" charset="-122"/>
          <a:ea typeface="华文中宋" panose="02010600040101010101" pitchFamily="2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u"/>
        <a:defRPr sz="28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u"/>
        <a:defRPr sz="20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u"/>
        <a:defRPr sz="20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u"/>
        <a:defRPr sz="20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9.emf"/><Relationship Id="rId4" Type="http://schemas.openxmlformats.org/officeDocument/2006/relationships/image" Target="../media/image20.png"/><Relationship Id="rId9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3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5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6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7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8.emf"/><Relationship Id="rId4" Type="http://schemas.openxmlformats.org/officeDocument/2006/relationships/oleObject" Target="../embeddings/oleObject20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1.png"/><Relationship Id="rId4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23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54.wmf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27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notesSlide" Target="../notesSlides/notesSlide43.xml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58.emf"/><Relationship Id="rId4" Type="http://schemas.openxmlformats.org/officeDocument/2006/relationships/image" Target="../media/image59.png"/><Relationship Id="rId9" Type="http://schemas.openxmlformats.org/officeDocument/2006/relationships/oleObject" Target="../embeddings/oleObject30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60.emf"/><Relationship Id="rId4" Type="http://schemas.openxmlformats.org/officeDocument/2006/relationships/oleObject" Target="../embeddings/oleObject31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oleObject" Target="../embeddings/oleObject33.bin"/><Relationship Id="rId7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66.png"/><Relationship Id="rId4" Type="http://schemas.openxmlformats.org/officeDocument/2006/relationships/image" Target="../media/image56.wmf"/><Relationship Id="rId9" Type="http://schemas.openxmlformats.org/officeDocument/2006/relationships/image" Target="../media/image6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67.png"/><Relationship Id="rId4" Type="http://schemas.openxmlformats.org/officeDocument/2006/relationships/oleObject" Target="../embeddings/oleObject35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68.wmf"/><Relationship Id="rId4" Type="http://schemas.openxmlformats.org/officeDocument/2006/relationships/oleObject" Target="../embeddings/oleObject3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7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38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72.png"/><Relationship Id="rId4" Type="http://schemas.openxmlformats.org/officeDocument/2006/relationships/oleObject" Target="../embeddings/oleObject40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75.wmf"/><Relationship Id="rId4" Type="http://schemas.openxmlformats.org/officeDocument/2006/relationships/oleObject" Target="../embeddings/oleObject41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77.wmf"/><Relationship Id="rId4" Type="http://schemas.openxmlformats.org/officeDocument/2006/relationships/oleObject" Target="../embeddings/oleObject42.bin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E8051-18F5-4472-9E15-9F1E6F0437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数字电路</a:t>
            </a:r>
            <a:br>
              <a:rPr lang="en-US" altLang="zh-CN" dirty="0"/>
            </a:br>
            <a:r>
              <a:rPr lang="zh-CN" altLang="en-US" sz="5400" dirty="0"/>
              <a:t>第九章 组合逻辑电路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3D47C0-718F-491D-A246-3C3FF65E7B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dirty="0"/>
              <a:t>姜旭升</a:t>
            </a:r>
            <a:endParaRPr lang="en-US" altLang="zh-CN" dirty="0"/>
          </a:p>
          <a:p>
            <a:pPr algn="r"/>
            <a:r>
              <a:rPr lang="zh-CN" altLang="en-US" dirty="0"/>
              <a:t>信息学院电子工程系</a:t>
            </a:r>
          </a:p>
        </p:txBody>
      </p:sp>
    </p:spTree>
    <p:extLst>
      <p:ext uri="{BB962C8B-B14F-4D97-AF65-F5344CB8AC3E}">
        <p14:creationId xmlns:p14="http://schemas.microsoft.com/office/powerpoint/2010/main" val="1975650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454575"/>
              </p:ext>
            </p:extLst>
          </p:nvPr>
        </p:nvGraphicFramePr>
        <p:xfrm>
          <a:off x="822960" y="1700807"/>
          <a:ext cx="2092856" cy="30243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8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ABC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Y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000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001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010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011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110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111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599408"/>
              </p:ext>
            </p:extLst>
          </p:nvPr>
        </p:nvGraphicFramePr>
        <p:xfrm>
          <a:off x="3203847" y="1916832"/>
          <a:ext cx="4910945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Visio" r:id="rId4" imgW="1697220" imgH="767751" progId="Visio.Drawing.11">
                  <p:embed/>
                </p:oleObj>
              </mc:Choice>
              <mc:Fallback>
                <p:oleObj name="Visio" r:id="rId4" imgW="1697220" imgH="767751" progId="Visio.Drawing.11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7" y="1916832"/>
                        <a:ext cx="4910945" cy="2232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77998" y="5007748"/>
                <a:ext cx="5544616" cy="10573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000" dirty="0"/>
                  <a:t>逻辑表达式：</a:t>
                </a:r>
                <a:r>
                  <a:rPr lang="en-US" altLang="zh-CN" sz="2000" dirty="0"/>
                  <a:t>Y=AB+AC</a:t>
                </a:r>
                <a:r>
                  <a:rPr lang="zh-CN" altLang="zh-CN" sz="2000" dirty="0"/>
                  <a:t>。</a:t>
                </a:r>
              </a:p>
              <a:p>
                <a:r>
                  <a:rPr lang="zh-CN" altLang="zh-CN" sz="2000" dirty="0"/>
                  <a:t>如果需要使用与非门实现，则需化为与非式。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>
                          <a:latin typeface="Cambria Math"/>
                        </a:rPr>
                        <m:t>Y</m:t>
                      </m:r>
                      <m:r>
                        <a:rPr lang="en-US" altLang="zh-CN" sz="200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/>
                                </a:rPr>
                                <m:t>AB</m:t>
                              </m:r>
                            </m:e>
                          </m:acc>
                          <m:r>
                            <a:rPr lang="en-US" altLang="zh-CN" sz="2000">
                              <a:latin typeface="Cambria Math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/>
                                </a:rPr>
                                <m:t>AC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zh-CN" altLang="zh-CN" sz="20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98" y="5007748"/>
                <a:ext cx="5544616" cy="1057341"/>
              </a:xfrm>
              <a:prstGeom prst="rect">
                <a:avLst/>
              </a:prstGeom>
              <a:blipFill>
                <a:blip r:embed="rId6"/>
                <a:stretch>
                  <a:fillRect l="-1210" t="-4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D5E37E68-0718-4CFC-A536-499F4420A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写出逻辑函数式并化简</a:t>
            </a:r>
          </a:p>
        </p:txBody>
      </p:sp>
    </p:spTree>
    <p:extLst>
      <p:ext uri="{BB962C8B-B14F-4D97-AF65-F5344CB8AC3E}">
        <p14:creationId xmlns:p14="http://schemas.microsoft.com/office/powerpoint/2010/main" val="402943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8603A88-6840-4386-BD37-54844E2E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画出逻辑电路图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533441"/>
              </p:ext>
            </p:extLst>
          </p:nvPr>
        </p:nvGraphicFramePr>
        <p:xfrm>
          <a:off x="683568" y="1930620"/>
          <a:ext cx="2914137" cy="1913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Visio" r:id="rId4" imgW="2233710" imgH="1468378" progId="Visio.Drawing.11">
                  <p:embed/>
                </p:oleObj>
              </mc:Choice>
              <mc:Fallback>
                <p:oleObj name="Visio" r:id="rId4" imgW="2233710" imgH="1468378" progId="Visio.Drawing.11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930620"/>
                        <a:ext cx="2914137" cy="19136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670898" y="5013176"/>
            <a:ext cx="5472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使用</a:t>
            </a:r>
            <a:r>
              <a:rPr lang="en-US" altLang="zh-CN" dirty="0"/>
              <a:t>74LS00</a:t>
            </a:r>
            <a:r>
              <a:rPr lang="zh-CN" altLang="zh-CN" dirty="0"/>
              <a:t>实现电路图（</a:t>
            </a:r>
            <a:r>
              <a:rPr lang="en-US" altLang="zh-CN" dirty="0" err="1"/>
              <a:t>Multisim</a:t>
            </a:r>
            <a:r>
              <a:rPr lang="zh-CN" altLang="zh-CN" dirty="0"/>
              <a:t>仿真图）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14C631-02BB-4E24-915D-5A26902A2C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1392" y="1749409"/>
            <a:ext cx="4140968" cy="287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8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2960" y="1393801"/>
            <a:ext cx="6923112" cy="1243111"/>
          </a:xfrm>
        </p:spPr>
        <p:txBody>
          <a:bodyPr>
            <a:noAutofit/>
          </a:bodyPr>
          <a:lstStyle/>
          <a:p>
            <a:r>
              <a:rPr lang="zh-CN" altLang="en-US" sz="2400" b="1" dirty="0"/>
              <a:t>要求设计一个一位全加器，输入有两个本位，一个进位。输出有一个本位，一个进位。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位全加器设计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695436"/>
              </p:ext>
            </p:extLst>
          </p:nvPr>
        </p:nvGraphicFramePr>
        <p:xfrm>
          <a:off x="707205" y="2672916"/>
          <a:ext cx="3418402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Visio" r:id="rId4" imgW="3048030" imgH="1733640" progId="Visio.Drawing.11">
                  <p:embed/>
                </p:oleObj>
              </mc:Choice>
              <mc:Fallback>
                <p:oleObj name="Visio" r:id="rId4" imgW="3048030" imgH="1733640" progId="Visio.Drawing.11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05" y="2672916"/>
                        <a:ext cx="3418402" cy="19442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714362" y="4617132"/>
            <a:ext cx="341840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/>
              <a:t>解：列出真值表。</a:t>
            </a:r>
            <a:r>
              <a:rPr lang="zh-CN" altLang="en-US" sz="2800" dirty="0"/>
              <a:t>设：</a:t>
            </a:r>
            <a:endParaRPr lang="en-US" altLang="zh-CN" sz="2800" dirty="0"/>
          </a:p>
          <a:p>
            <a:r>
              <a:rPr lang="en-US" altLang="zh-CN" sz="2800" dirty="0"/>
              <a:t>A</a:t>
            </a:r>
            <a:r>
              <a:rPr lang="zh-CN" altLang="zh-CN" sz="2800" dirty="0"/>
              <a:t>，</a:t>
            </a:r>
            <a:r>
              <a:rPr lang="en-US" altLang="zh-CN" sz="2800" dirty="0"/>
              <a:t>B</a:t>
            </a:r>
            <a:r>
              <a:rPr lang="zh-CN" altLang="zh-CN" sz="2800" dirty="0"/>
              <a:t>本位，</a:t>
            </a:r>
            <a:r>
              <a:rPr lang="en-US" altLang="zh-CN" sz="2800" dirty="0"/>
              <a:t>C</a:t>
            </a:r>
            <a:r>
              <a:rPr lang="zh-CN" altLang="zh-CN" sz="2800" dirty="0"/>
              <a:t>进位；</a:t>
            </a:r>
            <a:endParaRPr lang="en-US" altLang="zh-CN" sz="2800" dirty="0"/>
          </a:p>
          <a:p>
            <a:r>
              <a:rPr lang="en-US" altLang="zh-CN" sz="2800" dirty="0"/>
              <a:t>X</a:t>
            </a:r>
            <a:r>
              <a:rPr lang="zh-CN" altLang="zh-CN" sz="2800" dirty="0"/>
              <a:t>本位，</a:t>
            </a:r>
            <a:r>
              <a:rPr lang="en-US" altLang="zh-CN" sz="2800" dirty="0"/>
              <a:t>Y</a:t>
            </a:r>
            <a:r>
              <a:rPr lang="zh-CN" altLang="zh-CN" sz="2800" dirty="0"/>
              <a:t>进位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296832"/>
              </p:ext>
            </p:extLst>
          </p:nvPr>
        </p:nvGraphicFramePr>
        <p:xfrm>
          <a:off x="4641166" y="2996952"/>
          <a:ext cx="3749040" cy="3240360"/>
        </p:xfrm>
        <a:graphic>
          <a:graphicData uri="http://schemas.openxmlformats.org/drawingml/2006/table">
            <a:tbl>
              <a:tblPr firstRow="1" firstCol="1" bandRow="1"/>
              <a:tblGrid>
                <a:gridCol w="1183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序号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CAB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YX=C+A+B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000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00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001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010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011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100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101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110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111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79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求解逻辑表达式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712952" y="1772815"/>
            <a:ext cx="7543800" cy="3168348"/>
            <a:chOff x="894152" y="2119205"/>
            <a:chExt cx="7155539" cy="2041539"/>
          </a:xfrm>
        </p:grpSpPr>
        <p:sp>
          <p:nvSpPr>
            <p:cNvPr id="4" name="矩形 3"/>
            <p:cNvSpPr/>
            <p:nvPr/>
          </p:nvSpPr>
          <p:spPr>
            <a:xfrm>
              <a:off x="1156933" y="2119205"/>
              <a:ext cx="2834739" cy="3103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dirty="0"/>
                <a:t>画出卡诺图如下。</a:t>
              </a: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9258980"/>
                </p:ext>
              </p:extLst>
            </p:nvPr>
          </p:nvGraphicFramePr>
          <p:xfrm>
            <a:off x="894152" y="2759828"/>
            <a:ext cx="7155539" cy="14009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" name="Visio" r:id="rId4" imgW="3713040" imgH="743220" progId="Visio.Drawing.11">
                    <p:embed/>
                  </p:oleObj>
                </mc:Choice>
                <mc:Fallback>
                  <p:oleObj name="Visio" r:id="rId4" imgW="3713040" imgH="743220" progId="Visio.Drawing.11">
                    <p:embed/>
                    <p:pic>
                      <p:nvPicPr>
                        <p:cNvPr id="6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4152" y="2759828"/>
                          <a:ext cx="7155539" cy="140091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23969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Font typeface="Wingdings" panose="05000000000000000000" pitchFamily="2" charset="2"/>
              <a:buChar char="u"/>
            </a:pPr>
            <a:r>
              <a:rPr lang="zh-CN" altLang="zh-CN" sz="2800" kern="100" dirty="0">
                <a:latin typeface="Calibri"/>
                <a:ea typeface="宋体"/>
                <a:cs typeface="Times New Roman"/>
              </a:rPr>
              <a:t>写出逻辑表达式：</a:t>
            </a:r>
          </a:p>
          <a:p>
            <a:pPr algn="just">
              <a:buFont typeface="Wingdings" panose="05000000000000000000" pitchFamily="2" charset="2"/>
              <a:buChar char="u"/>
            </a:pPr>
            <a:r>
              <a:rPr lang="en-US" altLang="zh-CN" sz="2800" kern="100" dirty="0">
                <a:latin typeface="Calibri"/>
                <a:ea typeface="宋体"/>
                <a:cs typeface="Times New Roman"/>
              </a:rPr>
              <a:t>X=C’A’B+C’AB’+CA’B’+ABC=C’(A’B+AB’)+C(A’B’+AB)=C’(A</a:t>
            </a:r>
            <a:r>
              <a:rPr lang="en-US" altLang="zh-CN" sz="2800" kern="100" dirty="0">
                <a:latin typeface="宋体"/>
                <a:ea typeface="宋体"/>
                <a:cs typeface="Times New Roman"/>
              </a:rPr>
              <a:t>⊕</a:t>
            </a:r>
            <a:r>
              <a:rPr lang="en-US" altLang="zh-CN" sz="2800" kern="100" dirty="0">
                <a:latin typeface="Calibri"/>
                <a:ea typeface="宋体"/>
                <a:cs typeface="Times New Roman"/>
              </a:rPr>
              <a:t>B)+C(A</a:t>
            </a:r>
            <a:r>
              <a:rPr lang="en-US" altLang="zh-CN" sz="2800" kern="100" dirty="0">
                <a:latin typeface="宋体"/>
                <a:ea typeface="宋体"/>
                <a:cs typeface="Times New Roman"/>
              </a:rPr>
              <a:t>⊕</a:t>
            </a:r>
            <a:r>
              <a:rPr lang="en-US" altLang="zh-CN" sz="2800" kern="100" dirty="0">
                <a:latin typeface="Calibri"/>
                <a:ea typeface="宋体"/>
                <a:cs typeface="Times New Roman"/>
              </a:rPr>
              <a:t>B)’=A⊕B⊕C</a:t>
            </a:r>
          </a:p>
          <a:p>
            <a:pPr algn="just">
              <a:buFont typeface="Wingdings" panose="05000000000000000000" pitchFamily="2" charset="2"/>
              <a:buChar char="u"/>
            </a:pPr>
            <a:r>
              <a:rPr lang="en-US" altLang="zh-CN" sz="2800" kern="100" dirty="0">
                <a:latin typeface="Calibri"/>
                <a:ea typeface="宋体"/>
                <a:cs typeface="Times New Roman"/>
              </a:rPr>
              <a:t>Y=CA’B+CAB’+AB=C(A</a:t>
            </a:r>
            <a:r>
              <a:rPr lang="en-US" altLang="zh-CN" sz="2800" kern="100" dirty="0">
                <a:latin typeface="宋体"/>
                <a:ea typeface="宋体"/>
                <a:cs typeface="Times New Roman"/>
              </a:rPr>
              <a:t>⊕</a:t>
            </a:r>
            <a:r>
              <a:rPr lang="en-US" altLang="zh-CN" sz="2800" kern="100" dirty="0">
                <a:latin typeface="Calibri"/>
                <a:ea typeface="宋体"/>
                <a:cs typeface="Times New Roman"/>
              </a:rPr>
              <a:t>B)+AB=((C(A⊕B))’(AB)’)’</a:t>
            </a:r>
            <a:endParaRPr lang="zh-CN" altLang="zh-CN" sz="2800" kern="100" dirty="0">
              <a:latin typeface="Calibri"/>
              <a:ea typeface="宋体"/>
              <a:cs typeface="Times New Roman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zh-CN" sz="2800" dirty="0">
                <a:latin typeface="Calibri"/>
                <a:ea typeface="宋体"/>
                <a:cs typeface="Times New Roman"/>
              </a:rPr>
              <a:t>注意，由于有两个输出，在设计</a:t>
            </a:r>
            <a:r>
              <a:rPr lang="zh-CN" altLang="en-US" sz="2800" dirty="0">
                <a:latin typeface="Calibri"/>
                <a:ea typeface="宋体"/>
                <a:cs typeface="Times New Roman"/>
              </a:rPr>
              <a:t>逻辑函数时，应该尽可能地使两个输出表达式含有共有运算，这样在设计电路时，就可以引用公用元件的输出以</a:t>
            </a:r>
            <a:r>
              <a:rPr lang="zh-CN" altLang="zh-CN" sz="2800" dirty="0">
                <a:latin typeface="Calibri"/>
                <a:ea typeface="宋体"/>
                <a:cs typeface="Times New Roman"/>
              </a:rPr>
              <a:t>节省元件开销。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写出逻辑式</a:t>
            </a:r>
          </a:p>
        </p:txBody>
      </p:sp>
    </p:spTree>
    <p:extLst>
      <p:ext uri="{BB962C8B-B14F-4D97-AF65-F5344CB8AC3E}">
        <p14:creationId xmlns:p14="http://schemas.microsoft.com/office/powerpoint/2010/main" val="41335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逻辑电路图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26934"/>
            <a:ext cx="6097910" cy="4101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1004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A6FB5-5139-4ABB-AB11-B5414859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9.2 MSI</a:t>
            </a:r>
            <a:r>
              <a:rPr lang="zh-CN" altLang="en-US" dirty="0"/>
              <a:t>构成的组合逻辑电路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C5CA20-4D1D-4F90-9B8F-5F61A1188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本节将介绍几种常用的中规模集成电路</a:t>
            </a:r>
            <a:r>
              <a:rPr lang="en-US" altLang="zh-CN" dirty="0"/>
              <a:t>(MSI),</a:t>
            </a:r>
            <a:r>
              <a:rPr lang="zh-CN" altLang="en-US" dirty="0"/>
              <a:t>这些中规模集成电路分别具有特定的逻辑功能</a:t>
            </a:r>
            <a:r>
              <a:rPr lang="en-US" altLang="zh-CN" dirty="0"/>
              <a:t>,</a:t>
            </a:r>
            <a:r>
              <a:rPr lang="zh-CN" altLang="en-US" dirty="0"/>
              <a:t>称为功能模块</a:t>
            </a:r>
            <a:r>
              <a:rPr lang="en-US" altLang="zh-CN" dirty="0"/>
              <a:t>,</a:t>
            </a:r>
            <a:r>
              <a:rPr lang="zh-CN" altLang="en-US" dirty="0"/>
              <a:t>用功能模块设计组合逻辑电路</a:t>
            </a:r>
            <a:r>
              <a:rPr lang="en-US" altLang="zh-CN" dirty="0"/>
              <a:t>,</a:t>
            </a:r>
            <a:r>
              <a:rPr lang="zh-CN" altLang="en-US" dirty="0"/>
              <a:t>具有许多优点。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6084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5A056-5A5B-4C5E-B271-12878329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0C9033-C3D8-40A8-ACBF-D5E49A44E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将一组电平信号编制为二进制的序列。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二进制编码器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BCD</a:t>
            </a:r>
            <a:r>
              <a:rPr lang="zh-CN" altLang="en-US" dirty="0"/>
              <a:t>码编码器</a:t>
            </a:r>
          </a:p>
        </p:txBody>
      </p:sp>
    </p:spTree>
    <p:extLst>
      <p:ext uri="{BB962C8B-B14F-4D97-AF65-F5344CB8AC3E}">
        <p14:creationId xmlns:p14="http://schemas.microsoft.com/office/powerpoint/2010/main" val="2159203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3178696" cy="3891887"/>
          </a:xfrm>
        </p:spPr>
        <p:txBody>
          <a:bodyPr>
            <a:normAutofit fontScale="62500" lnSpcReduction="20000"/>
          </a:bodyPr>
          <a:lstStyle/>
          <a:p>
            <a:r>
              <a:rPr lang="zh-CN" altLang="zh-CN" dirty="0"/>
              <a:t>编码器（</a:t>
            </a:r>
            <a:r>
              <a:rPr lang="en-US" altLang="zh-CN" dirty="0"/>
              <a:t>Encoder</a:t>
            </a:r>
            <a:r>
              <a:rPr lang="zh-CN" altLang="zh-CN" dirty="0"/>
              <a:t>）的功能就是将这</a:t>
            </a:r>
            <a:r>
              <a:rPr lang="en-US" altLang="zh-CN" dirty="0"/>
              <a:t>8</a:t>
            </a:r>
            <a:r>
              <a:rPr lang="zh-CN" altLang="zh-CN" dirty="0"/>
              <a:t>个键编成三位二进制代码。</a:t>
            </a:r>
            <a:endParaRPr lang="en-US" altLang="zh-CN" dirty="0"/>
          </a:p>
          <a:p>
            <a:r>
              <a:rPr lang="zh-CN" altLang="zh-CN" dirty="0"/>
              <a:t>普通编码器只允许在任何一个时刻，只有一个键被按下。</a:t>
            </a:r>
            <a:endParaRPr lang="en-US" altLang="zh-CN" dirty="0"/>
          </a:p>
          <a:p>
            <a:r>
              <a:rPr lang="zh-CN" altLang="zh-CN" dirty="0"/>
              <a:t>而优先编码器则允许多个键被按下，然后输出按优先级确定的那个键的代码。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编码器示例</a:t>
            </a: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84784"/>
            <a:ext cx="4968552" cy="3456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4937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47632B-A5E1-4BAA-B9F9-625C0DF91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552928"/>
            <a:ext cx="7997512" cy="157741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输入</a:t>
            </a:r>
            <a:r>
              <a:rPr lang="en-US" altLang="zh-CN" dirty="0"/>
              <a:t>: X0 </a:t>
            </a:r>
            <a:r>
              <a:rPr lang="zh-CN" altLang="en-US" dirty="0"/>
              <a:t>、</a:t>
            </a:r>
            <a:r>
              <a:rPr lang="en-US" altLang="zh-CN" dirty="0"/>
              <a:t>X1</a:t>
            </a:r>
            <a:r>
              <a:rPr lang="zh-CN" altLang="en-US" dirty="0"/>
              <a:t>、</a:t>
            </a:r>
            <a:r>
              <a:rPr lang="en-US" altLang="zh-CN" dirty="0"/>
              <a:t>X2 </a:t>
            </a:r>
            <a:r>
              <a:rPr lang="zh-CN" altLang="en-US" dirty="0"/>
              <a:t>、</a:t>
            </a:r>
            <a:r>
              <a:rPr lang="en-US" altLang="zh-CN" dirty="0"/>
              <a:t>X3</a:t>
            </a:r>
            <a:r>
              <a:rPr lang="zh-CN" altLang="en-US" dirty="0"/>
              <a:t>（设高电平为有效电平）；输出：</a:t>
            </a:r>
            <a:r>
              <a:rPr lang="en-US" altLang="zh-CN" dirty="0"/>
              <a:t>A1</a:t>
            </a:r>
            <a:r>
              <a:rPr lang="zh-CN" altLang="en-US" dirty="0"/>
              <a:t>、</a:t>
            </a:r>
            <a:r>
              <a:rPr lang="en-US" altLang="zh-CN" dirty="0"/>
              <a:t>A0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11275" name="Text Box 11">
            <a:extLst>
              <a:ext uri="{FF2B5EF4-FFF2-40B4-BE49-F238E27FC236}">
                <a16:creationId xmlns:a16="http://schemas.microsoft.com/office/drawing/2014/main" id="{DA128FED-9A19-4374-83CC-DD2FB1AA5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363" y="3023049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0" dirty="0"/>
              <a:t>编码表</a:t>
            </a:r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6FB3D75A-1030-4FD1-92B5-C66836516FF2}"/>
              </a:ext>
            </a:extLst>
          </p:cNvPr>
          <p:cNvGrpSpPr>
            <a:grpSpLocks/>
          </p:cNvGrpSpPr>
          <p:nvPr/>
        </p:nvGrpSpPr>
        <p:grpSpPr bwMode="auto">
          <a:xfrm>
            <a:off x="5488261" y="3727657"/>
            <a:ext cx="2478088" cy="2016125"/>
            <a:chOff x="2448" y="2618"/>
            <a:chExt cx="1561" cy="1270"/>
          </a:xfrm>
        </p:grpSpPr>
        <p:sp>
          <p:nvSpPr>
            <p:cNvPr id="28679" name="Text Box 12">
              <a:extLst>
                <a:ext uri="{FF2B5EF4-FFF2-40B4-BE49-F238E27FC236}">
                  <a16:creationId xmlns:a16="http://schemas.microsoft.com/office/drawing/2014/main" id="{4E5D6FCB-7EBB-4D3B-A0A6-1DDD637E1D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6" y="2618"/>
              <a:ext cx="1523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zh-CN" altLang="en-US" sz="2400" b="0" dirty="0"/>
                <a:t>输入         </a:t>
              </a:r>
              <a:r>
                <a:rPr lang="en-US" altLang="zh-CN" sz="2400" b="0" dirty="0"/>
                <a:t>A</a:t>
              </a:r>
              <a:r>
                <a:rPr lang="en-US" altLang="zh-CN" sz="2400" b="0" baseline="-25000" dirty="0"/>
                <a:t>1</a:t>
              </a:r>
              <a:r>
                <a:rPr lang="en-US" altLang="zh-CN" sz="2400" b="0" dirty="0"/>
                <a:t>    A</a:t>
              </a:r>
              <a:r>
                <a:rPr lang="en-US" altLang="zh-CN" sz="2400" b="0" baseline="-25000" dirty="0"/>
                <a:t>0</a:t>
              </a:r>
            </a:p>
            <a:p>
              <a:pPr algn="l" eaLnBrk="1" hangingPunct="1"/>
              <a:r>
                <a:rPr lang="en-US" altLang="zh-CN" sz="2400" b="0" baseline="-25000" dirty="0"/>
                <a:t>  </a:t>
              </a:r>
              <a:r>
                <a:rPr lang="en-US" altLang="zh-CN" sz="2400" b="0" dirty="0"/>
                <a:t>X</a:t>
              </a:r>
              <a:r>
                <a:rPr lang="en-US" altLang="zh-CN" sz="2400" b="0" baseline="-25000" dirty="0"/>
                <a:t>0</a:t>
              </a:r>
              <a:r>
                <a:rPr lang="en-US" altLang="zh-CN" sz="2400" b="0" dirty="0"/>
                <a:t>             0      0</a:t>
              </a:r>
            </a:p>
            <a:p>
              <a:pPr algn="l" eaLnBrk="1" hangingPunct="1"/>
              <a:r>
                <a:rPr lang="en-US" altLang="zh-CN" sz="2400" b="0" dirty="0"/>
                <a:t> </a:t>
              </a:r>
              <a:r>
                <a:rPr lang="en-US" altLang="zh-CN" sz="2400" b="0" baseline="-25000" dirty="0"/>
                <a:t> </a:t>
              </a:r>
              <a:r>
                <a:rPr lang="en-US" altLang="zh-CN" sz="2400" b="0" dirty="0"/>
                <a:t>X</a:t>
              </a:r>
              <a:r>
                <a:rPr lang="en-US" altLang="zh-CN" sz="2400" b="0" baseline="-25000" dirty="0"/>
                <a:t>1</a:t>
              </a:r>
              <a:r>
                <a:rPr lang="en-US" altLang="zh-CN" sz="2400" b="0" dirty="0"/>
                <a:t>             0      1</a:t>
              </a:r>
            </a:p>
            <a:p>
              <a:pPr algn="l" eaLnBrk="1" hangingPunct="1"/>
              <a:r>
                <a:rPr lang="en-US" altLang="zh-CN" sz="2400" b="0" dirty="0"/>
                <a:t> </a:t>
              </a:r>
              <a:r>
                <a:rPr lang="en-US" altLang="zh-CN" sz="2400" b="0" baseline="-25000" dirty="0"/>
                <a:t> </a:t>
              </a:r>
              <a:r>
                <a:rPr lang="en-US" altLang="zh-CN" sz="2400" b="0" dirty="0"/>
                <a:t>X</a:t>
              </a:r>
              <a:r>
                <a:rPr lang="en-US" altLang="zh-CN" sz="2400" b="0" baseline="-25000" dirty="0"/>
                <a:t>2</a:t>
              </a:r>
              <a:r>
                <a:rPr lang="en-US" altLang="zh-CN" sz="2400" b="0" dirty="0"/>
                <a:t>             1      0</a:t>
              </a:r>
            </a:p>
            <a:p>
              <a:pPr algn="l" eaLnBrk="1" hangingPunct="1"/>
              <a:r>
                <a:rPr lang="en-US" altLang="zh-CN" sz="2400" b="0" baseline="-25000" dirty="0"/>
                <a:t> </a:t>
              </a:r>
              <a:r>
                <a:rPr lang="en-US" altLang="zh-CN" sz="2400" b="0" dirty="0"/>
                <a:t> X</a:t>
              </a:r>
              <a:r>
                <a:rPr lang="en-US" altLang="zh-CN" sz="2400" b="0" baseline="-25000" dirty="0"/>
                <a:t>3</a:t>
              </a:r>
              <a:r>
                <a:rPr lang="en-US" altLang="zh-CN" sz="2400" b="0" dirty="0"/>
                <a:t>             1      1</a:t>
              </a:r>
              <a:endParaRPr lang="en-US" altLang="zh-CN" sz="2400" b="0" baseline="-25000" dirty="0"/>
            </a:p>
          </p:txBody>
        </p:sp>
        <p:sp>
          <p:nvSpPr>
            <p:cNvPr id="28680" name="Line 13">
              <a:extLst>
                <a:ext uri="{FF2B5EF4-FFF2-40B4-BE49-F238E27FC236}">
                  <a16:creationId xmlns:a16="http://schemas.microsoft.com/office/drawing/2014/main" id="{3A563CD6-4448-42D0-96A6-68370CB5F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88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1" name="Line 14">
              <a:extLst>
                <a:ext uri="{FF2B5EF4-FFF2-40B4-BE49-F238E27FC236}">
                  <a16:creationId xmlns:a16="http://schemas.microsoft.com/office/drawing/2014/main" id="{06F7FF9E-2D87-4636-B4E7-F7AAB46A1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68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2" name="Line 15">
              <a:extLst>
                <a:ext uri="{FF2B5EF4-FFF2-40B4-BE49-F238E27FC236}">
                  <a16:creationId xmlns:a16="http://schemas.microsoft.com/office/drawing/2014/main" id="{A40F78B5-7F4C-46D9-8C57-3D6A1241AB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888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017956D9-A445-4B79-A1B1-4AC03907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四线互斥普通编码器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47B9D9A-B61C-4AB6-A6B7-773FA80813C9}"/>
              </a:ext>
            </a:extLst>
          </p:cNvPr>
          <p:cNvGrpSpPr/>
          <p:nvPr/>
        </p:nvGrpSpPr>
        <p:grpSpPr>
          <a:xfrm>
            <a:off x="1054512" y="3851757"/>
            <a:ext cx="2864256" cy="1606891"/>
            <a:chOff x="1054512" y="3851757"/>
            <a:chExt cx="2864256" cy="160689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9A9C633-E1BA-4B00-A5E9-F69B80DD3BE5}"/>
                </a:ext>
              </a:extLst>
            </p:cNvPr>
            <p:cNvSpPr/>
            <p:nvPr/>
          </p:nvSpPr>
          <p:spPr>
            <a:xfrm>
              <a:off x="1907704" y="3881232"/>
              <a:ext cx="1008112" cy="15774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74FB08E-D810-4546-8260-567AFAE4750F}"/>
                </a:ext>
              </a:extLst>
            </p:cNvPr>
            <p:cNvCxnSpPr/>
            <p:nvPr/>
          </p:nvCxnSpPr>
          <p:spPr>
            <a:xfrm>
              <a:off x="1403648" y="4077072"/>
              <a:ext cx="50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0FC2075-DAC3-42EB-89E2-8C7FAB71500E}"/>
                </a:ext>
              </a:extLst>
            </p:cNvPr>
            <p:cNvCxnSpPr/>
            <p:nvPr/>
          </p:nvCxnSpPr>
          <p:spPr>
            <a:xfrm>
              <a:off x="1403648" y="4365104"/>
              <a:ext cx="50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19156BC-9FEC-4A1D-8BDF-A39367B2A87E}"/>
                </a:ext>
              </a:extLst>
            </p:cNvPr>
            <p:cNvCxnSpPr/>
            <p:nvPr/>
          </p:nvCxnSpPr>
          <p:spPr>
            <a:xfrm>
              <a:off x="1403648" y="4797152"/>
              <a:ext cx="50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033118F-868F-40E9-A92E-A1BACDBBDDF5}"/>
                </a:ext>
              </a:extLst>
            </p:cNvPr>
            <p:cNvCxnSpPr/>
            <p:nvPr/>
          </p:nvCxnSpPr>
          <p:spPr>
            <a:xfrm>
              <a:off x="1403648" y="5157192"/>
              <a:ext cx="50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E8262C9-5950-452F-B1EB-CD9CAD108994}"/>
                </a:ext>
              </a:extLst>
            </p:cNvPr>
            <p:cNvCxnSpPr/>
            <p:nvPr/>
          </p:nvCxnSpPr>
          <p:spPr>
            <a:xfrm>
              <a:off x="2915816" y="4365104"/>
              <a:ext cx="504056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2D992C77-D1B1-4C4E-B785-4C70AC0DD014}"/>
                </a:ext>
              </a:extLst>
            </p:cNvPr>
            <p:cNvCxnSpPr/>
            <p:nvPr/>
          </p:nvCxnSpPr>
          <p:spPr>
            <a:xfrm>
              <a:off x="2915816" y="5013176"/>
              <a:ext cx="504056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77D9592-AE1E-4E0A-8A8C-85C361057F82}"/>
                </a:ext>
              </a:extLst>
            </p:cNvPr>
            <p:cNvSpPr txBox="1"/>
            <p:nvPr/>
          </p:nvSpPr>
          <p:spPr>
            <a:xfrm>
              <a:off x="1079706" y="3851757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r>
                <a:rPr lang="en-US" altLang="zh-CN" baseline="-25000" dirty="0"/>
                <a:t>0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AF8F3F7-3044-4BE7-8A2D-65D77408B0A4}"/>
                </a:ext>
              </a:extLst>
            </p:cNvPr>
            <p:cNvSpPr txBox="1"/>
            <p:nvPr/>
          </p:nvSpPr>
          <p:spPr>
            <a:xfrm>
              <a:off x="1079706" y="415860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r>
                <a:rPr lang="en-US" altLang="zh-CN" baseline="-25000" dirty="0"/>
                <a:t>1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98838F5-524E-4B56-A264-689EE452745A}"/>
                </a:ext>
              </a:extLst>
            </p:cNvPr>
            <p:cNvSpPr txBox="1"/>
            <p:nvPr/>
          </p:nvSpPr>
          <p:spPr>
            <a:xfrm>
              <a:off x="3487507" y="4797409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r>
                <a:rPr lang="en-US" altLang="zh-CN" baseline="-25000" dirty="0"/>
                <a:t>1</a:t>
              </a:r>
              <a:endParaRPr lang="zh-CN" altLang="en-US" baseline="-2500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B5E7943-965E-4150-B169-DB2995F73F96}"/>
                </a:ext>
              </a:extLst>
            </p:cNvPr>
            <p:cNvSpPr txBox="1"/>
            <p:nvPr/>
          </p:nvSpPr>
          <p:spPr>
            <a:xfrm>
              <a:off x="3522506" y="4158606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r>
                <a:rPr lang="en-US" altLang="zh-CN" baseline="-25000" dirty="0"/>
                <a:t>0</a:t>
              </a:r>
              <a:endParaRPr lang="zh-CN" altLang="en-US" baseline="-25000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38B3EEA-60FC-423C-B8BE-4A182DDEA5EE}"/>
                </a:ext>
              </a:extLst>
            </p:cNvPr>
            <p:cNvSpPr txBox="1"/>
            <p:nvPr/>
          </p:nvSpPr>
          <p:spPr>
            <a:xfrm>
              <a:off x="1054512" y="4563028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r>
                <a:rPr lang="en-US" altLang="zh-CN" baseline="-25000" dirty="0"/>
                <a:t>2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DE95B5D-3874-4B63-B26E-84E5FCCAB968}"/>
                </a:ext>
              </a:extLst>
            </p:cNvPr>
            <p:cNvSpPr txBox="1"/>
            <p:nvPr/>
          </p:nvSpPr>
          <p:spPr>
            <a:xfrm>
              <a:off x="1079706" y="494654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r>
                <a:rPr lang="en-US" altLang="zh-CN" baseline="-25000" dirty="0"/>
                <a:t>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905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27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22759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组合逻辑电路任一时刻的输出仅仅取决于该时刻的输入，而与过去的输入无关。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组合逻辑电路的定义和特点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456191"/>
              </p:ext>
            </p:extLst>
          </p:nvPr>
        </p:nvGraphicFramePr>
        <p:xfrm>
          <a:off x="595313" y="2954084"/>
          <a:ext cx="4495800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4" imgW="2009070" imgH="910626" progId="Visio.Drawing.11">
                  <p:embed/>
                </p:oleObj>
              </mc:Choice>
              <mc:Fallback>
                <p:oleObj name="Visio" r:id="rId4" imgW="2009070" imgH="910626" progId="Visio.Drawing.11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2954084"/>
                        <a:ext cx="4495800" cy="20399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57150" cmpd="thickThin">
                        <a:noFill/>
                        <a:miter lim="800000"/>
                        <a:headEnd type="none" w="sm" len="sm"/>
                        <a:tailEnd type="none" w="sm" len="sm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091113" y="2752725"/>
          <a:ext cx="3757612" cy="217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公式" r:id="rId6" imgW="1663560" imgH="965160" progId="Equation.3">
                  <p:embed/>
                </p:oleObj>
              </mc:Choice>
              <mc:Fallback>
                <p:oleObj name="公式" r:id="rId6" imgW="1663560" imgH="965160" progId="Equation.3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2752725"/>
                        <a:ext cx="3757612" cy="21796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57150" cmpd="thickThin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789347"/>
              </p:ext>
            </p:extLst>
          </p:nvPr>
        </p:nvGraphicFramePr>
        <p:xfrm>
          <a:off x="3419872" y="5517232"/>
          <a:ext cx="18002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公式" r:id="rId8" imgW="638280" imgH="190590" progId="Equation.3">
                  <p:embed/>
                </p:oleObj>
              </mc:Choice>
              <mc:Fallback>
                <p:oleObj name="公式" r:id="rId8" imgW="638280" imgH="190590" progId="Equation.3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5517232"/>
                        <a:ext cx="1800225" cy="5683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57150" cmpd="thickThin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069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0">
            <a:extLst>
              <a:ext uri="{FF2B5EF4-FFF2-40B4-BE49-F238E27FC236}">
                <a16:creationId xmlns:a16="http://schemas.microsoft.com/office/drawing/2014/main" id="{940E8FFE-51CE-43BF-A2FF-ED0E711E8895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3841150"/>
            <a:ext cx="3957040" cy="2333638"/>
            <a:chOff x="2112" y="48"/>
            <a:chExt cx="3626" cy="2064"/>
          </a:xfrm>
        </p:grpSpPr>
        <p:sp>
          <p:nvSpPr>
            <p:cNvPr id="29738" name="Rectangle 8">
              <a:extLst>
                <a:ext uri="{FF2B5EF4-FFF2-40B4-BE49-F238E27FC236}">
                  <a16:creationId xmlns:a16="http://schemas.microsoft.com/office/drawing/2014/main" id="{36361B05-5999-433D-AB65-8ECA86EFB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" y="576"/>
              <a:ext cx="1872" cy="1536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29739" name="Line 9">
              <a:extLst>
                <a:ext uri="{FF2B5EF4-FFF2-40B4-BE49-F238E27FC236}">
                  <a16:creationId xmlns:a16="http://schemas.microsoft.com/office/drawing/2014/main" id="{3128E564-B83F-4D9A-8B15-FB09A6679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6" y="1344"/>
              <a:ext cx="18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9740" name="Line 10">
              <a:extLst>
                <a:ext uri="{FF2B5EF4-FFF2-40B4-BE49-F238E27FC236}">
                  <a16:creationId xmlns:a16="http://schemas.microsoft.com/office/drawing/2014/main" id="{E60ECF36-8B94-400F-A24A-6E512AFEB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0" y="576"/>
              <a:ext cx="0" cy="15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9741" name="Line 11">
              <a:extLst>
                <a:ext uri="{FF2B5EF4-FFF2-40B4-BE49-F238E27FC236}">
                  <a16:creationId xmlns:a16="http://schemas.microsoft.com/office/drawing/2014/main" id="{20985174-6D7A-44B6-926B-1771157E4B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4" y="576"/>
              <a:ext cx="0" cy="15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9742" name="Line 12">
              <a:extLst>
                <a:ext uri="{FF2B5EF4-FFF2-40B4-BE49-F238E27FC236}">
                  <a16:creationId xmlns:a16="http://schemas.microsoft.com/office/drawing/2014/main" id="{0C5A4D00-FF18-4FE7-96F2-0D40C451B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8" y="576"/>
              <a:ext cx="0" cy="15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9743" name="Line 13">
              <a:extLst>
                <a:ext uri="{FF2B5EF4-FFF2-40B4-BE49-F238E27FC236}">
                  <a16:creationId xmlns:a16="http://schemas.microsoft.com/office/drawing/2014/main" id="{D14312E0-E0A6-4B37-AFF8-E6DDDF3654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6" y="996"/>
              <a:ext cx="18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9744" name="Line 14">
              <a:extLst>
                <a:ext uri="{FF2B5EF4-FFF2-40B4-BE49-F238E27FC236}">
                  <a16:creationId xmlns:a16="http://schemas.microsoft.com/office/drawing/2014/main" id="{0C114FD5-26EA-4FF1-B82C-E142EF37F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6" y="1728"/>
              <a:ext cx="18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9745" name="Line 15">
              <a:extLst>
                <a:ext uri="{FF2B5EF4-FFF2-40B4-BE49-F238E27FC236}">
                  <a16:creationId xmlns:a16="http://schemas.microsoft.com/office/drawing/2014/main" id="{4BA45112-B697-4174-837D-52F846D13A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62" y="192"/>
              <a:ext cx="384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9746" name="Text Box 16">
              <a:extLst>
                <a:ext uri="{FF2B5EF4-FFF2-40B4-BE49-F238E27FC236}">
                  <a16:creationId xmlns:a16="http://schemas.microsoft.com/office/drawing/2014/main" id="{CD938C29-CDAC-4F8F-93AB-70C98C817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88"/>
              <a:ext cx="569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800"/>
                <a:t>X</a:t>
              </a:r>
              <a:r>
                <a:rPr lang="en-US" altLang="zh-CN" sz="1800" baseline="-25000"/>
                <a:t>3</a:t>
              </a:r>
              <a:r>
                <a:rPr lang="en-US" altLang="zh-CN" sz="1800"/>
                <a:t>X</a:t>
              </a:r>
              <a:r>
                <a:rPr lang="en-US" altLang="zh-CN" sz="1800" baseline="-25000"/>
                <a:t>2</a:t>
              </a:r>
              <a:endParaRPr lang="en-US" altLang="zh-CN" sz="1800"/>
            </a:p>
          </p:txBody>
        </p:sp>
        <p:sp>
          <p:nvSpPr>
            <p:cNvPr id="29747" name="Text Box 17">
              <a:extLst>
                <a:ext uri="{FF2B5EF4-FFF2-40B4-BE49-F238E27FC236}">
                  <a16:creationId xmlns:a16="http://schemas.microsoft.com/office/drawing/2014/main" id="{261CBF2F-AB1A-4457-B451-EF7881DEC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48"/>
              <a:ext cx="569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800"/>
                <a:t>X</a:t>
              </a:r>
              <a:r>
                <a:rPr lang="en-US" altLang="zh-CN" sz="1800" baseline="-25000"/>
                <a:t>1</a:t>
              </a:r>
              <a:r>
                <a:rPr lang="en-US" altLang="zh-CN" sz="1800"/>
                <a:t>X</a:t>
              </a:r>
              <a:r>
                <a:rPr lang="en-US" altLang="zh-CN" sz="1800" baseline="-25000"/>
                <a:t>0</a:t>
              </a:r>
              <a:endParaRPr lang="en-US" altLang="zh-CN" sz="1800"/>
            </a:p>
          </p:txBody>
        </p:sp>
        <p:sp>
          <p:nvSpPr>
            <p:cNvPr id="29748" name="Text Box 18">
              <a:extLst>
                <a:ext uri="{FF2B5EF4-FFF2-40B4-BE49-F238E27FC236}">
                  <a16:creationId xmlns:a16="http://schemas.microsoft.com/office/drawing/2014/main" id="{4994D2C4-5529-4EBC-BD46-B88E6F6FFA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" y="624"/>
              <a:ext cx="35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800"/>
                <a:t>00</a:t>
              </a:r>
            </a:p>
          </p:txBody>
        </p:sp>
        <p:sp>
          <p:nvSpPr>
            <p:cNvPr id="29749" name="Text Box 19">
              <a:extLst>
                <a:ext uri="{FF2B5EF4-FFF2-40B4-BE49-F238E27FC236}">
                  <a16:creationId xmlns:a16="http://schemas.microsoft.com/office/drawing/2014/main" id="{6D4F754C-D2AD-41E6-B4E9-23F86B902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2" y="1044"/>
              <a:ext cx="35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800"/>
                <a:t>01</a:t>
              </a:r>
            </a:p>
          </p:txBody>
        </p:sp>
        <p:sp>
          <p:nvSpPr>
            <p:cNvPr id="29750" name="Text Box 20">
              <a:extLst>
                <a:ext uri="{FF2B5EF4-FFF2-40B4-BE49-F238E27FC236}">
                  <a16:creationId xmlns:a16="http://schemas.microsoft.com/office/drawing/2014/main" id="{133F499F-AF02-4192-9157-CE94876D5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0" y="1440"/>
              <a:ext cx="34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800"/>
                <a:t>11</a:t>
              </a:r>
            </a:p>
          </p:txBody>
        </p:sp>
        <p:sp>
          <p:nvSpPr>
            <p:cNvPr id="29751" name="Text Box 21">
              <a:extLst>
                <a:ext uri="{FF2B5EF4-FFF2-40B4-BE49-F238E27FC236}">
                  <a16:creationId xmlns:a16="http://schemas.microsoft.com/office/drawing/2014/main" id="{0509CE2C-3334-490D-A55B-FA4C9333B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0" y="1788"/>
              <a:ext cx="35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800"/>
                <a:t>10</a:t>
              </a:r>
            </a:p>
          </p:txBody>
        </p:sp>
        <p:sp>
          <p:nvSpPr>
            <p:cNvPr id="29752" name="Text Box 22">
              <a:extLst>
                <a:ext uri="{FF2B5EF4-FFF2-40B4-BE49-F238E27FC236}">
                  <a16:creationId xmlns:a16="http://schemas.microsoft.com/office/drawing/2014/main" id="{7C1C133B-23F0-46E9-A4A1-2CDC703A12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6" y="288"/>
              <a:ext cx="35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800"/>
                <a:t>00</a:t>
              </a:r>
            </a:p>
          </p:txBody>
        </p:sp>
        <p:sp>
          <p:nvSpPr>
            <p:cNvPr id="29753" name="Text Box 23">
              <a:extLst>
                <a:ext uri="{FF2B5EF4-FFF2-40B4-BE49-F238E27FC236}">
                  <a16:creationId xmlns:a16="http://schemas.microsoft.com/office/drawing/2014/main" id="{08D1BDA8-9F03-41A7-A834-D05D6DECE6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" y="288"/>
              <a:ext cx="35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800"/>
                <a:t>01</a:t>
              </a:r>
            </a:p>
          </p:txBody>
        </p:sp>
        <p:sp>
          <p:nvSpPr>
            <p:cNvPr id="29754" name="Text Box 24">
              <a:extLst>
                <a:ext uri="{FF2B5EF4-FFF2-40B4-BE49-F238E27FC236}">
                  <a16:creationId xmlns:a16="http://schemas.microsoft.com/office/drawing/2014/main" id="{11BD2A23-54E7-4C47-99D7-25E671CA6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4" y="300"/>
              <a:ext cx="34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800"/>
                <a:t>11</a:t>
              </a:r>
            </a:p>
          </p:txBody>
        </p:sp>
        <p:sp>
          <p:nvSpPr>
            <p:cNvPr id="29755" name="Text Box 25">
              <a:extLst>
                <a:ext uri="{FF2B5EF4-FFF2-40B4-BE49-F238E27FC236}">
                  <a16:creationId xmlns:a16="http://schemas.microsoft.com/office/drawing/2014/main" id="{744DFF35-0F31-4A7C-859C-69F2C5DDC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2" y="300"/>
              <a:ext cx="35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800"/>
                <a:t>10</a:t>
              </a:r>
            </a:p>
          </p:txBody>
        </p:sp>
        <p:sp>
          <p:nvSpPr>
            <p:cNvPr id="29756" name="Text Box 29">
              <a:extLst>
                <a:ext uri="{FF2B5EF4-FFF2-40B4-BE49-F238E27FC236}">
                  <a16:creationId xmlns:a16="http://schemas.microsoft.com/office/drawing/2014/main" id="{0FE8762D-8C68-45D5-88ED-BBB0DC2A3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0" y="1766"/>
              <a:ext cx="25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8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29757" name="Text Box 31">
              <a:extLst>
                <a:ext uri="{FF2B5EF4-FFF2-40B4-BE49-F238E27FC236}">
                  <a16:creationId xmlns:a16="http://schemas.microsoft.com/office/drawing/2014/main" id="{B847AE4A-A167-4018-9C37-780D6622F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056"/>
              <a:ext cx="25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8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29758" name="Text Box 69">
              <a:extLst>
                <a:ext uri="{FF2B5EF4-FFF2-40B4-BE49-F238E27FC236}">
                  <a16:creationId xmlns:a16="http://schemas.microsoft.com/office/drawing/2014/main" id="{02D34997-A675-459E-B1DE-D00B69DAF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637"/>
              <a:ext cx="30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800"/>
                <a:t>×</a:t>
              </a:r>
            </a:p>
          </p:txBody>
        </p:sp>
        <p:sp>
          <p:nvSpPr>
            <p:cNvPr id="29759" name="Text Box 70">
              <a:extLst>
                <a:ext uri="{FF2B5EF4-FFF2-40B4-BE49-F238E27FC236}">
                  <a16:creationId xmlns:a16="http://schemas.microsoft.com/office/drawing/2014/main" id="{4327EDA9-5F62-4CBB-A456-74F123374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672"/>
              <a:ext cx="30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800"/>
                <a:t>×</a:t>
              </a:r>
            </a:p>
          </p:txBody>
        </p:sp>
        <p:sp>
          <p:nvSpPr>
            <p:cNvPr id="29760" name="Text Box 71">
              <a:extLst>
                <a:ext uri="{FF2B5EF4-FFF2-40B4-BE49-F238E27FC236}">
                  <a16:creationId xmlns:a16="http://schemas.microsoft.com/office/drawing/2014/main" id="{2C274420-114D-436C-9562-883A388B44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056"/>
              <a:ext cx="30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800" dirty="0"/>
                <a:t>×</a:t>
              </a:r>
            </a:p>
          </p:txBody>
        </p:sp>
        <p:sp>
          <p:nvSpPr>
            <p:cNvPr id="29761" name="Text Box 72">
              <a:extLst>
                <a:ext uri="{FF2B5EF4-FFF2-40B4-BE49-F238E27FC236}">
                  <a16:creationId xmlns:a16="http://schemas.microsoft.com/office/drawing/2014/main" id="{A793B73D-C485-4D04-B9BC-4AED5EC72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056"/>
              <a:ext cx="30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800"/>
                <a:t>×</a:t>
              </a:r>
            </a:p>
          </p:txBody>
        </p:sp>
        <p:sp>
          <p:nvSpPr>
            <p:cNvPr id="29762" name="Text Box 73">
              <a:extLst>
                <a:ext uri="{FF2B5EF4-FFF2-40B4-BE49-F238E27FC236}">
                  <a16:creationId xmlns:a16="http://schemas.microsoft.com/office/drawing/2014/main" id="{A744AF74-F012-457A-9854-0278D322D0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056"/>
              <a:ext cx="30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800"/>
                <a:t>×</a:t>
              </a:r>
            </a:p>
          </p:txBody>
        </p:sp>
        <p:sp>
          <p:nvSpPr>
            <p:cNvPr id="29763" name="Text Box 74">
              <a:extLst>
                <a:ext uri="{FF2B5EF4-FFF2-40B4-BE49-F238E27FC236}">
                  <a16:creationId xmlns:a16="http://schemas.microsoft.com/office/drawing/2014/main" id="{0DBE9713-BFDB-486A-A040-508A5C2E3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392"/>
              <a:ext cx="30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800"/>
                <a:t>×</a:t>
              </a:r>
            </a:p>
          </p:txBody>
        </p:sp>
        <p:sp>
          <p:nvSpPr>
            <p:cNvPr id="29764" name="Text Box 75">
              <a:extLst>
                <a:ext uri="{FF2B5EF4-FFF2-40B4-BE49-F238E27FC236}">
                  <a16:creationId xmlns:a16="http://schemas.microsoft.com/office/drawing/2014/main" id="{37408AD0-C27C-41D3-A50F-349CDE45F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392"/>
              <a:ext cx="30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800"/>
                <a:t>×</a:t>
              </a:r>
            </a:p>
          </p:txBody>
        </p:sp>
        <p:sp>
          <p:nvSpPr>
            <p:cNvPr id="29765" name="Text Box 76">
              <a:extLst>
                <a:ext uri="{FF2B5EF4-FFF2-40B4-BE49-F238E27FC236}">
                  <a16:creationId xmlns:a16="http://schemas.microsoft.com/office/drawing/2014/main" id="{3536BFF3-A638-42CF-9C0F-D33B633C7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392"/>
              <a:ext cx="30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800"/>
                <a:t>×</a:t>
              </a:r>
            </a:p>
          </p:txBody>
        </p:sp>
        <p:sp>
          <p:nvSpPr>
            <p:cNvPr id="29766" name="Text Box 77">
              <a:extLst>
                <a:ext uri="{FF2B5EF4-FFF2-40B4-BE49-F238E27FC236}">
                  <a16:creationId xmlns:a16="http://schemas.microsoft.com/office/drawing/2014/main" id="{0969406A-0309-4A11-8B20-074188748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392"/>
              <a:ext cx="30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800"/>
                <a:t>×</a:t>
              </a:r>
            </a:p>
          </p:txBody>
        </p:sp>
        <p:sp>
          <p:nvSpPr>
            <p:cNvPr id="29767" name="Text Box 78">
              <a:extLst>
                <a:ext uri="{FF2B5EF4-FFF2-40B4-BE49-F238E27FC236}">
                  <a16:creationId xmlns:a16="http://schemas.microsoft.com/office/drawing/2014/main" id="{03E91FEF-B6F3-4ECA-804C-371CCA9D0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776"/>
              <a:ext cx="30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800"/>
                <a:t>×</a:t>
              </a:r>
            </a:p>
          </p:txBody>
        </p:sp>
        <p:sp>
          <p:nvSpPr>
            <p:cNvPr id="29768" name="Text Box 79">
              <a:extLst>
                <a:ext uri="{FF2B5EF4-FFF2-40B4-BE49-F238E27FC236}">
                  <a16:creationId xmlns:a16="http://schemas.microsoft.com/office/drawing/2014/main" id="{2D85E1A5-3EEF-4D8D-BA31-006CFEA84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776"/>
              <a:ext cx="31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800"/>
                <a:t>×</a:t>
              </a:r>
            </a:p>
          </p:txBody>
        </p:sp>
        <p:sp>
          <p:nvSpPr>
            <p:cNvPr id="29769" name="Text Box 80">
              <a:extLst>
                <a:ext uri="{FF2B5EF4-FFF2-40B4-BE49-F238E27FC236}">
                  <a16:creationId xmlns:a16="http://schemas.microsoft.com/office/drawing/2014/main" id="{C4FD2BED-7C92-48C9-B8BE-3AD0D546B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776"/>
              <a:ext cx="31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800"/>
                <a:t>×</a:t>
              </a:r>
            </a:p>
          </p:txBody>
        </p:sp>
        <p:sp>
          <p:nvSpPr>
            <p:cNvPr id="29770" name="Text Box 81">
              <a:extLst>
                <a:ext uri="{FF2B5EF4-FFF2-40B4-BE49-F238E27FC236}">
                  <a16:creationId xmlns:a16="http://schemas.microsoft.com/office/drawing/2014/main" id="{A6BE4461-3B6F-4A43-A2B3-C5E02EB1E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0" y="650"/>
              <a:ext cx="25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800"/>
                <a:t>0</a:t>
              </a:r>
            </a:p>
          </p:txBody>
        </p:sp>
        <p:sp>
          <p:nvSpPr>
            <p:cNvPr id="29771" name="Text Box 82">
              <a:extLst>
                <a:ext uri="{FF2B5EF4-FFF2-40B4-BE49-F238E27FC236}">
                  <a16:creationId xmlns:a16="http://schemas.microsoft.com/office/drawing/2014/main" id="{D9F9ECAC-E1E9-47B9-B52B-5EB5B6474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672"/>
              <a:ext cx="25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800"/>
                <a:t>0</a:t>
              </a:r>
            </a:p>
          </p:txBody>
        </p:sp>
        <p:sp>
          <p:nvSpPr>
            <p:cNvPr id="29772" name="AutoShape 117">
              <a:extLst>
                <a:ext uri="{FF2B5EF4-FFF2-40B4-BE49-F238E27FC236}">
                  <a16:creationId xmlns:a16="http://schemas.microsoft.com/office/drawing/2014/main" id="{50762D9B-5287-4EE0-892C-87CE6701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056"/>
              <a:ext cx="1728" cy="62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29773" name="AutoShape 118">
              <a:extLst>
                <a:ext uri="{FF2B5EF4-FFF2-40B4-BE49-F238E27FC236}">
                  <a16:creationId xmlns:a16="http://schemas.microsoft.com/office/drawing/2014/main" id="{679D1173-ADC2-49CC-A76B-67DBD8063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440"/>
              <a:ext cx="1728" cy="62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29774" name="Text Box 124">
              <a:extLst>
                <a:ext uri="{FF2B5EF4-FFF2-40B4-BE49-F238E27FC236}">
                  <a16:creationId xmlns:a16="http://schemas.microsoft.com/office/drawing/2014/main" id="{872DC478-0BB4-405B-82A7-38093C484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6" y="1146"/>
              <a:ext cx="1092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 dirty="0">
                  <a:solidFill>
                    <a:schemeClr val="accent2"/>
                  </a:solidFill>
                </a:rPr>
                <a:t>A</a:t>
              </a:r>
              <a:r>
                <a:rPr lang="en-US" altLang="zh-CN" sz="2000" baseline="-25000" dirty="0">
                  <a:solidFill>
                    <a:schemeClr val="accent2"/>
                  </a:solidFill>
                </a:rPr>
                <a:t>1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=X</a:t>
              </a:r>
              <a:r>
                <a:rPr lang="en-US" altLang="zh-CN" sz="2000" baseline="-25000" dirty="0">
                  <a:solidFill>
                    <a:schemeClr val="accent2"/>
                  </a:solidFill>
                </a:rPr>
                <a:t>2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+X</a:t>
              </a:r>
              <a:r>
                <a:rPr lang="en-US" altLang="zh-CN" sz="2000" baseline="-25000" dirty="0">
                  <a:solidFill>
                    <a:schemeClr val="accent2"/>
                  </a:solidFill>
                </a:rPr>
                <a:t>3</a:t>
              </a:r>
              <a:endParaRPr lang="en-US" altLang="zh-CN" sz="2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Group 131">
            <a:extLst>
              <a:ext uri="{FF2B5EF4-FFF2-40B4-BE49-F238E27FC236}">
                <a16:creationId xmlns:a16="http://schemas.microsoft.com/office/drawing/2014/main" id="{4DA2297B-EF81-446A-A424-5CCE4CB2789F}"/>
              </a:ext>
            </a:extLst>
          </p:cNvPr>
          <p:cNvGrpSpPr>
            <a:grpSpLocks/>
          </p:cNvGrpSpPr>
          <p:nvPr/>
        </p:nvGrpSpPr>
        <p:grpSpPr bwMode="auto">
          <a:xfrm>
            <a:off x="4638450" y="3920578"/>
            <a:ext cx="4110014" cy="2254203"/>
            <a:chOff x="2112" y="2208"/>
            <a:chExt cx="3648" cy="2016"/>
          </a:xfrm>
        </p:grpSpPr>
        <p:sp>
          <p:nvSpPr>
            <p:cNvPr id="29701" name="Rectangle 83">
              <a:extLst>
                <a:ext uri="{FF2B5EF4-FFF2-40B4-BE49-F238E27FC236}">
                  <a16:creationId xmlns:a16="http://schemas.microsoft.com/office/drawing/2014/main" id="{D038C92A-1487-4023-8D32-AAB408E47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" y="2688"/>
              <a:ext cx="1872" cy="1536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9702" name="Line 84">
              <a:extLst>
                <a:ext uri="{FF2B5EF4-FFF2-40B4-BE49-F238E27FC236}">
                  <a16:creationId xmlns:a16="http://schemas.microsoft.com/office/drawing/2014/main" id="{2D5A8D79-A7C8-4319-883A-0E35D74BE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3456"/>
              <a:ext cx="18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29703" name="Line 85">
              <a:extLst>
                <a:ext uri="{FF2B5EF4-FFF2-40B4-BE49-F238E27FC236}">
                  <a16:creationId xmlns:a16="http://schemas.microsoft.com/office/drawing/2014/main" id="{4C056035-2E59-4EDF-920F-CA2EB9F6B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0" y="2688"/>
              <a:ext cx="0" cy="15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29704" name="Line 86">
              <a:extLst>
                <a:ext uri="{FF2B5EF4-FFF2-40B4-BE49-F238E27FC236}">
                  <a16:creationId xmlns:a16="http://schemas.microsoft.com/office/drawing/2014/main" id="{AF9E1543-38A0-490D-AFCF-E7D785228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4" y="2688"/>
              <a:ext cx="0" cy="15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29705" name="Line 87">
              <a:extLst>
                <a:ext uri="{FF2B5EF4-FFF2-40B4-BE49-F238E27FC236}">
                  <a16:creationId xmlns:a16="http://schemas.microsoft.com/office/drawing/2014/main" id="{2552F7F3-611F-4092-A66F-E25262658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8" y="2688"/>
              <a:ext cx="0" cy="15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29706" name="Line 88">
              <a:extLst>
                <a:ext uri="{FF2B5EF4-FFF2-40B4-BE49-F238E27FC236}">
                  <a16:creationId xmlns:a16="http://schemas.microsoft.com/office/drawing/2014/main" id="{6362F8AF-51C7-42B0-BF2C-7B85E3352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3108"/>
              <a:ext cx="18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29707" name="Line 89">
              <a:extLst>
                <a:ext uri="{FF2B5EF4-FFF2-40B4-BE49-F238E27FC236}">
                  <a16:creationId xmlns:a16="http://schemas.microsoft.com/office/drawing/2014/main" id="{913E56B7-2A5F-4206-85D7-30293FD3F0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3840"/>
              <a:ext cx="18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29708" name="Line 90">
              <a:extLst>
                <a:ext uri="{FF2B5EF4-FFF2-40B4-BE49-F238E27FC236}">
                  <a16:creationId xmlns:a16="http://schemas.microsoft.com/office/drawing/2014/main" id="{4E1E4F32-286C-4EF5-97F4-9FBF30A206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2" y="2304"/>
              <a:ext cx="384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29709" name="Text Box 93">
              <a:extLst>
                <a:ext uri="{FF2B5EF4-FFF2-40B4-BE49-F238E27FC236}">
                  <a16:creationId xmlns:a16="http://schemas.microsoft.com/office/drawing/2014/main" id="{9588ECFC-9546-49C9-B73B-079BAB7A4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736"/>
              <a:ext cx="346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600"/>
                <a:t>00</a:t>
              </a:r>
            </a:p>
          </p:txBody>
        </p:sp>
        <p:sp>
          <p:nvSpPr>
            <p:cNvPr id="29710" name="Text Box 94">
              <a:extLst>
                <a:ext uri="{FF2B5EF4-FFF2-40B4-BE49-F238E27FC236}">
                  <a16:creationId xmlns:a16="http://schemas.microsoft.com/office/drawing/2014/main" id="{8FF8B0D1-92B9-4C5A-ACCA-9D1881A96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2" y="3156"/>
              <a:ext cx="346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600"/>
                <a:t>01</a:t>
              </a:r>
            </a:p>
          </p:txBody>
        </p:sp>
        <p:sp>
          <p:nvSpPr>
            <p:cNvPr id="29711" name="Text Box 95">
              <a:extLst>
                <a:ext uri="{FF2B5EF4-FFF2-40B4-BE49-F238E27FC236}">
                  <a16:creationId xmlns:a16="http://schemas.microsoft.com/office/drawing/2014/main" id="{62458B18-56F3-4CF3-AB0F-C75A55B2A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0" y="3552"/>
              <a:ext cx="336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600"/>
                <a:t>11</a:t>
              </a:r>
            </a:p>
          </p:txBody>
        </p:sp>
        <p:sp>
          <p:nvSpPr>
            <p:cNvPr id="29712" name="Text Box 96">
              <a:extLst>
                <a:ext uri="{FF2B5EF4-FFF2-40B4-BE49-F238E27FC236}">
                  <a16:creationId xmlns:a16="http://schemas.microsoft.com/office/drawing/2014/main" id="{91BDB2E5-26AC-4F40-957A-857FC2A0F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0" y="3900"/>
              <a:ext cx="346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600"/>
                <a:t>10</a:t>
              </a:r>
            </a:p>
          </p:txBody>
        </p:sp>
        <p:sp>
          <p:nvSpPr>
            <p:cNvPr id="29713" name="Text Box 97">
              <a:extLst>
                <a:ext uri="{FF2B5EF4-FFF2-40B4-BE49-F238E27FC236}">
                  <a16:creationId xmlns:a16="http://schemas.microsoft.com/office/drawing/2014/main" id="{CC30C9C8-3B63-4E31-8CD2-724B9F9C7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6" y="2400"/>
              <a:ext cx="346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600"/>
                <a:t>00</a:t>
              </a:r>
            </a:p>
          </p:txBody>
        </p:sp>
        <p:sp>
          <p:nvSpPr>
            <p:cNvPr id="29714" name="Text Box 98">
              <a:extLst>
                <a:ext uri="{FF2B5EF4-FFF2-40B4-BE49-F238E27FC236}">
                  <a16:creationId xmlns:a16="http://schemas.microsoft.com/office/drawing/2014/main" id="{8E837875-29EB-4ADB-8C10-6CFD7FE65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6" y="2400"/>
              <a:ext cx="346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600"/>
                <a:t>01</a:t>
              </a:r>
            </a:p>
          </p:txBody>
        </p:sp>
        <p:sp>
          <p:nvSpPr>
            <p:cNvPr id="29715" name="Text Box 99">
              <a:extLst>
                <a:ext uri="{FF2B5EF4-FFF2-40B4-BE49-F238E27FC236}">
                  <a16:creationId xmlns:a16="http://schemas.microsoft.com/office/drawing/2014/main" id="{EC2EC1EE-9920-4F95-AC37-27A9070BD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4" y="2412"/>
              <a:ext cx="336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600"/>
                <a:t>11</a:t>
              </a:r>
            </a:p>
          </p:txBody>
        </p:sp>
        <p:sp>
          <p:nvSpPr>
            <p:cNvPr id="29716" name="Text Box 100">
              <a:extLst>
                <a:ext uri="{FF2B5EF4-FFF2-40B4-BE49-F238E27FC236}">
                  <a16:creationId xmlns:a16="http://schemas.microsoft.com/office/drawing/2014/main" id="{403FFC90-FDAC-4EB3-B4A3-99D08FAFE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2" y="2412"/>
              <a:ext cx="346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600"/>
                <a:t>10</a:t>
              </a:r>
            </a:p>
          </p:txBody>
        </p:sp>
        <p:sp>
          <p:nvSpPr>
            <p:cNvPr id="29717" name="Text Box 101">
              <a:extLst>
                <a:ext uri="{FF2B5EF4-FFF2-40B4-BE49-F238E27FC236}">
                  <a16:creationId xmlns:a16="http://schemas.microsoft.com/office/drawing/2014/main" id="{E4F8DD62-E922-4A9B-B25B-CDF77208E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0" y="3878"/>
              <a:ext cx="25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6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29718" name="Text Box 102">
              <a:extLst>
                <a:ext uri="{FF2B5EF4-FFF2-40B4-BE49-F238E27FC236}">
                  <a16:creationId xmlns:a16="http://schemas.microsoft.com/office/drawing/2014/main" id="{8A60E5B0-A6CC-46E5-944F-AE38848A2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0" y="3168"/>
              <a:ext cx="25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600"/>
                <a:t>0</a:t>
              </a:r>
            </a:p>
          </p:txBody>
        </p:sp>
        <p:sp>
          <p:nvSpPr>
            <p:cNvPr id="29719" name="Text Box 103">
              <a:extLst>
                <a:ext uri="{FF2B5EF4-FFF2-40B4-BE49-F238E27FC236}">
                  <a16:creationId xmlns:a16="http://schemas.microsoft.com/office/drawing/2014/main" id="{69E29285-D24E-48D2-AA85-FCE62DD46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2" y="2749"/>
              <a:ext cx="302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600"/>
                <a:t>×</a:t>
              </a:r>
            </a:p>
          </p:txBody>
        </p:sp>
        <p:sp>
          <p:nvSpPr>
            <p:cNvPr id="29720" name="Text Box 104">
              <a:extLst>
                <a:ext uri="{FF2B5EF4-FFF2-40B4-BE49-F238E27FC236}">
                  <a16:creationId xmlns:a16="http://schemas.microsoft.com/office/drawing/2014/main" id="{87D14203-2B3C-4224-8B31-95D684D5C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4" y="2784"/>
              <a:ext cx="302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600"/>
                <a:t>×</a:t>
              </a:r>
            </a:p>
          </p:txBody>
        </p:sp>
        <p:sp>
          <p:nvSpPr>
            <p:cNvPr id="29721" name="Text Box 105">
              <a:extLst>
                <a:ext uri="{FF2B5EF4-FFF2-40B4-BE49-F238E27FC236}">
                  <a16:creationId xmlns:a16="http://schemas.microsoft.com/office/drawing/2014/main" id="{3DC129C9-1227-4862-A965-7EFC5937B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4" y="3168"/>
              <a:ext cx="302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600"/>
                <a:t>×</a:t>
              </a:r>
            </a:p>
          </p:txBody>
        </p:sp>
        <p:sp>
          <p:nvSpPr>
            <p:cNvPr id="29722" name="Text Box 106">
              <a:extLst>
                <a:ext uri="{FF2B5EF4-FFF2-40B4-BE49-F238E27FC236}">
                  <a16:creationId xmlns:a16="http://schemas.microsoft.com/office/drawing/2014/main" id="{E4907510-EC2A-46C7-A417-72472255B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4" y="3168"/>
              <a:ext cx="302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600"/>
                <a:t>×</a:t>
              </a:r>
            </a:p>
          </p:txBody>
        </p:sp>
        <p:sp>
          <p:nvSpPr>
            <p:cNvPr id="29723" name="Text Box 107">
              <a:extLst>
                <a:ext uri="{FF2B5EF4-FFF2-40B4-BE49-F238E27FC236}">
                  <a16:creationId xmlns:a16="http://schemas.microsoft.com/office/drawing/2014/main" id="{825F1582-CFC3-411D-A2B7-7777E8ECF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4" y="3168"/>
              <a:ext cx="302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600"/>
                <a:t>×</a:t>
              </a:r>
            </a:p>
          </p:txBody>
        </p:sp>
        <p:sp>
          <p:nvSpPr>
            <p:cNvPr id="29724" name="Text Box 108">
              <a:extLst>
                <a:ext uri="{FF2B5EF4-FFF2-40B4-BE49-F238E27FC236}">
                  <a16:creationId xmlns:a16="http://schemas.microsoft.com/office/drawing/2014/main" id="{20682B4C-17D3-450C-A0D9-1C9D2A345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2" y="3504"/>
              <a:ext cx="302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600"/>
                <a:t>×</a:t>
              </a:r>
            </a:p>
          </p:txBody>
        </p:sp>
        <p:sp>
          <p:nvSpPr>
            <p:cNvPr id="29725" name="Text Box 109">
              <a:extLst>
                <a:ext uri="{FF2B5EF4-FFF2-40B4-BE49-F238E27FC236}">
                  <a16:creationId xmlns:a16="http://schemas.microsoft.com/office/drawing/2014/main" id="{EF827206-00FE-4697-83A5-33EEBC5B1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4" y="3504"/>
              <a:ext cx="302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600"/>
                <a:t>×</a:t>
              </a:r>
            </a:p>
          </p:txBody>
        </p:sp>
        <p:sp>
          <p:nvSpPr>
            <p:cNvPr id="29726" name="Text Box 110">
              <a:extLst>
                <a:ext uri="{FF2B5EF4-FFF2-40B4-BE49-F238E27FC236}">
                  <a16:creationId xmlns:a16="http://schemas.microsoft.com/office/drawing/2014/main" id="{0F7594D6-EB69-4473-B6F6-C41DC8EA2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4" y="3504"/>
              <a:ext cx="302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600"/>
                <a:t>×</a:t>
              </a:r>
            </a:p>
          </p:txBody>
        </p:sp>
        <p:sp>
          <p:nvSpPr>
            <p:cNvPr id="29727" name="Text Box 111">
              <a:extLst>
                <a:ext uri="{FF2B5EF4-FFF2-40B4-BE49-F238E27FC236}">
                  <a16:creationId xmlns:a16="http://schemas.microsoft.com/office/drawing/2014/main" id="{C4D16DF3-505A-47F4-B483-B5A5A4D048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4" y="3504"/>
              <a:ext cx="302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600"/>
                <a:t>×</a:t>
              </a:r>
            </a:p>
          </p:txBody>
        </p:sp>
        <p:sp>
          <p:nvSpPr>
            <p:cNvPr id="29728" name="Text Box 112">
              <a:extLst>
                <a:ext uri="{FF2B5EF4-FFF2-40B4-BE49-F238E27FC236}">
                  <a16:creationId xmlns:a16="http://schemas.microsoft.com/office/drawing/2014/main" id="{DE3BF1AF-7D1A-4141-9634-E8B8C7B76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4" y="3888"/>
              <a:ext cx="302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600"/>
                <a:t>×</a:t>
              </a:r>
            </a:p>
          </p:txBody>
        </p:sp>
        <p:sp>
          <p:nvSpPr>
            <p:cNvPr id="29729" name="Text Box 113">
              <a:extLst>
                <a:ext uri="{FF2B5EF4-FFF2-40B4-BE49-F238E27FC236}">
                  <a16:creationId xmlns:a16="http://schemas.microsoft.com/office/drawing/2014/main" id="{6337D1AA-67AB-4485-961F-67E019E9B6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4" y="3888"/>
              <a:ext cx="310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600"/>
                <a:t>×</a:t>
              </a:r>
            </a:p>
          </p:txBody>
        </p:sp>
        <p:sp>
          <p:nvSpPr>
            <p:cNvPr id="29730" name="Text Box 114">
              <a:extLst>
                <a:ext uri="{FF2B5EF4-FFF2-40B4-BE49-F238E27FC236}">
                  <a16:creationId xmlns:a16="http://schemas.microsoft.com/office/drawing/2014/main" id="{6E1ED7AD-A9B7-40A2-B0A8-FF7E787C3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4" y="3888"/>
              <a:ext cx="310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600"/>
                <a:t>×</a:t>
              </a:r>
            </a:p>
          </p:txBody>
        </p:sp>
        <p:sp>
          <p:nvSpPr>
            <p:cNvPr id="29731" name="Text Box 115">
              <a:extLst>
                <a:ext uri="{FF2B5EF4-FFF2-40B4-BE49-F238E27FC236}">
                  <a16:creationId xmlns:a16="http://schemas.microsoft.com/office/drawing/2014/main" id="{E4E3F971-764A-4FD7-896B-16C60B5A7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762"/>
              <a:ext cx="25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600"/>
                <a:t>0</a:t>
              </a:r>
            </a:p>
          </p:txBody>
        </p:sp>
        <p:sp>
          <p:nvSpPr>
            <p:cNvPr id="29732" name="Text Box 116">
              <a:extLst>
                <a:ext uri="{FF2B5EF4-FFF2-40B4-BE49-F238E27FC236}">
                  <a16:creationId xmlns:a16="http://schemas.microsoft.com/office/drawing/2014/main" id="{25532527-7D91-43D6-B3FE-C81D56A26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2" y="2784"/>
              <a:ext cx="25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6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29733" name="AutoShape 120">
              <a:extLst>
                <a:ext uri="{FF2B5EF4-FFF2-40B4-BE49-F238E27FC236}">
                  <a16:creationId xmlns:a16="http://schemas.microsoft.com/office/drawing/2014/main" id="{7DC14E41-2002-4EC5-B3FC-C4AA15E5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552"/>
              <a:ext cx="1728" cy="62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9734" name="AutoShape 121">
              <a:extLst>
                <a:ext uri="{FF2B5EF4-FFF2-40B4-BE49-F238E27FC236}">
                  <a16:creationId xmlns:a16="http://schemas.microsoft.com/office/drawing/2014/main" id="{143F3A79-9B0A-4CB7-BE3B-97F3EB803C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456" y="3120"/>
              <a:ext cx="1392" cy="62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9735" name="Text Box 122">
              <a:extLst>
                <a:ext uri="{FF2B5EF4-FFF2-40B4-BE49-F238E27FC236}">
                  <a16:creationId xmlns:a16="http://schemas.microsoft.com/office/drawing/2014/main" id="{C6BA3EA3-05C6-48D9-86D1-0E99B3B62F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400"/>
              <a:ext cx="548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600"/>
                <a:t>X</a:t>
              </a:r>
              <a:r>
                <a:rPr lang="en-US" altLang="zh-CN" sz="1600" baseline="-25000"/>
                <a:t>3</a:t>
              </a:r>
              <a:r>
                <a:rPr lang="en-US" altLang="zh-CN" sz="1600"/>
                <a:t>X</a:t>
              </a:r>
              <a:r>
                <a:rPr lang="en-US" altLang="zh-CN" sz="1600" baseline="-25000"/>
                <a:t>2</a:t>
              </a:r>
              <a:endParaRPr lang="en-US" altLang="zh-CN" sz="1600"/>
            </a:p>
          </p:txBody>
        </p:sp>
        <p:sp>
          <p:nvSpPr>
            <p:cNvPr id="29736" name="Text Box 123">
              <a:extLst>
                <a:ext uri="{FF2B5EF4-FFF2-40B4-BE49-F238E27FC236}">
                  <a16:creationId xmlns:a16="http://schemas.microsoft.com/office/drawing/2014/main" id="{74BCED6E-4221-4381-82EC-642720E6DC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208"/>
              <a:ext cx="548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600"/>
                <a:t>X</a:t>
              </a:r>
              <a:r>
                <a:rPr lang="en-US" altLang="zh-CN" sz="1600" baseline="-25000"/>
                <a:t>1</a:t>
              </a:r>
              <a:r>
                <a:rPr lang="en-US" altLang="zh-CN" sz="1600"/>
                <a:t>X</a:t>
              </a:r>
              <a:r>
                <a:rPr lang="en-US" altLang="zh-CN" sz="1600" baseline="-25000"/>
                <a:t>0</a:t>
              </a:r>
              <a:endParaRPr lang="en-US" altLang="zh-CN" sz="1600"/>
            </a:p>
          </p:txBody>
        </p:sp>
        <p:sp>
          <p:nvSpPr>
            <p:cNvPr id="29737" name="Text Box 125">
              <a:extLst>
                <a:ext uri="{FF2B5EF4-FFF2-40B4-BE49-F238E27FC236}">
                  <a16:creationId xmlns:a16="http://schemas.microsoft.com/office/drawing/2014/main" id="{463489F5-2F17-4557-BE5B-ED5A4B927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4" y="3312"/>
              <a:ext cx="108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800" dirty="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25000" dirty="0">
                  <a:solidFill>
                    <a:schemeClr val="accent2"/>
                  </a:solidFill>
                </a:rPr>
                <a:t>0</a:t>
              </a:r>
              <a:r>
                <a:rPr lang="en-US" altLang="zh-CN" sz="1800" dirty="0">
                  <a:solidFill>
                    <a:schemeClr val="accent2"/>
                  </a:solidFill>
                </a:rPr>
                <a:t>=X</a:t>
              </a:r>
              <a:r>
                <a:rPr lang="en-US" altLang="zh-CN" sz="1800" baseline="-25000" dirty="0">
                  <a:solidFill>
                    <a:schemeClr val="accent2"/>
                  </a:solidFill>
                </a:rPr>
                <a:t>1</a:t>
              </a:r>
              <a:r>
                <a:rPr lang="en-US" altLang="zh-CN" sz="1800" dirty="0">
                  <a:solidFill>
                    <a:schemeClr val="accent2"/>
                  </a:solidFill>
                </a:rPr>
                <a:t>+X</a:t>
              </a:r>
              <a:r>
                <a:rPr lang="en-US" altLang="zh-CN" sz="1800" baseline="-25000" dirty="0">
                  <a:solidFill>
                    <a:schemeClr val="accent2"/>
                  </a:solidFill>
                </a:rPr>
                <a:t>3</a:t>
              </a:r>
              <a:endParaRPr lang="en-US" altLang="zh-CN" sz="18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" name="标题 4">
            <a:extLst>
              <a:ext uri="{FF2B5EF4-FFF2-40B4-BE49-F238E27FC236}">
                <a16:creationId xmlns:a16="http://schemas.microsoft.com/office/drawing/2014/main" id="{763D597E-9FF3-4DB3-849D-22909FDF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真值表与卡诺图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D54E089-B058-4995-A07D-11A189C9F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726142"/>
              </p:ext>
            </p:extLst>
          </p:nvPr>
        </p:nvGraphicFramePr>
        <p:xfrm>
          <a:off x="1003464" y="1419430"/>
          <a:ext cx="7096922" cy="2194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7466">
                  <a:extLst>
                    <a:ext uri="{9D8B030D-6E8A-4147-A177-3AD203B41FA5}">
                      <a16:colId xmlns:a16="http://schemas.microsoft.com/office/drawing/2014/main" val="1533866648"/>
                    </a:ext>
                  </a:extLst>
                </a:gridCol>
                <a:gridCol w="417466">
                  <a:extLst>
                    <a:ext uri="{9D8B030D-6E8A-4147-A177-3AD203B41FA5}">
                      <a16:colId xmlns:a16="http://schemas.microsoft.com/office/drawing/2014/main" val="1712589534"/>
                    </a:ext>
                  </a:extLst>
                </a:gridCol>
                <a:gridCol w="417466">
                  <a:extLst>
                    <a:ext uri="{9D8B030D-6E8A-4147-A177-3AD203B41FA5}">
                      <a16:colId xmlns:a16="http://schemas.microsoft.com/office/drawing/2014/main" val="770234663"/>
                    </a:ext>
                  </a:extLst>
                </a:gridCol>
                <a:gridCol w="417466">
                  <a:extLst>
                    <a:ext uri="{9D8B030D-6E8A-4147-A177-3AD203B41FA5}">
                      <a16:colId xmlns:a16="http://schemas.microsoft.com/office/drawing/2014/main" val="4211699863"/>
                    </a:ext>
                  </a:extLst>
                </a:gridCol>
                <a:gridCol w="417466">
                  <a:extLst>
                    <a:ext uri="{9D8B030D-6E8A-4147-A177-3AD203B41FA5}">
                      <a16:colId xmlns:a16="http://schemas.microsoft.com/office/drawing/2014/main" val="261333797"/>
                    </a:ext>
                  </a:extLst>
                </a:gridCol>
                <a:gridCol w="417466">
                  <a:extLst>
                    <a:ext uri="{9D8B030D-6E8A-4147-A177-3AD203B41FA5}">
                      <a16:colId xmlns:a16="http://schemas.microsoft.com/office/drawing/2014/main" val="2475947080"/>
                    </a:ext>
                  </a:extLst>
                </a:gridCol>
                <a:gridCol w="417466">
                  <a:extLst>
                    <a:ext uri="{9D8B030D-6E8A-4147-A177-3AD203B41FA5}">
                      <a16:colId xmlns:a16="http://schemas.microsoft.com/office/drawing/2014/main" val="1899834312"/>
                    </a:ext>
                  </a:extLst>
                </a:gridCol>
                <a:gridCol w="417466">
                  <a:extLst>
                    <a:ext uri="{9D8B030D-6E8A-4147-A177-3AD203B41FA5}">
                      <a16:colId xmlns:a16="http://schemas.microsoft.com/office/drawing/2014/main" val="1515209257"/>
                    </a:ext>
                  </a:extLst>
                </a:gridCol>
                <a:gridCol w="417466">
                  <a:extLst>
                    <a:ext uri="{9D8B030D-6E8A-4147-A177-3AD203B41FA5}">
                      <a16:colId xmlns:a16="http://schemas.microsoft.com/office/drawing/2014/main" val="164376389"/>
                    </a:ext>
                  </a:extLst>
                </a:gridCol>
                <a:gridCol w="417466">
                  <a:extLst>
                    <a:ext uri="{9D8B030D-6E8A-4147-A177-3AD203B41FA5}">
                      <a16:colId xmlns:a16="http://schemas.microsoft.com/office/drawing/2014/main" val="884375057"/>
                    </a:ext>
                  </a:extLst>
                </a:gridCol>
                <a:gridCol w="417466">
                  <a:extLst>
                    <a:ext uri="{9D8B030D-6E8A-4147-A177-3AD203B41FA5}">
                      <a16:colId xmlns:a16="http://schemas.microsoft.com/office/drawing/2014/main" val="2091898693"/>
                    </a:ext>
                  </a:extLst>
                </a:gridCol>
                <a:gridCol w="417466">
                  <a:extLst>
                    <a:ext uri="{9D8B030D-6E8A-4147-A177-3AD203B41FA5}">
                      <a16:colId xmlns:a16="http://schemas.microsoft.com/office/drawing/2014/main" val="1960144105"/>
                    </a:ext>
                  </a:extLst>
                </a:gridCol>
                <a:gridCol w="417466">
                  <a:extLst>
                    <a:ext uri="{9D8B030D-6E8A-4147-A177-3AD203B41FA5}">
                      <a16:colId xmlns:a16="http://schemas.microsoft.com/office/drawing/2014/main" val="527768453"/>
                    </a:ext>
                  </a:extLst>
                </a:gridCol>
                <a:gridCol w="417466">
                  <a:extLst>
                    <a:ext uri="{9D8B030D-6E8A-4147-A177-3AD203B41FA5}">
                      <a16:colId xmlns:a16="http://schemas.microsoft.com/office/drawing/2014/main" val="1440576594"/>
                    </a:ext>
                  </a:extLst>
                </a:gridCol>
                <a:gridCol w="417466">
                  <a:extLst>
                    <a:ext uri="{9D8B030D-6E8A-4147-A177-3AD203B41FA5}">
                      <a16:colId xmlns:a16="http://schemas.microsoft.com/office/drawing/2014/main" val="4254592413"/>
                    </a:ext>
                  </a:extLst>
                </a:gridCol>
                <a:gridCol w="417466">
                  <a:extLst>
                    <a:ext uri="{9D8B030D-6E8A-4147-A177-3AD203B41FA5}">
                      <a16:colId xmlns:a16="http://schemas.microsoft.com/office/drawing/2014/main" val="728257358"/>
                    </a:ext>
                  </a:extLst>
                </a:gridCol>
                <a:gridCol w="417466">
                  <a:extLst>
                    <a:ext uri="{9D8B030D-6E8A-4147-A177-3AD203B41FA5}">
                      <a16:colId xmlns:a16="http://schemas.microsoft.com/office/drawing/2014/main" val="2045698911"/>
                    </a:ext>
                  </a:extLst>
                </a:gridCol>
              </a:tblGrid>
              <a:tr h="337162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X3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292128"/>
                  </a:ext>
                </a:extLst>
              </a:tr>
              <a:tr h="33716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217377"/>
                  </a:ext>
                </a:extLst>
              </a:tr>
              <a:tr h="337162"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X1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961578"/>
                  </a:ext>
                </a:extLst>
              </a:tr>
              <a:tr h="337162"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X0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373709"/>
                  </a:ext>
                </a:extLst>
              </a:tr>
              <a:tr h="337162"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A1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×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×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×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×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×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×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×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×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×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×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×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847636"/>
                  </a:ext>
                </a:extLst>
              </a:tr>
              <a:tr h="337162"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A0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×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×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×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×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×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×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×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×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×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×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×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400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01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0CF0087-6ED9-4B7B-82C7-2769C55D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线</a:t>
            </a:r>
            <a:r>
              <a:rPr lang="en-US" altLang="zh-CN" dirty="0"/>
              <a:t>—2</a:t>
            </a:r>
            <a:r>
              <a:rPr lang="zh-CN" altLang="en-US" dirty="0"/>
              <a:t>线编码器电路图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3B7ED0-57BE-43E4-B0A9-85874FE1E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552928"/>
            <a:ext cx="3172977" cy="432434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编码器在任何时候只允许有一个输入信号有效；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电路无</a:t>
            </a:r>
            <a:r>
              <a:rPr lang="en-US" altLang="zh-CN" dirty="0"/>
              <a:t>X0</a:t>
            </a:r>
            <a:r>
              <a:rPr lang="zh-CN" altLang="en-US" dirty="0"/>
              <a:t>输入端；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电路无输入时</a:t>
            </a:r>
            <a:r>
              <a:rPr lang="en-US" altLang="zh-CN" dirty="0"/>
              <a:t>,</a:t>
            </a:r>
            <a:r>
              <a:rPr lang="zh-CN" altLang="en-US" dirty="0"/>
              <a:t>编码器的输出与</a:t>
            </a:r>
            <a:r>
              <a:rPr lang="en-US" altLang="zh-CN" dirty="0"/>
              <a:t>X0</a:t>
            </a:r>
            <a:r>
              <a:rPr lang="zh-CN" altLang="en-US" dirty="0"/>
              <a:t>编码等效。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284463-6253-40EA-9D0A-F7C4D60EF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044" y="3328923"/>
            <a:ext cx="3749365" cy="2548349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17683591-1B2D-4F98-8383-9CBE89DDCCB9}"/>
              </a:ext>
            </a:extLst>
          </p:cNvPr>
          <p:cNvGrpSpPr/>
          <p:nvPr/>
        </p:nvGrpSpPr>
        <p:grpSpPr>
          <a:xfrm>
            <a:off x="4984957" y="1907508"/>
            <a:ext cx="2251339" cy="1336542"/>
            <a:chOff x="4984957" y="1907508"/>
            <a:chExt cx="2251339" cy="1336542"/>
          </a:xfrm>
        </p:grpSpPr>
        <p:sp>
          <p:nvSpPr>
            <p:cNvPr id="8" name="Text Box 124">
              <a:extLst>
                <a:ext uri="{FF2B5EF4-FFF2-40B4-BE49-F238E27FC236}">
                  <a16:creationId xmlns:a16="http://schemas.microsoft.com/office/drawing/2014/main" id="{B137C274-C35C-4B7E-AF14-88DBB44B6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4957" y="1907508"/>
              <a:ext cx="173477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dirty="0"/>
                <a:t>A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=X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+X</a:t>
              </a:r>
              <a:r>
                <a:rPr lang="en-US" altLang="zh-CN" baseline="-25000" dirty="0"/>
                <a:t>3</a:t>
              </a:r>
              <a:endParaRPr lang="en-US" altLang="zh-CN" dirty="0"/>
            </a:p>
          </p:txBody>
        </p:sp>
        <p:sp>
          <p:nvSpPr>
            <p:cNvPr id="9" name="Text Box 125">
              <a:extLst>
                <a:ext uri="{FF2B5EF4-FFF2-40B4-BE49-F238E27FC236}">
                  <a16:creationId xmlns:a16="http://schemas.microsoft.com/office/drawing/2014/main" id="{31FD52CF-7207-4C56-9698-0E42571B4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048" y="2720830"/>
              <a:ext cx="22322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dirty="0"/>
                <a:t>A</a:t>
              </a:r>
              <a:r>
                <a:rPr lang="en-US" altLang="zh-CN" baseline="-25000" dirty="0"/>
                <a:t>0</a:t>
              </a:r>
              <a:r>
                <a:rPr lang="en-US" altLang="zh-CN" dirty="0"/>
                <a:t>=X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+X</a:t>
              </a:r>
              <a:r>
                <a:rPr lang="en-US" altLang="zh-CN" baseline="-25000" dirty="0"/>
                <a:t>3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55249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412EE-281B-426E-A3A9-9CCA1FAD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四线</a:t>
            </a:r>
            <a:r>
              <a:rPr lang="en-US" altLang="zh-CN" dirty="0"/>
              <a:t>-</a:t>
            </a:r>
            <a:r>
              <a:rPr lang="zh-CN" altLang="en-US" dirty="0"/>
              <a:t>二线优先编码器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2A5C4-5E8E-4C40-AB79-886B4E645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552928"/>
            <a:ext cx="3533017" cy="410832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使用输出“使能”</a:t>
            </a:r>
            <a:r>
              <a:rPr lang="en-US" altLang="zh-CN" dirty="0"/>
              <a:t>(Enable)</a:t>
            </a:r>
            <a:r>
              <a:rPr lang="zh-CN" altLang="en-US" dirty="0"/>
              <a:t>端区分是否有输入的情况；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假设输入信号优先级的次序为</a:t>
            </a:r>
            <a:r>
              <a:rPr lang="en-US" altLang="zh-CN" dirty="0"/>
              <a:t>:X3,X2,X1,X0.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FF5E016-E4A0-480B-94FB-C9617AE25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068033"/>
              </p:ext>
            </p:extLst>
          </p:nvPr>
        </p:nvGraphicFramePr>
        <p:xfrm>
          <a:off x="4572000" y="1696946"/>
          <a:ext cx="3672410" cy="4108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4630">
                  <a:extLst>
                    <a:ext uri="{9D8B030D-6E8A-4147-A177-3AD203B41FA5}">
                      <a16:colId xmlns:a16="http://schemas.microsoft.com/office/drawing/2014/main" val="365770027"/>
                    </a:ext>
                  </a:extLst>
                </a:gridCol>
                <a:gridCol w="524630">
                  <a:extLst>
                    <a:ext uri="{9D8B030D-6E8A-4147-A177-3AD203B41FA5}">
                      <a16:colId xmlns:a16="http://schemas.microsoft.com/office/drawing/2014/main" val="3228957810"/>
                    </a:ext>
                  </a:extLst>
                </a:gridCol>
                <a:gridCol w="524630">
                  <a:extLst>
                    <a:ext uri="{9D8B030D-6E8A-4147-A177-3AD203B41FA5}">
                      <a16:colId xmlns:a16="http://schemas.microsoft.com/office/drawing/2014/main" val="230816441"/>
                    </a:ext>
                  </a:extLst>
                </a:gridCol>
                <a:gridCol w="524630">
                  <a:extLst>
                    <a:ext uri="{9D8B030D-6E8A-4147-A177-3AD203B41FA5}">
                      <a16:colId xmlns:a16="http://schemas.microsoft.com/office/drawing/2014/main" val="2665436956"/>
                    </a:ext>
                  </a:extLst>
                </a:gridCol>
                <a:gridCol w="524630">
                  <a:extLst>
                    <a:ext uri="{9D8B030D-6E8A-4147-A177-3AD203B41FA5}">
                      <a16:colId xmlns:a16="http://schemas.microsoft.com/office/drawing/2014/main" val="102103677"/>
                    </a:ext>
                  </a:extLst>
                </a:gridCol>
                <a:gridCol w="524630">
                  <a:extLst>
                    <a:ext uri="{9D8B030D-6E8A-4147-A177-3AD203B41FA5}">
                      <a16:colId xmlns:a16="http://schemas.microsoft.com/office/drawing/2014/main" val="1278542349"/>
                    </a:ext>
                  </a:extLst>
                </a:gridCol>
                <a:gridCol w="524630">
                  <a:extLst>
                    <a:ext uri="{9D8B030D-6E8A-4147-A177-3AD203B41FA5}">
                      <a16:colId xmlns:a16="http://schemas.microsoft.com/office/drawing/2014/main" val="3052452382"/>
                    </a:ext>
                  </a:extLst>
                </a:gridCol>
              </a:tblGrid>
              <a:tr h="684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EO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113325"/>
                  </a:ext>
                </a:extLst>
              </a:tr>
              <a:tr h="684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136517"/>
                  </a:ext>
                </a:extLst>
              </a:tr>
              <a:tr h="684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377993"/>
                  </a:ext>
                </a:extLst>
              </a:tr>
              <a:tr h="684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944903"/>
                  </a:ext>
                </a:extLst>
              </a:tr>
              <a:tr h="684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0816778"/>
                  </a:ext>
                </a:extLst>
              </a:tr>
              <a:tr h="684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513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322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1DE18-CD61-4BCA-BF9A-BC1AD63EF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卡诺图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8C2E371-49B2-4C0D-BF41-347D41D68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057572"/>
              </p:ext>
            </p:extLst>
          </p:nvPr>
        </p:nvGraphicFramePr>
        <p:xfrm>
          <a:off x="822960" y="1916832"/>
          <a:ext cx="3456383" cy="37444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3769">
                  <a:extLst>
                    <a:ext uri="{9D8B030D-6E8A-4147-A177-3AD203B41FA5}">
                      <a16:colId xmlns:a16="http://schemas.microsoft.com/office/drawing/2014/main" val="365770027"/>
                    </a:ext>
                  </a:extLst>
                </a:gridCol>
                <a:gridCol w="493769">
                  <a:extLst>
                    <a:ext uri="{9D8B030D-6E8A-4147-A177-3AD203B41FA5}">
                      <a16:colId xmlns:a16="http://schemas.microsoft.com/office/drawing/2014/main" val="3228957810"/>
                    </a:ext>
                  </a:extLst>
                </a:gridCol>
                <a:gridCol w="493769">
                  <a:extLst>
                    <a:ext uri="{9D8B030D-6E8A-4147-A177-3AD203B41FA5}">
                      <a16:colId xmlns:a16="http://schemas.microsoft.com/office/drawing/2014/main" val="230816441"/>
                    </a:ext>
                  </a:extLst>
                </a:gridCol>
                <a:gridCol w="493769">
                  <a:extLst>
                    <a:ext uri="{9D8B030D-6E8A-4147-A177-3AD203B41FA5}">
                      <a16:colId xmlns:a16="http://schemas.microsoft.com/office/drawing/2014/main" val="2665436956"/>
                    </a:ext>
                  </a:extLst>
                </a:gridCol>
                <a:gridCol w="493769">
                  <a:extLst>
                    <a:ext uri="{9D8B030D-6E8A-4147-A177-3AD203B41FA5}">
                      <a16:colId xmlns:a16="http://schemas.microsoft.com/office/drawing/2014/main" val="102103677"/>
                    </a:ext>
                  </a:extLst>
                </a:gridCol>
                <a:gridCol w="493769">
                  <a:extLst>
                    <a:ext uri="{9D8B030D-6E8A-4147-A177-3AD203B41FA5}">
                      <a16:colId xmlns:a16="http://schemas.microsoft.com/office/drawing/2014/main" val="1278542349"/>
                    </a:ext>
                  </a:extLst>
                </a:gridCol>
                <a:gridCol w="493769">
                  <a:extLst>
                    <a:ext uri="{9D8B030D-6E8A-4147-A177-3AD203B41FA5}">
                      <a16:colId xmlns:a16="http://schemas.microsoft.com/office/drawing/2014/main" val="3052452382"/>
                    </a:ext>
                  </a:extLst>
                </a:gridCol>
              </a:tblGrid>
              <a:tr h="62407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EO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113325"/>
                  </a:ext>
                </a:extLst>
              </a:tr>
              <a:tr h="62407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136517"/>
                  </a:ext>
                </a:extLst>
              </a:tr>
              <a:tr h="62407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377993"/>
                  </a:ext>
                </a:extLst>
              </a:tr>
              <a:tr h="62407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944903"/>
                  </a:ext>
                </a:extLst>
              </a:tr>
              <a:tr h="62407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0816778"/>
                  </a:ext>
                </a:extLst>
              </a:tr>
              <a:tr h="62407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51333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366A972-84D0-4ACB-8E5F-0AACB3547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336977"/>
              </p:ext>
            </p:extLst>
          </p:nvPr>
        </p:nvGraphicFramePr>
        <p:xfrm>
          <a:off x="5517618" y="2060848"/>
          <a:ext cx="2304256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76261078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58945562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28678801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629380111"/>
                    </a:ext>
                  </a:extLst>
                </a:gridCol>
              </a:tblGrid>
              <a:tr h="360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62458"/>
                  </a:ext>
                </a:extLst>
              </a:tr>
              <a:tr h="360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89984"/>
                  </a:ext>
                </a:extLst>
              </a:tr>
              <a:tr h="360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279916"/>
                  </a:ext>
                </a:extLst>
              </a:tr>
              <a:tr h="360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34805"/>
                  </a:ext>
                </a:extLst>
              </a:tr>
            </a:tbl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1D11E33-0EB8-4C55-BF38-CB9C432C770F}"/>
              </a:ext>
            </a:extLst>
          </p:cNvPr>
          <p:cNvCxnSpPr/>
          <p:nvPr/>
        </p:nvCxnSpPr>
        <p:spPr>
          <a:xfrm flipH="1" flipV="1">
            <a:off x="5148064" y="1700808"/>
            <a:ext cx="36004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B81F214-408E-4DBE-93DA-A71871A5690C}"/>
              </a:ext>
            </a:extLst>
          </p:cNvPr>
          <p:cNvSpPr txBox="1"/>
          <p:nvPr/>
        </p:nvSpPr>
        <p:spPr>
          <a:xfrm>
            <a:off x="6018945" y="3599490"/>
            <a:ext cx="139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A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=X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+X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X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’</a:t>
            </a:r>
            <a:endParaRPr lang="zh-CN" altLang="en-US" sz="2000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73F8A4F-BFB7-48CF-92C3-CC010B88221A}"/>
              </a:ext>
            </a:extLst>
          </p:cNvPr>
          <p:cNvGrpSpPr/>
          <p:nvPr/>
        </p:nvGrpSpPr>
        <p:grpSpPr>
          <a:xfrm>
            <a:off x="4689726" y="1522642"/>
            <a:ext cx="3260175" cy="2167231"/>
            <a:chOff x="4689726" y="1522642"/>
            <a:chExt cx="3260175" cy="2167231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77E5A38-2997-4E2C-BA36-5C1B6A4B5097}"/>
                </a:ext>
              </a:extLst>
            </p:cNvPr>
            <p:cNvSpPr txBox="1"/>
            <p:nvPr/>
          </p:nvSpPr>
          <p:spPr>
            <a:xfrm>
              <a:off x="4689726" y="1718777"/>
              <a:ext cx="818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X1X0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0C739E6-6C28-4E16-8A00-B88243A6CEEF}"/>
                </a:ext>
              </a:extLst>
            </p:cNvPr>
            <p:cNvSpPr txBox="1"/>
            <p:nvPr/>
          </p:nvSpPr>
          <p:spPr>
            <a:xfrm>
              <a:off x="5223951" y="1522642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X3X2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8FB0C8B-B542-40EA-835C-CC411E5DCDB5}"/>
                </a:ext>
              </a:extLst>
            </p:cNvPr>
            <p:cNvSpPr txBox="1"/>
            <p:nvPr/>
          </p:nvSpPr>
          <p:spPr>
            <a:xfrm>
              <a:off x="5098914" y="206084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00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CD44A4A-8ACD-4F0B-808D-0F4467CDA3DF}"/>
                </a:ext>
              </a:extLst>
            </p:cNvPr>
            <p:cNvSpPr txBox="1"/>
            <p:nvPr/>
          </p:nvSpPr>
          <p:spPr>
            <a:xfrm>
              <a:off x="5105133" y="240008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01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E9EAAD0-83F3-4CD1-8A1D-C71189E9DE15}"/>
                </a:ext>
              </a:extLst>
            </p:cNvPr>
            <p:cNvSpPr txBox="1"/>
            <p:nvPr/>
          </p:nvSpPr>
          <p:spPr>
            <a:xfrm>
              <a:off x="5099539" y="276941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11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7F98F8B-F5B3-4E17-B658-DB0928EA395E}"/>
                </a:ext>
              </a:extLst>
            </p:cNvPr>
            <p:cNvSpPr txBox="1"/>
            <p:nvPr/>
          </p:nvSpPr>
          <p:spPr>
            <a:xfrm>
              <a:off x="5105133" y="31638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9003C75-94E5-4B61-9A9F-1D5FF4ABAF72}"/>
                </a:ext>
              </a:extLst>
            </p:cNvPr>
            <p:cNvSpPr txBox="1"/>
            <p:nvPr/>
          </p:nvSpPr>
          <p:spPr>
            <a:xfrm>
              <a:off x="5553528" y="17726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00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E94C423-2415-4270-8747-D6FC93BD1358}"/>
                </a:ext>
              </a:extLst>
            </p:cNvPr>
            <p:cNvSpPr txBox="1"/>
            <p:nvPr/>
          </p:nvSpPr>
          <p:spPr>
            <a:xfrm>
              <a:off x="6118322" y="17726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01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4528165-62E5-4DD9-BD80-C99CD11858D8}"/>
                </a:ext>
              </a:extLst>
            </p:cNvPr>
            <p:cNvSpPr txBox="1"/>
            <p:nvPr/>
          </p:nvSpPr>
          <p:spPr>
            <a:xfrm>
              <a:off x="6736864" y="176352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11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48F4FA4-2CE4-418C-B357-A9F14EE4B920}"/>
                </a:ext>
              </a:extLst>
            </p:cNvPr>
            <p:cNvSpPr txBox="1"/>
            <p:nvPr/>
          </p:nvSpPr>
          <p:spPr>
            <a:xfrm>
              <a:off x="7308304" y="17728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E2D42284-D34F-472C-B0D1-374C9B4AD7F5}"/>
                </a:ext>
              </a:extLst>
            </p:cNvPr>
            <p:cNvSpPr/>
            <p:nvPr/>
          </p:nvSpPr>
          <p:spPr>
            <a:xfrm>
              <a:off x="6804248" y="2088109"/>
              <a:ext cx="869544" cy="1340891"/>
            </a:xfrm>
            <a:prstGeom prst="roundRect">
              <a:avLst/>
            </a:prstGeom>
            <a:no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0764F2F4-1C3E-4CB0-8CFD-FA85EBFFB3A4}"/>
                </a:ext>
              </a:extLst>
            </p:cNvPr>
            <p:cNvSpPr/>
            <p:nvPr/>
          </p:nvSpPr>
          <p:spPr>
            <a:xfrm>
              <a:off x="5411096" y="2820096"/>
              <a:ext cx="628430" cy="805231"/>
            </a:xfrm>
            <a:custGeom>
              <a:avLst/>
              <a:gdLst>
                <a:gd name="connsiteX0" fmla="*/ 0 w 628430"/>
                <a:gd name="connsiteY0" fmla="*/ 19923 h 805231"/>
                <a:gd name="connsiteX1" fmla="*/ 398033 w 628430"/>
                <a:gd name="connsiteY1" fmla="*/ 30680 h 805231"/>
                <a:gd name="connsiteX2" fmla="*/ 591671 w 628430"/>
                <a:gd name="connsiteY2" fmla="*/ 310379 h 805231"/>
                <a:gd name="connsiteX3" fmla="*/ 570156 w 628430"/>
                <a:gd name="connsiteY3" fmla="*/ 665382 h 805231"/>
                <a:gd name="connsiteX4" fmla="*/ 10758 w 628430"/>
                <a:gd name="connsiteY4" fmla="*/ 805231 h 805231"/>
                <a:gd name="connsiteX5" fmla="*/ 10758 w 628430"/>
                <a:gd name="connsiteY5" fmla="*/ 805231 h 80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8430" h="805231">
                  <a:moveTo>
                    <a:pt x="0" y="19923"/>
                  </a:moveTo>
                  <a:cubicBezTo>
                    <a:pt x="149710" y="1097"/>
                    <a:pt x="299421" y="-17729"/>
                    <a:pt x="398033" y="30680"/>
                  </a:cubicBezTo>
                  <a:cubicBezTo>
                    <a:pt x="496645" y="79089"/>
                    <a:pt x="562984" y="204595"/>
                    <a:pt x="591671" y="310379"/>
                  </a:cubicBezTo>
                  <a:cubicBezTo>
                    <a:pt x="620358" y="416163"/>
                    <a:pt x="666975" y="582907"/>
                    <a:pt x="570156" y="665382"/>
                  </a:cubicBezTo>
                  <a:cubicBezTo>
                    <a:pt x="473337" y="747857"/>
                    <a:pt x="10758" y="805231"/>
                    <a:pt x="10758" y="805231"/>
                  </a:cubicBezTo>
                  <a:lnTo>
                    <a:pt x="10758" y="805231"/>
                  </a:lnTo>
                </a:path>
              </a:pathLst>
            </a:custGeom>
            <a:no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5BCADC13-855B-4E96-9C29-0A3242039141}"/>
                </a:ext>
              </a:extLst>
            </p:cNvPr>
            <p:cNvSpPr/>
            <p:nvPr/>
          </p:nvSpPr>
          <p:spPr>
            <a:xfrm>
              <a:off x="7336199" y="2834782"/>
              <a:ext cx="613702" cy="855091"/>
            </a:xfrm>
            <a:custGeom>
              <a:avLst/>
              <a:gdLst>
                <a:gd name="connsiteX0" fmla="*/ 613702 w 613702"/>
                <a:gd name="connsiteY0" fmla="*/ 5237 h 855091"/>
                <a:gd name="connsiteX1" fmla="*/ 129608 w 613702"/>
                <a:gd name="connsiteY1" fmla="*/ 37510 h 855091"/>
                <a:gd name="connsiteX2" fmla="*/ 32789 w 613702"/>
                <a:gd name="connsiteY2" fmla="*/ 284936 h 855091"/>
                <a:gd name="connsiteX3" fmla="*/ 43547 w 613702"/>
                <a:gd name="connsiteY3" fmla="*/ 532362 h 855091"/>
                <a:gd name="connsiteX4" fmla="*/ 527641 w 613702"/>
                <a:gd name="connsiteY4" fmla="*/ 855091 h 85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702" h="855091">
                  <a:moveTo>
                    <a:pt x="613702" y="5237"/>
                  </a:moveTo>
                  <a:cubicBezTo>
                    <a:pt x="420064" y="-1935"/>
                    <a:pt x="226427" y="-9106"/>
                    <a:pt x="129608" y="37510"/>
                  </a:cubicBezTo>
                  <a:cubicBezTo>
                    <a:pt x="32789" y="84126"/>
                    <a:pt x="47132" y="202461"/>
                    <a:pt x="32789" y="284936"/>
                  </a:cubicBezTo>
                  <a:cubicBezTo>
                    <a:pt x="18446" y="367411"/>
                    <a:pt x="-38928" y="437336"/>
                    <a:pt x="43547" y="532362"/>
                  </a:cubicBezTo>
                  <a:cubicBezTo>
                    <a:pt x="126022" y="627388"/>
                    <a:pt x="326831" y="741239"/>
                    <a:pt x="527641" y="855091"/>
                  </a:cubicBezTo>
                </a:path>
              </a:pathLst>
            </a:custGeom>
            <a:no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AB4DF8A-B542-43BC-B164-4559F96DA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149217"/>
              </p:ext>
            </p:extLst>
          </p:nvPr>
        </p:nvGraphicFramePr>
        <p:xfrm>
          <a:off x="5517618" y="4298560"/>
          <a:ext cx="2304256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76261078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58945562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28678801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629380111"/>
                    </a:ext>
                  </a:extLst>
                </a:gridCol>
              </a:tblGrid>
              <a:tr h="360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62458"/>
                  </a:ext>
                </a:extLst>
              </a:tr>
              <a:tr h="360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89984"/>
                  </a:ext>
                </a:extLst>
              </a:tr>
              <a:tr h="360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279916"/>
                  </a:ext>
                </a:extLst>
              </a:tr>
              <a:tr h="360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34805"/>
                  </a:ext>
                </a:extLst>
              </a:tr>
            </a:tbl>
          </a:graphicData>
        </a:graphic>
      </p:graphicFrame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FD40960-BED7-4D10-A7C7-A43998DBC9E7}"/>
              </a:ext>
            </a:extLst>
          </p:cNvPr>
          <p:cNvCxnSpPr/>
          <p:nvPr/>
        </p:nvCxnSpPr>
        <p:spPr>
          <a:xfrm flipH="1" flipV="1">
            <a:off x="5148064" y="3938520"/>
            <a:ext cx="36004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2C0A4707-D26B-403F-856E-E49C2ED7BB47}"/>
              </a:ext>
            </a:extLst>
          </p:cNvPr>
          <p:cNvSpPr txBox="1"/>
          <p:nvPr/>
        </p:nvSpPr>
        <p:spPr>
          <a:xfrm>
            <a:off x="6018945" y="5837202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=X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+X</a:t>
            </a:r>
            <a:r>
              <a:rPr lang="en-US" altLang="zh-CN" sz="2400" baseline="-25000" dirty="0"/>
              <a:t>2</a:t>
            </a:r>
            <a:endParaRPr lang="zh-CN" altLang="en-US" sz="2400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AAD58E5-CC80-400B-A7CF-232A2AFD38DA}"/>
              </a:ext>
            </a:extLst>
          </p:cNvPr>
          <p:cNvGrpSpPr/>
          <p:nvPr/>
        </p:nvGrpSpPr>
        <p:grpSpPr>
          <a:xfrm>
            <a:off x="4768209" y="3782049"/>
            <a:ext cx="3037282" cy="2010572"/>
            <a:chOff x="4689726" y="1522642"/>
            <a:chExt cx="3037282" cy="2010572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9589A7C-81E5-4876-B669-D82763CA57AA}"/>
                </a:ext>
              </a:extLst>
            </p:cNvPr>
            <p:cNvSpPr txBox="1"/>
            <p:nvPr/>
          </p:nvSpPr>
          <p:spPr>
            <a:xfrm>
              <a:off x="4689726" y="1718777"/>
              <a:ext cx="818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X1X0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829C11E-803F-4E66-B59D-69529E714A7C}"/>
                </a:ext>
              </a:extLst>
            </p:cNvPr>
            <p:cNvSpPr txBox="1"/>
            <p:nvPr/>
          </p:nvSpPr>
          <p:spPr>
            <a:xfrm>
              <a:off x="5223951" y="1522642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X3X2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1F5448E-C772-4427-86E8-5CA2CB9E9DB1}"/>
                </a:ext>
              </a:extLst>
            </p:cNvPr>
            <p:cNvSpPr txBox="1"/>
            <p:nvPr/>
          </p:nvSpPr>
          <p:spPr>
            <a:xfrm>
              <a:off x="5098914" y="206084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00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7A080CA-C124-44DF-A26F-5F64C1DC9FF3}"/>
                </a:ext>
              </a:extLst>
            </p:cNvPr>
            <p:cNvSpPr txBox="1"/>
            <p:nvPr/>
          </p:nvSpPr>
          <p:spPr>
            <a:xfrm>
              <a:off x="5105133" y="240008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01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C2B1018-FD11-4683-A7CE-D1E87DAB7B5C}"/>
                </a:ext>
              </a:extLst>
            </p:cNvPr>
            <p:cNvSpPr txBox="1"/>
            <p:nvPr/>
          </p:nvSpPr>
          <p:spPr>
            <a:xfrm>
              <a:off x="5099539" y="276941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11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0C7352E-4C3F-4308-B622-4C1895F23761}"/>
                </a:ext>
              </a:extLst>
            </p:cNvPr>
            <p:cNvSpPr txBox="1"/>
            <p:nvPr/>
          </p:nvSpPr>
          <p:spPr>
            <a:xfrm>
              <a:off x="5105133" y="31638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77DDF5BA-B7B2-4E87-8A18-F98B59F93156}"/>
                </a:ext>
              </a:extLst>
            </p:cNvPr>
            <p:cNvSpPr txBox="1"/>
            <p:nvPr/>
          </p:nvSpPr>
          <p:spPr>
            <a:xfrm>
              <a:off x="5553528" y="17726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00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2F11391-9C5D-487C-911F-2EA91F132AFC}"/>
                </a:ext>
              </a:extLst>
            </p:cNvPr>
            <p:cNvSpPr txBox="1"/>
            <p:nvPr/>
          </p:nvSpPr>
          <p:spPr>
            <a:xfrm>
              <a:off x="6118322" y="17726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01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EC79E60-EE4A-471B-AA5C-87959EF20FCD}"/>
                </a:ext>
              </a:extLst>
            </p:cNvPr>
            <p:cNvSpPr txBox="1"/>
            <p:nvPr/>
          </p:nvSpPr>
          <p:spPr>
            <a:xfrm>
              <a:off x="6736864" y="176352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11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88BD789-41C1-4B66-BE64-4F09BA44C021}"/>
                </a:ext>
              </a:extLst>
            </p:cNvPr>
            <p:cNvSpPr txBox="1"/>
            <p:nvPr/>
          </p:nvSpPr>
          <p:spPr>
            <a:xfrm>
              <a:off x="7308304" y="17728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</p:grp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088812E-0595-4488-9001-8C96BA0D675C}"/>
              </a:ext>
            </a:extLst>
          </p:cNvPr>
          <p:cNvSpPr/>
          <p:nvPr/>
        </p:nvSpPr>
        <p:spPr>
          <a:xfrm>
            <a:off x="6196805" y="4347516"/>
            <a:ext cx="958763" cy="14140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6854DF8C-BD17-4541-A662-0F5B24124A7B}"/>
              </a:ext>
            </a:extLst>
          </p:cNvPr>
          <p:cNvSpPr/>
          <p:nvPr/>
        </p:nvSpPr>
        <p:spPr>
          <a:xfrm>
            <a:off x="6815347" y="4298560"/>
            <a:ext cx="911661" cy="1463040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376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8">
            <a:extLst>
              <a:ext uri="{FF2B5EF4-FFF2-40B4-BE49-F238E27FC236}">
                <a16:creationId xmlns:a16="http://schemas.microsoft.com/office/drawing/2014/main" id="{D1DE026A-E76E-4992-BA66-B284026061CC}"/>
              </a:ext>
            </a:extLst>
          </p:cNvPr>
          <p:cNvGrpSpPr>
            <a:grpSpLocks/>
          </p:cNvGrpSpPr>
          <p:nvPr/>
        </p:nvGrpSpPr>
        <p:grpSpPr bwMode="auto">
          <a:xfrm>
            <a:off x="1055385" y="2780928"/>
            <a:ext cx="5878513" cy="3235325"/>
            <a:chOff x="384" y="746"/>
            <a:chExt cx="3703" cy="2038"/>
          </a:xfrm>
        </p:grpSpPr>
        <p:sp>
          <p:nvSpPr>
            <p:cNvPr id="33797" name="Rectangle 9">
              <a:extLst>
                <a:ext uri="{FF2B5EF4-FFF2-40B4-BE49-F238E27FC236}">
                  <a16:creationId xmlns:a16="http://schemas.microsoft.com/office/drawing/2014/main" id="{69F9268D-F78F-44AD-A46B-8104EAEEB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768"/>
              <a:ext cx="336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798" name="Rectangle 10">
              <a:extLst>
                <a:ext uri="{FF2B5EF4-FFF2-40B4-BE49-F238E27FC236}">
                  <a16:creationId xmlns:a16="http://schemas.microsoft.com/office/drawing/2014/main" id="{40F0DBAF-641B-4471-8A5A-36BA823E9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768"/>
              <a:ext cx="336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799" name="Rectangle 11">
              <a:extLst>
                <a:ext uri="{FF2B5EF4-FFF2-40B4-BE49-F238E27FC236}">
                  <a16:creationId xmlns:a16="http://schemas.microsoft.com/office/drawing/2014/main" id="{D92C9722-6568-425F-AAC7-BAE6C5AAB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728"/>
              <a:ext cx="336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00" name="Rectangle 12">
              <a:extLst>
                <a:ext uri="{FF2B5EF4-FFF2-40B4-BE49-F238E27FC236}">
                  <a16:creationId xmlns:a16="http://schemas.microsoft.com/office/drawing/2014/main" id="{BFAE5C71-1611-4A79-B268-95BA1A4D1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112"/>
              <a:ext cx="336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01" name="Oval 13">
              <a:extLst>
                <a:ext uri="{FF2B5EF4-FFF2-40B4-BE49-F238E27FC236}">
                  <a16:creationId xmlns:a16="http://schemas.microsoft.com/office/drawing/2014/main" id="{4F1B0CF6-9EF5-46B3-B6C2-D250C8347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376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02" name="Line 14">
              <a:extLst>
                <a:ext uri="{FF2B5EF4-FFF2-40B4-BE49-F238E27FC236}">
                  <a16:creationId xmlns:a16="http://schemas.microsoft.com/office/drawing/2014/main" id="{73851F5C-A536-4BFE-96EF-20196CA6A7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400"/>
              <a:ext cx="18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3" name="Text Box 15">
              <a:extLst>
                <a:ext uri="{FF2B5EF4-FFF2-40B4-BE49-F238E27FC236}">
                  <a16:creationId xmlns:a16="http://schemas.microsoft.com/office/drawing/2014/main" id="{159A5CFB-8776-4818-9E93-4920BF0787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753"/>
              <a:ext cx="3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≥1</a:t>
              </a:r>
            </a:p>
          </p:txBody>
        </p:sp>
        <p:sp>
          <p:nvSpPr>
            <p:cNvPr id="33804" name="Text Box 16">
              <a:extLst>
                <a:ext uri="{FF2B5EF4-FFF2-40B4-BE49-F238E27FC236}">
                  <a16:creationId xmlns:a16="http://schemas.microsoft.com/office/drawing/2014/main" id="{C1CD6CC9-F402-4E2E-9B7A-D7EB2F2A8D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4" y="1728"/>
              <a:ext cx="3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≥1</a:t>
              </a:r>
            </a:p>
          </p:txBody>
        </p:sp>
        <p:sp>
          <p:nvSpPr>
            <p:cNvPr id="33805" name="Text Box 17">
              <a:extLst>
                <a:ext uri="{FF2B5EF4-FFF2-40B4-BE49-F238E27FC236}">
                  <a16:creationId xmlns:a16="http://schemas.microsoft.com/office/drawing/2014/main" id="{99FE1875-CE0D-4F41-BC4B-63B7A3704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768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&amp;</a:t>
              </a:r>
            </a:p>
          </p:txBody>
        </p:sp>
        <p:sp>
          <p:nvSpPr>
            <p:cNvPr id="33806" name="Text Box 18">
              <a:extLst>
                <a:ext uri="{FF2B5EF4-FFF2-40B4-BE49-F238E27FC236}">
                  <a16:creationId xmlns:a16="http://schemas.microsoft.com/office/drawing/2014/main" id="{B14263D3-D08B-4CF7-A4A5-64213DD63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2112"/>
              <a:ext cx="3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≥1</a:t>
              </a:r>
            </a:p>
          </p:txBody>
        </p:sp>
        <p:sp>
          <p:nvSpPr>
            <p:cNvPr id="33807" name="Line 19">
              <a:extLst>
                <a:ext uri="{FF2B5EF4-FFF2-40B4-BE49-F238E27FC236}">
                  <a16:creationId xmlns:a16="http://schemas.microsoft.com/office/drawing/2014/main" id="{A5B0A3CF-C7FC-4124-B1A6-2DB5EBAD56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91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8" name="Line 20">
              <a:extLst>
                <a:ext uri="{FF2B5EF4-FFF2-40B4-BE49-F238E27FC236}">
                  <a16:creationId xmlns:a16="http://schemas.microsoft.com/office/drawing/2014/main" id="{246528CF-4C30-43F2-A934-D5521C0618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120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9" name="Line 21">
              <a:extLst>
                <a:ext uri="{FF2B5EF4-FFF2-40B4-BE49-F238E27FC236}">
                  <a16:creationId xmlns:a16="http://schemas.microsoft.com/office/drawing/2014/main" id="{C4B1FEAD-31FF-4132-BEC7-49486057F4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120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0" name="Line 22">
              <a:extLst>
                <a:ext uri="{FF2B5EF4-FFF2-40B4-BE49-F238E27FC236}">
                  <a16:creationId xmlns:a16="http://schemas.microsoft.com/office/drawing/2014/main" id="{C4AD377A-DDCB-4B6A-BE30-9071879AD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20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1" name="Line 23">
              <a:extLst>
                <a:ext uri="{FF2B5EF4-FFF2-40B4-BE49-F238E27FC236}">
                  <a16:creationId xmlns:a16="http://schemas.microsoft.com/office/drawing/2014/main" id="{6DC83BD9-A495-490D-8F85-34649068D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92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2" name="Line 24">
              <a:extLst>
                <a:ext uri="{FF2B5EF4-FFF2-40B4-BE49-F238E27FC236}">
                  <a16:creationId xmlns:a16="http://schemas.microsoft.com/office/drawing/2014/main" id="{57E0D423-B8CF-49BA-A3D9-45BAE3C1C9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1536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3" name="Line 25">
              <a:extLst>
                <a:ext uri="{FF2B5EF4-FFF2-40B4-BE49-F238E27FC236}">
                  <a16:creationId xmlns:a16="http://schemas.microsoft.com/office/drawing/2014/main" id="{5E5DC7F7-DDAF-4C8D-A886-E18B71CC22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216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4" name="Line 26">
              <a:extLst>
                <a:ext uri="{FF2B5EF4-FFF2-40B4-BE49-F238E27FC236}">
                  <a16:creationId xmlns:a16="http://schemas.microsoft.com/office/drawing/2014/main" id="{D8A6F717-222E-41C2-99F7-A27D30D5BD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187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5" name="Line 27">
              <a:extLst>
                <a:ext uri="{FF2B5EF4-FFF2-40B4-BE49-F238E27FC236}">
                  <a16:creationId xmlns:a16="http://schemas.microsoft.com/office/drawing/2014/main" id="{E66CF874-0B40-4D48-A039-23D54F268A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1872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6" name="Line 28">
              <a:extLst>
                <a:ext uri="{FF2B5EF4-FFF2-40B4-BE49-F238E27FC236}">
                  <a16:creationId xmlns:a16="http://schemas.microsoft.com/office/drawing/2014/main" id="{32F83000-BA46-4473-8344-45236ECFB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872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7" name="Line 29">
              <a:extLst>
                <a:ext uri="{FF2B5EF4-FFF2-40B4-BE49-F238E27FC236}">
                  <a16:creationId xmlns:a16="http://schemas.microsoft.com/office/drawing/2014/main" id="{D9E4C40B-81E4-4F93-BF91-B811D2B0CD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25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8" name="Line 30">
              <a:extLst>
                <a:ext uri="{FF2B5EF4-FFF2-40B4-BE49-F238E27FC236}">
                  <a16:creationId xmlns:a16="http://schemas.microsoft.com/office/drawing/2014/main" id="{E4AE67A2-A831-4D25-ACAB-200A608B3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536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9" name="Line 31">
              <a:extLst>
                <a:ext uri="{FF2B5EF4-FFF2-40B4-BE49-F238E27FC236}">
                  <a16:creationId xmlns:a16="http://schemas.microsoft.com/office/drawing/2014/main" id="{9726DCEF-77E1-466D-8D56-16CDB19B74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35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0" name="Line 32">
              <a:extLst>
                <a:ext uri="{FF2B5EF4-FFF2-40B4-BE49-F238E27FC236}">
                  <a16:creationId xmlns:a16="http://schemas.microsoft.com/office/drawing/2014/main" id="{6DBE953D-49EB-43EE-90FF-200F25640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200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1" name="Line 34">
              <a:extLst>
                <a:ext uri="{FF2B5EF4-FFF2-40B4-BE49-F238E27FC236}">
                  <a16:creationId xmlns:a16="http://schemas.microsoft.com/office/drawing/2014/main" id="{E6EEF9C4-2C58-4237-A547-967C45162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2" name="Line 35">
              <a:extLst>
                <a:ext uri="{FF2B5EF4-FFF2-40B4-BE49-F238E27FC236}">
                  <a16:creationId xmlns:a16="http://schemas.microsoft.com/office/drawing/2014/main" id="{FCA98BAE-D7C2-463A-AB7F-7CA01F1356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2604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3" name="Line 36">
              <a:extLst>
                <a:ext uri="{FF2B5EF4-FFF2-40B4-BE49-F238E27FC236}">
                  <a16:creationId xmlns:a16="http://schemas.microsoft.com/office/drawing/2014/main" id="{784FD746-92DA-4857-8FAA-5A03A4248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008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4" name="Line 37">
              <a:extLst>
                <a:ext uri="{FF2B5EF4-FFF2-40B4-BE49-F238E27FC236}">
                  <a16:creationId xmlns:a16="http://schemas.microsoft.com/office/drawing/2014/main" id="{6ACABAD5-7538-4F9E-A992-9FC11757A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056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5" name="Line 38">
              <a:extLst>
                <a:ext uri="{FF2B5EF4-FFF2-40B4-BE49-F238E27FC236}">
                  <a16:creationId xmlns:a16="http://schemas.microsoft.com/office/drawing/2014/main" id="{6A6A2FA0-4DA8-4113-A429-3F470195C0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016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6" name="Text Box 39">
              <a:extLst>
                <a:ext uri="{FF2B5EF4-FFF2-40B4-BE49-F238E27FC236}">
                  <a16:creationId xmlns:a16="http://schemas.microsoft.com/office/drawing/2014/main" id="{EEA1377F-1CB8-41AE-8560-99208EE35A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46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X</a:t>
              </a:r>
              <a:r>
                <a:rPr lang="en-US" altLang="zh-CN" sz="2400" baseline="-25000"/>
                <a:t>2</a:t>
              </a:r>
              <a:endParaRPr lang="en-US" altLang="zh-CN" sz="2400"/>
            </a:p>
          </p:txBody>
        </p:sp>
        <p:sp>
          <p:nvSpPr>
            <p:cNvPr id="33827" name="Text Box 40">
              <a:extLst>
                <a:ext uri="{FF2B5EF4-FFF2-40B4-BE49-F238E27FC236}">
                  <a16:creationId xmlns:a16="http://schemas.microsoft.com/office/drawing/2014/main" id="{84C8FDAD-A7FA-4F65-9770-4D1A1A534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" y="1056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X</a:t>
              </a:r>
              <a:r>
                <a:rPr lang="en-US" altLang="zh-CN" sz="2400" baseline="-25000"/>
                <a:t>1</a:t>
              </a:r>
              <a:endParaRPr lang="en-US" altLang="zh-CN" sz="2400"/>
            </a:p>
          </p:txBody>
        </p:sp>
        <p:sp>
          <p:nvSpPr>
            <p:cNvPr id="33828" name="Text Box 41">
              <a:extLst>
                <a:ext uri="{FF2B5EF4-FFF2-40B4-BE49-F238E27FC236}">
                  <a16:creationId xmlns:a16="http://schemas.microsoft.com/office/drawing/2014/main" id="{F6B0037E-E266-42CD-8B6D-2EF539C5CF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392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X</a:t>
              </a:r>
              <a:r>
                <a:rPr lang="en-US" altLang="zh-CN" sz="2400" baseline="-25000"/>
                <a:t>3</a:t>
              </a:r>
              <a:endParaRPr lang="en-US" altLang="zh-CN" sz="2400"/>
            </a:p>
          </p:txBody>
        </p:sp>
        <p:sp>
          <p:nvSpPr>
            <p:cNvPr id="33829" name="Text Box 42">
              <a:extLst>
                <a:ext uri="{FF2B5EF4-FFF2-40B4-BE49-F238E27FC236}">
                  <a16:creationId xmlns:a16="http://schemas.microsoft.com/office/drawing/2014/main" id="{8D3DEBA7-28DF-469F-B079-18ABCE261A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776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X</a:t>
              </a:r>
              <a:r>
                <a:rPr lang="en-US" altLang="zh-CN" sz="2400" baseline="-25000"/>
                <a:t>2</a:t>
              </a:r>
              <a:endParaRPr lang="en-US" altLang="zh-CN" sz="2400"/>
            </a:p>
          </p:txBody>
        </p:sp>
        <p:sp>
          <p:nvSpPr>
            <p:cNvPr id="33830" name="Text Box 43">
              <a:extLst>
                <a:ext uri="{FF2B5EF4-FFF2-40B4-BE49-F238E27FC236}">
                  <a16:creationId xmlns:a16="http://schemas.microsoft.com/office/drawing/2014/main" id="{698D6C74-5125-4A2F-B904-2DEA22EF9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496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X</a:t>
              </a:r>
              <a:r>
                <a:rPr lang="en-US" altLang="zh-CN" sz="2400" baseline="-25000"/>
                <a:t>0</a:t>
              </a:r>
              <a:endParaRPr lang="en-US" altLang="zh-CN" sz="2400"/>
            </a:p>
          </p:txBody>
        </p:sp>
        <p:sp>
          <p:nvSpPr>
            <p:cNvPr id="33831" name="Text Box 44">
              <a:extLst>
                <a:ext uri="{FF2B5EF4-FFF2-40B4-BE49-F238E27FC236}">
                  <a16:creationId xmlns:a16="http://schemas.microsoft.com/office/drawing/2014/main" id="{A086EBFB-4616-4D69-A972-4FB061275D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" y="858"/>
              <a:ext cx="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/>
                <a:t>A</a:t>
              </a:r>
              <a:r>
                <a:rPr lang="en-US" altLang="zh-CN" baseline="-25000"/>
                <a:t>0</a:t>
              </a:r>
              <a:endParaRPr lang="en-US" altLang="zh-CN"/>
            </a:p>
          </p:txBody>
        </p:sp>
        <p:sp>
          <p:nvSpPr>
            <p:cNvPr id="33832" name="Text Box 45">
              <a:extLst>
                <a:ext uri="{FF2B5EF4-FFF2-40B4-BE49-F238E27FC236}">
                  <a16:creationId xmlns:a16="http://schemas.microsoft.com/office/drawing/2014/main" id="{F7BE3D90-9B61-49AC-9703-837622E4E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824"/>
              <a:ext cx="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/>
                <a:t>A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33833" name="Text Box 46">
              <a:extLst>
                <a:ext uri="{FF2B5EF4-FFF2-40B4-BE49-F238E27FC236}">
                  <a16:creationId xmlns:a16="http://schemas.microsoft.com/office/drawing/2014/main" id="{4D794A5B-73D4-47C5-9697-B0D392F08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244"/>
              <a:ext cx="4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/>
                <a:t>EO</a:t>
              </a:r>
            </a:p>
          </p:txBody>
        </p:sp>
        <p:sp>
          <p:nvSpPr>
            <p:cNvPr id="33834" name="Line 47">
              <a:extLst>
                <a:ext uri="{FF2B5EF4-FFF2-40B4-BE49-F238E27FC236}">
                  <a16:creationId xmlns:a16="http://schemas.microsoft.com/office/drawing/2014/main" id="{1DF7175B-0B20-4867-AF44-44D5C844C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76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标题 3">
            <a:extLst>
              <a:ext uri="{FF2B5EF4-FFF2-40B4-BE49-F238E27FC236}">
                <a16:creationId xmlns:a16="http://schemas.microsoft.com/office/drawing/2014/main" id="{0E331532-C941-46DD-900A-4CAA44FD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编码器逻辑图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561392C-9763-407C-8A72-3F695EA3F83C}"/>
                  </a:ext>
                </a:extLst>
              </p:cNvPr>
              <p:cNvSpPr txBox="1"/>
              <p:nvPr/>
            </p:nvSpPr>
            <p:spPr>
              <a:xfrm>
                <a:off x="950296" y="1784405"/>
                <a:ext cx="671804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𝐸𝑂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561392C-9763-407C-8A72-3F695EA3F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296" y="1784405"/>
                <a:ext cx="671804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51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E6DB4CE-6552-4469-A95E-86CBEC165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二－十进制编码器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E9D091-6EDE-4B8E-B9FE-2E16203D7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输入</a:t>
            </a:r>
            <a:r>
              <a:rPr lang="en-US" altLang="zh-CN" dirty="0"/>
              <a:t>: I0  ,I1 ,I2 … …I9,</a:t>
            </a:r>
            <a:r>
              <a:rPr lang="zh-CN" altLang="en-US" dirty="0"/>
              <a:t>表示十个要求编码的信号；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输出</a:t>
            </a:r>
            <a:r>
              <a:rPr lang="en-US" altLang="zh-CN" dirty="0"/>
              <a:t>: BCD</a:t>
            </a:r>
            <a:r>
              <a:rPr lang="zh-CN" altLang="en-US" dirty="0"/>
              <a:t>码；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电路有十根输入线</a:t>
            </a:r>
            <a:r>
              <a:rPr lang="en-US" altLang="zh-CN" dirty="0"/>
              <a:t>,</a:t>
            </a:r>
            <a:r>
              <a:rPr lang="zh-CN" altLang="en-US" dirty="0"/>
              <a:t>四根输出线</a:t>
            </a:r>
            <a:r>
              <a:rPr lang="en-US" altLang="zh-CN" dirty="0"/>
              <a:t>,</a:t>
            </a:r>
            <a:r>
              <a:rPr lang="zh-CN" altLang="en-US" dirty="0"/>
              <a:t>常称为</a:t>
            </a:r>
            <a:r>
              <a:rPr lang="en-US" altLang="zh-CN" dirty="0"/>
              <a:t>10</a:t>
            </a:r>
            <a:r>
              <a:rPr lang="zh-CN" altLang="en-US" dirty="0"/>
              <a:t>线</a:t>
            </a:r>
            <a:r>
              <a:rPr lang="en-US" altLang="zh-CN" dirty="0"/>
              <a:t>—4</a:t>
            </a:r>
            <a:r>
              <a:rPr lang="zh-CN" altLang="en-US" dirty="0"/>
              <a:t>线编码器。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985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07CA9-F170-4CB5-AC72-22D2F8B9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通用编码器集成电路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4444A-E465-44BC-A06A-386AB196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552928"/>
            <a:ext cx="3461009" cy="4316166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10</a:t>
            </a:r>
            <a:r>
              <a:rPr lang="zh-CN" altLang="en-US" dirty="0"/>
              <a:t>线</a:t>
            </a:r>
            <a:r>
              <a:rPr lang="en-US" altLang="zh-CN" dirty="0"/>
              <a:t>—4</a:t>
            </a:r>
            <a:r>
              <a:rPr lang="zh-CN" altLang="en-US" dirty="0"/>
              <a:t>线优先编码器；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74147</a:t>
            </a:r>
            <a:r>
              <a:rPr lang="zh-CN" altLang="en-US" dirty="0"/>
              <a:t>为</a:t>
            </a:r>
            <a:r>
              <a:rPr lang="en-US" altLang="zh-CN" dirty="0"/>
              <a:t>10</a:t>
            </a:r>
            <a:r>
              <a:rPr lang="zh-CN" altLang="en-US" dirty="0"/>
              <a:t>线</a:t>
            </a:r>
            <a:r>
              <a:rPr lang="en-US" altLang="zh-CN" dirty="0"/>
              <a:t>—4</a:t>
            </a:r>
            <a:r>
              <a:rPr lang="zh-CN" altLang="en-US" dirty="0"/>
              <a:t>线优先编码器</a:t>
            </a:r>
            <a:r>
              <a:rPr lang="en-US" altLang="zh-CN" dirty="0"/>
              <a:t>,   </a:t>
            </a:r>
            <a:r>
              <a:rPr lang="zh-CN" altLang="en-US" dirty="0"/>
              <a:t>输入为低电平有效</a:t>
            </a:r>
            <a:r>
              <a:rPr lang="en-US" altLang="zh-CN" dirty="0"/>
              <a:t>,  </a:t>
            </a:r>
            <a:r>
              <a:rPr lang="zh-CN" altLang="en-US" dirty="0"/>
              <a:t>输出为</a:t>
            </a:r>
            <a:r>
              <a:rPr lang="en-US" altLang="zh-CN" dirty="0"/>
              <a:t>8421BCD</a:t>
            </a:r>
            <a:r>
              <a:rPr lang="zh-CN" altLang="en-US" dirty="0"/>
              <a:t>反码</a:t>
            </a:r>
            <a:r>
              <a:rPr lang="en-US" altLang="zh-CN" dirty="0"/>
              <a:t>, HPRI</a:t>
            </a:r>
            <a:r>
              <a:rPr lang="zh-CN" altLang="en-US" dirty="0"/>
              <a:t>是最高位优先编码器的说明。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grpSp>
        <p:nvGrpSpPr>
          <p:cNvPr id="4" name="Group 160">
            <a:extLst>
              <a:ext uri="{FF2B5EF4-FFF2-40B4-BE49-F238E27FC236}">
                <a16:creationId xmlns:a16="http://schemas.microsoft.com/office/drawing/2014/main" id="{DCB34C38-8065-48AA-BA90-4E6DF7E78E3B}"/>
              </a:ext>
            </a:extLst>
          </p:cNvPr>
          <p:cNvGrpSpPr>
            <a:grpSpLocks/>
          </p:cNvGrpSpPr>
          <p:nvPr/>
        </p:nvGrpSpPr>
        <p:grpSpPr bwMode="auto">
          <a:xfrm>
            <a:off x="4732548" y="1988840"/>
            <a:ext cx="3812357" cy="3233657"/>
            <a:chOff x="0" y="890"/>
            <a:chExt cx="2719" cy="2191"/>
          </a:xfrm>
        </p:grpSpPr>
        <p:grpSp>
          <p:nvGrpSpPr>
            <p:cNvPr id="5" name="Group 83">
              <a:extLst>
                <a:ext uri="{FF2B5EF4-FFF2-40B4-BE49-F238E27FC236}">
                  <a16:creationId xmlns:a16="http://schemas.microsoft.com/office/drawing/2014/main" id="{0913C61D-75A5-4123-B047-3DF2256176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890"/>
              <a:ext cx="2719" cy="1894"/>
              <a:chOff x="0" y="890"/>
              <a:chExt cx="2719" cy="1894"/>
            </a:xfrm>
          </p:grpSpPr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FB5F1F6A-CF20-47D6-9B41-662E102F6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1104" cy="18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grpSp>
            <p:nvGrpSpPr>
              <p:cNvPr id="8" name="Group 11">
                <a:extLst>
                  <a:ext uri="{FF2B5EF4-FFF2-40B4-BE49-F238E27FC236}">
                    <a16:creationId xmlns:a16="http://schemas.microsoft.com/office/drawing/2014/main" id="{CAB4EB24-B5D8-45E9-825B-44ABAA2490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" y="1392"/>
                <a:ext cx="432" cy="48"/>
                <a:chOff x="1968" y="1440"/>
                <a:chExt cx="432" cy="48"/>
              </a:xfrm>
            </p:grpSpPr>
            <p:sp>
              <p:nvSpPr>
                <p:cNvPr id="75" name="Oval 9">
                  <a:extLst>
                    <a:ext uri="{FF2B5EF4-FFF2-40B4-BE49-F238E27FC236}">
                      <a16:creationId xmlns:a16="http://schemas.microsoft.com/office/drawing/2014/main" id="{2B6A3F98-C9CF-4311-A15F-B3C17ADCC1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1440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 sz="2400"/>
                </a:p>
              </p:txBody>
            </p:sp>
            <p:sp>
              <p:nvSpPr>
                <p:cNvPr id="76" name="Line 10">
                  <a:extLst>
                    <a:ext uri="{FF2B5EF4-FFF2-40B4-BE49-F238E27FC236}">
                      <a16:creationId xmlns:a16="http://schemas.microsoft.com/office/drawing/2014/main" id="{78B56527-DAFA-4727-AC0F-AF1CDA0859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68" y="1464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</p:grpSp>
          <p:grpSp>
            <p:nvGrpSpPr>
              <p:cNvPr id="9" name="Group 12">
                <a:extLst>
                  <a:ext uri="{FF2B5EF4-FFF2-40B4-BE49-F238E27FC236}">
                    <a16:creationId xmlns:a16="http://schemas.microsoft.com/office/drawing/2014/main" id="{EA3EBE24-F8DD-4B04-A17A-56FF6C51AB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" y="1536"/>
                <a:ext cx="432" cy="48"/>
                <a:chOff x="1968" y="1440"/>
                <a:chExt cx="432" cy="48"/>
              </a:xfrm>
            </p:grpSpPr>
            <p:sp>
              <p:nvSpPr>
                <p:cNvPr id="73" name="Oval 13">
                  <a:extLst>
                    <a:ext uri="{FF2B5EF4-FFF2-40B4-BE49-F238E27FC236}">
                      <a16:creationId xmlns:a16="http://schemas.microsoft.com/office/drawing/2014/main" id="{A7B67738-9568-4865-8E5A-EB27F3C8C7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1440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 sz="2400"/>
                </a:p>
              </p:txBody>
            </p:sp>
            <p:sp>
              <p:nvSpPr>
                <p:cNvPr id="74" name="Line 14">
                  <a:extLst>
                    <a:ext uri="{FF2B5EF4-FFF2-40B4-BE49-F238E27FC236}">
                      <a16:creationId xmlns:a16="http://schemas.microsoft.com/office/drawing/2014/main" id="{AD2A312B-785B-4D27-BFB0-2C9F975202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68" y="1464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</p:grpSp>
          <p:grpSp>
            <p:nvGrpSpPr>
              <p:cNvPr id="10" name="Group 15">
                <a:extLst>
                  <a:ext uri="{FF2B5EF4-FFF2-40B4-BE49-F238E27FC236}">
                    <a16:creationId xmlns:a16="http://schemas.microsoft.com/office/drawing/2014/main" id="{BA73293A-A81A-4FF7-AFB0-3AB41F0696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" y="1680"/>
                <a:ext cx="432" cy="48"/>
                <a:chOff x="1968" y="1440"/>
                <a:chExt cx="432" cy="48"/>
              </a:xfrm>
            </p:grpSpPr>
            <p:sp>
              <p:nvSpPr>
                <p:cNvPr id="71" name="Oval 16">
                  <a:extLst>
                    <a:ext uri="{FF2B5EF4-FFF2-40B4-BE49-F238E27FC236}">
                      <a16:creationId xmlns:a16="http://schemas.microsoft.com/office/drawing/2014/main" id="{6DB60140-9183-44C2-92E6-6B843013A8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1440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 sz="2400"/>
                </a:p>
              </p:txBody>
            </p:sp>
            <p:sp>
              <p:nvSpPr>
                <p:cNvPr id="72" name="Line 17">
                  <a:extLst>
                    <a:ext uri="{FF2B5EF4-FFF2-40B4-BE49-F238E27FC236}">
                      <a16:creationId xmlns:a16="http://schemas.microsoft.com/office/drawing/2014/main" id="{2C0B4F02-9034-48E8-8E7D-C3AC8F1E1A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68" y="1464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</p:grpSp>
          <p:grpSp>
            <p:nvGrpSpPr>
              <p:cNvPr id="11" name="Group 18">
                <a:extLst>
                  <a:ext uri="{FF2B5EF4-FFF2-40B4-BE49-F238E27FC236}">
                    <a16:creationId xmlns:a16="http://schemas.microsoft.com/office/drawing/2014/main" id="{104DFE7E-8697-43ED-93C0-D572969A0B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" y="1824"/>
                <a:ext cx="432" cy="48"/>
                <a:chOff x="1968" y="1440"/>
                <a:chExt cx="432" cy="48"/>
              </a:xfrm>
            </p:grpSpPr>
            <p:sp>
              <p:nvSpPr>
                <p:cNvPr id="69" name="Oval 19">
                  <a:extLst>
                    <a:ext uri="{FF2B5EF4-FFF2-40B4-BE49-F238E27FC236}">
                      <a16:creationId xmlns:a16="http://schemas.microsoft.com/office/drawing/2014/main" id="{29083FD6-B891-4A06-8597-ACE3126C97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1440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 sz="2400"/>
                </a:p>
              </p:txBody>
            </p:sp>
            <p:sp>
              <p:nvSpPr>
                <p:cNvPr id="70" name="Line 20">
                  <a:extLst>
                    <a:ext uri="{FF2B5EF4-FFF2-40B4-BE49-F238E27FC236}">
                      <a16:creationId xmlns:a16="http://schemas.microsoft.com/office/drawing/2014/main" id="{E8A9EF51-1F73-49C0-B05C-89F1B5AA71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68" y="1464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</p:grpSp>
          <p:grpSp>
            <p:nvGrpSpPr>
              <p:cNvPr id="12" name="Group 21">
                <a:extLst>
                  <a:ext uri="{FF2B5EF4-FFF2-40B4-BE49-F238E27FC236}">
                    <a16:creationId xmlns:a16="http://schemas.microsoft.com/office/drawing/2014/main" id="{117E9513-1023-437D-A1C6-109E61140B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" y="1968"/>
                <a:ext cx="432" cy="48"/>
                <a:chOff x="1968" y="1440"/>
                <a:chExt cx="432" cy="48"/>
              </a:xfrm>
            </p:grpSpPr>
            <p:sp>
              <p:nvSpPr>
                <p:cNvPr id="67" name="Oval 22">
                  <a:extLst>
                    <a:ext uri="{FF2B5EF4-FFF2-40B4-BE49-F238E27FC236}">
                      <a16:creationId xmlns:a16="http://schemas.microsoft.com/office/drawing/2014/main" id="{E34339DD-BC3C-47B3-844A-AD6882B367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1440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 sz="2400"/>
                </a:p>
              </p:txBody>
            </p:sp>
            <p:sp>
              <p:nvSpPr>
                <p:cNvPr id="68" name="Line 23">
                  <a:extLst>
                    <a:ext uri="{FF2B5EF4-FFF2-40B4-BE49-F238E27FC236}">
                      <a16:creationId xmlns:a16="http://schemas.microsoft.com/office/drawing/2014/main" id="{7AD4C3B7-8FFB-4469-BD14-439209CF7F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68" y="1464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</p:grpSp>
          <p:grpSp>
            <p:nvGrpSpPr>
              <p:cNvPr id="13" name="Group 24">
                <a:extLst>
                  <a:ext uri="{FF2B5EF4-FFF2-40B4-BE49-F238E27FC236}">
                    <a16:creationId xmlns:a16="http://schemas.microsoft.com/office/drawing/2014/main" id="{A9DA5128-A962-4420-95BE-2645577A1C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" y="2112"/>
                <a:ext cx="432" cy="48"/>
                <a:chOff x="1968" y="1440"/>
                <a:chExt cx="432" cy="48"/>
              </a:xfrm>
            </p:grpSpPr>
            <p:sp>
              <p:nvSpPr>
                <p:cNvPr id="65" name="Oval 25">
                  <a:extLst>
                    <a:ext uri="{FF2B5EF4-FFF2-40B4-BE49-F238E27FC236}">
                      <a16:creationId xmlns:a16="http://schemas.microsoft.com/office/drawing/2014/main" id="{A7FAA137-D2DE-41CF-8DBB-7A3B03A24C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1440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 sz="2400"/>
                </a:p>
              </p:txBody>
            </p:sp>
            <p:sp>
              <p:nvSpPr>
                <p:cNvPr id="66" name="Line 26">
                  <a:extLst>
                    <a:ext uri="{FF2B5EF4-FFF2-40B4-BE49-F238E27FC236}">
                      <a16:creationId xmlns:a16="http://schemas.microsoft.com/office/drawing/2014/main" id="{2C2BF1D9-98F1-47FB-8958-4F06984700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68" y="1464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</p:grpSp>
          <p:grpSp>
            <p:nvGrpSpPr>
              <p:cNvPr id="14" name="Group 27">
                <a:extLst>
                  <a:ext uri="{FF2B5EF4-FFF2-40B4-BE49-F238E27FC236}">
                    <a16:creationId xmlns:a16="http://schemas.microsoft.com/office/drawing/2014/main" id="{A1FE460F-B7AB-44B4-A01D-308058ECDF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" y="2256"/>
                <a:ext cx="432" cy="48"/>
                <a:chOff x="1968" y="1440"/>
                <a:chExt cx="432" cy="48"/>
              </a:xfrm>
            </p:grpSpPr>
            <p:sp>
              <p:nvSpPr>
                <p:cNvPr id="63" name="Oval 28">
                  <a:extLst>
                    <a:ext uri="{FF2B5EF4-FFF2-40B4-BE49-F238E27FC236}">
                      <a16:creationId xmlns:a16="http://schemas.microsoft.com/office/drawing/2014/main" id="{EFF5A052-84A5-443F-ADDB-FA429A349D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1440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 sz="2400"/>
                </a:p>
              </p:txBody>
            </p:sp>
            <p:sp>
              <p:nvSpPr>
                <p:cNvPr id="64" name="Line 29">
                  <a:extLst>
                    <a:ext uri="{FF2B5EF4-FFF2-40B4-BE49-F238E27FC236}">
                      <a16:creationId xmlns:a16="http://schemas.microsoft.com/office/drawing/2014/main" id="{A2A0F34F-D99A-44A2-9717-D4C31E8F5D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68" y="1464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</p:grpSp>
          <p:grpSp>
            <p:nvGrpSpPr>
              <p:cNvPr id="15" name="Group 30">
                <a:extLst>
                  <a:ext uri="{FF2B5EF4-FFF2-40B4-BE49-F238E27FC236}">
                    <a16:creationId xmlns:a16="http://schemas.microsoft.com/office/drawing/2014/main" id="{E0387BC1-3330-42D1-80E5-6060E82A56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" y="2400"/>
                <a:ext cx="432" cy="48"/>
                <a:chOff x="1968" y="1440"/>
                <a:chExt cx="432" cy="48"/>
              </a:xfrm>
            </p:grpSpPr>
            <p:sp>
              <p:nvSpPr>
                <p:cNvPr id="61" name="Oval 31">
                  <a:extLst>
                    <a:ext uri="{FF2B5EF4-FFF2-40B4-BE49-F238E27FC236}">
                      <a16:creationId xmlns:a16="http://schemas.microsoft.com/office/drawing/2014/main" id="{D2B15676-8D78-4A84-BF1F-DAE563919A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1440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 sz="2400"/>
                </a:p>
              </p:txBody>
            </p:sp>
            <p:sp>
              <p:nvSpPr>
                <p:cNvPr id="62" name="Line 32">
                  <a:extLst>
                    <a:ext uri="{FF2B5EF4-FFF2-40B4-BE49-F238E27FC236}">
                      <a16:creationId xmlns:a16="http://schemas.microsoft.com/office/drawing/2014/main" id="{DE8BD052-74C5-425D-9C67-E7E47F242E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68" y="1464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</p:grpSp>
          <p:grpSp>
            <p:nvGrpSpPr>
              <p:cNvPr id="16" name="Group 33">
                <a:extLst>
                  <a:ext uri="{FF2B5EF4-FFF2-40B4-BE49-F238E27FC236}">
                    <a16:creationId xmlns:a16="http://schemas.microsoft.com/office/drawing/2014/main" id="{67A41F6A-4265-4F8C-8053-77450A62D1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" y="2544"/>
                <a:ext cx="432" cy="48"/>
                <a:chOff x="1968" y="1440"/>
                <a:chExt cx="432" cy="48"/>
              </a:xfrm>
            </p:grpSpPr>
            <p:sp>
              <p:nvSpPr>
                <p:cNvPr id="59" name="Oval 34">
                  <a:extLst>
                    <a:ext uri="{FF2B5EF4-FFF2-40B4-BE49-F238E27FC236}">
                      <a16:creationId xmlns:a16="http://schemas.microsoft.com/office/drawing/2014/main" id="{99E13E42-1089-413C-80B2-38AFED4050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1440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 sz="2400"/>
                </a:p>
              </p:txBody>
            </p:sp>
            <p:sp>
              <p:nvSpPr>
                <p:cNvPr id="60" name="Line 35">
                  <a:extLst>
                    <a:ext uri="{FF2B5EF4-FFF2-40B4-BE49-F238E27FC236}">
                      <a16:creationId xmlns:a16="http://schemas.microsoft.com/office/drawing/2014/main" id="{2D78BA37-897B-4586-8654-C6C616E6C2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68" y="1464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</p:grpSp>
          <p:sp>
            <p:nvSpPr>
              <p:cNvPr id="17" name="Text Box 39">
                <a:extLst>
                  <a:ext uri="{FF2B5EF4-FFF2-40B4-BE49-F238E27FC236}">
                    <a16:creationId xmlns:a16="http://schemas.microsoft.com/office/drawing/2014/main" id="{5D61599A-374D-49DA-B130-E5764C6BE6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1286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1800"/>
                  <a:t>1</a:t>
                </a:r>
              </a:p>
            </p:txBody>
          </p:sp>
          <p:sp>
            <p:nvSpPr>
              <p:cNvPr id="18" name="Text Box 40">
                <a:extLst>
                  <a:ext uri="{FF2B5EF4-FFF2-40B4-BE49-F238E27FC236}">
                    <a16:creationId xmlns:a16="http://schemas.microsoft.com/office/drawing/2014/main" id="{DBDA9F96-C3F8-431C-94F7-8DE8E2BA49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1452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1800"/>
                  <a:t>2</a:t>
                </a:r>
              </a:p>
            </p:txBody>
          </p:sp>
          <p:sp>
            <p:nvSpPr>
              <p:cNvPr id="19" name="Text Box 41">
                <a:extLst>
                  <a:ext uri="{FF2B5EF4-FFF2-40B4-BE49-F238E27FC236}">
                    <a16:creationId xmlns:a16="http://schemas.microsoft.com/office/drawing/2014/main" id="{A6B834B0-B953-4B68-B405-7AD6DB2A1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1596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1800"/>
                  <a:t>3</a:t>
                </a:r>
              </a:p>
            </p:txBody>
          </p:sp>
          <p:sp>
            <p:nvSpPr>
              <p:cNvPr id="20" name="Text Box 42">
                <a:extLst>
                  <a:ext uri="{FF2B5EF4-FFF2-40B4-BE49-F238E27FC236}">
                    <a16:creationId xmlns:a16="http://schemas.microsoft.com/office/drawing/2014/main" id="{46188E9E-072B-4F4E-942B-7C5850B9FB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1728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1800"/>
                  <a:t>4</a:t>
                </a:r>
              </a:p>
            </p:txBody>
          </p:sp>
          <p:sp>
            <p:nvSpPr>
              <p:cNvPr id="21" name="Text Box 43">
                <a:extLst>
                  <a:ext uri="{FF2B5EF4-FFF2-40B4-BE49-F238E27FC236}">
                    <a16:creationId xmlns:a16="http://schemas.microsoft.com/office/drawing/2014/main" id="{2B7F3465-33C2-46DB-BE13-D62ED5F7C9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1872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1800"/>
                  <a:t>5</a:t>
                </a:r>
              </a:p>
            </p:txBody>
          </p:sp>
          <p:sp>
            <p:nvSpPr>
              <p:cNvPr id="22" name="Text Box 44">
                <a:extLst>
                  <a:ext uri="{FF2B5EF4-FFF2-40B4-BE49-F238E27FC236}">
                    <a16:creationId xmlns:a16="http://schemas.microsoft.com/office/drawing/2014/main" id="{26600C0E-B518-4862-9651-28B47D96FE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2016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1800"/>
                  <a:t>6</a:t>
                </a:r>
              </a:p>
            </p:txBody>
          </p:sp>
          <p:sp>
            <p:nvSpPr>
              <p:cNvPr id="23" name="Text Box 45">
                <a:extLst>
                  <a:ext uri="{FF2B5EF4-FFF2-40B4-BE49-F238E27FC236}">
                    <a16:creationId xmlns:a16="http://schemas.microsoft.com/office/drawing/2014/main" id="{A1B314E3-2505-4FC2-AEB7-6062178D28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2160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1800"/>
                  <a:t>7</a:t>
                </a:r>
              </a:p>
            </p:txBody>
          </p:sp>
          <p:sp>
            <p:nvSpPr>
              <p:cNvPr id="24" name="Text Box 46">
                <a:extLst>
                  <a:ext uri="{FF2B5EF4-FFF2-40B4-BE49-F238E27FC236}">
                    <a16:creationId xmlns:a16="http://schemas.microsoft.com/office/drawing/2014/main" id="{CFEB4D56-0D94-410D-84C1-9E22F4275B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2304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1800"/>
                  <a:t>8</a:t>
                </a:r>
              </a:p>
            </p:txBody>
          </p:sp>
          <p:sp>
            <p:nvSpPr>
              <p:cNvPr id="25" name="Text Box 47">
                <a:extLst>
                  <a:ext uri="{FF2B5EF4-FFF2-40B4-BE49-F238E27FC236}">
                    <a16:creationId xmlns:a16="http://schemas.microsoft.com/office/drawing/2014/main" id="{81DB968B-83B5-4A75-BECF-9ABB9973FD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2460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1800"/>
                  <a:t>9</a:t>
                </a:r>
              </a:p>
            </p:txBody>
          </p:sp>
          <p:sp>
            <p:nvSpPr>
              <p:cNvPr id="26" name="Text Box 48">
                <a:extLst>
                  <a:ext uri="{FF2B5EF4-FFF2-40B4-BE49-F238E27FC236}">
                    <a16:creationId xmlns:a16="http://schemas.microsoft.com/office/drawing/2014/main" id="{2A3846A5-B73B-4E3B-AF6B-161E33E0A5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" y="1274"/>
                <a:ext cx="309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2000"/>
                  <a:t> I</a:t>
                </a:r>
                <a:r>
                  <a:rPr lang="en-US" altLang="zh-CN" sz="2000" baseline="-25000"/>
                  <a:t>1</a:t>
                </a:r>
                <a:endParaRPr lang="en-US" altLang="zh-CN" sz="2000"/>
              </a:p>
            </p:txBody>
          </p:sp>
          <p:sp>
            <p:nvSpPr>
              <p:cNvPr id="27" name="Text Box 49">
                <a:extLst>
                  <a:ext uri="{FF2B5EF4-FFF2-40B4-BE49-F238E27FC236}">
                    <a16:creationId xmlns:a16="http://schemas.microsoft.com/office/drawing/2014/main" id="{4F791584-7BAC-47CA-B4F6-4496E5F04B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392"/>
                <a:ext cx="309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2000"/>
                  <a:t> I</a:t>
                </a:r>
                <a:r>
                  <a:rPr lang="en-US" altLang="zh-CN" sz="2000" baseline="-25000"/>
                  <a:t>2</a:t>
                </a:r>
                <a:endParaRPr lang="en-US" altLang="zh-CN" sz="2000"/>
              </a:p>
            </p:txBody>
          </p:sp>
          <p:sp>
            <p:nvSpPr>
              <p:cNvPr id="28" name="Text Box 50">
                <a:extLst>
                  <a:ext uri="{FF2B5EF4-FFF2-40B4-BE49-F238E27FC236}">
                    <a16:creationId xmlns:a16="http://schemas.microsoft.com/office/drawing/2014/main" id="{C6F74590-5EB2-46AF-ACA8-19886A09F8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1536"/>
                <a:ext cx="309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2000"/>
                  <a:t> I</a:t>
                </a:r>
                <a:r>
                  <a:rPr lang="en-US" altLang="zh-CN" sz="2000" baseline="-25000"/>
                  <a:t>3</a:t>
                </a:r>
                <a:endParaRPr lang="en-US" altLang="zh-CN" sz="2000"/>
              </a:p>
            </p:txBody>
          </p:sp>
          <p:sp>
            <p:nvSpPr>
              <p:cNvPr id="29" name="Text Box 51">
                <a:extLst>
                  <a:ext uri="{FF2B5EF4-FFF2-40B4-BE49-F238E27FC236}">
                    <a16:creationId xmlns:a16="http://schemas.microsoft.com/office/drawing/2014/main" id="{C3C43713-D253-4FF5-9A4C-737D0DA9CF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2400"/>
                <a:ext cx="309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2000"/>
                  <a:t> I</a:t>
                </a:r>
                <a:r>
                  <a:rPr lang="en-US" altLang="zh-CN" sz="2000" baseline="-25000"/>
                  <a:t>9</a:t>
                </a:r>
                <a:endParaRPr lang="en-US" altLang="zh-CN" sz="2000"/>
              </a:p>
            </p:txBody>
          </p:sp>
          <p:sp>
            <p:nvSpPr>
              <p:cNvPr id="30" name="Text Box 52">
                <a:extLst>
                  <a:ext uri="{FF2B5EF4-FFF2-40B4-BE49-F238E27FC236}">
                    <a16:creationId xmlns:a16="http://schemas.microsoft.com/office/drawing/2014/main" id="{74A0EC27-BADE-4338-A25B-CEACB1635F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2" y="890"/>
                <a:ext cx="1027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2000"/>
                  <a:t>HPRI/BCD</a:t>
                </a:r>
              </a:p>
            </p:txBody>
          </p:sp>
          <p:grpSp>
            <p:nvGrpSpPr>
              <p:cNvPr id="31" name="Group 53">
                <a:extLst>
                  <a:ext uri="{FF2B5EF4-FFF2-40B4-BE49-F238E27FC236}">
                    <a16:creationId xmlns:a16="http://schemas.microsoft.com/office/drawing/2014/main" id="{54980EEB-A7C2-404E-B0FE-7AF936FD8A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1968" y="1584"/>
                <a:ext cx="432" cy="48"/>
                <a:chOff x="1968" y="1440"/>
                <a:chExt cx="432" cy="48"/>
              </a:xfrm>
            </p:grpSpPr>
            <p:sp>
              <p:nvSpPr>
                <p:cNvPr id="57" name="Oval 54">
                  <a:extLst>
                    <a:ext uri="{FF2B5EF4-FFF2-40B4-BE49-F238E27FC236}">
                      <a16:creationId xmlns:a16="http://schemas.microsoft.com/office/drawing/2014/main" id="{56BCE690-4A37-40CC-817F-41CCAC3B00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1440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 sz="2400"/>
                </a:p>
              </p:txBody>
            </p:sp>
            <p:sp>
              <p:nvSpPr>
                <p:cNvPr id="58" name="Line 55">
                  <a:extLst>
                    <a:ext uri="{FF2B5EF4-FFF2-40B4-BE49-F238E27FC236}">
                      <a16:creationId xmlns:a16="http://schemas.microsoft.com/office/drawing/2014/main" id="{250074DA-7F17-408C-8BE9-29BBB506BB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68" y="1464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</p:grpSp>
          <p:sp>
            <p:nvSpPr>
              <p:cNvPr id="32" name="Line 57">
                <a:extLst>
                  <a:ext uri="{FF2B5EF4-FFF2-40B4-BE49-F238E27FC236}">
                    <a16:creationId xmlns:a16="http://schemas.microsoft.com/office/drawing/2014/main" id="{4D597F2C-41F5-4674-A02E-5F63D2BCD2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" y="13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33" name="Line 59">
                <a:extLst>
                  <a:ext uri="{FF2B5EF4-FFF2-40B4-BE49-F238E27FC236}">
                    <a16:creationId xmlns:a16="http://schemas.microsoft.com/office/drawing/2014/main" id="{2355DDB1-9C5C-4EC1-9276-2413DAC62E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" y="14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34" name="Line 60">
                <a:extLst>
                  <a:ext uri="{FF2B5EF4-FFF2-40B4-BE49-F238E27FC236}">
                    <a16:creationId xmlns:a16="http://schemas.microsoft.com/office/drawing/2014/main" id="{FD83F3BC-7DE6-491E-8C9D-09789C8383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" y="15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35" name="Line 61">
                <a:extLst>
                  <a:ext uri="{FF2B5EF4-FFF2-40B4-BE49-F238E27FC236}">
                    <a16:creationId xmlns:a16="http://schemas.microsoft.com/office/drawing/2014/main" id="{A81B2F21-D587-404C-A44D-A530F75E34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" y="246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grpSp>
            <p:nvGrpSpPr>
              <p:cNvPr id="36" name="Group 62">
                <a:extLst>
                  <a:ext uri="{FF2B5EF4-FFF2-40B4-BE49-F238E27FC236}">
                    <a16:creationId xmlns:a16="http://schemas.microsoft.com/office/drawing/2014/main" id="{AC0E1668-777F-4246-BD78-63CE64FCBE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1968" y="1776"/>
                <a:ext cx="432" cy="48"/>
                <a:chOff x="1968" y="1440"/>
                <a:chExt cx="432" cy="48"/>
              </a:xfrm>
            </p:grpSpPr>
            <p:sp>
              <p:nvSpPr>
                <p:cNvPr id="55" name="Oval 63">
                  <a:extLst>
                    <a:ext uri="{FF2B5EF4-FFF2-40B4-BE49-F238E27FC236}">
                      <a16:creationId xmlns:a16="http://schemas.microsoft.com/office/drawing/2014/main" id="{4BF15681-8C36-4961-90B6-E8DE69E9AF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1440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 sz="2400"/>
                </a:p>
              </p:txBody>
            </p:sp>
            <p:sp>
              <p:nvSpPr>
                <p:cNvPr id="56" name="Line 64">
                  <a:extLst>
                    <a:ext uri="{FF2B5EF4-FFF2-40B4-BE49-F238E27FC236}">
                      <a16:creationId xmlns:a16="http://schemas.microsoft.com/office/drawing/2014/main" id="{094DC90D-75D6-4A8E-A9F4-5BCC6973EB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68" y="1464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</p:grpSp>
          <p:grpSp>
            <p:nvGrpSpPr>
              <p:cNvPr id="37" name="Group 65">
                <a:extLst>
                  <a:ext uri="{FF2B5EF4-FFF2-40B4-BE49-F238E27FC236}">
                    <a16:creationId xmlns:a16="http://schemas.microsoft.com/office/drawing/2014/main" id="{4DAD0B7A-2AF1-4740-B470-78BC2DEE8B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1968" y="1968"/>
                <a:ext cx="432" cy="48"/>
                <a:chOff x="1968" y="1440"/>
                <a:chExt cx="432" cy="48"/>
              </a:xfrm>
            </p:grpSpPr>
            <p:sp>
              <p:nvSpPr>
                <p:cNvPr id="53" name="Oval 66">
                  <a:extLst>
                    <a:ext uri="{FF2B5EF4-FFF2-40B4-BE49-F238E27FC236}">
                      <a16:creationId xmlns:a16="http://schemas.microsoft.com/office/drawing/2014/main" id="{BF062F65-4113-4E0C-87FD-358F337B8D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1440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 sz="2400"/>
                </a:p>
              </p:txBody>
            </p:sp>
            <p:sp>
              <p:nvSpPr>
                <p:cNvPr id="54" name="Line 67">
                  <a:extLst>
                    <a:ext uri="{FF2B5EF4-FFF2-40B4-BE49-F238E27FC236}">
                      <a16:creationId xmlns:a16="http://schemas.microsoft.com/office/drawing/2014/main" id="{2D97A66F-C88B-4421-AC4C-1D3388DFAA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68" y="1464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</p:grpSp>
          <p:grpSp>
            <p:nvGrpSpPr>
              <p:cNvPr id="38" name="Group 68">
                <a:extLst>
                  <a:ext uri="{FF2B5EF4-FFF2-40B4-BE49-F238E27FC236}">
                    <a16:creationId xmlns:a16="http://schemas.microsoft.com/office/drawing/2014/main" id="{89343D9F-A001-4F6D-8368-3CDB6D3F16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1968" y="2160"/>
                <a:ext cx="432" cy="48"/>
                <a:chOff x="1968" y="1440"/>
                <a:chExt cx="432" cy="48"/>
              </a:xfrm>
            </p:grpSpPr>
            <p:sp>
              <p:nvSpPr>
                <p:cNvPr id="51" name="Oval 69">
                  <a:extLst>
                    <a:ext uri="{FF2B5EF4-FFF2-40B4-BE49-F238E27FC236}">
                      <a16:creationId xmlns:a16="http://schemas.microsoft.com/office/drawing/2014/main" id="{848EC9C4-6170-4400-9510-320D180D09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1440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 sz="2400"/>
                </a:p>
              </p:txBody>
            </p:sp>
            <p:sp>
              <p:nvSpPr>
                <p:cNvPr id="52" name="Line 70">
                  <a:extLst>
                    <a:ext uri="{FF2B5EF4-FFF2-40B4-BE49-F238E27FC236}">
                      <a16:creationId xmlns:a16="http://schemas.microsoft.com/office/drawing/2014/main" id="{AF3285E1-8D8E-44A5-AD7D-97CF851AA3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68" y="1464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</p:grpSp>
          <p:sp>
            <p:nvSpPr>
              <p:cNvPr id="39" name="Text Box 71">
                <a:extLst>
                  <a:ext uri="{FF2B5EF4-FFF2-40B4-BE49-F238E27FC236}">
                    <a16:creationId xmlns:a16="http://schemas.microsoft.com/office/drawing/2014/main" id="{CF5AF008-0BDA-4F06-BD5E-FEF307EBD2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1488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1800"/>
                  <a:t>1</a:t>
                </a:r>
              </a:p>
            </p:txBody>
          </p:sp>
          <p:sp>
            <p:nvSpPr>
              <p:cNvPr id="40" name="Text Box 72">
                <a:extLst>
                  <a:ext uri="{FF2B5EF4-FFF2-40B4-BE49-F238E27FC236}">
                    <a16:creationId xmlns:a16="http://schemas.microsoft.com/office/drawing/2014/main" id="{6E994CF6-4FF8-4937-8686-123126E239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1680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1800"/>
                  <a:t>2</a:t>
                </a:r>
              </a:p>
            </p:txBody>
          </p:sp>
          <p:sp>
            <p:nvSpPr>
              <p:cNvPr id="41" name="Text Box 73">
                <a:extLst>
                  <a:ext uri="{FF2B5EF4-FFF2-40B4-BE49-F238E27FC236}">
                    <a16:creationId xmlns:a16="http://schemas.microsoft.com/office/drawing/2014/main" id="{72B3E7DB-91AB-4449-9096-C72137E610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1872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1800"/>
                  <a:t>4</a:t>
                </a:r>
              </a:p>
            </p:txBody>
          </p:sp>
          <p:sp>
            <p:nvSpPr>
              <p:cNvPr id="42" name="Text Box 74">
                <a:extLst>
                  <a:ext uri="{FF2B5EF4-FFF2-40B4-BE49-F238E27FC236}">
                    <a16:creationId xmlns:a16="http://schemas.microsoft.com/office/drawing/2014/main" id="{1B77B151-26BC-4616-A41E-BC4FE321C8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2064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1800"/>
                  <a:t>8</a:t>
                </a:r>
              </a:p>
            </p:txBody>
          </p:sp>
          <p:sp>
            <p:nvSpPr>
              <p:cNvPr id="43" name="Text Box 75">
                <a:extLst>
                  <a:ext uri="{FF2B5EF4-FFF2-40B4-BE49-F238E27FC236}">
                    <a16:creationId xmlns:a16="http://schemas.microsoft.com/office/drawing/2014/main" id="{47AB29B7-3BA1-47A5-AA9E-A55335E3F2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0" y="1454"/>
                <a:ext cx="3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1800" dirty="0"/>
                  <a:t>Y</a:t>
                </a:r>
                <a:r>
                  <a:rPr lang="en-US" altLang="zh-CN" sz="1800" baseline="-25000" dirty="0"/>
                  <a:t>0</a:t>
                </a:r>
                <a:endParaRPr lang="en-US" altLang="zh-CN" sz="1800" dirty="0"/>
              </a:p>
            </p:txBody>
          </p:sp>
          <p:sp>
            <p:nvSpPr>
              <p:cNvPr id="44" name="Text Box 76">
                <a:extLst>
                  <a:ext uri="{FF2B5EF4-FFF2-40B4-BE49-F238E27FC236}">
                    <a16:creationId xmlns:a16="http://schemas.microsoft.com/office/drawing/2014/main" id="{40A19AB9-1A8E-4343-A32E-1F62575E51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1668"/>
                <a:ext cx="31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1800" dirty="0"/>
                  <a:t>Y</a:t>
                </a:r>
                <a:r>
                  <a:rPr lang="en-US" altLang="zh-CN" sz="1800" baseline="-25000" dirty="0"/>
                  <a:t>1</a:t>
                </a:r>
                <a:endParaRPr lang="en-US" altLang="zh-CN" sz="1800" dirty="0"/>
              </a:p>
            </p:txBody>
          </p:sp>
          <p:sp>
            <p:nvSpPr>
              <p:cNvPr id="45" name="Text Box 77">
                <a:extLst>
                  <a:ext uri="{FF2B5EF4-FFF2-40B4-BE49-F238E27FC236}">
                    <a16:creationId xmlns:a16="http://schemas.microsoft.com/office/drawing/2014/main" id="{9EB005BA-4EF3-481C-8D3E-8436B06166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1872"/>
                <a:ext cx="31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1800" dirty="0"/>
                  <a:t>Y</a:t>
                </a:r>
                <a:r>
                  <a:rPr lang="en-US" altLang="zh-CN" sz="1800" baseline="-25000" dirty="0"/>
                  <a:t>2</a:t>
                </a:r>
                <a:endParaRPr lang="en-US" altLang="zh-CN" sz="1800" dirty="0"/>
              </a:p>
            </p:txBody>
          </p:sp>
          <p:sp>
            <p:nvSpPr>
              <p:cNvPr id="46" name="Text Box 78">
                <a:extLst>
                  <a:ext uri="{FF2B5EF4-FFF2-40B4-BE49-F238E27FC236}">
                    <a16:creationId xmlns:a16="http://schemas.microsoft.com/office/drawing/2014/main" id="{70BC42CA-DCCE-4039-B17A-2B7EF090A9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3" y="2074"/>
                <a:ext cx="31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1800" dirty="0"/>
                  <a:t>Y</a:t>
                </a:r>
                <a:r>
                  <a:rPr lang="en-US" altLang="zh-CN" sz="1800" baseline="-25000" dirty="0"/>
                  <a:t>3</a:t>
                </a:r>
                <a:endParaRPr lang="en-US" altLang="zh-CN" sz="1800" dirty="0"/>
              </a:p>
            </p:txBody>
          </p:sp>
          <p:sp>
            <p:nvSpPr>
              <p:cNvPr id="47" name="Line 79">
                <a:extLst>
                  <a:ext uri="{FF2B5EF4-FFF2-40B4-BE49-F238E27FC236}">
                    <a16:creationId xmlns:a16="http://schemas.microsoft.com/office/drawing/2014/main" id="{BA30CF2F-25EE-4DDD-A7F3-17962EB476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6" y="15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48" name="Line 80">
                <a:extLst>
                  <a:ext uri="{FF2B5EF4-FFF2-40B4-BE49-F238E27FC236}">
                    <a16:creationId xmlns:a16="http://schemas.microsoft.com/office/drawing/2014/main" id="{824B0BA8-667B-40DE-BA7A-7A3DCB75B5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49" name="Line 81">
                <a:extLst>
                  <a:ext uri="{FF2B5EF4-FFF2-40B4-BE49-F238E27FC236}">
                    <a16:creationId xmlns:a16="http://schemas.microsoft.com/office/drawing/2014/main" id="{6AD0CAD5-D144-41F9-AF62-4D4AEEB6E5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19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50" name="Line 82">
                <a:extLst>
                  <a:ext uri="{FF2B5EF4-FFF2-40B4-BE49-F238E27FC236}">
                    <a16:creationId xmlns:a16="http://schemas.microsoft.com/office/drawing/2014/main" id="{00921834-8A17-4221-929C-B02A7E9369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13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sp>
          <p:nvSpPr>
            <p:cNvPr id="6" name="Text Box 156">
              <a:extLst>
                <a:ext uri="{FF2B5EF4-FFF2-40B4-BE49-F238E27FC236}">
                  <a16:creationId xmlns:a16="http://schemas.microsoft.com/office/drawing/2014/main" id="{F962C8B3-DE9E-4A5F-A7EF-D28DF79FE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4" y="2810"/>
              <a:ext cx="58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74147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994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9BDCF-58B8-4DCD-9E14-BF8400DB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74147</a:t>
            </a:r>
            <a:r>
              <a:rPr lang="zh-CN" altLang="en-US" dirty="0"/>
              <a:t>真值表</a:t>
            </a: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2406A4DE-14B5-4B07-ABEF-E0B51BF5E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" y="1286791"/>
            <a:ext cx="78867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45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2960" y="1427563"/>
            <a:ext cx="2678400" cy="720080"/>
          </a:xfrm>
        </p:spPr>
        <p:txBody>
          <a:bodyPr>
            <a:normAutofit/>
          </a:bodyPr>
          <a:lstStyle/>
          <a:p>
            <a:r>
              <a:rPr lang="en-US" altLang="zh-CN" dirty="0"/>
              <a:t>74148</a:t>
            </a:r>
            <a:r>
              <a:rPr lang="zh-CN" altLang="en-US" dirty="0"/>
              <a:t>真值表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线</a:t>
            </a:r>
            <a:r>
              <a:rPr lang="en-US" altLang="zh-CN" dirty="0"/>
              <a:t>-3</a:t>
            </a:r>
            <a:r>
              <a:rPr lang="zh-CN" altLang="en-US" dirty="0"/>
              <a:t>线优先编码器</a:t>
            </a:r>
          </a:p>
        </p:txBody>
      </p:sp>
      <p:pic>
        <p:nvPicPr>
          <p:cNvPr id="5" name="Picture 16" descr="4-3-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4" t="21675" r="3189" b="38832"/>
          <a:stretch>
            <a:fillRect/>
          </a:stretch>
        </p:blipFill>
        <p:spPr bwMode="auto">
          <a:xfrm>
            <a:off x="5793351" y="3971857"/>
            <a:ext cx="3158513" cy="2042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257"/>
          <p:cNvGrpSpPr>
            <a:grpSpLocks/>
          </p:cNvGrpSpPr>
          <p:nvPr/>
        </p:nvGrpSpPr>
        <p:grpSpPr bwMode="auto">
          <a:xfrm>
            <a:off x="5878036" y="2143699"/>
            <a:ext cx="2334372" cy="1643259"/>
            <a:chOff x="4332" y="709"/>
            <a:chExt cx="1428" cy="1859"/>
          </a:xfrm>
        </p:grpSpPr>
        <p:sp>
          <p:nvSpPr>
            <p:cNvPr id="13" name="Rectangle 222"/>
            <p:cNvSpPr>
              <a:spLocks noChangeArrowheads="1"/>
            </p:cNvSpPr>
            <p:nvPr/>
          </p:nvSpPr>
          <p:spPr bwMode="auto">
            <a:xfrm>
              <a:off x="4900" y="2116"/>
              <a:ext cx="860" cy="4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kumimoji="0" lang="zh-CN" altLang="en-US" sz="1200" b="1" dirty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不可能出现</a:t>
              </a:r>
            </a:p>
          </p:txBody>
        </p:sp>
        <p:sp>
          <p:nvSpPr>
            <p:cNvPr id="14" name="Rectangle 223"/>
            <p:cNvSpPr>
              <a:spLocks noChangeArrowheads="1"/>
            </p:cNvSpPr>
            <p:nvPr/>
          </p:nvSpPr>
          <p:spPr bwMode="auto">
            <a:xfrm>
              <a:off x="4605" y="2116"/>
              <a:ext cx="295" cy="4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kumimoji="0" lang="en-US" altLang="zh-CN" sz="1200" b="1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15" name="Rectangle 224"/>
            <p:cNvSpPr>
              <a:spLocks noChangeArrowheads="1"/>
            </p:cNvSpPr>
            <p:nvPr/>
          </p:nvSpPr>
          <p:spPr bwMode="auto">
            <a:xfrm>
              <a:off x="4332" y="2116"/>
              <a:ext cx="273" cy="4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kumimoji="0" lang="en-US" altLang="zh-CN" sz="1200" b="1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16" name="Rectangle 225"/>
            <p:cNvSpPr>
              <a:spLocks noChangeArrowheads="1"/>
            </p:cNvSpPr>
            <p:nvPr/>
          </p:nvSpPr>
          <p:spPr bwMode="auto">
            <a:xfrm>
              <a:off x="4900" y="1675"/>
              <a:ext cx="860" cy="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kumimoji="0" lang="zh-CN" altLang="en-US" sz="1200" b="1" dirty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选通，且有输入</a:t>
              </a:r>
            </a:p>
          </p:txBody>
        </p:sp>
        <p:sp>
          <p:nvSpPr>
            <p:cNvPr id="17" name="Rectangle 226"/>
            <p:cNvSpPr>
              <a:spLocks noChangeArrowheads="1"/>
            </p:cNvSpPr>
            <p:nvPr/>
          </p:nvSpPr>
          <p:spPr bwMode="auto">
            <a:xfrm>
              <a:off x="4605" y="1675"/>
              <a:ext cx="295" cy="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kumimoji="0" lang="en-US" altLang="zh-CN" sz="1200" b="1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18" name="Rectangle 227"/>
            <p:cNvSpPr>
              <a:spLocks noChangeArrowheads="1"/>
            </p:cNvSpPr>
            <p:nvPr/>
          </p:nvSpPr>
          <p:spPr bwMode="auto">
            <a:xfrm>
              <a:off x="4332" y="1675"/>
              <a:ext cx="273" cy="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kumimoji="0" lang="en-US" altLang="zh-CN" sz="1200" b="1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19" name="Rectangle 228"/>
            <p:cNvSpPr>
              <a:spLocks noChangeArrowheads="1"/>
            </p:cNvSpPr>
            <p:nvPr/>
          </p:nvSpPr>
          <p:spPr bwMode="auto">
            <a:xfrm>
              <a:off x="4900" y="1234"/>
              <a:ext cx="860" cy="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1200" b="1" dirty="0">
                  <a:latin typeface="Arial" charset="0"/>
                  <a:ea typeface="宋体" pitchFamily="2" charset="-122"/>
                </a:rPr>
                <a:t>选通</a:t>
              </a:r>
              <a:r>
                <a:rPr kumimoji="0" lang="zh-CN" altLang="en-US" sz="1200" b="1" dirty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，但无输入</a:t>
              </a:r>
            </a:p>
          </p:txBody>
        </p:sp>
        <p:sp>
          <p:nvSpPr>
            <p:cNvPr id="20" name="Rectangle 229"/>
            <p:cNvSpPr>
              <a:spLocks noChangeArrowheads="1"/>
            </p:cNvSpPr>
            <p:nvPr/>
          </p:nvSpPr>
          <p:spPr bwMode="auto">
            <a:xfrm>
              <a:off x="4605" y="1234"/>
              <a:ext cx="295" cy="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kumimoji="0" lang="en-US" altLang="zh-CN" sz="1200" b="1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1" name="Rectangle 230"/>
            <p:cNvSpPr>
              <a:spLocks noChangeArrowheads="1"/>
            </p:cNvSpPr>
            <p:nvPr/>
          </p:nvSpPr>
          <p:spPr bwMode="auto">
            <a:xfrm>
              <a:off x="4332" y="1234"/>
              <a:ext cx="273" cy="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kumimoji="0" lang="en-US" altLang="zh-CN" sz="1200" b="1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22" name="Rectangle 231"/>
            <p:cNvSpPr>
              <a:spLocks noChangeArrowheads="1"/>
            </p:cNvSpPr>
            <p:nvPr/>
          </p:nvSpPr>
          <p:spPr bwMode="auto">
            <a:xfrm>
              <a:off x="4900" y="958"/>
              <a:ext cx="860" cy="2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kumimoji="0" lang="zh-CN" altLang="en-US" sz="1200" b="1" dirty="0">
                  <a:solidFill>
                    <a:srgbClr val="FF0000"/>
                  </a:solidFill>
                  <a:latin typeface="Arial" charset="0"/>
                  <a:ea typeface="宋体" pitchFamily="2" charset="-122"/>
                </a:rPr>
                <a:t>不选通</a:t>
              </a:r>
            </a:p>
          </p:txBody>
        </p:sp>
        <p:sp>
          <p:nvSpPr>
            <p:cNvPr id="23" name="Rectangle 232"/>
            <p:cNvSpPr>
              <a:spLocks noChangeArrowheads="1"/>
            </p:cNvSpPr>
            <p:nvPr/>
          </p:nvSpPr>
          <p:spPr bwMode="auto">
            <a:xfrm>
              <a:off x="4605" y="958"/>
              <a:ext cx="295" cy="2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kumimoji="0" lang="en-US" altLang="zh-CN" sz="1200" b="1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4" name="Rectangle 233"/>
            <p:cNvSpPr>
              <a:spLocks noChangeArrowheads="1"/>
            </p:cNvSpPr>
            <p:nvPr/>
          </p:nvSpPr>
          <p:spPr bwMode="auto">
            <a:xfrm>
              <a:off x="4332" y="958"/>
              <a:ext cx="273" cy="2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kumimoji="0" lang="en-US" altLang="zh-CN" sz="1200" b="1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5" name="Rectangle 234"/>
            <p:cNvSpPr>
              <a:spLocks noChangeArrowheads="1"/>
            </p:cNvSpPr>
            <p:nvPr/>
          </p:nvSpPr>
          <p:spPr bwMode="auto">
            <a:xfrm>
              <a:off x="4900" y="709"/>
              <a:ext cx="860" cy="2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kumimoji="0" lang="zh-CN" altLang="en-US" sz="1200" b="1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状态</a:t>
              </a:r>
            </a:p>
          </p:txBody>
        </p:sp>
        <p:sp>
          <p:nvSpPr>
            <p:cNvPr id="26" name="Rectangle 235"/>
            <p:cNvSpPr>
              <a:spLocks noChangeArrowheads="1"/>
            </p:cNvSpPr>
            <p:nvPr/>
          </p:nvSpPr>
          <p:spPr bwMode="auto">
            <a:xfrm>
              <a:off x="4605" y="709"/>
              <a:ext cx="295" cy="2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</a:pPr>
              <a:endParaRPr kumimoji="0" lang="zh-CN" altLang="zh-CN" sz="1200" b="1" baseline="-2500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Rectangle 236"/>
            <p:cNvSpPr>
              <a:spLocks noChangeArrowheads="1"/>
            </p:cNvSpPr>
            <p:nvPr/>
          </p:nvSpPr>
          <p:spPr bwMode="auto">
            <a:xfrm>
              <a:off x="4332" y="709"/>
              <a:ext cx="273" cy="2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</a:pPr>
              <a:endParaRPr kumimoji="0" lang="zh-CN" altLang="zh-CN" sz="1200" b="1" baseline="-2500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Line 237"/>
            <p:cNvSpPr>
              <a:spLocks noChangeShapeType="1"/>
            </p:cNvSpPr>
            <p:nvPr/>
          </p:nvSpPr>
          <p:spPr bwMode="auto">
            <a:xfrm>
              <a:off x="4332" y="709"/>
              <a:ext cx="14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/>
            </a:p>
          </p:txBody>
        </p:sp>
        <p:sp>
          <p:nvSpPr>
            <p:cNvPr id="29" name="Line 238"/>
            <p:cNvSpPr>
              <a:spLocks noChangeShapeType="1"/>
            </p:cNvSpPr>
            <p:nvPr/>
          </p:nvSpPr>
          <p:spPr bwMode="auto">
            <a:xfrm>
              <a:off x="4332" y="958"/>
              <a:ext cx="14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/>
            </a:p>
          </p:txBody>
        </p:sp>
        <p:sp>
          <p:nvSpPr>
            <p:cNvPr id="30" name="Line 239"/>
            <p:cNvSpPr>
              <a:spLocks noChangeShapeType="1"/>
            </p:cNvSpPr>
            <p:nvPr/>
          </p:nvSpPr>
          <p:spPr bwMode="auto">
            <a:xfrm>
              <a:off x="4332" y="2568"/>
              <a:ext cx="14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/>
            </a:p>
          </p:txBody>
        </p:sp>
        <p:sp>
          <p:nvSpPr>
            <p:cNvPr id="31" name="Line 240"/>
            <p:cNvSpPr>
              <a:spLocks noChangeShapeType="1"/>
            </p:cNvSpPr>
            <p:nvPr/>
          </p:nvSpPr>
          <p:spPr bwMode="auto">
            <a:xfrm>
              <a:off x="4332" y="709"/>
              <a:ext cx="0" cy="24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/>
            </a:p>
          </p:txBody>
        </p:sp>
        <p:sp>
          <p:nvSpPr>
            <p:cNvPr id="32" name="Line 241"/>
            <p:cNvSpPr>
              <a:spLocks noChangeShapeType="1"/>
            </p:cNvSpPr>
            <p:nvPr/>
          </p:nvSpPr>
          <p:spPr bwMode="auto">
            <a:xfrm>
              <a:off x="4900" y="709"/>
              <a:ext cx="0" cy="18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/>
            </a:p>
          </p:txBody>
        </p:sp>
        <p:sp>
          <p:nvSpPr>
            <p:cNvPr id="33" name="Line 242"/>
            <p:cNvSpPr>
              <a:spLocks noChangeShapeType="1"/>
            </p:cNvSpPr>
            <p:nvPr/>
          </p:nvSpPr>
          <p:spPr bwMode="auto">
            <a:xfrm>
              <a:off x="5760" y="709"/>
              <a:ext cx="0" cy="24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/>
            </a:p>
          </p:txBody>
        </p:sp>
        <p:sp>
          <p:nvSpPr>
            <p:cNvPr id="34" name="Line 243"/>
            <p:cNvSpPr>
              <a:spLocks noChangeShapeType="1"/>
            </p:cNvSpPr>
            <p:nvPr/>
          </p:nvSpPr>
          <p:spPr bwMode="auto">
            <a:xfrm>
              <a:off x="4332" y="958"/>
              <a:ext cx="0" cy="27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/>
            </a:p>
          </p:txBody>
        </p:sp>
        <p:sp>
          <p:nvSpPr>
            <p:cNvPr id="35" name="Line 244"/>
            <p:cNvSpPr>
              <a:spLocks noChangeShapeType="1"/>
            </p:cNvSpPr>
            <p:nvPr/>
          </p:nvSpPr>
          <p:spPr bwMode="auto">
            <a:xfrm>
              <a:off x="5760" y="958"/>
              <a:ext cx="0" cy="27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/>
            </a:p>
          </p:txBody>
        </p:sp>
        <p:sp>
          <p:nvSpPr>
            <p:cNvPr id="36" name="Line 245"/>
            <p:cNvSpPr>
              <a:spLocks noChangeShapeType="1"/>
            </p:cNvSpPr>
            <p:nvPr/>
          </p:nvSpPr>
          <p:spPr bwMode="auto">
            <a:xfrm>
              <a:off x="4332" y="1234"/>
              <a:ext cx="0" cy="44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/>
            </a:p>
          </p:txBody>
        </p:sp>
        <p:sp>
          <p:nvSpPr>
            <p:cNvPr id="37" name="Line 246"/>
            <p:cNvSpPr>
              <a:spLocks noChangeShapeType="1"/>
            </p:cNvSpPr>
            <p:nvPr/>
          </p:nvSpPr>
          <p:spPr bwMode="auto">
            <a:xfrm>
              <a:off x="5760" y="1234"/>
              <a:ext cx="0" cy="44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/>
            </a:p>
          </p:txBody>
        </p:sp>
        <p:sp>
          <p:nvSpPr>
            <p:cNvPr id="38" name="Line 247"/>
            <p:cNvSpPr>
              <a:spLocks noChangeShapeType="1"/>
            </p:cNvSpPr>
            <p:nvPr/>
          </p:nvSpPr>
          <p:spPr bwMode="auto">
            <a:xfrm>
              <a:off x="4332" y="1675"/>
              <a:ext cx="0" cy="44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/>
            </a:p>
          </p:txBody>
        </p:sp>
        <p:sp>
          <p:nvSpPr>
            <p:cNvPr id="39" name="Line 248"/>
            <p:cNvSpPr>
              <a:spLocks noChangeShapeType="1"/>
            </p:cNvSpPr>
            <p:nvPr/>
          </p:nvSpPr>
          <p:spPr bwMode="auto">
            <a:xfrm>
              <a:off x="5760" y="1675"/>
              <a:ext cx="0" cy="44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/>
            </a:p>
          </p:txBody>
        </p:sp>
        <p:sp>
          <p:nvSpPr>
            <p:cNvPr id="40" name="Line 249"/>
            <p:cNvSpPr>
              <a:spLocks noChangeShapeType="1"/>
            </p:cNvSpPr>
            <p:nvPr/>
          </p:nvSpPr>
          <p:spPr bwMode="auto">
            <a:xfrm>
              <a:off x="4332" y="2116"/>
              <a:ext cx="0" cy="45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/>
            </a:p>
          </p:txBody>
        </p:sp>
        <p:sp>
          <p:nvSpPr>
            <p:cNvPr id="41" name="Line 250"/>
            <p:cNvSpPr>
              <a:spLocks noChangeShapeType="1"/>
            </p:cNvSpPr>
            <p:nvPr/>
          </p:nvSpPr>
          <p:spPr bwMode="auto">
            <a:xfrm>
              <a:off x="5760" y="2116"/>
              <a:ext cx="0" cy="45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/>
            </a:p>
          </p:txBody>
        </p:sp>
        <p:graphicFrame>
          <p:nvGraphicFramePr>
            <p:cNvPr id="42" name="Object 254"/>
            <p:cNvGraphicFramePr>
              <a:graphicFrameLocks noChangeAspect="1"/>
            </p:cNvGraphicFramePr>
            <p:nvPr/>
          </p:nvGraphicFramePr>
          <p:xfrm>
            <a:off x="4332" y="709"/>
            <a:ext cx="21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" name="公式" r:id="rId5" imgW="177480" imgH="228600" progId="Equation.3">
                    <p:embed/>
                  </p:oleObj>
                </mc:Choice>
                <mc:Fallback>
                  <p:oleObj name="公式" r:id="rId5" imgW="177480" imgH="228600" progId="Equation.3">
                    <p:embed/>
                    <p:pic>
                      <p:nvPicPr>
                        <p:cNvPr id="42" name="Object 2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709"/>
                          <a:ext cx="21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255"/>
            <p:cNvGraphicFramePr>
              <a:graphicFrameLocks noChangeAspect="1"/>
            </p:cNvGraphicFramePr>
            <p:nvPr/>
          </p:nvGraphicFramePr>
          <p:xfrm>
            <a:off x="4558" y="709"/>
            <a:ext cx="287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" name="公式" r:id="rId7" imgW="241200" imgH="215640" progId="Equation.3">
                    <p:embed/>
                  </p:oleObj>
                </mc:Choice>
                <mc:Fallback>
                  <p:oleObj name="公式" r:id="rId7" imgW="241200" imgH="215640" progId="Equation.3">
                    <p:embed/>
                    <p:pic>
                      <p:nvPicPr>
                        <p:cNvPr id="43" name="Object 2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709"/>
                          <a:ext cx="287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" name="组合 55"/>
          <p:cNvGrpSpPr/>
          <p:nvPr/>
        </p:nvGrpSpPr>
        <p:grpSpPr>
          <a:xfrm>
            <a:off x="1074134" y="2147643"/>
            <a:ext cx="4437401" cy="3866864"/>
            <a:chOff x="1450358" y="2395883"/>
            <a:chExt cx="4437401" cy="3866864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1450358" y="2395883"/>
            <a:ext cx="4357054" cy="3866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6" name="Visio" r:id="rId9" imgW="3279038" imgH="2777947" progId="Visio.Drawing.11">
                    <p:embed/>
                  </p:oleObj>
                </mc:Choice>
                <mc:Fallback>
                  <p:oleObj name="Visio" r:id="rId9" imgW="3279038" imgH="2777947" progId="Visio.Drawing.11">
                    <p:embed/>
                    <p:pic>
                      <p:nvPicPr>
                        <p:cNvPr id="7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0358" y="2395883"/>
                          <a:ext cx="4357054" cy="3866864"/>
                        </a:xfrm>
                        <a:prstGeom prst="rect">
                          <a:avLst/>
                        </a:prstGeom>
                        <a:noFill/>
                        <a:ln w="3175" cmpd="thickThin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圆角矩形 8"/>
            <p:cNvSpPr/>
            <p:nvPr/>
          </p:nvSpPr>
          <p:spPr>
            <a:xfrm>
              <a:off x="4231578" y="5974760"/>
              <a:ext cx="817340" cy="205681"/>
            </a:xfrm>
            <a:prstGeom prst="round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231578" y="3095230"/>
              <a:ext cx="817340" cy="548482"/>
            </a:xfrm>
            <a:prstGeom prst="round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右大括号 47"/>
            <p:cNvSpPr/>
            <p:nvPr/>
          </p:nvSpPr>
          <p:spPr>
            <a:xfrm>
              <a:off x="5652120" y="3888793"/>
              <a:ext cx="235639" cy="2373954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1704622" y="3612444"/>
              <a:ext cx="2415822" cy="2551289"/>
            </a:xfrm>
            <a:custGeom>
              <a:avLst/>
              <a:gdLst>
                <a:gd name="connsiteX0" fmla="*/ 2415822 w 2415822"/>
                <a:gd name="connsiteY0" fmla="*/ 0 h 2551289"/>
                <a:gd name="connsiteX1" fmla="*/ 0 w 2415822"/>
                <a:gd name="connsiteY1" fmla="*/ 2551289 h 2551289"/>
                <a:gd name="connsiteX2" fmla="*/ 2415822 w 2415822"/>
                <a:gd name="connsiteY2" fmla="*/ 2551289 h 2551289"/>
                <a:gd name="connsiteX3" fmla="*/ 2415822 w 2415822"/>
                <a:gd name="connsiteY3" fmla="*/ 0 h 255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5822" h="2551289">
                  <a:moveTo>
                    <a:pt x="2415822" y="0"/>
                  </a:moveTo>
                  <a:lnTo>
                    <a:pt x="0" y="2551289"/>
                  </a:lnTo>
                  <a:lnTo>
                    <a:pt x="2415822" y="2551289"/>
                  </a:lnTo>
                  <a:lnTo>
                    <a:pt x="2415822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065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2959" y="1552927"/>
            <a:ext cx="7543801" cy="2415727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S’=0,</a:t>
            </a:r>
            <a:r>
              <a:rPr lang="zh-CN" altLang="en-US" dirty="0"/>
              <a:t>编码器选通控制有效，输出编码有效；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选通输出</a:t>
            </a:r>
            <a:r>
              <a:rPr lang="en-US" altLang="zh-CN" dirty="0"/>
              <a:t>Y</a:t>
            </a:r>
            <a:r>
              <a:rPr lang="en-US" altLang="zh-CN" baseline="-25000" dirty="0"/>
              <a:t>s</a:t>
            </a:r>
            <a:r>
              <a:rPr lang="en-US" altLang="zh-CN" baseline="30000" dirty="0"/>
              <a:t>’</a:t>
            </a:r>
            <a:r>
              <a:rPr lang="en-US" altLang="zh-CN" dirty="0"/>
              <a:t>=0</a:t>
            </a:r>
            <a:r>
              <a:rPr lang="zh-CN" altLang="en-US" dirty="0"/>
              <a:t>：本片选通且无输入；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扩展输出</a:t>
            </a:r>
            <a:r>
              <a:rPr lang="en-US" altLang="zh-CN" dirty="0"/>
              <a:t>Y</a:t>
            </a:r>
            <a:r>
              <a:rPr lang="en-US" altLang="zh-CN" baseline="-25000" dirty="0"/>
              <a:t>EX</a:t>
            </a:r>
            <a:r>
              <a:rPr lang="en-US" altLang="zh-CN" baseline="30000" dirty="0"/>
              <a:t>’</a:t>
            </a:r>
            <a:r>
              <a:rPr lang="en-US" altLang="zh-CN" dirty="0"/>
              <a:t>=0</a:t>
            </a:r>
            <a:r>
              <a:rPr lang="zh-CN" altLang="en-US" dirty="0"/>
              <a:t>：本片选通且有输入。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选通</a:t>
            </a:r>
            <a:r>
              <a:rPr lang="en-US" altLang="zh-CN" dirty="0"/>
              <a:t>S’,Y</a:t>
            </a:r>
            <a:r>
              <a:rPr lang="en-US" altLang="zh-CN" baseline="-25000" dirty="0"/>
              <a:t>s</a:t>
            </a:r>
            <a:r>
              <a:rPr lang="en-US" altLang="zh-CN" baseline="30000" dirty="0"/>
              <a:t>’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en-US" altLang="zh-CN" baseline="-25000" dirty="0"/>
              <a:t>EX</a:t>
            </a:r>
            <a:r>
              <a:rPr lang="en-US" altLang="zh-CN" baseline="30000" dirty="0"/>
              <a:t>’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712893"/>
              </p:ext>
            </p:extLst>
          </p:nvPr>
        </p:nvGraphicFramePr>
        <p:xfrm>
          <a:off x="487996" y="4044497"/>
          <a:ext cx="8213726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4" imgW="3454200" imgH="291960" progId="Equation.DSMT4">
                  <p:embed/>
                </p:oleObj>
              </mc:Choice>
              <mc:Fallback>
                <p:oleObj name="Equation" r:id="rId4" imgW="3454200" imgH="29196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996" y="4044497"/>
                        <a:ext cx="8213726" cy="633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319978"/>
              </p:ext>
            </p:extLst>
          </p:nvPr>
        </p:nvGraphicFramePr>
        <p:xfrm>
          <a:off x="487996" y="4869160"/>
          <a:ext cx="3867980" cy="669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公式" r:id="rId6" imgW="1612800" imgH="279360" progId="Equation.3">
                  <p:embed/>
                </p:oleObj>
              </mc:Choice>
              <mc:Fallback>
                <p:oleObj name="公式" r:id="rId6" imgW="1612800" imgH="279360" progId="Equation.3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7996" y="4869160"/>
                        <a:ext cx="3867980" cy="669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04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A6C44-DE7C-47F6-8C56-F4D8A689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组合电路的一般分析方法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C99240-F322-4C35-A204-88A82EEC1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/>
                </a:solidFill>
              </a:rPr>
              <a:t>根据逻辑电路图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写出输出逻辑函数式；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根据逻辑表达式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列出真值表；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由真值表或表达式分析电路功能。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69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484784"/>
            <a:ext cx="8280920" cy="4248472"/>
          </a:xfrm>
        </p:spPr>
        <p:txBody>
          <a:bodyPr>
            <a:normAutofit fontScale="85000" lnSpcReduction="10000"/>
          </a:bodyPr>
          <a:lstStyle/>
          <a:p>
            <a:r>
              <a:rPr lang="zh-CN" altLang="zh-CN" dirty="0"/>
              <a:t>例</a:t>
            </a:r>
            <a:r>
              <a:rPr lang="en-US" altLang="zh-CN" dirty="0"/>
              <a:t>3-9</a:t>
            </a:r>
            <a:r>
              <a:rPr lang="zh-CN" altLang="en-US" dirty="0"/>
              <a:t>：</a:t>
            </a:r>
            <a:r>
              <a:rPr lang="zh-CN" altLang="zh-CN" dirty="0"/>
              <a:t>用两片</a:t>
            </a:r>
            <a:r>
              <a:rPr lang="en-US" altLang="zh-CN" dirty="0"/>
              <a:t>8</a:t>
            </a:r>
            <a:r>
              <a:rPr lang="zh-CN" altLang="zh-CN" dirty="0"/>
              <a:t>线</a:t>
            </a:r>
            <a:r>
              <a:rPr lang="en-US" altLang="zh-CN" dirty="0"/>
              <a:t>-3</a:t>
            </a:r>
            <a:r>
              <a:rPr lang="zh-CN" altLang="zh-CN" dirty="0"/>
              <a:t>线优先级编码器</a:t>
            </a:r>
            <a:r>
              <a:rPr lang="en-US" altLang="zh-CN" dirty="0"/>
              <a:t>74LS148</a:t>
            </a:r>
            <a:r>
              <a:rPr lang="zh-CN" altLang="zh-CN" dirty="0"/>
              <a:t>组成</a:t>
            </a:r>
            <a:r>
              <a:rPr lang="en-US" altLang="zh-CN" dirty="0"/>
              <a:t>16</a:t>
            </a:r>
            <a:r>
              <a:rPr lang="zh-CN" altLang="zh-CN" dirty="0"/>
              <a:t>线</a:t>
            </a:r>
            <a:r>
              <a:rPr lang="en-US" altLang="zh-CN" dirty="0"/>
              <a:t>-4</a:t>
            </a:r>
            <a:r>
              <a:rPr lang="zh-CN" altLang="zh-CN" dirty="0"/>
              <a:t>线优先编码器。</a:t>
            </a:r>
            <a:endParaRPr lang="en-US" altLang="zh-CN" dirty="0"/>
          </a:p>
          <a:p>
            <a:r>
              <a:rPr lang="zh-CN" altLang="en-US" dirty="0"/>
              <a:t>解：进行问题分解</a:t>
            </a:r>
            <a:r>
              <a:rPr lang="zh-CN" altLang="zh-CN" dirty="0"/>
              <a:t>。</a:t>
            </a:r>
            <a:r>
              <a:rPr lang="zh-CN" altLang="en-US" dirty="0"/>
              <a:t>按编码器的最高位输出将输入分为低八线与高八线。各用一个</a:t>
            </a:r>
            <a:r>
              <a:rPr lang="en-US" altLang="zh-CN" dirty="0"/>
              <a:t>8-3</a:t>
            </a:r>
            <a:r>
              <a:rPr lang="zh-CN" altLang="en-US" dirty="0"/>
              <a:t>译码器。低八线最高位编码输出原码为</a:t>
            </a:r>
            <a:r>
              <a:rPr lang="en-US" altLang="zh-CN" dirty="0"/>
              <a:t>0</a:t>
            </a:r>
            <a:r>
              <a:rPr lang="zh-CN" altLang="en-US" dirty="0"/>
              <a:t>，高八线最高位编码输出原码为</a:t>
            </a:r>
            <a:r>
              <a:rPr lang="en-US" altLang="zh-CN" dirty="0"/>
              <a:t>1</a:t>
            </a:r>
            <a:r>
              <a:rPr lang="zh-CN" altLang="en-US" dirty="0"/>
              <a:t>。高八线有输入时，禁止低八线编码。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编码器扩展</a:t>
            </a:r>
          </a:p>
        </p:txBody>
      </p:sp>
    </p:spTree>
    <p:extLst>
      <p:ext uri="{BB962C8B-B14F-4D97-AF65-F5344CB8AC3E}">
        <p14:creationId xmlns:p14="http://schemas.microsoft.com/office/powerpoint/2010/main" val="86953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36BDE-F9EB-4737-86D4-9AEF6E90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16-4</a:t>
            </a:r>
            <a:r>
              <a:rPr lang="zh-CN" altLang="en-US" dirty="0"/>
              <a:t>编码器连接示意图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F35BFCA-0E6B-4C2D-A885-07AAA6462A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976898"/>
              </p:ext>
            </p:extLst>
          </p:nvPr>
        </p:nvGraphicFramePr>
        <p:xfrm>
          <a:off x="971600" y="2520960"/>
          <a:ext cx="6713794" cy="316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Visio" r:id="rId3" imgW="2741310" imgH="1293423" progId="Visio.Drawing.11">
                  <p:embed/>
                </p:oleObj>
              </mc:Choice>
              <mc:Fallback>
                <p:oleObj name="Visio" r:id="rId3" imgW="2741310" imgH="1293423" progId="Visio.Drawing.11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F35BFCA-0E6B-4C2D-A885-07AAA6462A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2520960"/>
                        <a:ext cx="6713794" cy="3168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ED7F3EC2-DE07-4BE9-BCF0-792898CE28F7}"/>
              </a:ext>
            </a:extLst>
          </p:cNvPr>
          <p:cNvGrpSpPr/>
          <p:nvPr/>
        </p:nvGrpSpPr>
        <p:grpSpPr>
          <a:xfrm>
            <a:off x="1425793" y="1644424"/>
            <a:ext cx="2664296" cy="874360"/>
            <a:chOff x="1439652" y="1474520"/>
            <a:chExt cx="2664296" cy="87436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63CAD8E-0C6A-4491-80AF-97E8B891A232}"/>
                </a:ext>
              </a:extLst>
            </p:cNvPr>
            <p:cNvSpPr txBox="1"/>
            <p:nvPr/>
          </p:nvSpPr>
          <p:spPr>
            <a:xfrm flipH="1">
              <a:off x="1439652" y="1474520"/>
              <a:ext cx="2664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Y</a:t>
              </a:r>
              <a:r>
                <a:rPr lang="en-US" altLang="zh-CN" sz="2800" baseline="-25000" dirty="0"/>
                <a:t>3</a:t>
              </a:r>
              <a:r>
                <a:rPr lang="en-US" altLang="zh-CN" sz="2800" dirty="0"/>
                <a:t>’Y</a:t>
              </a:r>
              <a:r>
                <a:rPr lang="en-US" altLang="zh-CN" sz="2800" baseline="-25000" dirty="0"/>
                <a:t>2</a:t>
              </a:r>
              <a:r>
                <a:rPr lang="en-US" altLang="zh-CN" sz="2800" dirty="0"/>
                <a:t>’Y</a:t>
              </a:r>
              <a:r>
                <a:rPr lang="en-US" altLang="zh-CN" sz="2800" baseline="-25000" dirty="0"/>
                <a:t>1</a:t>
              </a:r>
              <a:r>
                <a:rPr lang="en-US" altLang="zh-CN" sz="2800" dirty="0"/>
                <a:t>’Y</a:t>
              </a:r>
              <a:r>
                <a:rPr lang="en-US" altLang="zh-CN" sz="2800" baseline="-25000" dirty="0"/>
                <a:t>0</a:t>
              </a:r>
              <a:r>
                <a:rPr lang="en-US" altLang="zh-CN" sz="2800" dirty="0"/>
                <a:t>’=0XXX</a:t>
              </a:r>
              <a:endParaRPr lang="zh-CN" altLang="en-US" sz="2800" dirty="0"/>
            </a:p>
          </p:txBody>
        </p:sp>
        <p:sp>
          <p:nvSpPr>
            <p:cNvPr id="6" name="箭头: 下 5">
              <a:extLst>
                <a:ext uri="{FF2B5EF4-FFF2-40B4-BE49-F238E27FC236}">
                  <a16:creationId xmlns:a16="http://schemas.microsoft.com/office/drawing/2014/main" id="{4AB420F8-4285-44F7-A6F6-610F3DF1860D}"/>
                </a:ext>
              </a:extLst>
            </p:cNvPr>
            <p:cNvSpPr/>
            <p:nvPr/>
          </p:nvSpPr>
          <p:spPr>
            <a:xfrm>
              <a:off x="2627784" y="2002969"/>
              <a:ext cx="288032" cy="34591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6989898-A3E4-4229-BBB4-538F61A84802}"/>
              </a:ext>
            </a:extLst>
          </p:cNvPr>
          <p:cNvGrpSpPr/>
          <p:nvPr/>
        </p:nvGrpSpPr>
        <p:grpSpPr>
          <a:xfrm>
            <a:off x="4788024" y="1655776"/>
            <a:ext cx="2664296" cy="864096"/>
            <a:chOff x="4788024" y="1484784"/>
            <a:chExt cx="2664296" cy="86409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0AA4D83-9C05-46F3-863F-2B2BE1BE2DF0}"/>
                </a:ext>
              </a:extLst>
            </p:cNvPr>
            <p:cNvSpPr txBox="1"/>
            <p:nvPr/>
          </p:nvSpPr>
          <p:spPr>
            <a:xfrm flipH="1">
              <a:off x="4788024" y="1484784"/>
              <a:ext cx="2664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Y</a:t>
              </a:r>
              <a:r>
                <a:rPr lang="en-US" altLang="zh-CN" sz="2800" baseline="-25000" dirty="0"/>
                <a:t>3</a:t>
              </a:r>
              <a:r>
                <a:rPr lang="en-US" altLang="zh-CN" sz="2800" dirty="0"/>
                <a:t>’Y</a:t>
              </a:r>
              <a:r>
                <a:rPr lang="en-US" altLang="zh-CN" sz="2800" baseline="-25000" dirty="0"/>
                <a:t>2</a:t>
              </a:r>
              <a:r>
                <a:rPr lang="en-US" altLang="zh-CN" sz="2800" dirty="0"/>
                <a:t>’Y</a:t>
              </a:r>
              <a:r>
                <a:rPr lang="en-US" altLang="zh-CN" sz="2800" baseline="-25000" dirty="0"/>
                <a:t>1</a:t>
              </a:r>
              <a:r>
                <a:rPr lang="en-US" altLang="zh-CN" sz="2800" dirty="0"/>
                <a:t>’Y</a:t>
              </a:r>
              <a:r>
                <a:rPr lang="en-US" altLang="zh-CN" sz="2800" baseline="-25000" dirty="0"/>
                <a:t>0</a:t>
              </a:r>
              <a:r>
                <a:rPr lang="en-US" altLang="zh-CN" sz="2800" dirty="0"/>
                <a:t>’=1XXX</a:t>
              </a:r>
              <a:endParaRPr lang="zh-CN" altLang="en-US" sz="2800" dirty="0"/>
            </a:p>
          </p:txBody>
        </p:sp>
        <p:sp>
          <p:nvSpPr>
            <p:cNvPr id="8" name="箭头: 下 7">
              <a:extLst>
                <a:ext uri="{FF2B5EF4-FFF2-40B4-BE49-F238E27FC236}">
                  <a16:creationId xmlns:a16="http://schemas.microsoft.com/office/drawing/2014/main" id="{C438CA18-90E7-48B8-B92B-82C4B3E1B3DE}"/>
                </a:ext>
              </a:extLst>
            </p:cNvPr>
            <p:cNvSpPr/>
            <p:nvPr/>
          </p:nvSpPr>
          <p:spPr>
            <a:xfrm>
              <a:off x="6012160" y="2008004"/>
              <a:ext cx="288032" cy="34087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980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16-4</a:t>
            </a:r>
            <a:r>
              <a:rPr lang="zh-CN" altLang="en-US" dirty="0"/>
              <a:t>优先编码器真值表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04350"/>
              </p:ext>
            </p:extLst>
          </p:nvPr>
        </p:nvGraphicFramePr>
        <p:xfrm>
          <a:off x="539552" y="1412776"/>
          <a:ext cx="5472608" cy="438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6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6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2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线序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高位片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Y</a:t>
                      </a:r>
                      <a:r>
                        <a:rPr lang="en-US" sz="1200" kern="100" baseline="-25000" dirty="0">
                          <a:effectLst/>
                        </a:rPr>
                        <a:t>22</a:t>
                      </a:r>
                      <a:r>
                        <a:rPr lang="en-US" sz="1200" kern="100" dirty="0">
                          <a:effectLst/>
                        </a:rPr>
                        <a:t>’Y</a:t>
                      </a:r>
                      <a:r>
                        <a:rPr lang="en-US" sz="1200" kern="100" baseline="-25000" dirty="0">
                          <a:effectLst/>
                        </a:rPr>
                        <a:t>21</a:t>
                      </a:r>
                      <a:r>
                        <a:rPr lang="en-US" sz="1200" kern="100" dirty="0">
                          <a:effectLst/>
                        </a:rPr>
                        <a:t>’Y</a:t>
                      </a:r>
                      <a:r>
                        <a:rPr lang="en-US" sz="1200" kern="100" baseline="-25000" dirty="0">
                          <a:effectLst/>
                        </a:rPr>
                        <a:t>20</a:t>
                      </a:r>
                      <a:r>
                        <a:rPr lang="en-US" sz="1200" kern="100" dirty="0">
                          <a:effectLst/>
                        </a:rPr>
                        <a:t>’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低位片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Y</a:t>
                      </a:r>
                      <a:r>
                        <a:rPr lang="en-US" sz="1400" kern="100" baseline="-25000" dirty="0">
                          <a:effectLst/>
                        </a:rPr>
                        <a:t>12</a:t>
                      </a:r>
                      <a:r>
                        <a:rPr lang="en-US" sz="1400" kern="100" dirty="0">
                          <a:effectLst/>
                        </a:rPr>
                        <a:t>’Y</a:t>
                      </a:r>
                      <a:r>
                        <a:rPr lang="en-US" sz="1400" kern="100" baseline="-25000" dirty="0">
                          <a:effectLst/>
                        </a:rPr>
                        <a:t>11</a:t>
                      </a:r>
                      <a:r>
                        <a:rPr lang="en-US" sz="1400" kern="100" dirty="0">
                          <a:effectLst/>
                        </a:rPr>
                        <a:t>’Y</a:t>
                      </a:r>
                      <a:r>
                        <a:rPr lang="en-US" sz="1400" kern="100" baseline="-25000" dirty="0">
                          <a:effectLst/>
                        </a:rPr>
                        <a:t>10</a:t>
                      </a:r>
                      <a:r>
                        <a:rPr lang="en-US" sz="1400" kern="100" dirty="0">
                          <a:effectLst/>
                        </a:rPr>
                        <a:t>’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输出</a:t>
                      </a:r>
                      <a:r>
                        <a:rPr lang="zh-CN" altLang="en-US" sz="1600" kern="100" dirty="0">
                          <a:effectLst/>
                        </a:rPr>
                        <a:t>反</a:t>
                      </a:r>
                      <a:r>
                        <a:rPr lang="zh-CN" sz="1600" kern="100" dirty="0">
                          <a:effectLst/>
                        </a:rPr>
                        <a:t>码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Y</a:t>
                      </a:r>
                      <a:r>
                        <a:rPr lang="en-US" sz="1600" kern="100" baseline="-25000" dirty="0">
                          <a:effectLst/>
                        </a:rPr>
                        <a:t>3</a:t>
                      </a:r>
                      <a:r>
                        <a:rPr lang="en-US" sz="1600" kern="100" dirty="0">
                          <a:effectLst/>
                        </a:rPr>
                        <a:t>’Y</a:t>
                      </a:r>
                      <a:r>
                        <a:rPr lang="en-US" sz="1600" kern="100" baseline="-25000" dirty="0">
                          <a:effectLst/>
                        </a:rPr>
                        <a:t>2</a:t>
                      </a:r>
                      <a:r>
                        <a:rPr lang="en-US" sz="1600" kern="100" dirty="0">
                          <a:effectLst/>
                        </a:rPr>
                        <a:t>’Y</a:t>
                      </a:r>
                      <a:r>
                        <a:rPr lang="en-US" sz="1600" kern="100" baseline="-25000" dirty="0">
                          <a:effectLst/>
                        </a:rPr>
                        <a:t>1</a:t>
                      </a:r>
                      <a:r>
                        <a:rPr lang="en-US" sz="1600" kern="100" dirty="0">
                          <a:effectLst/>
                        </a:rPr>
                        <a:t>’Y</a:t>
                      </a:r>
                      <a:r>
                        <a:rPr lang="en-US" sz="1600" kern="100" baseline="-25000" dirty="0">
                          <a:effectLst/>
                        </a:rPr>
                        <a:t>0</a:t>
                      </a:r>
                      <a:r>
                        <a:rPr lang="en-US" sz="1600" kern="100" dirty="0">
                          <a:effectLst/>
                        </a:rPr>
                        <a:t>’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9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15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000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0000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9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14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001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0001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9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13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010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0010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9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12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011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0011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9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11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100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0100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9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101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0101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9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110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0110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79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111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0111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79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000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1000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79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001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1001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79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010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1010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79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011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1011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79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1100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79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101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1101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9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110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1110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9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111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1111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右大括号 4"/>
          <p:cNvSpPr/>
          <p:nvPr/>
        </p:nvSpPr>
        <p:spPr>
          <a:xfrm>
            <a:off x="6012160" y="1916832"/>
            <a:ext cx="504056" cy="19442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88224" y="27145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高位片编码区</a:t>
            </a:r>
            <a:endParaRPr lang="en-US" altLang="zh-CN" dirty="0"/>
          </a:p>
          <a:p>
            <a:r>
              <a:rPr lang="en-US" altLang="zh-CN" dirty="0"/>
              <a:t>Y</a:t>
            </a:r>
            <a:r>
              <a:rPr lang="en-US" altLang="zh-CN" baseline="-25000" dirty="0"/>
              <a:t>3</a:t>
            </a:r>
            <a:r>
              <a:rPr lang="en-US" altLang="zh-CN" baseline="30000" dirty="0"/>
              <a:t>’</a:t>
            </a:r>
            <a:r>
              <a:rPr lang="en-US" altLang="zh-CN" dirty="0"/>
              <a:t>=Y</a:t>
            </a:r>
            <a:r>
              <a:rPr lang="en-US" altLang="zh-CN" baseline="30000" dirty="0"/>
              <a:t>’</a:t>
            </a:r>
            <a:r>
              <a:rPr lang="en-US" altLang="zh-CN" baseline="-25000" dirty="0"/>
              <a:t>EX2</a:t>
            </a:r>
            <a:r>
              <a:rPr lang="en-US" altLang="zh-CN" dirty="0"/>
              <a:t>=0</a:t>
            </a:r>
            <a:endParaRPr lang="zh-CN" altLang="en-US" dirty="0"/>
          </a:p>
        </p:txBody>
      </p:sp>
      <p:sp>
        <p:nvSpPr>
          <p:cNvPr id="7" name="右大括号 6"/>
          <p:cNvSpPr/>
          <p:nvPr/>
        </p:nvSpPr>
        <p:spPr>
          <a:xfrm>
            <a:off x="6012160" y="3861048"/>
            <a:ext cx="504056" cy="1944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88224" y="468386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低位片编码区</a:t>
            </a:r>
            <a:endParaRPr lang="en-US" altLang="zh-CN" dirty="0"/>
          </a:p>
          <a:p>
            <a:r>
              <a:rPr lang="en-US" altLang="zh-CN" dirty="0"/>
              <a:t>Y</a:t>
            </a:r>
            <a:r>
              <a:rPr lang="en-US" altLang="zh-CN" baseline="-25000" dirty="0"/>
              <a:t>3</a:t>
            </a:r>
            <a:r>
              <a:rPr lang="en-US" altLang="zh-CN" baseline="30000" dirty="0"/>
              <a:t>’</a:t>
            </a:r>
            <a:r>
              <a:rPr lang="en-US" altLang="zh-CN" dirty="0"/>
              <a:t>=Y</a:t>
            </a:r>
            <a:r>
              <a:rPr lang="en-US" altLang="zh-CN" baseline="30000" dirty="0"/>
              <a:t>’</a:t>
            </a:r>
            <a:r>
              <a:rPr lang="en-US" altLang="zh-CN" baseline="-25000" dirty="0"/>
              <a:t>EX2</a:t>
            </a:r>
            <a:r>
              <a:rPr lang="en-US" altLang="zh-CN" dirty="0"/>
              <a:t>=1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051720" y="1873277"/>
            <a:ext cx="288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高位片选通工作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245024" y="2011776"/>
            <a:ext cx="288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低位片不选通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051720" y="3925215"/>
            <a:ext cx="3600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高位片选通无输入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53036" y="3925215"/>
            <a:ext cx="3600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低位片选通有输入</a:t>
            </a:r>
          </a:p>
        </p:txBody>
      </p:sp>
    </p:spTree>
    <p:extLst>
      <p:ext uri="{BB962C8B-B14F-4D97-AF65-F5344CB8AC3E}">
        <p14:creationId xmlns:p14="http://schemas.microsoft.com/office/powerpoint/2010/main" val="107507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2" grpId="0"/>
      <p:bldP spid="9" grpId="0"/>
      <p:bldP spid="10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Y</a:t>
            </a:r>
            <a:r>
              <a:rPr lang="en-US" altLang="zh-CN" baseline="-25000" dirty="0"/>
              <a:t>0</a:t>
            </a:r>
            <a:r>
              <a:rPr lang="en-US" altLang="zh-CN" dirty="0"/>
              <a:t>=Y</a:t>
            </a:r>
            <a:r>
              <a:rPr lang="en-US" altLang="zh-CN" baseline="-25000" dirty="0"/>
              <a:t>10</a:t>
            </a:r>
            <a:r>
              <a:rPr lang="en-US" altLang="zh-CN" dirty="0"/>
              <a:t>+Y</a:t>
            </a:r>
            <a:r>
              <a:rPr lang="en-US" altLang="zh-CN" baseline="-25000" dirty="0"/>
              <a:t>20  </a:t>
            </a:r>
            <a:r>
              <a:rPr lang="en-US" altLang="zh-CN" dirty="0"/>
              <a:t>--&gt; Y</a:t>
            </a:r>
            <a:r>
              <a:rPr lang="en-US" altLang="zh-CN" baseline="-25000" dirty="0"/>
              <a:t>0</a:t>
            </a:r>
            <a:r>
              <a:rPr lang="en-US" altLang="zh-CN" dirty="0"/>
              <a:t>’=Y</a:t>
            </a:r>
            <a:r>
              <a:rPr lang="en-US" altLang="zh-CN" baseline="-25000" dirty="0"/>
              <a:t>10</a:t>
            </a:r>
            <a:r>
              <a:rPr lang="en-US" altLang="zh-CN" dirty="0"/>
              <a:t>’Y</a:t>
            </a:r>
            <a:r>
              <a:rPr lang="en-US" altLang="zh-CN" baseline="-25000" dirty="0"/>
              <a:t>20</a:t>
            </a:r>
            <a:r>
              <a:rPr lang="en-US" altLang="zh-CN" dirty="0"/>
              <a:t>’, Y</a:t>
            </a:r>
            <a:r>
              <a:rPr lang="en-US" altLang="zh-CN" baseline="-25000" dirty="0"/>
              <a:t>0</a:t>
            </a:r>
            <a:r>
              <a:rPr lang="en-US" altLang="zh-CN" dirty="0"/>
              <a:t>=(Y</a:t>
            </a:r>
            <a:r>
              <a:rPr lang="en-US" altLang="zh-CN" baseline="-25000" dirty="0"/>
              <a:t>10</a:t>
            </a:r>
            <a:r>
              <a:rPr lang="en-US" altLang="zh-CN" dirty="0"/>
              <a:t>’Y</a:t>
            </a:r>
            <a:r>
              <a:rPr lang="en-US" altLang="zh-CN" baseline="-25000" dirty="0"/>
              <a:t>20</a:t>
            </a:r>
            <a:r>
              <a:rPr lang="en-US" altLang="zh-CN" dirty="0"/>
              <a:t>’)’</a:t>
            </a:r>
            <a:endParaRPr lang="zh-CN" altLang="zh-CN" dirty="0"/>
          </a:p>
          <a:p>
            <a:r>
              <a:rPr lang="en-US" altLang="zh-CN" dirty="0"/>
              <a:t>Y</a:t>
            </a:r>
            <a:r>
              <a:rPr lang="en-US" altLang="zh-CN" baseline="-25000" dirty="0"/>
              <a:t>1</a:t>
            </a:r>
            <a:r>
              <a:rPr lang="en-US" altLang="zh-CN" dirty="0"/>
              <a:t>=Y</a:t>
            </a:r>
            <a:r>
              <a:rPr lang="en-US" altLang="zh-CN" baseline="-25000" dirty="0"/>
              <a:t>11</a:t>
            </a:r>
            <a:r>
              <a:rPr lang="en-US" altLang="zh-CN" dirty="0"/>
              <a:t>+Y</a:t>
            </a:r>
            <a:r>
              <a:rPr lang="en-US" altLang="zh-CN" baseline="-25000" dirty="0"/>
              <a:t>21  </a:t>
            </a:r>
            <a:r>
              <a:rPr lang="en-US" altLang="zh-CN" dirty="0"/>
              <a:t>--&gt; Y</a:t>
            </a:r>
            <a:r>
              <a:rPr lang="en-US" altLang="zh-CN" baseline="-25000" dirty="0"/>
              <a:t>1</a:t>
            </a:r>
            <a:r>
              <a:rPr lang="en-US" altLang="zh-CN" dirty="0"/>
              <a:t>’=Y</a:t>
            </a:r>
            <a:r>
              <a:rPr lang="en-US" altLang="zh-CN" baseline="-25000" dirty="0"/>
              <a:t>11</a:t>
            </a:r>
            <a:r>
              <a:rPr lang="en-US" altLang="zh-CN" dirty="0"/>
              <a:t>’Y</a:t>
            </a:r>
            <a:r>
              <a:rPr lang="en-US" altLang="zh-CN" baseline="-25000" dirty="0"/>
              <a:t>21</a:t>
            </a:r>
            <a:r>
              <a:rPr lang="en-US" altLang="zh-CN" dirty="0"/>
              <a:t>’, Y</a:t>
            </a:r>
            <a:r>
              <a:rPr lang="en-US" altLang="zh-CN" baseline="-25000" dirty="0"/>
              <a:t>1</a:t>
            </a:r>
            <a:r>
              <a:rPr lang="en-US" altLang="zh-CN" dirty="0"/>
              <a:t>=(Y</a:t>
            </a:r>
            <a:r>
              <a:rPr lang="en-US" altLang="zh-CN" baseline="-25000" dirty="0"/>
              <a:t>11</a:t>
            </a:r>
            <a:r>
              <a:rPr lang="en-US" altLang="zh-CN" dirty="0"/>
              <a:t>’Y</a:t>
            </a:r>
            <a:r>
              <a:rPr lang="en-US" altLang="zh-CN" baseline="-25000" dirty="0"/>
              <a:t>21</a:t>
            </a:r>
            <a:r>
              <a:rPr lang="en-US" altLang="zh-CN" dirty="0"/>
              <a:t>’)’</a:t>
            </a:r>
            <a:endParaRPr lang="zh-CN" altLang="zh-CN" dirty="0"/>
          </a:p>
          <a:p>
            <a:r>
              <a:rPr lang="en-US" altLang="zh-CN" dirty="0"/>
              <a:t>Y</a:t>
            </a:r>
            <a:r>
              <a:rPr lang="en-US" altLang="zh-CN" baseline="-25000" dirty="0"/>
              <a:t>2</a:t>
            </a:r>
            <a:r>
              <a:rPr lang="en-US" altLang="zh-CN" dirty="0"/>
              <a:t>=Y</a:t>
            </a:r>
            <a:r>
              <a:rPr lang="en-US" altLang="zh-CN" baseline="-25000" dirty="0"/>
              <a:t>12</a:t>
            </a:r>
            <a:r>
              <a:rPr lang="en-US" altLang="zh-CN" dirty="0"/>
              <a:t>+Y</a:t>
            </a:r>
            <a:r>
              <a:rPr lang="en-US" altLang="zh-CN" baseline="-25000" dirty="0"/>
              <a:t>22  </a:t>
            </a:r>
            <a:r>
              <a:rPr lang="en-US" altLang="zh-CN" dirty="0"/>
              <a:t>--&gt; Y</a:t>
            </a:r>
            <a:r>
              <a:rPr lang="en-US" altLang="zh-CN" baseline="-25000" dirty="0"/>
              <a:t>2</a:t>
            </a:r>
            <a:r>
              <a:rPr lang="en-US" altLang="zh-CN" dirty="0"/>
              <a:t>’=Y</a:t>
            </a:r>
            <a:r>
              <a:rPr lang="en-US" altLang="zh-CN" baseline="-25000" dirty="0"/>
              <a:t>12</a:t>
            </a:r>
            <a:r>
              <a:rPr lang="en-US" altLang="zh-CN" dirty="0"/>
              <a:t>’Y</a:t>
            </a:r>
            <a:r>
              <a:rPr lang="en-US" altLang="zh-CN" baseline="-25000" dirty="0"/>
              <a:t>22</a:t>
            </a:r>
            <a:r>
              <a:rPr lang="en-US" altLang="zh-CN" dirty="0"/>
              <a:t>’, Y</a:t>
            </a:r>
            <a:r>
              <a:rPr lang="en-US" altLang="zh-CN" baseline="-25000" dirty="0"/>
              <a:t>2</a:t>
            </a:r>
            <a:r>
              <a:rPr lang="en-US" altLang="zh-CN" dirty="0"/>
              <a:t>=(Y</a:t>
            </a:r>
            <a:r>
              <a:rPr lang="en-US" altLang="zh-CN" baseline="-25000" dirty="0"/>
              <a:t>12</a:t>
            </a:r>
            <a:r>
              <a:rPr lang="en-US" altLang="zh-CN" dirty="0"/>
              <a:t>’Y</a:t>
            </a:r>
            <a:r>
              <a:rPr lang="en-US" altLang="zh-CN" baseline="-25000" dirty="0"/>
              <a:t>22</a:t>
            </a:r>
            <a:r>
              <a:rPr lang="en-US" altLang="zh-CN" dirty="0"/>
              <a:t>’)’</a:t>
            </a:r>
            <a:endParaRPr lang="zh-CN" altLang="zh-CN" dirty="0"/>
          </a:p>
          <a:p>
            <a:r>
              <a:rPr lang="en-US" altLang="zh-CN" dirty="0"/>
              <a:t>Y</a:t>
            </a:r>
            <a:r>
              <a:rPr lang="en-US" altLang="zh-CN" baseline="-25000" dirty="0"/>
              <a:t>3</a:t>
            </a:r>
            <a:r>
              <a:rPr lang="en-US" altLang="zh-CN" dirty="0"/>
              <a:t>’=Y</a:t>
            </a:r>
            <a:r>
              <a:rPr lang="en-US" altLang="zh-CN" baseline="-25000" dirty="0"/>
              <a:t>EX2</a:t>
            </a:r>
            <a:r>
              <a:rPr lang="en-US" altLang="zh-CN" dirty="0"/>
              <a:t>’, Y</a:t>
            </a:r>
            <a:r>
              <a:rPr lang="en-US" altLang="zh-CN" baseline="-25000" dirty="0"/>
              <a:t>3</a:t>
            </a:r>
            <a:r>
              <a:rPr lang="en-US" altLang="zh-CN" dirty="0"/>
              <a:t>=(Y</a:t>
            </a:r>
            <a:r>
              <a:rPr lang="en-US" altLang="zh-CN" baseline="-25000" dirty="0"/>
              <a:t>EX2</a:t>
            </a:r>
            <a:r>
              <a:rPr lang="en-US" altLang="zh-CN" dirty="0"/>
              <a:t>’)’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在应用</a:t>
            </a:r>
            <a:r>
              <a:rPr lang="en-US" altLang="zh-CN" dirty="0"/>
              <a:t>74148</a:t>
            </a:r>
            <a:r>
              <a:rPr lang="zh-CN" altLang="zh-CN" dirty="0"/>
              <a:t>时，单片或高位片编码器的选通端应该接低电平（地）。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16-4</a:t>
            </a:r>
            <a:r>
              <a:rPr lang="zh-CN" altLang="en-US" dirty="0"/>
              <a:t>编码器逻辑表达式</a:t>
            </a:r>
          </a:p>
        </p:txBody>
      </p:sp>
    </p:spTree>
    <p:extLst>
      <p:ext uri="{BB962C8B-B14F-4D97-AF65-F5344CB8AC3E}">
        <p14:creationId xmlns:p14="http://schemas.microsoft.com/office/powerpoint/2010/main" val="346640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16-4</a:t>
            </a:r>
            <a:r>
              <a:rPr lang="zh-CN" altLang="en-US" dirty="0"/>
              <a:t>编码器逻辑图</a:t>
            </a:r>
          </a:p>
        </p:txBody>
      </p:sp>
      <p:pic>
        <p:nvPicPr>
          <p:cNvPr id="4" name="Picture 24" descr="4-3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3" r="2933" b="3162"/>
          <a:stretch>
            <a:fillRect/>
          </a:stretch>
        </p:blipFill>
        <p:spPr bwMode="auto">
          <a:xfrm>
            <a:off x="1907704" y="1700808"/>
            <a:ext cx="5555950" cy="4334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86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16-4</a:t>
            </a:r>
            <a:r>
              <a:rPr lang="zh-CN" altLang="en-US" dirty="0"/>
              <a:t>编码器逻辑仿真图</a:t>
            </a: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331640" y="1590356"/>
            <a:ext cx="6120680" cy="407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83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4618856" cy="4323936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If Y</a:t>
            </a:r>
            <a:r>
              <a:rPr lang="en-US" altLang="zh-CN" baseline="-25000" dirty="0"/>
              <a:t>2s</a:t>
            </a:r>
            <a:r>
              <a:rPr lang="en-US" altLang="zh-CN" dirty="0"/>
              <a:t>=0(</a:t>
            </a:r>
            <a:r>
              <a:rPr lang="zh-CN" altLang="en-US" dirty="0"/>
              <a:t>高位片有输入</a:t>
            </a:r>
            <a:r>
              <a:rPr lang="en-US" altLang="zh-CN" dirty="0"/>
              <a:t>) </a:t>
            </a:r>
          </a:p>
          <a:p>
            <a:pPr marL="201168" lvl="1" indent="0">
              <a:buNone/>
            </a:pPr>
            <a:r>
              <a:rPr lang="en-US" altLang="zh-CN" dirty="0"/>
              <a:t>  Then Y</a:t>
            </a:r>
            <a:r>
              <a:rPr lang="en-US" altLang="zh-CN" baseline="-25000" dirty="0"/>
              <a:t>3</a:t>
            </a:r>
            <a:r>
              <a:rPr lang="en-US" altLang="zh-CN" dirty="0"/>
              <a:t>=Y</a:t>
            </a:r>
            <a:r>
              <a:rPr lang="en-US" altLang="zh-CN" baseline="-25000" dirty="0"/>
              <a:t>EX2</a:t>
            </a:r>
            <a:r>
              <a:rPr lang="en-US" altLang="zh-CN" dirty="0"/>
              <a:t>=1,Y</a:t>
            </a:r>
            <a:r>
              <a:rPr lang="en-US" altLang="zh-CN" baseline="-25000" dirty="0"/>
              <a:t>i</a:t>
            </a:r>
            <a:r>
              <a:rPr lang="en-US" altLang="zh-CN" dirty="0"/>
              <a:t>=Y</a:t>
            </a:r>
            <a:r>
              <a:rPr lang="en-US" altLang="zh-CN" baseline="-25000" dirty="0"/>
              <a:t>2i</a:t>
            </a:r>
            <a:endParaRPr lang="en-US" altLang="zh-CN" dirty="0"/>
          </a:p>
          <a:p>
            <a:r>
              <a:rPr lang="en-US" altLang="zh-CN" dirty="0"/>
              <a:t>Else </a:t>
            </a:r>
          </a:p>
          <a:p>
            <a:r>
              <a:rPr lang="en-US" altLang="zh-CN" dirty="0"/>
              <a:t>  Y</a:t>
            </a:r>
            <a:r>
              <a:rPr lang="en-US" altLang="zh-CN" baseline="-25000" dirty="0"/>
              <a:t>3</a:t>
            </a:r>
            <a:r>
              <a:rPr lang="en-US" altLang="zh-CN" dirty="0"/>
              <a:t>=Y</a:t>
            </a:r>
            <a:r>
              <a:rPr lang="en-US" altLang="zh-CN" baseline="-25000" dirty="0"/>
              <a:t>EX2</a:t>
            </a:r>
            <a:r>
              <a:rPr lang="en-US" altLang="zh-CN" dirty="0"/>
              <a:t>=0,Y</a:t>
            </a:r>
            <a:r>
              <a:rPr lang="en-US" altLang="zh-CN" baseline="-25000" dirty="0"/>
              <a:t>i</a:t>
            </a:r>
            <a:r>
              <a:rPr lang="en-US" altLang="zh-CN" dirty="0"/>
              <a:t>=Y</a:t>
            </a:r>
            <a:r>
              <a:rPr lang="en-US" altLang="zh-CN" baseline="-25000" dirty="0"/>
              <a:t>1i</a:t>
            </a:r>
            <a:endParaRPr lang="en-US" altLang="zh-CN" dirty="0"/>
          </a:p>
          <a:p>
            <a:r>
              <a:rPr lang="zh-CN" altLang="en-US" dirty="0"/>
              <a:t>上式写成逻辑表达式：</a:t>
            </a:r>
            <a:endParaRPr lang="en-US" altLang="zh-CN" dirty="0"/>
          </a:p>
          <a:p>
            <a:r>
              <a:rPr lang="en-US" altLang="zh-CN" sz="3400" dirty="0"/>
              <a:t>Yi=Y</a:t>
            </a:r>
            <a:r>
              <a:rPr lang="en-US" altLang="zh-CN" sz="3400" baseline="-25000" dirty="0"/>
              <a:t>2s</a:t>
            </a:r>
            <a:r>
              <a:rPr lang="en-US" altLang="zh-CN" sz="3400" dirty="0"/>
              <a:t>’Y</a:t>
            </a:r>
            <a:r>
              <a:rPr lang="en-US" altLang="zh-CN" sz="3400" baseline="-25000" dirty="0"/>
              <a:t>2i</a:t>
            </a:r>
            <a:r>
              <a:rPr lang="en-US" altLang="zh-CN" sz="3400" dirty="0"/>
              <a:t>+Y</a:t>
            </a:r>
            <a:r>
              <a:rPr lang="en-US" altLang="zh-CN" sz="3400" baseline="-25000" dirty="0"/>
              <a:t>2s</a:t>
            </a:r>
            <a:r>
              <a:rPr lang="en-US" altLang="zh-CN" sz="3400" dirty="0"/>
              <a:t>Y</a:t>
            </a:r>
            <a:r>
              <a:rPr lang="en-US" altLang="zh-CN" sz="3400" baseline="-25000" dirty="0"/>
              <a:t>1i</a:t>
            </a:r>
            <a:r>
              <a:rPr lang="en-US" altLang="zh-CN" sz="3400" dirty="0"/>
              <a:t> ,</a:t>
            </a:r>
            <a:r>
              <a:rPr lang="en-US" altLang="zh-CN" sz="3400" dirty="0" err="1"/>
              <a:t>i</a:t>
            </a:r>
            <a:r>
              <a:rPr lang="en-US" altLang="zh-CN" sz="3400" dirty="0"/>
              <a:t>=0,1,2</a:t>
            </a:r>
          </a:p>
          <a:p>
            <a:r>
              <a:rPr lang="en-US" altLang="zh-CN" sz="4000" dirty="0"/>
              <a:t>Y</a:t>
            </a:r>
            <a:r>
              <a:rPr lang="en-US" altLang="zh-CN" sz="4000" baseline="-25000" dirty="0"/>
              <a:t>3</a:t>
            </a:r>
            <a:r>
              <a:rPr lang="en-US" altLang="zh-CN" sz="4000" dirty="0"/>
              <a:t>=Y</a:t>
            </a:r>
            <a:r>
              <a:rPr lang="en-US" altLang="zh-CN" sz="4000" baseline="-25000" dirty="0"/>
              <a:t>EX2</a:t>
            </a:r>
            <a:endParaRPr lang="zh-CN" altLang="en-US" sz="4000" baseline="-25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*</a:t>
            </a:r>
            <a:r>
              <a:rPr lang="zh-CN" altLang="en-US" dirty="0"/>
              <a:t>扩展程序</a:t>
            </a:r>
            <a:r>
              <a:rPr lang="en-US" altLang="zh-CN" dirty="0"/>
              <a:t>y</a:t>
            </a:r>
            <a:r>
              <a:rPr lang="en-US" altLang="zh-CN" baseline="-25000" dirty="0"/>
              <a:t>3</a:t>
            </a:r>
            <a:r>
              <a:rPr lang="en-US" altLang="zh-CN" dirty="0"/>
              <a:t>y</a:t>
            </a:r>
            <a:r>
              <a:rPr lang="en-US" altLang="zh-CN" baseline="-25000" dirty="0"/>
              <a:t>2</a:t>
            </a:r>
            <a:r>
              <a:rPr lang="en-US" altLang="zh-CN" dirty="0"/>
              <a:t>y</a:t>
            </a:r>
            <a:r>
              <a:rPr lang="en-US" altLang="zh-CN" baseline="-25000" dirty="0"/>
              <a:t>1</a:t>
            </a:r>
            <a:r>
              <a:rPr lang="en-US" altLang="zh-CN" dirty="0"/>
              <a:t>y</a:t>
            </a:r>
            <a:r>
              <a:rPr lang="en-US" altLang="zh-CN" baseline="-25000" dirty="0"/>
              <a:t>0</a:t>
            </a:r>
            <a:endParaRPr lang="zh-CN" altLang="en-US" baseline="-25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886275"/>
              </p:ext>
            </p:extLst>
          </p:nvPr>
        </p:nvGraphicFramePr>
        <p:xfrm>
          <a:off x="4211960" y="2348310"/>
          <a:ext cx="338437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2835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r>
                        <a:rPr lang="en-US" altLang="zh-CN" baseline="-25000" dirty="0"/>
                        <a:t>2s</a:t>
                      </a:r>
                      <a:r>
                        <a:rPr lang="en-US" altLang="zh-CN" baseline="0" dirty="0"/>
                        <a:t>\</a:t>
                      </a:r>
                      <a:r>
                        <a:rPr lang="en-US" altLang="zh-CN" dirty="0"/>
                        <a:t>Y</a:t>
                      </a:r>
                      <a:r>
                        <a:rPr lang="en-US" altLang="zh-CN" i="0" baseline="-25000" dirty="0"/>
                        <a:t>2i</a:t>
                      </a:r>
                      <a:r>
                        <a:rPr lang="en-US" altLang="zh-CN" dirty="0"/>
                        <a:t>Y</a:t>
                      </a:r>
                      <a:r>
                        <a:rPr lang="en-US" altLang="zh-CN" baseline="-25000" dirty="0"/>
                        <a:t>1i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6150267" y="2780358"/>
            <a:ext cx="792088" cy="665232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726331" y="2708350"/>
            <a:ext cx="792088" cy="665232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rot="5400000">
            <a:off x="5580111" y="3865996"/>
            <a:ext cx="648072" cy="332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25512" y="4480271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Y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=Y</a:t>
            </a:r>
            <a:r>
              <a:rPr lang="en-US" altLang="zh-CN" sz="2400" baseline="-25000" dirty="0"/>
              <a:t>1i</a:t>
            </a:r>
            <a:r>
              <a:rPr lang="en-US" altLang="zh-CN" sz="2400" dirty="0"/>
              <a:t>+Y</a:t>
            </a:r>
            <a:r>
              <a:rPr lang="en-US" altLang="zh-CN" sz="2400" baseline="-25000" dirty="0"/>
              <a:t>2i</a:t>
            </a:r>
            <a:endParaRPr lang="zh-CN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30810870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48D8F-5B2E-40A5-A005-CF9C99F6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32-5</a:t>
            </a:r>
            <a:r>
              <a:rPr lang="zh-CN" altLang="en-US" dirty="0"/>
              <a:t>线编码器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B13AA7C0-250D-40B3-B3D5-6E06C5CFAB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132664"/>
              </p:ext>
            </p:extLst>
          </p:nvPr>
        </p:nvGraphicFramePr>
        <p:xfrm>
          <a:off x="237966" y="1484784"/>
          <a:ext cx="8713787" cy="4896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r:id="rId3" imgW="6085332" imgH="3439973" progId="Visio.Drawing.11">
                  <p:embed/>
                </p:oleObj>
              </mc:Choice>
              <mc:Fallback>
                <p:oleObj r:id="rId3" imgW="6085332" imgH="3439973" progId="Visio.Drawing.11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B13AA7C0-250D-40B3-B3D5-6E06C5CFAB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" y="1484784"/>
                        <a:ext cx="8713787" cy="4896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ACCF1B0-6696-4811-8FFB-0FCD25C5F524}"/>
              </a:ext>
            </a:extLst>
          </p:cNvPr>
          <p:cNvSpPr txBox="1"/>
          <p:nvPr/>
        </p:nvSpPr>
        <p:spPr>
          <a:xfrm>
            <a:off x="1331640" y="242088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9B68B5-CF92-4FE0-B8C0-614F92D8CDC6}"/>
              </a:ext>
            </a:extLst>
          </p:cNvPr>
          <p:cNvSpPr txBox="1"/>
          <p:nvPr/>
        </p:nvSpPr>
        <p:spPr>
          <a:xfrm>
            <a:off x="3419872" y="242088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C67AE5-03A6-4231-8F11-3AB1932919BB}"/>
              </a:ext>
            </a:extLst>
          </p:cNvPr>
          <p:cNvSpPr txBox="1"/>
          <p:nvPr/>
        </p:nvSpPr>
        <p:spPr>
          <a:xfrm>
            <a:off x="5503425" y="244528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657E62-B291-4F37-A7A1-408C9BB00027}"/>
              </a:ext>
            </a:extLst>
          </p:cNvPr>
          <p:cNvSpPr txBox="1"/>
          <p:nvPr/>
        </p:nvSpPr>
        <p:spPr>
          <a:xfrm>
            <a:off x="7524426" y="244528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72400B-0204-4408-9212-2A67DEC2ED76}"/>
              </a:ext>
            </a:extLst>
          </p:cNvPr>
          <p:cNvSpPr txBox="1"/>
          <p:nvPr/>
        </p:nvSpPr>
        <p:spPr>
          <a:xfrm>
            <a:off x="6278528" y="4581128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4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：片编码</a:t>
            </a:r>
          </a:p>
        </p:txBody>
      </p:sp>
    </p:spTree>
    <p:extLst>
      <p:ext uri="{BB962C8B-B14F-4D97-AF65-F5344CB8AC3E}">
        <p14:creationId xmlns:p14="http://schemas.microsoft.com/office/powerpoint/2010/main" val="281335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7FD09-AC8D-45A7-93DB-F8FE30BE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9.2.3  </a:t>
            </a:r>
            <a:r>
              <a:rPr lang="zh-CN" altLang="en-US" dirty="0"/>
              <a:t>译码器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B403A6-8129-47B9-882F-1C14652B4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772816"/>
            <a:ext cx="3980697" cy="409627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译码是编码的逆过程，作用是将一组码转换为确定信息。</a:t>
            </a:r>
            <a:endParaRPr lang="en-US" altLang="zh-CN" dirty="0"/>
          </a:p>
          <a:p>
            <a:r>
              <a:rPr lang="zh-CN" altLang="en-US" dirty="0"/>
              <a:t>二进制译码器：</a:t>
            </a:r>
            <a:endParaRPr lang="en-US" altLang="zh-CN" dirty="0"/>
          </a:p>
          <a:p>
            <a:pPr lvl="1"/>
            <a:r>
              <a:rPr lang="zh-CN" altLang="en-US" dirty="0"/>
              <a:t>输入：二进制代码，有</a:t>
            </a:r>
            <a:r>
              <a:rPr lang="en-US" altLang="zh-CN" dirty="0"/>
              <a:t>n</a:t>
            </a:r>
            <a:r>
              <a:rPr lang="zh-CN" altLang="en-US" dirty="0"/>
              <a:t>个；</a:t>
            </a:r>
            <a:endParaRPr lang="en-US" altLang="zh-CN" dirty="0"/>
          </a:p>
          <a:p>
            <a:pPr lvl="1"/>
            <a:r>
              <a:rPr lang="zh-CN" altLang="en-US" dirty="0"/>
              <a:t>输出：</a:t>
            </a:r>
            <a:r>
              <a:rPr lang="en-US" altLang="zh-CN" dirty="0"/>
              <a:t>2</a:t>
            </a:r>
            <a:r>
              <a:rPr lang="en-US" altLang="zh-CN" baseline="30000" dirty="0"/>
              <a:t>n</a:t>
            </a:r>
            <a:r>
              <a:rPr lang="en-US" altLang="zh-CN" dirty="0"/>
              <a:t> </a:t>
            </a:r>
            <a:r>
              <a:rPr lang="zh-CN" altLang="en-US" dirty="0"/>
              <a:t>个特定信息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CB75FA2B-48A4-4FDC-8D9C-BEF855C58505}"/>
              </a:ext>
            </a:extLst>
          </p:cNvPr>
          <p:cNvGrpSpPr>
            <a:grpSpLocks/>
          </p:cNvGrpSpPr>
          <p:nvPr/>
        </p:nvGrpSpPr>
        <p:grpSpPr bwMode="auto">
          <a:xfrm>
            <a:off x="5076056" y="2348880"/>
            <a:ext cx="3813605" cy="2820250"/>
            <a:chOff x="3024" y="192"/>
            <a:chExt cx="2688" cy="1837"/>
          </a:xfrm>
        </p:grpSpPr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00A83B94-5286-4877-939E-43740DACF3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192"/>
              <a:ext cx="2688" cy="1837"/>
              <a:chOff x="2640" y="192"/>
              <a:chExt cx="2688" cy="1837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FC39523-EA3A-458B-965A-64B98785E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92"/>
                <a:ext cx="864" cy="172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" name="Line 9">
                <a:extLst>
                  <a:ext uri="{FF2B5EF4-FFF2-40B4-BE49-F238E27FC236}">
                    <a16:creationId xmlns:a16="http://schemas.microsoft.com/office/drawing/2014/main" id="{0A100A6B-751B-4375-B691-46C1BA61A3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528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10">
                <a:extLst>
                  <a:ext uri="{FF2B5EF4-FFF2-40B4-BE49-F238E27FC236}">
                    <a16:creationId xmlns:a16="http://schemas.microsoft.com/office/drawing/2014/main" id="{1446AD18-0047-4882-A364-6CABAC4DC3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72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11">
                <a:extLst>
                  <a:ext uri="{FF2B5EF4-FFF2-40B4-BE49-F238E27FC236}">
                    <a16:creationId xmlns:a16="http://schemas.microsoft.com/office/drawing/2014/main" id="{A4ADB655-B3E7-41D6-B6E9-5F48E8C92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576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12">
                <a:extLst>
                  <a:ext uri="{FF2B5EF4-FFF2-40B4-BE49-F238E27FC236}">
                    <a16:creationId xmlns:a16="http://schemas.microsoft.com/office/drawing/2014/main" id="{E53E3333-1841-4B13-952F-A2EBD07F5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384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13">
                <a:extLst>
                  <a:ext uri="{FF2B5EF4-FFF2-40B4-BE49-F238E27FC236}">
                    <a16:creationId xmlns:a16="http://schemas.microsoft.com/office/drawing/2014/main" id="{F192EB6F-9EB0-47AC-B933-C57C46E5E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168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14">
                <a:extLst>
                  <a:ext uri="{FF2B5EF4-FFF2-40B4-BE49-F238E27FC236}">
                    <a16:creationId xmlns:a16="http://schemas.microsoft.com/office/drawing/2014/main" id="{83D93403-0C62-47E8-8B65-522B8D0E2F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1776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Text Box 15">
                <a:extLst>
                  <a:ext uri="{FF2B5EF4-FFF2-40B4-BE49-F238E27FC236}">
                    <a16:creationId xmlns:a16="http://schemas.microsoft.com/office/drawing/2014/main" id="{4BF25E5B-2BE6-4632-9066-85F989C952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384"/>
                <a:ext cx="2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2000"/>
                  <a:t>X</a:t>
                </a:r>
                <a:r>
                  <a:rPr lang="en-US" altLang="zh-CN" sz="2000" baseline="-25000"/>
                  <a:t>0</a:t>
                </a:r>
                <a:endParaRPr lang="en-US" altLang="zh-CN" sz="2000"/>
              </a:p>
            </p:txBody>
          </p:sp>
          <p:sp>
            <p:nvSpPr>
              <p:cNvPr id="17" name="Text Box 16">
                <a:extLst>
                  <a:ext uri="{FF2B5EF4-FFF2-40B4-BE49-F238E27FC236}">
                    <a16:creationId xmlns:a16="http://schemas.microsoft.com/office/drawing/2014/main" id="{64D80F71-8C31-4D49-8FF9-E18B8F924C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576"/>
                <a:ext cx="2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2000"/>
                  <a:t>X</a:t>
                </a:r>
                <a:r>
                  <a:rPr lang="en-US" altLang="zh-CN" sz="2000" baseline="-25000"/>
                  <a:t>1</a:t>
                </a:r>
                <a:endParaRPr lang="en-US" altLang="zh-CN" sz="2000"/>
              </a:p>
            </p:txBody>
          </p:sp>
          <p:sp>
            <p:nvSpPr>
              <p:cNvPr id="18" name="Text Box 17">
                <a:extLst>
                  <a:ext uri="{FF2B5EF4-FFF2-40B4-BE49-F238E27FC236}">
                    <a16:creationId xmlns:a16="http://schemas.microsoft.com/office/drawing/2014/main" id="{5492CF05-11EF-4E56-87B7-BD024A0E32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584"/>
                <a:ext cx="3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2000"/>
                  <a:t>X</a:t>
                </a:r>
                <a:r>
                  <a:rPr lang="en-US" altLang="zh-CN" sz="2000" baseline="-25000"/>
                  <a:t>n-1</a:t>
                </a:r>
                <a:endParaRPr lang="en-US" altLang="zh-CN" sz="2000"/>
              </a:p>
            </p:txBody>
          </p:sp>
          <p:sp>
            <p:nvSpPr>
              <p:cNvPr id="19" name="Text Box 18">
                <a:extLst>
                  <a:ext uri="{FF2B5EF4-FFF2-40B4-BE49-F238E27FC236}">
                    <a16:creationId xmlns:a16="http://schemas.microsoft.com/office/drawing/2014/main" id="{7C17DA0F-A853-407D-9874-AFC2F5A4C7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240"/>
                <a:ext cx="2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2000"/>
                  <a:t>Y</a:t>
                </a:r>
                <a:r>
                  <a:rPr lang="en-US" altLang="zh-CN" sz="2000" baseline="-25000"/>
                  <a:t>0</a:t>
                </a:r>
                <a:endParaRPr lang="en-US" altLang="zh-CN" sz="2000"/>
              </a:p>
            </p:txBody>
          </p:sp>
          <p:sp>
            <p:nvSpPr>
              <p:cNvPr id="20" name="Text Box 19">
                <a:extLst>
                  <a:ext uri="{FF2B5EF4-FFF2-40B4-BE49-F238E27FC236}">
                    <a16:creationId xmlns:a16="http://schemas.microsoft.com/office/drawing/2014/main" id="{27482084-B57A-43DA-A6A0-18FA923124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432"/>
                <a:ext cx="2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2000"/>
                  <a:t>Y</a:t>
                </a:r>
                <a:r>
                  <a:rPr lang="en-US" altLang="zh-CN" sz="2000" baseline="-25000"/>
                  <a:t>1</a:t>
                </a:r>
                <a:endParaRPr lang="en-US" altLang="zh-CN" sz="2000"/>
              </a:p>
            </p:txBody>
          </p:sp>
          <p:sp>
            <p:nvSpPr>
              <p:cNvPr id="21" name="Text Box 20">
                <a:extLst>
                  <a:ext uri="{FF2B5EF4-FFF2-40B4-BE49-F238E27FC236}">
                    <a16:creationId xmlns:a16="http://schemas.microsoft.com/office/drawing/2014/main" id="{615692E5-B846-4BA4-9510-FC58A54D22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2" y="167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endParaRPr lang="zh-CN" altLang="zh-CN" sz="2000"/>
              </a:p>
            </p:txBody>
          </p:sp>
          <p:graphicFrame>
            <p:nvGraphicFramePr>
              <p:cNvPr id="22" name="Object 21">
                <a:extLst>
                  <a:ext uri="{FF2B5EF4-FFF2-40B4-BE49-F238E27FC236}">
                    <a16:creationId xmlns:a16="http://schemas.microsoft.com/office/drawing/2014/main" id="{4E0076A3-03F3-49CC-AC25-005CECEF15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32" y="1536"/>
              <a:ext cx="596" cy="4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90" name="Equation" r:id="rId3" imgW="368280" imgH="304560" progId="Equation.3">
                      <p:embed/>
                    </p:oleObj>
                  </mc:Choice>
                  <mc:Fallback>
                    <p:oleObj name="Equation" r:id="rId3" imgW="368280" imgH="304560" progId="Equation.3">
                      <p:embed/>
                      <p:pic>
                        <p:nvPicPr>
                          <p:cNvPr id="22" name="Object 21">
                            <a:extLst>
                              <a:ext uri="{FF2B5EF4-FFF2-40B4-BE49-F238E27FC236}">
                                <a16:creationId xmlns:a16="http://schemas.microsoft.com/office/drawing/2014/main" id="{4E0076A3-03F3-49CC-AC25-005CECEF15F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2" y="1536"/>
                            <a:ext cx="596" cy="4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Text Box 22">
                <a:extLst>
                  <a:ext uri="{FF2B5EF4-FFF2-40B4-BE49-F238E27FC236}">
                    <a16:creationId xmlns:a16="http://schemas.microsoft.com/office/drawing/2014/main" id="{1B42CDE3-5181-4627-9E9E-23E25E6487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478"/>
                <a:ext cx="599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zh-CN" altLang="en-US" sz="2000"/>
                  <a:t>二进制</a:t>
                </a:r>
              </a:p>
              <a:p>
                <a:pPr algn="l" eaLnBrk="1" hangingPunct="1"/>
                <a:r>
                  <a:rPr lang="zh-CN" altLang="en-US" sz="2000"/>
                  <a:t>译码器</a:t>
                </a:r>
              </a:p>
            </p:txBody>
          </p:sp>
        </p:grpSp>
        <p:sp>
          <p:nvSpPr>
            <p:cNvPr id="6" name="Text Box 23">
              <a:extLst>
                <a:ext uri="{FF2B5EF4-FFF2-40B4-BE49-F238E27FC236}">
                  <a16:creationId xmlns:a16="http://schemas.microsoft.com/office/drawing/2014/main" id="{084826EA-9C86-40AB-A1AB-00C8B9211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6" y="81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endParaRPr lang="zh-CN" altLang="zh-CN" sz="2000"/>
            </a:p>
          </p:txBody>
        </p:sp>
        <p:sp>
          <p:nvSpPr>
            <p:cNvPr id="7" name="Text Box 24">
              <a:extLst>
                <a:ext uri="{FF2B5EF4-FFF2-40B4-BE49-F238E27FC236}">
                  <a16:creationId xmlns:a16="http://schemas.microsoft.com/office/drawing/2014/main" id="{A53A749C-89BC-48F9-BEAE-B148F9231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8" y="1126"/>
              <a:ext cx="3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…</a:t>
              </a:r>
            </a:p>
          </p:txBody>
        </p:sp>
        <p:sp>
          <p:nvSpPr>
            <p:cNvPr id="8" name="Text Box 25">
              <a:extLst>
                <a:ext uri="{FF2B5EF4-FFF2-40B4-BE49-F238E27FC236}">
                  <a16:creationId xmlns:a16="http://schemas.microsoft.com/office/drawing/2014/main" id="{FB9E75B7-5FE9-4A98-AFA5-102768A35C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8" y="1104"/>
              <a:ext cx="3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219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07112-CCD4-4184-A165-3085BEB1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400" dirty="0"/>
              <a:t>2</a:t>
            </a:r>
            <a:r>
              <a:rPr lang="zh-CN" altLang="en-US" sz="4400" dirty="0"/>
              <a:t>线</a:t>
            </a:r>
            <a:r>
              <a:rPr lang="en-US" altLang="zh-CN" sz="4400" dirty="0"/>
              <a:t>– 4</a:t>
            </a:r>
            <a:r>
              <a:rPr lang="zh-CN" altLang="en-US" sz="4400" dirty="0"/>
              <a:t>线译码器电路</a:t>
            </a:r>
          </a:p>
        </p:txBody>
      </p:sp>
      <p:grpSp>
        <p:nvGrpSpPr>
          <p:cNvPr id="4" name="Group 114">
            <a:extLst>
              <a:ext uri="{FF2B5EF4-FFF2-40B4-BE49-F238E27FC236}">
                <a16:creationId xmlns:a16="http://schemas.microsoft.com/office/drawing/2014/main" id="{F27B558C-040E-49C0-B4DA-9644BCC76523}"/>
              </a:ext>
            </a:extLst>
          </p:cNvPr>
          <p:cNvGrpSpPr>
            <a:grpSpLocks/>
          </p:cNvGrpSpPr>
          <p:nvPr/>
        </p:nvGrpSpPr>
        <p:grpSpPr bwMode="auto">
          <a:xfrm>
            <a:off x="1269206" y="3958335"/>
            <a:ext cx="1917700" cy="2244725"/>
            <a:chOff x="768" y="2304"/>
            <a:chExt cx="1208" cy="1414"/>
          </a:xfrm>
        </p:grpSpPr>
        <p:sp>
          <p:nvSpPr>
            <p:cNvPr id="5" name="Text Box 92">
              <a:extLst>
                <a:ext uri="{FF2B5EF4-FFF2-40B4-BE49-F238E27FC236}">
                  <a16:creationId xmlns:a16="http://schemas.microsoft.com/office/drawing/2014/main" id="{6E413CA1-6B70-448B-88AE-18DAC8021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304"/>
              <a:ext cx="11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dirty="0"/>
                <a:t>Y</a:t>
              </a:r>
              <a:r>
                <a:rPr lang="en-US" altLang="zh-CN" baseline="-25000" dirty="0"/>
                <a:t>0</a:t>
              </a:r>
              <a:r>
                <a:rPr lang="en-US" altLang="zh-CN" dirty="0"/>
                <a:t>=BA=m</a:t>
              </a:r>
              <a:r>
                <a:rPr lang="en-US" altLang="zh-CN" baseline="-25000" dirty="0"/>
                <a:t>0</a:t>
              </a:r>
              <a:endParaRPr lang="en-US" altLang="zh-CN" dirty="0"/>
            </a:p>
          </p:txBody>
        </p:sp>
        <p:sp>
          <p:nvSpPr>
            <p:cNvPr id="6" name="Text Box 93">
              <a:extLst>
                <a:ext uri="{FF2B5EF4-FFF2-40B4-BE49-F238E27FC236}">
                  <a16:creationId xmlns:a16="http://schemas.microsoft.com/office/drawing/2014/main" id="{879A111D-8996-432D-936D-2967953EB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" y="2694"/>
              <a:ext cx="11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/>
                <a:t>Y</a:t>
              </a:r>
              <a:r>
                <a:rPr lang="en-US" altLang="zh-CN" baseline="-25000"/>
                <a:t>1</a:t>
              </a:r>
              <a:r>
                <a:rPr lang="en-US" altLang="zh-CN"/>
                <a:t>=BA=m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7" name="Text Box 94">
              <a:extLst>
                <a:ext uri="{FF2B5EF4-FFF2-40B4-BE49-F238E27FC236}">
                  <a16:creationId xmlns:a16="http://schemas.microsoft.com/office/drawing/2014/main" id="{AC2A684D-6CAA-463C-8D3A-EE272795C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" y="3029"/>
              <a:ext cx="11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/>
                <a:t>Y</a:t>
              </a:r>
              <a:r>
                <a:rPr lang="en-US" altLang="zh-CN" baseline="-25000"/>
                <a:t>2</a:t>
              </a:r>
              <a:r>
                <a:rPr lang="en-US" altLang="zh-CN"/>
                <a:t>=BA=m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8" name="Text Box 95">
              <a:extLst>
                <a:ext uri="{FF2B5EF4-FFF2-40B4-BE49-F238E27FC236}">
                  <a16:creationId xmlns:a16="http://schemas.microsoft.com/office/drawing/2014/main" id="{4BAED921-7883-4385-9780-2D4AB473D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" y="3391"/>
              <a:ext cx="11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/>
                <a:t>Y</a:t>
              </a:r>
              <a:r>
                <a:rPr lang="en-US" altLang="zh-CN" baseline="-25000"/>
                <a:t>3</a:t>
              </a:r>
              <a:r>
                <a:rPr lang="en-US" altLang="zh-CN"/>
                <a:t>=BA=m</a:t>
              </a:r>
              <a:r>
                <a:rPr lang="en-US" altLang="zh-CN" baseline="-25000"/>
                <a:t>3</a:t>
              </a:r>
              <a:endParaRPr lang="en-US" altLang="zh-CN"/>
            </a:p>
          </p:txBody>
        </p:sp>
        <p:sp>
          <p:nvSpPr>
            <p:cNvPr id="9" name="Line 96">
              <a:extLst>
                <a:ext uri="{FF2B5EF4-FFF2-40B4-BE49-F238E27FC236}">
                  <a16:creationId xmlns:a16="http://schemas.microsoft.com/office/drawing/2014/main" id="{D8149132-E45A-4E2E-A336-D9ECAF762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" y="2333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97">
              <a:extLst>
                <a:ext uri="{FF2B5EF4-FFF2-40B4-BE49-F238E27FC236}">
                  <a16:creationId xmlns:a16="http://schemas.microsoft.com/office/drawing/2014/main" id="{7A6FCFA8-B873-44BE-947C-FCA4152389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2" y="2333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98">
              <a:extLst>
                <a:ext uri="{FF2B5EF4-FFF2-40B4-BE49-F238E27FC236}">
                  <a16:creationId xmlns:a16="http://schemas.microsoft.com/office/drawing/2014/main" id="{5CD9533D-B6DB-4CC9-96BC-8842F48DE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8" y="2733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99">
              <a:extLst>
                <a:ext uri="{FF2B5EF4-FFF2-40B4-BE49-F238E27FC236}">
                  <a16:creationId xmlns:a16="http://schemas.microsoft.com/office/drawing/2014/main" id="{620ADFAC-860E-4A58-B007-431E144D8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4" y="306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108">
            <a:extLst>
              <a:ext uri="{FF2B5EF4-FFF2-40B4-BE49-F238E27FC236}">
                <a16:creationId xmlns:a16="http://schemas.microsoft.com/office/drawing/2014/main" id="{57A18AB9-342B-4448-8E2A-153D02A670C8}"/>
              </a:ext>
            </a:extLst>
          </p:cNvPr>
          <p:cNvGrpSpPr>
            <a:grpSpLocks/>
          </p:cNvGrpSpPr>
          <p:nvPr/>
        </p:nvGrpSpPr>
        <p:grpSpPr bwMode="auto">
          <a:xfrm>
            <a:off x="4851400" y="1533852"/>
            <a:ext cx="3994150" cy="4149725"/>
            <a:chOff x="767" y="816"/>
            <a:chExt cx="2516" cy="2614"/>
          </a:xfrm>
        </p:grpSpPr>
        <p:grpSp>
          <p:nvGrpSpPr>
            <p:cNvPr id="21" name="Group 43">
              <a:extLst>
                <a:ext uri="{FF2B5EF4-FFF2-40B4-BE49-F238E27FC236}">
                  <a16:creationId xmlns:a16="http://schemas.microsoft.com/office/drawing/2014/main" id="{E413E045-FA2B-4B9B-A0EB-6A9A0CB21F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" y="897"/>
              <a:ext cx="2516" cy="2533"/>
              <a:chOff x="422" y="213"/>
              <a:chExt cx="2516" cy="2533"/>
            </a:xfrm>
          </p:grpSpPr>
          <p:grpSp>
            <p:nvGrpSpPr>
              <p:cNvPr id="22" name="Group 44">
                <a:extLst>
                  <a:ext uri="{FF2B5EF4-FFF2-40B4-BE49-F238E27FC236}">
                    <a16:creationId xmlns:a16="http://schemas.microsoft.com/office/drawing/2014/main" id="{2AC056C2-56F8-4FF0-AD84-813CC6DE5E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6" y="230"/>
                <a:ext cx="336" cy="538"/>
                <a:chOff x="1200" y="230"/>
                <a:chExt cx="336" cy="538"/>
              </a:xfrm>
            </p:grpSpPr>
            <p:sp>
              <p:nvSpPr>
                <p:cNvPr id="67" name="Rectangle 45">
                  <a:extLst>
                    <a:ext uri="{FF2B5EF4-FFF2-40B4-BE49-F238E27FC236}">
                      <a16:creationId xmlns:a16="http://schemas.microsoft.com/office/drawing/2014/main" id="{4DC48C44-5AE9-4AAD-811C-0E57DD2CFB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40"/>
                  <a:ext cx="336" cy="52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8" name="Text Box 46">
                  <a:extLst>
                    <a:ext uri="{FF2B5EF4-FFF2-40B4-BE49-F238E27FC236}">
                      <a16:creationId xmlns:a16="http://schemas.microsoft.com/office/drawing/2014/main" id="{FC365E39-43BF-4878-9E63-94BDB94D7F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38" y="230"/>
                  <a:ext cx="24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000"/>
                    <a:t>&amp;</a:t>
                  </a:r>
                </a:p>
              </p:txBody>
            </p:sp>
          </p:grpSp>
          <p:grpSp>
            <p:nvGrpSpPr>
              <p:cNvPr id="23" name="Group 47">
                <a:extLst>
                  <a:ext uri="{FF2B5EF4-FFF2-40B4-BE49-F238E27FC236}">
                    <a16:creationId xmlns:a16="http://schemas.microsoft.com/office/drawing/2014/main" id="{2E204AF8-E6AF-4FEE-B461-A407380F9D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6" y="864"/>
                <a:ext cx="336" cy="538"/>
                <a:chOff x="1200" y="230"/>
                <a:chExt cx="336" cy="538"/>
              </a:xfrm>
            </p:grpSpPr>
            <p:sp>
              <p:nvSpPr>
                <p:cNvPr id="65" name="Rectangle 48">
                  <a:extLst>
                    <a:ext uri="{FF2B5EF4-FFF2-40B4-BE49-F238E27FC236}">
                      <a16:creationId xmlns:a16="http://schemas.microsoft.com/office/drawing/2014/main" id="{299B7DD0-36B4-4A66-A58B-E5C3324283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40"/>
                  <a:ext cx="336" cy="52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6" name="Text Box 49">
                  <a:extLst>
                    <a:ext uri="{FF2B5EF4-FFF2-40B4-BE49-F238E27FC236}">
                      <a16:creationId xmlns:a16="http://schemas.microsoft.com/office/drawing/2014/main" id="{709F79CF-2E75-464E-AD01-7F0A1B590CE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38" y="230"/>
                  <a:ext cx="24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000"/>
                    <a:t>&amp;</a:t>
                  </a:r>
                </a:p>
              </p:txBody>
            </p:sp>
          </p:grpSp>
          <p:grpSp>
            <p:nvGrpSpPr>
              <p:cNvPr id="24" name="Group 50">
                <a:extLst>
                  <a:ext uri="{FF2B5EF4-FFF2-40B4-BE49-F238E27FC236}">
                    <a16:creationId xmlns:a16="http://schemas.microsoft.com/office/drawing/2014/main" id="{434D7A09-0B48-4465-98CF-1899E90F50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6" y="1536"/>
                <a:ext cx="336" cy="538"/>
                <a:chOff x="1200" y="230"/>
                <a:chExt cx="336" cy="538"/>
              </a:xfrm>
            </p:grpSpPr>
            <p:sp>
              <p:nvSpPr>
                <p:cNvPr id="63" name="Rectangle 51">
                  <a:extLst>
                    <a:ext uri="{FF2B5EF4-FFF2-40B4-BE49-F238E27FC236}">
                      <a16:creationId xmlns:a16="http://schemas.microsoft.com/office/drawing/2014/main" id="{8FC9F617-83B2-4BBA-85AC-8853447509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40"/>
                  <a:ext cx="336" cy="52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4" name="Text Box 52">
                  <a:extLst>
                    <a:ext uri="{FF2B5EF4-FFF2-40B4-BE49-F238E27FC236}">
                      <a16:creationId xmlns:a16="http://schemas.microsoft.com/office/drawing/2014/main" id="{32C7810F-B590-415C-B4C5-7C29582F29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38" y="230"/>
                  <a:ext cx="24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000"/>
                    <a:t>&amp;</a:t>
                  </a:r>
                </a:p>
              </p:txBody>
            </p:sp>
          </p:grpSp>
          <p:grpSp>
            <p:nvGrpSpPr>
              <p:cNvPr id="25" name="Group 53">
                <a:extLst>
                  <a:ext uri="{FF2B5EF4-FFF2-40B4-BE49-F238E27FC236}">
                    <a16:creationId xmlns:a16="http://schemas.microsoft.com/office/drawing/2014/main" id="{037D0345-6ABB-49E7-9D62-B50C2C4078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6" y="2208"/>
                <a:ext cx="336" cy="538"/>
                <a:chOff x="1200" y="230"/>
                <a:chExt cx="336" cy="538"/>
              </a:xfrm>
            </p:grpSpPr>
            <p:sp>
              <p:nvSpPr>
                <p:cNvPr id="61" name="Rectangle 54">
                  <a:extLst>
                    <a:ext uri="{FF2B5EF4-FFF2-40B4-BE49-F238E27FC236}">
                      <a16:creationId xmlns:a16="http://schemas.microsoft.com/office/drawing/2014/main" id="{7B4A4158-9FC1-4BE6-8939-6EC8E287E1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40"/>
                  <a:ext cx="336" cy="52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2" name="Text Box 55">
                  <a:extLst>
                    <a:ext uri="{FF2B5EF4-FFF2-40B4-BE49-F238E27FC236}">
                      <a16:creationId xmlns:a16="http://schemas.microsoft.com/office/drawing/2014/main" id="{6E84E7C5-49B5-4080-B045-05254F8717F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38" y="230"/>
                  <a:ext cx="24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000"/>
                    <a:t>&amp;</a:t>
                  </a:r>
                </a:p>
              </p:txBody>
            </p:sp>
          </p:grpSp>
          <p:sp>
            <p:nvSpPr>
              <p:cNvPr id="26" name="Rectangle 56">
                <a:extLst>
                  <a:ext uri="{FF2B5EF4-FFF2-40B4-BE49-F238E27FC236}">
                    <a16:creationId xmlns:a16="http://schemas.microsoft.com/office/drawing/2014/main" id="{2334C757-B9C6-4853-B26D-4D6D47455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40"/>
                <a:ext cx="240" cy="3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" name="Rectangle 57">
                <a:extLst>
                  <a:ext uri="{FF2B5EF4-FFF2-40B4-BE49-F238E27FC236}">
                    <a16:creationId xmlns:a16="http://schemas.microsoft.com/office/drawing/2014/main" id="{E632372A-7690-4AD2-8F8E-44829E214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672"/>
                <a:ext cx="240" cy="3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" name="Text Box 58">
                <a:extLst>
                  <a:ext uri="{FF2B5EF4-FFF2-40B4-BE49-F238E27FC236}">
                    <a16:creationId xmlns:a16="http://schemas.microsoft.com/office/drawing/2014/main" id="{7EDDC8C4-2602-4CD6-8199-B733D15C19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0" y="21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2000"/>
                  <a:t>1</a:t>
                </a:r>
              </a:p>
            </p:txBody>
          </p:sp>
          <p:sp>
            <p:nvSpPr>
              <p:cNvPr id="29" name="Text Box 59">
                <a:extLst>
                  <a:ext uri="{FF2B5EF4-FFF2-40B4-BE49-F238E27FC236}">
                    <a16:creationId xmlns:a16="http://schemas.microsoft.com/office/drawing/2014/main" id="{BE6B7141-5EA5-4D12-B5F2-64863ED3B7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6" y="64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2000"/>
                  <a:t>1</a:t>
                </a:r>
              </a:p>
            </p:txBody>
          </p:sp>
          <p:sp>
            <p:nvSpPr>
              <p:cNvPr id="30" name="Oval 60">
                <a:extLst>
                  <a:ext uri="{FF2B5EF4-FFF2-40B4-BE49-F238E27FC236}">
                    <a16:creationId xmlns:a16="http://schemas.microsoft.com/office/drawing/2014/main" id="{8B606BF3-42A7-432C-B016-9454E526E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96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" name="Rectangle 61">
                <a:extLst>
                  <a:ext uri="{FF2B5EF4-FFF2-40B4-BE49-F238E27FC236}">
                    <a16:creationId xmlns:a16="http://schemas.microsoft.com/office/drawing/2014/main" id="{285E7FD3-B00F-44BC-825B-24313C009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40"/>
                <a:ext cx="240" cy="3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" name="Oval 62">
                <a:extLst>
                  <a:ext uri="{FF2B5EF4-FFF2-40B4-BE49-F238E27FC236}">
                    <a16:creationId xmlns:a16="http://schemas.microsoft.com/office/drawing/2014/main" id="{6651D825-69BB-462A-A948-2F281B41C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80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" name="Line 63">
                <a:extLst>
                  <a:ext uri="{FF2B5EF4-FFF2-40B4-BE49-F238E27FC236}">
                    <a16:creationId xmlns:a16="http://schemas.microsoft.com/office/drawing/2014/main" id="{8CED46D2-75D6-499C-95C4-0678803C0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4" y="384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64">
                <a:extLst>
                  <a:ext uri="{FF2B5EF4-FFF2-40B4-BE49-F238E27FC236}">
                    <a16:creationId xmlns:a16="http://schemas.microsoft.com/office/drawing/2014/main" id="{3110DB05-283C-40C6-B601-65CD15A068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4" y="816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65">
                <a:extLst>
                  <a:ext uri="{FF2B5EF4-FFF2-40B4-BE49-F238E27FC236}">
                    <a16:creationId xmlns:a16="http://schemas.microsoft.com/office/drawing/2014/main" id="{6E6E6228-602E-4993-B180-389F1D1F80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420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66">
                <a:extLst>
                  <a:ext uri="{FF2B5EF4-FFF2-40B4-BE49-F238E27FC236}">
                    <a16:creationId xmlns:a16="http://schemas.microsoft.com/office/drawing/2014/main" id="{1DF3026A-8D2B-45C8-A0B5-A06CFED9F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82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67">
                <a:extLst>
                  <a:ext uri="{FF2B5EF4-FFF2-40B4-BE49-F238E27FC236}">
                    <a16:creationId xmlns:a16="http://schemas.microsoft.com/office/drawing/2014/main" id="{A4405858-1595-4CA9-9709-0820564821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32" y="672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68">
                <a:extLst>
                  <a:ext uri="{FF2B5EF4-FFF2-40B4-BE49-F238E27FC236}">
                    <a16:creationId xmlns:a16="http://schemas.microsoft.com/office/drawing/2014/main" id="{60803BC8-E058-4F17-803B-C1DEA291E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67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69">
                <a:extLst>
                  <a:ext uri="{FF2B5EF4-FFF2-40B4-BE49-F238E27FC236}">
                    <a16:creationId xmlns:a16="http://schemas.microsoft.com/office/drawing/2014/main" id="{1B4CEEB7-0512-43DD-9140-5288886E62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816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70">
                <a:extLst>
                  <a:ext uri="{FF2B5EF4-FFF2-40B4-BE49-F238E27FC236}">
                    <a16:creationId xmlns:a16="http://schemas.microsoft.com/office/drawing/2014/main" id="{2131D487-FF5D-45C7-A5B8-0C8D8FD91F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71">
                <a:extLst>
                  <a:ext uri="{FF2B5EF4-FFF2-40B4-BE49-F238E27FC236}">
                    <a16:creationId xmlns:a16="http://schemas.microsoft.com/office/drawing/2014/main" id="{B5715DDB-417D-4490-BD57-8ADAC931DD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432"/>
                <a:ext cx="0" cy="12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72">
                <a:extLst>
                  <a:ext uri="{FF2B5EF4-FFF2-40B4-BE49-F238E27FC236}">
                    <a16:creationId xmlns:a16="http://schemas.microsoft.com/office/drawing/2014/main" id="{768D5711-36B6-4A08-910B-7B3AC0D769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72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73">
                <a:extLst>
                  <a:ext uri="{FF2B5EF4-FFF2-40B4-BE49-F238E27FC236}">
                    <a16:creationId xmlns:a16="http://schemas.microsoft.com/office/drawing/2014/main" id="{81489D3A-4168-4C0A-BEA6-0D39BE0D6D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84"/>
                <a:ext cx="0" cy="20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74">
                <a:extLst>
                  <a:ext uri="{FF2B5EF4-FFF2-40B4-BE49-F238E27FC236}">
                    <a16:creationId xmlns:a16="http://schemas.microsoft.com/office/drawing/2014/main" id="{0C5BB4C6-A313-4605-AC9E-C6050BE35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400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75">
                <a:extLst>
                  <a:ext uri="{FF2B5EF4-FFF2-40B4-BE49-F238E27FC236}">
                    <a16:creationId xmlns:a16="http://schemas.microsoft.com/office/drawing/2014/main" id="{249166B3-389E-4A56-B599-7B1D47EFF1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056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76">
                <a:extLst>
                  <a:ext uri="{FF2B5EF4-FFF2-40B4-BE49-F238E27FC236}">
                    <a16:creationId xmlns:a16="http://schemas.microsoft.com/office/drawing/2014/main" id="{42EF1307-580D-462F-AC7D-8404AE04E9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816"/>
                <a:ext cx="0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77">
                <a:extLst>
                  <a:ext uri="{FF2B5EF4-FFF2-40B4-BE49-F238E27FC236}">
                    <a16:creationId xmlns:a16="http://schemas.microsoft.com/office/drawing/2014/main" id="{3A7C47E6-867E-4603-AC0E-1E734C2B6F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8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78">
                <a:extLst>
                  <a:ext uri="{FF2B5EF4-FFF2-40B4-BE49-F238E27FC236}">
                    <a16:creationId xmlns:a16="http://schemas.microsoft.com/office/drawing/2014/main" id="{6F3B6770-2189-4655-B76C-C1AD549AA3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79">
                <a:extLst>
                  <a:ext uri="{FF2B5EF4-FFF2-40B4-BE49-F238E27FC236}">
                    <a16:creationId xmlns:a16="http://schemas.microsoft.com/office/drawing/2014/main" id="{4EAD899F-28CF-4E91-9014-FACD8EDCC9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640"/>
                <a:ext cx="8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80">
                <a:extLst>
                  <a:ext uri="{FF2B5EF4-FFF2-40B4-BE49-F238E27FC236}">
                    <a16:creationId xmlns:a16="http://schemas.microsoft.com/office/drawing/2014/main" id="{B02823EE-7D13-4483-9C63-898DB6FAA1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528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81">
                <a:extLst>
                  <a:ext uri="{FF2B5EF4-FFF2-40B4-BE49-F238E27FC236}">
                    <a16:creationId xmlns:a16="http://schemas.microsoft.com/office/drawing/2014/main" id="{E239935C-051E-49B2-94F2-F87C43615B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15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Line 82">
                <a:extLst>
                  <a:ext uri="{FF2B5EF4-FFF2-40B4-BE49-F238E27FC236}">
                    <a16:creationId xmlns:a16="http://schemas.microsoft.com/office/drawing/2014/main" id="{67C4D931-71E9-490A-8184-0CB906E8AE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824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83">
                <a:extLst>
                  <a:ext uri="{FF2B5EF4-FFF2-40B4-BE49-F238E27FC236}">
                    <a16:creationId xmlns:a16="http://schemas.microsoft.com/office/drawing/2014/main" id="{99CA8DFA-3676-4AA7-BDF0-FE5FD0B988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496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Text Box 84">
                <a:extLst>
                  <a:ext uri="{FF2B5EF4-FFF2-40B4-BE49-F238E27FC236}">
                    <a16:creationId xmlns:a16="http://schemas.microsoft.com/office/drawing/2014/main" id="{71D6A76A-9CBD-4D7B-881D-28B065A085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" y="249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2000"/>
                  <a:t>A</a:t>
                </a:r>
              </a:p>
            </p:txBody>
          </p:sp>
          <p:sp>
            <p:nvSpPr>
              <p:cNvPr id="55" name="Text Box 85">
                <a:extLst>
                  <a:ext uri="{FF2B5EF4-FFF2-40B4-BE49-F238E27FC236}">
                    <a16:creationId xmlns:a16="http://schemas.microsoft.com/office/drawing/2014/main" id="{C34F1A88-10B8-45A0-9DD3-AAF68426E0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672"/>
                <a:ext cx="22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2000"/>
                  <a:t>B</a:t>
                </a:r>
              </a:p>
            </p:txBody>
          </p:sp>
          <p:sp>
            <p:nvSpPr>
              <p:cNvPr id="57" name="Text Box 87">
                <a:extLst>
                  <a:ext uri="{FF2B5EF4-FFF2-40B4-BE49-F238E27FC236}">
                    <a16:creationId xmlns:a16="http://schemas.microsoft.com/office/drawing/2014/main" id="{22489ADB-214C-4AA0-B6FE-A080F08316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2" y="393"/>
                <a:ext cx="3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2000"/>
                  <a:t>Y</a:t>
                </a:r>
                <a:r>
                  <a:rPr lang="en-US" altLang="zh-CN" sz="2000" baseline="-25000"/>
                  <a:t>0</a:t>
                </a:r>
                <a:endParaRPr lang="en-US" altLang="zh-CN" sz="2000"/>
              </a:p>
            </p:txBody>
          </p:sp>
          <p:sp>
            <p:nvSpPr>
              <p:cNvPr id="58" name="Text Box 88">
                <a:extLst>
                  <a:ext uri="{FF2B5EF4-FFF2-40B4-BE49-F238E27FC236}">
                    <a16:creationId xmlns:a16="http://schemas.microsoft.com/office/drawing/2014/main" id="{EB8D934C-4FBE-4D4D-A499-EFAD33665B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2" y="1008"/>
                <a:ext cx="3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2000"/>
                  <a:t>Y</a:t>
                </a:r>
                <a:r>
                  <a:rPr lang="en-US" altLang="zh-CN" sz="2000" baseline="-25000"/>
                  <a:t>1</a:t>
                </a:r>
                <a:endParaRPr lang="en-US" altLang="zh-CN" sz="2000"/>
              </a:p>
            </p:txBody>
          </p:sp>
          <p:sp>
            <p:nvSpPr>
              <p:cNvPr id="59" name="Text Box 89">
                <a:extLst>
                  <a:ext uri="{FF2B5EF4-FFF2-40B4-BE49-F238E27FC236}">
                    <a16:creationId xmlns:a16="http://schemas.microsoft.com/office/drawing/2014/main" id="{E4BC7427-FF7E-40BF-8E3A-BD04E3ED43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1680"/>
                <a:ext cx="3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2000"/>
                  <a:t>Y</a:t>
                </a:r>
                <a:r>
                  <a:rPr lang="en-US" altLang="zh-CN" sz="2000" baseline="-25000"/>
                  <a:t>2</a:t>
                </a:r>
                <a:endParaRPr lang="en-US" altLang="zh-CN" sz="2000"/>
              </a:p>
            </p:txBody>
          </p:sp>
          <p:sp>
            <p:nvSpPr>
              <p:cNvPr id="60" name="Text Box 90">
                <a:extLst>
                  <a:ext uri="{FF2B5EF4-FFF2-40B4-BE49-F238E27FC236}">
                    <a16:creationId xmlns:a16="http://schemas.microsoft.com/office/drawing/2014/main" id="{156B5D53-2F21-481B-8F7F-0A2F28FD65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2400"/>
                <a:ext cx="3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2000"/>
                  <a:t>Y</a:t>
                </a:r>
                <a:r>
                  <a:rPr lang="en-US" altLang="zh-CN" sz="2000" baseline="-25000"/>
                  <a:t>3</a:t>
                </a:r>
                <a:endParaRPr lang="en-US" altLang="zh-CN" sz="2000"/>
              </a:p>
            </p:txBody>
          </p:sp>
        </p:grpSp>
        <p:sp>
          <p:nvSpPr>
            <p:cNvPr id="15" name="Text Box 100">
              <a:extLst>
                <a:ext uri="{FF2B5EF4-FFF2-40B4-BE49-F238E27FC236}">
                  <a16:creationId xmlns:a16="http://schemas.microsoft.com/office/drawing/2014/main" id="{72CC2F05-C06E-4D15-9F18-E6D4BC844A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8" y="816"/>
              <a:ext cx="1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/>
                <a:t>.</a:t>
              </a:r>
            </a:p>
          </p:txBody>
        </p:sp>
        <p:sp>
          <p:nvSpPr>
            <p:cNvPr id="16" name="Text Box 102">
              <a:extLst>
                <a:ext uri="{FF2B5EF4-FFF2-40B4-BE49-F238E27FC236}">
                  <a16:creationId xmlns:a16="http://schemas.microsoft.com/office/drawing/2014/main" id="{3923FA92-A05E-4ABF-98D7-87DF3580D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2" y="1257"/>
              <a:ext cx="1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/>
                <a:t>.</a:t>
              </a:r>
            </a:p>
          </p:txBody>
        </p:sp>
        <p:sp>
          <p:nvSpPr>
            <p:cNvPr id="17" name="Text Box 103">
              <a:extLst>
                <a:ext uri="{FF2B5EF4-FFF2-40B4-BE49-F238E27FC236}">
                  <a16:creationId xmlns:a16="http://schemas.microsoft.com/office/drawing/2014/main" id="{5EF83548-CA41-43A9-9929-44D8DA7BA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6" y="873"/>
              <a:ext cx="1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/>
                <a:t>.</a:t>
              </a:r>
            </a:p>
          </p:txBody>
        </p:sp>
        <p:sp>
          <p:nvSpPr>
            <p:cNvPr id="18" name="Text Box 105">
              <a:extLst>
                <a:ext uri="{FF2B5EF4-FFF2-40B4-BE49-F238E27FC236}">
                  <a16:creationId xmlns:a16="http://schemas.microsoft.com/office/drawing/2014/main" id="{946B0B55-5078-4F9C-8ADD-BA7A009A4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2" y="1296"/>
              <a:ext cx="1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/>
                <a:t>.</a:t>
              </a:r>
            </a:p>
          </p:txBody>
        </p:sp>
        <p:sp>
          <p:nvSpPr>
            <p:cNvPr id="19" name="Text Box 106">
              <a:extLst>
                <a:ext uri="{FF2B5EF4-FFF2-40B4-BE49-F238E27FC236}">
                  <a16:creationId xmlns:a16="http://schemas.microsoft.com/office/drawing/2014/main" id="{D4B0B723-2257-4791-81E7-680AC6B57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2" y="2409"/>
              <a:ext cx="1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/>
                <a:t>.</a:t>
              </a:r>
            </a:p>
          </p:txBody>
        </p:sp>
      </p:grpSp>
      <p:grpSp>
        <p:nvGrpSpPr>
          <p:cNvPr id="69" name="Group 109">
            <a:extLst>
              <a:ext uri="{FF2B5EF4-FFF2-40B4-BE49-F238E27FC236}">
                <a16:creationId xmlns:a16="http://schemas.microsoft.com/office/drawing/2014/main" id="{240E68E3-B2B0-46DB-BD3B-F7313410829C}"/>
              </a:ext>
            </a:extLst>
          </p:cNvPr>
          <p:cNvGrpSpPr>
            <a:grpSpLocks/>
          </p:cNvGrpSpPr>
          <p:nvPr/>
        </p:nvGrpSpPr>
        <p:grpSpPr bwMode="auto">
          <a:xfrm>
            <a:off x="646906" y="1563221"/>
            <a:ext cx="3236913" cy="2227263"/>
            <a:chOff x="3360" y="2208"/>
            <a:chExt cx="2039" cy="1403"/>
          </a:xfrm>
        </p:grpSpPr>
        <p:sp>
          <p:nvSpPr>
            <p:cNvPr id="70" name="Text Box 110">
              <a:extLst>
                <a:ext uri="{FF2B5EF4-FFF2-40B4-BE49-F238E27FC236}">
                  <a16:creationId xmlns:a16="http://schemas.microsoft.com/office/drawing/2014/main" id="{1A5391E2-B225-4284-82D4-8A4E4E252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208"/>
              <a:ext cx="2039" cy="1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dirty="0"/>
                <a:t>B  A  Y</a:t>
              </a:r>
              <a:r>
                <a:rPr lang="en-US" altLang="zh-CN" baseline="-25000" dirty="0"/>
                <a:t>0</a:t>
              </a:r>
              <a:r>
                <a:rPr lang="en-US" altLang="zh-CN" dirty="0"/>
                <a:t>  Y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  Y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  Y</a:t>
              </a:r>
              <a:r>
                <a:rPr lang="en-US" altLang="zh-CN" baseline="-25000" dirty="0"/>
                <a:t>3</a:t>
              </a:r>
            </a:p>
            <a:p>
              <a:pPr algn="l" eaLnBrk="1" hangingPunct="1"/>
              <a:r>
                <a:rPr lang="en-US" altLang="zh-CN" dirty="0"/>
                <a:t>0   0    </a:t>
              </a:r>
              <a:r>
                <a:rPr lang="en-US" altLang="zh-CN" dirty="0">
                  <a:solidFill>
                    <a:srgbClr val="FF3300"/>
                  </a:solidFill>
                </a:rPr>
                <a:t>1</a:t>
              </a:r>
              <a:r>
                <a:rPr lang="en-US" altLang="zh-CN" dirty="0"/>
                <a:t>     0     0    0</a:t>
              </a:r>
            </a:p>
            <a:p>
              <a:pPr algn="l" eaLnBrk="1" hangingPunct="1"/>
              <a:r>
                <a:rPr lang="en-US" altLang="zh-CN" dirty="0"/>
                <a:t>0   1    0    </a:t>
              </a:r>
              <a:r>
                <a:rPr lang="en-US" altLang="zh-CN" dirty="0">
                  <a:solidFill>
                    <a:srgbClr val="FF3300"/>
                  </a:solidFill>
                </a:rPr>
                <a:t> 1</a:t>
              </a:r>
              <a:r>
                <a:rPr lang="en-US" altLang="zh-CN" dirty="0"/>
                <a:t>     0    0</a:t>
              </a:r>
            </a:p>
            <a:p>
              <a:pPr algn="l" eaLnBrk="1" hangingPunct="1">
                <a:buFontTx/>
                <a:buAutoNum type="arabicPlain"/>
              </a:pPr>
              <a:r>
                <a:rPr lang="en-US" altLang="zh-CN" dirty="0"/>
                <a:t>0    0     0     </a:t>
              </a:r>
              <a:r>
                <a:rPr lang="en-US" altLang="zh-CN" dirty="0">
                  <a:solidFill>
                    <a:srgbClr val="FF3300"/>
                  </a:solidFill>
                </a:rPr>
                <a:t>1</a:t>
              </a:r>
              <a:r>
                <a:rPr lang="en-US" altLang="zh-CN" dirty="0"/>
                <a:t>    0</a:t>
              </a:r>
            </a:p>
            <a:p>
              <a:pPr algn="l" eaLnBrk="1" hangingPunct="1"/>
              <a:r>
                <a:rPr lang="en-US" altLang="zh-CN" dirty="0"/>
                <a:t>1   1    0     0     0    </a:t>
              </a:r>
              <a:r>
                <a:rPr lang="en-US" altLang="zh-CN" dirty="0">
                  <a:solidFill>
                    <a:srgbClr val="FF3300"/>
                  </a:solidFill>
                </a:rPr>
                <a:t>1</a:t>
              </a:r>
              <a:r>
                <a:rPr lang="en-US" altLang="zh-CN" dirty="0"/>
                <a:t> </a:t>
              </a:r>
            </a:p>
          </p:txBody>
        </p:sp>
        <p:sp>
          <p:nvSpPr>
            <p:cNvPr id="71" name="Line 111">
              <a:extLst>
                <a:ext uri="{FF2B5EF4-FFF2-40B4-BE49-F238E27FC236}">
                  <a16:creationId xmlns:a16="http://schemas.microsoft.com/office/drawing/2014/main" id="{D3866CDC-6C64-44A4-8456-E2FA72EBAD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544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112">
              <a:extLst>
                <a:ext uri="{FF2B5EF4-FFF2-40B4-BE49-F238E27FC236}">
                  <a16:creationId xmlns:a16="http://schemas.microsoft.com/office/drawing/2014/main" id="{B55EA488-BB8C-4AD1-BEEF-931CE9D0A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304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113">
              <a:extLst>
                <a:ext uri="{FF2B5EF4-FFF2-40B4-BE49-F238E27FC236}">
                  <a16:creationId xmlns:a16="http://schemas.microsoft.com/office/drawing/2014/main" id="{86DDE783-0E35-49E0-BF02-20E0D7352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60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207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6C33B-4961-4B90-B303-E983FF7E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9.1</a:t>
            </a:r>
            <a:r>
              <a:rPr lang="zh-CN" altLang="en-US" dirty="0"/>
              <a:t>分析以下电路功能</a:t>
            </a: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CADD15E9-77EA-4882-9D7A-07206C0415E8}"/>
              </a:ext>
            </a:extLst>
          </p:cNvPr>
          <p:cNvGrpSpPr/>
          <p:nvPr/>
        </p:nvGrpSpPr>
        <p:grpSpPr>
          <a:xfrm>
            <a:off x="443772" y="1931501"/>
            <a:ext cx="4151088" cy="2055542"/>
            <a:chOff x="250229" y="2141736"/>
            <a:chExt cx="4151088" cy="2055542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1B44C809-4232-46C8-942F-01171B744C2C}"/>
                </a:ext>
              </a:extLst>
            </p:cNvPr>
            <p:cNvGrpSpPr/>
            <p:nvPr/>
          </p:nvGrpSpPr>
          <p:grpSpPr>
            <a:xfrm>
              <a:off x="512885" y="2247795"/>
              <a:ext cx="3888432" cy="1913225"/>
              <a:chOff x="467544" y="2213743"/>
              <a:chExt cx="3888432" cy="1913225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28983C4F-000B-4FDF-94CF-4AC469AE7C43}"/>
                  </a:ext>
                </a:extLst>
              </p:cNvPr>
              <p:cNvGrpSpPr/>
              <p:nvPr/>
            </p:nvGrpSpPr>
            <p:grpSpPr>
              <a:xfrm>
                <a:off x="2195030" y="2213743"/>
                <a:ext cx="576064" cy="720080"/>
                <a:chOff x="1907704" y="2204864"/>
                <a:chExt cx="576064" cy="720080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B906A905-F1E2-440C-8EDB-6578EFDFB53E}"/>
                    </a:ext>
                  </a:extLst>
                </p:cNvPr>
                <p:cNvSpPr/>
                <p:nvPr/>
              </p:nvSpPr>
              <p:spPr>
                <a:xfrm>
                  <a:off x="1907704" y="2204864"/>
                  <a:ext cx="432048" cy="7200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&amp;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6C86AF25-6AF8-477A-8DA1-7997EB6F20AF}"/>
                    </a:ext>
                  </a:extLst>
                </p:cNvPr>
                <p:cNvSpPr/>
                <p:nvPr/>
              </p:nvSpPr>
              <p:spPr>
                <a:xfrm>
                  <a:off x="2339752" y="2492896"/>
                  <a:ext cx="144016" cy="14401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8268B626-080A-4F54-8D2B-881631745E16}"/>
                  </a:ext>
                </a:extLst>
              </p:cNvPr>
              <p:cNvGrpSpPr/>
              <p:nvPr/>
            </p:nvGrpSpPr>
            <p:grpSpPr>
              <a:xfrm>
                <a:off x="1042196" y="2789312"/>
                <a:ext cx="576064" cy="720080"/>
                <a:chOff x="1907704" y="2204864"/>
                <a:chExt cx="576064" cy="720080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97A9CCDB-245E-44C5-BC98-4B135CD5EB57}"/>
                    </a:ext>
                  </a:extLst>
                </p:cNvPr>
                <p:cNvSpPr/>
                <p:nvPr/>
              </p:nvSpPr>
              <p:spPr>
                <a:xfrm>
                  <a:off x="1907704" y="2204864"/>
                  <a:ext cx="432048" cy="7200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&amp;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626B7E97-19FB-455F-B074-4A8D1C5EA673}"/>
                    </a:ext>
                  </a:extLst>
                </p:cNvPr>
                <p:cNvSpPr/>
                <p:nvPr/>
              </p:nvSpPr>
              <p:spPr>
                <a:xfrm>
                  <a:off x="2339752" y="2492896"/>
                  <a:ext cx="144016" cy="14401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E75B2C2D-9AB9-4F9D-A374-5D021CA51068}"/>
                  </a:ext>
                </a:extLst>
              </p:cNvPr>
              <p:cNvGrpSpPr/>
              <p:nvPr/>
            </p:nvGrpSpPr>
            <p:grpSpPr>
              <a:xfrm>
                <a:off x="2195030" y="3406888"/>
                <a:ext cx="576064" cy="720080"/>
                <a:chOff x="1907704" y="2204864"/>
                <a:chExt cx="576064" cy="720080"/>
              </a:xfrm>
            </p:grpSpPr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2449C58C-9373-4AD7-BF16-1249767CE11B}"/>
                    </a:ext>
                  </a:extLst>
                </p:cNvPr>
                <p:cNvSpPr/>
                <p:nvPr/>
              </p:nvSpPr>
              <p:spPr>
                <a:xfrm>
                  <a:off x="1907704" y="2204864"/>
                  <a:ext cx="432048" cy="7200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&amp;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0EEBB232-9391-4132-B119-EAEC5C5F72C3}"/>
                    </a:ext>
                  </a:extLst>
                </p:cNvPr>
                <p:cNvSpPr/>
                <p:nvPr/>
              </p:nvSpPr>
              <p:spPr>
                <a:xfrm>
                  <a:off x="2339752" y="2492896"/>
                  <a:ext cx="144016" cy="14401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5B141355-F447-42F0-A321-9DC57EBCE828}"/>
                  </a:ext>
                </a:extLst>
              </p:cNvPr>
              <p:cNvGrpSpPr/>
              <p:nvPr/>
            </p:nvGrpSpPr>
            <p:grpSpPr>
              <a:xfrm>
                <a:off x="3491880" y="2789312"/>
                <a:ext cx="576064" cy="720080"/>
                <a:chOff x="1907704" y="2204864"/>
                <a:chExt cx="576064" cy="720080"/>
              </a:xfrm>
            </p:grpSpPr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87F24B9-7FD4-4C14-B921-8BA6558CB27A}"/>
                    </a:ext>
                  </a:extLst>
                </p:cNvPr>
                <p:cNvSpPr/>
                <p:nvPr/>
              </p:nvSpPr>
              <p:spPr>
                <a:xfrm>
                  <a:off x="1907704" y="2204864"/>
                  <a:ext cx="432048" cy="7200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&amp;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C43C59E4-24E4-4D73-8543-CB8A3C87F94D}"/>
                    </a:ext>
                  </a:extLst>
                </p:cNvPr>
                <p:cNvSpPr/>
                <p:nvPr/>
              </p:nvSpPr>
              <p:spPr>
                <a:xfrm>
                  <a:off x="2339752" y="2492896"/>
                  <a:ext cx="144016" cy="14401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4" name="连接符: 肘形 23">
                <a:extLst>
                  <a:ext uri="{FF2B5EF4-FFF2-40B4-BE49-F238E27FC236}">
                    <a16:creationId xmlns:a16="http://schemas.microsoft.com/office/drawing/2014/main" id="{10B96F2E-7D48-472A-A917-3756A015F05B}"/>
                  </a:ext>
                </a:extLst>
              </p:cNvPr>
              <p:cNvCxnSpPr>
                <a:stCxn id="5" idx="6"/>
              </p:cNvCxnSpPr>
              <p:nvPr/>
            </p:nvCxnSpPr>
            <p:spPr>
              <a:xfrm>
                <a:off x="2771094" y="2573783"/>
                <a:ext cx="720786" cy="360040"/>
              </a:xfrm>
              <a:prstGeom prst="bentConnector3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连接符: 肘形 27">
                <a:extLst>
                  <a:ext uri="{FF2B5EF4-FFF2-40B4-BE49-F238E27FC236}">
                    <a16:creationId xmlns:a16="http://schemas.microsoft.com/office/drawing/2014/main" id="{C18954E9-567D-4E0C-83DA-4B93574BB996}"/>
                  </a:ext>
                </a:extLst>
              </p:cNvPr>
              <p:cNvCxnSpPr>
                <a:endCxn id="12" idx="6"/>
              </p:cNvCxnSpPr>
              <p:nvPr/>
            </p:nvCxnSpPr>
            <p:spPr>
              <a:xfrm rot="10800000" flipV="1">
                <a:off x="2771094" y="3276454"/>
                <a:ext cx="720786" cy="490474"/>
              </a:xfrm>
              <a:prstGeom prst="bentConnector3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C67C2140-F171-4E7A-A38C-454B594547A7}"/>
                  </a:ext>
                </a:extLst>
              </p:cNvPr>
              <p:cNvCxnSpPr/>
              <p:nvPr/>
            </p:nvCxnSpPr>
            <p:spPr>
              <a:xfrm>
                <a:off x="467544" y="2933823"/>
                <a:ext cx="57465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6F406D0D-DBC5-41BF-BDC5-BEA12EA0BA9E}"/>
                  </a:ext>
                </a:extLst>
              </p:cNvPr>
              <p:cNvCxnSpPr/>
              <p:nvPr/>
            </p:nvCxnSpPr>
            <p:spPr>
              <a:xfrm>
                <a:off x="467544" y="3356992"/>
                <a:ext cx="57465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B3D37D43-790B-427E-A627-883A6E1618B0}"/>
                  </a:ext>
                </a:extLst>
              </p:cNvPr>
              <p:cNvCxnSpPr>
                <a:stCxn id="9" idx="6"/>
              </p:cNvCxnSpPr>
              <p:nvPr/>
            </p:nvCxnSpPr>
            <p:spPr>
              <a:xfrm>
                <a:off x="1618260" y="3149352"/>
                <a:ext cx="21743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连接符: 肘形 36">
                <a:extLst>
                  <a:ext uri="{FF2B5EF4-FFF2-40B4-BE49-F238E27FC236}">
                    <a16:creationId xmlns:a16="http://schemas.microsoft.com/office/drawing/2014/main" id="{772065FB-3482-4AE2-997B-7CCBB623658A}"/>
                  </a:ext>
                </a:extLst>
              </p:cNvPr>
              <p:cNvCxnSpPr/>
              <p:nvPr/>
            </p:nvCxnSpPr>
            <p:spPr>
              <a:xfrm rot="5400000">
                <a:off x="1817589" y="2771910"/>
                <a:ext cx="395549" cy="359334"/>
              </a:xfrm>
              <a:prstGeom prst="bentConnector3">
                <a:avLst>
                  <a:gd name="adj1" fmla="val -1073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连接符: 肘形 42">
                <a:extLst>
                  <a:ext uri="{FF2B5EF4-FFF2-40B4-BE49-F238E27FC236}">
                    <a16:creationId xmlns:a16="http://schemas.microsoft.com/office/drawing/2014/main" id="{271566B9-B403-41CC-83BE-D31E852F8792}"/>
                  </a:ext>
                </a:extLst>
              </p:cNvPr>
              <p:cNvCxnSpPr/>
              <p:nvPr/>
            </p:nvCxnSpPr>
            <p:spPr>
              <a:xfrm rot="16200000" flipH="1">
                <a:off x="1788925" y="3196123"/>
                <a:ext cx="452877" cy="359334"/>
              </a:xfrm>
              <a:prstGeom prst="bentConnector3">
                <a:avLst>
                  <a:gd name="adj1" fmla="val 99304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连接符: 肘形 46">
                <a:extLst>
                  <a:ext uri="{FF2B5EF4-FFF2-40B4-BE49-F238E27FC236}">
                    <a16:creationId xmlns:a16="http://schemas.microsoft.com/office/drawing/2014/main" id="{A4040E16-526C-43B8-B12A-D9BD07DCB909}"/>
                  </a:ext>
                </a:extLst>
              </p:cNvPr>
              <p:cNvCxnSpPr/>
              <p:nvPr/>
            </p:nvCxnSpPr>
            <p:spPr>
              <a:xfrm>
                <a:off x="754870" y="3375790"/>
                <a:ext cx="1440160" cy="557266"/>
              </a:xfrm>
              <a:prstGeom prst="bentConnector3">
                <a:avLst>
                  <a:gd name="adj1" fmla="val -204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连接符: 肘形 49">
                <a:extLst>
                  <a:ext uri="{FF2B5EF4-FFF2-40B4-BE49-F238E27FC236}">
                    <a16:creationId xmlns:a16="http://schemas.microsoft.com/office/drawing/2014/main" id="{A4E78D98-A615-4786-A8DF-6DAA38FC24A2}"/>
                  </a:ext>
                </a:extLst>
              </p:cNvPr>
              <p:cNvCxnSpPr/>
              <p:nvPr/>
            </p:nvCxnSpPr>
            <p:spPr>
              <a:xfrm flipV="1">
                <a:off x="754870" y="2420888"/>
                <a:ext cx="1440160" cy="512935"/>
              </a:xfrm>
              <a:prstGeom prst="bentConnector3">
                <a:avLst>
                  <a:gd name="adj1" fmla="val -1681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D8A5C603-F9DA-449E-9CAC-CE6D9E5F2DF2}"/>
                  </a:ext>
                </a:extLst>
              </p:cNvPr>
              <p:cNvCxnSpPr>
                <a:stCxn id="15" idx="6"/>
              </p:cNvCxnSpPr>
              <p:nvPr/>
            </p:nvCxnSpPr>
            <p:spPr>
              <a:xfrm flipV="1">
                <a:off x="4067944" y="3149351"/>
                <a:ext cx="288032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3FAE8D6-D8C3-4E16-9F0F-90E3032F80B8}"/>
                </a:ext>
              </a:extLst>
            </p:cNvPr>
            <p:cNvSpPr txBox="1"/>
            <p:nvPr/>
          </p:nvSpPr>
          <p:spPr>
            <a:xfrm>
              <a:off x="4110853" y="319112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937D847B-A2E6-476C-B2B2-EA0E74EDA110}"/>
                </a:ext>
              </a:extLst>
            </p:cNvPr>
            <p:cNvSpPr txBox="1"/>
            <p:nvPr/>
          </p:nvSpPr>
          <p:spPr>
            <a:xfrm>
              <a:off x="250229" y="261555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62C758F5-FA5B-4ED4-B786-F35984872553}"/>
                </a:ext>
              </a:extLst>
            </p:cNvPr>
            <p:cNvSpPr txBox="1"/>
            <p:nvPr/>
          </p:nvSpPr>
          <p:spPr>
            <a:xfrm>
              <a:off x="250229" y="340688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B2BE78C-D5D9-48B1-8120-5BB6392120EB}"/>
                </a:ext>
              </a:extLst>
            </p:cNvPr>
            <p:cNvSpPr txBox="1"/>
            <p:nvPr/>
          </p:nvSpPr>
          <p:spPr>
            <a:xfrm>
              <a:off x="1438576" y="2776075"/>
              <a:ext cx="50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P1</a:t>
              </a:r>
              <a:endParaRPr lang="zh-CN" altLang="en-US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4C4C7CCB-4C97-4F23-8EFB-97FB281C36A4}"/>
                </a:ext>
              </a:extLst>
            </p:cNvPr>
            <p:cNvSpPr txBox="1"/>
            <p:nvPr/>
          </p:nvSpPr>
          <p:spPr>
            <a:xfrm>
              <a:off x="2625278" y="2141736"/>
              <a:ext cx="50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P2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5E870D59-BAA6-46B6-930F-D55D4E44B57D}"/>
                </a:ext>
              </a:extLst>
            </p:cNvPr>
            <p:cNvSpPr txBox="1"/>
            <p:nvPr/>
          </p:nvSpPr>
          <p:spPr>
            <a:xfrm>
              <a:off x="2632268" y="3827946"/>
              <a:ext cx="50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P3</a:t>
              </a:r>
              <a:endParaRPr lang="zh-CN" altLang="en-US" dirty="0"/>
            </a:p>
          </p:txBody>
        </p:sp>
      </p:grpSp>
      <p:graphicFrame>
        <p:nvGraphicFramePr>
          <p:cNvPr id="63" name="对象 62">
            <a:extLst>
              <a:ext uri="{FF2B5EF4-FFF2-40B4-BE49-F238E27FC236}">
                <a16:creationId xmlns:a16="http://schemas.microsoft.com/office/drawing/2014/main" id="{F5D612D4-4E92-4901-8F46-6FAD88D97D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398882"/>
              </p:ext>
            </p:extLst>
          </p:nvPr>
        </p:nvGraphicFramePr>
        <p:xfrm>
          <a:off x="623899" y="4347862"/>
          <a:ext cx="5402259" cy="1782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501640" imgH="825480" progId="Equation.DSMT4">
                  <p:embed/>
                </p:oleObj>
              </mc:Choice>
              <mc:Fallback>
                <p:oleObj name="Equation" r:id="rId3" imgW="2501640" imgH="825480" progId="Equation.DSMT4">
                  <p:embed/>
                  <p:pic>
                    <p:nvPicPr>
                      <p:cNvPr id="63" name="对象 62">
                        <a:extLst>
                          <a:ext uri="{FF2B5EF4-FFF2-40B4-BE49-F238E27FC236}">
                            <a16:creationId xmlns:a16="http://schemas.microsoft.com/office/drawing/2014/main" id="{F5D612D4-4E92-4901-8F46-6FAD88D97D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899" y="4347862"/>
                        <a:ext cx="5402259" cy="17824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FF7B90F8-EABD-466E-88AA-4327593B1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6928"/>
              </p:ext>
            </p:extLst>
          </p:nvPr>
        </p:nvGraphicFramePr>
        <p:xfrm>
          <a:off x="5364088" y="2007122"/>
          <a:ext cx="27395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180">
                  <a:extLst>
                    <a:ext uri="{9D8B030D-6E8A-4147-A177-3AD203B41FA5}">
                      <a16:colId xmlns:a16="http://schemas.microsoft.com/office/drawing/2014/main" val="3879345034"/>
                    </a:ext>
                  </a:extLst>
                </a:gridCol>
                <a:gridCol w="913180">
                  <a:extLst>
                    <a:ext uri="{9D8B030D-6E8A-4147-A177-3AD203B41FA5}">
                      <a16:colId xmlns:a16="http://schemas.microsoft.com/office/drawing/2014/main" val="33737401"/>
                    </a:ext>
                  </a:extLst>
                </a:gridCol>
                <a:gridCol w="913180">
                  <a:extLst>
                    <a:ext uri="{9D8B030D-6E8A-4147-A177-3AD203B41FA5}">
                      <a16:colId xmlns:a16="http://schemas.microsoft.com/office/drawing/2014/main" val="3187173730"/>
                    </a:ext>
                  </a:extLst>
                </a:gridCol>
              </a:tblGrid>
              <a:tr h="2775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442999"/>
                  </a:ext>
                </a:extLst>
              </a:tr>
              <a:tr h="2775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84780"/>
                  </a:ext>
                </a:extLst>
              </a:tr>
              <a:tr h="2775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997113"/>
                  </a:ext>
                </a:extLst>
              </a:tr>
              <a:tr h="2775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35786"/>
                  </a:ext>
                </a:extLst>
              </a:tr>
              <a:tr h="2775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249092"/>
                  </a:ext>
                </a:extLst>
              </a:tr>
            </a:tbl>
          </a:graphicData>
        </a:graphic>
      </p:graphicFrame>
      <p:sp>
        <p:nvSpPr>
          <p:cNvPr id="66" name="文本框 65">
            <a:extLst>
              <a:ext uri="{FF2B5EF4-FFF2-40B4-BE49-F238E27FC236}">
                <a16:creationId xmlns:a16="http://schemas.microsoft.com/office/drawing/2014/main" id="{5C61BB39-3818-4B2C-A526-445DC590967E}"/>
              </a:ext>
            </a:extLst>
          </p:cNvPr>
          <p:cNvSpPr txBox="1"/>
          <p:nvPr/>
        </p:nvSpPr>
        <p:spPr>
          <a:xfrm flipH="1">
            <a:off x="1052623" y="6039114"/>
            <a:ext cx="57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9BE66D5-1588-490A-89FF-B8E9244D895C}"/>
              </a:ext>
            </a:extLst>
          </p:cNvPr>
          <p:cNvSpPr txBox="1"/>
          <p:nvPr/>
        </p:nvSpPr>
        <p:spPr>
          <a:xfrm flipH="1">
            <a:off x="1885223" y="6045320"/>
            <a:ext cx="57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DB01E47-D40D-43A7-A237-6C97DCC3D944}"/>
              </a:ext>
            </a:extLst>
          </p:cNvPr>
          <p:cNvSpPr txBox="1"/>
          <p:nvPr/>
        </p:nvSpPr>
        <p:spPr>
          <a:xfrm>
            <a:off x="6482671" y="479715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异或运算</a:t>
            </a:r>
          </a:p>
        </p:txBody>
      </p:sp>
    </p:spTree>
    <p:extLst>
      <p:ext uri="{BB962C8B-B14F-4D97-AF65-F5344CB8AC3E}">
        <p14:creationId xmlns:p14="http://schemas.microsoft.com/office/powerpoint/2010/main" val="11755160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3E8DD-3290-4B70-9C67-F4A987DE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低电平输出有效的</a:t>
            </a:r>
            <a:r>
              <a:rPr lang="en-US" altLang="zh-CN" sz="3600" dirty="0"/>
              <a:t>2</a:t>
            </a:r>
            <a:r>
              <a:rPr lang="zh-CN" altLang="en-US" sz="3600" dirty="0"/>
              <a:t>线</a:t>
            </a:r>
            <a:r>
              <a:rPr lang="en-US" altLang="zh-CN" sz="3600" dirty="0"/>
              <a:t>– 4</a:t>
            </a:r>
            <a:r>
              <a:rPr lang="zh-CN" altLang="en-US" sz="3600" dirty="0"/>
              <a:t>线译码器电路</a:t>
            </a:r>
          </a:p>
        </p:txBody>
      </p:sp>
      <p:grpSp>
        <p:nvGrpSpPr>
          <p:cNvPr id="4" name="Group 95">
            <a:extLst>
              <a:ext uri="{FF2B5EF4-FFF2-40B4-BE49-F238E27FC236}">
                <a16:creationId xmlns:a16="http://schemas.microsoft.com/office/drawing/2014/main" id="{D1DAFB80-6D28-4795-8D10-0166696F8057}"/>
              </a:ext>
            </a:extLst>
          </p:cNvPr>
          <p:cNvGrpSpPr>
            <a:grpSpLocks/>
          </p:cNvGrpSpPr>
          <p:nvPr/>
        </p:nvGrpSpPr>
        <p:grpSpPr bwMode="auto">
          <a:xfrm>
            <a:off x="4505415" y="1575048"/>
            <a:ext cx="4191000" cy="4149725"/>
            <a:chOff x="249" y="816"/>
            <a:chExt cx="3034" cy="2614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709EED6E-368D-4A86-9CAE-7FE1BA995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1356"/>
              <a:ext cx="5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 dirty="0"/>
                <a:t> MSB</a:t>
              </a:r>
            </a:p>
          </p:txBody>
        </p:sp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id="{34D64953-24F2-451C-B687-CB3237178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1" y="914"/>
              <a:ext cx="336" cy="538"/>
              <a:chOff x="1200" y="230"/>
              <a:chExt cx="336" cy="538"/>
            </a:xfrm>
          </p:grpSpPr>
          <p:sp>
            <p:nvSpPr>
              <p:cNvPr id="64" name="Rectangle 8">
                <a:extLst>
                  <a:ext uri="{FF2B5EF4-FFF2-40B4-BE49-F238E27FC236}">
                    <a16:creationId xmlns:a16="http://schemas.microsoft.com/office/drawing/2014/main" id="{061A7CBA-F3E7-45E8-B4A6-3BD67B476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40"/>
                <a:ext cx="336" cy="52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5" name="Text Box 9">
                <a:extLst>
                  <a:ext uri="{FF2B5EF4-FFF2-40B4-BE49-F238E27FC236}">
                    <a16:creationId xmlns:a16="http://schemas.microsoft.com/office/drawing/2014/main" id="{1A50C24E-BE1A-491F-9B9B-95AFE88A82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8" y="230"/>
                <a:ext cx="28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2000"/>
                  <a:t>&amp;</a:t>
                </a:r>
              </a:p>
            </p:txBody>
          </p:sp>
        </p:grpSp>
        <p:grpSp>
          <p:nvGrpSpPr>
            <p:cNvPr id="7" name="Group 10">
              <a:extLst>
                <a:ext uri="{FF2B5EF4-FFF2-40B4-BE49-F238E27FC236}">
                  <a16:creationId xmlns:a16="http://schemas.microsoft.com/office/drawing/2014/main" id="{D412ECF1-21D1-4C9C-8EB7-A1CDDF9718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1" y="1548"/>
              <a:ext cx="336" cy="538"/>
              <a:chOff x="1200" y="230"/>
              <a:chExt cx="336" cy="538"/>
            </a:xfrm>
          </p:grpSpPr>
          <p:sp>
            <p:nvSpPr>
              <p:cNvPr id="62" name="Rectangle 11">
                <a:extLst>
                  <a:ext uri="{FF2B5EF4-FFF2-40B4-BE49-F238E27FC236}">
                    <a16:creationId xmlns:a16="http://schemas.microsoft.com/office/drawing/2014/main" id="{7E95AFE5-1A6C-4B3C-A095-0B083A17B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40"/>
                <a:ext cx="336" cy="52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3" name="Text Box 12">
                <a:extLst>
                  <a:ext uri="{FF2B5EF4-FFF2-40B4-BE49-F238E27FC236}">
                    <a16:creationId xmlns:a16="http://schemas.microsoft.com/office/drawing/2014/main" id="{4DC953DF-8BE9-4C3E-8D2E-625C84CE5F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8" y="230"/>
                <a:ext cx="28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2000"/>
                  <a:t>&amp;</a:t>
                </a:r>
              </a:p>
            </p:txBody>
          </p:sp>
        </p:grpSp>
        <p:grpSp>
          <p:nvGrpSpPr>
            <p:cNvPr id="8" name="Group 13">
              <a:extLst>
                <a:ext uri="{FF2B5EF4-FFF2-40B4-BE49-F238E27FC236}">
                  <a16:creationId xmlns:a16="http://schemas.microsoft.com/office/drawing/2014/main" id="{5FEB5AAE-1BB5-4040-B650-5E3804EB33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1" y="2220"/>
              <a:ext cx="336" cy="538"/>
              <a:chOff x="1200" y="230"/>
              <a:chExt cx="336" cy="538"/>
            </a:xfrm>
          </p:grpSpPr>
          <p:sp>
            <p:nvSpPr>
              <p:cNvPr id="60" name="Rectangle 14">
                <a:extLst>
                  <a:ext uri="{FF2B5EF4-FFF2-40B4-BE49-F238E27FC236}">
                    <a16:creationId xmlns:a16="http://schemas.microsoft.com/office/drawing/2014/main" id="{76C954E1-DAFA-4469-8CED-62FF1CBD6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40"/>
                <a:ext cx="336" cy="52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" name="Text Box 15">
                <a:extLst>
                  <a:ext uri="{FF2B5EF4-FFF2-40B4-BE49-F238E27FC236}">
                    <a16:creationId xmlns:a16="http://schemas.microsoft.com/office/drawing/2014/main" id="{910CE016-0C6F-4017-BCC0-79C96DF0FA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8" y="230"/>
                <a:ext cx="28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2000"/>
                  <a:t>&amp;</a:t>
                </a:r>
              </a:p>
            </p:txBody>
          </p:sp>
        </p:grpSp>
        <p:grpSp>
          <p:nvGrpSpPr>
            <p:cNvPr id="9" name="Group 16">
              <a:extLst>
                <a:ext uri="{FF2B5EF4-FFF2-40B4-BE49-F238E27FC236}">
                  <a16:creationId xmlns:a16="http://schemas.microsoft.com/office/drawing/2014/main" id="{9F3AA0C9-FDD8-4D81-B0E4-60C03FA615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1" y="2892"/>
              <a:ext cx="336" cy="538"/>
              <a:chOff x="1200" y="230"/>
              <a:chExt cx="336" cy="538"/>
            </a:xfrm>
          </p:grpSpPr>
          <p:sp>
            <p:nvSpPr>
              <p:cNvPr id="58" name="Rectangle 17">
                <a:extLst>
                  <a:ext uri="{FF2B5EF4-FFF2-40B4-BE49-F238E27FC236}">
                    <a16:creationId xmlns:a16="http://schemas.microsoft.com/office/drawing/2014/main" id="{8B9F14EA-2E68-4C67-9A13-DA6B8681D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40"/>
                <a:ext cx="336" cy="52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9" name="Text Box 18">
                <a:extLst>
                  <a:ext uri="{FF2B5EF4-FFF2-40B4-BE49-F238E27FC236}">
                    <a16:creationId xmlns:a16="http://schemas.microsoft.com/office/drawing/2014/main" id="{859FF130-87D4-4ED5-9B7F-90E11B5FF4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8" y="230"/>
                <a:ext cx="28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2000"/>
                  <a:t>&amp;</a:t>
                </a:r>
              </a:p>
            </p:txBody>
          </p:sp>
        </p:grpSp>
        <p:sp>
          <p:nvSpPr>
            <p:cNvPr id="10" name="Rectangle 19">
              <a:extLst>
                <a:ext uri="{FF2B5EF4-FFF2-40B4-BE49-F238E27FC236}">
                  <a16:creationId xmlns:a16="http://schemas.microsoft.com/office/drawing/2014/main" id="{986DCB3F-97B8-4998-9543-13CB724DD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924"/>
              <a:ext cx="240" cy="3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Rectangle 20">
              <a:extLst>
                <a:ext uri="{FF2B5EF4-FFF2-40B4-BE49-F238E27FC236}">
                  <a16:creationId xmlns:a16="http://schemas.microsoft.com/office/drawing/2014/main" id="{51B4B22C-DA24-449F-9FE0-ED8E16E8F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1356"/>
              <a:ext cx="240" cy="3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Text Box 21">
              <a:extLst>
                <a:ext uri="{FF2B5EF4-FFF2-40B4-BE49-F238E27FC236}">
                  <a16:creationId xmlns:a16="http://schemas.microsoft.com/office/drawing/2014/main" id="{8850354D-46B3-46A2-A90D-CD501D1BC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5" y="897"/>
              <a:ext cx="2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1</a:t>
              </a:r>
            </a:p>
          </p:txBody>
        </p:sp>
        <p:sp>
          <p:nvSpPr>
            <p:cNvPr id="13" name="Text Box 22">
              <a:extLst>
                <a:ext uri="{FF2B5EF4-FFF2-40B4-BE49-F238E27FC236}">
                  <a16:creationId xmlns:a16="http://schemas.microsoft.com/office/drawing/2014/main" id="{67C47074-6FFE-49F5-A421-D28DA496BB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" y="1332"/>
              <a:ext cx="2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1</a:t>
              </a:r>
            </a:p>
          </p:txBody>
        </p:sp>
        <p:sp>
          <p:nvSpPr>
            <p:cNvPr id="14" name="Oval 23">
              <a:extLst>
                <a:ext uri="{FF2B5EF4-FFF2-40B4-BE49-F238E27FC236}">
                  <a16:creationId xmlns:a16="http://schemas.microsoft.com/office/drawing/2014/main" id="{59F5D270-776C-4C52-A3D0-5C245789E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7" y="1080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Rectangle 24">
              <a:extLst>
                <a:ext uri="{FF2B5EF4-FFF2-40B4-BE49-F238E27FC236}">
                  <a16:creationId xmlns:a16="http://schemas.microsoft.com/office/drawing/2014/main" id="{4B796AB1-8591-4C5B-9EE0-A6D1F84A3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924"/>
              <a:ext cx="240" cy="3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Oval 25">
              <a:extLst>
                <a:ext uri="{FF2B5EF4-FFF2-40B4-BE49-F238E27FC236}">
                  <a16:creationId xmlns:a16="http://schemas.microsoft.com/office/drawing/2014/main" id="{B7E5DF11-EFE6-4F44-A01A-4FC05FA0E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7" y="1488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Line 26">
              <a:extLst>
                <a:ext uri="{FF2B5EF4-FFF2-40B4-BE49-F238E27FC236}">
                  <a16:creationId xmlns:a16="http://schemas.microsoft.com/office/drawing/2014/main" id="{224948C5-6210-4C8D-9917-E0DF3B5893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9" y="106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7">
              <a:extLst>
                <a:ext uri="{FF2B5EF4-FFF2-40B4-BE49-F238E27FC236}">
                  <a16:creationId xmlns:a16="http://schemas.microsoft.com/office/drawing/2014/main" id="{3182EC12-744F-4364-A893-026A9EA6EF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9" y="150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8">
              <a:extLst>
                <a:ext uri="{FF2B5EF4-FFF2-40B4-BE49-F238E27FC236}">
                  <a16:creationId xmlns:a16="http://schemas.microsoft.com/office/drawing/2014/main" id="{86547682-BDC6-4D75-8CC4-5C73EAAA0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5" y="11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9">
              <a:extLst>
                <a:ext uri="{FF2B5EF4-FFF2-40B4-BE49-F238E27FC236}">
                  <a16:creationId xmlns:a16="http://schemas.microsoft.com/office/drawing/2014/main" id="{2E063A77-3F62-4E72-951F-79C80F645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5" y="151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30">
              <a:extLst>
                <a:ext uri="{FF2B5EF4-FFF2-40B4-BE49-F238E27FC236}">
                  <a16:creationId xmlns:a16="http://schemas.microsoft.com/office/drawing/2014/main" id="{ECE1756A-70DD-4F2E-873D-12BE97CA18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7" y="13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1">
              <a:extLst>
                <a:ext uri="{FF2B5EF4-FFF2-40B4-BE49-F238E27FC236}">
                  <a16:creationId xmlns:a16="http://schemas.microsoft.com/office/drawing/2014/main" id="{D1779279-8E95-4CC9-8DE3-7576053415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7" y="135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32">
              <a:extLst>
                <a:ext uri="{FF2B5EF4-FFF2-40B4-BE49-F238E27FC236}">
                  <a16:creationId xmlns:a16="http://schemas.microsoft.com/office/drawing/2014/main" id="{6465F592-4EF6-47EF-9150-A4B611D6A3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7" y="1500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3">
              <a:extLst>
                <a:ext uri="{FF2B5EF4-FFF2-40B4-BE49-F238E27FC236}">
                  <a16:creationId xmlns:a16="http://schemas.microsoft.com/office/drawing/2014/main" id="{6BF854E5-4040-4B40-B735-31E2A0AAF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7" y="198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34">
              <a:extLst>
                <a:ext uri="{FF2B5EF4-FFF2-40B4-BE49-F238E27FC236}">
                  <a16:creationId xmlns:a16="http://schemas.microsoft.com/office/drawing/2014/main" id="{EDCF4257-1190-4778-B402-DFCB8CC06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1" y="1116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5">
              <a:extLst>
                <a:ext uri="{FF2B5EF4-FFF2-40B4-BE49-F238E27FC236}">
                  <a16:creationId xmlns:a16="http://schemas.microsoft.com/office/drawing/2014/main" id="{31D1A07A-8038-4007-9643-CDC2813B6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1" y="241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6">
              <a:extLst>
                <a:ext uri="{FF2B5EF4-FFF2-40B4-BE49-F238E27FC236}">
                  <a16:creationId xmlns:a16="http://schemas.microsoft.com/office/drawing/2014/main" id="{327F565B-B8A5-4DF0-A637-9480D6851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3" y="1068"/>
              <a:ext cx="0" cy="20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7">
              <a:extLst>
                <a:ext uri="{FF2B5EF4-FFF2-40B4-BE49-F238E27FC236}">
                  <a16:creationId xmlns:a16="http://schemas.microsoft.com/office/drawing/2014/main" id="{557AC6E9-7271-4551-B178-1C4F6422D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3" y="3084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8">
              <a:extLst>
                <a:ext uri="{FF2B5EF4-FFF2-40B4-BE49-F238E27FC236}">
                  <a16:creationId xmlns:a16="http://schemas.microsoft.com/office/drawing/2014/main" id="{42E23CF2-DF2D-4250-A8F0-FADED76B5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3" y="1740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9">
              <a:extLst>
                <a:ext uri="{FF2B5EF4-FFF2-40B4-BE49-F238E27FC236}">
                  <a16:creationId xmlns:a16="http://schemas.microsoft.com/office/drawing/2014/main" id="{A97E7175-0210-4FF0-BABB-423F6D6F15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7" y="1500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40">
              <a:extLst>
                <a:ext uri="{FF2B5EF4-FFF2-40B4-BE49-F238E27FC236}">
                  <a16:creationId xmlns:a16="http://schemas.microsoft.com/office/drawing/2014/main" id="{F5CD680A-BE3A-46B7-83AB-0C6C8E7B5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7" y="2652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41">
              <a:extLst>
                <a:ext uri="{FF2B5EF4-FFF2-40B4-BE49-F238E27FC236}">
                  <a16:creationId xmlns:a16="http://schemas.microsoft.com/office/drawing/2014/main" id="{953E2C81-37DE-4041-A7E0-EF2867E5E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7" y="2652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42">
              <a:extLst>
                <a:ext uri="{FF2B5EF4-FFF2-40B4-BE49-F238E27FC236}">
                  <a16:creationId xmlns:a16="http://schemas.microsoft.com/office/drawing/2014/main" id="{7FDEE712-FFF4-45D0-84B5-1346BD16A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7" y="3324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44">
              <a:extLst>
                <a:ext uri="{FF2B5EF4-FFF2-40B4-BE49-F238E27FC236}">
                  <a16:creationId xmlns:a16="http://schemas.microsoft.com/office/drawing/2014/main" id="{04479BC5-EE8C-4951-AEE1-D845C4026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" y="183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45">
              <a:extLst>
                <a:ext uri="{FF2B5EF4-FFF2-40B4-BE49-F238E27FC236}">
                  <a16:creationId xmlns:a16="http://schemas.microsoft.com/office/drawing/2014/main" id="{FE3E86D9-D6B1-4E91-A710-C0C4D56F0A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" y="250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46">
              <a:extLst>
                <a:ext uri="{FF2B5EF4-FFF2-40B4-BE49-F238E27FC236}">
                  <a16:creationId xmlns:a16="http://schemas.microsoft.com/office/drawing/2014/main" id="{7A6A723D-0410-4A61-8959-69665A3E3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" y="318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47">
              <a:extLst>
                <a:ext uri="{FF2B5EF4-FFF2-40B4-BE49-F238E27FC236}">
                  <a16:creationId xmlns:a16="http://schemas.microsoft.com/office/drawing/2014/main" id="{62A2C35F-106A-43E9-BB03-9FD6B7F3D9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" y="933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A</a:t>
              </a:r>
            </a:p>
          </p:txBody>
        </p:sp>
        <p:sp>
          <p:nvSpPr>
            <p:cNvPr id="38" name="Text Box 48">
              <a:extLst>
                <a:ext uri="{FF2B5EF4-FFF2-40B4-BE49-F238E27FC236}">
                  <a16:creationId xmlns:a16="http://schemas.microsoft.com/office/drawing/2014/main" id="{1BEED347-71C3-4CAB-A0A1-8A783985D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" y="1356"/>
              <a:ext cx="2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B</a:t>
              </a:r>
            </a:p>
          </p:txBody>
        </p:sp>
        <p:sp>
          <p:nvSpPr>
            <p:cNvPr id="39" name="Text Box 49">
              <a:extLst>
                <a:ext uri="{FF2B5EF4-FFF2-40B4-BE49-F238E27FC236}">
                  <a16:creationId xmlns:a16="http://schemas.microsoft.com/office/drawing/2014/main" id="{CBDFC365-576A-4316-A547-27AB889BB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" y="933"/>
              <a:ext cx="5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 LSB</a:t>
              </a:r>
            </a:p>
          </p:txBody>
        </p:sp>
        <p:sp>
          <p:nvSpPr>
            <p:cNvPr id="40" name="Text Box 50">
              <a:extLst>
                <a:ext uri="{FF2B5EF4-FFF2-40B4-BE49-F238E27FC236}">
                  <a16:creationId xmlns:a16="http://schemas.microsoft.com/office/drawing/2014/main" id="{F0F99ADD-1D85-4B49-98BB-194B116D1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7" y="1077"/>
              <a:ext cx="3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Y</a:t>
              </a:r>
              <a:r>
                <a:rPr lang="en-US" altLang="zh-CN" sz="2000" baseline="-25000"/>
                <a:t>0</a:t>
              </a:r>
              <a:endParaRPr lang="en-US" altLang="zh-CN" sz="2000"/>
            </a:p>
          </p:txBody>
        </p:sp>
        <p:sp>
          <p:nvSpPr>
            <p:cNvPr id="41" name="Text Box 51">
              <a:extLst>
                <a:ext uri="{FF2B5EF4-FFF2-40B4-BE49-F238E27FC236}">
                  <a16:creationId xmlns:a16="http://schemas.microsoft.com/office/drawing/2014/main" id="{C8ED0927-1010-45AE-9A83-2BCBA2E00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7" y="1692"/>
              <a:ext cx="3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Y</a:t>
              </a:r>
              <a:r>
                <a:rPr lang="en-US" altLang="zh-CN" sz="2000" baseline="-25000"/>
                <a:t>1</a:t>
              </a:r>
              <a:endParaRPr lang="en-US" altLang="zh-CN" sz="2000"/>
            </a:p>
          </p:txBody>
        </p:sp>
        <p:sp>
          <p:nvSpPr>
            <p:cNvPr id="42" name="Text Box 52">
              <a:extLst>
                <a:ext uri="{FF2B5EF4-FFF2-40B4-BE49-F238E27FC236}">
                  <a16:creationId xmlns:a16="http://schemas.microsoft.com/office/drawing/2014/main" id="{733FF082-9254-4A51-8F31-AD82F934D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7" y="2364"/>
              <a:ext cx="3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Y</a:t>
              </a:r>
              <a:r>
                <a:rPr lang="en-US" altLang="zh-CN" sz="2000" baseline="-25000"/>
                <a:t>2</a:t>
              </a:r>
              <a:endParaRPr lang="en-US" altLang="zh-CN" sz="2000"/>
            </a:p>
          </p:txBody>
        </p:sp>
        <p:sp>
          <p:nvSpPr>
            <p:cNvPr id="43" name="Text Box 53">
              <a:extLst>
                <a:ext uri="{FF2B5EF4-FFF2-40B4-BE49-F238E27FC236}">
                  <a16:creationId xmlns:a16="http://schemas.microsoft.com/office/drawing/2014/main" id="{ACB27BE0-AB63-45CC-A61C-D18FD9786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7" y="3084"/>
              <a:ext cx="3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Y</a:t>
              </a:r>
              <a:r>
                <a:rPr lang="en-US" altLang="zh-CN" sz="2000" baseline="-25000"/>
                <a:t>3</a:t>
              </a:r>
              <a:endParaRPr lang="en-US" altLang="zh-CN" sz="2000"/>
            </a:p>
          </p:txBody>
        </p:sp>
        <p:sp>
          <p:nvSpPr>
            <p:cNvPr id="44" name="Text Box 54">
              <a:extLst>
                <a:ext uri="{FF2B5EF4-FFF2-40B4-BE49-F238E27FC236}">
                  <a16:creationId xmlns:a16="http://schemas.microsoft.com/office/drawing/2014/main" id="{6A4DA590-88AB-4AE4-9EC3-F5ECF599E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6" y="816"/>
              <a:ext cx="1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/>
                <a:t>.</a:t>
              </a:r>
            </a:p>
          </p:txBody>
        </p:sp>
        <p:sp>
          <p:nvSpPr>
            <p:cNvPr id="45" name="Text Box 55">
              <a:extLst>
                <a:ext uri="{FF2B5EF4-FFF2-40B4-BE49-F238E27FC236}">
                  <a16:creationId xmlns:a16="http://schemas.microsoft.com/office/drawing/2014/main" id="{D7FD1954-D7E6-4D1C-A827-2558DC5E6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9" y="1257"/>
              <a:ext cx="1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/>
                <a:t>.</a:t>
              </a:r>
            </a:p>
          </p:txBody>
        </p:sp>
        <p:sp>
          <p:nvSpPr>
            <p:cNvPr id="46" name="Text Box 56">
              <a:extLst>
                <a:ext uri="{FF2B5EF4-FFF2-40B4-BE49-F238E27FC236}">
                  <a16:creationId xmlns:a16="http://schemas.microsoft.com/office/drawing/2014/main" id="{8C5604FC-5767-4F00-AD0B-FFB163CB9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3" y="873"/>
              <a:ext cx="1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/>
                <a:t>.</a:t>
              </a:r>
            </a:p>
          </p:txBody>
        </p:sp>
        <p:sp>
          <p:nvSpPr>
            <p:cNvPr id="47" name="Text Box 57">
              <a:extLst>
                <a:ext uri="{FF2B5EF4-FFF2-40B4-BE49-F238E27FC236}">
                  <a16:creationId xmlns:a16="http://schemas.microsoft.com/office/drawing/2014/main" id="{F27482A6-B19C-4542-A8BC-8CF90133A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0" y="1296"/>
              <a:ext cx="1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/>
                <a:t>.</a:t>
              </a:r>
            </a:p>
          </p:txBody>
        </p:sp>
        <p:sp>
          <p:nvSpPr>
            <p:cNvPr id="48" name="Text Box 58">
              <a:extLst>
                <a:ext uri="{FF2B5EF4-FFF2-40B4-BE49-F238E27FC236}">
                  <a16:creationId xmlns:a16="http://schemas.microsoft.com/office/drawing/2014/main" id="{18911E98-5A85-4289-A1CF-A98D1C061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9" y="2409"/>
              <a:ext cx="1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/>
                <a:t>.</a:t>
              </a:r>
            </a:p>
          </p:txBody>
        </p:sp>
        <p:sp>
          <p:nvSpPr>
            <p:cNvPr id="49" name="Freeform 68">
              <a:extLst>
                <a:ext uri="{FF2B5EF4-FFF2-40B4-BE49-F238E27FC236}">
                  <a16:creationId xmlns:a16="http://schemas.microsoft.com/office/drawing/2014/main" id="{0E398B00-F77D-4C06-B450-5F54D3CD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1152"/>
              <a:ext cx="66" cy="71"/>
            </a:xfrm>
            <a:custGeom>
              <a:avLst/>
              <a:gdLst>
                <a:gd name="T0" fmla="*/ 0 w 66"/>
                <a:gd name="T1" fmla="*/ 36 h 71"/>
                <a:gd name="T2" fmla="*/ 12 w 66"/>
                <a:gd name="T3" fmla="*/ 12 h 71"/>
                <a:gd name="T4" fmla="*/ 36 w 66"/>
                <a:gd name="T5" fmla="*/ 0 h 71"/>
                <a:gd name="T6" fmla="*/ 54 w 66"/>
                <a:gd name="T7" fmla="*/ 12 h 71"/>
                <a:gd name="T8" fmla="*/ 66 w 66"/>
                <a:gd name="T9" fmla="*/ 36 h 71"/>
                <a:gd name="T10" fmla="*/ 54 w 66"/>
                <a:gd name="T11" fmla="*/ 59 h 71"/>
                <a:gd name="T12" fmla="*/ 36 w 66"/>
                <a:gd name="T13" fmla="*/ 71 h 71"/>
                <a:gd name="T14" fmla="*/ 12 w 66"/>
                <a:gd name="T15" fmla="*/ 59 h 71"/>
                <a:gd name="T16" fmla="*/ 0 w 66"/>
                <a:gd name="T17" fmla="*/ 36 h 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6"/>
                <a:gd name="T28" fmla="*/ 0 h 71"/>
                <a:gd name="T29" fmla="*/ 66 w 66"/>
                <a:gd name="T30" fmla="*/ 71 h 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6" h="71">
                  <a:moveTo>
                    <a:pt x="0" y="36"/>
                  </a:moveTo>
                  <a:lnTo>
                    <a:pt x="12" y="12"/>
                  </a:lnTo>
                  <a:lnTo>
                    <a:pt x="36" y="0"/>
                  </a:lnTo>
                  <a:lnTo>
                    <a:pt x="54" y="12"/>
                  </a:lnTo>
                  <a:lnTo>
                    <a:pt x="66" y="36"/>
                  </a:lnTo>
                  <a:lnTo>
                    <a:pt x="54" y="59"/>
                  </a:lnTo>
                  <a:lnTo>
                    <a:pt x="36" y="71"/>
                  </a:lnTo>
                  <a:lnTo>
                    <a:pt x="12" y="59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69">
              <a:extLst>
                <a:ext uri="{FF2B5EF4-FFF2-40B4-BE49-F238E27FC236}">
                  <a16:creationId xmlns:a16="http://schemas.microsoft.com/office/drawing/2014/main" id="{17048620-881D-4302-855F-1AEE27EFF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199"/>
              <a:ext cx="4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70">
              <a:extLst>
                <a:ext uri="{FF2B5EF4-FFF2-40B4-BE49-F238E27FC236}">
                  <a16:creationId xmlns:a16="http://schemas.microsoft.com/office/drawing/2014/main" id="{70988F13-6BB1-4A7A-9F72-3BBFD0A12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1801"/>
              <a:ext cx="66" cy="71"/>
            </a:xfrm>
            <a:custGeom>
              <a:avLst/>
              <a:gdLst>
                <a:gd name="T0" fmla="*/ 0 w 66"/>
                <a:gd name="T1" fmla="*/ 36 h 71"/>
                <a:gd name="T2" fmla="*/ 12 w 66"/>
                <a:gd name="T3" fmla="*/ 12 h 71"/>
                <a:gd name="T4" fmla="*/ 36 w 66"/>
                <a:gd name="T5" fmla="*/ 0 h 71"/>
                <a:gd name="T6" fmla="*/ 54 w 66"/>
                <a:gd name="T7" fmla="*/ 12 h 71"/>
                <a:gd name="T8" fmla="*/ 66 w 66"/>
                <a:gd name="T9" fmla="*/ 36 h 71"/>
                <a:gd name="T10" fmla="*/ 54 w 66"/>
                <a:gd name="T11" fmla="*/ 59 h 71"/>
                <a:gd name="T12" fmla="*/ 36 w 66"/>
                <a:gd name="T13" fmla="*/ 71 h 71"/>
                <a:gd name="T14" fmla="*/ 12 w 66"/>
                <a:gd name="T15" fmla="*/ 59 h 71"/>
                <a:gd name="T16" fmla="*/ 0 w 66"/>
                <a:gd name="T17" fmla="*/ 36 h 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6"/>
                <a:gd name="T28" fmla="*/ 0 h 71"/>
                <a:gd name="T29" fmla="*/ 66 w 66"/>
                <a:gd name="T30" fmla="*/ 71 h 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6" h="71">
                  <a:moveTo>
                    <a:pt x="0" y="36"/>
                  </a:moveTo>
                  <a:lnTo>
                    <a:pt x="12" y="12"/>
                  </a:lnTo>
                  <a:lnTo>
                    <a:pt x="36" y="0"/>
                  </a:lnTo>
                  <a:lnTo>
                    <a:pt x="54" y="12"/>
                  </a:lnTo>
                  <a:lnTo>
                    <a:pt x="66" y="36"/>
                  </a:lnTo>
                  <a:lnTo>
                    <a:pt x="54" y="59"/>
                  </a:lnTo>
                  <a:lnTo>
                    <a:pt x="36" y="71"/>
                  </a:lnTo>
                  <a:lnTo>
                    <a:pt x="12" y="59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71">
              <a:extLst>
                <a:ext uri="{FF2B5EF4-FFF2-40B4-BE49-F238E27FC236}">
                  <a16:creationId xmlns:a16="http://schemas.microsoft.com/office/drawing/2014/main" id="{976FD66A-F182-4984-AEAE-F664547D8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0" y="2473"/>
              <a:ext cx="66" cy="71"/>
            </a:xfrm>
            <a:custGeom>
              <a:avLst/>
              <a:gdLst>
                <a:gd name="T0" fmla="*/ 0 w 66"/>
                <a:gd name="T1" fmla="*/ 36 h 71"/>
                <a:gd name="T2" fmla="*/ 12 w 66"/>
                <a:gd name="T3" fmla="*/ 12 h 71"/>
                <a:gd name="T4" fmla="*/ 36 w 66"/>
                <a:gd name="T5" fmla="*/ 0 h 71"/>
                <a:gd name="T6" fmla="*/ 54 w 66"/>
                <a:gd name="T7" fmla="*/ 12 h 71"/>
                <a:gd name="T8" fmla="*/ 66 w 66"/>
                <a:gd name="T9" fmla="*/ 36 h 71"/>
                <a:gd name="T10" fmla="*/ 54 w 66"/>
                <a:gd name="T11" fmla="*/ 59 h 71"/>
                <a:gd name="T12" fmla="*/ 36 w 66"/>
                <a:gd name="T13" fmla="*/ 71 h 71"/>
                <a:gd name="T14" fmla="*/ 12 w 66"/>
                <a:gd name="T15" fmla="*/ 59 h 71"/>
                <a:gd name="T16" fmla="*/ 0 w 66"/>
                <a:gd name="T17" fmla="*/ 36 h 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6"/>
                <a:gd name="T28" fmla="*/ 0 h 71"/>
                <a:gd name="T29" fmla="*/ 66 w 66"/>
                <a:gd name="T30" fmla="*/ 71 h 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6" h="71">
                  <a:moveTo>
                    <a:pt x="0" y="36"/>
                  </a:moveTo>
                  <a:lnTo>
                    <a:pt x="12" y="12"/>
                  </a:lnTo>
                  <a:lnTo>
                    <a:pt x="36" y="0"/>
                  </a:lnTo>
                  <a:lnTo>
                    <a:pt x="54" y="12"/>
                  </a:lnTo>
                  <a:lnTo>
                    <a:pt x="66" y="36"/>
                  </a:lnTo>
                  <a:lnTo>
                    <a:pt x="54" y="59"/>
                  </a:lnTo>
                  <a:lnTo>
                    <a:pt x="36" y="71"/>
                  </a:lnTo>
                  <a:lnTo>
                    <a:pt x="12" y="59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72">
              <a:extLst>
                <a:ext uri="{FF2B5EF4-FFF2-40B4-BE49-F238E27FC236}">
                  <a16:creationId xmlns:a16="http://schemas.microsoft.com/office/drawing/2014/main" id="{2E5DE8D7-955D-4CDA-87DA-4C75EAAD4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0" y="3145"/>
              <a:ext cx="66" cy="71"/>
            </a:xfrm>
            <a:custGeom>
              <a:avLst/>
              <a:gdLst>
                <a:gd name="T0" fmla="*/ 0 w 66"/>
                <a:gd name="T1" fmla="*/ 36 h 71"/>
                <a:gd name="T2" fmla="*/ 12 w 66"/>
                <a:gd name="T3" fmla="*/ 12 h 71"/>
                <a:gd name="T4" fmla="*/ 36 w 66"/>
                <a:gd name="T5" fmla="*/ 0 h 71"/>
                <a:gd name="T6" fmla="*/ 54 w 66"/>
                <a:gd name="T7" fmla="*/ 12 h 71"/>
                <a:gd name="T8" fmla="*/ 66 w 66"/>
                <a:gd name="T9" fmla="*/ 36 h 71"/>
                <a:gd name="T10" fmla="*/ 54 w 66"/>
                <a:gd name="T11" fmla="*/ 59 h 71"/>
                <a:gd name="T12" fmla="*/ 36 w 66"/>
                <a:gd name="T13" fmla="*/ 71 h 71"/>
                <a:gd name="T14" fmla="*/ 12 w 66"/>
                <a:gd name="T15" fmla="*/ 59 h 71"/>
                <a:gd name="T16" fmla="*/ 0 w 66"/>
                <a:gd name="T17" fmla="*/ 36 h 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6"/>
                <a:gd name="T28" fmla="*/ 0 h 71"/>
                <a:gd name="T29" fmla="*/ 66 w 66"/>
                <a:gd name="T30" fmla="*/ 71 h 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6" h="71">
                  <a:moveTo>
                    <a:pt x="0" y="36"/>
                  </a:moveTo>
                  <a:lnTo>
                    <a:pt x="12" y="12"/>
                  </a:lnTo>
                  <a:lnTo>
                    <a:pt x="36" y="0"/>
                  </a:lnTo>
                  <a:lnTo>
                    <a:pt x="54" y="12"/>
                  </a:lnTo>
                  <a:lnTo>
                    <a:pt x="66" y="36"/>
                  </a:lnTo>
                  <a:lnTo>
                    <a:pt x="54" y="59"/>
                  </a:lnTo>
                  <a:lnTo>
                    <a:pt x="36" y="71"/>
                  </a:lnTo>
                  <a:lnTo>
                    <a:pt x="12" y="59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74">
              <a:extLst>
                <a:ext uri="{FF2B5EF4-FFF2-40B4-BE49-F238E27FC236}">
                  <a16:creationId xmlns:a16="http://schemas.microsoft.com/office/drawing/2014/main" id="{592114FA-4C84-4CC2-8D36-9F6D7EC01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1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75">
              <a:extLst>
                <a:ext uri="{FF2B5EF4-FFF2-40B4-BE49-F238E27FC236}">
                  <a16:creationId xmlns:a16="http://schemas.microsoft.com/office/drawing/2014/main" id="{878537BE-B51D-444F-8641-6EFA70091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7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76">
              <a:extLst>
                <a:ext uri="{FF2B5EF4-FFF2-40B4-BE49-F238E27FC236}">
                  <a16:creationId xmlns:a16="http://schemas.microsoft.com/office/drawing/2014/main" id="{ED5B157D-DEA2-4B9B-8FCB-109F870B45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4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77">
              <a:extLst>
                <a:ext uri="{FF2B5EF4-FFF2-40B4-BE49-F238E27FC236}">
                  <a16:creationId xmlns:a16="http://schemas.microsoft.com/office/drawing/2014/main" id="{50423F7E-8E16-432A-A524-149604A1E8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12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" name="Group 96">
            <a:extLst>
              <a:ext uri="{FF2B5EF4-FFF2-40B4-BE49-F238E27FC236}">
                <a16:creationId xmlns:a16="http://schemas.microsoft.com/office/drawing/2014/main" id="{188B02F4-5D7F-43EC-88FC-A4A19B5A4484}"/>
              </a:ext>
            </a:extLst>
          </p:cNvPr>
          <p:cNvGrpSpPr>
            <a:grpSpLocks/>
          </p:cNvGrpSpPr>
          <p:nvPr/>
        </p:nvGrpSpPr>
        <p:grpSpPr bwMode="auto">
          <a:xfrm>
            <a:off x="1619672" y="3861048"/>
            <a:ext cx="1971675" cy="2468563"/>
            <a:chOff x="1488" y="1008"/>
            <a:chExt cx="1242" cy="2560"/>
          </a:xfrm>
        </p:grpSpPr>
        <p:grpSp>
          <p:nvGrpSpPr>
            <p:cNvPr id="67" name="Group 59">
              <a:extLst>
                <a:ext uri="{FF2B5EF4-FFF2-40B4-BE49-F238E27FC236}">
                  <a16:creationId xmlns:a16="http://schemas.microsoft.com/office/drawing/2014/main" id="{763B6A21-70B9-47A7-BDD6-46E67DE3AD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008"/>
              <a:ext cx="1242" cy="2560"/>
              <a:chOff x="3446" y="282"/>
              <a:chExt cx="1242" cy="2560"/>
            </a:xfrm>
          </p:grpSpPr>
          <p:sp>
            <p:nvSpPr>
              <p:cNvPr id="80" name="Text Box 60">
                <a:extLst>
                  <a:ext uri="{FF2B5EF4-FFF2-40B4-BE49-F238E27FC236}">
                    <a16:creationId xmlns:a16="http://schemas.microsoft.com/office/drawing/2014/main" id="{27B09383-B2CB-4396-B112-3C2FD5F0D0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6" y="282"/>
                <a:ext cx="1184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Y</a:t>
                </a:r>
                <a:r>
                  <a:rPr lang="en-US" altLang="zh-CN" baseline="-25000"/>
                  <a:t>0</a:t>
                </a:r>
                <a:r>
                  <a:rPr lang="en-US" altLang="zh-CN"/>
                  <a:t>=BA=m</a:t>
                </a:r>
                <a:r>
                  <a:rPr lang="en-US" altLang="zh-CN" baseline="-25000"/>
                  <a:t>0</a:t>
                </a:r>
                <a:endParaRPr lang="en-US" altLang="zh-CN"/>
              </a:p>
            </p:txBody>
          </p:sp>
          <p:sp>
            <p:nvSpPr>
              <p:cNvPr id="81" name="Text Box 61">
                <a:extLst>
                  <a:ext uri="{FF2B5EF4-FFF2-40B4-BE49-F238E27FC236}">
                    <a16:creationId xmlns:a16="http://schemas.microsoft.com/office/drawing/2014/main" id="{107389D0-F886-41B4-8143-0C77886687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1010"/>
                <a:ext cx="1184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Y</a:t>
                </a:r>
                <a:r>
                  <a:rPr lang="en-US" altLang="zh-CN" baseline="-25000"/>
                  <a:t>1</a:t>
                </a:r>
                <a:r>
                  <a:rPr lang="en-US" altLang="zh-CN"/>
                  <a:t>=BA=m</a:t>
                </a:r>
                <a:r>
                  <a:rPr lang="en-US" altLang="zh-CN" baseline="-25000"/>
                  <a:t>1</a:t>
                </a:r>
                <a:endParaRPr lang="en-US" altLang="zh-CN"/>
              </a:p>
            </p:txBody>
          </p:sp>
          <p:sp>
            <p:nvSpPr>
              <p:cNvPr id="82" name="Text Box 62">
                <a:extLst>
                  <a:ext uri="{FF2B5EF4-FFF2-40B4-BE49-F238E27FC236}">
                    <a16:creationId xmlns:a16="http://schemas.microsoft.com/office/drawing/2014/main" id="{45EAF25D-0694-45A1-A896-B6D698E457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1632"/>
                <a:ext cx="1184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Y</a:t>
                </a:r>
                <a:r>
                  <a:rPr lang="en-US" altLang="zh-CN" baseline="-25000"/>
                  <a:t>2</a:t>
                </a:r>
                <a:r>
                  <a:rPr lang="en-US" altLang="zh-CN"/>
                  <a:t>=BA=m</a:t>
                </a:r>
                <a:r>
                  <a:rPr lang="en-US" altLang="zh-CN" baseline="-25000"/>
                  <a:t>2</a:t>
                </a:r>
                <a:endParaRPr lang="en-US" altLang="zh-CN"/>
              </a:p>
            </p:txBody>
          </p:sp>
          <p:sp>
            <p:nvSpPr>
              <p:cNvPr id="83" name="Text Box 63">
                <a:extLst>
                  <a:ext uri="{FF2B5EF4-FFF2-40B4-BE49-F238E27FC236}">
                    <a16:creationId xmlns:a16="http://schemas.microsoft.com/office/drawing/2014/main" id="{86971C71-5DEF-44AD-BD1F-A08927DBE3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304"/>
                <a:ext cx="1184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Y</a:t>
                </a:r>
                <a:r>
                  <a:rPr lang="en-US" altLang="zh-CN" baseline="-25000"/>
                  <a:t>3</a:t>
                </a:r>
                <a:r>
                  <a:rPr lang="en-US" altLang="zh-CN"/>
                  <a:t>=BA=m</a:t>
                </a:r>
                <a:r>
                  <a:rPr lang="en-US" altLang="zh-CN" baseline="-25000"/>
                  <a:t>3</a:t>
                </a:r>
                <a:endParaRPr lang="en-US" altLang="zh-CN"/>
              </a:p>
            </p:txBody>
          </p:sp>
          <p:sp>
            <p:nvSpPr>
              <p:cNvPr id="84" name="Line 64">
                <a:extLst>
                  <a:ext uri="{FF2B5EF4-FFF2-40B4-BE49-F238E27FC236}">
                    <a16:creationId xmlns:a16="http://schemas.microsoft.com/office/drawing/2014/main" id="{46172C6B-EF1B-44CF-A951-04E7CC8D82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33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Line 65">
                <a:extLst>
                  <a:ext uri="{FF2B5EF4-FFF2-40B4-BE49-F238E27FC236}">
                    <a16:creationId xmlns:a16="http://schemas.microsoft.com/office/drawing/2014/main" id="{56EAE4C5-4BAA-4CC8-BC0E-78F6AA56C5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0" y="33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66">
                <a:extLst>
                  <a:ext uri="{FF2B5EF4-FFF2-40B4-BE49-F238E27FC236}">
                    <a16:creationId xmlns:a16="http://schemas.microsoft.com/office/drawing/2014/main" id="{7BCA94A6-3847-4161-A6C4-E31C38774D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108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67">
                <a:extLst>
                  <a:ext uri="{FF2B5EF4-FFF2-40B4-BE49-F238E27FC236}">
                    <a16:creationId xmlns:a16="http://schemas.microsoft.com/office/drawing/2014/main" id="{E37A61C6-B2EB-4B1C-844D-F4F9D63DB8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170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8" name="Line 81">
              <a:extLst>
                <a:ext uri="{FF2B5EF4-FFF2-40B4-BE49-F238E27FC236}">
                  <a16:creationId xmlns:a16="http://schemas.microsoft.com/office/drawing/2014/main" id="{3431EC9C-09B8-4E74-8AD9-0DE2EF312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7" y="10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82">
              <a:extLst>
                <a:ext uri="{FF2B5EF4-FFF2-40B4-BE49-F238E27FC236}">
                  <a16:creationId xmlns:a16="http://schemas.microsoft.com/office/drawing/2014/main" id="{45E437B2-CBD9-4ECC-B3D5-AE670FD069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5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83">
              <a:extLst>
                <a:ext uri="{FF2B5EF4-FFF2-40B4-BE49-F238E27FC236}">
                  <a16:creationId xmlns:a16="http://schemas.microsoft.com/office/drawing/2014/main" id="{60A5448C-2ACF-4782-9E2B-305DB6119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5" y="238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84">
              <a:extLst>
                <a:ext uri="{FF2B5EF4-FFF2-40B4-BE49-F238E27FC236}">
                  <a16:creationId xmlns:a16="http://schemas.microsoft.com/office/drawing/2014/main" id="{B03539CF-6BE9-4D4D-B178-ECC554E9EC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3" y="31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85">
              <a:extLst>
                <a:ext uri="{FF2B5EF4-FFF2-40B4-BE49-F238E27FC236}">
                  <a16:creationId xmlns:a16="http://schemas.microsoft.com/office/drawing/2014/main" id="{20A0A57C-0EB2-4FEF-90B2-7A7878C5CA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3" y="10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87">
              <a:extLst>
                <a:ext uri="{FF2B5EF4-FFF2-40B4-BE49-F238E27FC236}">
                  <a16:creationId xmlns:a16="http://schemas.microsoft.com/office/drawing/2014/main" id="{D2C6EADA-9976-49E8-B2AE-427B12B445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1" y="17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88">
              <a:extLst>
                <a:ext uri="{FF2B5EF4-FFF2-40B4-BE49-F238E27FC236}">
                  <a16:creationId xmlns:a16="http://schemas.microsoft.com/office/drawing/2014/main" id="{009F986D-F9B4-4B57-AA5A-CCD1FA017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1" y="23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89">
              <a:extLst>
                <a:ext uri="{FF2B5EF4-FFF2-40B4-BE49-F238E27FC236}">
                  <a16:creationId xmlns:a16="http://schemas.microsoft.com/office/drawing/2014/main" id="{39B30D3B-11A4-4743-AEDF-B476393EE1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9" y="31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90">
              <a:extLst>
                <a:ext uri="{FF2B5EF4-FFF2-40B4-BE49-F238E27FC236}">
                  <a16:creationId xmlns:a16="http://schemas.microsoft.com/office/drawing/2014/main" id="{5DC47348-3BBE-489B-B9E2-E35D77623E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3" y="10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91">
              <a:extLst>
                <a:ext uri="{FF2B5EF4-FFF2-40B4-BE49-F238E27FC236}">
                  <a16:creationId xmlns:a16="http://schemas.microsoft.com/office/drawing/2014/main" id="{F775B416-3800-4AC0-98E1-42211C357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3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92">
              <a:extLst>
                <a:ext uri="{FF2B5EF4-FFF2-40B4-BE49-F238E27FC236}">
                  <a16:creationId xmlns:a16="http://schemas.microsoft.com/office/drawing/2014/main" id="{163D6F9F-5993-491A-BE88-396B108FF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3" y="24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93">
              <a:extLst>
                <a:ext uri="{FF2B5EF4-FFF2-40B4-BE49-F238E27FC236}">
                  <a16:creationId xmlns:a16="http://schemas.microsoft.com/office/drawing/2014/main" id="{CC0D117D-6890-4581-96D6-4F22AFF82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1" y="31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8" name="Group 107">
            <a:extLst>
              <a:ext uri="{FF2B5EF4-FFF2-40B4-BE49-F238E27FC236}">
                <a16:creationId xmlns:a16="http://schemas.microsoft.com/office/drawing/2014/main" id="{02D4741E-3F53-40C3-85C3-A6CE23DA520D}"/>
              </a:ext>
            </a:extLst>
          </p:cNvPr>
          <p:cNvGrpSpPr>
            <a:grpSpLocks/>
          </p:cNvGrpSpPr>
          <p:nvPr/>
        </p:nvGrpSpPr>
        <p:grpSpPr bwMode="auto">
          <a:xfrm>
            <a:off x="933872" y="1422648"/>
            <a:ext cx="3200400" cy="2227263"/>
            <a:chOff x="672" y="720"/>
            <a:chExt cx="2016" cy="1403"/>
          </a:xfrm>
        </p:grpSpPr>
        <p:grpSp>
          <p:nvGrpSpPr>
            <p:cNvPr id="89" name="Group 97">
              <a:extLst>
                <a:ext uri="{FF2B5EF4-FFF2-40B4-BE49-F238E27FC236}">
                  <a16:creationId xmlns:a16="http://schemas.microsoft.com/office/drawing/2014/main" id="{0BDCC21B-2933-47D3-B6FD-4706F2E1E7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720"/>
              <a:ext cx="2016" cy="1403"/>
              <a:chOff x="3360" y="2208"/>
              <a:chExt cx="2039" cy="1403"/>
            </a:xfrm>
          </p:grpSpPr>
          <p:sp>
            <p:nvSpPr>
              <p:cNvPr id="94" name="Text Box 98">
                <a:extLst>
                  <a:ext uri="{FF2B5EF4-FFF2-40B4-BE49-F238E27FC236}">
                    <a16:creationId xmlns:a16="http://schemas.microsoft.com/office/drawing/2014/main" id="{998123D0-706D-4633-B56D-D1706A586C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2208"/>
                <a:ext cx="2039" cy="1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dirty="0"/>
                  <a:t>B  A  Y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  Y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  Y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  Y</a:t>
                </a:r>
                <a:r>
                  <a:rPr lang="en-US" altLang="zh-CN" baseline="-25000" dirty="0"/>
                  <a:t>3</a:t>
                </a:r>
              </a:p>
              <a:p>
                <a:pPr algn="l" eaLnBrk="1" hangingPunct="1"/>
                <a:r>
                  <a:rPr lang="en-US" altLang="zh-CN" dirty="0"/>
                  <a:t>0   0    </a:t>
                </a:r>
                <a:r>
                  <a:rPr lang="en-US" altLang="zh-CN" dirty="0">
                    <a:solidFill>
                      <a:srgbClr val="FF3300"/>
                    </a:solidFill>
                  </a:rPr>
                  <a:t>0</a:t>
                </a:r>
                <a:r>
                  <a:rPr lang="en-US" altLang="zh-CN" dirty="0"/>
                  <a:t>     1     1    1</a:t>
                </a:r>
              </a:p>
              <a:p>
                <a:pPr algn="l" eaLnBrk="1" hangingPunct="1"/>
                <a:r>
                  <a:rPr lang="en-US" altLang="zh-CN" dirty="0"/>
                  <a:t>0   1    1    </a:t>
                </a:r>
                <a:r>
                  <a:rPr lang="en-US" altLang="zh-CN" dirty="0">
                    <a:solidFill>
                      <a:srgbClr val="FF3300"/>
                    </a:solidFill>
                  </a:rPr>
                  <a:t> 0</a:t>
                </a:r>
                <a:r>
                  <a:rPr lang="en-US" altLang="zh-CN" dirty="0"/>
                  <a:t>     1    1</a:t>
                </a:r>
              </a:p>
              <a:p>
                <a:pPr algn="l" eaLnBrk="1" hangingPunct="1">
                  <a:buFontTx/>
                  <a:buAutoNum type="arabicPlain"/>
                </a:pPr>
                <a:r>
                  <a:rPr lang="en-US" altLang="zh-CN" dirty="0"/>
                  <a:t>0    1     1     </a:t>
                </a:r>
                <a:r>
                  <a:rPr lang="en-US" altLang="zh-CN" dirty="0">
                    <a:solidFill>
                      <a:srgbClr val="FF3300"/>
                    </a:solidFill>
                  </a:rPr>
                  <a:t>0</a:t>
                </a:r>
                <a:r>
                  <a:rPr lang="en-US" altLang="zh-CN" dirty="0"/>
                  <a:t>    1</a:t>
                </a:r>
              </a:p>
              <a:p>
                <a:pPr algn="l" eaLnBrk="1" hangingPunct="1"/>
                <a:r>
                  <a:rPr lang="en-US" altLang="zh-CN" dirty="0"/>
                  <a:t>1   1    1     1     1    </a:t>
                </a:r>
                <a:r>
                  <a:rPr lang="en-US" altLang="zh-CN" dirty="0">
                    <a:solidFill>
                      <a:srgbClr val="FF3300"/>
                    </a:solidFill>
                  </a:rPr>
                  <a:t>0</a:t>
                </a:r>
                <a:r>
                  <a:rPr lang="en-US" altLang="zh-CN" dirty="0"/>
                  <a:t> </a:t>
                </a:r>
              </a:p>
            </p:txBody>
          </p:sp>
          <p:sp>
            <p:nvSpPr>
              <p:cNvPr id="95" name="Line 99">
                <a:extLst>
                  <a:ext uri="{FF2B5EF4-FFF2-40B4-BE49-F238E27FC236}">
                    <a16:creationId xmlns:a16="http://schemas.microsoft.com/office/drawing/2014/main" id="{A7AC6717-A2EB-4BF9-B542-3969515F21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544"/>
                <a:ext cx="19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100">
                <a:extLst>
                  <a:ext uri="{FF2B5EF4-FFF2-40B4-BE49-F238E27FC236}">
                    <a16:creationId xmlns:a16="http://schemas.microsoft.com/office/drawing/2014/main" id="{24E551B8-E9B0-4ED1-A1F0-4132EA2D94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2304"/>
                <a:ext cx="0" cy="1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101">
                <a:extLst>
                  <a:ext uri="{FF2B5EF4-FFF2-40B4-BE49-F238E27FC236}">
                    <a16:creationId xmlns:a16="http://schemas.microsoft.com/office/drawing/2014/main" id="{7BF48FB4-A75B-49FD-AEAE-2D5790580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600"/>
                <a:ext cx="19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0" name="Line 103">
              <a:extLst>
                <a:ext uri="{FF2B5EF4-FFF2-40B4-BE49-F238E27FC236}">
                  <a16:creationId xmlns:a16="http://schemas.microsoft.com/office/drawing/2014/main" id="{4DFE54C2-BBF8-43B2-8CC2-D4856705B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7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104">
              <a:extLst>
                <a:ext uri="{FF2B5EF4-FFF2-40B4-BE49-F238E27FC236}">
                  <a16:creationId xmlns:a16="http://schemas.microsoft.com/office/drawing/2014/main" id="{BEF0073F-C1D7-4896-ACCC-584F04670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7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105">
              <a:extLst>
                <a:ext uri="{FF2B5EF4-FFF2-40B4-BE49-F238E27FC236}">
                  <a16:creationId xmlns:a16="http://schemas.microsoft.com/office/drawing/2014/main" id="{3DA2A9EE-9896-427B-98D6-D21F80923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7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106">
              <a:extLst>
                <a:ext uri="{FF2B5EF4-FFF2-40B4-BE49-F238E27FC236}">
                  <a16:creationId xmlns:a16="http://schemas.microsoft.com/office/drawing/2014/main" id="{AB9654F7-288E-4DAD-8AEE-05C24DFA1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7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062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CEF5D-883B-48FB-BF39-7725EFD6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最小项译码器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80AE4-EA92-4465-AFF0-0238AD027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高电平输出有效二进制译码器</a:t>
            </a:r>
            <a:r>
              <a:rPr lang="en-US" altLang="zh-CN" dirty="0"/>
              <a:t>,</a:t>
            </a:r>
            <a:r>
              <a:rPr lang="zh-CN" altLang="en-US" dirty="0"/>
              <a:t>其输出逻辑表达式为</a:t>
            </a:r>
            <a:r>
              <a:rPr lang="en-US" altLang="zh-CN" dirty="0"/>
              <a:t>:Y</a:t>
            </a:r>
            <a:r>
              <a:rPr lang="en-US" altLang="zh-CN" baseline="-25000" dirty="0"/>
              <a:t>i</a:t>
            </a:r>
            <a:r>
              <a:rPr lang="en-US" altLang="zh-CN" dirty="0"/>
              <a:t>=m</a:t>
            </a:r>
            <a:r>
              <a:rPr lang="en-US" altLang="zh-CN" baseline="-25000" dirty="0"/>
              <a:t>i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低电平输出有效二进制译码器</a:t>
            </a:r>
            <a:r>
              <a:rPr lang="en-US" altLang="zh-CN" dirty="0"/>
              <a:t>,</a:t>
            </a:r>
            <a:r>
              <a:rPr lang="zh-CN" altLang="en-US" dirty="0"/>
              <a:t>其输出逻辑表达式为</a:t>
            </a:r>
            <a:r>
              <a:rPr lang="en-US" altLang="zh-CN" dirty="0"/>
              <a:t>:Y</a:t>
            </a:r>
            <a:r>
              <a:rPr lang="en-US" altLang="zh-CN" baseline="-25000" dirty="0"/>
              <a:t>i</a:t>
            </a:r>
            <a:r>
              <a:rPr lang="en-US" altLang="zh-CN" baseline="30000" dirty="0"/>
              <a:t>’</a:t>
            </a:r>
            <a:r>
              <a:rPr lang="en-US" altLang="zh-CN" dirty="0"/>
              <a:t>=m</a:t>
            </a:r>
            <a:r>
              <a:rPr lang="en-US" altLang="zh-CN" baseline="-25000" dirty="0"/>
              <a:t>i</a:t>
            </a:r>
            <a:r>
              <a:rPr lang="en-US" altLang="zh-CN" baseline="30000" dirty="0"/>
              <a:t>’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84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E59C4-CACF-4EAC-B9C5-56F5370E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用译码器实现逻辑函数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2A191C-6D13-4380-8638-35344F02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  <a:r>
              <a:rPr lang="en-US" altLang="zh-CN" dirty="0"/>
              <a:t>:  </a:t>
            </a:r>
            <a:r>
              <a:rPr lang="zh-CN" altLang="en-US" dirty="0"/>
              <a:t>二进制译码器能产生输入信号的全部最小项</a:t>
            </a:r>
            <a:r>
              <a:rPr lang="en-US" altLang="zh-CN" dirty="0"/>
              <a:t>,</a:t>
            </a:r>
            <a:r>
              <a:rPr lang="zh-CN" altLang="en-US" dirty="0"/>
              <a:t>而所有组合逻辑函数均可写成最小项之和的形式。</a:t>
            </a:r>
            <a:endParaRPr lang="en-US" altLang="zh-CN" dirty="0"/>
          </a:p>
          <a:p>
            <a:r>
              <a:rPr lang="zh-CN" altLang="en-US" dirty="0"/>
              <a:t>例 试用</a:t>
            </a:r>
            <a:r>
              <a:rPr lang="en-US" altLang="zh-CN" dirty="0"/>
              <a:t>3</a:t>
            </a:r>
            <a:r>
              <a:rPr lang="zh-CN" altLang="en-US" dirty="0"/>
              <a:t>线</a:t>
            </a:r>
            <a:r>
              <a:rPr lang="en-US" altLang="zh-CN" dirty="0"/>
              <a:t>– 8</a:t>
            </a:r>
            <a:r>
              <a:rPr lang="zh-CN" altLang="en-US" dirty="0"/>
              <a:t>线译码器和逻辑门实现下列函数</a:t>
            </a:r>
            <a:r>
              <a:rPr lang="en-US" altLang="zh-CN" dirty="0"/>
              <a:t>F(X,Y,Z)=</a:t>
            </a:r>
            <a:r>
              <a:rPr lang="el-GR" altLang="zh-CN" dirty="0"/>
              <a:t>Σ</a:t>
            </a:r>
            <a:r>
              <a:rPr lang="en-US" altLang="zh-CN" dirty="0"/>
              <a:t>m</a:t>
            </a:r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46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E88B6-FB99-4C49-B89C-D5582F5E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高电平输出有效译码器</a:t>
            </a:r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723EF66D-1A38-46F7-BC13-337E20AA0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456" y="1628800"/>
            <a:ext cx="3430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dirty="0"/>
              <a:t>F(X,Y,Z)=m</a:t>
            </a:r>
            <a:r>
              <a:rPr lang="en-US" altLang="zh-CN" baseline="-25000" dirty="0"/>
              <a:t>0</a:t>
            </a:r>
            <a:r>
              <a:rPr lang="en-US" altLang="zh-CN" dirty="0"/>
              <a:t>+m</a:t>
            </a:r>
            <a:r>
              <a:rPr lang="en-US" altLang="zh-CN" baseline="-25000" dirty="0"/>
              <a:t>2</a:t>
            </a:r>
            <a:r>
              <a:rPr lang="en-US" altLang="zh-CN" dirty="0"/>
              <a:t>+m</a:t>
            </a:r>
            <a:r>
              <a:rPr lang="en-US" altLang="zh-CN" baseline="-25000" dirty="0"/>
              <a:t>6</a:t>
            </a:r>
            <a:endParaRPr lang="en-US" altLang="zh-CN" dirty="0"/>
          </a:p>
        </p:txBody>
      </p:sp>
      <p:grpSp>
        <p:nvGrpSpPr>
          <p:cNvPr id="5" name="Group 52">
            <a:extLst>
              <a:ext uri="{FF2B5EF4-FFF2-40B4-BE49-F238E27FC236}">
                <a16:creationId xmlns:a16="http://schemas.microsoft.com/office/drawing/2014/main" id="{852C156F-24D9-4F0F-8BA6-715A38FF13D2}"/>
              </a:ext>
            </a:extLst>
          </p:cNvPr>
          <p:cNvGrpSpPr>
            <a:grpSpLocks/>
          </p:cNvGrpSpPr>
          <p:nvPr/>
        </p:nvGrpSpPr>
        <p:grpSpPr bwMode="auto">
          <a:xfrm>
            <a:off x="857856" y="2314600"/>
            <a:ext cx="6161088" cy="2544763"/>
            <a:chOff x="576" y="1872"/>
            <a:chExt cx="3881" cy="1603"/>
          </a:xfrm>
        </p:grpSpPr>
        <p:sp>
          <p:nvSpPr>
            <p:cNvPr id="6" name="Rectangle 22">
              <a:extLst>
                <a:ext uri="{FF2B5EF4-FFF2-40B4-BE49-F238E27FC236}">
                  <a16:creationId xmlns:a16="http://schemas.microsoft.com/office/drawing/2014/main" id="{875A0E63-EBB7-4BE9-887E-9E10F8F3C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" y="1872"/>
              <a:ext cx="720" cy="15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Line 23">
              <a:extLst>
                <a:ext uri="{FF2B5EF4-FFF2-40B4-BE49-F238E27FC236}">
                  <a16:creationId xmlns:a16="http://schemas.microsoft.com/office/drawing/2014/main" id="{156EBB34-3556-4959-A835-05823D759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23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24">
              <a:extLst>
                <a:ext uri="{FF2B5EF4-FFF2-40B4-BE49-F238E27FC236}">
                  <a16:creationId xmlns:a16="http://schemas.microsoft.com/office/drawing/2014/main" id="{89C00A6D-40E0-4B8F-A266-3B1C366C19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259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25">
              <a:extLst>
                <a:ext uri="{FF2B5EF4-FFF2-40B4-BE49-F238E27FC236}">
                  <a16:creationId xmlns:a16="http://schemas.microsoft.com/office/drawing/2014/main" id="{8A654B8A-5C6F-4064-B4C1-92BE5171C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288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26">
              <a:extLst>
                <a:ext uri="{FF2B5EF4-FFF2-40B4-BE49-F238E27FC236}">
                  <a16:creationId xmlns:a16="http://schemas.microsoft.com/office/drawing/2014/main" id="{4B7020C0-AA78-47DB-AE46-DA874F3B8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4" y="1881"/>
              <a:ext cx="196" cy="1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0</a:t>
              </a:r>
            </a:p>
            <a:p>
              <a:pPr algn="l" eaLnBrk="1" hangingPunct="1"/>
              <a:r>
                <a:rPr lang="en-US" altLang="zh-CN" sz="2000"/>
                <a:t>1</a:t>
              </a:r>
            </a:p>
            <a:p>
              <a:pPr algn="l" eaLnBrk="1" hangingPunct="1"/>
              <a:r>
                <a:rPr lang="en-US" altLang="zh-CN" sz="2000"/>
                <a:t>2</a:t>
              </a:r>
            </a:p>
            <a:p>
              <a:pPr algn="l" eaLnBrk="1" hangingPunct="1"/>
              <a:r>
                <a:rPr lang="en-US" altLang="zh-CN" sz="2000"/>
                <a:t>3</a:t>
              </a:r>
            </a:p>
            <a:p>
              <a:pPr algn="l" eaLnBrk="1" hangingPunct="1"/>
              <a:r>
                <a:rPr lang="en-US" altLang="zh-CN" sz="2000"/>
                <a:t>4</a:t>
              </a:r>
            </a:p>
            <a:p>
              <a:pPr algn="l" eaLnBrk="1" hangingPunct="1"/>
              <a:r>
                <a:rPr lang="en-US" altLang="zh-CN" sz="2000"/>
                <a:t>5</a:t>
              </a:r>
            </a:p>
            <a:p>
              <a:pPr algn="l" eaLnBrk="1" hangingPunct="1"/>
              <a:r>
                <a:rPr lang="en-US" altLang="zh-CN" sz="2000"/>
                <a:t>6</a:t>
              </a:r>
            </a:p>
            <a:p>
              <a:pPr algn="l" eaLnBrk="1" hangingPunct="1"/>
              <a:r>
                <a:rPr lang="en-US" altLang="zh-CN" sz="2000"/>
                <a:t>7</a:t>
              </a:r>
            </a:p>
          </p:txBody>
        </p:sp>
        <p:sp>
          <p:nvSpPr>
            <p:cNvPr id="11" name="Text Box 27">
              <a:extLst>
                <a:ext uri="{FF2B5EF4-FFF2-40B4-BE49-F238E27FC236}">
                  <a16:creationId xmlns:a16="http://schemas.microsoft.com/office/drawing/2014/main" id="{40254F05-54BE-4A5E-871A-A2093618C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8" y="2169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A</a:t>
              </a:r>
            </a:p>
          </p:txBody>
        </p:sp>
        <p:sp>
          <p:nvSpPr>
            <p:cNvPr id="12" name="Text Box 28">
              <a:extLst>
                <a:ext uri="{FF2B5EF4-FFF2-40B4-BE49-F238E27FC236}">
                  <a16:creationId xmlns:a16="http://schemas.microsoft.com/office/drawing/2014/main" id="{3B28A633-1EAA-4DE9-B48F-838D270EF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8" y="2496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B</a:t>
              </a:r>
            </a:p>
          </p:txBody>
        </p:sp>
        <p:sp>
          <p:nvSpPr>
            <p:cNvPr id="13" name="Text Box 29">
              <a:extLst>
                <a:ext uri="{FF2B5EF4-FFF2-40B4-BE49-F238E27FC236}">
                  <a16:creationId xmlns:a16="http://schemas.microsoft.com/office/drawing/2014/main" id="{B29D6C8C-A58F-4C16-9183-173AFB333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8" y="2736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C</a:t>
              </a:r>
            </a:p>
          </p:txBody>
        </p:sp>
        <p:sp>
          <p:nvSpPr>
            <p:cNvPr id="14" name="Text Box 30">
              <a:extLst>
                <a:ext uri="{FF2B5EF4-FFF2-40B4-BE49-F238E27FC236}">
                  <a16:creationId xmlns:a16="http://schemas.microsoft.com/office/drawing/2014/main" id="{6B873E43-EB44-49AF-AD70-7D29F4C42B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" y="213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X</a:t>
              </a:r>
            </a:p>
          </p:txBody>
        </p:sp>
        <p:sp>
          <p:nvSpPr>
            <p:cNvPr id="15" name="Text Box 31">
              <a:extLst>
                <a:ext uri="{FF2B5EF4-FFF2-40B4-BE49-F238E27FC236}">
                  <a16:creationId xmlns:a16="http://schemas.microsoft.com/office/drawing/2014/main" id="{6FA57DBD-8F03-40FC-A33D-4070CE08D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" y="244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Y</a:t>
              </a:r>
            </a:p>
          </p:txBody>
        </p:sp>
        <p:sp>
          <p:nvSpPr>
            <p:cNvPr id="16" name="Text Box 32">
              <a:extLst>
                <a:ext uri="{FF2B5EF4-FFF2-40B4-BE49-F238E27FC236}">
                  <a16:creationId xmlns:a16="http://schemas.microsoft.com/office/drawing/2014/main" id="{97705E29-B490-46E4-938D-7C350BF98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73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Z</a:t>
              </a:r>
            </a:p>
          </p:txBody>
        </p:sp>
        <p:sp>
          <p:nvSpPr>
            <p:cNvPr id="17" name="Text Box 33">
              <a:extLst>
                <a:ext uri="{FF2B5EF4-FFF2-40B4-BE49-F238E27FC236}">
                  <a16:creationId xmlns:a16="http://schemas.microsoft.com/office/drawing/2014/main" id="{84C0DE6A-D5A5-44E1-BEAD-9BB9C211B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979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zh-CN" altLang="en-US" sz="2400"/>
                <a:t>高位</a:t>
              </a:r>
            </a:p>
          </p:txBody>
        </p:sp>
        <p:sp>
          <p:nvSpPr>
            <p:cNvPr id="18" name="Rectangle 34">
              <a:extLst>
                <a:ext uri="{FF2B5EF4-FFF2-40B4-BE49-F238E27FC236}">
                  <a16:creationId xmlns:a16="http://schemas.microsoft.com/office/drawing/2014/main" id="{FCC7EC40-228B-43FA-81C7-5FD7C6F8D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2352"/>
              <a:ext cx="480" cy="7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Text Box 35">
              <a:extLst>
                <a:ext uri="{FF2B5EF4-FFF2-40B4-BE49-F238E27FC236}">
                  <a16:creationId xmlns:a16="http://schemas.microsoft.com/office/drawing/2014/main" id="{D9406698-6E43-403C-B455-7F30C387C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352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≥1</a:t>
              </a:r>
            </a:p>
          </p:txBody>
        </p:sp>
        <p:sp>
          <p:nvSpPr>
            <p:cNvPr id="20" name="Line 36">
              <a:extLst>
                <a:ext uri="{FF2B5EF4-FFF2-40B4-BE49-F238E27FC236}">
                  <a16:creationId xmlns:a16="http://schemas.microsoft.com/office/drawing/2014/main" id="{95328755-1435-467D-AE04-03FF6E2BB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8" y="20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37">
              <a:extLst>
                <a:ext uri="{FF2B5EF4-FFF2-40B4-BE49-F238E27FC236}">
                  <a16:creationId xmlns:a16="http://schemas.microsoft.com/office/drawing/2014/main" id="{E9CF7460-B84D-4916-8DF3-872394968E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2016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8">
              <a:extLst>
                <a:ext uri="{FF2B5EF4-FFF2-40B4-BE49-F238E27FC236}">
                  <a16:creationId xmlns:a16="http://schemas.microsoft.com/office/drawing/2014/main" id="{E17AF676-EC13-459C-8371-DC6D8A4FE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244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39">
              <a:extLst>
                <a:ext uri="{FF2B5EF4-FFF2-40B4-BE49-F238E27FC236}">
                  <a16:creationId xmlns:a16="http://schemas.microsoft.com/office/drawing/2014/main" id="{361F6529-064D-45E2-B103-818B3857B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8" y="2387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40">
              <a:extLst>
                <a:ext uri="{FF2B5EF4-FFF2-40B4-BE49-F238E27FC236}">
                  <a16:creationId xmlns:a16="http://schemas.microsoft.com/office/drawing/2014/main" id="{7CD0D981-8B9F-44B1-BE79-F46DF666AD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387"/>
              <a:ext cx="0" cy="2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41">
              <a:extLst>
                <a:ext uri="{FF2B5EF4-FFF2-40B4-BE49-F238E27FC236}">
                  <a16:creationId xmlns:a16="http://schemas.microsoft.com/office/drawing/2014/main" id="{DE3F6DAE-96FC-4BD5-86CF-FBE3E100B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2" y="259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43">
              <a:extLst>
                <a:ext uri="{FF2B5EF4-FFF2-40B4-BE49-F238E27FC236}">
                  <a16:creationId xmlns:a16="http://schemas.microsoft.com/office/drawing/2014/main" id="{8E0092D9-3956-4926-AFAB-8822C4BEC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8" y="316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44">
              <a:extLst>
                <a:ext uri="{FF2B5EF4-FFF2-40B4-BE49-F238E27FC236}">
                  <a16:creationId xmlns:a16="http://schemas.microsoft.com/office/drawing/2014/main" id="{F18ED521-1C75-46B6-934E-2312915520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0" y="292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45">
              <a:extLst>
                <a:ext uri="{FF2B5EF4-FFF2-40B4-BE49-F238E27FC236}">
                  <a16:creationId xmlns:a16="http://schemas.microsoft.com/office/drawing/2014/main" id="{53518581-C245-4F96-80A5-B2D534510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0" y="292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49">
              <a:extLst>
                <a:ext uri="{FF2B5EF4-FFF2-40B4-BE49-F238E27FC236}">
                  <a16:creationId xmlns:a16="http://schemas.microsoft.com/office/drawing/2014/main" id="{F36E91F4-4348-4B3A-9A0E-DDCB00CD6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78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50">
              <a:extLst>
                <a:ext uri="{FF2B5EF4-FFF2-40B4-BE49-F238E27FC236}">
                  <a16:creationId xmlns:a16="http://schemas.microsoft.com/office/drawing/2014/main" id="{847767A5-CF73-4FEB-8DD2-B05502528B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0" y="2426"/>
              <a:ext cx="14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F</a:t>
              </a:r>
              <a:r>
                <a:rPr lang="zh-CN" altLang="en-US" sz="2400"/>
                <a:t>（</a:t>
              </a:r>
              <a:r>
                <a:rPr lang="en-US" altLang="zh-CN" sz="2400"/>
                <a:t>X</a:t>
              </a:r>
              <a:r>
                <a:rPr lang="zh-CN" altLang="en-US" sz="2400"/>
                <a:t>，</a:t>
              </a:r>
              <a:r>
                <a:rPr lang="en-US" altLang="zh-CN" sz="2400"/>
                <a:t>Y</a:t>
              </a:r>
              <a:r>
                <a:rPr lang="zh-CN" altLang="en-US" sz="2400"/>
                <a:t>，</a:t>
              </a:r>
              <a:r>
                <a:rPr lang="en-US" altLang="zh-CN" sz="2400"/>
                <a:t>Z</a:t>
              </a:r>
              <a:r>
                <a:rPr lang="zh-CN" altLang="en-US" sz="2400"/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958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12CC4-6E50-45CD-9C07-CD7882CA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低电平输出有效译码器</a:t>
            </a:r>
          </a:p>
        </p:txBody>
      </p:sp>
      <p:grpSp>
        <p:nvGrpSpPr>
          <p:cNvPr id="4" name="Group 61">
            <a:extLst>
              <a:ext uri="{FF2B5EF4-FFF2-40B4-BE49-F238E27FC236}">
                <a16:creationId xmlns:a16="http://schemas.microsoft.com/office/drawing/2014/main" id="{A2A6A84E-46BF-4E32-8A09-84976378F84F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828800"/>
            <a:ext cx="3024188" cy="519113"/>
            <a:chOff x="768" y="1152"/>
            <a:chExt cx="1905" cy="327"/>
          </a:xfrm>
        </p:grpSpPr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590CF447-6AD1-4F7E-A493-C09F3CD46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152"/>
              <a:ext cx="190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dirty="0"/>
                <a:t>F(X,Y,Z)=m</a:t>
              </a:r>
              <a:r>
                <a:rPr lang="en-US" altLang="zh-CN" baseline="-25000" dirty="0"/>
                <a:t>0</a:t>
              </a:r>
              <a:r>
                <a:rPr lang="en-US" altLang="zh-CN" dirty="0"/>
                <a:t>m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m</a:t>
              </a:r>
              <a:r>
                <a:rPr lang="en-US" altLang="zh-CN" baseline="-25000" dirty="0"/>
                <a:t>6</a:t>
              </a:r>
              <a:endParaRPr lang="en-US" altLang="zh-CN" dirty="0"/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DDFA8C86-3F34-4062-8F2E-11396CF06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2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17DED072-F9D4-41F3-9F8D-2159BE873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2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426243E6-69B5-4C7F-ABB4-AB24A14875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8" y="12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2">
              <a:extLst>
                <a:ext uri="{FF2B5EF4-FFF2-40B4-BE49-F238E27FC236}">
                  <a16:creationId xmlns:a16="http://schemas.microsoft.com/office/drawing/2014/main" id="{A8B26A6F-CE02-4A51-9060-5756DA8C9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199"/>
              <a:ext cx="8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63">
            <a:extLst>
              <a:ext uri="{FF2B5EF4-FFF2-40B4-BE49-F238E27FC236}">
                <a16:creationId xmlns:a16="http://schemas.microsoft.com/office/drawing/2014/main" id="{475B15AE-2BF5-4C9C-AA6C-844E84525907}"/>
              </a:ext>
            </a:extLst>
          </p:cNvPr>
          <p:cNvGrpSpPr>
            <a:grpSpLocks/>
          </p:cNvGrpSpPr>
          <p:nvPr/>
        </p:nvGrpSpPr>
        <p:grpSpPr bwMode="auto">
          <a:xfrm>
            <a:off x="1048544" y="2780928"/>
            <a:ext cx="6389688" cy="2544763"/>
            <a:chOff x="576" y="1600"/>
            <a:chExt cx="4025" cy="1603"/>
          </a:xfrm>
        </p:grpSpPr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4376EF73-9EA9-410E-AB5F-FE47553D5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" y="1600"/>
              <a:ext cx="720" cy="15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Line 15">
              <a:extLst>
                <a:ext uri="{FF2B5EF4-FFF2-40B4-BE49-F238E27FC236}">
                  <a16:creationId xmlns:a16="http://schemas.microsoft.com/office/drawing/2014/main" id="{6D1F09D7-90C5-43BE-8729-B4E820F1F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203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6">
              <a:extLst>
                <a:ext uri="{FF2B5EF4-FFF2-40B4-BE49-F238E27FC236}">
                  <a16:creationId xmlns:a16="http://schemas.microsoft.com/office/drawing/2014/main" id="{300048C0-6D1F-4B62-B5BB-7CE164689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232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7">
              <a:extLst>
                <a:ext uri="{FF2B5EF4-FFF2-40B4-BE49-F238E27FC236}">
                  <a16:creationId xmlns:a16="http://schemas.microsoft.com/office/drawing/2014/main" id="{5FCE16A9-F654-48A4-832D-63F5EBDB5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260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8">
              <a:extLst>
                <a:ext uri="{FF2B5EF4-FFF2-40B4-BE49-F238E27FC236}">
                  <a16:creationId xmlns:a16="http://schemas.microsoft.com/office/drawing/2014/main" id="{5C671170-5CB4-4395-B739-9E301AA71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4" y="1609"/>
              <a:ext cx="196" cy="1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0</a:t>
              </a:r>
            </a:p>
            <a:p>
              <a:pPr algn="l" eaLnBrk="1" hangingPunct="1"/>
              <a:r>
                <a:rPr lang="en-US" altLang="zh-CN" sz="2000"/>
                <a:t>1</a:t>
              </a:r>
            </a:p>
            <a:p>
              <a:pPr algn="l" eaLnBrk="1" hangingPunct="1"/>
              <a:r>
                <a:rPr lang="en-US" altLang="zh-CN" sz="2000"/>
                <a:t>2</a:t>
              </a:r>
            </a:p>
            <a:p>
              <a:pPr algn="l" eaLnBrk="1" hangingPunct="1"/>
              <a:r>
                <a:rPr lang="en-US" altLang="zh-CN" sz="2000"/>
                <a:t>3</a:t>
              </a:r>
            </a:p>
            <a:p>
              <a:pPr algn="l" eaLnBrk="1" hangingPunct="1"/>
              <a:r>
                <a:rPr lang="en-US" altLang="zh-CN" sz="2000"/>
                <a:t>4</a:t>
              </a:r>
            </a:p>
            <a:p>
              <a:pPr algn="l" eaLnBrk="1" hangingPunct="1"/>
              <a:r>
                <a:rPr lang="en-US" altLang="zh-CN" sz="2000"/>
                <a:t>5</a:t>
              </a:r>
            </a:p>
            <a:p>
              <a:pPr algn="l" eaLnBrk="1" hangingPunct="1"/>
              <a:r>
                <a:rPr lang="en-US" altLang="zh-CN" sz="2000"/>
                <a:t>6</a:t>
              </a:r>
            </a:p>
            <a:p>
              <a:pPr algn="l" eaLnBrk="1" hangingPunct="1"/>
              <a:r>
                <a:rPr lang="en-US" altLang="zh-CN" sz="2000"/>
                <a:t>7</a:t>
              </a:r>
            </a:p>
          </p:txBody>
        </p:sp>
        <p:sp>
          <p:nvSpPr>
            <p:cNvPr id="16" name="Text Box 19">
              <a:extLst>
                <a:ext uri="{FF2B5EF4-FFF2-40B4-BE49-F238E27FC236}">
                  <a16:creationId xmlns:a16="http://schemas.microsoft.com/office/drawing/2014/main" id="{1B0C11F1-4A2A-4DC3-8136-7811A3340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8" y="1897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A</a:t>
              </a:r>
            </a:p>
          </p:txBody>
        </p:sp>
        <p:sp>
          <p:nvSpPr>
            <p:cNvPr id="17" name="Text Box 20">
              <a:extLst>
                <a:ext uri="{FF2B5EF4-FFF2-40B4-BE49-F238E27FC236}">
                  <a16:creationId xmlns:a16="http://schemas.microsoft.com/office/drawing/2014/main" id="{19518ED7-6555-4141-AAE2-5160D2DA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8" y="2224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B</a:t>
              </a:r>
            </a:p>
          </p:txBody>
        </p:sp>
        <p:sp>
          <p:nvSpPr>
            <p:cNvPr id="18" name="Text Box 21">
              <a:extLst>
                <a:ext uri="{FF2B5EF4-FFF2-40B4-BE49-F238E27FC236}">
                  <a16:creationId xmlns:a16="http://schemas.microsoft.com/office/drawing/2014/main" id="{CAF298A9-C19E-498F-B401-385C8C653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8" y="2464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C</a:t>
              </a:r>
            </a:p>
          </p:txBody>
        </p:sp>
        <p:sp>
          <p:nvSpPr>
            <p:cNvPr id="19" name="Text Box 22">
              <a:extLst>
                <a:ext uri="{FF2B5EF4-FFF2-40B4-BE49-F238E27FC236}">
                  <a16:creationId xmlns:a16="http://schemas.microsoft.com/office/drawing/2014/main" id="{EF584E1F-68CD-4F7A-BE9B-9E33C644C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" y="186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X</a:t>
              </a:r>
            </a:p>
          </p:txBody>
        </p:sp>
        <p:sp>
          <p:nvSpPr>
            <p:cNvPr id="20" name="Text Box 23">
              <a:extLst>
                <a:ext uri="{FF2B5EF4-FFF2-40B4-BE49-F238E27FC236}">
                  <a16:creationId xmlns:a16="http://schemas.microsoft.com/office/drawing/2014/main" id="{07B2A4F7-EED0-4891-A032-F973E6D20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" y="217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Y</a:t>
              </a:r>
            </a:p>
          </p:txBody>
        </p:sp>
        <p:sp>
          <p:nvSpPr>
            <p:cNvPr id="21" name="Text Box 24">
              <a:extLst>
                <a:ext uri="{FF2B5EF4-FFF2-40B4-BE49-F238E27FC236}">
                  <a16:creationId xmlns:a16="http://schemas.microsoft.com/office/drawing/2014/main" id="{61B8DD8C-A3B9-45DE-9B50-0EC29F513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464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Z</a:t>
              </a:r>
            </a:p>
          </p:txBody>
        </p:sp>
        <p:sp>
          <p:nvSpPr>
            <p:cNvPr id="22" name="Text Box 25">
              <a:extLst>
                <a:ext uri="{FF2B5EF4-FFF2-40B4-BE49-F238E27FC236}">
                  <a16:creationId xmlns:a16="http://schemas.microsoft.com/office/drawing/2014/main" id="{FA838BA8-B7F8-4A21-9FF5-B67F6FB44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706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zh-CN" altLang="en-US" sz="2400"/>
                <a:t>高位</a:t>
              </a:r>
            </a:p>
          </p:txBody>
        </p:sp>
        <p:sp>
          <p:nvSpPr>
            <p:cNvPr id="23" name="Rectangle 26">
              <a:extLst>
                <a:ext uri="{FF2B5EF4-FFF2-40B4-BE49-F238E27FC236}">
                  <a16:creationId xmlns:a16="http://schemas.microsoft.com/office/drawing/2014/main" id="{6D9DE8A9-A2AD-4E8E-8511-4288446D9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" y="2080"/>
              <a:ext cx="480" cy="7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Line 27">
              <a:extLst>
                <a:ext uri="{FF2B5EF4-FFF2-40B4-BE49-F238E27FC236}">
                  <a16:creationId xmlns:a16="http://schemas.microsoft.com/office/drawing/2014/main" id="{B923AFE0-D073-42D5-ACE4-6D1EF3992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0" y="174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8">
              <a:extLst>
                <a:ext uri="{FF2B5EF4-FFF2-40B4-BE49-F238E27FC236}">
                  <a16:creationId xmlns:a16="http://schemas.microsoft.com/office/drawing/2014/main" id="{C5F892C2-44C5-4E43-9404-E832A1F49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0" y="174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9">
              <a:extLst>
                <a:ext uri="{FF2B5EF4-FFF2-40B4-BE49-F238E27FC236}">
                  <a16:creationId xmlns:a16="http://schemas.microsoft.com/office/drawing/2014/main" id="{969E9DFF-4FE7-4D61-9342-BA1749C42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0" y="217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0">
              <a:extLst>
                <a:ext uri="{FF2B5EF4-FFF2-40B4-BE49-F238E27FC236}">
                  <a16:creationId xmlns:a16="http://schemas.microsoft.com/office/drawing/2014/main" id="{60B5FA07-C2E6-4BB7-857F-3C4A6BEB79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0" y="211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1">
              <a:extLst>
                <a:ext uri="{FF2B5EF4-FFF2-40B4-BE49-F238E27FC236}">
                  <a16:creationId xmlns:a16="http://schemas.microsoft.com/office/drawing/2014/main" id="{318BF412-5541-42CB-B6D8-F19A6EE3EF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5" y="2115"/>
              <a:ext cx="0" cy="2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2">
              <a:extLst>
                <a:ext uri="{FF2B5EF4-FFF2-40B4-BE49-F238E27FC236}">
                  <a16:creationId xmlns:a16="http://schemas.microsoft.com/office/drawing/2014/main" id="{CDC39047-FAEE-4944-8FE4-407FD4A93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4" y="232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8F16636B-F118-4493-B54D-48785CEAE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0" y="289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031D3AFE-023A-4202-869B-E6E6C958D3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2" y="265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D221A1C1-7121-468F-AC4A-F8BB3BEEF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2" y="265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40">
              <a:extLst>
                <a:ext uri="{FF2B5EF4-FFF2-40B4-BE49-F238E27FC236}">
                  <a16:creationId xmlns:a16="http://schemas.microsoft.com/office/drawing/2014/main" id="{6D3F7F68-02E2-4722-8F3F-C4CAAE9A8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2" y="251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41">
              <a:extLst>
                <a:ext uri="{FF2B5EF4-FFF2-40B4-BE49-F238E27FC236}">
                  <a16:creationId xmlns:a16="http://schemas.microsoft.com/office/drawing/2014/main" id="{0705A4EE-BA71-40BA-9EFF-57E65C7BE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" y="2154"/>
              <a:ext cx="14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F</a:t>
              </a:r>
              <a:r>
                <a:rPr lang="zh-CN" altLang="en-US" sz="2400"/>
                <a:t>（</a:t>
              </a:r>
              <a:r>
                <a:rPr lang="en-US" altLang="zh-CN" sz="2400"/>
                <a:t>X</a:t>
              </a:r>
              <a:r>
                <a:rPr lang="zh-CN" altLang="en-US" sz="2400"/>
                <a:t>，</a:t>
              </a:r>
              <a:r>
                <a:rPr lang="en-US" altLang="zh-CN" sz="2400"/>
                <a:t>Y</a:t>
              </a:r>
              <a:r>
                <a:rPr lang="zh-CN" altLang="en-US" sz="2400"/>
                <a:t>，</a:t>
              </a:r>
              <a:r>
                <a:rPr lang="en-US" altLang="zh-CN" sz="2400"/>
                <a:t>Z</a:t>
              </a:r>
              <a:r>
                <a:rPr lang="zh-CN" altLang="en-US" sz="2400"/>
                <a:t>）</a:t>
              </a:r>
            </a:p>
          </p:txBody>
        </p:sp>
        <p:sp>
          <p:nvSpPr>
            <p:cNvPr id="35" name="Oval 42">
              <a:extLst>
                <a:ext uri="{FF2B5EF4-FFF2-40B4-BE49-F238E27FC236}">
                  <a16:creationId xmlns:a16="http://schemas.microsoft.com/office/drawing/2014/main" id="{4195E0F4-4957-486F-9FFF-F26587B6A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715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Oval 43">
              <a:extLst>
                <a:ext uri="{FF2B5EF4-FFF2-40B4-BE49-F238E27FC236}">
                  <a16:creationId xmlns:a16="http://schemas.microsoft.com/office/drawing/2014/main" id="{DD51A6D9-56DA-4712-A4D7-62195C9AC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919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Oval 44">
              <a:extLst>
                <a:ext uri="{FF2B5EF4-FFF2-40B4-BE49-F238E27FC236}">
                  <a16:creationId xmlns:a16="http://schemas.microsoft.com/office/drawing/2014/main" id="{E7D50198-78B3-46A1-A135-D1C6A7C3B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087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" name="Oval 45">
              <a:extLst>
                <a:ext uri="{FF2B5EF4-FFF2-40B4-BE49-F238E27FC236}">
                  <a16:creationId xmlns:a16="http://schemas.microsoft.com/office/drawing/2014/main" id="{97B7A91C-3BEB-4902-AAC4-56075C9C2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79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Oval 46">
              <a:extLst>
                <a:ext uri="{FF2B5EF4-FFF2-40B4-BE49-F238E27FC236}">
                  <a16:creationId xmlns:a16="http://schemas.microsoft.com/office/drawing/2014/main" id="{1D27E9A4-209B-4567-BC92-5A3E7CBB6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495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Oval 47">
              <a:extLst>
                <a:ext uri="{FF2B5EF4-FFF2-40B4-BE49-F238E27FC236}">
                  <a16:creationId xmlns:a16="http://schemas.microsoft.com/office/drawing/2014/main" id="{40E9C925-C689-4DF9-97CF-BF9F9FD1F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663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Oval 48">
              <a:extLst>
                <a:ext uri="{FF2B5EF4-FFF2-40B4-BE49-F238E27FC236}">
                  <a16:creationId xmlns:a16="http://schemas.microsoft.com/office/drawing/2014/main" id="{DA0B5482-3DE9-4858-95EC-8C6327AF4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867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Oval 49">
              <a:extLst>
                <a:ext uri="{FF2B5EF4-FFF2-40B4-BE49-F238E27FC236}">
                  <a16:creationId xmlns:a16="http://schemas.microsoft.com/office/drawing/2014/main" id="{E1378AC9-0372-4F7F-B689-C1EABC5F7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071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Text Box 50">
              <a:extLst>
                <a:ext uri="{FF2B5EF4-FFF2-40B4-BE49-F238E27FC236}">
                  <a16:creationId xmlns:a16="http://schemas.microsoft.com/office/drawing/2014/main" id="{75BA4F9B-0FCE-4927-B6C0-AFF2F2F5E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0" y="2084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&amp;</a:t>
              </a:r>
            </a:p>
          </p:txBody>
        </p:sp>
        <p:sp>
          <p:nvSpPr>
            <p:cNvPr id="44" name="Oval 51">
              <a:extLst>
                <a:ext uri="{FF2B5EF4-FFF2-40B4-BE49-F238E27FC236}">
                  <a16:creationId xmlns:a16="http://schemas.microsoft.com/office/drawing/2014/main" id="{BF4C0A60-D9CB-432B-8A5F-384F417FB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" y="2495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433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D19CC-F789-4739-9016-A53B0950E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译码器的使能控制输入端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D48E1-1D8F-4D2B-9F44-3E2D9F51F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利用使能输入控制端，既能使电路正常工作，也能使电路处于禁止工作状态；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利用使能输入控制端，能实现译码器容量扩展。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8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7C7D7-C27C-44D5-B98E-127CD86E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高电平使能信号</a:t>
            </a:r>
          </a:p>
        </p:txBody>
      </p:sp>
      <p:sp>
        <p:nvSpPr>
          <p:cNvPr id="4" name="Text Box 58">
            <a:extLst>
              <a:ext uri="{FF2B5EF4-FFF2-40B4-BE49-F238E27FC236}">
                <a16:creationId xmlns:a16="http://schemas.microsoft.com/office/drawing/2014/main" id="{A45A2059-AE3E-4D3A-A1A1-1F8A4EDDB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5296" y="2198688"/>
            <a:ext cx="4029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/>
              <a:t>电路满足：</a:t>
            </a:r>
            <a:r>
              <a:rPr lang="en-US" altLang="zh-CN" dirty="0">
                <a:solidFill>
                  <a:schemeClr val="accent2"/>
                </a:solidFill>
              </a:rPr>
              <a:t>Y</a:t>
            </a:r>
            <a:r>
              <a:rPr lang="en-US" altLang="zh-CN" baseline="-25000" dirty="0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=m</a:t>
            </a:r>
            <a:r>
              <a:rPr lang="en-US" altLang="zh-CN" baseline="-25000" dirty="0">
                <a:solidFill>
                  <a:schemeClr val="accent2"/>
                </a:solidFill>
              </a:rPr>
              <a:t>i </a:t>
            </a:r>
            <a:r>
              <a:rPr lang="en-US" altLang="zh-CN" dirty="0">
                <a:solidFill>
                  <a:schemeClr val="accent2"/>
                </a:solidFill>
              </a:rPr>
              <a:t>EN</a:t>
            </a:r>
          </a:p>
        </p:txBody>
      </p:sp>
      <p:grpSp>
        <p:nvGrpSpPr>
          <p:cNvPr id="5" name="Group 128">
            <a:extLst>
              <a:ext uri="{FF2B5EF4-FFF2-40B4-BE49-F238E27FC236}">
                <a16:creationId xmlns:a16="http://schemas.microsoft.com/office/drawing/2014/main" id="{BF7323F4-1A5C-412B-9E7D-4F71AF0646B8}"/>
              </a:ext>
            </a:extLst>
          </p:cNvPr>
          <p:cNvGrpSpPr>
            <a:grpSpLocks/>
          </p:cNvGrpSpPr>
          <p:nvPr/>
        </p:nvGrpSpPr>
        <p:grpSpPr bwMode="auto">
          <a:xfrm>
            <a:off x="92946" y="1547812"/>
            <a:ext cx="4848225" cy="4721225"/>
            <a:chOff x="-58" y="213"/>
            <a:chExt cx="3054" cy="2974"/>
          </a:xfrm>
        </p:grpSpPr>
        <p:grpSp>
          <p:nvGrpSpPr>
            <p:cNvPr id="6" name="Group 2">
              <a:extLst>
                <a:ext uri="{FF2B5EF4-FFF2-40B4-BE49-F238E27FC236}">
                  <a16:creationId xmlns:a16="http://schemas.microsoft.com/office/drawing/2014/main" id="{0D8F7950-DE80-4D4E-8212-25574A702C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13"/>
              <a:ext cx="2996" cy="2533"/>
              <a:chOff x="-58" y="213"/>
              <a:chExt cx="2996" cy="2533"/>
            </a:xfrm>
          </p:grpSpPr>
          <p:grpSp>
            <p:nvGrpSpPr>
              <p:cNvPr id="16" name="Group 3">
                <a:extLst>
                  <a:ext uri="{FF2B5EF4-FFF2-40B4-BE49-F238E27FC236}">
                    <a16:creationId xmlns:a16="http://schemas.microsoft.com/office/drawing/2014/main" id="{8A53DDEB-77A9-4EEE-B3DD-EFEC292491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6" y="230"/>
                <a:ext cx="336" cy="538"/>
                <a:chOff x="1200" y="230"/>
                <a:chExt cx="336" cy="538"/>
              </a:xfrm>
            </p:grpSpPr>
            <p:sp>
              <p:nvSpPr>
                <p:cNvPr id="61" name="Rectangle 4">
                  <a:extLst>
                    <a:ext uri="{FF2B5EF4-FFF2-40B4-BE49-F238E27FC236}">
                      <a16:creationId xmlns:a16="http://schemas.microsoft.com/office/drawing/2014/main" id="{2204FF4E-4CF3-4F17-AB00-3503AD28B4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40"/>
                  <a:ext cx="336" cy="52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2" name="Text Box 5">
                  <a:extLst>
                    <a:ext uri="{FF2B5EF4-FFF2-40B4-BE49-F238E27FC236}">
                      <a16:creationId xmlns:a16="http://schemas.microsoft.com/office/drawing/2014/main" id="{AA2DF1D2-6FE6-4DF9-BB21-19D87BCC53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38" y="230"/>
                  <a:ext cx="24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000"/>
                    <a:t>&amp;</a:t>
                  </a:r>
                </a:p>
              </p:txBody>
            </p:sp>
          </p:grpSp>
          <p:grpSp>
            <p:nvGrpSpPr>
              <p:cNvPr id="17" name="Group 6">
                <a:extLst>
                  <a:ext uri="{FF2B5EF4-FFF2-40B4-BE49-F238E27FC236}">
                    <a16:creationId xmlns:a16="http://schemas.microsoft.com/office/drawing/2014/main" id="{072331C8-473F-42CD-984D-32D994B449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6" y="864"/>
                <a:ext cx="336" cy="538"/>
                <a:chOff x="1200" y="230"/>
                <a:chExt cx="336" cy="538"/>
              </a:xfrm>
            </p:grpSpPr>
            <p:sp>
              <p:nvSpPr>
                <p:cNvPr id="59" name="Rectangle 7">
                  <a:extLst>
                    <a:ext uri="{FF2B5EF4-FFF2-40B4-BE49-F238E27FC236}">
                      <a16:creationId xmlns:a16="http://schemas.microsoft.com/office/drawing/2014/main" id="{E4EC3EF6-03C2-4FB8-BA52-78691EE01D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40"/>
                  <a:ext cx="336" cy="52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0" name="Text Box 8">
                  <a:extLst>
                    <a:ext uri="{FF2B5EF4-FFF2-40B4-BE49-F238E27FC236}">
                      <a16:creationId xmlns:a16="http://schemas.microsoft.com/office/drawing/2014/main" id="{CE15060D-C9BD-4330-894C-879E68DE85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38" y="230"/>
                  <a:ext cx="24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000"/>
                    <a:t>&amp;</a:t>
                  </a:r>
                </a:p>
              </p:txBody>
            </p:sp>
          </p:grpSp>
          <p:grpSp>
            <p:nvGrpSpPr>
              <p:cNvPr id="18" name="Group 9">
                <a:extLst>
                  <a:ext uri="{FF2B5EF4-FFF2-40B4-BE49-F238E27FC236}">
                    <a16:creationId xmlns:a16="http://schemas.microsoft.com/office/drawing/2014/main" id="{205D63DD-9A27-47CB-B3BD-8E26F91DDC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6" y="1536"/>
                <a:ext cx="336" cy="538"/>
                <a:chOff x="1200" y="230"/>
                <a:chExt cx="336" cy="538"/>
              </a:xfrm>
            </p:grpSpPr>
            <p:sp>
              <p:nvSpPr>
                <p:cNvPr id="57" name="Rectangle 10">
                  <a:extLst>
                    <a:ext uri="{FF2B5EF4-FFF2-40B4-BE49-F238E27FC236}">
                      <a16:creationId xmlns:a16="http://schemas.microsoft.com/office/drawing/2014/main" id="{29A36065-9002-43BE-AC6D-592FAF4412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40"/>
                  <a:ext cx="336" cy="52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8" name="Text Box 11">
                  <a:extLst>
                    <a:ext uri="{FF2B5EF4-FFF2-40B4-BE49-F238E27FC236}">
                      <a16:creationId xmlns:a16="http://schemas.microsoft.com/office/drawing/2014/main" id="{22FA4D2A-C0BC-4C1B-996C-0C94DD84419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38" y="230"/>
                  <a:ext cx="24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000"/>
                    <a:t>&amp;</a:t>
                  </a:r>
                </a:p>
              </p:txBody>
            </p:sp>
          </p:grpSp>
          <p:grpSp>
            <p:nvGrpSpPr>
              <p:cNvPr id="19" name="Group 12">
                <a:extLst>
                  <a:ext uri="{FF2B5EF4-FFF2-40B4-BE49-F238E27FC236}">
                    <a16:creationId xmlns:a16="http://schemas.microsoft.com/office/drawing/2014/main" id="{A4791997-39B8-4FAC-9B56-A8CB9121B4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6" y="2208"/>
                <a:ext cx="336" cy="538"/>
                <a:chOff x="1200" y="230"/>
                <a:chExt cx="336" cy="538"/>
              </a:xfrm>
            </p:grpSpPr>
            <p:sp>
              <p:nvSpPr>
                <p:cNvPr id="55" name="Rectangle 13">
                  <a:extLst>
                    <a:ext uri="{FF2B5EF4-FFF2-40B4-BE49-F238E27FC236}">
                      <a16:creationId xmlns:a16="http://schemas.microsoft.com/office/drawing/2014/main" id="{E7078F27-5F06-4E7A-BAA7-C02DB75494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40"/>
                  <a:ext cx="336" cy="52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6" name="Text Box 14">
                  <a:extLst>
                    <a:ext uri="{FF2B5EF4-FFF2-40B4-BE49-F238E27FC236}">
                      <a16:creationId xmlns:a16="http://schemas.microsoft.com/office/drawing/2014/main" id="{16F3332A-5AA4-416B-9E9D-044EB9B4E5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38" y="230"/>
                  <a:ext cx="24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000"/>
                    <a:t>&amp;</a:t>
                  </a:r>
                </a:p>
              </p:txBody>
            </p:sp>
          </p:grpSp>
          <p:sp>
            <p:nvSpPr>
              <p:cNvPr id="20" name="Rectangle 15">
                <a:extLst>
                  <a:ext uri="{FF2B5EF4-FFF2-40B4-BE49-F238E27FC236}">
                    <a16:creationId xmlns:a16="http://schemas.microsoft.com/office/drawing/2014/main" id="{B37F915C-6FA2-4AFA-8B4B-C8BADAD9D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40"/>
                <a:ext cx="240" cy="3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" name="Rectangle 16">
                <a:extLst>
                  <a:ext uri="{FF2B5EF4-FFF2-40B4-BE49-F238E27FC236}">
                    <a16:creationId xmlns:a16="http://schemas.microsoft.com/office/drawing/2014/main" id="{16B4DE23-555A-4559-8424-B25AFEA2A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672"/>
                <a:ext cx="240" cy="3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" name="Text Box 17">
                <a:extLst>
                  <a:ext uri="{FF2B5EF4-FFF2-40B4-BE49-F238E27FC236}">
                    <a16:creationId xmlns:a16="http://schemas.microsoft.com/office/drawing/2014/main" id="{38F5FB6B-803E-4EC4-A40B-168D414F2C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0" y="21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2000"/>
                  <a:t>1</a:t>
                </a:r>
              </a:p>
            </p:txBody>
          </p:sp>
          <p:sp>
            <p:nvSpPr>
              <p:cNvPr id="23" name="Text Box 18">
                <a:extLst>
                  <a:ext uri="{FF2B5EF4-FFF2-40B4-BE49-F238E27FC236}">
                    <a16:creationId xmlns:a16="http://schemas.microsoft.com/office/drawing/2014/main" id="{9A232084-45F3-452C-B07F-E0588329C2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6" y="64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2000"/>
                  <a:t>1</a:t>
                </a:r>
              </a:p>
            </p:txBody>
          </p:sp>
          <p:sp>
            <p:nvSpPr>
              <p:cNvPr id="24" name="Oval 19">
                <a:extLst>
                  <a:ext uri="{FF2B5EF4-FFF2-40B4-BE49-F238E27FC236}">
                    <a16:creationId xmlns:a16="http://schemas.microsoft.com/office/drawing/2014/main" id="{8A1461E4-9136-4B81-B117-ACAB7C1262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96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" name="Rectangle 20">
                <a:extLst>
                  <a:ext uri="{FF2B5EF4-FFF2-40B4-BE49-F238E27FC236}">
                    <a16:creationId xmlns:a16="http://schemas.microsoft.com/office/drawing/2014/main" id="{3D1B602F-FF91-4532-AD55-23AA8E99C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40"/>
                <a:ext cx="240" cy="3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" name="Oval 21">
                <a:extLst>
                  <a:ext uri="{FF2B5EF4-FFF2-40B4-BE49-F238E27FC236}">
                    <a16:creationId xmlns:a16="http://schemas.microsoft.com/office/drawing/2014/main" id="{8AC1AA87-05C4-4110-AAC3-C3E69CB2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80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" name="Line 22">
                <a:extLst>
                  <a:ext uri="{FF2B5EF4-FFF2-40B4-BE49-F238E27FC236}">
                    <a16:creationId xmlns:a16="http://schemas.microsoft.com/office/drawing/2014/main" id="{8FF0F9C3-FA9F-426C-B667-50B8BCF19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4" y="384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23">
                <a:extLst>
                  <a:ext uri="{FF2B5EF4-FFF2-40B4-BE49-F238E27FC236}">
                    <a16:creationId xmlns:a16="http://schemas.microsoft.com/office/drawing/2014/main" id="{8052B548-6611-4AE1-B100-AEC63EDA2B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4" y="816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24">
                <a:extLst>
                  <a:ext uri="{FF2B5EF4-FFF2-40B4-BE49-F238E27FC236}">
                    <a16:creationId xmlns:a16="http://schemas.microsoft.com/office/drawing/2014/main" id="{78CA912B-9275-4360-B6CC-5C15E096AB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420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25">
                <a:extLst>
                  <a:ext uri="{FF2B5EF4-FFF2-40B4-BE49-F238E27FC236}">
                    <a16:creationId xmlns:a16="http://schemas.microsoft.com/office/drawing/2014/main" id="{72CF8535-D1B0-446D-B1F5-81A80A6549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82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26">
                <a:extLst>
                  <a:ext uri="{FF2B5EF4-FFF2-40B4-BE49-F238E27FC236}">
                    <a16:creationId xmlns:a16="http://schemas.microsoft.com/office/drawing/2014/main" id="{31EBFBBB-D58E-4995-850A-303940875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32" y="672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27">
                <a:extLst>
                  <a:ext uri="{FF2B5EF4-FFF2-40B4-BE49-F238E27FC236}">
                    <a16:creationId xmlns:a16="http://schemas.microsoft.com/office/drawing/2014/main" id="{5D4A3B15-EBDF-4BA1-9C46-BB43CD45EA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67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28">
                <a:extLst>
                  <a:ext uri="{FF2B5EF4-FFF2-40B4-BE49-F238E27FC236}">
                    <a16:creationId xmlns:a16="http://schemas.microsoft.com/office/drawing/2014/main" id="{A996105B-8EB7-4279-A083-055353744B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816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29">
                <a:extLst>
                  <a:ext uri="{FF2B5EF4-FFF2-40B4-BE49-F238E27FC236}">
                    <a16:creationId xmlns:a16="http://schemas.microsoft.com/office/drawing/2014/main" id="{C073F659-94AA-4368-A3C3-55C86B37A8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30">
                <a:extLst>
                  <a:ext uri="{FF2B5EF4-FFF2-40B4-BE49-F238E27FC236}">
                    <a16:creationId xmlns:a16="http://schemas.microsoft.com/office/drawing/2014/main" id="{592001C9-CDE4-44C0-8416-79281CAAF7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432"/>
                <a:ext cx="0" cy="12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31">
                <a:extLst>
                  <a:ext uri="{FF2B5EF4-FFF2-40B4-BE49-F238E27FC236}">
                    <a16:creationId xmlns:a16="http://schemas.microsoft.com/office/drawing/2014/main" id="{6C6A19CB-508A-462D-86B8-6D8D688FB4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72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32">
                <a:extLst>
                  <a:ext uri="{FF2B5EF4-FFF2-40B4-BE49-F238E27FC236}">
                    <a16:creationId xmlns:a16="http://schemas.microsoft.com/office/drawing/2014/main" id="{C48E03F9-7943-4393-A451-13CB600B0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84"/>
                <a:ext cx="0" cy="20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33">
                <a:extLst>
                  <a:ext uri="{FF2B5EF4-FFF2-40B4-BE49-F238E27FC236}">
                    <a16:creationId xmlns:a16="http://schemas.microsoft.com/office/drawing/2014/main" id="{87F8FCAF-23EB-4EDF-B9B7-C85A023D9E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400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34">
                <a:extLst>
                  <a:ext uri="{FF2B5EF4-FFF2-40B4-BE49-F238E27FC236}">
                    <a16:creationId xmlns:a16="http://schemas.microsoft.com/office/drawing/2014/main" id="{54E05924-627A-43C0-A80D-4D77C02D37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056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35">
                <a:extLst>
                  <a:ext uri="{FF2B5EF4-FFF2-40B4-BE49-F238E27FC236}">
                    <a16:creationId xmlns:a16="http://schemas.microsoft.com/office/drawing/2014/main" id="{351C7FCB-DF71-46F8-8FBF-885183C48F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816"/>
                <a:ext cx="0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36">
                <a:extLst>
                  <a:ext uri="{FF2B5EF4-FFF2-40B4-BE49-F238E27FC236}">
                    <a16:creationId xmlns:a16="http://schemas.microsoft.com/office/drawing/2014/main" id="{B7F12E5A-6398-4C69-B35E-6B44830499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8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37">
                <a:extLst>
                  <a:ext uri="{FF2B5EF4-FFF2-40B4-BE49-F238E27FC236}">
                    <a16:creationId xmlns:a16="http://schemas.microsoft.com/office/drawing/2014/main" id="{30AD9DE4-2614-49AE-8F74-91B9FF7A10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38">
                <a:extLst>
                  <a:ext uri="{FF2B5EF4-FFF2-40B4-BE49-F238E27FC236}">
                    <a16:creationId xmlns:a16="http://schemas.microsoft.com/office/drawing/2014/main" id="{027BA5E9-62EB-4D90-AE57-54F0CA2A3B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640"/>
                <a:ext cx="8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39">
                <a:extLst>
                  <a:ext uri="{FF2B5EF4-FFF2-40B4-BE49-F238E27FC236}">
                    <a16:creationId xmlns:a16="http://schemas.microsoft.com/office/drawing/2014/main" id="{B380D657-781D-4F5F-AF88-52077BA671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528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40">
                <a:extLst>
                  <a:ext uri="{FF2B5EF4-FFF2-40B4-BE49-F238E27FC236}">
                    <a16:creationId xmlns:a16="http://schemas.microsoft.com/office/drawing/2014/main" id="{83A1DBC3-246F-40C4-B09F-B10E08799D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15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41">
                <a:extLst>
                  <a:ext uri="{FF2B5EF4-FFF2-40B4-BE49-F238E27FC236}">
                    <a16:creationId xmlns:a16="http://schemas.microsoft.com/office/drawing/2014/main" id="{53B2B920-E715-47AE-80AB-0EF7A19EF4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824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42">
                <a:extLst>
                  <a:ext uri="{FF2B5EF4-FFF2-40B4-BE49-F238E27FC236}">
                    <a16:creationId xmlns:a16="http://schemas.microsoft.com/office/drawing/2014/main" id="{33E74F2B-5B23-41B0-9FF1-9582182C18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496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Text Box 43">
                <a:extLst>
                  <a:ext uri="{FF2B5EF4-FFF2-40B4-BE49-F238E27FC236}">
                    <a16:creationId xmlns:a16="http://schemas.microsoft.com/office/drawing/2014/main" id="{BEF8CA8C-4B4C-44CE-9FF0-18CEC24894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" y="249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2000"/>
                  <a:t>A</a:t>
                </a:r>
              </a:p>
            </p:txBody>
          </p:sp>
          <p:sp>
            <p:nvSpPr>
              <p:cNvPr id="49" name="Text Box 44">
                <a:extLst>
                  <a:ext uri="{FF2B5EF4-FFF2-40B4-BE49-F238E27FC236}">
                    <a16:creationId xmlns:a16="http://schemas.microsoft.com/office/drawing/2014/main" id="{F345EBAB-E304-4F36-87A9-AB3394C9A1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672"/>
                <a:ext cx="22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2000"/>
                  <a:t>B</a:t>
                </a:r>
              </a:p>
            </p:txBody>
          </p:sp>
          <p:sp>
            <p:nvSpPr>
              <p:cNvPr id="50" name="Text Box 45">
                <a:extLst>
                  <a:ext uri="{FF2B5EF4-FFF2-40B4-BE49-F238E27FC236}">
                    <a16:creationId xmlns:a16="http://schemas.microsoft.com/office/drawing/2014/main" id="{02FBC2BF-0CE1-4DF8-836D-7F8A76F6C2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58" y="249"/>
                <a:ext cx="4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2000"/>
                  <a:t> LSB</a:t>
                </a:r>
              </a:p>
            </p:txBody>
          </p:sp>
          <p:sp>
            <p:nvSpPr>
              <p:cNvPr id="51" name="Text Box 46">
                <a:extLst>
                  <a:ext uri="{FF2B5EF4-FFF2-40B4-BE49-F238E27FC236}">
                    <a16:creationId xmlns:a16="http://schemas.microsoft.com/office/drawing/2014/main" id="{A32D9892-51DA-416E-921C-2E8FA149BF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2" y="393"/>
                <a:ext cx="3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2000"/>
                  <a:t>Y</a:t>
                </a:r>
                <a:r>
                  <a:rPr lang="en-US" altLang="zh-CN" sz="2000" baseline="-25000"/>
                  <a:t>0</a:t>
                </a:r>
                <a:endParaRPr lang="en-US" altLang="zh-CN" sz="2000"/>
              </a:p>
            </p:txBody>
          </p:sp>
          <p:sp>
            <p:nvSpPr>
              <p:cNvPr id="52" name="Text Box 47">
                <a:extLst>
                  <a:ext uri="{FF2B5EF4-FFF2-40B4-BE49-F238E27FC236}">
                    <a16:creationId xmlns:a16="http://schemas.microsoft.com/office/drawing/2014/main" id="{E5B44A19-B290-4890-BBF4-078FB3B97B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2" y="1008"/>
                <a:ext cx="3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2000"/>
                  <a:t>Y</a:t>
                </a:r>
                <a:r>
                  <a:rPr lang="en-US" altLang="zh-CN" sz="2000" baseline="-25000"/>
                  <a:t>1</a:t>
                </a:r>
                <a:endParaRPr lang="en-US" altLang="zh-CN" sz="2000"/>
              </a:p>
            </p:txBody>
          </p:sp>
          <p:sp>
            <p:nvSpPr>
              <p:cNvPr id="53" name="Text Box 48">
                <a:extLst>
                  <a:ext uri="{FF2B5EF4-FFF2-40B4-BE49-F238E27FC236}">
                    <a16:creationId xmlns:a16="http://schemas.microsoft.com/office/drawing/2014/main" id="{D1449E75-3449-4B6A-BE44-8CCEEB7005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1680"/>
                <a:ext cx="3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2000"/>
                  <a:t>Y</a:t>
                </a:r>
                <a:r>
                  <a:rPr lang="en-US" altLang="zh-CN" sz="2000" baseline="-25000"/>
                  <a:t>2</a:t>
                </a:r>
                <a:endParaRPr lang="en-US" altLang="zh-CN" sz="2000"/>
              </a:p>
            </p:txBody>
          </p:sp>
          <p:sp>
            <p:nvSpPr>
              <p:cNvPr id="54" name="Text Box 49">
                <a:extLst>
                  <a:ext uri="{FF2B5EF4-FFF2-40B4-BE49-F238E27FC236}">
                    <a16:creationId xmlns:a16="http://schemas.microsoft.com/office/drawing/2014/main" id="{993BB855-6382-4ECB-BE79-B6DEF30F12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2400"/>
                <a:ext cx="3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sz="2000"/>
                  <a:t>Y</a:t>
                </a:r>
                <a:r>
                  <a:rPr lang="en-US" altLang="zh-CN" sz="2000" baseline="-25000"/>
                  <a:t>3</a:t>
                </a:r>
                <a:endParaRPr lang="en-US" altLang="zh-CN" sz="2000"/>
              </a:p>
            </p:txBody>
          </p:sp>
        </p:grpSp>
        <p:sp>
          <p:nvSpPr>
            <p:cNvPr id="7" name="Line 50">
              <a:extLst>
                <a:ext uri="{FF2B5EF4-FFF2-40B4-BE49-F238E27FC236}">
                  <a16:creationId xmlns:a16="http://schemas.microsoft.com/office/drawing/2014/main" id="{11F4706A-2D91-4580-9E1C-10C6BF36C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576"/>
              <a:ext cx="0" cy="220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51">
              <a:extLst>
                <a:ext uri="{FF2B5EF4-FFF2-40B4-BE49-F238E27FC236}">
                  <a16:creationId xmlns:a16="http://schemas.microsoft.com/office/drawing/2014/main" id="{78C4ADA5-DC1B-45C9-9B12-0E592E593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544"/>
              <a:ext cx="288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52">
              <a:extLst>
                <a:ext uri="{FF2B5EF4-FFF2-40B4-BE49-F238E27FC236}">
                  <a16:creationId xmlns:a16="http://schemas.microsoft.com/office/drawing/2014/main" id="{48575BCD-815B-45C5-A600-47574324B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1824"/>
              <a:ext cx="288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53">
              <a:extLst>
                <a:ext uri="{FF2B5EF4-FFF2-40B4-BE49-F238E27FC236}">
                  <a16:creationId xmlns:a16="http://schemas.microsoft.com/office/drawing/2014/main" id="{A15CF63D-0249-4A8F-ADD1-D5087CA287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1200"/>
              <a:ext cx="288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54">
              <a:extLst>
                <a:ext uri="{FF2B5EF4-FFF2-40B4-BE49-F238E27FC236}">
                  <a16:creationId xmlns:a16="http://schemas.microsoft.com/office/drawing/2014/main" id="{48A491BF-80C1-4F99-B747-C3B8C1EC5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576"/>
              <a:ext cx="288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55">
              <a:extLst>
                <a:ext uri="{FF2B5EF4-FFF2-40B4-BE49-F238E27FC236}">
                  <a16:creationId xmlns:a16="http://schemas.microsoft.com/office/drawing/2014/main" id="{E56CC8FA-E0E6-4934-B791-4D087CEF52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784"/>
              <a:ext cx="768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56">
              <a:extLst>
                <a:ext uri="{FF2B5EF4-FFF2-40B4-BE49-F238E27FC236}">
                  <a16:creationId xmlns:a16="http://schemas.microsoft.com/office/drawing/2014/main" id="{3A59E0AA-B638-4A1C-BB14-D90C14C44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" y="2666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EN</a:t>
              </a:r>
            </a:p>
          </p:txBody>
        </p:sp>
        <p:sp>
          <p:nvSpPr>
            <p:cNvPr id="14" name="Text Box 59">
              <a:extLst>
                <a:ext uri="{FF2B5EF4-FFF2-40B4-BE49-F238E27FC236}">
                  <a16:creationId xmlns:a16="http://schemas.microsoft.com/office/drawing/2014/main" id="{4F12C47B-4658-4ACD-948B-711966E652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8" y="672"/>
              <a:ext cx="5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  MSB</a:t>
              </a:r>
            </a:p>
          </p:txBody>
        </p:sp>
        <p:sp>
          <p:nvSpPr>
            <p:cNvPr id="15" name="Text Box 125">
              <a:extLst>
                <a:ext uri="{FF2B5EF4-FFF2-40B4-BE49-F238E27FC236}">
                  <a16:creationId xmlns:a16="http://schemas.microsoft.com/office/drawing/2014/main" id="{ACBB884C-30A6-4389-BAAB-561EF0A59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2860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zh-CN" altLang="en-US"/>
                <a:t>逻辑图</a:t>
              </a:r>
            </a:p>
          </p:txBody>
        </p:sp>
      </p:grpSp>
      <p:grpSp>
        <p:nvGrpSpPr>
          <p:cNvPr id="63" name="Group 127">
            <a:extLst>
              <a:ext uri="{FF2B5EF4-FFF2-40B4-BE49-F238E27FC236}">
                <a16:creationId xmlns:a16="http://schemas.microsoft.com/office/drawing/2014/main" id="{4A9A225E-808D-451B-AAF5-259FB3DD27AA}"/>
              </a:ext>
            </a:extLst>
          </p:cNvPr>
          <p:cNvGrpSpPr>
            <a:grpSpLocks/>
          </p:cNvGrpSpPr>
          <p:nvPr/>
        </p:nvGrpSpPr>
        <p:grpSpPr bwMode="auto">
          <a:xfrm>
            <a:off x="5555403" y="3038475"/>
            <a:ext cx="2286000" cy="2971800"/>
            <a:chOff x="3312" y="2448"/>
            <a:chExt cx="1440" cy="1872"/>
          </a:xfrm>
        </p:grpSpPr>
        <p:sp>
          <p:nvSpPr>
            <p:cNvPr id="64" name="Rectangle 60">
              <a:extLst>
                <a:ext uri="{FF2B5EF4-FFF2-40B4-BE49-F238E27FC236}">
                  <a16:creationId xmlns:a16="http://schemas.microsoft.com/office/drawing/2014/main" id="{B19455DB-80A0-4DCD-BC27-6B92363B4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448"/>
              <a:ext cx="768" cy="14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zh-CN" sz="2000"/>
            </a:p>
          </p:txBody>
        </p:sp>
        <p:sp>
          <p:nvSpPr>
            <p:cNvPr id="65" name="Text Box 61">
              <a:extLst>
                <a:ext uri="{FF2B5EF4-FFF2-40B4-BE49-F238E27FC236}">
                  <a16:creationId xmlns:a16="http://schemas.microsoft.com/office/drawing/2014/main" id="{3590A4A7-F3FC-49F6-A5F9-BADD58BBC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601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Y</a:t>
              </a:r>
              <a:r>
                <a:rPr lang="en-US" altLang="zh-CN" sz="2000" baseline="-25000"/>
                <a:t>0</a:t>
              </a:r>
              <a:endParaRPr lang="en-US" altLang="zh-CN" sz="2000"/>
            </a:p>
          </p:txBody>
        </p:sp>
        <p:sp>
          <p:nvSpPr>
            <p:cNvPr id="66" name="Text Box 62">
              <a:extLst>
                <a:ext uri="{FF2B5EF4-FFF2-40B4-BE49-F238E27FC236}">
                  <a16:creationId xmlns:a16="http://schemas.microsoft.com/office/drawing/2014/main" id="{DE96DE6E-4F47-49C6-A8D7-EAAB0558B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928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Y</a:t>
              </a:r>
              <a:r>
                <a:rPr lang="en-US" altLang="zh-CN" sz="2000" baseline="-25000"/>
                <a:t>1</a:t>
              </a:r>
              <a:endParaRPr lang="en-US" altLang="zh-CN" sz="2000"/>
            </a:p>
          </p:txBody>
        </p:sp>
        <p:sp>
          <p:nvSpPr>
            <p:cNvPr id="67" name="Text Box 63">
              <a:extLst>
                <a:ext uri="{FF2B5EF4-FFF2-40B4-BE49-F238E27FC236}">
                  <a16:creationId xmlns:a16="http://schemas.microsoft.com/office/drawing/2014/main" id="{7A863446-3536-423D-9090-AA47B62D86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264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Y</a:t>
              </a:r>
              <a:r>
                <a:rPr lang="en-US" altLang="zh-CN" sz="2000" baseline="-25000"/>
                <a:t>2</a:t>
              </a:r>
              <a:endParaRPr lang="en-US" altLang="zh-CN" sz="2000"/>
            </a:p>
          </p:txBody>
        </p:sp>
        <p:sp>
          <p:nvSpPr>
            <p:cNvPr id="68" name="Text Box 64">
              <a:extLst>
                <a:ext uri="{FF2B5EF4-FFF2-40B4-BE49-F238E27FC236}">
                  <a16:creationId xmlns:a16="http://schemas.microsoft.com/office/drawing/2014/main" id="{176B5213-CB2A-459D-BECE-A9A4E6B03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552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Y</a:t>
              </a:r>
              <a:r>
                <a:rPr lang="en-US" altLang="zh-CN" sz="2000" baseline="-25000"/>
                <a:t>3</a:t>
              </a:r>
              <a:endParaRPr lang="en-US" altLang="zh-CN" sz="2000"/>
            </a:p>
          </p:txBody>
        </p:sp>
        <p:sp>
          <p:nvSpPr>
            <p:cNvPr id="69" name="Line 65">
              <a:extLst>
                <a:ext uri="{FF2B5EF4-FFF2-40B4-BE49-F238E27FC236}">
                  <a16:creationId xmlns:a16="http://schemas.microsoft.com/office/drawing/2014/main" id="{CC15E21B-BDBB-41B0-8AE8-7F662AC8B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73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66">
              <a:extLst>
                <a:ext uri="{FF2B5EF4-FFF2-40B4-BE49-F238E27FC236}">
                  <a16:creationId xmlns:a16="http://schemas.microsoft.com/office/drawing/2014/main" id="{4D5F3093-44B2-4704-A6E5-36FA2D28F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07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67">
              <a:extLst>
                <a:ext uri="{FF2B5EF4-FFF2-40B4-BE49-F238E27FC236}">
                  <a16:creationId xmlns:a16="http://schemas.microsoft.com/office/drawing/2014/main" id="{CF719926-D599-471E-ABC9-686F5C509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40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68">
              <a:extLst>
                <a:ext uri="{FF2B5EF4-FFF2-40B4-BE49-F238E27FC236}">
                  <a16:creationId xmlns:a16="http://schemas.microsoft.com/office/drawing/2014/main" id="{D4B4BC66-C4C3-4B08-AD88-F17F1B780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69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69">
              <a:extLst>
                <a:ext uri="{FF2B5EF4-FFF2-40B4-BE49-F238E27FC236}">
                  <a16:creationId xmlns:a16="http://schemas.microsoft.com/office/drawing/2014/main" id="{5AAF3403-7B04-4D83-A2FD-C740773E3A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92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70">
              <a:extLst>
                <a:ext uri="{FF2B5EF4-FFF2-40B4-BE49-F238E27FC236}">
                  <a16:creationId xmlns:a16="http://schemas.microsoft.com/office/drawing/2014/main" id="{4F119DC7-A79E-4C93-8DDB-E89F720E3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21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71">
              <a:extLst>
                <a:ext uri="{FF2B5EF4-FFF2-40B4-BE49-F238E27FC236}">
                  <a16:creationId xmlns:a16="http://schemas.microsoft.com/office/drawing/2014/main" id="{1BF7D320-479C-4883-9BB8-052C58BD9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69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Text Box 73">
              <a:extLst>
                <a:ext uri="{FF2B5EF4-FFF2-40B4-BE49-F238E27FC236}">
                  <a16:creationId xmlns:a16="http://schemas.microsoft.com/office/drawing/2014/main" id="{32210CFB-1A3A-45CC-887D-DDA05BD19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7" y="3564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EN</a:t>
              </a:r>
            </a:p>
          </p:txBody>
        </p:sp>
        <p:sp>
          <p:nvSpPr>
            <p:cNvPr id="77" name="Text Box 123">
              <a:extLst>
                <a:ext uri="{FF2B5EF4-FFF2-40B4-BE49-F238E27FC236}">
                  <a16:creationId xmlns:a16="http://schemas.microsoft.com/office/drawing/2014/main" id="{CAF2F01C-8068-4243-9B13-2E6E1DD55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" y="2793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A</a:t>
              </a:r>
            </a:p>
          </p:txBody>
        </p:sp>
        <p:sp>
          <p:nvSpPr>
            <p:cNvPr id="78" name="Text Box 124">
              <a:extLst>
                <a:ext uri="{FF2B5EF4-FFF2-40B4-BE49-F238E27FC236}">
                  <a16:creationId xmlns:a16="http://schemas.microsoft.com/office/drawing/2014/main" id="{C10F590C-9D48-49F9-BED7-5F67A3500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3120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B</a:t>
              </a:r>
            </a:p>
          </p:txBody>
        </p:sp>
        <p:sp>
          <p:nvSpPr>
            <p:cNvPr id="79" name="Text Box 126">
              <a:extLst>
                <a:ext uri="{FF2B5EF4-FFF2-40B4-BE49-F238E27FC236}">
                  <a16:creationId xmlns:a16="http://schemas.microsoft.com/office/drawing/2014/main" id="{474A0080-192E-4409-BC2A-5A026CB38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993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zh-CN" altLang="en-US"/>
                <a:t>逻辑符号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744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8F17D-AF69-4E7B-AAF3-04072DD1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片选信号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D6A1FA-6F3F-4AA4-9141-5E1083C72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500710"/>
            <a:ext cx="2691766" cy="454035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可以利用使能信号作为片选信号扩展译码器位数。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2-4</a:t>
            </a:r>
            <a:r>
              <a:rPr lang="zh-CN" altLang="en-US" dirty="0"/>
              <a:t>线译码器扩展为</a:t>
            </a:r>
            <a:r>
              <a:rPr lang="en-US" altLang="zh-CN" dirty="0"/>
              <a:t>3-8</a:t>
            </a:r>
            <a:r>
              <a:rPr lang="zh-CN" altLang="en-US" dirty="0"/>
              <a:t>线</a:t>
            </a:r>
          </a:p>
        </p:txBody>
      </p:sp>
      <p:grpSp>
        <p:nvGrpSpPr>
          <p:cNvPr id="4" name="Group 72">
            <a:extLst>
              <a:ext uri="{FF2B5EF4-FFF2-40B4-BE49-F238E27FC236}">
                <a16:creationId xmlns:a16="http://schemas.microsoft.com/office/drawing/2014/main" id="{E2A52A27-B24D-4B5E-A5E9-D927857B38E3}"/>
              </a:ext>
            </a:extLst>
          </p:cNvPr>
          <p:cNvGrpSpPr>
            <a:grpSpLocks/>
          </p:cNvGrpSpPr>
          <p:nvPr/>
        </p:nvGrpSpPr>
        <p:grpSpPr bwMode="auto">
          <a:xfrm>
            <a:off x="4155936" y="1552928"/>
            <a:ext cx="4165104" cy="4439870"/>
            <a:chOff x="2343" y="401"/>
            <a:chExt cx="3168" cy="312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06094D30-FBBE-4064-A472-BDB8C7B5C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" y="401"/>
              <a:ext cx="768" cy="14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zh-CN" sz="20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61B58EB1-DEF0-42E9-80C3-935FE18AF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9" y="554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Y</a:t>
              </a:r>
              <a:r>
                <a:rPr lang="en-US" altLang="zh-CN" sz="2000" baseline="-25000"/>
                <a:t>0</a:t>
              </a:r>
              <a:endParaRPr lang="en-US" altLang="zh-CN" sz="2000"/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941ACA44-5370-4DDC-974C-AB6B4F30A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9" y="881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Y</a:t>
              </a:r>
              <a:r>
                <a:rPr lang="en-US" altLang="zh-CN" sz="2000" baseline="-25000"/>
                <a:t>1</a:t>
              </a:r>
              <a:endParaRPr lang="en-US" altLang="zh-CN" sz="2000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11FEF6B9-AE26-4383-8E88-8DFAB15A7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9" y="1217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Y</a:t>
              </a:r>
              <a:r>
                <a:rPr lang="en-US" altLang="zh-CN" sz="2000" baseline="-25000"/>
                <a:t>2</a:t>
              </a:r>
              <a:endParaRPr lang="en-US" altLang="zh-CN" sz="20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97EC8212-15BC-4356-B13D-416C3DE7C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7" y="1529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Y</a:t>
              </a:r>
              <a:r>
                <a:rPr lang="en-US" altLang="zh-CN" sz="2000" baseline="-25000"/>
                <a:t>3</a:t>
              </a:r>
              <a:endParaRPr lang="en-US" altLang="zh-CN" sz="2000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5FE50FBA-F84F-4E31-A490-FE0EAA91D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7" y="689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7FD7AD8D-26DE-4AB6-95E0-A516D82B3F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7" y="1025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5949CDA5-694A-46EC-A521-170777A7A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7" y="1361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9365E94E-8FDD-4CD4-B4F2-6345EF56B2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7" y="1649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3B7B2928-8788-408C-97DF-844BF6FB5C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3" y="881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90A0C570-2763-4F5D-AFC7-CD91BDC24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3" y="1169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3F15817D-B099-4E42-AFFB-CD04227D4F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3" y="1649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B2C1987C-1028-47F9-8C46-290C9FE77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8" y="1517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EN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B2A1DA45-4B81-4215-A970-001213FEF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9" y="746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A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477A9B08-48AD-47B8-AA5E-2832724F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9" y="1073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B</a:t>
              </a:r>
            </a:p>
          </p:txBody>
        </p:sp>
        <p:sp>
          <p:nvSpPr>
            <p:cNvPr id="20" name="Rectangle 21">
              <a:extLst>
                <a:ext uri="{FF2B5EF4-FFF2-40B4-BE49-F238E27FC236}">
                  <a16:creationId xmlns:a16="http://schemas.microsoft.com/office/drawing/2014/main" id="{5845A22C-C175-42CE-A6E5-FA3C0610D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" y="2033"/>
              <a:ext cx="768" cy="14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zh-CN" sz="2000"/>
            </a:p>
          </p:txBody>
        </p:sp>
        <p:sp>
          <p:nvSpPr>
            <p:cNvPr id="21" name="Text Box 22">
              <a:extLst>
                <a:ext uri="{FF2B5EF4-FFF2-40B4-BE49-F238E27FC236}">
                  <a16:creationId xmlns:a16="http://schemas.microsoft.com/office/drawing/2014/main" id="{E3EC46CA-C90C-420E-8FC6-19F5DB5D7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1" y="2186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Y</a:t>
              </a:r>
              <a:r>
                <a:rPr lang="en-US" altLang="zh-CN" sz="2000" baseline="-25000"/>
                <a:t>0</a:t>
              </a:r>
              <a:endParaRPr lang="en-US" altLang="zh-CN" sz="2000"/>
            </a:p>
          </p:txBody>
        </p:sp>
        <p:sp>
          <p:nvSpPr>
            <p:cNvPr id="22" name="Text Box 23">
              <a:extLst>
                <a:ext uri="{FF2B5EF4-FFF2-40B4-BE49-F238E27FC236}">
                  <a16:creationId xmlns:a16="http://schemas.microsoft.com/office/drawing/2014/main" id="{247799C6-9530-4B64-9951-29B274364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9" y="2513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Y</a:t>
              </a:r>
              <a:r>
                <a:rPr lang="en-US" altLang="zh-CN" sz="2000" baseline="-25000"/>
                <a:t>1</a:t>
              </a:r>
              <a:endParaRPr lang="en-US" altLang="zh-CN" sz="2000"/>
            </a:p>
          </p:txBody>
        </p:sp>
        <p:sp>
          <p:nvSpPr>
            <p:cNvPr id="23" name="Text Box 24">
              <a:extLst>
                <a:ext uri="{FF2B5EF4-FFF2-40B4-BE49-F238E27FC236}">
                  <a16:creationId xmlns:a16="http://schemas.microsoft.com/office/drawing/2014/main" id="{A17F35B1-C9D5-45DB-AC81-628D9211B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9" y="2849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Y</a:t>
              </a:r>
              <a:r>
                <a:rPr lang="en-US" altLang="zh-CN" sz="2000" baseline="-25000"/>
                <a:t>2</a:t>
              </a:r>
              <a:endParaRPr lang="en-US" altLang="zh-CN" sz="2000"/>
            </a:p>
          </p:txBody>
        </p:sp>
        <p:sp>
          <p:nvSpPr>
            <p:cNvPr id="24" name="Text Box 25">
              <a:extLst>
                <a:ext uri="{FF2B5EF4-FFF2-40B4-BE49-F238E27FC236}">
                  <a16:creationId xmlns:a16="http://schemas.microsoft.com/office/drawing/2014/main" id="{B4E3B09B-56DF-43C4-914F-78AC181B5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9" y="3137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Y</a:t>
              </a:r>
              <a:r>
                <a:rPr lang="en-US" altLang="zh-CN" sz="2000" baseline="-25000"/>
                <a:t>3</a:t>
              </a:r>
              <a:endParaRPr lang="en-US" altLang="zh-CN" sz="2000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77FE511A-F2E4-4BF3-A272-2B9A770C5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7" y="2321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B5A4EF99-B532-4761-A6CB-01352B6E1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7" y="2657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2140E07A-E56D-4F06-8350-CB71BEA7E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7" y="2993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0F759DE8-947E-4845-AEE7-98C78DD360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7" y="3281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A306E2C7-74BC-4F6C-B828-7116B3ECB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3" y="2513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DA9D6E6D-2E1D-4827-8E59-FC2FFAC807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3" y="2801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E6AE59D6-049E-4E88-9D1B-18B659760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3" y="3281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33">
              <a:extLst>
                <a:ext uri="{FF2B5EF4-FFF2-40B4-BE49-F238E27FC236}">
                  <a16:creationId xmlns:a16="http://schemas.microsoft.com/office/drawing/2014/main" id="{3B763AF4-A7C4-4FBF-AE70-144FE77033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8" y="3149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EN</a:t>
              </a:r>
            </a:p>
          </p:txBody>
        </p:sp>
        <p:sp>
          <p:nvSpPr>
            <p:cNvPr id="33" name="Text Box 34">
              <a:extLst>
                <a:ext uri="{FF2B5EF4-FFF2-40B4-BE49-F238E27FC236}">
                  <a16:creationId xmlns:a16="http://schemas.microsoft.com/office/drawing/2014/main" id="{24F5FF44-3BF5-4718-BA1F-04144033D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9" y="2378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 dirty="0"/>
                <a:t>A</a:t>
              </a:r>
            </a:p>
          </p:txBody>
        </p:sp>
        <p:sp>
          <p:nvSpPr>
            <p:cNvPr id="34" name="Text Box 35">
              <a:extLst>
                <a:ext uri="{FF2B5EF4-FFF2-40B4-BE49-F238E27FC236}">
                  <a16:creationId xmlns:a16="http://schemas.microsoft.com/office/drawing/2014/main" id="{95F21C6F-1ED4-4798-BE20-CA4540B6D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9" y="2705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B</a:t>
              </a:r>
            </a:p>
          </p:txBody>
        </p:sp>
        <p:sp>
          <p:nvSpPr>
            <p:cNvPr id="35" name="Line 37">
              <a:extLst>
                <a:ext uri="{FF2B5EF4-FFF2-40B4-BE49-F238E27FC236}">
                  <a16:creationId xmlns:a16="http://schemas.microsoft.com/office/drawing/2014/main" id="{AC48DE1C-F127-46C2-A88F-FB7B997393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3" y="2513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8">
              <a:extLst>
                <a:ext uri="{FF2B5EF4-FFF2-40B4-BE49-F238E27FC236}">
                  <a16:creationId xmlns:a16="http://schemas.microsoft.com/office/drawing/2014/main" id="{907EBC5D-DDA4-4A4A-A4A8-9805BD6EBF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3" y="881"/>
              <a:ext cx="0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9">
              <a:extLst>
                <a:ext uri="{FF2B5EF4-FFF2-40B4-BE49-F238E27FC236}">
                  <a16:creationId xmlns:a16="http://schemas.microsoft.com/office/drawing/2014/main" id="{A418310D-2581-4460-92EA-F9CAAE8FAC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3" y="881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40">
              <a:extLst>
                <a:ext uri="{FF2B5EF4-FFF2-40B4-BE49-F238E27FC236}">
                  <a16:creationId xmlns:a16="http://schemas.microsoft.com/office/drawing/2014/main" id="{2F51185F-B9F6-4DCD-8519-0F8E1EF0C9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3" y="881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41">
              <a:extLst>
                <a:ext uri="{FF2B5EF4-FFF2-40B4-BE49-F238E27FC236}">
                  <a16:creationId xmlns:a16="http://schemas.microsoft.com/office/drawing/2014/main" id="{62F847C4-4432-4E77-A3EC-002EFEBC17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9" y="2801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42">
              <a:extLst>
                <a:ext uri="{FF2B5EF4-FFF2-40B4-BE49-F238E27FC236}">
                  <a16:creationId xmlns:a16="http://schemas.microsoft.com/office/drawing/2014/main" id="{D9B464AD-6C18-47A6-AC44-8096BC594F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9" y="1169"/>
              <a:ext cx="0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3">
              <a:extLst>
                <a:ext uri="{FF2B5EF4-FFF2-40B4-BE49-F238E27FC236}">
                  <a16:creationId xmlns:a16="http://schemas.microsoft.com/office/drawing/2014/main" id="{682B3C14-82D6-4EBB-9685-A50AA14A7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9" y="116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4">
              <a:extLst>
                <a:ext uri="{FF2B5EF4-FFF2-40B4-BE49-F238E27FC236}">
                  <a16:creationId xmlns:a16="http://schemas.microsoft.com/office/drawing/2014/main" id="{4DF1E31D-0489-4270-946E-06B651D5D8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11" y="1169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58DD1CFC-95C6-416B-BF58-4BEC5646E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" y="1445"/>
              <a:ext cx="240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Oval 46">
              <a:extLst>
                <a:ext uri="{FF2B5EF4-FFF2-40B4-BE49-F238E27FC236}">
                  <a16:creationId xmlns:a16="http://schemas.microsoft.com/office/drawing/2014/main" id="{CDAA46CC-27C8-48DC-92AB-AA01627BC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" y="1637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Line 47">
              <a:extLst>
                <a:ext uri="{FF2B5EF4-FFF2-40B4-BE49-F238E27FC236}">
                  <a16:creationId xmlns:a16="http://schemas.microsoft.com/office/drawing/2014/main" id="{3957598C-5F6C-4044-90C5-F46E4C229C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9" y="1649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48">
              <a:extLst>
                <a:ext uri="{FF2B5EF4-FFF2-40B4-BE49-F238E27FC236}">
                  <a16:creationId xmlns:a16="http://schemas.microsoft.com/office/drawing/2014/main" id="{057B99AD-8EA0-45A9-83E1-51B1B79E3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9" y="141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1</a:t>
              </a:r>
            </a:p>
          </p:txBody>
        </p:sp>
        <p:sp>
          <p:nvSpPr>
            <p:cNvPr id="47" name="Line 49">
              <a:extLst>
                <a:ext uri="{FF2B5EF4-FFF2-40B4-BE49-F238E27FC236}">
                  <a16:creationId xmlns:a16="http://schemas.microsoft.com/office/drawing/2014/main" id="{EE12022A-9F8D-4E57-9EA8-8B1E286DE9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3" y="1169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50">
              <a:extLst>
                <a:ext uri="{FF2B5EF4-FFF2-40B4-BE49-F238E27FC236}">
                  <a16:creationId xmlns:a16="http://schemas.microsoft.com/office/drawing/2014/main" id="{6CF4B08A-E6B1-4BA7-B490-06924A8C0E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7" y="1169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51">
              <a:extLst>
                <a:ext uri="{FF2B5EF4-FFF2-40B4-BE49-F238E27FC236}">
                  <a16:creationId xmlns:a16="http://schemas.microsoft.com/office/drawing/2014/main" id="{DC78CCA2-BD0A-4B2A-9A5B-71471640B8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7" y="881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52">
              <a:extLst>
                <a:ext uri="{FF2B5EF4-FFF2-40B4-BE49-F238E27FC236}">
                  <a16:creationId xmlns:a16="http://schemas.microsoft.com/office/drawing/2014/main" id="{F0349E20-382B-4FA3-A210-3C19371C2B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7" y="1649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53">
              <a:extLst>
                <a:ext uri="{FF2B5EF4-FFF2-40B4-BE49-F238E27FC236}">
                  <a16:creationId xmlns:a16="http://schemas.microsoft.com/office/drawing/2014/main" id="{F284229B-ABF6-4E95-A547-E0BE2DF6D1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7" y="1649"/>
              <a:ext cx="0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Text Box 55">
              <a:extLst>
                <a:ext uri="{FF2B5EF4-FFF2-40B4-BE49-F238E27FC236}">
                  <a16:creationId xmlns:a16="http://schemas.microsoft.com/office/drawing/2014/main" id="{FE5839F8-C402-4C45-83FE-B9C843A83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" y="737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I</a:t>
              </a:r>
              <a:r>
                <a:rPr lang="en-US" altLang="zh-CN" sz="2400" baseline="-25000"/>
                <a:t>0</a:t>
              </a:r>
              <a:endParaRPr lang="en-US" altLang="zh-CN" sz="2400"/>
            </a:p>
          </p:txBody>
        </p:sp>
        <p:sp>
          <p:nvSpPr>
            <p:cNvPr id="53" name="Text Box 56">
              <a:extLst>
                <a:ext uri="{FF2B5EF4-FFF2-40B4-BE49-F238E27FC236}">
                  <a16:creationId xmlns:a16="http://schemas.microsoft.com/office/drawing/2014/main" id="{020867E2-9123-4A2C-96F3-6EF03BDA1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" y="107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I</a:t>
              </a:r>
              <a:r>
                <a:rPr lang="en-US" altLang="zh-CN" sz="2400" baseline="-25000"/>
                <a:t>1</a:t>
              </a:r>
              <a:endParaRPr lang="en-US" altLang="zh-CN" sz="2400"/>
            </a:p>
          </p:txBody>
        </p:sp>
        <p:sp>
          <p:nvSpPr>
            <p:cNvPr id="54" name="Text Box 57">
              <a:extLst>
                <a:ext uri="{FF2B5EF4-FFF2-40B4-BE49-F238E27FC236}">
                  <a16:creationId xmlns:a16="http://schemas.microsoft.com/office/drawing/2014/main" id="{5BE3A207-B829-417E-BE29-460C9F488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" y="1505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I</a:t>
              </a:r>
              <a:r>
                <a:rPr lang="en-US" altLang="zh-CN" sz="2400" baseline="-25000"/>
                <a:t>2</a:t>
              </a:r>
              <a:endParaRPr lang="en-US" altLang="zh-CN" sz="2400"/>
            </a:p>
          </p:txBody>
        </p:sp>
        <p:sp>
          <p:nvSpPr>
            <p:cNvPr id="55" name="Text Box 58">
              <a:extLst>
                <a:ext uri="{FF2B5EF4-FFF2-40B4-BE49-F238E27FC236}">
                  <a16:creationId xmlns:a16="http://schemas.microsoft.com/office/drawing/2014/main" id="{2FFE8C08-ACA4-4EA0-868A-E7CEDCEA2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7" y="557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Y</a:t>
              </a:r>
              <a:r>
                <a:rPr lang="en-US" altLang="zh-CN" sz="2000" baseline="-25000"/>
                <a:t>0</a:t>
              </a:r>
              <a:endParaRPr lang="en-US" altLang="zh-CN" sz="2000"/>
            </a:p>
          </p:txBody>
        </p:sp>
        <p:sp>
          <p:nvSpPr>
            <p:cNvPr id="56" name="Text Box 59">
              <a:extLst>
                <a:ext uri="{FF2B5EF4-FFF2-40B4-BE49-F238E27FC236}">
                  <a16:creationId xmlns:a16="http://schemas.microsoft.com/office/drawing/2014/main" id="{A3C5441D-AE59-49EA-A5B0-D836C1D41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7" y="905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Y</a:t>
              </a:r>
              <a:r>
                <a:rPr lang="en-US" altLang="zh-CN" sz="2000" baseline="-25000"/>
                <a:t>1</a:t>
              </a:r>
              <a:endParaRPr lang="en-US" altLang="zh-CN" sz="2000"/>
            </a:p>
          </p:txBody>
        </p:sp>
        <p:sp>
          <p:nvSpPr>
            <p:cNvPr id="57" name="Text Box 60">
              <a:extLst>
                <a:ext uri="{FF2B5EF4-FFF2-40B4-BE49-F238E27FC236}">
                  <a16:creationId xmlns:a16="http://schemas.microsoft.com/office/drawing/2014/main" id="{5E7D48D3-12E7-4ED8-BE5A-2322A07FF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7" y="1217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Y</a:t>
              </a:r>
              <a:r>
                <a:rPr lang="en-US" altLang="zh-CN" sz="2000" baseline="-25000"/>
                <a:t>2</a:t>
              </a:r>
              <a:endParaRPr lang="en-US" altLang="zh-CN" sz="2000"/>
            </a:p>
          </p:txBody>
        </p:sp>
        <p:sp>
          <p:nvSpPr>
            <p:cNvPr id="58" name="Text Box 61">
              <a:extLst>
                <a:ext uri="{FF2B5EF4-FFF2-40B4-BE49-F238E27FC236}">
                  <a16:creationId xmlns:a16="http://schemas.microsoft.com/office/drawing/2014/main" id="{4DA43E87-AA9E-4C7E-8BB8-80EA0BB28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3" y="2191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Y</a:t>
              </a:r>
              <a:r>
                <a:rPr lang="en-US" altLang="zh-CN" sz="2000" baseline="-25000"/>
                <a:t>4</a:t>
              </a:r>
              <a:endParaRPr lang="en-US" altLang="zh-CN" sz="2000"/>
            </a:p>
          </p:txBody>
        </p:sp>
        <p:sp>
          <p:nvSpPr>
            <p:cNvPr id="59" name="Text Box 62">
              <a:extLst>
                <a:ext uri="{FF2B5EF4-FFF2-40B4-BE49-F238E27FC236}">
                  <a16:creationId xmlns:a16="http://schemas.microsoft.com/office/drawing/2014/main" id="{0873ACA4-F3FD-45B1-A950-09E9091A4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9" y="1505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Y</a:t>
              </a:r>
              <a:r>
                <a:rPr lang="en-US" altLang="zh-CN" sz="2000" baseline="-25000"/>
                <a:t>3</a:t>
              </a:r>
              <a:endParaRPr lang="en-US" altLang="zh-CN" sz="2000"/>
            </a:p>
          </p:txBody>
        </p:sp>
        <p:sp>
          <p:nvSpPr>
            <p:cNvPr id="60" name="Text Box 63">
              <a:extLst>
                <a:ext uri="{FF2B5EF4-FFF2-40B4-BE49-F238E27FC236}">
                  <a16:creationId xmlns:a16="http://schemas.microsoft.com/office/drawing/2014/main" id="{EA2B86D5-75D9-4F1A-99DF-BB1C91C0E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5" y="2561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Y</a:t>
              </a:r>
              <a:r>
                <a:rPr lang="en-US" altLang="zh-CN" sz="2000" baseline="-25000"/>
                <a:t>5</a:t>
              </a:r>
              <a:endParaRPr lang="en-US" altLang="zh-CN" sz="2000"/>
            </a:p>
          </p:txBody>
        </p:sp>
        <p:sp>
          <p:nvSpPr>
            <p:cNvPr id="61" name="Text Box 64">
              <a:extLst>
                <a:ext uri="{FF2B5EF4-FFF2-40B4-BE49-F238E27FC236}">
                  <a16:creationId xmlns:a16="http://schemas.microsoft.com/office/drawing/2014/main" id="{F720AC2E-53A9-4610-8315-94ABE0666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3" y="2851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Y</a:t>
              </a:r>
              <a:r>
                <a:rPr lang="en-US" altLang="zh-CN" sz="2000" baseline="-25000"/>
                <a:t>6</a:t>
              </a:r>
              <a:endParaRPr lang="en-US" altLang="zh-CN" sz="2000"/>
            </a:p>
          </p:txBody>
        </p:sp>
        <p:sp>
          <p:nvSpPr>
            <p:cNvPr id="62" name="Text Box 65">
              <a:extLst>
                <a:ext uri="{FF2B5EF4-FFF2-40B4-BE49-F238E27FC236}">
                  <a16:creationId xmlns:a16="http://schemas.microsoft.com/office/drawing/2014/main" id="{70C57964-DE02-4948-8B67-111D2ED53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5" y="3163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Y</a:t>
              </a:r>
              <a:r>
                <a:rPr lang="en-US" altLang="zh-CN" sz="2000" baseline="-25000"/>
                <a:t>7</a:t>
              </a:r>
              <a:endParaRPr lang="en-US" altLang="zh-CN" sz="2000"/>
            </a:p>
          </p:txBody>
        </p:sp>
        <p:sp>
          <p:nvSpPr>
            <p:cNvPr id="63" name="Line 66">
              <a:extLst>
                <a:ext uri="{FF2B5EF4-FFF2-40B4-BE49-F238E27FC236}">
                  <a16:creationId xmlns:a16="http://schemas.microsoft.com/office/drawing/2014/main" id="{8D82210C-A6ED-41C1-9FD0-EA1EAECEA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67" y="3281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Text Box 67">
              <a:extLst>
                <a:ext uri="{FF2B5EF4-FFF2-40B4-BE49-F238E27FC236}">
                  <a16:creationId xmlns:a16="http://schemas.microsoft.com/office/drawing/2014/main" id="{3AF349D5-0547-4554-A3C9-4E255E0E9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5" y="401"/>
              <a:ext cx="5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zh-CN" altLang="en-US" sz="2000"/>
                <a:t>（</a:t>
              </a:r>
              <a:r>
                <a:rPr lang="en-US" altLang="zh-CN" sz="2000"/>
                <a:t>1</a:t>
              </a:r>
              <a:r>
                <a:rPr lang="zh-CN" altLang="en-US" sz="2000"/>
                <a:t>）</a:t>
              </a:r>
            </a:p>
          </p:txBody>
        </p:sp>
        <p:sp>
          <p:nvSpPr>
            <p:cNvPr id="65" name="Text Box 68">
              <a:extLst>
                <a:ext uri="{FF2B5EF4-FFF2-40B4-BE49-F238E27FC236}">
                  <a16:creationId xmlns:a16="http://schemas.microsoft.com/office/drawing/2014/main" id="{19D3DD96-06FB-43E1-8746-53FEF8521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5" y="2033"/>
              <a:ext cx="5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zh-CN" altLang="en-US" sz="2000"/>
                <a:t>（</a:t>
              </a:r>
              <a:r>
                <a:rPr lang="en-US" altLang="zh-CN" sz="2000"/>
                <a:t>2</a:t>
              </a:r>
              <a:r>
                <a:rPr lang="zh-CN" altLang="en-US" sz="2000"/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896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0999" name="Object 7">
            <a:extLst>
              <a:ext uri="{FF2B5EF4-FFF2-40B4-BE49-F238E27FC236}">
                <a16:creationId xmlns:a16="http://schemas.microsoft.com/office/drawing/2014/main" id="{EB80DA79-0013-468D-91F1-00547839D0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543956"/>
              </p:ext>
            </p:extLst>
          </p:nvPr>
        </p:nvGraphicFramePr>
        <p:xfrm>
          <a:off x="1043608" y="1700808"/>
          <a:ext cx="7309445" cy="5010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Visio" r:id="rId3" imgW="4906711" imgH="3364017" progId="Visio.Drawing.11">
                  <p:embed/>
                </p:oleObj>
              </mc:Choice>
              <mc:Fallback>
                <p:oleObj name="Visio" r:id="rId3" imgW="4906711" imgH="3364017" progId="Visio.Drawing.11">
                  <p:embed/>
                  <p:pic>
                    <p:nvPicPr>
                      <p:cNvPr id="340999" name="Object 7">
                        <a:extLst>
                          <a:ext uri="{FF2B5EF4-FFF2-40B4-BE49-F238E27FC236}">
                            <a16:creationId xmlns:a16="http://schemas.microsoft.com/office/drawing/2014/main" id="{EB80DA79-0013-468D-91F1-00547839D0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700808"/>
                        <a:ext cx="7309445" cy="50106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876DB5E1-3C63-4393-B28E-F5C200BB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2</a:t>
            </a:r>
            <a:r>
              <a:rPr lang="zh-CN" altLang="en-US" sz="3600" dirty="0"/>
              <a:t>线</a:t>
            </a:r>
            <a:r>
              <a:rPr lang="en-US" altLang="zh-CN" sz="3600" dirty="0"/>
              <a:t>—4</a:t>
            </a:r>
            <a:r>
              <a:rPr lang="zh-CN" altLang="en-US" sz="3600" dirty="0"/>
              <a:t>线译码器组</a:t>
            </a:r>
            <a:br>
              <a:rPr lang="zh-CN" altLang="en-US" sz="3600" dirty="0"/>
            </a:br>
            <a:r>
              <a:rPr lang="zh-CN" altLang="en-US" sz="3600" dirty="0"/>
              <a:t>成</a:t>
            </a:r>
            <a:r>
              <a:rPr lang="en-US" altLang="zh-CN" sz="3600" dirty="0"/>
              <a:t>4</a:t>
            </a:r>
            <a:r>
              <a:rPr lang="zh-CN" altLang="en-US" sz="3600" dirty="0"/>
              <a:t>线</a:t>
            </a:r>
            <a:r>
              <a:rPr lang="en-US" altLang="zh-CN" sz="3600" dirty="0"/>
              <a:t>--16</a:t>
            </a:r>
            <a:r>
              <a:rPr lang="zh-CN" altLang="en-US" sz="3600" dirty="0"/>
              <a:t>线译码器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F2918A-452C-4B0D-A0B9-3ADD70A721AA}"/>
              </a:ext>
            </a:extLst>
          </p:cNvPr>
          <p:cNvSpPr txBox="1"/>
          <p:nvPr/>
        </p:nvSpPr>
        <p:spPr>
          <a:xfrm>
            <a:off x="2195736" y="4077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F5483B-9F01-4BC7-AE1B-7203EF5C676A}"/>
              </a:ext>
            </a:extLst>
          </p:cNvPr>
          <p:cNvSpPr txBox="1"/>
          <p:nvPr/>
        </p:nvSpPr>
        <p:spPr>
          <a:xfrm>
            <a:off x="3851920" y="370132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7C754C-A98A-4EB5-B5E2-48A71A8099F8}"/>
              </a:ext>
            </a:extLst>
          </p:cNvPr>
          <p:cNvSpPr txBox="1"/>
          <p:nvPr/>
        </p:nvSpPr>
        <p:spPr>
          <a:xfrm>
            <a:off x="4385508" y="36917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31B6EE-2169-43F6-8064-21B4F942DC6D}"/>
              </a:ext>
            </a:extLst>
          </p:cNvPr>
          <p:cNvSpPr txBox="1"/>
          <p:nvPr/>
        </p:nvSpPr>
        <p:spPr>
          <a:xfrm>
            <a:off x="5506088" y="40214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B5FC8C-DE24-4E34-B191-36C76F24F3C3}"/>
              </a:ext>
            </a:extLst>
          </p:cNvPr>
          <p:cNvSpPr txBox="1"/>
          <p:nvPr/>
        </p:nvSpPr>
        <p:spPr>
          <a:xfrm>
            <a:off x="5364088" y="5589240"/>
            <a:ext cx="3427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地址分片，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/>
              <a:t>：片地址</a:t>
            </a:r>
          </a:p>
        </p:txBody>
      </p:sp>
    </p:spTree>
    <p:extLst>
      <p:ext uri="{BB962C8B-B14F-4D97-AF65-F5344CB8AC3E}">
        <p14:creationId xmlns:p14="http://schemas.microsoft.com/office/powerpoint/2010/main" val="143690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30F0202-E5D9-4D18-897C-62650596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BCD</a:t>
            </a:r>
            <a:r>
              <a:rPr lang="zh-CN" altLang="en-US" dirty="0"/>
              <a:t>译码器（</a:t>
            </a:r>
            <a:r>
              <a:rPr lang="en-US" altLang="zh-CN" dirty="0"/>
              <a:t>4</a:t>
            </a:r>
            <a:r>
              <a:rPr lang="zh-CN" altLang="en-US" dirty="0"/>
              <a:t>线</a:t>
            </a:r>
            <a:r>
              <a:rPr lang="en-US" altLang="zh-CN" dirty="0"/>
              <a:t>-10</a:t>
            </a:r>
            <a:r>
              <a:rPr lang="zh-CN" altLang="en-US" dirty="0"/>
              <a:t>线）</a:t>
            </a:r>
          </a:p>
        </p:txBody>
      </p:sp>
      <p:sp>
        <p:nvSpPr>
          <p:cNvPr id="24" name="内容占位符 23">
            <a:extLst>
              <a:ext uri="{FF2B5EF4-FFF2-40B4-BE49-F238E27FC236}">
                <a16:creationId xmlns:a16="http://schemas.microsoft.com/office/drawing/2014/main" id="{5AFDB2C8-2626-4086-AF8C-074453259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二－十进制译码器就是将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BCD</a:t>
            </a:r>
            <a:r>
              <a:rPr lang="zh-CN" altLang="en-US" dirty="0"/>
              <a:t>代码译成</a:t>
            </a:r>
            <a:r>
              <a:rPr lang="en-US" altLang="zh-CN" dirty="0"/>
              <a:t>10</a:t>
            </a:r>
            <a:r>
              <a:rPr lang="zh-CN" altLang="en-US" dirty="0"/>
              <a:t>个高低电平的输出信号，</a:t>
            </a:r>
            <a:r>
              <a:rPr lang="en-US" altLang="zh-CN" dirty="0"/>
              <a:t>BCD</a:t>
            </a:r>
            <a:r>
              <a:rPr lang="zh-CN" altLang="en-US" dirty="0"/>
              <a:t>码以外的伪码（</a:t>
            </a:r>
            <a:r>
              <a:rPr lang="en-US" altLang="zh-CN" dirty="0"/>
              <a:t>1010-1111</a:t>
            </a:r>
            <a:r>
              <a:rPr lang="zh-CN" altLang="en-US" dirty="0"/>
              <a:t>），输出均无低电平信号产生。</a:t>
            </a:r>
            <a:r>
              <a:rPr lang="en-US" altLang="zh-CN" dirty="0"/>
              <a:t>74HC/LS42</a:t>
            </a:r>
            <a:r>
              <a:rPr lang="zh-CN" altLang="en-US" dirty="0"/>
              <a:t>即为二－十进制的译码器，其内部逻辑图如图所示。二</a:t>
            </a:r>
            <a:r>
              <a:rPr lang="en-US" altLang="zh-CN" dirty="0"/>
              <a:t>-</a:t>
            </a:r>
            <a:r>
              <a:rPr lang="zh-CN" altLang="en-US" dirty="0"/>
              <a:t>十进制译码器也称为</a:t>
            </a:r>
            <a:r>
              <a:rPr lang="en-US" altLang="zh-CN" dirty="0"/>
              <a:t>4-10</a:t>
            </a:r>
            <a:r>
              <a:rPr lang="zh-CN" altLang="en-US" dirty="0"/>
              <a:t>线译码器。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26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29DB4-6FBC-4676-9D46-6E2597EF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分析下图所示逻辑电路功能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D17A2C-D170-4BA7-9837-4D86ED4C4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83" y="1552250"/>
            <a:ext cx="3960440" cy="2318077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25E168B0-AFAA-4B0C-AA7C-359743E05FE6}"/>
              </a:ext>
            </a:extLst>
          </p:cNvPr>
          <p:cNvGrpSpPr/>
          <p:nvPr/>
        </p:nvGrpSpPr>
        <p:grpSpPr>
          <a:xfrm>
            <a:off x="612832" y="3870327"/>
            <a:ext cx="2025650" cy="2352675"/>
            <a:chOff x="415925" y="4221163"/>
            <a:chExt cx="2025650" cy="2352675"/>
          </a:xfrm>
        </p:grpSpPr>
        <p:grpSp>
          <p:nvGrpSpPr>
            <p:cNvPr id="5" name="Group 15">
              <a:extLst>
                <a:ext uri="{FF2B5EF4-FFF2-40B4-BE49-F238E27FC236}">
                  <a16:creationId xmlns:a16="http://schemas.microsoft.com/office/drawing/2014/main" id="{B131089E-13D5-4DF0-8A31-9E0D75608A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925" y="4221163"/>
              <a:ext cx="2025650" cy="519112"/>
              <a:chOff x="3956" y="90"/>
              <a:chExt cx="1276" cy="327"/>
            </a:xfrm>
          </p:grpSpPr>
          <p:sp>
            <p:nvSpPr>
              <p:cNvPr id="6" name="Text Box 13">
                <a:extLst>
                  <a:ext uri="{FF2B5EF4-FFF2-40B4-BE49-F238E27FC236}">
                    <a16:creationId xmlns:a16="http://schemas.microsoft.com/office/drawing/2014/main" id="{8A889F29-CE58-4AC6-9927-8C0550BC1A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6" y="90"/>
                <a:ext cx="12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dirty="0"/>
                  <a:t>F=P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+P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+P</a:t>
                </a:r>
                <a:r>
                  <a:rPr lang="en-US" altLang="zh-CN" baseline="-25000" dirty="0"/>
                  <a:t>4</a:t>
                </a:r>
                <a:endParaRPr lang="en-US" altLang="zh-CN" dirty="0"/>
              </a:p>
            </p:txBody>
          </p:sp>
          <p:sp>
            <p:nvSpPr>
              <p:cNvPr id="7" name="Line 14">
                <a:extLst>
                  <a:ext uri="{FF2B5EF4-FFF2-40B4-BE49-F238E27FC236}">
                    <a16:creationId xmlns:a16="http://schemas.microsoft.com/office/drawing/2014/main" id="{80C9D0FE-6DBB-4CC2-AA0A-6E340B1787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0" y="156"/>
                <a:ext cx="8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" name="Text Box 16">
              <a:extLst>
                <a:ext uri="{FF2B5EF4-FFF2-40B4-BE49-F238E27FC236}">
                  <a16:creationId xmlns:a16="http://schemas.microsoft.com/office/drawing/2014/main" id="{E516335A-C932-4E88-AF45-023BA8D1E5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" y="4686300"/>
              <a:ext cx="14097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/>
                <a:t>P</a:t>
              </a:r>
              <a:r>
                <a:rPr lang="en-US" altLang="zh-CN" baseline="-25000"/>
                <a:t>2</a:t>
              </a:r>
              <a:r>
                <a:rPr lang="en-US" altLang="zh-CN"/>
                <a:t>=A</a:t>
              </a:r>
              <a:r>
                <a:rPr lang="en-US" altLang="zh-CN">
                  <a:ea typeface="宋体" panose="02010600030101010101" pitchFamily="2" charset="-122"/>
                  <a:cs typeface="Times New Roman" panose="02020603050405020304" pitchFamily="18" charset="0"/>
                </a:rPr>
                <a:t>·P</a:t>
              </a:r>
              <a:r>
                <a:rPr lang="en-US" altLang="zh-CN" baseline="-25000"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9" name="Text Box 17">
              <a:extLst>
                <a:ext uri="{FF2B5EF4-FFF2-40B4-BE49-F238E27FC236}">
                  <a16:creationId xmlns:a16="http://schemas.microsoft.com/office/drawing/2014/main" id="{8FD69690-D9A6-48FB-A80B-01F88167B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" y="5143500"/>
              <a:ext cx="1389063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dirty="0"/>
                <a:t>P</a:t>
              </a:r>
              <a:r>
                <a:rPr lang="en-US" altLang="zh-CN" baseline="-25000" dirty="0"/>
                <a:t>3</a:t>
              </a:r>
              <a:r>
                <a:rPr lang="en-US" altLang="zh-CN" dirty="0"/>
                <a:t>=B</a:t>
              </a:r>
              <a:r>
                <a:rPr lang="en-US" altLang="zh-CN" dirty="0">
                  <a:ea typeface="宋体" panose="02010600030101010101" pitchFamily="2" charset="-122"/>
                  <a:cs typeface="Times New Roman" panose="02020603050405020304" pitchFamily="18" charset="0"/>
                </a:rPr>
                <a:t>·P</a:t>
              </a:r>
              <a:r>
                <a:rPr lang="en-US" altLang="zh-CN" baseline="-25000" dirty="0"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dirty="0"/>
            </a:p>
          </p:txBody>
        </p:sp>
        <p:sp>
          <p:nvSpPr>
            <p:cNvPr id="10" name="Text Box 18">
              <a:extLst>
                <a:ext uri="{FF2B5EF4-FFF2-40B4-BE49-F238E27FC236}">
                  <a16:creationId xmlns:a16="http://schemas.microsoft.com/office/drawing/2014/main" id="{544AA053-561B-4540-A277-C2E8C67D3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" y="5605463"/>
              <a:ext cx="14097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/>
                <a:t>P</a:t>
              </a:r>
              <a:r>
                <a:rPr lang="en-US" altLang="zh-CN" baseline="-25000"/>
                <a:t>4</a:t>
              </a:r>
              <a:r>
                <a:rPr lang="en-US" altLang="zh-CN"/>
                <a:t>=C</a:t>
              </a:r>
              <a:r>
                <a:rPr lang="en-US" altLang="zh-CN">
                  <a:ea typeface="宋体" panose="02010600030101010101" pitchFamily="2" charset="-122"/>
                  <a:cs typeface="Times New Roman" panose="02020603050405020304" pitchFamily="18" charset="0"/>
                </a:rPr>
                <a:t>·P</a:t>
              </a:r>
              <a:r>
                <a:rPr lang="en-US" altLang="zh-CN" baseline="-25000"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grpSp>
          <p:nvGrpSpPr>
            <p:cNvPr id="11" name="Group 22">
              <a:extLst>
                <a:ext uri="{FF2B5EF4-FFF2-40B4-BE49-F238E27FC236}">
                  <a16:creationId xmlns:a16="http://schemas.microsoft.com/office/drawing/2014/main" id="{D87E5171-D9A7-4437-8BEE-C62FE7A407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100" y="6054725"/>
              <a:ext cx="1476375" cy="519113"/>
              <a:chOff x="182" y="3834"/>
              <a:chExt cx="930" cy="327"/>
            </a:xfrm>
          </p:grpSpPr>
          <p:sp>
            <p:nvSpPr>
              <p:cNvPr id="12" name="Text Box 19">
                <a:extLst>
                  <a:ext uri="{FF2B5EF4-FFF2-40B4-BE49-F238E27FC236}">
                    <a16:creationId xmlns:a16="http://schemas.microsoft.com/office/drawing/2014/main" id="{05373BE2-B7A1-4256-A4F7-03C5802E3B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" y="3834"/>
                <a:ext cx="93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P</a:t>
                </a:r>
                <a:r>
                  <a:rPr lang="en-US" altLang="zh-CN" baseline="-25000"/>
                  <a:t>1</a:t>
                </a:r>
                <a:r>
                  <a:rPr lang="en-US" altLang="zh-CN"/>
                  <a:t>=ABC</a:t>
                </a:r>
              </a:p>
            </p:txBody>
          </p:sp>
          <p:sp>
            <p:nvSpPr>
              <p:cNvPr id="13" name="Line 20">
                <a:extLst>
                  <a:ext uri="{FF2B5EF4-FFF2-40B4-BE49-F238E27FC236}">
                    <a16:creationId xmlns:a16="http://schemas.microsoft.com/office/drawing/2014/main" id="{E985A6A5-08C3-47D2-98C9-93195B9097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888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69CB89C-C5B9-4FAC-BC2B-17184208324B}"/>
              </a:ext>
            </a:extLst>
          </p:cNvPr>
          <p:cNvGrpSpPr/>
          <p:nvPr/>
        </p:nvGrpSpPr>
        <p:grpSpPr>
          <a:xfrm>
            <a:off x="2646931" y="3904515"/>
            <a:ext cx="2622550" cy="1102248"/>
            <a:chOff x="2584603" y="3975102"/>
            <a:chExt cx="2622550" cy="1102248"/>
          </a:xfrm>
        </p:grpSpPr>
        <p:grpSp>
          <p:nvGrpSpPr>
            <p:cNvPr id="14" name="Group 41">
              <a:extLst>
                <a:ext uri="{FF2B5EF4-FFF2-40B4-BE49-F238E27FC236}">
                  <a16:creationId xmlns:a16="http://schemas.microsoft.com/office/drawing/2014/main" id="{5D6D35D1-46D7-4C50-BF5C-2656CE5453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4603" y="3975102"/>
              <a:ext cx="2622550" cy="519112"/>
              <a:chOff x="1526" y="2400"/>
              <a:chExt cx="1652" cy="327"/>
            </a:xfrm>
          </p:grpSpPr>
          <p:sp>
            <p:nvSpPr>
              <p:cNvPr id="15" name="Text Box 23">
                <a:extLst>
                  <a:ext uri="{FF2B5EF4-FFF2-40B4-BE49-F238E27FC236}">
                    <a16:creationId xmlns:a16="http://schemas.microsoft.com/office/drawing/2014/main" id="{35D9F67A-FAC4-4FAF-AC12-857D5331E0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6" y="2400"/>
                <a:ext cx="16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 dirty="0"/>
                  <a:t>=(A+B+C)</a:t>
                </a:r>
                <a:r>
                  <a:rPr lang="en-US" altLang="zh-CN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·ABC</a:t>
                </a:r>
                <a:endParaRPr lang="en-US" altLang="zh-CN" dirty="0"/>
              </a:p>
            </p:txBody>
          </p:sp>
          <p:sp>
            <p:nvSpPr>
              <p:cNvPr id="16" name="Line 26">
                <a:extLst>
                  <a:ext uri="{FF2B5EF4-FFF2-40B4-BE49-F238E27FC236}">
                    <a16:creationId xmlns:a16="http://schemas.microsoft.com/office/drawing/2014/main" id="{926FE6F9-1B4E-40FE-BFEC-814A1C8701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454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27">
                <a:extLst>
                  <a:ext uri="{FF2B5EF4-FFF2-40B4-BE49-F238E27FC236}">
                    <a16:creationId xmlns:a16="http://schemas.microsoft.com/office/drawing/2014/main" id="{4E72EC0C-5D5A-49CF-8D5F-CFF7A2539D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406"/>
                <a:ext cx="13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" name="Group 44">
              <a:extLst>
                <a:ext uri="{FF2B5EF4-FFF2-40B4-BE49-F238E27FC236}">
                  <a16:creationId xmlns:a16="http://schemas.microsoft.com/office/drawing/2014/main" id="{C8DE1B45-774A-4BF7-8755-F85E1CC537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9357" y="4558237"/>
              <a:ext cx="2092325" cy="519113"/>
              <a:chOff x="1526" y="2778"/>
              <a:chExt cx="1318" cy="327"/>
            </a:xfrm>
          </p:grpSpPr>
          <p:grpSp>
            <p:nvGrpSpPr>
              <p:cNvPr id="19" name="Group 30">
                <a:extLst>
                  <a:ext uri="{FF2B5EF4-FFF2-40B4-BE49-F238E27FC236}">
                    <a16:creationId xmlns:a16="http://schemas.microsoft.com/office/drawing/2014/main" id="{7ED9F87E-F197-40D4-8730-042FC9A88D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6" y="2778"/>
                <a:ext cx="1318" cy="327"/>
                <a:chOff x="1526" y="2778"/>
                <a:chExt cx="1318" cy="327"/>
              </a:xfrm>
            </p:grpSpPr>
            <p:sp>
              <p:nvSpPr>
                <p:cNvPr id="23" name="Text Box 28">
                  <a:extLst>
                    <a:ext uri="{FF2B5EF4-FFF2-40B4-BE49-F238E27FC236}">
                      <a16:creationId xmlns:a16="http://schemas.microsoft.com/office/drawing/2014/main" id="{8760CD50-E5CE-4857-A0B5-2E5E0944DE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6" y="2778"/>
                  <a:ext cx="131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l" eaLnBrk="1" hangingPunct="1"/>
                  <a:r>
                    <a:rPr lang="en-US" altLang="zh-CN" dirty="0">
                      <a:solidFill>
                        <a:srgbClr val="FF3300"/>
                      </a:solidFill>
                    </a:rPr>
                    <a:t>=</a:t>
                  </a:r>
                  <a:r>
                    <a:rPr lang="en-US" altLang="zh-CN" dirty="0">
                      <a:solidFill>
                        <a:srgbClr val="CC0000"/>
                      </a:solidFill>
                    </a:rPr>
                    <a:t>ABC+ABC</a:t>
                  </a:r>
                </a:p>
              </p:txBody>
            </p:sp>
            <p:sp>
              <p:nvSpPr>
                <p:cNvPr id="24" name="Line 29">
                  <a:extLst>
                    <a:ext uri="{FF2B5EF4-FFF2-40B4-BE49-F238E27FC236}">
                      <a16:creationId xmlns:a16="http://schemas.microsoft.com/office/drawing/2014/main" id="{A1DE7970-7889-4685-B6FB-114C977320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2832"/>
                  <a:ext cx="48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" name="Line 31">
                <a:extLst>
                  <a:ext uri="{FF2B5EF4-FFF2-40B4-BE49-F238E27FC236}">
                    <a16:creationId xmlns:a16="http://schemas.microsoft.com/office/drawing/2014/main" id="{CE3332EE-395D-4396-A16D-E2F247DA7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832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42">
                <a:extLst>
                  <a:ext uri="{FF2B5EF4-FFF2-40B4-BE49-F238E27FC236}">
                    <a16:creationId xmlns:a16="http://schemas.microsoft.com/office/drawing/2014/main" id="{E50129FB-5504-4A26-9791-DED6C06751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2" y="2832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43">
                <a:extLst>
                  <a:ext uri="{FF2B5EF4-FFF2-40B4-BE49-F238E27FC236}">
                    <a16:creationId xmlns:a16="http://schemas.microsoft.com/office/drawing/2014/main" id="{C45BF03A-91EA-4B4D-861E-5D6E5A6757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832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7" name="Group 39">
            <a:extLst>
              <a:ext uri="{FF2B5EF4-FFF2-40B4-BE49-F238E27FC236}">
                <a16:creationId xmlns:a16="http://schemas.microsoft.com/office/drawing/2014/main" id="{B5D3CC39-948F-4000-9172-8BA6FA2C7951}"/>
              </a:ext>
            </a:extLst>
          </p:cNvPr>
          <p:cNvGrpSpPr>
            <a:grpSpLocks/>
          </p:cNvGrpSpPr>
          <p:nvPr/>
        </p:nvGrpSpPr>
        <p:grpSpPr bwMode="auto">
          <a:xfrm>
            <a:off x="5998667" y="1489355"/>
            <a:ext cx="1857375" cy="4048125"/>
            <a:chOff x="3888" y="570"/>
            <a:chExt cx="1170" cy="2550"/>
          </a:xfrm>
        </p:grpSpPr>
        <p:sp>
          <p:nvSpPr>
            <p:cNvPr id="28" name="Text Box 34">
              <a:extLst>
                <a:ext uri="{FF2B5EF4-FFF2-40B4-BE49-F238E27FC236}">
                  <a16:creationId xmlns:a16="http://schemas.microsoft.com/office/drawing/2014/main" id="{5DF2D143-E382-4122-9CB2-0BA429808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6" y="570"/>
              <a:ext cx="1132" cy="2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dirty="0"/>
                <a:t>A  B  C   F</a:t>
              </a:r>
            </a:p>
            <a:p>
              <a:pPr algn="l" eaLnBrk="1" hangingPunct="1"/>
              <a:r>
                <a:rPr lang="en-US" altLang="zh-CN" dirty="0"/>
                <a:t>0   0   0    </a:t>
              </a:r>
              <a:r>
                <a:rPr lang="en-US" altLang="zh-CN" dirty="0">
                  <a:solidFill>
                    <a:srgbClr val="FF3300"/>
                  </a:solidFill>
                </a:rPr>
                <a:t>1</a:t>
              </a:r>
            </a:p>
            <a:p>
              <a:pPr algn="l" eaLnBrk="1" hangingPunct="1"/>
              <a:r>
                <a:rPr lang="en-US" altLang="zh-CN" dirty="0"/>
                <a:t>0   0   1    0</a:t>
              </a:r>
            </a:p>
            <a:p>
              <a:pPr algn="l" eaLnBrk="1" hangingPunct="1"/>
              <a:r>
                <a:rPr lang="en-US" altLang="zh-CN" dirty="0"/>
                <a:t>0   1   0    0</a:t>
              </a:r>
            </a:p>
            <a:p>
              <a:pPr algn="l" eaLnBrk="1" hangingPunct="1"/>
              <a:r>
                <a:rPr lang="en-US" altLang="zh-CN" dirty="0"/>
                <a:t>0   1   1    0</a:t>
              </a:r>
            </a:p>
            <a:p>
              <a:pPr algn="l" eaLnBrk="1" hangingPunct="1">
                <a:buFontTx/>
                <a:buAutoNum type="arabicPlain"/>
              </a:pPr>
              <a:r>
                <a:rPr lang="en-US" altLang="zh-CN" dirty="0"/>
                <a:t>0   0    0</a:t>
              </a:r>
            </a:p>
            <a:p>
              <a:pPr algn="l" eaLnBrk="1" hangingPunct="1"/>
              <a:r>
                <a:rPr lang="en-US" altLang="zh-CN" dirty="0"/>
                <a:t>1   0   1    0</a:t>
              </a:r>
            </a:p>
            <a:p>
              <a:pPr algn="l" eaLnBrk="1" hangingPunct="1">
                <a:buFontTx/>
                <a:buAutoNum type="arabicPlain"/>
              </a:pPr>
              <a:r>
                <a:rPr lang="en-US" altLang="zh-CN" dirty="0"/>
                <a:t>1   0    0</a:t>
              </a:r>
            </a:p>
            <a:p>
              <a:pPr algn="l" eaLnBrk="1" hangingPunct="1"/>
              <a:r>
                <a:rPr lang="en-US" altLang="zh-CN" dirty="0"/>
                <a:t>1   1   1    </a:t>
              </a:r>
              <a:r>
                <a:rPr lang="en-US" altLang="zh-CN" dirty="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29" name="Line 35">
              <a:extLst>
                <a:ext uri="{FF2B5EF4-FFF2-40B4-BE49-F238E27FC236}">
                  <a16:creationId xmlns:a16="http://schemas.microsoft.com/office/drawing/2014/main" id="{201892CD-3C63-41B5-A1F9-F0AD48CA2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912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7">
              <a:extLst>
                <a:ext uri="{FF2B5EF4-FFF2-40B4-BE49-F238E27FC236}">
                  <a16:creationId xmlns:a16="http://schemas.microsoft.com/office/drawing/2014/main" id="{74664565-FDEF-4DDC-9BCA-E4F098F2DD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672"/>
              <a:ext cx="0" cy="2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8">
              <a:extLst>
                <a:ext uri="{FF2B5EF4-FFF2-40B4-BE49-F238E27FC236}">
                  <a16:creationId xmlns:a16="http://schemas.microsoft.com/office/drawing/2014/main" id="{4859A976-28D2-42CE-842D-A3BA6FC30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120"/>
              <a:ext cx="1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" name="Text Box 40">
            <a:extLst>
              <a:ext uri="{FF2B5EF4-FFF2-40B4-BE49-F238E27FC236}">
                <a16:creationId xmlns:a16="http://schemas.microsoft.com/office/drawing/2014/main" id="{50CC550C-652E-4A08-99BB-E881B0B73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210" y="5694592"/>
            <a:ext cx="33707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/>
              <a:t>逻辑功能</a:t>
            </a:r>
            <a:r>
              <a:rPr lang="en-US" altLang="zh-CN" dirty="0"/>
              <a:t>:  </a:t>
            </a:r>
            <a:r>
              <a:rPr lang="zh-CN" altLang="en-US" dirty="0">
                <a:solidFill>
                  <a:schemeClr val="accent2"/>
                </a:solidFill>
              </a:rPr>
              <a:t>一致电路</a:t>
            </a:r>
          </a:p>
        </p:txBody>
      </p:sp>
    </p:spTree>
    <p:extLst>
      <p:ext uri="{BB962C8B-B14F-4D97-AF65-F5344CB8AC3E}">
        <p14:creationId xmlns:p14="http://schemas.microsoft.com/office/powerpoint/2010/main" val="165159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93D16-4F41-43DA-B895-31C3FC01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BCD</a:t>
            </a:r>
            <a:r>
              <a:rPr lang="zh-CN" altLang="en-US" dirty="0"/>
              <a:t>码译码器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9952787-005E-4AB9-857A-D9F5AD4734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891864"/>
              </p:ext>
            </p:extLst>
          </p:nvPr>
        </p:nvGraphicFramePr>
        <p:xfrm>
          <a:off x="881630" y="1628800"/>
          <a:ext cx="3744912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公式" r:id="rId3" imgW="1168400" imgH="228600" progId="Equation.3">
                  <p:embed/>
                </p:oleObj>
              </mc:Choice>
              <mc:Fallback>
                <p:oleObj name="公式" r:id="rId3" imgW="1168400" imgH="228600" progId="Equation.3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9952787-005E-4AB9-857A-D9F5AD4734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630" y="1628800"/>
                        <a:ext cx="3744912" cy="5540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57150" cmpd="thickThin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16" descr="4-3-11">
            <a:extLst>
              <a:ext uri="{FF2B5EF4-FFF2-40B4-BE49-F238E27FC236}">
                <a16:creationId xmlns:a16="http://schemas.microsoft.com/office/drawing/2014/main" id="{643CA3F9-88B7-4DC8-806A-418E1950E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105" y="1628800"/>
            <a:ext cx="3696238" cy="43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62F9712-74D6-403C-B2E8-F178213002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091" y="2708920"/>
            <a:ext cx="4438733" cy="236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327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5580112" y="1481328"/>
                <a:ext cx="3106688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输出端逻辑表达式：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𝑆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sz="2400" dirty="0"/>
              </a:p>
              <a:p>
                <a:r>
                  <a:rPr lang="zh-CN" altLang="zh-CN" sz="2400" dirty="0"/>
                  <a:t>低电平有效。其中：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𝑆</m:t>
                    </m:r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zh-CN" altLang="zh-CN" sz="2400" dirty="0"/>
                  <a:t>称为附加控制端，用于扩展和选通。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80112" y="1481328"/>
                <a:ext cx="3106688" cy="4525963"/>
              </a:xfrm>
              <a:blipFill rotWithShape="1">
                <a:blip r:embed="rId3"/>
                <a:stretch>
                  <a:fillRect t="-2022" r="-9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中规模集成译码器</a:t>
            </a:r>
            <a:r>
              <a:rPr lang="en-US" altLang="zh-CN" dirty="0"/>
              <a:t>74138</a:t>
            </a:r>
            <a:endParaRPr lang="zh-CN" altLang="en-US" dirty="0"/>
          </a:p>
        </p:txBody>
      </p:sp>
      <p:pic>
        <p:nvPicPr>
          <p:cNvPr id="4" name="Picture 7" descr="4-3-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6"/>
          <a:stretch>
            <a:fillRect/>
          </a:stretch>
        </p:blipFill>
        <p:spPr bwMode="auto">
          <a:xfrm>
            <a:off x="827584" y="1628800"/>
            <a:ext cx="4216400" cy="3960440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3131840" y="1556792"/>
            <a:ext cx="0" cy="5040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83214" y="128048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r>
              <a:rPr lang="en-US" altLang="zh-CN" baseline="-25000" dirty="0"/>
              <a:t>0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923928" y="1418925"/>
            <a:ext cx="0" cy="59569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94690" y="118746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6236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dirty="0"/>
              <a:t>译码器</a:t>
            </a:r>
            <a:r>
              <a:rPr lang="zh-CN" altLang="zh-CN" sz="4000" dirty="0">
                <a:effectLst/>
              </a:rPr>
              <a:t>国标符号与通用简化符号</a:t>
            </a:r>
            <a:endParaRPr lang="zh-CN" altLang="en-US" sz="4000" dirty="0"/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2944495" cy="3432175"/>
          </a:xfrm>
          <a:prstGeom prst="rect">
            <a:avLst/>
          </a:prstGeom>
          <a:noFill/>
        </p:spPr>
      </p:pic>
      <p:pic>
        <p:nvPicPr>
          <p:cNvPr id="5" name="图片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88839"/>
            <a:ext cx="2028825" cy="33140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40741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/>
              <a:t>例：试用两片</a:t>
            </a:r>
            <a:r>
              <a:rPr lang="en-US" altLang="zh-CN" dirty="0"/>
              <a:t>3</a:t>
            </a:r>
            <a:r>
              <a:rPr lang="zh-CN" altLang="zh-CN" dirty="0"/>
              <a:t>线－</a:t>
            </a:r>
            <a:r>
              <a:rPr lang="en-US" altLang="zh-CN" dirty="0"/>
              <a:t>8</a:t>
            </a:r>
            <a:r>
              <a:rPr lang="zh-CN" altLang="zh-CN" dirty="0"/>
              <a:t>线译码器</a:t>
            </a:r>
            <a:r>
              <a:rPr lang="en-US" altLang="zh-CN" dirty="0"/>
              <a:t>74HC138</a:t>
            </a:r>
            <a:r>
              <a:rPr lang="zh-CN" altLang="zh-CN" dirty="0"/>
              <a:t>组成</a:t>
            </a:r>
            <a:r>
              <a:rPr lang="en-US" altLang="zh-CN" dirty="0"/>
              <a:t>4</a:t>
            </a:r>
            <a:r>
              <a:rPr lang="zh-CN" altLang="zh-CN" dirty="0"/>
              <a:t>线－</a:t>
            </a:r>
            <a:r>
              <a:rPr lang="en-US" altLang="zh-CN" dirty="0"/>
              <a:t>16</a:t>
            </a:r>
            <a:r>
              <a:rPr lang="zh-CN" altLang="zh-CN" dirty="0"/>
              <a:t>线译码器，将输</a:t>
            </a:r>
            <a:r>
              <a:rPr lang="zh-CN" altLang="en-US" dirty="0"/>
              <a:t>入</a:t>
            </a:r>
            <a:r>
              <a:rPr lang="zh-CN" altLang="zh-CN" dirty="0"/>
              <a:t>的</a:t>
            </a:r>
            <a:r>
              <a:rPr lang="en-US" altLang="zh-CN" dirty="0"/>
              <a:t>4</a:t>
            </a:r>
            <a:r>
              <a:rPr lang="zh-CN" altLang="zh-CN" dirty="0"/>
              <a:t>位二进制代码</a:t>
            </a:r>
            <a:r>
              <a:rPr lang="en-US" altLang="zh-CN" dirty="0"/>
              <a:t>D</a:t>
            </a:r>
            <a:r>
              <a:rPr lang="en-US" altLang="zh-CN" baseline="-25000" dirty="0"/>
              <a:t>3</a:t>
            </a:r>
            <a:r>
              <a:rPr lang="en-US" altLang="zh-CN" dirty="0"/>
              <a:t> D</a:t>
            </a:r>
            <a:r>
              <a:rPr lang="en-US" altLang="zh-CN" baseline="-25000" dirty="0"/>
              <a:t>2</a:t>
            </a:r>
            <a:r>
              <a:rPr lang="en-US" altLang="zh-CN" dirty="0"/>
              <a:t> D</a:t>
            </a:r>
            <a:r>
              <a:rPr lang="en-US" altLang="zh-CN" baseline="-25000" dirty="0"/>
              <a:t>1</a:t>
            </a:r>
            <a:r>
              <a:rPr lang="en-US" altLang="zh-CN" dirty="0"/>
              <a:t> D</a:t>
            </a:r>
            <a:r>
              <a:rPr lang="en-US" altLang="zh-CN" baseline="-25000" dirty="0"/>
              <a:t>0</a:t>
            </a:r>
            <a:r>
              <a:rPr lang="zh-CN" altLang="zh-CN" dirty="0"/>
              <a:t>译成</a:t>
            </a:r>
            <a:r>
              <a:rPr lang="en-US" altLang="zh-CN" dirty="0"/>
              <a:t>16</a:t>
            </a:r>
            <a:r>
              <a:rPr lang="zh-CN" altLang="zh-CN" dirty="0"/>
              <a:t>个独立的低电平信号</a:t>
            </a:r>
            <a:r>
              <a:rPr lang="en-US" altLang="zh-CN" dirty="0"/>
              <a:t>Z</a:t>
            </a:r>
            <a:r>
              <a:rPr lang="en-US" altLang="zh-CN" baseline="-25000" dirty="0"/>
              <a:t>0</a:t>
            </a:r>
            <a:r>
              <a:rPr lang="zh-CN" altLang="zh-CN" dirty="0"/>
              <a:t>～</a:t>
            </a:r>
            <a:r>
              <a:rPr lang="en-US" altLang="zh-CN" dirty="0"/>
              <a:t> Z</a:t>
            </a:r>
            <a:r>
              <a:rPr lang="en-US" altLang="zh-CN" baseline="-25000" dirty="0"/>
              <a:t>15</a:t>
            </a:r>
            <a:r>
              <a:rPr lang="zh-CN" altLang="zh-CN" dirty="0"/>
              <a:t>。</a:t>
            </a:r>
          </a:p>
          <a:p>
            <a:r>
              <a:rPr lang="zh-CN" altLang="en-US" dirty="0"/>
              <a:t>解：使用</a:t>
            </a:r>
            <a:r>
              <a:rPr lang="en-US" altLang="zh-CN" dirty="0"/>
              <a:t>D</a:t>
            </a:r>
            <a:r>
              <a:rPr lang="en-US" altLang="zh-CN" baseline="-25000" dirty="0"/>
              <a:t>3</a:t>
            </a:r>
            <a:r>
              <a:rPr lang="zh-CN" altLang="en-US" dirty="0"/>
              <a:t>作为片选信号。当</a:t>
            </a:r>
            <a:r>
              <a:rPr lang="en-US" altLang="zh-CN" dirty="0"/>
              <a:t>D</a:t>
            </a:r>
            <a:r>
              <a:rPr lang="en-US" altLang="zh-CN" baseline="-25000" dirty="0"/>
              <a:t>3</a:t>
            </a:r>
            <a:r>
              <a:rPr lang="en-US" altLang="zh-CN" dirty="0"/>
              <a:t>=1</a:t>
            </a:r>
            <a:r>
              <a:rPr lang="zh-CN" altLang="en-US" dirty="0"/>
              <a:t>时，选通高</a:t>
            </a:r>
            <a:r>
              <a:rPr lang="en-US" altLang="zh-CN" dirty="0"/>
              <a:t>8</a:t>
            </a:r>
            <a:r>
              <a:rPr lang="zh-CN" altLang="en-US" dirty="0"/>
              <a:t>线译码器，禁闭低</a:t>
            </a:r>
            <a:r>
              <a:rPr lang="en-US" altLang="zh-CN" dirty="0"/>
              <a:t>8</a:t>
            </a:r>
            <a:r>
              <a:rPr lang="zh-CN" altLang="en-US" dirty="0"/>
              <a:t>线译码器。当</a:t>
            </a:r>
            <a:r>
              <a:rPr lang="en-US" altLang="zh-CN" dirty="0"/>
              <a:t>D</a:t>
            </a:r>
            <a:r>
              <a:rPr lang="en-US" altLang="zh-CN" baseline="-25000" dirty="0"/>
              <a:t>3</a:t>
            </a:r>
            <a:r>
              <a:rPr lang="en-US" altLang="zh-CN" dirty="0"/>
              <a:t>=0</a:t>
            </a:r>
            <a:r>
              <a:rPr lang="zh-CN" altLang="en-US" dirty="0"/>
              <a:t>时，选通低</a:t>
            </a:r>
            <a:r>
              <a:rPr lang="en-US" altLang="zh-CN" dirty="0"/>
              <a:t>8</a:t>
            </a:r>
            <a:r>
              <a:rPr lang="zh-CN" altLang="en-US" dirty="0"/>
              <a:t>线译码器，禁闭高</a:t>
            </a:r>
            <a:r>
              <a:rPr lang="en-US" altLang="zh-CN" dirty="0"/>
              <a:t>8</a:t>
            </a:r>
            <a:r>
              <a:rPr lang="zh-CN" altLang="en-US" dirty="0"/>
              <a:t>线译码器。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译码器的扩展</a:t>
            </a:r>
          </a:p>
        </p:txBody>
      </p:sp>
    </p:spTree>
    <p:extLst>
      <p:ext uri="{BB962C8B-B14F-4D97-AF65-F5344CB8AC3E}">
        <p14:creationId xmlns:p14="http://schemas.microsoft.com/office/powerpoint/2010/main" val="42393975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译码器扩展连接图</a:t>
            </a:r>
          </a:p>
        </p:txBody>
      </p:sp>
      <p:pic>
        <p:nvPicPr>
          <p:cNvPr id="4" name="Picture 4" descr="4-3-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345363" cy="3479800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27784" y="5364574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低</a:t>
            </a:r>
            <a:r>
              <a:rPr lang="en-US" altLang="zh-CN" dirty="0"/>
              <a:t>8</a:t>
            </a:r>
            <a:r>
              <a:rPr lang="zh-CN" altLang="en-US" dirty="0"/>
              <a:t>线译码器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08104" y="5370970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</a:t>
            </a:r>
            <a:r>
              <a:rPr lang="en-US" altLang="zh-CN" dirty="0"/>
              <a:t>8</a:t>
            </a:r>
            <a:r>
              <a:rPr lang="zh-CN" altLang="en-US" dirty="0"/>
              <a:t>线译码器</a:t>
            </a:r>
          </a:p>
        </p:txBody>
      </p:sp>
    </p:spTree>
    <p:extLst>
      <p:ext uri="{BB962C8B-B14F-4D97-AF65-F5344CB8AC3E}">
        <p14:creationId xmlns:p14="http://schemas.microsoft.com/office/powerpoint/2010/main" val="36449067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00100" y="404295"/>
            <a:ext cx="7543800" cy="986020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由</a:t>
            </a:r>
            <a:r>
              <a:rPr lang="en-US" altLang="zh-CN" sz="3200" dirty="0"/>
              <a:t>74LS138</a:t>
            </a:r>
            <a:r>
              <a:rPr lang="zh-CN" altLang="en-US" sz="3200" dirty="0"/>
              <a:t>译码器构成的数据分配器</a:t>
            </a: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3024336" cy="2448272"/>
          </a:xfrm>
          <a:prstGeom prst="rect">
            <a:avLst/>
          </a:prstGeom>
          <a:noFill/>
        </p:spPr>
      </p:pic>
      <p:pic>
        <p:nvPicPr>
          <p:cNvPr id="5" name="图片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700808"/>
            <a:ext cx="3096344" cy="2944024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355976" y="4941168"/>
                <a:ext cx="2520280" cy="524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4941168"/>
                <a:ext cx="2520280" cy="52411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788024" y="5629890"/>
                <a:ext cx="19816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𝑆</m:t>
                      </m:r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5629890"/>
                <a:ext cx="1981633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7521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数据分配器仿真电路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576548"/>
            <a:ext cx="4838328" cy="475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80208" y="24267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输出通道选择</a:t>
            </a:r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>
            <a:off x="3149868" y="2611412"/>
            <a:ext cx="41402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47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107911"/>
          </a:xfrm>
        </p:spPr>
        <p:txBody>
          <a:bodyPr/>
          <a:lstStyle/>
          <a:p>
            <a:r>
              <a:rPr lang="en-US" altLang="zh-CN" dirty="0"/>
              <a:t>LED/LCD</a:t>
            </a:r>
            <a:r>
              <a:rPr lang="zh-CN" altLang="zh-CN" dirty="0"/>
              <a:t>数码显示管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显示译码器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974850" y="4511675"/>
          <a:ext cx="5230813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Visio" r:id="rId4" imgW="2271780" imgH="858598" progId="Visio.Drawing.11">
                  <p:embed/>
                </p:oleObj>
              </mc:Choice>
              <mc:Fallback>
                <p:oleObj name="Visio" r:id="rId4" imgW="2271780" imgH="858598" progId="Visio.Drawing.11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t="9097" b="5952"/>
                      <a:stretch>
                        <a:fillRect/>
                      </a:stretch>
                    </p:blipFill>
                    <p:spPr bwMode="auto">
                      <a:xfrm>
                        <a:off x="1974850" y="4511675"/>
                        <a:ext cx="5230813" cy="16573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57150" cmpd="thickThin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1259632" y="2276871"/>
          <a:ext cx="6408712" cy="2097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Photo Editor 照片" r:id="rId6" imgW="34476190" imgH="10945753" progId="MSPhotoEd.3">
                  <p:embed/>
                </p:oleObj>
              </mc:Choice>
              <mc:Fallback>
                <p:oleObj name="Photo Editor 照片" r:id="rId6" imgW="34476190" imgH="10945753" progId="MSPhotoEd.3">
                  <p:embed/>
                  <p:pic>
                    <p:nvPicPr>
                      <p:cNvPr id="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276871"/>
                        <a:ext cx="6408712" cy="2097295"/>
                      </a:xfrm>
                      <a:prstGeom prst="rect">
                        <a:avLst/>
                      </a:prstGeom>
                      <a:noFill/>
                      <a:ln w="57150" cmpd="thickThin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36095" y="5764614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Common Anode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36095" y="2060848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Common Cathode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28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显示译码电路真值表</a:t>
            </a:r>
          </a:p>
        </p:txBody>
      </p:sp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96752"/>
            <a:ext cx="6912768" cy="4464496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3607958" y="4214983"/>
            <a:ext cx="3412314" cy="136815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</a:rPr>
              <a:t>0</a:t>
            </a:r>
            <a:endParaRPr lang="zh-CN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8681" y="4437112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无显示</a:t>
            </a:r>
          </a:p>
        </p:txBody>
      </p:sp>
    </p:spTree>
    <p:extLst>
      <p:ext uri="{BB962C8B-B14F-4D97-AF65-F5344CB8AC3E}">
        <p14:creationId xmlns:p14="http://schemas.microsoft.com/office/powerpoint/2010/main" val="16255237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5576" y="0"/>
            <a:ext cx="3168352" cy="1426170"/>
          </a:xfrm>
        </p:spPr>
        <p:txBody>
          <a:bodyPr/>
          <a:lstStyle/>
          <a:p>
            <a:r>
              <a:rPr lang="zh-CN" altLang="en-US" dirty="0"/>
              <a:t>卡诺图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967524"/>
              </p:ext>
            </p:extLst>
          </p:nvPr>
        </p:nvGraphicFramePr>
        <p:xfrm>
          <a:off x="1928397" y="1441794"/>
          <a:ext cx="5287206" cy="46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Photo Editor 照片" r:id="rId4" imgW="35200000" imgH="39895238" progId="MSPhotoEd.3">
                  <p:embed/>
                </p:oleObj>
              </mc:Choice>
              <mc:Fallback>
                <p:oleObj name="Photo Editor 照片" r:id="rId4" imgW="35200000" imgH="39895238" progId="MSPhotoEd.3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397" y="1441794"/>
                        <a:ext cx="5287206" cy="4604056"/>
                      </a:xfrm>
                      <a:prstGeom prst="rect">
                        <a:avLst/>
                      </a:prstGeom>
                      <a:noFill/>
                      <a:ln w="57150" cmpd="thickThin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704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4BB75-1D4F-4B2D-9599-F93B21ED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组合电路的一般设计方法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F2B68-C2D8-41C9-A670-76C9EE90C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由实际逻辑问题列出真值表</a:t>
            </a:r>
            <a:r>
              <a:rPr lang="en-US" altLang="zh-CN" dirty="0"/>
              <a:t>;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由真值表写出逻辑表达式</a:t>
            </a:r>
            <a:r>
              <a:rPr lang="en-US" altLang="zh-CN" dirty="0"/>
              <a:t>;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化简、变换输出逻辑表达式；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画出逻辑图。</a:t>
            </a:r>
          </a:p>
        </p:txBody>
      </p:sp>
    </p:spTree>
    <p:extLst>
      <p:ext uri="{BB962C8B-B14F-4D97-AF65-F5344CB8AC3E}">
        <p14:creationId xmlns:p14="http://schemas.microsoft.com/office/powerpoint/2010/main" val="5472314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逻辑表达式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691680" y="1844824"/>
          <a:ext cx="4679950" cy="380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公式" r:id="rId4" imgW="2044700" imgH="1663700" progId="Equation.3">
                  <p:embed/>
                </p:oleObj>
              </mc:Choice>
              <mc:Fallback>
                <p:oleObj name="公式" r:id="rId4" imgW="2044700" imgH="1663700" progId="Equation.3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844824"/>
                        <a:ext cx="4679950" cy="38052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57150" cmpd="thickThin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605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95936" y="1481328"/>
            <a:ext cx="4690864" cy="4525963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a</a:t>
            </a:r>
            <a:r>
              <a:rPr lang="zh-CN" altLang="zh-CN" dirty="0"/>
              <a:t>～</a:t>
            </a:r>
            <a:r>
              <a:rPr lang="en-US" altLang="zh-CN" dirty="0"/>
              <a:t>g</a:t>
            </a:r>
            <a:r>
              <a:rPr lang="zh-CN" altLang="zh-CN" dirty="0"/>
              <a:t>：译码输出，高电平有效</a:t>
            </a:r>
          </a:p>
          <a:p>
            <a:r>
              <a:rPr lang="en-US" altLang="zh-CN" dirty="0"/>
              <a:t>LT’</a:t>
            </a:r>
            <a:r>
              <a:rPr lang="zh-CN" altLang="zh-CN" dirty="0"/>
              <a:t>：试灯信号输入；低电平时，不论</a:t>
            </a:r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r>
              <a:rPr lang="zh-CN" altLang="zh-CN" dirty="0"/>
              <a:t>～</a:t>
            </a:r>
            <a:r>
              <a:rPr lang="en-US" altLang="zh-CN" dirty="0"/>
              <a:t>A</a:t>
            </a:r>
            <a:r>
              <a:rPr lang="en-US" altLang="zh-CN" baseline="-25000" dirty="0"/>
              <a:t>3</a:t>
            </a:r>
            <a:r>
              <a:rPr lang="zh-CN" altLang="zh-CN" dirty="0"/>
              <a:t>状态如何，</a:t>
            </a:r>
            <a:r>
              <a:rPr lang="en-US" altLang="zh-CN" dirty="0"/>
              <a:t>a</a:t>
            </a:r>
            <a:r>
              <a:rPr lang="zh-CN" altLang="zh-CN" dirty="0"/>
              <a:t>～</a:t>
            </a:r>
            <a:r>
              <a:rPr lang="en-US" altLang="zh-CN" dirty="0"/>
              <a:t>g</a:t>
            </a:r>
            <a:r>
              <a:rPr lang="zh-CN" altLang="zh-CN" dirty="0"/>
              <a:t>七段全亮。</a:t>
            </a:r>
          </a:p>
          <a:p>
            <a:r>
              <a:rPr lang="en-US" altLang="zh-CN" dirty="0"/>
              <a:t>BI’ </a:t>
            </a:r>
            <a:r>
              <a:rPr lang="zh-CN" altLang="zh-CN" dirty="0"/>
              <a:t>熄灭信号输入</a:t>
            </a:r>
            <a:r>
              <a:rPr lang="zh-CN" altLang="en-US" dirty="0"/>
              <a:t>。</a:t>
            </a:r>
            <a:r>
              <a:rPr lang="en-US" altLang="zh-CN" dirty="0"/>
              <a:t>BI’=0</a:t>
            </a:r>
            <a:r>
              <a:rPr lang="zh-CN" altLang="en-US" dirty="0"/>
              <a:t>且</a:t>
            </a:r>
            <a:r>
              <a:rPr lang="en-US" altLang="zh-CN" dirty="0"/>
              <a:t>LT’=1</a:t>
            </a:r>
            <a:r>
              <a:rPr lang="zh-CN" altLang="zh-CN" dirty="0"/>
              <a:t>时，输出</a:t>
            </a:r>
            <a:r>
              <a:rPr lang="en-US" altLang="zh-CN" dirty="0"/>
              <a:t>a</a:t>
            </a:r>
            <a:r>
              <a:rPr lang="zh-CN" altLang="zh-CN" dirty="0"/>
              <a:t>～</a:t>
            </a:r>
            <a:r>
              <a:rPr lang="en-US" altLang="zh-CN" dirty="0"/>
              <a:t>g</a:t>
            </a:r>
            <a:r>
              <a:rPr lang="zh-CN" altLang="zh-CN" dirty="0"/>
              <a:t>均为</a:t>
            </a:r>
            <a:r>
              <a:rPr lang="zh-CN" altLang="en-US" dirty="0"/>
              <a:t>低</a:t>
            </a:r>
            <a:r>
              <a:rPr lang="zh-CN" altLang="zh-CN" dirty="0"/>
              <a:t>电平（全灭）；</a:t>
            </a:r>
          </a:p>
          <a:p>
            <a:r>
              <a:rPr lang="en-US" altLang="zh-CN" dirty="0"/>
              <a:t>LE</a:t>
            </a:r>
            <a:r>
              <a:rPr lang="zh-CN" altLang="zh-CN" dirty="0"/>
              <a:t>：锁存。</a:t>
            </a:r>
            <a:r>
              <a:rPr lang="zh-CN" altLang="en-US" dirty="0"/>
              <a:t>当</a:t>
            </a:r>
            <a:r>
              <a:rPr lang="en-US" altLang="zh-CN" dirty="0"/>
              <a:t>LT’=BI’=1</a:t>
            </a:r>
            <a:r>
              <a:rPr lang="zh-CN" altLang="en-US" dirty="0"/>
              <a:t>且</a:t>
            </a:r>
            <a:r>
              <a:rPr lang="en-US" altLang="zh-CN" dirty="0"/>
              <a:t>LE=0</a:t>
            </a:r>
            <a:r>
              <a:rPr lang="zh-CN" altLang="en-US" dirty="0"/>
              <a:t>时</a:t>
            </a:r>
            <a:r>
              <a:rPr lang="zh-CN" altLang="zh-CN" dirty="0"/>
              <a:t>，即时显示。</a:t>
            </a:r>
            <a:r>
              <a:rPr lang="en-US" altLang="zh-CN" dirty="0"/>
              <a:t>LE</a:t>
            </a:r>
            <a:r>
              <a:rPr lang="zh-CN" altLang="zh-CN" dirty="0"/>
              <a:t>由</a:t>
            </a:r>
            <a:r>
              <a:rPr lang="en-US" altLang="zh-CN" dirty="0"/>
              <a:t>0</a:t>
            </a:r>
            <a:r>
              <a:rPr lang="zh-CN" altLang="zh-CN" dirty="0"/>
              <a:t>跳变到</a:t>
            </a:r>
            <a:r>
              <a:rPr lang="en-US" altLang="zh-CN" dirty="0"/>
              <a:t>1</a:t>
            </a:r>
            <a:r>
              <a:rPr lang="zh-CN" altLang="zh-CN" dirty="0"/>
              <a:t>，显示锁定。</a:t>
            </a:r>
            <a:endParaRPr lang="en-US" altLang="zh-CN" dirty="0"/>
          </a:p>
          <a:p>
            <a:r>
              <a:rPr lang="zh-CN" altLang="en-US" dirty="0"/>
              <a:t>灭</a:t>
            </a:r>
            <a:r>
              <a:rPr lang="en-US" altLang="zh-CN" dirty="0"/>
              <a:t>0</a:t>
            </a:r>
            <a:r>
              <a:rPr lang="zh-CN" altLang="en-US" dirty="0"/>
              <a:t>控制：通过使用</a:t>
            </a:r>
            <a:r>
              <a:rPr lang="en-US" altLang="zh-CN" dirty="0"/>
              <a:t>BI</a:t>
            </a:r>
            <a:r>
              <a:rPr lang="zh-CN" altLang="en-US" dirty="0"/>
              <a:t>输入，可以将某些位的</a:t>
            </a:r>
            <a:r>
              <a:rPr lang="en-US" altLang="zh-CN" dirty="0"/>
              <a:t>0</a:t>
            </a:r>
            <a:r>
              <a:rPr lang="zh-CN" altLang="en-US" dirty="0"/>
              <a:t>不予显示。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74HC4511</a:t>
            </a:r>
            <a:r>
              <a:rPr lang="zh-CN" altLang="en-US" dirty="0"/>
              <a:t>显示译码器</a:t>
            </a: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5"/>
            <a:ext cx="2190750" cy="29330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87516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译码器电路</a:t>
            </a: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084" y="1988840"/>
            <a:ext cx="5112568" cy="2520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34430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1080120" cy="407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显示译码实验电路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474" y="1735881"/>
            <a:ext cx="5798875" cy="4446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769" y="138234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字发生器循环图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331640" y="1844824"/>
            <a:ext cx="0" cy="41228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55576" y="4005064"/>
            <a:ext cx="115212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8579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185767"/>
              </p:ext>
            </p:extLst>
          </p:nvPr>
        </p:nvGraphicFramePr>
        <p:xfrm>
          <a:off x="4877005" y="1747748"/>
          <a:ext cx="29777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2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3.4.3 </a:t>
            </a:r>
            <a:r>
              <a:rPr lang="zh-CN" altLang="en-US" dirty="0"/>
              <a:t>数据选择器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3429702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44008" y="4077072"/>
            <a:ext cx="40119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逻辑表达式：</a:t>
            </a:r>
          </a:p>
          <a:p>
            <a:r>
              <a:rPr lang="en-US" altLang="zh-CN" sz="2400" dirty="0"/>
              <a:t>Y=m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+m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+m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+m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3</a:t>
            </a:r>
          </a:p>
          <a:p>
            <a:r>
              <a:rPr lang="en-US" altLang="zh-CN" sz="2400" dirty="0"/>
              <a:t>=</a:t>
            </a:r>
            <a:r>
              <a:rPr lang="zh-CN" altLang="zh-CN" sz="2400" dirty="0"/>
              <a:t>∑</a:t>
            </a:r>
            <a:r>
              <a:rPr lang="en-US" altLang="zh-CN" sz="2400" dirty="0" err="1"/>
              <a:t>m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=0,1,2,…,n-1; </a:t>
            </a:r>
          </a:p>
          <a:p>
            <a:r>
              <a:rPr lang="en-US" altLang="zh-CN" sz="2400" dirty="0"/>
              <a:t>n</a:t>
            </a:r>
            <a:r>
              <a:rPr lang="zh-CN" altLang="zh-CN" sz="2400" dirty="0"/>
              <a:t>选</a:t>
            </a:r>
            <a:r>
              <a:rPr lang="en-US" altLang="zh-CN" sz="2400" dirty="0"/>
              <a:t>1</a:t>
            </a:r>
            <a:r>
              <a:rPr lang="zh-CN" altLang="zh-CN" sz="2400" dirty="0"/>
              <a:t>数据选择器。</a:t>
            </a:r>
          </a:p>
          <a:p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88026" y="5079872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数据选择器，与数据分配器刚好相反。</a:t>
            </a:r>
          </a:p>
        </p:txBody>
      </p:sp>
    </p:spTree>
    <p:extLst>
      <p:ext uri="{BB962C8B-B14F-4D97-AF65-F5344CB8AC3E}">
        <p14:creationId xmlns:p14="http://schemas.microsoft.com/office/powerpoint/2010/main" val="244304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</a:t>
            </a:r>
            <a:r>
              <a:rPr lang="en-US" altLang="zh-CN" dirty="0"/>
              <a:t>4</a:t>
            </a:r>
            <a:r>
              <a:rPr lang="zh-CN" altLang="en-US" dirty="0"/>
              <a:t>选</a:t>
            </a:r>
            <a:r>
              <a:rPr lang="en-US" altLang="zh-CN" dirty="0"/>
              <a:t>1</a:t>
            </a:r>
            <a:r>
              <a:rPr lang="zh-CN" altLang="en-US" dirty="0"/>
              <a:t>数据选择器逻辑图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6852867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187624" y="5301208"/>
            <a:ext cx="52565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逻辑表达式：</a:t>
            </a:r>
          </a:p>
          <a:p>
            <a:r>
              <a:rPr lang="en-US" altLang="zh-CN" sz="2800" dirty="0"/>
              <a:t>Y=</a:t>
            </a:r>
            <a:r>
              <a:rPr lang="zh-CN" altLang="en-US" sz="2800" dirty="0"/>
              <a:t>（</a:t>
            </a:r>
            <a:r>
              <a:rPr lang="en-US" altLang="zh-CN" sz="2800" dirty="0"/>
              <a:t>∑</a:t>
            </a:r>
            <a:r>
              <a:rPr lang="en-US" altLang="zh-CN" sz="2800" dirty="0" err="1"/>
              <a:t>m</a:t>
            </a:r>
            <a:r>
              <a:rPr lang="en-US" altLang="zh-CN" sz="2800" baseline="-25000" dirty="0" err="1"/>
              <a:t>i</a:t>
            </a:r>
            <a:r>
              <a:rPr lang="en-US" altLang="zh-CN" sz="2800" dirty="0" err="1"/>
              <a:t>D</a:t>
            </a:r>
            <a:r>
              <a:rPr lang="en-US" altLang="zh-CN" sz="2800" baseline="-25000" dirty="0" err="1"/>
              <a:t>i</a:t>
            </a:r>
            <a:r>
              <a:rPr lang="zh-CN" altLang="en-US" sz="2800" dirty="0"/>
              <a:t>）</a:t>
            </a:r>
            <a:r>
              <a:rPr lang="en-US" altLang="zh-CN" sz="2800" dirty="0"/>
              <a:t>EN’;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=0,1,2,…,n-1; </a:t>
            </a:r>
          </a:p>
        </p:txBody>
      </p:sp>
    </p:spTree>
    <p:extLst>
      <p:ext uri="{BB962C8B-B14F-4D97-AF65-F5344CB8AC3E}">
        <p14:creationId xmlns:p14="http://schemas.microsoft.com/office/powerpoint/2010/main" val="22886908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C8B32-2B21-4681-BC5D-74FFFFE8B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双四选一数据选择器逻辑符号</a:t>
            </a:r>
          </a:p>
        </p:txBody>
      </p:sp>
      <p:grpSp>
        <p:nvGrpSpPr>
          <p:cNvPr id="4" name="Group 141">
            <a:extLst>
              <a:ext uri="{FF2B5EF4-FFF2-40B4-BE49-F238E27FC236}">
                <a16:creationId xmlns:a16="http://schemas.microsoft.com/office/drawing/2014/main" id="{2B71C8E7-7927-4D82-AC5B-DA441A27743A}"/>
              </a:ext>
            </a:extLst>
          </p:cNvPr>
          <p:cNvGrpSpPr>
            <a:grpSpLocks/>
          </p:cNvGrpSpPr>
          <p:nvPr/>
        </p:nvGrpSpPr>
        <p:grpSpPr bwMode="auto">
          <a:xfrm>
            <a:off x="395536" y="1484784"/>
            <a:ext cx="3452812" cy="4710113"/>
            <a:chOff x="321" y="144"/>
            <a:chExt cx="2175" cy="2967"/>
          </a:xfrm>
        </p:grpSpPr>
        <p:sp>
          <p:nvSpPr>
            <p:cNvPr id="5" name="Line 2">
              <a:extLst>
                <a:ext uri="{FF2B5EF4-FFF2-40B4-BE49-F238E27FC236}">
                  <a16:creationId xmlns:a16="http://schemas.microsoft.com/office/drawing/2014/main" id="{9FEEB3FC-2E50-46EE-BBCE-07C494CC6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" y="192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3">
              <a:extLst>
                <a:ext uri="{FF2B5EF4-FFF2-40B4-BE49-F238E27FC236}">
                  <a16:creationId xmlns:a16="http://schemas.microsoft.com/office/drawing/2014/main" id="{A9D22742-7178-4DBD-A104-10169E157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6" y="192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4">
              <a:extLst>
                <a:ext uri="{FF2B5EF4-FFF2-40B4-BE49-F238E27FC236}">
                  <a16:creationId xmlns:a16="http://schemas.microsoft.com/office/drawing/2014/main" id="{424216C6-F7D8-44E3-B743-81862609C8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" y="192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7CB47A0F-442F-4C2E-8C57-E3D6DEE22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" y="8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1867E018-2B9F-4292-AFA4-B3E12DD3F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4" y="81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4546B759-6856-4DE6-81C6-D60EC33C2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4" y="816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FA44E361-CC27-4F3A-A34F-98B1B2A0E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4" y="816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B12D3867-4DCF-4C0F-9EF5-4A1783427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" y="912"/>
              <a:ext cx="866" cy="9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80E473E5-2CDB-4802-9088-B2B2E8F503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6" y="100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C92BBAA4-97D3-469F-8DB5-69760C668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" y="98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61F9A8E6-A486-4713-9EE3-B0ABD0F40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6" y="115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63D94051-22FE-4E50-94A3-2006E5321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6" y="134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CD6F63A1-2289-4B38-BE20-78916C7A44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6" y="153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62893815-8144-44AC-8178-5D60FC1C2A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6" y="172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DABC7347-3F14-44DA-9679-D0A2EF665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" y="1824"/>
              <a:ext cx="868" cy="95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5CB8B33F-9644-4616-8DA2-C03B85B4D4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6" y="1961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8">
              <a:extLst>
                <a:ext uri="{FF2B5EF4-FFF2-40B4-BE49-F238E27FC236}">
                  <a16:creationId xmlns:a16="http://schemas.microsoft.com/office/drawing/2014/main" id="{9C179ADE-36E5-4823-856F-498F62E15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" y="1937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9B4D8CD8-B2CD-4193-BE9D-B6732E7EE9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6" y="2105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46A67861-E696-4D65-829F-7C16148AA7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6" y="2297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D1FE0180-8723-4D73-A0BC-24C1A2A84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6" y="2489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3C90538F-93F7-4B4E-B8B1-ED322F1086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6" y="2681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23">
              <a:extLst>
                <a:ext uri="{FF2B5EF4-FFF2-40B4-BE49-F238E27FC236}">
                  <a16:creationId xmlns:a16="http://schemas.microsoft.com/office/drawing/2014/main" id="{93C3FA84-1F7A-4D3A-A500-E98030FD0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890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EN</a:t>
              </a:r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8F185710-83D5-4F90-A8A1-DA5D72396A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2" y="1041"/>
              <a:ext cx="196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0</a:t>
              </a:r>
            </a:p>
            <a:p>
              <a:pPr algn="l" eaLnBrk="1" hangingPunct="1"/>
              <a:r>
                <a:rPr lang="en-US" altLang="zh-CN" sz="2000"/>
                <a:t>1</a:t>
              </a:r>
            </a:p>
            <a:p>
              <a:pPr algn="l" eaLnBrk="1" hangingPunct="1"/>
              <a:r>
                <a:rPr lang="en-US" altLang="zh-CN" sz="2000"/>
                <a:t>2</a:t>
              </a:r>
            </a:p>
            <a:p>
              <a:pPr algn="l" eaLnBrk="1" hangingPunct="1"/>
              <a:r>
                <a:rPr lang="en-US" altLang="zh-CN" sz="2000"/>
                <a:t>3</a:t>
              </a: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0A894E2D-55B0-43C9-8B72-E2BCC9770B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4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73A2D1F2-3998-4F33-AE97-671FAFBAB1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4" y="7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28">
              <a:extLst>
                <a:ext uri="{FF2B5EF4-FFF2-40B4-BE49-F238E27FC236}">
                  <a16:creationId xmlns:a16="http://schemas.microsoft.com/office/drawing/2014/main" id="{235DF754-1BA5-4DA1-A4C7-3CC7D137C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2" y="393"/>
              <a:ext cx="19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0</a:t>
              </a:r>
            </a:p>
            <a:p>
              <a:pPr algn="l" eaLnBrk="1" hangingPunct="1"/>
              <a:r>
                <a:rPr lang="en-US" altLang="zh-CN" sz="2000"/>
                <a:t>1</a:t>
              </a:r>
            </a:p>
          </p:txBody>
        </p:sp>
        <p:sp>
          <p:nvSpPr>
            <p:cNvPr id="31" name="Text Box 29">
              <a:extLst>
                <a:ext uri="{FF2B5EF4-FFF2-40B4-BE49-F238E27FC236}">
                  <a16:creationId xmlns:a16="http://schemas.microsoft.com/office/drawing/2014/main" id="{A1FF8739-B5A3-41D9-B948-299E39EB6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4" y="441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zh-CN" altLang="en-US" b="0"/>
                <a:t>｝</a:t>
              </a:r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6C79DC0B-C314-4275-A3D6-C62D66E46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8" y="6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31">
              <a:extLst>
                <a:ext uri="{FF2B5EF4-FFF2-40B4-BE49-F238E27FC236}">
                  <a16:creationId xmlns:a16="http://schemas.microsoft.com/office/drawing/2014/main" id="{C2A1FAC7-7B39-4696-9871-2A5E15F372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6" y="492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G</a:t>
              </a:r>
            </a:p>
          </p:txBody>
        </p:sp>
        <p:sp>
          <p:nvSpPr>
            <p:cNvPr id="34" name="Text Box 32">
              <a:extLst>
                <a:ext uri="{FF2B5EF4-FFF2-40B4-BE49-F238E27FC236}">
                  <a16:creationId xmlns:a16="http://schemas.microsoft.com/office/drawing/2014/main" id="{3520145A-8E74-4625-9CE0-FDE3BD173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6" y="420"/>
              <a:ext cx="18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800"/>
                <a:t>0</a:t>
              </a:r>
            </a:p>
            <a:p>
              <a:pPr algn="l" eaLnBrk="1" hangingPunct="1"/>
              <a:r>
                <a:rPr lang="en-US" altLang="zh-CN" sz="1800"/>
                <a:t>3</a:t>
              </a:r>
            </a:p>
          </p:txBody>
        </p:sp>
        <p:sp>
          <p:nvSpPr>
            <p:cNvPr id="35" name="Text Box 33">
              <a:extLst>
                <a:ext uri="{FF2B5EF4-FFF2-40B4-BE49-F238E27FC236}">
                  <a16:creationId xmlns:a16="http://schemas.microsoft.com/office/drawing/2014/main" id="{A5A6B757-5A2B-4EF0-BD3E-38CB9FBB6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5" y="144"/>
              <a:ext cx="5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MUX</a:t>
              </a:r>
            </a:p>
          </p:txBody>
        </p:sp>
        <p:sp>
          <p:nvSpPr>
            <p:cNvPr id="36" name="Text Box 34">
              <a:extLst>
                <a:ext uri="{FF2B5EF4-FFF2-40B4-BE49-F238E27FC236}">
                  <a16:creationId xmlns:a16="http://schemas.microsoft.com/office/drawing/2014/main" id="{D65C702A-3847-432E-8612-20A6C4610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" y="362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A</a:t>
              </a:r>
              <a:r>
                <a:rPr lang="en-US" altLang="zh-CN" sz="2400" baseline="-25000"/>
                <a:t>0</a:t>
              </a:r>
              <a:endParaRPr lang="en-US" altLang="zh-CN" sz="2400"/>
            </a:p>
          </p:txBody>
        </p:sp>
        <p:sp>
          <p:nvSpPr>
            <p:cNvPr id="37" name="Text Box 35">
              <a:extLst>
                <a:ext uri="{FF2B5EF4-FFF2-40B4-BE49-F238E27FC236}">
                  <a16:creationId xmlns:a16="http://schemas.microsoft.com/office/drawing/2014/main" id="{746D5A1F-836A-45CF-9114-DC579226D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" y="564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A</a:t>
              </a:r>
              <a:r>
                <a:rPr lang="en-US" altLang="zh-CN" sz="2400" baseline="-25000"/>
                <a:t>1</a:t>
              </a:r>
              <a:endParaRPr lang="en-US" altLang="zh-CN" sz="2400"/>
            </a:p>
          </p:txBody>
        </p:sp>
        <p:sp>
          <p:nvSpPr>
            <p:cNvPr id="38" name="Text Box 36">
              <a:extLst>
                <a:ext uri="{FF2B5EF4-FFF2-40B4-BE49-F238E27FC236}">
                  <a16:creationId xmlns:a16="http://schemas.microsoft.com/office/drawing/2014/main" id="{463E942E-838D-4C18-B48F-88FE23202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" y="840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1ST</a:t>
              </a:r>
            </a:p>
          </p:txBody>
        </p:sp>
        <p:sp>
          <p:nvSpPr>
            <p:cNvPr id="39" name="Line 37">
              <a:extLst>
                <a:ext uri="{FF2B5EF4-FFF2-40B4-BE49-F238E27FC236}">
                  <a16:creationId xmlns:a16="http://schemas.microsoft.com/office/drawing/2014/main" id="{1D6D6779-0AC0-424F-A5CF-B62EB2F73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" y="87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Text Box 38">
              <a:extLst>
                <a:ext uri="{FF2B5EF4-FFF2-40B4-BE49-F238E27FC236}">
                  <a16:creationId xmlns:a16="http://schemas.microsoft.com/office/drawing/2014/main" id="{1F8DDED2-22DC-4D30-B539-DBD5F914F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" y="1017"/>
              <a:ext cx="364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1D</a:t>
              </a:r>
              <a:r>
                <a:rPr lang="en-US" altLang="zh-CN" sz="2000" baseline="-25000"/>
                <a:t>0</a:t>
              </a:r>
            </a:p>
            <a:p>
              <a:pPr algn="l" eaLnBrk="1" hangingPunct="1"/>
              <a:r>
                <a:rPr lang="en-US" altLang="zh-CN" sz="2000"/>
                <a:t>1D</a:t>
              </a:r>
              <a:r>
                <a:rPr lang="en-US" altLang="zh-CN" sz="2000" baseline="-25000"/>
                <a:t>1</a:t>
              </a:r>
              <a:endParaRPr lang="en-US" altLang="zh-CN" sz="2000"/>
            </a:p>
            <a:p>
              <a:pPr algn="l" eaLnBrk="1" hangingPunct="1"/>
              <a:r>
                <a:rPr lang="en-US" altLang="zh-CN" sz="2000"/>
                <a:t>1D</a:t>
              </a:r>
              <a:r>
                <a:rPr lang="en-US" altLang="zh-CN" sz="2000" baseline="-25000"/>
                <a:t>2</a:t>
              </a:r>
              <a:endParaRPr lang="en-US" altLang="zh-CN" sz="2000"/>
            </a:p>
            <a:p>
              <a:pPr algn="l" eaLnBrk="1" hangingPunct="1"/>
              <a:r>
                <a:rPr lang="en-US" altLang="zh-CN" sz="2000"/>
                <a:t>1D</a:t>
              </a:r>
              <a:r>
                <a:rPr lang="en-US" altLang="zh-CN" sz="2000" baseline="-25000"/>
                <a:t>3</a:t>
              </a:r>
              <a:endParaRPr lang="en-US" altLang="zh-CN" sz="2000"/>
            </a:p>
          </p:txBody>
        </p:sp>
        <p:sp>
          <p:nvSpPr>
            <p:cNvPr id="41" name="Line 39">
              <a:extLst>
                <a:ext uri="{FF2B5EF4-FFF2-40B4-BE49-F238E27FC236}">
                  <a16:creationId xmlns:a16="http://schemas.microsoft.com/office/drawing/2014/main" id="{EAAEFA41-5D2B-4CA5-9C81-A2A1F5790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" y="1841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40">
              <a:extLst>
                <a:ext uri="{FF2B5EF4-FFF2-40B4-BE49-F238E27FC236}">
                  <a16:creationId xmlns:a16="http://schemas.microsoft.com/office/drawing/2014/main" id="{E2BBD470-B800-40E3-B1C2-5EE22FF09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" y="1958"/>
              <a:ext cx="364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2D</a:t>
              </a:r>
              <a:r>
                <a:rPr lang="en-US" altLang="zh-CN" sz="2000" baseline="-25000"/>
                <a:t>0</a:t>
              </a:r>
            </a:p>
            <a:p>
              <a:pPr algn="l" eaLnBrk="1" hangingPunct="1"/>
              <a:r>
                <a:rPr lang="en-US" altLang="zh-CN" sz="2000"/>
                <a:t>2D</a:t>
              </a:r>
              <a:r>
                <a:rPr lang="en-US" altLang="zh-CN" sz="2000" baseline="-25000"/>
                <a:t>1</a:t>
              </a:r>
              <a:endParaRPr lang="en-US" altLang="zh-CN" sz="2000"/>
            </a:p>
            <a:p>
              <a:pPr algn="l" eaLnBrk="1" hangingPunct="1"/>
              <a:r>
                <a:rPr lang="en-US" altLang="zh-CN" sz="2000"/>
                <a:t>2D</a:t>
              </a:r>
              <a:r>
                <a:rPr lang="en-US" altLang="zh-CN" sz="2000" baseline="-25000"/>
                <a:t>2</a:t>
              </a:r>
              <a:endParaRPr lang="en-US" altLang="zh-CN" sz="2000"/>
            </a:p>
            <a:p>
              <a:pPr algn="l" eaLnBrk="1" hangingPunct="1"/>
              <a:r>
                <a:rPr lang="en-US" altLang="zh-CN" sz="2000"/>
                <a:t>2D</a:t>
              </a:r>
              <a:r>
                <a:rPr lang="en-US" altLang="zh-CN" sz="2000" baseline="-25000"/>
                <a:t>3</a:t>
              </a:r>
              <a:endParaRPr lang="en-US" altLang="zh-CN" sz="2000"/>
            </a:p>
          </p:txBody>
        </p:sp>
        <p:sp>
          <p:nvSpPr>
            <p:cNvPr id="43" name="Text Box 41">
              <a:extLst>
                <a:ext uri="{FF2B5EF4-FFF2-40B4-BE49-F238E27FC236}">
                  <a16:creationId xmlns:a16="http://schemas.microsoft.com/office/drawing/2014/main" id="{1692E1A1-7332-449E-8565-B3DBC4EFD4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" y="1800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2ST</a:t>
              </a:r>
            </a:p>
          </p:txBody>
        </p:sp>
        <p:sp>
          <p:nvSpPr>
            <p:cNvPr id="44" name="Line 42">
              <a:extLst>
                <a:ext uri="{FF2B5EF4-FFF2-40B4-BE49-F238E27FC236}">
                  <a16:creationId xmlns:a16="http://schemas.microsoft.com/office/drawing/2014/main" id="{C17527CA-A25D-4E8A-9A32-1D67A4CFB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6" y="144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7062EE8B-7CBA-426A-8904-B8B9B92C4E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6" y="225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44">
              <a:extLst>
                <a:ext uri="{FF2B5EF4-FFF2-40B4-BE49-F238E27FC236}">
                  <a16:creationId xmlns:a16="http://schemas.microsoft.com/office/drawing/2014/main" id="{4B77A762-48E8-4892-87D7-4110DF504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4" y="1305"/>
              <a:ext cx="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1Y</a:t>
              </a:r>
            </a:p>
          </p:txBody>
        </p:sp>
        <p:sp>
          <p:nvSpPr>
            <p:cNvPr id="47" name="Text Box 45">
              <a:extLst>
                <a:ext uri="{FF2B5EF4-FFF2-40B4-BE49-F238E27FC236}">
                  <a16:creationId xmlns:a16="http://schemas.microsoft.com/office/drawing/2014/main" id="{813E3DE2-404F-4598-8B15-57824437A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4" y="2121"/>
              <a:ext cx="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2Y</a:t>
              </a:r>
            </a:p>
          </p:txBody>
        </p:sp>
        <p:sp>
          <p:nvSpPr>
            <p:cNvPr id="48" name="Text Box 46">
              <a:extLst>
                <a:ext uri="{FF2B5EF4-FFF2-40B4-BE49-F238E27FC236}">
                  <a16:creationId xmlns:a16="http://schemas.microsoft.com/office/drawing/2014/main" id="{C8128363-5A4B-49C0-9740-3AF37E29B4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4" y="2784"/>
              <a:ext cx="6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CC0000"/>
                  </a:solidFill>
                </a:rPr>
                <a:t>74153</a:t>
              </a: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BDD7842D-F2C2-4E49-B9B3-2E4D19862D06}"/>
              </a:ext>
            </a:extLst>
          </p:cNvPr>
          <p:cNvSpPr txBox="1"/>
          <p:nvPr/>
        </p:nvSpPr>
        <p:spPr>
          <a:xfrm>
            <a:off x="4289673" y="1563521"/>
            <a:ext cx="34704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dirty="0"/>
              <a:t>公共控制框：控制作用以“与”关联符号</a:t>
            </a:r>
            <a:r>
              <a:rPr lang="en-US" altLang="zh-CN" sz="2400" dirty="0"/>
              <a:t>G</a:t>
            </a:r>
            <a:r>
              <a:rPr lang="zh-CN" altLang="en-US" sz="2400" dirty="0"/>
              <a:t>表示，后面是</a:t>
            </a:r>
            <a:r>
              <a:rPr lang="en-US" altLang="zh-CN" sz="2400" dirty="0"/>
              <a:t>0</a:t>
            </a:r>
            <a:r>
              <a:rPr lang="zh-CN" altLang="en-US" sz="2400" dirty="0"/>
              <a:t>、</a:t>
            </a:r>
            <a:r>
              <a:rPr lang="en-US" altLang="zh-CN" sz="2400" dirty="0"/>
              <a:t>1</a:t>
            </a:r>
            <a:r>
              <a:rPr lang="zh-CN" altLang="en-US" sz="2400" dirty="0"/>
              <a:t>、 </a:t>
            </a: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3</a:t>
            </a:r>
            <a:r>
              <a:rPr lang="zh-CN" altLang="en-US" sz="2400" dirty="0"/>
              <a:t>的简写。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dirty="0"/>
              <a:t>两个相同的单元框。其中</a:t>
            </a:r>
            <a:r>
              <a:rPr lang="en-US" altLang="zh-CN" sz="2400" dirty="0"/>
              <a:t>ST</a:t>
            </a:r>
            <a:r>
              <a:rPr lang="zh-CN" altLang="en-US" sz="2400" dirty="0"/>
              <a:t>为低电平有效，用</a:t>
            </a:r>
            <a:r>
              <a:rPr lang="en-US" altLang="zh-CN" sz="2400" dirty="0"/>
              <a:t>EN</a:t>
            </a:r>
            <a:r>
              <a:rPr lang="zh-CN" altLang="en-US" sz="2400" dirty="0"/>
              <a:t>说明它的使能作用。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dirty="0"/>
              <a:t>由于这个</a:t>
            </a:r>
            <a:r>
              <a:rPr lang="en-US" altLang="zh-CN" sz="2400" dirty="0"/>
              <a:t>EN</a:t>
            </a:r>
            <a:r>
              <a:rPr lang="zh-CN" altLang="en-US" sz="2400" dirty="0"/>
              <a:t>后面无数字，所以对本单元全部输入端</a:t>
            </a:r>
            <a:r>
              <a:rPr lang="en-US" altLang="zh-CN" sz="2400" dirty="0"/>
              <a:t>0~3</a:t>
            </a:r>
            <a:r>
              <a:rPr lang="zh-CN" altLang="en-US" sz="2400" dirty="0"/>
              <a:t>均起作用。</a:t>
            </a:r>
          </a:p>
        </p:txBody>
      </p:sp>
    </p:spTree>
    <p:extLst>
      <p:ext uri="{BB962C8B-B14F-4D97-AF65-F5344CB8AC3E}">
        <p14:creationId xmlns:p14="http://schemas.microsoft.com/office/powerpoint/2010/main" val="18608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试用双</a:t>
            </a:r>
            <a:r>
              <a:rPr lang="en-US" altLang="zh-CN" sz="3600" dirty="0"/>
              <a:t>4</a:t>
            </a:r>
            <a:r>
              <a:rPr lang="zh-CN" altLang="en-US" sz="3600" dirty="0"/>
              <a:t>选</a:t>
            </a:r>
            <a:r>
              <a:rPr lang="en-US" altLang="zh-CN" sz="3600" dirty="0"/>
              <a:t>1</a:t>
            </a:r>
            <a:r>
              <a:rPr lang="zh-CN" altLang="en-US" sz="3600" dirty="0"/>
              <a:t>数据选择器</a:t>
            </a:r>
            <a:r>
              <a:rPr lang="en-US" altLang="zh-CN" sz="3600" dirty="0"/>
              <a:t>74HC153</a:t>
            </a:r>
            <a:r>
              <a:rPr lang="zh-CN" altLang="en-US" sz="3600" dirty="0"/>
              <a:t>组成</a:t>
            </a:r>
            <a:r>
              <a:rPr lang="en-US" altLang="zh-CN" sz="3600" dirty="0"/>
              <a:t>8</a:t>
            </a:r>
            <a:r>
              <a:rPr lang="zh-CN" altLang="en-US" sz="3600" dirty="0"/>
              <a:t>选</a:t>
            </a:r>
            <a:r>
              <a:rPr lang="en-US" altLang="zh-CN" sz="3600" dirty="0"/>
              <a:t>1</a:t>
            </a:r>
            <a:r>
              <a:rPr lang="zh-CN" altLang="en-US" sz="3600" dirty="0"/>
              <a:t>数据选择器</a:t>
            </a:r>
          </a:p>
        </p:txBody>
      </p:sp>
      <p:pic>
        <p:nvPicPr>
          <p:cNvPr id="4" name="Picture 13" descr="4-3-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4"/>
          <a:stretch>
            <a:fillRect/>
          </a:stretch>
        </p:blipFill>
        <p:spPr bwMode="auto">
          <a:xfrm>
            <a:off x="4211960" y="1432532"/>
            <a:ext cx="4622800" cy="446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5493" y="1844824"/>
            <a:ext cx="32403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使用通道编号最高位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作为片选信号进行扩展。当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=0</a:t>
            </a:r>
            <a:r>
              <a:rPr lang="zh-CN" altLang="en-US" sz="2800" dirty="0"/>
              <a:t>时，选择低</a:t>
            </a:r>
            <a:r>
              <a:rPr lang="en-US" altLang="zh-CN" sz="2800" dirty="0"/>
              <a:t>4</a:t>
            </a:r>
            <a:r>
              <a:rPr lang="zh-CN" altLang="en-US" sz="2800" dirty="0"/>
              <a:t>通道，当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=1</a:t>
            </a:r>
            <a:r>
              <a:rPr lang="zh-CN" altLang="en-US" sz="2800" dirty="0"/>
              <a:t>时，选择高</a:t>
            </a:r>
            <a:r>
              <a:rPr lang="en-US" altLang="zh-CN" sz="2800" dirty="0"/>
              <a:t>4</a:t>
            </a:r>
            <a:r>
              <a:rPr lang="zh-CN" altLang="en-US" sz="2800" dirty="0"/>
              <a:t>通道。</a:t>
            </a:r>
            <a:endParaRPr lang="en-US" altLang="zh-CN" sz="2800" dirty="0"/>
          </a:p>
          <a:p>
            <a:r>
              <a:rPr lang="zh-CN" altLang="en-US" sz="2800" dirty="0"/>
              <a:t>两片</a:t>
            </a:r>
            <a:r>
              <a:rPr lang="en-US" altLang="zh-CN" sz="2800" dirty="0"/>
              <a:t>4</a:t>
            </a:r>
            <a:r>
              <a:rPr lang="zh-CN" altLang="en-US" sz="2800" dirty="0"/>
              <a:t>选</a:t>
            </a:r>
            <a:r>
              <a:rPr lang="en-US" altLang="zh-CN" sz="2800" dirty="0"/>
              <a:t>1</a:t>
            </a:r>
            <a:r>
              <a:rPr lang="zh-CN" altLang="en-US" sz="2800" dirty="0"/>
              <a:t>数据选择器输出相或为</a:t>
            </a:r>
            <a:r>
              <a:rPr lang="en-US" altLang="zh-CN" sz="2800" dirty="0"/>
              <a:t>8</a:t>
            </a:r>
            <a:r>
              <a:rPr lang="zh-CN" altLang="en-US" sz="2800" dirty="0"/>
              <a:t>选</a:t>
            </a:r>
            <a:r>
              <a:rPr lang="en-US" altLang="zh-CN" sz="2800" dirty="0"/>
              <a:t>1</a:t>
            </a:r>
            <a:r>
              <a:rPr lang="zh-CN" altLang="en-US" sz="2800" dirty="0"/>
              <a:t>输出</a:t>
            </a:r>
            <a:r>
              <a:rPr lang="en-US" altLang="zh-CN" sz="2800" dirty="0"/>
              <a:t>Y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341690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选</a:t>
            </a:r>
            <a:r>
              <a:rPr lang="en-US" altLang="zh-CN" dirty="0"/>
              <a:t>1</a:t>
            </a:r>
            <a:r>
              <a:rPr lang="zh-CN" altLang="en-US" dirty="0"/>
              <a:t>数据选择器</a:t>
            </a:r>
            <a:r>
              <a:rPr lang="en-US" altLang="zh-CN" dirty="0"/>
              <a:t>——74LS151</a:t>
            </a:r>
            <a:endParaRPr lang="zh-CN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95" y="1484784"/>
            <a:ext cx="7709717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01828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扩展为</a:t>
            </a:r>
            <a:r>
              <a:rPr lang="en-US" altLang="zh-CN" dirty="0"/>
              <a:t>16</a:t>
            </a:r>
            <a:r>
              <a:rPr lang="zh-CN" altLang="en-US" dirty="0"/>
              <a:t>选</a:t>
            </a:r>
            <a:r>
              <a:rPr lang="en-US" altLang="zh-CN" dirty="0"/>
              <a:t>1</a:t>
            </a:r>
            <a:r>
              <a:rPr lang="zh-CN" altLang="en-US" dirty="0"/>
              <a:t>数据选择器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098918" cy="3791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0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逻辑设计过程图</a:t>
            </a:r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827584" y="2060848"/>
          <a:ext cx="7258668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4" imgW="4632120" imgH="1746040" progId="Visio.Drawing.11">
                  <p:embed/>
                </p:oleObj>
              </mc:Choice>
              <mc:Fallback>
                <p:oleObj name="Visio" r:id="rId4" imgW="4632120" imgH="1746040" progId="Visio.Drawing.11">
                  <p:embed/>
                  <p:pic>
                    <p:nvPicPr>
                      <p:cNvPr id="4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b="10837"/>
                      <a:stretch>
                        <a:fillRect/>
                      </a:stretch>
                    </p:blipFill>
                    <p:spPr bwMode="auto">
                      <a:xfrm>
                        <a:off x="827584" y="2060848"/>
                        <a:ext cx="7258668" cy="273630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57150" cmpd="thickThin">
                        <a:noFill/>
                        <a:miter lim="800000"/>
                        <a:headEnd type="none" w="sm" len="sm"/>
                        <a:tailEnd type="none" w="sm" len="sm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67731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使用数据选择器实现逻辑函数</a:t>
            </a:r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457201" y="1481328"/>
            <a:ext cx="7715200" cy="4867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逻辑表达式：</a:t>
            </a:r>
          </a:p>
          <a:p>
            <a:r>
              <a:rPr lang="en-US" altLang="zh-CN" sz="2400" dirty="0"/>
              <a:t>Y=m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+m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+m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+m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+…+</a:t>
            </a:r>
            <a:r>
              <a:rPr lang="en-US" altLang="zh-CN" sz="2400" dirty="0" err="1"/>
              <a:t>m</a:t>
            </a:r>
            <a:r>
              <a:rPr lang="en-US" altLang="zh-CN" sz="2400" baseline="-25000" dirty="0" err="1"/>
              <a:t>n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n</a:t>
            </a:r>
            <a:endParaRPr lang="en-US" altLang="zh-CN" sz="2400" dirty="0"/>
          </a:p>
          <a:p>
            <a:r>
              <a:rPr lang="en-US" altLang="zh-CN" sz="2400" dirty="0"/>
              <a:t>=</a:t>
            </a:r>
            <a:r>
              <a:rPr lang="zh-CN" altLang="zh-CN" sz="2400" dirty="0"/>
              <a:t>∑</a:t>
            </a:r>
            <a:r>
              <a:rPr lang="en-US" altLang="zh-CN" sz="2400" dirty="0" err="1"/>
              <a:t>m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=0,1,2,…,n-1; </a:t>
            </a:r>
          </a:p>
          <a:p>
            <a:r>
              <a:rPr lang="en-US" altLang="zh-CN" sz="2400" dirty="0"/>
              <a:t>n</a:t>
            </a:r>
            <a:r>
              <a:rPr lang="zh-CN" altLang="zh-CN" sz="2400" dirty="0"/>
              <a:t>选</a:t>
            </a:r>
            <a:r>
              <a:rPr lang="en-US" altLang="zh-CN" sz="2400" dirty="0"/>
              <a:t>1</a:t>
            </a:r>
            <a:r>
              <a:rPr lang="zh-CN" altLang="zh-CN" sz="2400" dirty="0"/>
              <a:t>数据选择器。</a:t>
            </a:r>
            <a:endParaRPr lang="en-US" altLang="zh-CN" sz="2400" dirty="0"/>
          </a:p>
          <a:p>
            <a:r>
              <a:rPr lang="en-US" altLang="zh-CN" sz="2400" dirty="0"/>
              <a:t>m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：输入地址码。</a:t>
            </a:r>
            <a:endParaRPr lang="en-US" altLang="zh-CN" sz="2400" dirty="0"/>
          </a:p>
          <a:p>
            <a:r>
              <a:rPr lang="zh-CN" altLang="zh-CN" sz="2400" dirty="0"/>
              <a:t>由于数据选择器输出是各最小项与上输入项之和，那么用它可以非常方便地实现逻辑运算表达式。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64908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dirty="0"/>
              <a:t>例：用</a:t>
            </a:r>
            <a:r>
              <a:rPr lang="en-US" altLang="zh-CN" sz="4000" dirty="0"/>
              <a:t>8</a:t>
            </a:r>
            <a:r>
              <a:rPr lang="zh-CN" altLang="en-US" sz="4000" dirty="0"/>
              <a:t>选</a:t>
            </a:r>
            <a:r>
              <a:rPr lang="en-US" altLang="zh-CN" sz="4000" dirty="0"/>
              <a:t>1MUX</a:t>
            </a:r>
            <a:r>
              <a:rPr lang="zh-CN" altLang="en-US" sz="4000" dirty="0"/>
              <a:t>实现逻辑函数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570795"/>
              </p:ext>
            </p:extLst>
          </p:nvPr>
        </p:nvGraphicFramePr>
        <p:xfrm>
          <a:off x="683568" y="1412776"/>
          <a:ext cx="7056784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公式" r:id="rId4" imgW="3390900" imgH="241300" progId="Equation.3">
                  <p:embed/>
                </p:oleObj>
              </mc:Choice>
              <mc:Fallback>
                <p:oleObj name="公式" r:id="rId4" imgW="3390900" imgH="241300" progId="Equation.3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412776"/>
                        <a:ext cx="7056784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83568" y="2564904"/>
          <a:ext cx="6840760" cy="1116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公式" r:id="rId6" imgW="3213100" imgH="533400" progId="Equation.3">
                  <p:embed/>
                </p:oleObj>
              </mc:Choice>
              <mc:Fallback>
                <p:oleObj name="公式" r:id="rId6" imgW="3213100" imgH="533400" progId="Equation.3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564904"/>
                        <a:ext cx="6840760" cy="11164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568" y="220486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解：</a:t>
            </a:r>
          </a:p>
        </p:txBody>
      </p:sp>
      <p:sp>
        <p:nvSpPr>
          <p:cNvPr id="9" name="矩形 8"/>
          <p:cNvSpPr/>
          <p:nvPr/>
        </p:nvSpPr>
        <p:spPr>
          <a:xfrm>
            <a:off x="683568" y="3717032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/>
              <a:t>令</a:t>
            </a:r>
            <a:r>
              <a:rPr lang="en-US" altLang="zh-CN" sz="2400" dirty="0"/>
              <a:t>A2=A</a:t>
            </a:r>
            <a:r>
              <a:rPr lang="zh-CN" altLang="zh-CN" sz="2400" dirty="0"/>
              <a:t>，</a:t>
            </a:r>
            <a:r>
              <a:rPr lang="en-US" altLang="zh-CN" sz="2400" dirty="0"/>
              <a:t>A1=B</a:t>
            </a:r>
            <a:r>
              <a:rPr lang="zh-CN" altLang="zh-CN" sz="2400" dirty="0"/>
              <a:t>，</a:t>
            </a:r>
            <a:r>
              <a:rPr lang="en-US" altLang="zh-CN" sz="2400" dirty="0"/>
              <a:t>A0=C</a:t>
            </a:r>
            <a:r>
              <a:rPr lang="zh-CN" altLang="zh-CN" sz="2400" dirty="0"/>
              <a:t>，</a:t>
            </a:r>
            <a:r>
              <a:rPr lang="en-US" altLang="zh-CN" sz="2400" dirty="0"/>
              <a:t>D0=D1=D3=D6=D7=1</a:t>
            </a:r>
            <a:r>
              <a:rPr lang="zh-CN" altLang="zh-CN" sz="2400" dirty="0"/>
              <a:t>，</a:t>
            </a:r>
            <a:r>
              <a:rPr lang="en-US" altLang="zh-CN" sz="2400" dirty="0"/>
              <a:t>D2=D4=D5=0</a:t>
            </a:r>
            <a:r>
              <a:rPr lang="zh-CN" altLang="zh-CN" sz="2400" dirty="0"/>
              <a:t>时，则</a:t>
            </a:r>
            <a:r>
              <a:rPr lang="en-US" altLang="zh-CN" sz="2400" dirty="0"/>
              <a:t> L=Y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则有如下电路。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337458"/>
              </p:ext>
            </p:extLst>
          </p:nvPr>
        </p:nvGraphicFramePr>
        <p:xfrm>
          <a:off x="4427984" y="4257413"/>
          <a:ext cx="3456384" cy="2076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Visio" r:id="rId8" imgW="2748280" imgH="1645920" progId="Visio.Drawing.11">
                  <p:embed/>
                </p:oleObj>
              </mc:Choice>
              <mc:Fallback>
                <p:oleObj name="Visio" r:id="rId8" imgW="2748280" imgH="1645920" progId="Visio.Drawing.11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4257413"/>
                        <a:ext cx="3456384" cy="20762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73703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3830D-F918-467B-8952-6EAF055C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9.11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3AF845-2FAB-475C-A8F9-5C8AA91A1A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552928"/>
                <a:ext cx="4757153" cy="245213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CN" altLang="en-US" sz="2400" dirty="0"/>
                  <a:t>试用</a:t>
                </a:r>
                <a:r>
                  <a:rPr lang="en-US" altLang="zh-CN" sz="2400" dirty="0"/>
                  <a:t>4</a:t>
                </a:r>
                <a:r>
                  <a:rPr lang="zh-CN" altLang="en-US" sz="2400" dirty="0"/>
                  <a:t>选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数据选择器实现逻辑函数：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(2,4,6,7)</m:t>
                        </m:r>
                      </m:e>
                    </m:nary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𝐴𝐵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∗0+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∗1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3AF845-2FAB-475C-A8F9-5C8AA91A1A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552928"/>
                <a:ext cx="4757153" cy="2452136"/>
              </a:xfrm>
              <a:blipFill>
                <a:blip r:embed="rId2"/>
                <a:stretch>
                  <a:fillRect l="-3205" b="-9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组合 49">
            <a:extLst>
              <a:ext uri="{FF2B5EF4-FFF2-40B4-BE49-F238E27FC236}">
                <a16:creationId xmlns:a16="http://schemas.microsoft.com/office/drawing/2014/main" id="{AD09B7FB-393F-4116-9AC9-0777F037321B}"/>
              </a:ext>
            </a:extLst>
          </p:cNvPr>
          <p:cNvGrpSpPr/>
          <p:nvPr/>
        </p:nvGrpSpPr>
        <p:grpSpPr>
          <a:xfrm>
            <a:off x="2844227" y="4293096"/>
            <a:ext cx="3023917" cy="1800200"/>
            <a:chOff x="2844227" y="4293096"/>
            <a:chExt cx="3023917" cy="18002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6F8C69E-7B35-4AB6-85B8-F1CA945E4E96}"/>
                </a:ext>
              </a:extLst>
            </p:cNvPr>
            <p:cNvSpPr/>
            <p:nvPr/>
          </p:nvSpPr>
          <p:spPr>
            <a:xfrm>
              <a:off x="3707904" y="4581128"/>
              <a:ext cx="2160240" cy="8640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0EF41A5-58A4-4CD6-B2AC-3854CE277A75}"/>
                </a:ext>
              </a:extLst>
            </p:cNvPr>
            <p:cNvCxnSpPr/>
            <p:nvPr/>
          </p:nvCxnSpPr>
          <p:spPr>
            <a:xfrm>
              <a:off x="3203848" y="5013176"/>
              <a:ext cx="504056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4EAF7B4-6F60-42D6-99F8-4E5B49CC9477}"/>
                </a:ext>
              </a:extLst>
            </p:cNvPr>
            <p:cNvCxnSpPr/>
            <p:nvPr/>
          </p:nvCxnSpPr>
          <p:spPr>
            <a:xfrm>
              <a:off x="3203848" y="4725144"/>
              <a:ext cx="504056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C3CD643-C6B6-4B44-9FB1-4AE89CFCAE02}"/>
                </a:ext>
              </a:extLst>
            </p:cNvPr>
            <p:cNvCxnSpPr/>
            <p:nvPr/>
          </p:nvCxnSpPr>
          <p:spPr>
            <a:xfrm>
              <a:off x="3203848" y="5229200"/>
              <a:ext cx="504056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A3DF289-1517-432A-96FC-DD7C0A36D6FC}"/>
                </a:ext>
              </a:extLst>
            </p:cNvPr>
            <p:cNvSpPr/>
            <p:nvPr/>
          </p:nvSpPr>
          <p:spPr>
            <a:xfrm>
              <a:off x="3563888" y="5157193"/>
              <a:ext cx="144016" cy="14401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3798030-1515-47EC-9F81-864F5B91EC12}"/>
                </a:ext>
              </a:extLst>
            </p:cNvPr>
            <p:cNvCxnSpPr/>
            <p:nvPr/>
          </p:nvCxnSpPr>
          <p:spPr>
            <a:xfrm>
              <a:off x="3203848" y="5229200"/>
              <a:ext cx="0" cy="21602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2E6355C6-2FD9-47D9-B66D-76DFE7CB18CC}"/>
                </a:ext>
              </a:extLst>
            </p:cNvPr>
            <p:cNvCxnSpPr/>
            <p:nvPr/>
          </p:nvCxnSpPr>
          <p:spPr>
            <a:xfrm>
              <a:off x="3059832" y="5445224"/>
              <a:ext cx="288032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1DACE70-2786-4AA1-B559-25F3E2607A42}"/>
                </a:ext>
              </a:extLst>
            </p:cNvPr>
            <p:cNvSpPr txBox="1"/>
            <p:nvPr/>
          </p:nvSpPr>
          <p:spPr>
            <a:xfrm>
              <a:off x="3701077" y="47878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18707E7-C478-411C-A92A-9ABE1D8B0F27}"/>
                </a:ext>
              </a:extLst>
            </p:cNvPr>
            <p:cNvSpPr txBox="1"/>
            <p:nvPr/>
          </p:nvSpPr>
          <p:spPr>
            <a:xfrm>
              <a:off x="3701077" y="45589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A28A594-29B1-47E7-9286-62370AE8121C}"/>
                </a:ext>
              </a:extLst>
            </p:cNvPr>
            <p:cNvCxnSpPr/>
            <p:nvPr/>
          </p:nvCxnSpPr>
          <p:spPr>
            <a:xfrm>
              <a:off x="4139952" y="5445224"/>
              <a:ext cx="0" cy="288032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C5B6833-2304-4DDF-928B-B735C6D3267E}"/>
                </a:ext>
              </a:extLst>
            </p:cNvPr>
            <p:cNvCxnSpPr/>
            <p:nvPr/>
          </p:nvCxnSpPr>
          <p:spPr>
            <a:xfrm>
              <a:off x="4499992" y="5445224"/>
              <a:ext cx="0" cy="288032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E7AE793F-37F2-4556-B33C-AEACC6149B53}"/>
                </a:ext>
              </a:extLst>
            </p:cNvPr>
            <p:cNvCxnSpPr>
              <a:cxnSpLocks/>
            </p:cNvCxnSpPr>
            <p:nvPr/>
          </p:nvCxnSpPr>
          <p:spPr>
            <a:xfrm>
              <a:off x="5076056" y="5445224"/>
              <a:ext cx="0" cy="288032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B89657B-E0EE-4A5A-BFFF-2146C64E0B54}"/>
                </a:ext>
              </a:extLst>
            </p:cNvPr>
            <p:cNvCxnSpPr/>
            <p:nvPr/>
          </p:nvCxnSpPr>
          <p:spPr>
            <a:xfrm>
              <a:off x="5436096" y="5445224"/>
              <a:ext cx="0" cy="288032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6BFAF50-D3B4-4DD3-884F-C8C050CB1D37}"/>
                </a:ext>
              </a:extLst>
            </p:cNvPr>
            <p:cNvCxnSpPr>
              <a:stCxn id="4" idx="0"/>
            </p:cNvCxnSpPr>
            <p:nvPr/>
          </p:nvCxnSpPr>
          <p:spPr>
            <a:xfrm flipV="1">
              <a:off x="4788024" y="4293096"/>
              <a:ext cx="0" cy="288032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C001DE0-1ABA-400D-B7E8-C36A883E999B}"/>
                </a:ext>
              </a:extLst>
            </p:cNvPr>
            <p:cNvSpPr txBox="1"/>
            <p:nvPr/>
          </p:nvSpPr>
          <p:spPr>
            <a:xfrm>
              <a:off x="4463255" y="4743658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MUX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737E283-6508-493E-B00C-583C69FE8374}"/>
                </a:ext>
              </a:extLst>
            </p:cNvPr>
            <p:cNvSpPr txBox="1"/>
            <p:nvPr/>
          </p:nvSpPr>
          <p:spPr>
            <a:xfrm>
              <a:off x="3978868" y="50980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39951C3-43BE-44E5-9671-E3A8A5191C31}"/>
                </a:ext>
              </a:extLst>
            </p:cNvPr>
            <p:cNvSpPr txBox="1"/>
            <p:nvPr/>
          </p:nvSpPr>
          <p:spPr>
            <a:xfrm>
              <a:off x="4332080" y="50980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3D9B85D-2C5B-4577-9664-41A3BAAC0AB2}"/>
                </a:ext>
              </a:extLst>
            </p:cNvPr>
            <p:cNvSpPr txBox="1"/>
            <p:nvPr/>
          </p:nvSpPr>
          <p:spPr>
            <a:xfrm>
              <a:off x="4894980" y="51225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4DAA7D2-3083-4B33-B6D1-14F11BFF8EC3}"/>
                </a:ext>
              </a:extLst>
            </p:cNvPr>
            <p:cNvSpPr txBox="1"/>
            <p:nvPr/>
          </p:nvSpPr>
          <p:spPr>
            <a:xfrm>
              <a:off x="5262769" y="51165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73EFCDD-BB87-4A2C-A1F6-06B137B997DA}"/>
                </a:ext>
              </a:extLst>
            </p:cNvPr>
            <p:cNvSpPr txBox="1"/>
            <p:nvPr/>
          </p:nvSpPr>
          <p:spPr>
            <a:xfrm>
              <a:off x="3635896" y="5072340"/>
              <a:ext cx="451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EN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E3BE556-3784-43C5-A9C8-40B2AE179180}"/>
                </a:ext>
              </a:extLst>
            </p:cNvPr>
            <p:cNvSpPr txBox="1"/>
            <p:nvPr/>
          </p:nvSpPr>
          <p:spPr>
            <a:xfrm>
              <a:off x="2852962" y="485986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65D8BBE-9864-4A85-AECB-117DD65E4902}"/>
                </a:ext>
              </a:extLst>
            </p:cNvPr>
            <p:cNvSpPr txBox="1"/>
            <p:nvPr/>
          </p:nvSpPr>
          <p:spPr>
            <a:xfrm>
              <a:off x="2852962" y="454047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81DD6CE-38A7-4A85-A584-6120208CBE0B}"/>
                </a:ext>
              </a:extLst>
            </p:cNvPr>
            <p:cNvSpPr txBox="1"/>
            <p:nvPr/>
          </p:nvSpPr>
          <p:spPr>
            <a:xfrm>
              <a:off x="3891716" y="55412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70839A90-E293-4DDC-A087-25239E8070D3}"/>
                </a:ext>
              </a:extLst>
            </p:cNvPr>
            <p:cNvCxnSpPr>
              <a:cxnSpLocks/>
            </p:cNvCxnSpPr>
            <p:nvPr/>
          </p:nvCxnSpPr>
          <p:spPr>
            <a:xfrm>
              <a:off x="4499992" y="5733256"/>
              <a:ext cx="576064" cy="0"/>
            </a:xfrm>
            <a:prstGeom prst="line">
              <a:avLst/>
            </a:prstGeom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7FA36F26-B60D-47FD-BFDF-46B1E0404980}"/>
                </a:ext>
              </a:extLst>
            </p:cNvPr>
            <p:cNvCxnSpPr/>
            <p:nvPr/>
          </p:nvCxnSpPr>
          <p:spPr>
            <a:xfrm flipV="1">
              <a:off x="3007812" y="5733256"/>
              <a:ext cx="1780211" cy="144016"/>
            </a:xfrm>
            <a:prstGeom prst="bentConnector3">
              <a:avLst>
                <a:gd name="adj1" fmla="val 99254"/>
              </a:avLst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等腰三角形 45">
              <a:extLst>
                <a:ext uri="{FF2B5EF4-FFF2-40B4-BE49-F238E27FC236}">
                  <a16:creationId xmlns:a16="http://schemas.microsoft.com/office/drawing/2014/main" id="{18916B5B-F836-4458-A775-0B40414458E1}"/>
                </a:ext>
              </a:extLst>
            </p:cNvPr>
            <p:cNvSpPr/>
            <p:nvPr/>
          </p:nvSpPr>
          <p:spPr>
            <a:xfrm rot="5400000">
              <a:off x="3454560" y="5714494"/>
              <a:ext cx="393951" cy="363654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F5278A7-1BEF-42A8-8150-E72A3FFA1A2D}"/>
                </a:ext>
              </a:extLst>
            </p:cNvPr>
            <p:cNvSpPr/>
            <p:nvPr/>
          </p:nvSpPr>
          <p:spPr>
            <a:xfrm>
              <a:off x="3821198" y="5808833"/>
              <a:ext cx="102730" cy="14044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817C4E39-1A5E-448F-8793-EE8B1FA52CAC}"/>
                </a:ext>
              </a:extLst>
            </p:cNvPr>
            <p:cNvSpPr txBox="1"/>
            <p:nvPr/>
          </p:nvSpPr>
          <p:spPr>
            <a:xfrm>
              <a:off x="5364086" y="55799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610C962-21A7-4B91-A2B4-65A48584C9BF}"/>
                </a:ext>
              </a:extLst>
            </p:cNvPr>
            <p:cNvSpPr txBox="1"/>
            <p:nvPr/>
          </p:nvSpPr>
          <p:spPr>
            <a:xfrm>
              <a:off x="2844227" y="5548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958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/>
              <a:t>当逻辑函数的变量个数与数据选择器</a:t>
            </a:r>
            <a:r>
              <a:rPr lang="zh-CN" altLang="en-US" dirty="0"/>
              <a:t>地址位</a:t>
            </a:r>
            <a:r>
              <a:rPr lang="zh-CN" altLang="zh-CN" dirty="0"/>
              <a:t>数相等时，可直接用数据选择器来实现所要实现的逻辑函数。 </a:t>
            </a:r>
          </a:p>
          <a:p>
            <a:r>
              <a:rPr lang="zh-CN" altLang="zh-CN" dirty="0"/>
              <a:t>当逻辑函数的变量个数多于数据选择器</a:t>
            </a:r>
            <a:r>
              <a:rPr lang="zh-CN" altLang="en-US" dirty="0"/>
              <a:t>地址位数</a:t>
            </a:r>
            <a:r>
              <a:rPr lang="zh-CN" altLang="zh-CN" dirty="0"/>
              <a:t>时，应分离出多余变量，将余下的变量分别有序地加到数据选择器的数据输入端。 </a:t>
            </a:r>
          </a:p>
          <a:p>
            <a:r>
              <a:rPr lang="zh-CN" altLang="zh-CN" dirty="0"/>
              <a:t>一个数据选择器只能用来实现一个多输入变量的单输出逻辑函数。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dirty="0"/>
              <a:t>用数据选择器实现逻辑函数要点</a:t>
            </a:r>
          </a:p>
        </p:txBody>
      </p:sp>
    </p:spTree>
    <p:extLst>
      <p:ext uri="{BB962C8B-B14F-4D97-AF65-F5344CB8AC3E}">
        <p14:creationId xmlns:p14="http://schemas.microsoft.com/office/powerpoint/2010/main" val="41328418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实现并行数据的串行传输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318547" y="1772816"/>
          <a:ext cx="6506905" cy="331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Visio" r:id="rId4" imgW="4734560" imgH="2411730" progId="Visio.Drawing.11">
                  <p:embed/>
                </p:oleObj>
              </mc:Choice>
              <mc:Fallback>
                <p:oleObj name="Visio" r:id="rId4" imgW="4734560" imgH="2411730" progId="Visio.Drawing.11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8547" y="1772816"/>
                        <a:ext cx="6506905" cy="33123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058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371608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位半加器：半加器是只考虑两个</a:t>
            </a:r>
            <a:r>
              <a:rPr lang="en-US" altLang="zh-CN" dirty="0"/>
              <a:t>1</a:t>
            </a:r>
            <a:r>
              <a:rPr lang="zh-CN" altLang="en-US" dirty="0"/>
              <a:t>位二进制数相加，不考虑低位的进位。</a:t>
            </a:r>
          </a:p>
          <a:p>
            <a:r>
              <a:rPr lang="zh-CN" altLang="en-US" dirty="0"/>
              <a:t>真值表：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3.4.4 </a:t>
            </a:r>
            <a:r>
              <a:rPr lang="zh-CN" altLang="en-US" dirty="0"/>
              <a:t>加法器</a:t>
            </a:r>
          </a:p>
        </p:txBody>
      </p:sp>
      <p:pic>
        <p:nvPicPr>
          <p:cNvPr id="4" name="图片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" y="2780929"/>
            <a:ext cx="3134118" cy="201622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378341" y="3212976"/>
          <a:ext cx="3087197" cy="93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公式" r:id="rId5" imgW="1422400" imgH="431800" progId="Equation.3">
                  <p:embed/>
                </p:oleObj>
              </mc:Choice>
              <mc:Fallback>
                <p:oleObj name="公式" r:id="rId5" imgW="1422400" imgH="431800" progId="Equation.3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341" y="3212976"/>
                        <a:ext cx="3087197" cy="932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55976" y="263042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逻辑表达式与逻辑图：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067944" y="4437112"/>
          <a:ext cx="2666261" cy="169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Visio" r:id="rId7" imgW="1576800" imgH="996081" progId="Visio.Drawing.11">
                  <p:embed/>
                </p:oleObj>
              </mc:Choice>
              <mc:Fallback>
                <p:oleObj name="Visio" r:id="rId7" imgW="1576800" imgH="996081" progId="Visio.Drawing.11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4437112"/>
                        <a:ext cx="2666261" cy="1696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588224" y="4797153"/>
          <a:ext cx="2161299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Visio" r:id="rId9" imgW="1486890" imgH="646981" progId="Visio.Drawing.11">
                  <p:embed/>
                </p:oleObj>
              </mc:Choice>
              <mc:Fallback>
                <p:oleObj name="Visio" r:id="rId9" imgW="1486890" imgH="646981" progId="Visio.Drawing.11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4797153"/>
                        <a:ext cx="2161299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34545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真值表：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位全加器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55576" y="2276872"/>
          <a:ext cx="1944216" cy="1944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5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   B  C</a:t>
                      </a:r>
                      <a:r>
                        <a:rPr lang="en-US" sz="1200" kern="100" baseline="-25000" dirty="0">
                          <a:effectLst/>
                        </a:rPr>
                        <a:t>I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    C</a:t>
                      </a:r>
                      <a:r>
                        <a:rPr lang="en-US" sz="1200" kern="100" baseline="-25000">
                          <a:effectLst/>
                        </a:rPr>
                        <a:t>O</a:t>
                      </a:r>
                      <a:r>
                        <a:rPr lang="en-US" sz="1200" kern="100">
                          <a:effectLst/>
                        </a:rPr>
                        <a:t> 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79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0   0    0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0   0    1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0   1    0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0   1    1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1   0    0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1   0    1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1   1    0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1   1    1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0    0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1    0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1    0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0    1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1    0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0    1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0    1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1    1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067944" y="2492896"/>
          <a:ext cx="2837330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Visio" r:id="rId4" imgW="1576800" imgH="635120" progId="Visio.Drawing.11">
                  <p:embed/>
                </p:oleObj>
              </mc:Choice>
              <mc:Fallback>
                <p:oleObj name="Visio" r:id="rId4" imgW="1576800" imgH="635120" progId="Visio.Drawing.11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2492896"/>
                        <a:ext cx="2837330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403649" y="4537867"/>
          <a:ext cx="7378402" cy="1472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公式" r:id="rId6" imgW="3301920" imgH="660240" progId="Equation.3">
                  <p:embed/>
                </p:oleObj>
              </mc:Choice>
              <mc:Fallback>
                <p:oleObj name="公式" r:id="rId6" imgW="3301920" imgH="660240" progId="Equation.3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9" y="4537867"/>
                        <a:ext cx="7378402" cy="147240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57150" cmpd="thickThin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668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01172-4881-4A36-8CB3-E9842EA0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用半加器构成全加器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BB9CC0C-28BA-4616-863D-614C9847B1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310162"/>
              </p:ext>
            </p:extLst>
          </p:nvPr>
        </p:nvGraphicFramePr>
        <p:xfrm>
          <a:off x="869162" y="1861858"/>
          <a:ext cx="3087197" cy="93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公式" r:id="rId3" imgW="1422400" imgH="431800" progId="Equation.3">
                  <p:embed/>
                </p:oleObj>
              </mc:Choice>
              <mc:Fallback>
                <p:oleObj name="公式" r:id="rId3" imgW="1422400" imgH="431800" progId="Equation.3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BB9CC0C-28BA-4616-863D-614C9847B1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162" y="1861858"/>
                        <a:ext cx="3087197" cy="932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9616A7C-537C-4B18-8EF2-D73F96C4E8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800200"/>
              </p:ext>
            </p:extLst>
          </p:nvPr>
        </p:nvGraphicFramePr>
        <p:xfrm>
          <a:off x="882650" y="3789040"/>
          <a:ext cx="368935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公式" r:id="rId5" imgW="1650960" imgH="406080" progId="Equation.3">
                  <p:embed/>
                </p:oleObj>
              </mc:Choice>
              <mc:Fallback>
                <p:oleObj name="公式" r:id="rId5" imgW="1650960" imgH="406080" progId="Equation.3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E9616A7C-537C-4B18-8EF2-D73F96C4E8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3789040"/>
                        <a:ext cx="3689350" cy="9064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57150" cmpd="thickThin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箭头: 下 6">
            <a:extLst>
              <a:ext uri="{FF2B5EF4-FFF2-40B4-BE49-F238E27FC236}">
                <a16:creationId xmlns:a16="http://schemas.microsoft.com/office/drawing/2014/main" id="{3AF006C1-C2C1-4325-A364-DE5E593DF9BD}"/>
              </a:ext>
            </a:extLst>
          </p:cNvPr>
          <p:cNvSpPr/>
          <p:nvPr/>
        </p:nvSpPr>
        <p:spPr>
          <a:xfrm>
            <a:off x="2267744" y="2924944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DF30A150-EF24-4302-AABD-2BD2641D9342}"/>
              </a:ext>
            </a:extLst>
          </p:cNvPr>
          <p:cNvGrpSpPr/>
          <p:nvPr/>
        </p:nvGrpSpPr>
        <p:grpSpPr>
          <a:xfrm>
            <a:off x="4900436" y="2078241"/>
            <a:ext cx="4096884" cy="3929339"/>
            <a:chOff x="4900436" y="2078241"/>
            <a:chExt cx="4096884" cy="392933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B3197F0-2FF4-4EA1-8E1A-20CAC26AA380}"/>
                </a:ext>
              </a:extLst>
            </p:cNvPr>
            <p:cNvGrpSpPr/>
            <p:nvPr/>
          </p:nvGrpSpPr>
          <p:grpSpPr>
            <a:xfrm>
              <a:off x="5226694" y="2078241"/>
              <a:ext cx="1728192" cy="1584176"/>
              <a:chOff x="5076056" y="4271004"/>
              <a:chExt cx="1728192" cy="1584176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6686F45-0A69-48EC-AB7D-150CE182ACB1}"/>
                  </a:ext>
                </a:extLst>
              </p:cNvPr>
              <p:cNvSpPr/>
              <p:nvPr/>
            </p:nvSpPr>
            <p:spPr>
              <a:xfrm>
                <a:off x="5580112" y="4271004"/>
                <a:ext cx="1224136" cy="15841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C5E566E-1F39-459E-A671-FC052CB42D26}"/>
                  </a:ext>
                </a:extLst>
              </p:cNvPr>
              <p:cNvSpPr txBox="1"/>
              <p:nvPr/>
            </p:nvSpPr>
            <p:spPr>
              <a:xfrm>
                <a:off x="5760132" y="4326170"/>
                <a:ext cx="43204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ym typeface="Symbol" panose="05050102010706020507" pitchFamily="18" charset="2"/>
                  </a:rPr>
                  <a:t></a:t>
                </a:r>
                <a:endParaRPr lang="zh-CN" altLang="en-US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DC15F8F-2892-4B40-84F3-EC079B2A8D8E}"/>
                  </a:ext>
                </a:extLst>
              </p:cNvPr>
              <p:cNvSpPr txBox="1"/>
              <p:nvPr/>
            </p:nvSpPr>
            <p:spPr>
              <a:xfrm>
                <a:off x="6447054" y="4591284"/>
                <a:ext cx="2904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5D00E41-32ED-4E7D-A468-8F1EF3B8A4F6}"/>
                  </a:ext>
                </a:extLst>
              </p:cNvPr>
              <p:cNvSpPr txBox="1"/>
              <p:nvPr/>
            </p:nvSpPr>
            <p:spPr>
              <a:xfrm>
                <a:off x="6345917" y="5223232"/>
                <a:ext cx="4583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CO</a:t>
                </a:r>
                <a:endParaRPr lang="zh-CN" altLang="en-US" dirty="0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25C5079E-DBEC-46A3-964F-51149D2B13CA}"/>
                  </a:ext>
                </a:extLst>
              </p:cNvPr>
              <p:cNvCxnSpPr/>
              <p:nvPr/>
            </p:nvCxnSpPr>
            <p:spPr>
              <a:xfrm flipH="1">
                <a:off x="5076056" y="4775950"/>
                <a:ext cx="50405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92C9BE19-1171-4BF5-8BE8-077854678AA6}"/>
                  </a:ext>
                </a:extLst>
              </p:cNvPr>
              <p:cNvCxnSpPr/>
              <p:nvPr/>
            </p:nvCxnSpPr>
            <p:spPr>
              <a:xfrm flipH="1">
                <a:off x="5076056" y="5592564"/>
                <a:ext cx="50405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023636F6-9191-444C-9293-0F0FFAA8D6C8}"/>
                </a:ext>
              </a:extLst>
            </p:cNvPr>
            <p:cNvGrpSpPr/>
            <p:nvPr/>
          </p:nvGrpSpPr>
          <p:grpSpPr>
            <a:xfrm>
              <a:off x="5228456" y="4423404"/>
              <a:ext cx="1728192" cy="1584176"/>
              <a:chOff x="5076056" y="4271004"/>
              <a:chExt cx="1728192" cy="1584176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4F7B896-3F4F-4E8F-B73C-431BDF68BFB2}"/>
                  </a:ext>
                </a:extLst>
              </p:cNvPr>
              <p:cNvSpPr/>
              <p:nvPr/>
            </p:nvSpPr>
            <p:spPr>
              <a:xfrm>
                <a:off x="5580112" y="4271004"/>
                <a:ext cx="1224136" cy="15841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3F6336E-DBF6-4ACD-BA17-6D42D03E8060}"/>
                  </a:ext>
                </a:extLst>
              </p:cNvPr>
              <p:cNvSpPr txBox="1"/>
              <p:nvPr/>
            </p:nvSpPr>
            <p:spPr>
              <a:xfrm>
                <a:off x="5760132" y="4326170"/>
                <a:ext cx="43204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ym typeface="Symbol" panose="05050102010706020507" pitchFamily="18" charset="2"/>
                  </a:rPr>
                  <a:t></a:t>
                </a:r>
                <a:endParaRPr lang="zh-CN" altLang="en-US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9099EBA-8E47-497B-A03F-424AD25D5631}"/>
                  </a:ext>
                </a:extLst>
              </p:cNvPr>
              <p:cNvSpPr txBox="1"/>
              <p:nvPr/>
            </p:nvSpPr>
            <p:spPr>
              <a:xfrm>
                <a:off x="6447054" y="4591284"/>
                <a:ext cx="2904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D1C9075-6DC9-44CC-8726-625DEAB1D246}"/>
                  </a:ext>
                </a:extLst>
              </p:cNvPr>
              <p:cNvSpPr txBox="1"/>
              <p:nvPr/>
            </p:nvSpPr>
            <p:spPr>
              <a:xfrm>
                <a:off x="6345917" y="5223232"/>
                <a:ext cx="4583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CO</a:t>
                </a:r>
                <a:endParaRPr lang="zh-CN" altLang="en-US" dirty="0"/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52B5221C-A5C8-400E-A717-98029E0C3067}"/>
                  </a:ext>
                </a:extLst>
              </p:cNvPr>
              <p:cNvCxnSpPr/>
              <p:nvPr/>
            </p:nvCxnSpPr>
            <p:spPr>
              <a:xfrm flipH="1">
                <a:off x="5076056" y="4775950"/>
                <a:ext cx="50405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07E27A0E-5C25-45D0-8E8E-DD881251DF12}"/>
                  </a:ext>
                </a:extLst>
              </p:cNvPr>
              <p:cNvCxnSpPr/>
              <p:nvPr/>
            </p:nvCxnSpPr>
            <p:spPr>
              <a:xfrm flipH="1">
                <a:off x="5076056" y="5592564"/>
                <a:ext cx="50405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2E667B0-FDC0-4961-990B-F7822B012903}"/>
                </a:ext>
              </a:extLst>
            </p:cNvPr>
            <p:cNvSpPr txBox="1"/>
            <p:nvPr/>
          </p:nvSpPr>
          <p:spPr>
            <a:xfrm>
              <a:off x="4908978" y="4559018"/>
              <a:ext cx="3177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027ED2C-C1D3-4327-864E-CA84B55AAA9B}"/>
                </a:ext>
              </a:extLst>
            </p:cNvPr>
            <p:cNvSpPr txBox="1"/>
            <p:nvPr/>
          </p:nvSpPr>
          <p:spPr>
            <a:xfrm>
              <a:off x="4900436" y="5363314"/>
              <a:ext cx="3097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5326391F-7270-49C2-AE10-3D583448FD69}"/>
                </a:ext>
              </a:extLst>
            </p:cNvPr>
            <p:cNvCxnSpPr>
              <a:cxnSpLocks/>
            </p:cNvCxnSpPr>
            <p:nvPr/>
          </p:nvCxnSpPr>
          <p:spPr>
            <a:xfrm>
              <a:off x="5210136" y="3399801"/>
              <a:ext cx="1954152" cy="749279"/>
            </a:xfrm>
            <a:prstGeom prst="bentConnector3">
              <a:avLst>
                <a:gd name="adj1" fmla="val 78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99B3F4AF-D78B-49D1-B993-13F4531A33B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51282" y="4452686"/>
              <a:ext cx="816611" cy="209402"/>
            </a:xfrm>
            <a:prstGeom prst="bentConnector3">
              <a:avLst>
                <a:gd name="adj1" fmla="val 8861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7C925F2A-8B16-422D-B29A-1C36B5B3BF1C}"/>
                </a:ext>
              </a:extLst>
            </p:cNvPr>
            <p:cNvCxnSpPr/>
            <p:nvPr/>
          </p:nvCxnSpPr>
          <p:spPr>
            <a:xfrm>
              <a:off x="6954886" y="2502739"/>
              <a:ext cx="128952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73D967E1-06B2-4D8A-A0DC-F74D2B8F44B6}"/>
                    </a:ext>
                  </a:extLst>
                </p:cNvPr>
                <p:cNvSpPr txBox="1"/>
                <p:nvPr/>
              </p:nvSpPr>
              <p:spPr>
                <a:xfrm>
                  <a:off x="6742924" y="4916642"/>
                  <a:ext cx="1032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73D967E1-06B2-4D8A-A0DC-F74D2B8F44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2924" y="4916642"/>
                  <a:ext cx="103216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78B5BC8-7312-4F6A-9222-674387301E1D}"/>
                </a:ext>
              </a:extLst>
            </p:cNvPr>
            <p:cNvSpPr txBox="1"/>
            <p:nvPr/>
          </p:nvSpPr>
          <p:spPr>
            <a:xfrm>
              <a:off x="4900436" y="2228341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CI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8917C465-599A-4CE9-8790-B12FE8331523}"/>
                    </a:ext>
                  </a:extLst>
                </p:cNvPr>
                <p:cNvSpPr txBox="1"/>
                <p:nvPr/>
              </p:nvSpPr>
              <p:spPr>
                <a:xfrm>
                  <a:off x="7069580" y="2194764"/>
                  <a:ext cx="1178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𝐶𝐼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8917C465-599A-4CE9-8790-B12FE83315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9580" y="2194764"/>
                  <a:ext cx="117827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984979A-47E7-421D-8BA5-F2AFD2BFF986}"/>
                </a:ext>
              </a:extLst>
            </p:cNvPr>
            <p:cNvSpPr/>
            <p:nvPr/>
          </p:nvSpPr>
          <p:spPr>
            <a:xfrm>
              <a:off x="7884368" y="3662417"/>
              <a:ext cx="648072" cy="749269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DAEDF889-B36A-427F-BD6B-653C87674A92}"/>
                    </a:ext>
                  </a:extLst>
                </p:cNvPr>
                <p:cNvSpPr txBox="1"/>
                <p:nvPr/>
              </p:nvSpPr>
              <p:spPr>
                <a:xfrm>
                  <a:off x="7906879" y="3601061"/>
                  <a:ext cx="6030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DAEDF889-B36A-427F-BD6B-653C87674A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6879" y="3601061"/>
                  <a:ext cx="60305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1BFA3592-84E3-4F84-A4AD-15409F6A0B41}"/>
                </a:ext>
              </a:extLst>
            </p:cNvPr>
            <p:cNvCxnSpPr>
              <a:stCxn id="21" idx="3"/>
            </p:cNvCxnSpPr>
            <p:nvPr/>
          </p:nvCxnSpPr>
          <p:spPr>
            <a:xfrm flipV="1">
              <a:off x="6956648" y="4242271"/>
              <a:ext cx="702067" cy="1318027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8EDE5085-8130-43D2-B67E-26B35BCBFDD0}"/>
                </a:ext>
              </a:extLst>
            </p:cNvPr>
            <p:cNvCxnSpPr/>
            <p:nvPr/>
          </p:nvCxnSpPr>
          <p:spPr>
            <a:xfrm>
              <a:off x="7658715" y="4242271"/>
              <a:ext cx="2416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64E77AC5-30A4-48CB-99B1-829CDB9B917A}"/>
                </a:ext>
              </a:extLst>
            </p:cNvPr>
            <p:cNvCxnSpPr>
              <a:stCxn id="11" idx="3"/>
            </p:cNvCxnSpPr>
            <p:nvPr/>
          </p:nvCxnSpPr>
          <p:spPr>
            <a:xfrm>
              <a:off x="6954886" y="3215135"/>
              <a:ext cx="945444" cy="755258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3BD35969-294E-4DE5-9D2D-82BBFD44EF6E}"/>
                </a:ext>
              </a:extLst>
            </p:cNvPr>
            <p:cNvCxnSpPr>
              <a:stCxn id="44" idx="3"/>
            </p:cNvCxnSpPr>
            <p:nvPr/>
          </p:nvCxnSpPr>
          <p:spPr>
            <a:xfrm flipV="1">
              <a:off x="8532440" y="4037051"/>
              <a:ext cx="36004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4D13F16-F871-4E12-9EC6-A5EC1EA35094}"/>
                </a:ext>
              </a:extLst>
            </p:cNvPr>
            <p:cNvSpPr txBox="1"/>
            <p:nvPr/>
          </p:nvSpPr>
          <p:spPr>
            <a:xfrm>
              <a:off x="7002315" y="559101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FE5CB801-338A-47B7-BBB7-C120C6A4E480}"/>
                    </a:ext>
                  </a:extLst>
                </p:cNvPr>
                <p:cNvSpPr txBox="1"/>
                <p:nvPr/>
              </p:nvSpPr>
              <p:spPr>
                <a:xfrm>
                  <a:off x="6925510" y="2830446"/>
                  <a:ext cx="12895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𝐶𝐼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FE5CB801-338A-47B7-BBB7-C120C6A4E4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5510" y="2830446"/>
                  <a:ext cx="1289522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0C53BFC-9D06-431C-9124-C72782BA1334}"/>
                </a:ext>
              </a:extLst>
            </p:cNvPr>
            <p:cNvSpPr txBox="1"/>
            <p:nvPr/>
          </p:nvSpPr>
          <p:spPr>
            <a:xfrm>
              <a:off x="8538989" y="3662417"/>
              <a:ext cx="458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225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7952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串行进位加法器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位加法器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331640" y="2564904"/>
          <a:ext cx="5976664" cy="2896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BMP 图像" r:id="rId4" imgW="4048690" imgH="1961905" progId="Paint.Picture">
                  <p:embed/>
                </p:oleObj>
              </mc:Choice>
              <mc:Fallback>
                <p:oleObj name="BMP 图像" r:id="rId4" imgW="4048690" imgH="1961905" progId="Paint.Picture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934" r="7025" b="12477"/>
                      <a:stretch>
                        <a:fillRect/>
                      </a:stretch>
                    </p:blipFill>
                    <p:spPr bwMode="auto">
                      <a:xfrm>
                        <a:off x="1331640" y="2564904"/>
                        <a:ext cx="5976664" cy="28969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8607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15558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串行加法器速度比较慢。超前进位加法器可以根据加数和进位直接形成进位的逻辑运算。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超前进位加法器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2481425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/>
              <a:t>某一位产生进位的条件是：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55576" y="2881535"/>
          <a:ext cx="65357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公式" r:id="rId4" imgW="2958840" imgH="228600" progId="Equation.3">
                  <p:embed/>
                </p:oleObj>
              </mc:Choice>
              <mc:Fallback>
                <p:oleObj name="公式" r:id="rId4" imgW="2958840" imgH="228600" progId="Equation.3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881535"/>
                        <a:ext cx="6535738" cy="5048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755576" y="3441679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设</a:t>
            </a:r>
            <a:r>
              <a:rPr lang="en-US" altLang="zh-CN" b="1" i="1" dirty="0" err="1"/>
              <a:t>G</a:t>
            </a:r>
            <a:r>
              <a:rPr lang="en-US" altLang="zh-CN" b="1" i="1" baseline="-25000" dirty="0" err="1"/>
              <a:t>i</a:t>
            </a:r>
            <a:r>
              <a:rPr lang="zh-CN" altLang="zh-CN" b="1" dirty="0"/>
              <a:t>＝</a:t>
            </a:r>
            <a:r>
              <a:rPr lang="en-US" altLang="zh-CN" b="1" i="1" dirty="0" err="1"/>
              <a:t>A</a:t>
            </a:r>
            <a:r>
              <a:rPr lang="en-US" altLang="zh-CN" b="1" i="1" baseline="-25000" dirty="0" err="1"/>
              <a:t>i</a:t>
            </a:r>
            <a:r>
              <a:rPr lang="en-US" altLang="zh-CN" b="1" i="1" dirty="0" err="1"/>
              <a:t>B</a:t>
            </a:r>
            <a:r>
              <a:rPr lang="en-US" altLang="zh-CN" b="1" i="1" baseline="-25000" dirty="0" err="1"/>
              <a:t>i</a:t>
            </a:r>
            <a:r>
              <a:rPr lang="zh-CN" altLang="zh-CN" b="1" dirty="0"/>
              <a:t>为进位生成函数，</a:t>
            </a:r>
            <a:r>
              <a:rPr lang="en-US" altLang="zh-CN" b="1" i="1" dirty="0"/>
              <a:t>P</a:t>
            </a:r>
            <a:r>
              <a:rPr lang="en-US" altLang="zh-CN" b="1" i="1" baseline="-25000" dirty="0"/>
              <a:t>i</a:t>
            </a:r>
            <a:r>
              <a:rPr lang="zh-CN" altLang="zh-CN" b="1" dirty="0"/>
              <a:t>＝ </a:t>
            </a:r>
            <a:r>
              <a:rPr lang="en-US" altLang="zh-CN" b="1" i="1" dirty="0"/>
              <a:t>A</a:t>
            </a:r>
            <a:r>
              <a:rPr lang="en-US" altLang="zh-CN" b="1" i="1" baseline="-25000" dirty="0"/>
              <a:t>i</a:t>
            </a:r>
            <a:r>
              <a:rPr lang="zh-CN" altLang="zh-CN" b="1" i="1" dirty="0"/>
              <a:t>＋</a:t>
            </a:r>
            <a:r>
              <a:rPr lang="en-US" altLang="zh-CN" b="1" i="1" dirty="0"/>
              <a:t>B</a:t>
            </a:r>
            <a:r>
              <a:rPr lang="en-US" altLang="zh-CN" b="1" i="1" baseline="-25000" dirty="0"/>
              <a:t>i</a:t>
            </a:r>
            <a:r>
              <a:rPr lang="zh-CN" altLang="zh-CN" b="1" dirty="0"/>
              <a:t>为进位传递函数，则上式可写成：</a:t>
            </a:r>
            <a:endParaRPr lang="zh-CN" altLang="zh-CN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773430" y="4005063"/>
          <a:ext cx="5454754" cy="1953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公式" r:id="rId6" imgW="3327400" imgH="1193800" progId="Equation.3">
                  <p:embed/>
                </p:oleObj>
              </mc:Choice>
              <mc:Fallback>
                <p:oleObj name="公式" r:id="rId6" imgW="3327400" imgH="1193800" progId="Equation.3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430" y="4005063"/>
                        <a:ext cx="5454754" cy="195370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898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2423A-BB35-4099-A440-63FAED5D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表决器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4876A-43E0-4BB3-86AB-FC3578412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zh-CN" dirty="0"/>
              <a:t>例</a:t>
            </a:r>
            <a:r>
              <a:rPr lang="en-US" altLang="zh-CN" dirty="0"/>
              <a:t>1</a:t>
            </a:r>
            <a:r>
              <a:rPr lang="zh-CN" altLang="zh-CN" dirty="0"/>
              <a:t>．在举重比赛中，有</a:t>
            </a:r>
            <a:r>
              <a:rPr lang="en-US" altLang="zh-CN" dirty="0"/>
              <a:t>3</a:t>
            </a:r>
            <a:r>
              <a:rPr lang="zh-CN" altLang="zh-CN" dirty="0"/>
              <a:t>名裁判，其中</a:t>
            </a:r>
            <a:r>
              <a:rPr lang="en-US" altLang="zh-CN" dirty="0"/>
              <a:t>1</a:t>
            </a:r>
            <a:r>
              <a:rPr lang="zh-CN" altLang="zh-CN" dirty="0"/>
              <a:t>名为主裁判。当有两名以上裁判（其中必须有</a:t>
            </a:r>
            <a:r>
              <a:rPr lang="en-US" altLang="zh-CN" dirty="0"/>
              <a:t>1</a:t>
            </a:r>
            <a:r>
              <a:rPr lang="zh-CN" altLang="zh-CN" dirty="0"/>
              <a:t>名主裁判）认为运动员举杠铃合格，就按动电钮，可发出成绩有效的信号。请设计该组合逻辑电路。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分析输入输出：设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为三名裁判，</a:t>
            </a:r>
            <a:r>
              <a:rPr lang="en-US" altLang="zh-CN" dirty="0"/>
              <a:t>A</a:t>
            </a:r>
            <a:r>
              <a:rPr lang="zh-CN" altLang="en-US" dirty="0"/>
              <a:t>是主裁判。</a:t>
            </a:r>
            <a:r>
              <a:rPr lang="en-US" altLang="zh-CN" dirty="0"/>
              <a:t>A=1</a:t>
            </a:r>
            <a:r>
              <a:rPr lang="zh-CN" altLang="en-US" dirty="0"/>
              <a:t>表示</a:t>
            </a:r>
            <a:r>
              <a:rPr lang="en-US" altLang="zh-CN" dirty="0"/>
              <a:t>A</a:t>
            </a:r>
            <a:r>
              <a:rPr lang="zh-CN" altLang="en-US" dirty="0"/>
              <a:t>认为合格，</a:t>
            </a:r>
            <a:r>
              <a:rPr lang="en-US" altLang="zh-CN" dirty="0"/>
              <a:t>A=0</a:t>
            </a:r>
            <a:r>
              <a:rPr lang="zh-CN" altLang="en-US" dirty="0"/>
              <a:t>表示</a:t>
            </a:r>
            <a:r>
              <a:rPr lang="en-US" altLang="zh-CN" dirty="0"/>
              <a:t>A</a:t>
            </a:r>
            <a:r>
              <a:rPr lang="zh-CN" altLang="en-US" dirty="0"/>
              <a:t>认为不合格，其余类推。成绩是否有效作为输出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/>
              <a:t>Y=1</a:t>
            </a:r>
            <a:r>
              <a:rPr lang="zh-CN" altLang="en-US" dirty="0"/>
              <a:t>表明成绩有效，</a:t>
            </a:r>
            <a:r>
              <a:rPr lang="en-US" altLang="zh-CN" dirty="0"/>
              <a:t>Y=0</a:t>
            </a:r>
            <a:r>
              <a:rPr lang="zh-CN" altLang="en-US" dirty="0"/>
              <a:t>表明成绩无效。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91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超前进位电路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11560" y="1916832"/>
          <a:ext cx="329736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公式" r:id="rId4" imgW="1498600" imgH="228600" progId="Equation.3">
                  <p:embed/>
                </p:oleObj>
              </mc:Choice>
              <mc:Fallback>
                <p:oleObj name="公式" r:id="rId4" imgW="1498600" imgH="228600" progId="Equation.3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916832"/>
                        <a:ext cx="3297366" cy="50405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1560" y="155679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本位和：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331640" y="2780928"/>
          <a:ext cx="7182798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Visio" r:id="rId6" imgW="5056830" imgH="2137733" progId="Visio.Drawing.11">
                  <p:embed/>
                </p:oleObj>
              </mc:Choice>
              <mc:Fallback>
                <p:oleObj name="Visio" r:id="rId6" imgW="5056830" imgH="2137733" progId="Visio.Drawing.11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780928"/>
                        <a:ext cx="7182798" cy="30243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34135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位超前进位加法器逻辑图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67544" y="2132856"/>
          <a:ext cx="7822343" cy="316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BMP 图像" r:id="rId4" imgW="6990476" imgH="2819794" progId="Paint.Picture">
                  <p:embed/>
                </p:oleObj>
              </mc:Choice>
              <mc:Fallback>
                <p:oleObj name="BMP 图像" r:id="rId4" imgW="6990476" imgH="2819794" progId="Paint.Picture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9575"/>
                      <a:stretch>
                        <a:fillRect/>
                      </a:stretch>
                    </p:blipFill>
                    <p:spPr bwMode="auto">
                      <a:xfrm>
                        <a:off x="467544" y="2132856"/>
                        <a:ext cx="7822343" cy="3168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44208" y="13721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超前进位运算</a:t>
            </a:r>
          </a:p>
        </p:txBody>
      </p:sp>
      <p:cxnSp>
        <p:nvCxnSpPr>
          <p:cNvPr id="8" name="直接箭头连接符 7"/>
          <p:cNvCxnSpPr>
            <a:stCxn id="6" idx="2"/>
          </p:cNvCxnSpPr>
          <p:nvPr/>
        </p:nvCxnSpPr>
        <p:spPr>
          <a:xfrm flipH="1">
            <a:off x="6516216" y="1741458"/>
            <a:ext cx="712822" cy="967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66852" y="13721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本位异或运算</a:t>
            </a:r>
          </a:p>
        </p:txBody>
      </p:sp>
      <p:cxnSp>
        <p:nvCxnSpPr>
          <p:cNvPr id="11" name="直接箭头连接符 10"/>
          <p:cNvCxnSpPr>
            <a:stCxn id="9" idx="2"/>
          </p:cNvCxnSpPr>
          <p:nvPr/>
        </p:nvCxnSpPr>
        <p:spPr>
          <a:xfrm>
            <a:off x="5351682" y="1741458"/>
            <a:ext cx="588470" cy="967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62984" y="566124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</a:t>
            </a:r>
            <a:r>
              <a:rPr lang="en-US" altLang="zh-CN" baseline="-25000" dirty="0" err="1"/>
              <a:t>i</a:t>
            </a:r>
            <a:r>
              <a:rPr lang="en-US" altLang="zh-CN" dirty="0"/>
              <a:t>’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2" idx="0"/>
          </p:cNvCxnSpPr>
          <p:nvPr/>
        </p:nvCxnSpPr>
        <p:spPr>
          <a:xfrm flipV="1">
            <a:off x="4897984" y="4221088"/>
            <a:ext cx="61012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00452" y="566124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en-US" altLang="zh-CN" dirty="0"/>
              <a:t>’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6012160" y="4221088"/>
            <a:ext cx="432048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54742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 </a:t>
            </a:r>
            <a:r>
              <a:rPr lang="zh-CN" altLang="en-US" dirty="0"/>
              <a:t>位超前进位加法器</a:t>
            </a:r>
            <a:r>
              <a:rPr lang="en-US" altLang="zh-CN" dirty="0">
                <a:effectLst/>
              </a:rPr>
              <a:t>74LS283</a:t>
            </a:r>
            <a:endParaRPr lang="zh-CN" altLang="en-US" dirty="0"/>
          </a:p>
        </p:txBody>
      </p:sp>
      <p:pic>
        <p:nvPicPr>
          <p:cNvPr id="4" name="Picture 9" descr="4-3-2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355553" y="388862"/>
            <a:ext cx="4432895" cy="6912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67161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87566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比较两个二进制数的大小。输出三种情况：</a:t>
            </a:r>
            <a:r>
              <a:rPr lang="en-US" altLang="zh-CN" dirty="0"/>
              <a:t>A&gt;B,A=B,A&lt;B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zh-CN" dirty="0"/>
              <a:t>位比较器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3.4.5 </a:t>
            </a:r>
            <a:r>
              <a:rPr lang="zh-CN" altLang="en-US" dirty="0"/>
              <a:t>数值比较器</a:t>
            </a:r>
          </a:p>
        </p:txBody>
      </p:sp>
      <p:pic>
        <p:nvPicPr>
          <p:cNvPr id="4" name="Picture 18" descr="4-3-3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395050"/>
            <a:ext cx="6120680" cy="1978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95197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587631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在比较两个多位数的大小时，必须自高位向低位逐位比较。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位比较器逻辑表达式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多位比较器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55576" y="3140968"/>
          <a:ext cx="7400982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公式" r:id="rId4" imgW="3746500" imgH="990600" progId="Equation.3">
                  <p:embed/>
                </p:oleObj>
              </mc:Choice>
              <mc:Fallback>
                <p:oleObj name="公式" r:id="rId4" imgW="3746500" imgH="990600" progId="Equation.3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140968"/>
                        <a:ext cx="7400982" cy="194421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084278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集成</a:t>
            </a:r>
            <a:r>
              <a:rPr lang="en-US" altLang="zh-CN" dirty="0"/>
              <a:t>4</a:t>
            </a:r>
            <a:r>
              <a:rPr lang="zh-CN" altLang="en-US" dirty="0"/>
              <a:t>位二进制比较器</a:t>
            </a:r>
            <a:r>
              <a:rPr lang="en-US" altLang="zh-CN" dirty="0"/>
              <a:t>74LS85</a:t>
            </a:r>
            <a:r>
              <a:rPr lang="zh-CN" altLang="en-US" dirty="0"/>
              <a:t>的内部逻辑电路</a:t>
            </a:r>
          </a:p>
        </p:txBody>
      </p:sp>
      <p:sp>
        <p:nvSpPr>
          <p:cNvPr id="5" name="矩形 4"/>
          <p:cNvSpPr/>
          <p:nvPr/>
        </p:nvSpPr>
        <p:spPr>
          <a:xfrm>
            <a:off x="323528" y="1761269"/>
            <a:ext cx="33123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/>
              <a:t>它有三个附加输入端</a:t>
            </a:r>
            <a:r>
              <a:rPr lang="en-US" altLang="zh-CN" sz="2400" dirty="0"/>
              <a:t>I(A&lt;B)</a:t>
            </a:r>
            <a:r>
              <a:rPr lang="zh-CN" altLang="zh-CN" sz="2400" dirty="0"/>
              <a:t>、</a:t>
            </a:r>
            <a:r>
              <a:rPr lang="en-US" altLang="zh-CN" sz="2400" dirty="0"/>
              <a:t> I(A</a:t>
            </a:r>
            <a:r>
              <a:rPr lang="zh-CN" altLang="zh-CN" sz="2400" dirty="0"/>
              <a:t>＝</a:t>
            </a:r>
            <a:r>
              <a:rPr lang="en-US" altLang="zh-CN" sz="2400" dirty="0"/>
              <a:t>B) </a:t>
            </a:r>
            <a:r>
              <a:rPr lang="zh-CN" altLang="zh-CN" sz="2400" dirty="0"/>
              <a:t>和</a:t>
            </a:r>
            <a:r>
              <a:rPr lang="en-US" altLang="zh-CN" sz="2400" dirty="0"/>
              <a:t>I(A&gt;B)</a:t>
            </a:r>
            <a:r>
              <a:rPr lang="zh-CN" altLang="zh-CN" sz="2400" dirty="0"/>
              <a:t>，用于扩展。当比较两个</a:t>
            </a:r>
            <a:r>
              <a:rPr lang="en-US" altLang="zh-CN" sz="2400" dirty="0"/>
              <a:t>4</a:t>
            </a:r>
            <a:r>
              <a:rPr lang="zh-CN" altLang="zh-CN" sz="2400" dirty="0"/>
              <a:t>位数时，应使</a:t>
            </a:r>
            <a:r>
              <a:rPr lang="en-US" altLang="zh-CN" sz="2400" dirty="0"/>
              <a:t>I(A&lt;B)=I(A&gt;B)=0</a:t>
            </a:r>
            <a:r>
              <a:rPr lang="zh-CN" altLang="zh-CN" sz="2400" dirty="0"/>
              <a:t>，</a:t>
            </a:r>
            <a:r>
              <a:rPr lang="en-US" altLang="zh-CN" sz="2400" dirty="0"/>
              <a:t>I(A=B)=1</a:t>
            </a:r>
            <a:r>
              <a:rPr lang="zh-CN" altLang="zh-CN" sz="2400" dirty="0"/>
              <a:t>。</a:t>
            </a:r>
            <a:endParaRPr lang="zh-CN" altLang="en-US" sz="2400" dirty="0"/>
          </a:p>
        </p:txBody>
      </p:sp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65" y="1196751"/>
            <a:ext cx="5042222" cy="5077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528" y="465313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来自低位的比较结果。</a:t>
            </a:r>
          </a:p>
        </p:txBody>
      </p:sp>
      <p:cxnSp>
        <p:nvCxnSpPr>
          <p:cNvPr id="9" name="直接箭头连接符 8"/>
          <p:cNvCxnSpPr>
            <a:stCxn id="7" idx="3"/>
          </p:cNvCxnSpPr>
          <p:nvPr/>
        </p:nvCxnSpPr>
        <p:spPr>
          <a:xfrm flipV="1">
            <a:off x="2816518" y="3933056"/>
            <a:ext cx="819378" cy="904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18790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74LS85</a:t>
            </a:r>
            <a:r>
              <a:rPr lang="zh-CN" altLang="en-US" dirty="0"/>
              <a:t>内部逻辑表达式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385547" y="1772816"/>
          <a:ext cx="6372905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公式" r:id="rId4" imgW="3810000" imgH="1739900" progId="Equation.3">
                  <p:embed/>
                </p:oleObj>
              </mc:Choice>
              <mc:Fallback>
                <p:oleObj name="公式" r:id="rId4" imgW="3810000" imgH="1739900" progId="Equation.3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547" y="1772816"/>
                        <a:ext cx="6372905" cy="338437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718541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65152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串行接法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试用两片</a:t>
            </a:r>
            <a:r>
              <a:rPr lang="en-US" altLang="zh-CN" dirty="0"/>
              <a:t>74LS85</a:t>
            </a:r>
            <a:r>
              <a:rPr lang="zh-CN" altLang="en-US" dirty="0"/>
              <a:t>组成一个</a:t>
            </a:r>
            <a:r>
              <a:rPr lang="en-US" altLang="zh-CN" dirty="0"/>
              <a:t>8</a:t>
            </a:r>
            <a:r>
              <a:rPr lang="zh-CN" altLang="en-US" dirty="0"/>
              <a:t>位数值比较器。</a:t>
            </a: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475656" y="2348880"/>
            <a:ext cx="5976664" cy="3384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3848" y="5524513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低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8144" y="5559425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5351428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16</a:t>
            </a:r>
            <a:r>
              <a:rPr lang="zh-CN" altLang="en-US" dirty="0"/>
              <a:t>位并行比较</a:t>
            </a: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1268760"/>
            <a:ext cx="8573652" cy="46805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512" y="4005064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70612" y="5013176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低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137598123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熟练掌握组合逻辑电路分析和设计方法；</a:t>
            </a:r>
            <a:endParaRPr lang="en-US" altLang="zh-CN" dirty="0"/>
          </a:p>
          <a:p>
            <a:r>
              <a:rPr lang="zh-CN" altLang="en-US"/>
              <a:t>熟练</a:t>
            </a:r>
            <a:r>
              <a:rPr lang="zh-CN" altLang="en-US" dirty="0"/>
              <a:t>掌握常用组合逻辑器件的逻辑功能及使用方法，正确理解其工作原理。</a:t>
            </a:r>
            <a:endParaRPr lang="en-US" altLang="zh-CN" dirty="0"/>
          </a:p>
          <a:p>
            <a:pPr lvl="1"/>
            <a:r>
              <a:rPr lang="zh-CN" altLang="en-US" dirty="0"/>
              <a:t>编码器（普通与优先，二进制与二</a:t>
            </a:r>
            <a:r>
              <a:rPr lang="en-US" altLang="zh-CN" dirty="0"/>
              <a:t>-</a:t>
            </a:r>
            <a:r>
              <a:rPr lang="zh-CN" altLang="en-US" dirty="0"/>
              <a:t>十进制）</a:t>
            </a:r>
            <a:endParaRPr lang="en-US" altLang="zh-CN" dirty="0"/>
          </a:p>
          <a:p>
            <a:pPr lvl="1"/>
            <a:r>
              <a:rPr lang="zh-CN" altLang="en-US" dirty="0"/>
              <a:t>译码器（二进制与二</a:t>
            </a:r>
            <a:r>
              <a:rPr lang="en-US" altLang="zh-CN" dirty="0"/>
              <a:t>-</a:t>
            </a:r>
            <a:r>
              <a:rPr lang="zh-CN" altLang="en-US" dirty="0"/>
              <a:t>十进制）</a:t>
            </a:r>
            <a:endParaRPr lang="en-US" altLang="zh-CN" dirty="0"/>
          </a:p>
          <a:p>
            <a:pPr lvl="1"/>
            <a:r>
              <a:rPr lang="zh-CN" altLang="en-US" dirty="0"/>
              <a:t>显示译码器</a:t>
            </a:r>
            <a:endParaRPr lang="en-US" altLang="zh-CN" dirty="0"/>
          </a:p>
          <a:p>
            <a:pPr lvl="1"/>
            <a:r>
              <a:rPr lang="zh-CN" altLang="en-US" dirty="0"/>
              <a:t>数据选择器</a:t>
            </a:r>
            <a:endParaRPr lang="en-US" altLang="zh-CN" dirty="0"/>
          </a:p>
          <a:p>
            <a:pPr lvl="1"/>
            <a:r>
              <a:rPr lang="zh-CN" altLang="en-US" dirty="0"/>
              <a:t>加法器</a:t>
            </a:r>
            <a:endParaRPr lang="en-US" altLang="zh-CN" dirty="0"/>
          </a:p>
          <a:p>
            <a:pPr lvl="1"/>
            <a:r>
              <a:rPr lang="zh-CN" altLang="en-US" dirty="0"/>
              <a:t>数值比较器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</p:spTree>
    <p:extLst>
      <p:ext uri="{BB962C8B-B14F-4D97-AF65-F5344CB8AC3E}">
        <p14:creationId xmlns:p14="http://schemas.microsoft.com/office/powerpoint/2010/main" val="3950436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2EB9E-9DC2-410F-98AB-6A236C75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列真值表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72073-A090-46E5-ABC9-04D6F5917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552928"/>
            <a:ext cx="3533017" cy="431616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列出真值表。真值表其实表明了输入逻辑量的所有组合态，以及针对每一种输入组合的输出值。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6082E34-A717-42F3-A27F-A9A7D74BD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400456"/>
              </p:ext>
            </p:extLst>
          </p:nvPr>
        </p:nvGraphicFramePr>
        <p:xfrm>
          <a:off x="5076056" y="1844824"/>
          <a:ext cx="2592288" cy="3888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ABC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Y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000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001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010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011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100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101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110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111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1</a:t>
                      </a:r>
                      <a:endParaRPr lang="zh-CN" sz="2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12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顾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数字电路模板.potx" id="{4D1B29C3-458A-4E15-87BB-6ABFB80A389B}" vid="{790577D6-B898-41A7-BCB8-F216F6AB6557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数字电路模板</Template>
  <TotalTime>1936</TotalTime>
  <Words>3825</Words>
  <Application>Microsoft Office PowerPoint</Application>
  <PresentationFormat>全屏显示(4:3)</PresentationFormat>
  <Paragraphs>1135</Paragraphs>
  <Slides>89</Slides>
  <Notes>56</Notes>
  <HiddenSlides>3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89</vt:i4>
      </vt:variant>
    </vt:vector>
  </HeadingPairs>
  <TitlesOfParts>
    <vt:vector size="106" baseType="lpstr">
      <vt:lpstr>华文细黑</vt:lpstr>
      <vt:lpstr>华文中宋</vt:lpstr>
      <vt:lpstr>楷体_GB2312</vt:lpstr>
      <vt:lpstr>宋体</vt:lpstr>
      <vt:lpstr>幼圆</vt:lpstr>
      <vt:lpstr>Arial</vt:lpstr>
      <vt:lpstr>Calibri</vt:lpstr>
      <vt:lpstr>Cambria Math</vt:lpstr>
      <vt:lpstr>Times New Roman</vt:lpstr>
      <vt:lpstr>Wingdings</vt:lpstr>
      <vt:lpstr>回顾</vt:lpstr>
      <vt:lpstr>Visio</vt:lpstr>
      <vt:lpstr>公式</vt:lpstr>
      <vt:lpstr>Equation</vt:lpstr>
      <vt:lpstr>Visio.Drawing.11</vt:lpstr>
      <vt:lpstr>Photo Editor 照片</vt:lpstr>
      <vt:lpstr>BMP 图像</vt:lpstr>
      <vt:lpstr>数字电路 第九章 组合逻辑电路</vt:lpstr>
      <vt:lpstr>组合逻辑电路的定义和特点</vt:lpstr>
      <vt:lpstr>组合电路的一般分析方法</vt:lpstr>
      <vt:lpstr>例9.1分析以下电路功能</vt:lpstr>
      <vt:lpstr>分析下图所示逻辑电路功能</vt:lpstr>
      <vt:lpstr>组合电路的一般设计方法</vt:lpstr>
      <vt:lpstr>逻辑设计过程图</vt:lpstr>
      <vt:lpstr>表决器</vt:lpstr>
      <vt:lpstr>列真值表</vt:lpstr>
      <vt:lpstr>写出逻辑函数式并化简</vt:lpstr>
      <vt:lpstr>画出逻辑电路图</vt:lpstr>
      <vt:lpstr>例2：1位全加器设计</vt:lpstr>
      <vt:lpstr>求解逻辑表达式</vt:lpstr>
      <vt:lpstr>写出逻辑式</vt:lpstr>
      <vt:lpstr>逻辑电路图</vt:lpstr>
      <vt:lpstr>9.2 MSI构成的组合逻辑电路</vt:lpstr>
      <vt:lpstr>编码器</vt:lpstr>
      <vt:lpstr>编码器示例</vt:lpstr>
      <vt:lpstr>四线互斥普通编码器</vt:lpstr>
      <vt:lpstr>真值表与卡诺图</vt:lpstr>
      <vt:lpstr>4线—2线编码器电路图</vt:lpstr>
      <vt:lpstr>四线-二线优先编码器</vt:lpstr>
      <vt:lpstr>卡诺图</vt:lpstr>
      <vt:lpstr>编码器逻辑图</vt:lpstr>
      <vt:lpstr>二－十进制编码器</vt:lpstr>
      <vt:lpstr>通用编码器集成电路</vt:lpstr>
      <vt:lpstr>74147真值表</vt:lpstr>
      <vt:lpstr>8线-3线优先编码器</vt:lpstr>
      <vt:lpstr>选通S’,Ys’与YEX’</vt:lpstr>
      <vt:lpstr>编码器扩展</vt:lpstr>
      <vt:lpstr>16-4编码器连接示意图</vt:lpstr>
      <vt:lpstr>16-4优先编码器真值表</vt:lpstr>
      <vt:lpstr>16-4编码器逻辑表达式</vt:lpstr>
      <vt:lpstr>16-4编码器逻辑图</vt:lpstr>
      <vt:lpstr>16-4编码器逻辑仿真图</vt:lpstr>
      <vt:lpstr>*扩展程序y3y2y1y0</vt:lpstr>
      <vt:lpstr>32-5线编码器</vt:lpstr>
      <vt:lpstr>9.2.3  译码器</vt:lpstr>
      <vt:lpstr>2线– 4线译码器电路</vt:lpstr>
      <vt:lpstr>低电平输出有效的2线– 4线译码器电路</vt:lpstr>
      <vt:lpstr>最小项译码器</vt:lpstr>
      <vt:lpstr>用译码器实现逻辑函数</vt:lpstr>
      <vt:lpstr>高电平输出有效译码器</vt:lpstr>
      <vt:lpstr>低电平输出有效译码器</vt:lpstr>
      <vt:lpstr>译码器的使能控制输入端</vt:lpstr>
      <vt:lpstr>高电平使能信号</vt:lpstr>
      <vt:lpstr>片选信号</vt:lpstr>
      <vt:lpstr>2线—4线译码器组 成4线--16线译码器</vt:lpstr>
      <vt:lpstr>BCD译码器（4线-10线）</vt:lpstr>
      <vt:lpstr>BCD码译码器</vt:lpstr>
      <vt:lpstr>中规模集成译码器74138</vt:lpstr>
      <vt:lpstr>译码器国标符号与通用简化符号</vt:lpstr>
      <vt:lpstr>译码器的扩展</vt:lpstr>
      <vt:lpstr>译码器扩展连接图</vt:lpstr>
      <vt:lpstr>由74LS138译码器构成的数据分配器</vt:lpstr>
      <vt:lpstr>数据分配器仿真电路</vt:lpstr>
      <vt:lpstr>显示译码器</vt:lpstr>
      <vt:lpstr>显示译码电路真值表</vt:lpstr>
      <vt:lpstr>卡诺图</vt:lpstr>
      <vt:lpstr>逻辑表达式</vt:lpstr>
      <vt:lpstr>74HC4511显示译码器</vt:lpstr>
      <vt:lpstr>译码器电路</vt:lpstr>
      <vt:lpstr>显示译码实验电路</vt:lpstr>
      <vt:lpstr>3.4.3 数据选择器</vt:lpstr>
      <vt:lpstr>双4选1数据选择器逻辑图</vt:lpstr>
      <vt:lpstr>双四选一数据选择器逻辑符号</vt:lpstr>
      <vt:lpstr>试用双4选1数据选择器74HC153组成8选1数据选择器</vt:lpstr>
      <vt:lpstr>8选1数据选择器——74LS151</vt:lpstr>
      <vt:lpstr>扩展为16选1数据选择器</vt:lpstr>
      <vt:lpstr>使用数据选择器实现逻辑函数</vt:lpstr>
      <vt:lpstr>例：用8选1MUX实现逻辑函数</vt:lpstr>
      <vt:lpstr>例9.11</vt:lpstr>
      <vt:lpstr>用数据选择器实现逻辑函数要点</vt:lpstr>
      <vt:lpstr>实现并行数据的串行传输</vt:lpstr>
      <vt:lpstr>3.4.4 加法器</vt:lpstr>
      <vt:lpstr>1位全加器</vt:lpstr>
      <vt:lpstr>用半加器构成全加器</vt:lpstr>
      <vt:lpstr>N位加法器</vt:lpstr>
      <vt:lpstr>超前进位加法器</vt:lpstr>
      <vt:lpstr>超前进位电路</vt:lpstr>
      <vt:lpstr>4位超前进位加法器逻辑图</vt:lpstr>
      <vt:lpstr>4 位超前进位加法器74LS283</vt:lpstr>
      <vt:lpstr>3.4.5 数值比较器</vt:lpstr>
      <vt:lpstr>多位比较器</vt:lpstr>
      <vt:lpstr>集成4位二进制比较器74LS85的内部逻辑电路</vt:lpstr>
      <vt:lpstr>74LS85内部逻辑表达式</vt:lpstr>
      <vt:lpstr>试用两片74LS85组成一个8位数值比较器。</vt:lpstr>
      <vt:lpstr>16位并行比较</vt:lpstr>
      <vt:lpstr>本章小结</vt:lpstr>
    </vt:vector>
  </TitlesOfParts>
  <Company>1998,1,8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数字电路 第九章 组合逻辑电路</dc:title>
  <dc:creator>姜旭升</dc:creator>
  <cp:lastModifiedBy>姜 旭升</cp:lastModifiedBy>
  <cp:revision>73</cp:revision>
  <dcterms:created xsi:type="dcterms:W3CDTF">2017-11-07T07:13:08Z</dcterms:created>
  <dcterms:modified xsi:type="dcterms:W3CDTF">2019-11-11T04:25:25Z</dcterms:modified>
</cp:coreProperties>
</file>