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 id="2147483720" r:id="rId2"/>
    <p:sldMasterId id="2147483708" r:id="rId3"/>
  </p:sldMasterIdLst>
  <p:notesMasterIdLst>
    <p:notesMasterId r:id="rId68"/>
  </p:notesMasterIdLst>
  <p:sldIdLst>
    <p:sldId id="407" r:id="rId4"/>
    <p:sldId id="409" r:id="rId5"/>
    <p:sldId id="381" r:id="rId6"/>
    <p:sldId id="411" r:id="rId7"/>
    <p:sldId id="412" r:id="rId8"/>
    <p:sldId id="413" r:id="rId9"/>
    <p:sldId id="414" r:id="rId10"/>
    <p:sldId id="416" r:id="rId11"/>
    <p:sldId id="417" r:id="rId12"/>
    <p:sldId id="418" r:id="rId13"/>
    <p:sldId id="419" r:id="rId14"/>
    <p:sldId id="420" r:id="rId15"/>
    <p:sldId id="421" r:id="rId16"/>
    <p:sldId id="422" r:id="rId17"/>
    <p:sldId id="423" r:id="rId18"/>
    <p:sldId id="424" r:id="rId19"/>
    <p:sldId id="425"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3" r:id="rId38"/>
    <p:sldId id="444" r:id="rId39"/>
    <p:sldId id="445" r:id="rId40"/>
    <p:sldId id="446" r:id="rId41"/>
    <p:sldId id="447" r:id="rId42"/>
    <p:sldId id="468" r:id="rId43"/>
    <p:sldId id="448" r:id="rId44"/>
    <p:sldId id="469" r:id="rId45"/>
    <p:sldId id="449" r:id="rId46"/>
    <p:sldId id="450" r:id="rId47"/>
    <p:sldId id="451" r:id="rId48"/>
    <p:sldId id="452" r:id="rId49"/>
    <p:sldId id="453" r:id="rId50"/>
    <p:sldId id="454" r:id="rId51"/>
    <p:sldId id="455" r:id="rId52"/>
    <p:sldId id="456" r:id="rId53"/>
    <p:sldId id="470" r:id="rId54"/>
    <p:sldId id="457" r:id="rId55"/>
    <p:sldId id="458" r:id="rId56"/>
    <p:sldId id="459" r:id="rId57"/>
    <p:sldId id="460" r:id="rId58"/>
    <p:sldId id="461" r:id="rId59"/>
    <p:sldId id="462" r:id="rId60"/>
    <p:sldId id="463" r:id="rId61"/>
    <p:sldId id="464" r:id="rId62"/>
    <p:sldId id="471" r:id="rId63"/>
    <p:sldId id="465" r:id="rId64"/>
    <p:sldId id="466" r:id="rId65"/>
    <p:sldId id="467" r:id="rId66"/>
    <p:sldId id="472"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CC"/>
    <a:srgbClr val="336699"/>
    <a:srgbClr val="6699FF"/>
    <a:srgbClr val="CCFFFF"/>
    <a:srgbClr val="CC3300"/>
    <a:srgbClr val="FF3300"/>
    <a:srgbClr val="80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852" autoAdjust="0"/>
    <p:restoredTop sz="87477" autoAdjust="0"/>
  </p:normalViewPr>
  <p:slideViewPr>
    <p:cSldViewPr>
      <p:cViewPr varScale="1">
        <p:scale>
          <a:sx n="38" d="100"/>
          <a:sy n="38" d="100"/>
        </p:scale>
        <p:origin x="1008" y="60"/>
      </p:cViewPr>
      <p:guideLst>
        <p:guide orient="horz" pos="2160"/>
        <p:guide pos="5759"/>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12222"/>
    </p:cViewPr>
  </p:sorterViewPr>
  <p:notesViewPr>
    <p:cSldViewPr>
      <p:cViewPr varScale="1">
        <p:scale>
          <a:sx n="54" d="100"/>
          <a:sy n="54" d="100"/>
        </p:scale>
        <p:origin x="-185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旭升 姜" userId="eee34b3fdfebe250" providerId="LiveId" clId="{A06F3312-06CE-4F2D-9225-24A8CCDBA3CD}"/>
    <pc:docChg chg="modSld">
      <pc:chgData name="旭升 姜" userId="eee34b3fdfebe250" providerId="LiveId" clId="{A06F3312-06CE-4F2D-9225-24A8CCDBA3CD}" dt="2018-11-16T03:49:19.443" v="95"/>
      <pc:docMkLst>
        <pc:docMk/>
      </pc:docMkLst>
      <pc:sldChg chg="modNotesTx">
        <pc:chgData name="旭升 姜" userId="eee34b3fdfebe250" providerId="LiveId" clId="{A06F3312-06CE-4F2D-9225-24A8CCDBA3CD}" dt="2018-11-08T04:25:46.975" v="8" actId="20577"/>
        <pc:sldMkLst>
          <pc:docMk/>
          <pc:sldMk cId="423557086" sldId="413"/>
        </pc:sldMkLst>
      </pc:sldChg>
      <pc:sldChg chg="addSp delSp modNotesTx">
        <pc:chgData name="旭升 姜" userId="eee34b3fdfebe250" providerId="LiveId" clId="{A06F3312-06CE-4F2D-9225-24A8CCDBA3CD}" dt="2018-11-16T01:48:32.280" v="21"/>
        <pc:sldMkLst>
          <pc:docMk/>
          <pc:sldMk cId="3887439710" sldId="470"/>
        </pc:sldMkLst>
        <pc:inkChg chg="add del">
          <ac:chgData name="旭升 姜" userId="eee34b3fdfebe250" providerId="LiveId" clId="{A06F3312-06CE-4F2D-9225-24A8CCDBA3CD}" dt="2018-11-16T01:48:32.280" v="21"/>
          <ac:inkMkLst>
            <pc:docMk/>
            <pc:sldMk cId="3887439710" sldId="470"/>
            <ac:inkMk id="4" creationId="{7DE000D6-036D-448E-95DF-834DC97F9092}"/>
          </ac:inkMkLst>
        </pc:inkChg>
      </pc:sldChg>
      <pc:sldChg chg="addSp delSp">
        <pc:chgData name="旭升 姜" userId="eee34b3fdfebe250" providerId="LiveId" clId="{A06F3312-06CE-4F2D-9225-24A8CCDBA3CD}" dt="2018-11-16T03:49:19.443" v="95"/>
        <pc:sldMkLst>
          <pc:docMk/>
          <pc:sldMk cId="3382646657" sldId="471"/>
        </pc:sldMkLst>
        <pc:inkChg chg="add del">
          <ac:chgData name="旭升 姜" userId="eee34b3fdfebe250" providerId="LiveId" clId="{A06F3312-06CE-4F2D-9225-24A8CCDBA3CD}" dt="2018-11-16T03:47:38.703" v="26"/>
          <ac:inkMkLst>
            <pc:docMk/>
            <pc:sldMk cId="3382646657" sldId="471"/>
            <ac:inkMk id="5" creationId="{D1D743DA-FA4A-4389-9DC7-BFE65376539F}"/>
          </ac:inkMkLst>
        </pc:inkChg>
        <pc:inkChg chg="add del">
          <ac:chgData name="旭升 姜" userId="eee34b3fdfebe250" providerId="LiveId" clId="{A06F3312-06CE-4F2D-9225-24A8CCDBA3CD}" dt="2018-11-16T03:47:38.703" v="26"/>
          <ac:inkMkLst>
            <pc:docMk/>
            <pc:sldMk cId="3382646657" sldId="471"/>
            <ac:inkMk id="6" creationId="{C0139314-4ABA-4512-95A1-C8F5A244558F}"/>
          </ac:inkMkLst>
        </pc:inkChg>
        <pc:inkChg chg="add del">
          <ac:chgData name="旭升 姜" userId="eee34b3fdfebe250" providerId="LiveId" clId="{A06F3312-06CE-4F2D-9225-24A8CCDBA3CD}" dt="2018-11-16T03:47:38.703" v="26"/>
          <ac:inkMkLst>
            <pc:docMk/>
            <pc:sldMk cId="3382646657" sldId="471"/>
            <ac:inkMk id="7" creationId="{43920FB0-1FBA-44BC-AF34-7F3358F8CD15}"/>
          </ac:inkMkLst>
        </pc:inkChg>
        <pc:inkChg chg="add del">
          <ac:chgData name="旭升 姜" userId="eee34b3fdfebe250" providerId="LiveId" clId="{A06F3312-06CE-4F2D-9225-24A8CCDBA3CD}" dt="2018-11-16T03:47:38.703" v="26"/>
          <ac:inkMkLst>
            <pc:docMk/>
            <pc:sldMk cId="3382646657" sldId="471"/>
            <ac:inkMk id="8" creationId="{051094B8-E37E-4C54-9A5B-FA618263C0F8}"/>
          </ac:inkMkLst>
        </pc:inkChg>
        <pc:inkChg chg="add del">
          <ac:chgData name="旭升 姜" userId="eee34b3fdfebe250" providerId="LiveId" clId="{A06F3312-06CE-4F2D-9225-24A8CCDBA3CD}" dt="2018-11-16T03:47:54.581" v="37"/>
          <ac:inkMkLst>
            <pc:docMk/>
            <pc:sldMk cId="3382646657" sldId="471"/>
            <ac:inkMk id="9" creationId="{8A23299A-7B2E-4094-AF27-1C1082E6ABC4}"/>
          </ac:inkMkLst>
        </pc:inkChg>
        <pc:inkChg chg="add del">
          <ac:chgData name="旭升 姜" userId="eee34b3fdfebe250" providerId="LiveId" clId="{A06F3312-06CE-4F2D-9225-24A8CCDBA3CD}" dt="2018-11-16T03:47:41.783" v="32"/>
          <ac:inkMkLst>
            <pc:docMk/>
            <pc:sldMk cId="3382646657" sldId="471"/>
            <ac:inkMk id="10" creationId="{F6EB7892-FD06-4DC4-8BA3-F49344418D78}"/>
          </ac:inkMkLst>
        </pc:inkChg>
        <pc:inkChg chg="add del">
          <ac:chgData name="旭升 姜" userId="eee34b3fdfebe250" providerId="LiveId" clId="{A06F3312-06CE-4F2D-9225-24A8CCDBA3CD}" dt="2018-11-16T03:47:41.783" v="32"/>
          <ac:inkMkLst>
            <pc:docMk/>
            <pc:sldMk cId="3382646657" sldId="471"/>
            <ac:inkMk id="11" creationId="{363E7CC6-6D3B-4CD1-8DFC-C568B80A7486}"/>
          </ac:inkMkLst>
        </pc:inkChg>
        <pc:inkChg chg="add del">
          <ac:chgData name="旭升 姜" userId="eee34b3fdfebe250" providerId="LiveId" clId="{A06F3312-06CE-4F2D-9225-24A8CCDBA3CD}" dt="2018-11-16T03:47:41.783" v="32"/>
          <ac:inkMkLst>
            <pc:docMk/>
            <pc:sldMk cId="3382646657" sldId="471"/>
            <ac:inkMk id="12" creationId="{F0EE3D99-AAA4-467F-9E7E-75622A3B997A}"/>
          </ac:inkMkLst>
        </pc:inkChg>
        <pc:inkChg chg="add del">
          <ac:chgData name="旭升 姜" userId="eee34b3fdfebe250" providerId="LiveId" clId="{A06F3312-06CE-4F2D-9225-24A8CCDBA3CD}" dt="2018-11-16T03:47:41.783" v="32"/>
          <ac:inkMkLst>
            <pc:docMk/>
            <pc:sldMk cId="3382646657" sldId="471"/>
            <ac:inkMk id="13" creationId="{ED75C2FC-E5B0-44BE-89D0-91749E25D68A}"/>
          </ac:inkMkLst>
        </pc:inkChg>
        <pc:inkChg chg="add del">
          <ac:chgData name="旭升 姜" userId="eee34b3fdfebe250" providerId="LiveId" clId="{A06F3312-06CE-4F2D-9225-24A8CCDBA3CD}" dt="2018-11-16T03:47:54.581" v="37"/>
          <ac:inkMkLst>
            <pc:docMk/>
            <pc:sldMk cId="3382646657" sldId="471"/>
            <ac:inkMk id="14" creationId="{B75A1055-F821-49AF-ABA5-1EF9F23C9391}"/>
          </ac:inkMkLst>
        </pc:inkChg>
        <pc:inkChg chg="add del">
          <ac:chgData name="旭升 姜" userId="eee34b3fdfebe250" providerId="LiveId" clId="{A06F3312-06CE-4F2D-9225-24A8CCDBA3CD}" dt="2018-11-16T03:47:54.581" v="37"/>
          <ac:inkMkLst>
            <pc:docMk/>
            <pc:sldMk cId="3382646657" sldId="471"/>
            <ac:inkMk id="15" creationId="{7D69EFEE-183E-4AA8-9A89-36B865FA21AD}"/>
          </ac:inkMkLst>
        </pc:inkChg>
        <pc:inkChg chg="add del">
          <ac:chgData name="旭升 姜" userId="eee34b3fdfebe250" providerId="LiveId" clId="{A06F3312-06CE-4F2D-9225-24A8CCDBA3CD}" dt="2018-11-16T03:47:54.581" v="37"/>
          <ac:inkMkLst>
            <pc:docMk/>
            <pc:sldMk cId="3382646657" sldId="471"/>
            <ac:inkMk id="16" creationId="{F9E925F8-A0A1-4564-AF03-E8D456B4A04E}"/>
          </ac:inkMkLst>
        </pc:inkChg>
        <pc:inkChg chg="add del">
          <ac:chgData name="旭升 姜" userId="eee34b3fdfebe250" providerId="LiveId" clId="{A06F3312-06CE-4F2D-9225-24A8CCDBA3CD}" dt="2018-11-16T03:47:54.581" v="37"/>
          <ac:inkMkLst>
            <pc:docMk/>
            <pc:sldMk cId="3382646657" sldId="471"/>
            <ac:inkMk id="17" creationId="{16D75740-D7B5-4A1E-823A-54937C2C2C54}"/>
          </ac:inkMkLst>
        </pc:inkChg>
        <pc:inkChg chg="add del">
          <ac:chgData name="旭升 姜" userId="eee34b3fdfebe250" providerId="LiveId" clId="{A06F3312-06CE-4F2D-9225-24A8CCDBA3CD}" dt="2018-11-16T03:47:54.581" v="37"/>
          <ac:inkMkLst>
            <pc:docMk/>
            <pc:sldMk cId="3382646657" sldId="471"/>
            <ac:inkMk id="18" creationId="{44EEF98C-7202-4D92-A202-AB9BB3B19BE5}"/>
          </ac:inkMkLst>
        </pc:inkChg>
        <pc:inkChg chg="add del">
          <ac:chgData name="旭升 姜" userId="eee34b3fdfebe250" providerId="LiveId" clId="{A06F3312-06CE-4F2D-9225-24A8CCDBA3CD}" dt="2018-11-16T03:47:54.581" v="37"/>
          <ac:inkMkLst>
            <pc:docMk/>
            <pc:sldMk cId="3382646657" sldId="471"/>
            <ac:inkMk id="19" creationId="{620646EF-0501-401D-B1A9-4E3F315CB0C1}"/>
          </ac:inkMkLst>
        </pc:inkChg>
        <pc:inkChg chg="add del">
          <ac:chgData name="旭升 姜" userId="eee34b3fdfebe250" providerId="LiveId" clId="{A06F3312-06CE-4F2D-9225-24A8CCDBA3CD}" dt="2018-11-16T03:47:54.581" v="37"/>
          <ac:inkMkLst>
            <pc:docMk/>
            <pc:sldMk cId="3382646657" sldId="471"/>
            <ac:inkMk id="20" creationId="{6BF6D396-F089-4EB7-82FE-800D22E1F58F}"/>
          </ac:inkMkLst>
        </pc:inkChg>
        <pc:inkChg chg="add del">
          <ac:chgData name="旭升 姜" userId="eee34b3fdfebe250" providerId="LiveId" clId="{A06F3312-06CE-4F2D-9225-24A8CCDBA3CD}" dt="2018-11-16T03:48:05.970" v="40"/>
          <ac:inkMkLst>
            <pc:docMk/>
            <pc:sldMk cId="3382646657" sldId="471"/>
            <ac:inkMk id="21" creationId="{DDE0D0CD-2E08-428A-9AAA-BF91F89EE2AD}"/>
          </ac:inkMkLst>
        </pc:inkChg>
        <pc:inkChg chg="add del">
          <ac:chgData name="旭升 姜" userId="eee34b3fdfebe250" providerId="LiveId" clId="{A06F3312-06CE-4F2D-9225-24A8CCDBA3CD}" dt="2018-11-16T03:48:05.970" v="40"/>
          <ac:inkMkLst>
            <pc:docMk/>
            <pc:sldMk cId="3382646657" sldId="471"/>
            <ac:inkMk id="22" creationId="{76FD9D56-5CC0-47B1-BF06-F8F9FF7FF321}"/>
          </ac:inkMkLst>
        </pc:inkChg>
        <pc:inkChg chg="add del">
          <ac:chgData name="旭升 姜" userId="eee34b3fdfebe250" providerId="LiveId" clId="{A06F3312-06CE-4F2D-9225-24A8CCDBA3CD}" dt="2018-11-16T03:48:05.970" v="40"/>
          <ac:inkMkLst>
            <pc:docMk/>
            <pc:sldMk cId="3382646657" sldId="471"/>
            <ac:inkMk id="23" creationId="{E90D747B-A688-4B1B-9F69-47ED97C18937}"/>
          </ac:inkMkLst>
        </pc:inkChg>
        <pc:inkChg chg="add del">
          <ac:chgData name="旭升 姜" userId="eee34b3fdfebe250" providerId="LiveId" clId="{A06F3312-06CE-4F2D-9225-24A8CCDBA3CD}" dt="2018-11-16T03:49:06.654" v="84"/>
          <ac:inkMkLst>
            <pc:docMk/>
            <pc:sldMk cId="3382646657" sldId="471"/>
            <ac:inkMk id="24" creationId="{132F2DD4-9E8E-4D92-B03A-2264028561A4}"/>
          </ac:inkMkLst>
        </pc:inkChg>
        <pc:inkChg chg="add del">
          <ac:chgData name="旭升 姜" userId="eee34b3fdfebe250" providerId="LiveId" clId="{A06F3312-06CE-4F2D-9225-24A8CCDBA3CD}" dt="2018-11-16T03:48:10.180" v="51"/>
          <ac:inkMkLst>
            <pc:docMk/>
            <pc:sldMk cId="3382646657" sldId="471"/>
            <ac:inkMk id="25" creationId="{FFD925ED-1DFA-4E65-AA41-507158CB65C7}"/>
          </ac:inkMkLst>
        </pc:inkChg>
        <pc:inkChg chg="add del">
          <ac:chgData name="旭升 姜" userId="eee34b3fdfebe250" providerId="LiveId" clId="{A06F3312-06CE-4F2D-9225-24A8CCDBA3CD}" dt="2018-11-16T03:48:10.180" v="51"/>
          <ac:inkMkLst>
            <pc:docMk/>
            <pc:sldMk cId="3382646657" sldId="471"/>
            <ac:inkMk id="26" creationId="{9B0EA093-2803-4698-BD6A-0CE2FEBA0310}"/>
          </ac:inkMkLst>
        </pc:inkChg>
        <pc:inkChg chg="add del">
          <ac:chgData name="旭升 姜" userId="eee34b3fdfebe250" providerId="LiveId" clId="{A06F3312-06CE-4F2D-9225-24A8CCDBA3CD}" dt="2018-11-16T03:48:10.180" v="51"/>
          <ac:inkMkLst>
            <pc:docMk/>
            <pc:sldMk cId="3382646657" sldId="471"/>
            <ac:inkMk id="27" creationId="{FAD5110C-7E25-4012-9C7B-AB02BE0F0627}"/>
          </ac:inkMkLst>
        </pc:inkChg>
        <pc:inkChg chg="add del">
          <ac:chgData name="旭升 姜" userId="eee34b3fdfebe250" providerId="LiveId" clId="{A06F3312-06CE-4F2D-9225-24A8CCDBA3CD}" dt="2018-11-16T03:48:10.180" v="51"/>
          <ac:inkMkLst>
            <pc:docMk/>
            <pc:sldMk cId="3382646657" sldId="471"/>
            <ac:inkMk id="28" creationId="{436ED1A8-4DB0-4EEF-97D7-0C99A9BED616}"/>
          </ac:inkMkLst>
        </pc:inkChg>
        <pc:inkChg chg="add del">
          <ac:chgData name="旭升 姜" userId="eee34b3fdfebe250" providerId="LiveId" clId="{A06F3312-06CE-4F2D-9225-24A8CCDBA3CD}" dt="2018-11-16T03:48:10.180" v="51"/>
          <ac:inkMkLst>
            <pc:docMk/>
            <pc:sldMk cId="3382646657" sldId="471"/>
            <ac:inkMk id="29" creationId="{8D92A95A-AA99-4C94-B941-062CE72FBE7A}"/>
          </ac:inkMkLst>
        </pc:inkChg>
        <pc:inkChg chg="add del">
          <ac:chgData name="旭升 姜" userId="eee34b3fdfebe250" providerId="LiveId" clId="{A06F3312-06CE-4F2D-9225-24A8CCDBA3CD}" dt="2018-11-16T03:48:10.180" v="51"/>
          <ac:inkMkLst>
            <pc:docMk/>
            <pc:sldMk cId="3382646657" sldId="471"/>
            <ac:inkMk id="30" creationId="{0F0E40DE-4A21-421D-A6FA-D3B81BB30B13}"/>
          </ac:inkMkLst>
        </pc:inkChg>
        <pc:inkChg chg="add del">
          <ac:chgData name="旭升 姜" userId="eee34b3fdfebe250" providerId="LiveId" clId="{A06F3312-06CE-4F2D-9225-24A8CCDBA3CD}" dt="2018-11-16T03:48:10.180" v="51"/>
          <ac:inkMkLst>
            <pc:docMk/>
            <pc:sldMk cId="3382646657" sldId="471"/>
            <ac:inkMk id="31" creationId="{B4203902-9895-475D-86BB-0385DE2E2D87}"/>
          </ac:inkMkLst>
        </pc:inkChg>
        <pc:inkChg chg="add del">
          <ac:chgData name="旭升 姜" userId="eee34b3fdfebe250" providerId="LiveId" clId="{A06F3312-06CE-4F2D-9225-24A8CCDBA3CD}" dt="2018-11-16T03:48:10.180" v="51"/>
          <ac:inkMkLst>
            <pc:docMk/>
            <pc:sldMk cId="3382646657" sldId="471"/>
            <ac:inkMk id="32" creationId="{B496A5F6-7A70-4803-AFF7-043ACE6EC150}"/>
          </ac:inkMkLst>
        </pc:inkChg>
        <pc:inkChg chg="add del">
          <ac:chgData name="旭升 姜" userId="eee34b3fdfebe250" providerId="LiveId" clId="{A06F3312-06CE-4F2D-9225-24A8CCDBA3CD}" dt="2018-11-16T03:48:10.180" v="51"/>
          <ac:inkMkLst>
            <pc:docMk/>
            <pc:sldMk cId="3382646657" sldId="471"/>
            <ac:inkMk id="33" creationId="{A5EAACCE-BCA3-4FB3-8C1E-43BC171E58A7}"/>
          </ac:inkMkLst>
        </pc:inkChg>
        <pc:inkChg chg="add del">
          <ac:chgData name="旭升 姜" userId="eee34b3fdfebe250" providerId="LiveId" clId="{A06F3312-06CE-4F2D-9225-24A8CCDBA3CD}" dt="2018-11-16T03:48:10.180" v="51"/>
          <ac:inkMkLst>
            <pc:docMk/>
            <pc:sldMk cId="3382646657" sldId="471"/>
            <ac:inkMk id="34" creationId="{D21D90A9-D1B4-4B25-8508-F66352985095}"/>
          </ac:inkMkLst>
        </pc:inkChg>
        <pc:inkChg chg="add del">
          <ac:chgData name="旭升 姜" userId="eee34b3fdfebe250" providerId="LiveId" clId="{A06F3312-06CE-4F2D-9225-24A8CCDBA3CD}" dt="2018-11-16T03:48:18.599" v="61"/>
          <ac:inkMkLst>
            <pc:docMk/>
            <pc:sldMk cId="3382646657" sldId="471"/>
            <ac:inkMk id="35" creationId="{A3CE0FAF-CC89-4DF1-A9D0-5C7B1A31AA91}"/>
          </ac:inkMkLst>
        </pc:inkChg>
        <pc:inkChg chg="add del">
          <ac:chgData name="旭升 姜" userId="eee34b3fdfebe250" providerId="LiveId" clId="{A06F3312-06CE-4F2D-9225-24A8CCDBA3CD}" dt="2018-11-16T03:48:18.599" v="61"/>
          <ac:inkMkLst>
            <pc:docMk/>
            <pc:sldMk cId="3382646657" sldId="471"/>
            <ac:inkMk id="36" creationId="{C5600E51-7375-4D71-B2B3-714239F087F9}"/>
          </ac:inkMkLst>
        </pc:inkChg>
        <pc:inkChg chg="add del">
          <ac:chgData name="旭升 姜" userId="eee34b3fdfebe250" providerId="LiveId" clId="{A06F3312-06CE-4F2D-9225-24A8CCDBA3CD}" dt="2018-11-16T03:49:19.443" v="95"/>
          <ac:inkMkLst>
            <pc:docMk/>
            <pc:sldMk cId="3382646657" sldId="471"/>
            <ac:inkMk id="37" creationId="{9F3FB48F-3D67-4D64-BB55-8CA2C9192F45}"/>
          </ac:inkMkLst>
        </pc:inkChg>
        <pc:inkChg chg="add del">
          <ac:chgData name="旭升 姜" userId="eee34b3fdfebe250" providerId="LiveId" clId="{A06F3312-06CE-4F2D-9225-24A8CCDBA3CD}" dt="2018-11-16T03:49:19.433" v="94"/>
          <ac:inkMkLst>
            <pc:docMk/>
            <pc:sldMk cId="3382646657" sldId="471"/>
            <ac:inkMk id="38" creationId="{EC2015B4-E3FC-41C2-81DB-676665122FD8}"/>
          </ac:inkMkLst>
        </pc:inkChg>
        <pc:inkChg chg="add del">
          <ac:chgData name="旭升 姜" userId="eee34b3fdfebe250" providerId="LiveId" clId="{A06F3312-06CE-4F2D-9225-24A8CCDBA3CD}" dt="2018-11-16T03:48:14.069" v="59"/>
          <ac:inkMkLst>
            <pc:docMk/>
            <pc:sldMk cId="3382646657" sldId="471"/>
            <ac:inkMk id="39" creationId="{503D1601-165E-4A60-9979-9A66D5084734}"/>
          </ac:inkMkLst>
        </pc:inkChg>
        <pc:inkChg chg="add del">
          <ac:chgData name="旭升 姜" userId="eee34b3fdfebe250" providerId="LiveId" clId="{A06F3312-06CE-4F2D-9225-24A8CCDBA3CD}" dt="2018-11-16T03:48:14.069" v="59"/>
          <ac:inkMkLst>
            <pc:docMk/>
            <pc:sldMk cId="3382646657" sldId="471"/>
            <ac:inkMk id="40" creationId="{8576D390-036F-44A4-9CE2-E5578F75198B}"/>
          </ac:inkMkLst>
        </pc:inkChg>
        <pc:inkChg chg="add del">
          <ac:chgData name="旭升 姜" userId="eee34b3fdfebe250" providerId="LiveId" clId="{A06F3312-06CE-4F2D-9225-24A8CCDBA3CD}" dt="2018-11-16T03:49:19.433" v="93"/>
          <ac:inkMkLst>
            <pc:docMk/>
            <pc:sldMk cId="3382646657" sldId="471"/>
            <ac:inkMk id="41" creationId="{2B613598-3228-4A0D-91D5-AFF6773A80FB}"/>
          </ac:inkMkLst>
        </pc:inkChg>
        <pc:inkChg chg="add del">
          <ac:chgData name="旭升 姜" userId="eee34b3fdfebe250" providerId="LiveId" clId="{A06F3312-06CE-4F2D-9225-24A8CCDBA3CD}" dt="2018-11-16T03:49:19.433" v="92"/>
          <ac:inkMkLst>
            <pc:docMk/>
            <pc:sldMk cId="3382646657" sldId="471"/>
            <ac:inkMk id="42" creationId="{C26FF225-C7FF-46C5-8C31-3CD8BAFE9F33}"/>
          </ac:inkMkLst>
        </pc:inkChg>
        <pc:inkChg chg="add del">
          <ac:chgData name="旭升 姜" userId="eee34b3fdfebe250" providerId="LiveId" clId="{A06F3312-06CE-4F2D-9225-24A8CCDBA3CD}" dt="2018-11-16T03:49:19.433" v="91"/>
          <ac:inkMkLst>
            <pc:docMk/>
            <pc:sldMk cId="3382646657" sldId="471"/>
            <ac:inkMk id="43" creationId="{53B1AF53-72FE-40ED-9AE8-04CFFB7FF785}"/>
          </ac:inkMkLst>
        </pc:inkChg>
        <pc:inkChg chg="add del">
          <ac:chgData name="旭升 姜" userId="eee34b3fdfebe250" providerId="LiveId" clId="{A06F3312-06CE-4F2D-9225-24A8CCDBA3CD}" dt="2018-11-16T03:49:19.433" v="90"/>
          <ac:inkMkLst>
            <pc:docMk/>
            <pc:sldMk cId="3382646657" sldId="471"/>
            <ac:inkMk id="44" creationId="{91FE07D4-8ACB-4E57-82C1-69930CD05EEE}"/>
          </ac:inkMkLst>
        </pc:inkChg>
        <pc:inkChg chg="add del">
          <ac:chgData name="旭升 姜" userId="eee34b3fdfebe250" providerId="LiveId" clId="{A06F3312-06CE-4F2D-9225-24A8CCDBA3CD}" dt="2018-11-16T03:48:18.599" v="61"/>
          <ac:inkMkLst>
            <pc:docMk/>
            <pc:sldMk cId="3382646657" sldId="471"/>
            <ac:inkMk id="45" creationId="{D719DF23-C615-4277-89D2-F41248A79A95}"/>
          </ac:inkMkLst>
        </pc:inkChg>
        <pc:inkChg chg="add del">
          <ac:chgData name="旭升 姜" userId="eee34b3fdfebe250" providerId="LiveId" clId="{A06F3312-06CE-4F2D-9225-24A8CCDBA3CD}" dt="2018-11-16T03:49:06.654" v="84"/>
          <ac:inkMkLst>
            <pc:docMk/>
            <pc:sldMk cId="3382646657" sldId="471"/>
            <ac:inkMk id="46" creationId="{F18E5341-6385-4D9E-B57E-65682CFBA86C}"/>
          </ac:inkMkLst>
        </pc:inkChg>
        <pc:inkChg chg="add del">
          <ac:chgData name="旭升 姜" userId="eee34b3fdfebe250" providerId="LiveId" clId="{A06F3312-06CE-4F2D-9225-24A8CCDBA3CD}" dt="2018-11-16T03:49:06.654" v="84"/>
          <ac:inkMkLst>
            <pc:docMk/>
            <pc:sldMk cId="3382646657" sldId="471"/>
            <ac:inkMk id="47" creationId="{3A45E537-6C7B-4F94-B2A4-CB8E26BC03D4}"/>
          </ac:inkMkLst>
        </pc:inkChg>
        <pc:inkChg chg="add del">
          <ac:chgData name="旭升 姜" userId="eee34b3fdfebe250" providerId="LiveId" clId="{A06F3312-06CE-4F2D-9225-24A8CCDBA3CD}" dt="2018-11-16T03:48:29.108" v="75"/>
          <ac:inkMkLst>
            <pc:docMk/>
            <pc:sldMk cId="3382646657" sldId="471"/>
            <ac:inkMk id="48" creationId="{750A614B-ED46-4740-8924-737F8B1F8A30}"/>
          </ac:inkMkLst>
        </pc:inkChg>
        <pc:inkChg chg="add del">
          <ac:chgData name="旭升 姜" userId="eee34b3fdfebe250" providerId="LiveId" clId="{A06F3312-06CE-4F2D-9225-24A8CCDBA3CD}" dt="2018-11-16T03:48:29.108" v="75"/>
          <ac:inkMkLst>
            <pc:docMk/>
            <pc:sldMk cId="3382646657" sldId="471"/>
            <ac:inkMk id="49" creationId="{D58C96F2-9EE4-4426-9B85-089FD4B01672}"/>
          </ac:inkMkLst>
        </pc:inkChg>
        <pc:inkChg chg="add del">
          <ac:chgData name="旭升 姜" userId="eee34b3fdfebe250" providerId="LiveId" clId="{A06F3312-06CE-4F2D-9225-24A8CCDBA3CD}" dt="2018-11-16T03:49:06.654" v="84"/>
          <ac:inkMkLst>
            <pc:docMk/>
            <pc:sldMk cId="3382646657" sldId="471"/>
            <ac:inkMk id="50" creationId="{A2AA7398-C043-4309-85DD-6035734798E0}"/>
          </ac:inkMkLst>
        </pc:inkChg>
        <pc:inkChg chg="add del">
          <ac:chgData name="旭升 姜" userId="eee34b3fdfebe250" providerId="LiveId" clId="{A06F3312-06CE-4F2D-9225-24A8CCDBA3CD}" dt="2018-11-16T03:48:29.108" v="75"/>
          <ac:inkMkLst>
            <pc:docMk/>
            <pc:sldMk cId="3382646657" sldId="471"/>
            <ac:inkMk id="51" creationId="{9BB10987-06A3-428F-B89E-E987036D22AA}"/>
          </ac:inkMkLst>
        </pc:inkChg>
        <pc:inkChg chg="add del">
          <ac:chgData name="旭升 姜" userId="eee34b3fdfebe250" providerId="LiveId" clId="{A06F3312-06CE-4F2D-9225-24A8CCDBA3CD}" dt="2018-11-16T03:48:29.108" v="75"/>
          <ac:inkMkLst>
            <pc:docMk/>
            <pc:sldMk cId="3382646657" sldId="471"/>
            <ac:inkMk id="52" creationId="{FA34DE7F-9C5F-4724-A113-59653C067A5C}"/>
          </ac:inkMkLst>
        </pc:inkChg>
        <pc:inkChg chg="add del">
          <ac:chgData name="旭升 姜" userId="eee34b3fdfebe250" providerId="LiveId" clId="{A06F3312-06CE-4F2D-9225-24A8CCDBA3CD}" dt="2018-11-16T03:48:29.108" v="75"/>
          <ac:inkMkLst>
            <pc:docMk/>
            <pc:sldMk cId="3382646657" sldId="471"/>
            <ac:inkMk id="53" creationId="{AC345C80-B10F-4B64-87E3-F314B6B3AF9E}"/>
          </ac:inkMkLst>
        </pc:inkChg>
        <pc:inkChg chg="add del">
          <ac:chgData name="旭升 姜" userId="eee34b3fdfebe250" providerId="LiveId" clId="{A06F3312-06CE-4F2D-9225-24A8CCDBA3CD}" dt="2018-11-16T03:48:29.108" v="75"/>
          <ac:inkMkLst>
            <pc:docMk/>
            <pc:sldMk cId="3382646657" sldId="471"/>
            <ac:inkMk id="54" creationId="{CAE01D72-A8EF-41FF-B207-7A880B530CC6}"/>
          </ac:inkMkLst>
        </pc:inkChg>
        <pc:inkChg chg="add del">
          <ac:chgData name="旭升 姜" userId="eee34b3fdfebe250" providerId="LiveId" clId="{A06F3312-06CE-4F2D-9225-24A8CCDBA3CD}" dt="2018-11-16T03:48:29.108" v="75"/>
          <ac:inkMkLst>
            <pc:docMk/>
            <pc:sldMk cId="3382646657" sldId="471"/>
            <ac:inkMk id="55" creationId="{05374EC4-656F-493B-989D-024986CFA8F1}"/>
          </ac:inkMkLst>
        </pc:inkChg>
        <pc:inkChg chg="add del">
          <ac:chgData name="旭升 姜" userId="eee34b3fdfebe250" providerId="LiveId" clId="{A06F3312-06CE-4F2D-9225-24A8CCDBA3CD}" dt="2018-11-16T03:48:29.108" v="75"/>
          <ac:inkMkLst>
            <pc:docMk/>
            <pc:sldMk cId="3382646657" sldId="471"/>
            <ac:inkMk id="56" creationId="{42DA2006-18CE-49ED-8663-DF633D355C21}"/>
          </ac:inkMkLst>
        </pc:inkChg>
        <pc:inkChg chg="add del">
          <ac:chgData name="旭升 姜" userId="eee34b3fdfebe250" providerId="LiveId" clId="{A06F3312-06CE-4F2D-9225-24A8CCDBA3CD}" dt="2018-11-16T03:48:29.108" v="75"/>
          <ac:inkMkLst>
            <pc:docMk/>
            <pc:sldMk cId="3382646657" sldId="471"/>
            <ac:inkMk id="57" creationId="{4E1C7FC8-BCEC-4B88-B542-8F321014BAA0}"/>
          </ac:inkMkLst>
        </pc:inkChg>
        <pc:inkChg chg="add del">
          <ac:chgData name="旭升 姜" userId="eee34b3fdfebe250" providerId="LiveId" clId="{A06F3312-06CE-4F2D-9225-24A8CCDBA3CD}" dt="2018-11-16T03:48:29.108" v="75"/>
          <ac:inkMkLst>
            <pc:docMk/>
            <pc:sldMk cId="3382646657" sldId="471"/>
            <ac:inkMk id="58" creationId="{14C4542C-6E4E-47F6-ACEE-BE9246B92058}"/>
          </ac:inkMkLst>
        </pc:inkChg>
        <pc:inkChg chg="add del">
          <ac:chgData name="旭升 姜" userId="eee34b3fdfebe250" providerId="LiveId" clId="{A06F3312-06CE-4F2D-9225-24A8CCDBA3CD}" dt="2018-11-16T03:48:29.108" v="75"/>
          <ac:inkMkLst>
            <pc:docMk/>
            <pc:sldMk cId="3382646657" sldId="471"/>
            <ac:inkMk id="59" creationId="{A93F1813-7830-4B94-B855-315D25D8E167}"/>
          </ac:inkMkLst>
        </pc:inkChg>
        <pc:inkChg chg="add del">
          <ac:chgData name="旭升 姜" userId="eee34b3fdfebe250" providerId="LiveId" clId="{A06F3312-06CE-4F2D-9225-24A8CCDBA3CD}" dt="2018-11-16T03:49:19.433" v="89"/>
          <ac:inkMkLst>
            <pc:docMk/>
            <pc:sldMk cId="3382646657" sldId="471"/>
            <ac:inkMk id="60" creationId="{3374ED66-8300-4730-9F48-5D472C906873}"/>
          </ac:inkMkLst>
        </pc:inkChg>
        <pc:inkChg chg="add del">
          <ac:chgData name="旭升 姜" userId="eee34b3fdfebe250" providerId="LiveId" clId="{A06F3312-06CE-4F2D-9225-24A8CCDBA3CD}" dt="2018-11-16T03:49:19.423" v="88"/>
          <ac:inkMkLst>
            <pc:docMk/>
            <pc:sldMk cId="3382646657" sldId="471"/>
            <ac:inkMk id="61" creationId="{73BD9169-B2A0-494B-B109-408BD48A598D}"/>
          </ac:inkMkLst>
        </pc:inkChg>
        <pc:inkChg chg="add del">
          <ac:chgData name="旭升 姜" userId="eee34b3fdfebe250" providerId="LiveId" clId="{A06F3312-06CE-4F2D-9225-24A8CCDBA3CD}" dt="2018-11-16T03:49:19.423" v="87"/>
          <ac:inkMkLst>
            <pc:docMk/>
            <pc:sldMk cId="3382646657" sldId="471"/>
            <ac:inkMk id="62" creationId="{7F24CB27-0B5C-436A-8EFF-7100C4304808}"/>
          </ac:inkMkLst>
        </pc:inkChg>
        <pc:inkChg chg="add del">
          <ac:chgData name="旭升 姜" userId="eee34b3fdfebe250" providerId="LiveId" clId="{A06F3312-06CE-4F2D-9225-24A8CCDBA3CD}" dt="2018-11-16T03:49:06.654" v="84"/>
          <ac:inkMkLst>
            <pc:docMk/>
            <pc:sldMk cId="3382646657" sldId="471"/>
            <ac:inkMk id="63" creationId="{9E80EAA5-6749-4C4D-8799-BA297ACBB80D}"/>
          </ac:inkMkLst>
        </pc:inkChg>
        <pc:inkChg chg="add del">
          <ac:chgData name="旭升 姜" userId="eee34b3fdfebe250" providerId="LiveId" clId="{A06F3312-06CE-4F2D-9225-24A8CCDBA3CD}" dt="2018-11-16T03:48:43.526" v="79"/>
          <ac:inkMkLst>
            <pc:docMk/>
            <pc:sldMk cId="3382646657" sldId="471"/>
            <ac:inkMk id="64" creationId="{762D6694-46BD-44E1-BC16-FE6A3B7B13E4}"/>
          </ac:inkMkLst>
        </pc:inkChg>
        <pc:inkChg chg="add del">
          <ac:chgData name="旭升 姜" userId="eee34b3fdfebe250" providerId="LiveId" clId="{A06F3312-06CE-4F2D-9225-24A8CCDBA3CD}" dt="2018-11-16T03:48:43.526" v="79"/>
          <ac:inkMkLst>
            <pc:docMk/>
            <pc:sldMk cId="3382646657" sldId="471"/>
            <ac:inkMk id="65" creationId="{A49FE35D-CBF1-4161-8C89-EA59EE592CF6}"/>
          </ac:inkMkLst>
        </pc:inkChg>
        <pc:inkChg chg="add del">
          <ac:chgData name="旭升 姜" userId="eee34b3fdfebe250" providerId="LiveId" clId="{A06F3312-06CE-4F2D-9225-24A8CCDBA3CD}" dt="2018-11-16T03:48:43.526" v="79"/>
          <ac:inkMkLst>
            <pc:docMk/>
            <pc:sldMk cId="3382646657" sldId="471"/>
            <ac:inkMk id="66" creationId="{7E587D19-75B2-4857-8861-D92D17945957}"/>
          </ac:inkMkLst>
        </pc:inkChg>
        <pc:inkChg chg="add del">
          <ac:chgData name="旭升 姜" userId="eee34b3fdfebe250" providerId="LiveId" clId="{A06F3312-06CE-4F2D-9225-24A8CCDBA3CD}" dt="2018-11-16T03:48:45.866" v="81"/>
          <ac:inkMkLst>
            <pc:docMk/>
            <pc:sldMk cId="3382646657" sldId="471"/>
            <ac:inkMk id="67" creationId="{359358EC-3989-456F-A479-CF3CB0154558}"/>
          </ac:inkMkLst>
        </pc:inkChg>
        <pc:inkChg chg="add del">
          <ac:chgData name="旭升 姜" userId="eee34b3fdfebe250" providerId="LiveId" clId="{A06F3312-06CE-4F2D-9225-24A8CCDBA3CD}" dt="2018-11-16T03:48:45.866" v="81"/>
          <ac:inkMkLst>
            <pc:docMk/>
            <pc:sldMk cId="3382646657" sldId="471"/>
            <ac:inkMk id="68" creationId="{CC47CF17-7643-42E3-88D1-E18DDADCD195}"/>
          </ac:inkMkLst>
        </pc:inkChg>
        <pc:inkChg chg="add del">
          <ac:chgData name="旭升 姜" userId="eee34b3fdfebe250" providerId="LiveId" clId="{A06F3312-06CE-4F2D-9225-24A8CCDBA3CD}" dt="2018-11-16T03:49:19.423" v="86"/>
          <ac:inkMkLst>
            <pc:docMk/>
            <pc:sldMk cId="3382646657" sldId="471"/>
            <ac:inkMk id="69" creationId="{5AB9DD76-9958-4872-8BA5-3DE1022BB48A}"/>
          </ac:inkMkLst>
        </pc:inkChg>
        <pc:inkChg chg="add del">
          <ac:chgData name="旭升 姜" userId="eee34b3fdfebe250" providerId="LiveId" clId="{A06F3312-06CE-4F2D-9225-24A8CCDBA3CD}" dt="2018-11-16T03:49:06.654" v="84"/>
          <ac:inkMkLst>
            <pc:docMk/>
            <pc:sldMk cId="3382646657" sldId="471"/>
            <ac:inkMk id="70" creationId="{79FB5954-587A-4AF2-84A8-7E763EAB8A5C}"/>
          </ac:inkMkLst>
        </pc:inkChg>
        <pc:inkChg chg="add del">
          <ac:chgData name="旭升 姜" userId="eee34b3fdfebe250" providerId="LiveId" clId="{A06F3312-06CE-4F2D-9225-24A8CCDBA3CD}" dt="2018-11-16T03:49:06.654" v="84"/>
          <ac:inkMkLst>
            <pc:docMk/>
            <pc:sldMk cId="3382646657" sldId="471"/>
            <ac:inkMk id="71" creationId="{BB733BC7-CDEB-4B46-894C-275D616FC510}"/>
          </ac:inkMkLst>
        </pc:inkChg>
        <pc:inkChg chg="add del">
          <ac:chgData name="旭升 姜" userId="eee34b3fdfebe250" providerId="LiveId" clId="{A06F3312-06CE-4F2D-9225-24A8CCDBA3CD}" dt="2018-11-16T03:49:19.403" v="85"/>
          <ac:inkMkLst>
            <pc:docMk/>
            <pc:sldMk cId="3382646657" sldId="471"/>
            <ac:inkMk id="72" creationId="{BAFB8CBD-5D22-4DF0-A146-3DFDD08F4F3A}"/>
          </ac:inkMkLst>
        </pc:inkChg>
      </pc:sldChg>
    </pc:docChg>
  </pc:docChgLst>
  <pc:docChgLst>
    <pc:chgData name="姜 旭升" userId="eee34b3fdfebe250" providerId="LiveId" clId="{E3500CF2-9976-4E4E-BE3A-E2A2C40BF034}"/>
    <pc:docChg chg="custSel modSld">
      <pc:chgData name="姜 旭升" userId="eee34b3fdfebe250" providerId="LiveId" clId="{E3500CF2-9976-4E4E-BE3A-E2A2C40BF034}" dt="2018-09-04T06:39:26.949" v="0" actId="27636"/>
      <pc:docMkLst>
        <pc:docMk/>
      </pc:docMkLst>
      <pc:sldChg chg="modSp">
        <pc:chgData name="姜 旭升" userId="eee34b3fdfebe250" providerId="LiveId" clId="{E3500CF2-9976-4E4E-BE3A-E2A2C40BF034}" dt="2018-09-04T06:39:26.949" v="0" actId="27636"/>
        <pc:sldMkLst>
          <pc:docMk/>
          <pc:sldMk cId="2922957709" sldId="414"/>
        </pc:sldMkLst>
        <pc:spChg chg="mod">
          <ac:chgData name="姜 旭升" userId="eee34b3fdfebe250" providerId="LiveId" clId="{E3500CF2-9976-4E4E-BE3A-E2A2C40BF034}" dt="2018-09-04T06:39:26.949" v="0" actId="27636"/>
          <ac:spMkLst>
            <pc:docMk/>
            <pc:sldMk cId="2922957709" sldId="414"/>
            <ac:spMk id="2" creationId="{00000000-0000-0000-0000-000000000000}"/>
          </ac:spMkLst>
        </pc:spChg>
      </pc:sldChg>
    </pc:docChg>
  </pc:docChgLst>
  <pc:docChgLst>
    <pc:chgData name="旭升 姜" userId="eee34b3fdfebe250" providerId="LiveId" clId="{DB59610B-D734-4970-90E8-8212F4E44DAB}"/>
    <pc:docChg chg="modSld">
      <pc:chgData name="旭升 姜" userId="eee34b3fdfebe250" providerId="LiveId" clId="{DB59610B-D734-4970-90E8-8212F4E44DAB}" dt="2019-10-28T04:26:58.207" v="19" actId="20577"/>
      <pc:docMkLst>
        <pc:docMk/>
      </pc:docMkLst>
      <pc:sldChg chg="modNotesTx">
        <pc:chgData name="旭升 姜" userId="eee34b3fdfebe250" providerId="LiveId" clId="{DB59610B-D734-4970-90E8-8212F4E44DAB}" dt="2019-10-28T04:26:58.207" v="19" actId="20577"/>
        <pc:sldMkLst>
          <pc:docMk/>
          <pc:sldMk cId="1619801846" sldId="454"/>
        </pc:sldMkLst>
      </pc:sldChg>
    </pc:docChg>
  </pc:docChgLst>
  <pc:docChgLst>
    <pc:chgData name="姜 旭升" userId="eee34b3fdfebe250" providerId="LiveId" clId="{07551101-40A9-4D90-AA00-7FFABF82A487}"/>
    <pc:docChg chg="addSld modSld">
      <pc:chgData name="姜 旭升" userId="eee34b3fdfebe250" providerId="LiveId" clId="{07551101-40A9-4D90-AA00-7FFABF82A487}" dt="2018-11-14T13:11:12.481" v="179" actId="20577"/>
      <pc:docMkLst>
        <pc:docMk/>
      </pc:docMkLst>
      <pc:sldChg chg="modTransition">
        <pc:chgData name="姜 旭升" userId="eee34b3fdfebe250" providerId="LiveId" clId="{07551101-40A9-4D90-AA00-7FFABF82A487}" dt="2018-11-14T12:48:56.030" v="0"/>
        <pc:sldMkLst>
          <pc:docMk/>
          <pc:sldMk cId="154233662" sldId="409"/>
        </pc:sldMkLst>
      </pc:sldChg>
      <pc:sldChg chg="modNotesTx">
        <pc:chgData name="姜 旭升" userId="eee34b3fdfebe250" providerId="LiveId" clId="{07551101-40A9-4D90-AA00-7FFABF82A487}" dt="2018-11-14T13:03:52.734" v="35" actId="20577"/>
        <pc:sldMkLst>
          <pc:docMk/>
          <pc:sldMk cId="157731887" sldId="448"/>
        </pc:sldMkLst>
      </pc:sldChg>
      <pc:sldChg chg="modSp add">
        <pc:chgData name="姜 旭升" userId="eee34b3fdfebe250" providerId="LiveId" clId="{07551101-40A9-4D90-AA00-7FFABF82A487}" dt="2018-11-14T13:11:12.481" v="179" actId="20577"/>
        <pc:sldMkLst>
          <pc:docMk/>
          <pc:sldMk cId="984858864" sldId="472"/>
        </pc:sldMkLst>
        <pc:spChg chg="mod">
          <ac:chgData name="姜 旭升" userId="eee34b3fdfebe250" providerId="LiveId" clId="{07551101-40A9-4D90-AA00-7FFABF82A487}" dt="2018-11-14T13:09:37.801" v="44"/>
          <ac:spMkLst>
            <pc:docMk/>
            <pc:sldMk cId="984858864" sldId="472"/>
            <ac:spMk id="2" creationId="{CF773868-043E-413F-AF74-129DDCE63FD4}"/>
          </ac:spMkLst>
        </pc:spChg>
        <pc:spChg chg="mod">
          <ac:chgData name="姜 旭升" userId="eee34b3fdfebe250" providerId="LiveId" clId="{07551101-40A9-4D90-AA00-7FFABF82A487}" dt="2018-11-14T13:11:12.481" v="179" actId="20577"/>
          <ac:spMkLst>
            <pc:docMk/>
            <pc:sldMk cId="984858864" sldId="472"/>
            <ac:spMk id="3" creationId="{AF500BB7-3B1A-479E-A520-54CAC716F9BA}"/>
          </ac:spMkLst>
        </pc:spChg>
      </pc:sldChg>
    </pc:docChg>
  </pc:docChgLst>
  <pc:docChgLst>
    <pc:chgData name="旭升 姜" userId="eee34b3fdfebe250" providerId="LiveId" clId="{0C6E26A0-F7C1-46C7-89BE-24C19F7DB362}"/>
    <pc:docChg chg="modSld">
      <pc:chgData name="旭升 姜" userId="eee34b3fdfebe250" providerId="LiveId" clId="{0C6E26A0-F7C1-46C7-89BE-24C19F7DB362}" dt="2019-10-21T04:27:49.593" v="26" actId="20577"/>
      <pc:docMkLst>
        <pc:docMk/>
      </pc:docMkLst>
      <pc:sldChg chg="modNotesTx">
        <pc:chgData name="旭升 姜" userId="eee34b3fdfebe250" providerId="LiveId" clId="{0C6E26A0-F7C1-46C7-89BE-24C19F7DB362}" dt="2019-10-21T04:27:49.593" v="26" actId="20577"/>
        <pc:sldMkLst>
          <pc:docMk/>
          <pc:sldMk cId="3203352619" sldId="429"/>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7B0029-B287-40C0-A62C-ED55FA29F74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5" name="Rectangle 3">
            <a:extLst>
              <a:ext uri="{FF2B5EF4-FFF2-40B4-BE49-F238E27FC236}">
                <a16:creationId xmlns:a16="http://schemas.microsoft.com/office/drawing/2014/main" id="{73E6DEB5-171E-4642-9049-AAFF39AACA8B}"/>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134148" name="Rectangle 4">
            <a:extLst>
              <a:ext uri="{FF2B5EF4-FFF2-40B4-BE49-F238E27FC236}">
                <a16:creationId xmlns:a16="http://schemas.microsoft.com/office/drawing/2014/main" id="{3967B724-29DD-416F-B356-CD38396C2D5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3D808E63-A18C-471C-B846-96E5EB53560B}"/>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38A4D7E7-1A4B-4B5A-81F9-55D26A3056F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9" name="Rectangle 7">
            <a:extLst>
              <a:ext uri="{FF2B5EF4-FFF2-40B4-BE49-F238E27FC236}">
                <a16:creationId xmlns:a16="http://schemas.microsoft.com/office/drawing/2014/main" id="{5B7E4A7C-609D-475D-96CC-54798184A7D1}"/>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anose="02020603050405020304" pitchFamily="18" charset="0"/>
              </a:defRPr>
            </a:lvl1pPr>
          </a:lstStyle>
          <a:p>
            <a:fld id="{BB5AE6A3-E757-4AD3-902D-7F4583767F2B}" type="slidenum">
              <a:rPr lang="en-US" altLang="zh-CN"/>
              <a:pPr/>
              <a:t>‹#›</a:t>
            </a:fld>
            <a:endParaRPr lang="en-US" altLang="zh-CN"/>
          </a:p>
        </p:txBody>
      </p:sp>
    </p:spTree>
    <p:extLst>
      <p:ext uri="{BB962C8B-B14F-4D97-AF65-F5344CB8AC3E}">
        <p14:creationId xmlns:p14="http://schemas.microsoft.com/office/powerpoint/2010/main" val="18592747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a:t>
            </a:fld>
            <a:endParaRPr lang="zh-CN" altLang="en-US"/>
          </a:p>
        </p:txBody>
      </p:sp>
    </p:spTree>
    <p:extLst>
      <p:ext uri="{BB962C8B-B14F-4D97-AF65-F5344CB8AC3E}">
        <p14:creationId xmlns:p14="http://schemas.microsoft.com/office/powerpoint/2010/main" val="1569167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15</a:t>
            </a:fld>
            <a:endParaRPr lang="zh-CN" altLang="en-US"/>
          </a:p>
        </p:txBody>
      </p:sp>
    </p:spTree>
    <p:extLst>
      <p:ext uri="{BB962C8B-B14F-4D97-AF65-F5344CB8AC3E}">
        <p14:creationId xmlns:p14="http://schemas.microsoft.com/office/powerpoint/2010/main" val="787014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16</a:t>
            </a:fld>
            <a:endParaRPr lang="zh-CN" altLang="en-US"/>
          </a:p>
        </p:txBody>
      </p:sp>
    </p:spTree>
    <p:extLst>
      <p:ext uri="{BB962C8B-B14F-4D97-AF65-F5344CB8AC3E}">
        <p14:creationId xmlns:p14="http://schemas.microsoft.com/office/powerpoint/2010/main" val="840625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17</a:t>
            </a:fld>
            <a:endParaRPr lang="zh-CN" altLang="en-US"/>
          </a:p>
        </p:txBody>
      </p:sp>
    </p:spTree>
    <p:extLst>
      <p:ext uri="{BB962C8B-B14F-4D97-AF65-F5344CB8AC3E}">
        <p14:creationId xmlns:p14="http://schemas.microsoft.com/office/powerpoint/2010/main" val="4110185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18</a:t>
            </a:fld>
            <a:endParaRPr lang="zh-CN" altLang="en-US"/>
          </a:p>
        </p:txBody>
      </p:sp>
    </p:spTree>
    <p:extLst>
      <p:ext uri="{BB962C8B-B14F-4D97-AF65-F5344CB8AC3E}">
        <p14:creationId xmlns:p14="http://schemas.microsoft.com/office/powerpoint/2010/main" val="695525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19</a:t>
            </a:fld>
            <a:endParaRPr lang="zh-CN" altLang="en-US"/>
          </a:p>
        </p:txBody>
      </p:sp>
    </p:spTree>
    <p:extLst>
      <p:ext uri="{BB962C8B-B14F-4D97-AF65-F5344CB8AC3E}">
        <p14:creationId xmlns:p14="http://schemas.microsoft.com/office/powerpoint/2010/main" val="1589888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20</a:t>
            </a:fld>
            <a:endParaRPr lang="zh-CN" altLang="en-US"/>
          </a:p>
        </p:txBody>
      </p:sp>
    </p:spTree>
    <p:extLst>
      <p:ext uri="{BB962C8B-B14F-4D97-AF65-F5344CB8AC3E}">
        <p14:creationId xmlns:p14="http://schemas.microsoft.com/office/powerpoint/2010/main" val="4217058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2019-10-21</a:t>
            </a:r>
            <a:r>
              <a:rPr lang="zh-CN" altLang="en-US" dirty="0"/>
              <a:t>，</a:t>
            </a:r>
            <a:r>
              <a:rPr lang="en-US" altLang="zh-CN" dirty="0"/>
              <a:t>8-7</a:t>
            </a:r>
            <a:r>
              <a:rPr lang="zh-CN" altLang="en-US" dirty="0"/>
              <a:t>，</a:t>
            </a:r>
            <a:r>
              <a:rPr lang="en-US" altLang="zh-CN" dirty="0"/>
              <a:t>8-8</a:t>
            </a:r>
            <a:r>
              <a:rPr lang="zh-CN" altLang="en-US" dirty="0"/>
              <a:t>，</a:t>
            </a:r>
            <a:r>
              <a:rPr lang="en-US" altLang="zh-CN" dirty="0"/>
              <a:t>8-9</a:t>
            </a:r>
            <a:r>
              <a:rPr lang="zh-CN" altLang="en-US" dirty="0"/>
              <a:t>，</a:t>
            </a:r>
            <a:r>
              <a:rPr lang="en-US" altLang="zh-CN"/>
              <a:t>8-10</a:t>
            </a:r>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21</a:t>
            </a:fld>
            <a:endParaRPr lang="zh-CN" altLang="en-US"/>
          </a:p>
        </p:txBody>
      </p:sp>
    </p:spTree>
    <p:extLst>
      <p:ext uri="{BB962C8B-B14F-4D97-AF65-F5344CB8AC3E}">
        <p14:creationId xmlns:p14="http://schemas.microsoft.com/office/powerpoint/2010/main" val="1352872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22</a:t>
            </a:fld>
            <a:endParaRPr lang="zh-CN" altLang="en-US"/>
          </a:p>
        </p:txBody>
      </p:sp>
    </p:spTree>
    <p:extLst>
      <p:ext uri="{BB962C8B-B14F-4D97-AF65-F5344CB8AC3E}">
        <p14:creationId xmlns:p14="http://schemas.microsoft.com/office/powerpoint/2010/main" val="1304397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23</a:t>
            </a:fld>
            <a:endParaRPr lang="zh-CN" altLang="en-US"/>
          </a:p>
        </p:txBody>
      </p:sp>
    </p:spTree>
    <p:extLst>
      <p:ext uri="{BB962C8B-B14F-4D97-AF65-F5344CB8AC3E}">
        <p14:creationId xmlns:p14="http://schemas.microsoft.com/office/powerpoint/2010/main" val="1331666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24</a:t>
            </a:fld>
            <a:endParaRPr lang="zh-CN" altLang="en-US"/>
          </a:p>
        </p:txBody>
      </p:sp>
    </p:spTree>
    <p:extLst>
      <p:ext uri="{BB962C8B-B14F-4D97-AF65-F5344CB8AC3E}">
        <p14:creationId xmlns:p14="http://schemas.microsoft.com/office/powerpoint/2010/main" val="734816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4</a:t>
            </a:fld>
            <a:endParaRPr lang="zh-CN" altLang="en-US"/>
          </a:p>
        </p:txBody>
      </p:sp>
    </p:spTree>
    <p:extLst>
      <p:ext uri="{BB962C8B-B14F-4D97-AF65-F5344CB8AC3E}">
        <p14:creationId xmlns:p14="http://schemas.microsoft.com/office/powerpoint/2010/main" val="525075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25</a:t>
            </a:fld>
            <a:endParaRPr lang="zh-CN" altLang="en-US"/>
          </a:p>
        </p:txBody>
      </p:sp>
    </p:spTree>
    <p:extLst>
      <p:ext uri="{BB962C8B-B14F-4D97-AF65-F5344CB8AC3E}">
        <p14:creationId xmlns:p14="http://schemas.microsoft.com/office/powerpoint/2010/main" val="2853339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26</a:t>
            </a:fld>
            <a:endParaRPr lang="zh-CN" altLang="en-US"/>
          </a:p>
        </p:txBody>
      </p:sp>
    </p:spTree>
    <p:extLst>
      <p:ext uri="{BB962C8B-B14F-4D97-AF65-F5344CB8AC3E}">
        <p14:creationId xmlns:p14="http://schemas.microsoft.com/office/powerpoint/2010/main" val="2006865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27</a:t>
            </a:fld>
            <a:endParaRPr lang="zh-CN" altLang="en-US"/>
          </a:p>
        </p:txBody>
      </p:sp>
    </p:spTree>
    <p:extLst>
      <p:ext uri="{BB962C8B-B14F-4D97-AF65-F5344CB8AC3E}">
        <p14:creationId xmlns:p14="http://schemas.microsoft.com/office/powerpoint/2010/main" val="2486649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28</a:t>
            </a:fld>
            <a:endParaRPr lang="zh-CN" altLang="en-US"/>
          </a:p>
        </p:txBody>
      </p:sp>
    </p:spTree>
    <p:extLst>
      <p:ext uri="{BB962C8B-B14F-4D97-AF65-F5344CB8AC3E}">
        <p14:creationId xmlns:p14="http://schemas.microsoft.com/office/powerpoint/2010/main" val="741822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29</a:t>
            </a:fld>
            <a:endParaRPr lang="zh-CN" altLang="en-US"/>
          </a:p>
        </p:txBody>
      </p:sp>
    </p:spTree>
    <p:extLst>
      <p:ext uri="{BB962C8B-B14F-4D97-AF65-F5344CB8AC3E}">
        <p14:creationId xmlns:p14="http://schemas.microsoft.com/office/powerpoint/2010/main" val="2313433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30</a:t>
            </a:fld>
            <a:endParaRPr lang="zh-CN" altLang="en-US"/>
          </a:p>
        </p:txBody>
      </p:sp>
    </p:spTree>
    <p:extLst>
      <p:ext uri="{BB962C8B-B14F-4D97-AF65-F5344CB8AC3E}">
        <p14:creationId xmlns:p14="http://schemas.microsoft.com/office/powerpoint/2010/main" val="740267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31</a:t>
            </a:fld>
            <a:endParaRPr lang="zh-CN" altLang="en-US"/>
          </a:p>
        </p:txBody>
      </p:sp>
    </p:spTree>
    <p:extLst>
      <p:ext uri="{BB962C8B-B14F-4D97-AF65-F5344CB8AC3E}">
        <p14:creationId xmlns:p14="http://schemas.microsoft.com/office/powerpoint/2010/main" val="4180968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32</a:t>
            </a:fld>
            <a:endParaRPr lang="zh-CN" altLang="en-US"/>
          </a:p>
        </p:txBody>
      </p:sp>
    </p:spTree>
    <p:extLst>
      <p:ext uri="{BB962C8B-B14F-4D97-AF65-F5344CB8AC3E}">
        <p14:creationId xmlns:p14="http://schemas.microsoft.com/office/powerpoint/2010/main" val="1969749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2017-11-8,8.7,8.8</a:t>
            </a:r>
            <a:endParaRPr lang="zh-CN" altLang="en-US" dirty="0"/>
          </a:p>
        </p:txBody>
      </p:sp>
      <p:sp>
        <p:nvSpPr>
          <p:cNvPr id="4" name="灯片编号占位符 3"/>
          <p:cNvSpPr>
            <a:spLocks noGrp="1"/>
          </p:cNvSpPr>
          <p:nvPr>
            <p:ph type="sldNum" sz="quarter" idx="10"/>
          </p:nvPr>
        </p:nvSpPr>
        <p:spPr/>
        <p:txBody>
          <a:bodyPr/>
          <a:lstStyle/>
          <a:p>
            <a:fld id="{D6AB6642-DDA3-4059-9E0E-DE88D9C4768B}" type="slidenum">
              <a:rPr lang="zh-CN" altLang="en-US" smtClean="0"/>
              <a:t>33</a:t>
            </a:fld>
            <a:endParaRPr lang="zh-CN" altLang="en-US"/>
          </a:p>
        </p:txBody>
      </p:sp>
    </p:spTree>
    <p:extLst>
      <p:ext uri="{BB962C8B-B14F-4D97-AF65-F5344CB8AC3E}">
        <p14:creationId xmlns:p14="http://schemas.microsoft.com/office/powerpoint/2010/main" val="1678786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34</a:t>
            </a:fld>
            <a:endParaRPr lang="zh-CN" altLang="en-US"/>
          </a:p>
        </p:txBody>
      </p:sp>
    </p:spTree>
    <p:extLst>
      <p:ext uri="{BB962C8B-B14F-4D97-AF65-F5344CB8AC3E}">
        <p14:creationId xmlns:p14="http://schemas.microsoft.com/office/powerpoint/2010/main" val="7091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2018-11-8</a:t>
            </a:r>
            <a:endParaRPr lang="zh-CN" altLang="en-US"/>
          </a:p>
        </p:txBody>
      </p:sp>
      <p:sp>
        <p:nvSpPr>
          <p:cNvPr id="4" name="灯片编号占位符 3"/>
          <p:cNvSpPr>
            <a:spLocks noGrp="1"/>
          </p:cNvSpPr>
          <p:nvPr>
            <p:ph type="sldNum" sz="quarter" idx="5"/>
          </p:nvPr>
        </p:nvSpPr>
        <p:spPr/>
        <p:txBody>
          <a:bodyPr/>
          <a:lstStyle/>
          <a:p>
            <a:fld id="{BB5AE6A3-E757-4AD3-902D-7F4583767F2B}" type="slidenum">
              <a:rPr lang="en-US" altLang="zh-CN" smtClean="0"/>
              <a:pPr/>
              <a:t>6</a:t>
            </a:fld>
            <a:endParaRPr lang="en-US" altLang="zh-CN"/>
          </a:p>
        </p:txBody>
      </p:sp>
    </p:spTree>
    <p:extLst>
      <p:ext uri="{BB962C8B-B14F-4D97-AF65-F5344CB8AC3E}">
        <p14:creationId xmlns:p14="http://schemas.microsoft.com/office/powerpoint/2010/main" val="7592719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35</a:t>
            </a:fld>
            <a:endParaRPr lang="zh-CN" altLang="en-US"/>
          </a:p>
        </p:txBody>
      </p:sp>
    </p:spTree>
    <p:extLst>
      <p:ext uri="{BB962C8B-B14F-4D97-AF65-F5344CB8AC3E}">
        <p14:creationId xmlns:p14="http://schemas.microsoft.com/office/powerpoint/2010/main" val="25439444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36</a:t>
            </a:fld>
            <a:endParaRPr lang="zh-CN" altLang="en-US"/>
          </a:p>
        </p:txBody>
      </p:sp>
    </p:spTree>
    <p:extLst>
      <p:ext uri="{BB962C8B-B14F-4D97-AF65-F5344CB8AC3E}">
        <p14:creationId xmlns:p14="http://schemas.microsoft.com/office/powerpoint/2010/main" val="39381321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37</a:t>
            </a:fld>
            <a:endParaRPr lang="zh-CN" altLang="en-US"/>
          </a:p>
        </p:txBody>
      </p:sp>
    </p:spTree>
    <p:extLst>
      <p:ext uri="{BB962C8B-B14F-4D97-AF65-F5344CB8AC3E}">
        <p14:creationId xmlns:p14="http://schemas.microsoft.com/office/powerpoint/2010/main" val="3122730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38</a:t>
            </a:fld>
            <a:endParaRPr lang="zh-CN" altLang="en-US"/>
          </a:p>
        </p:txBody>
      </p:sp>
    </p:spTree>
    <p:extLst>
      <p:ext uri="{BB962C8B-B14F-4D97-AF65-F5344CB8AC3E}">
        <p14:creationId xmlns:p14="http://schemas.microsoft.com/office/powerpoint/2010/main" val="31444753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39</a:t>
            </a:fld>
            <a:endParaRPr lang="zh-CN" altLang="en-US"/>
          </a:p>
        </p:txBody>
      </p:sp>
    </p:spTree>
    <p:extLst>
      <p:ext uri="{BB962C8B-B14F-4D97-AF65-F5344CB8AC3E}">
        <p14:creationId xmlns:p14="http://schemas.microsoft.com/office/powerpoint/2010/main" val="549123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dirty="0"/>
              <a:t>0</a:t>
            </a:r>
            <a:r>
              <a:rPr lang="zh-CN" altLang="en-US" dirty="0"/>
              <a:t>对偶，与或对偶</a:t>
            </a:r>
          </a:p>
        </p:txBody>
      </p:sp>
      <p:sp>
        <p:nvSpPr>
          <p:cNvPr id="4" name="灯片编号占位符 3"/>
          <p:cNvSpPr>
            <a:spLocks noGrp="1"/>
          </p:cNvSpPr>
          <p:nvPr>
            <p:ph type="sldNum" sz="quarter" idx="10"/>
          </p:nvPr>
        </p:nvSpPr>
        <p:spPr/>
        <p:txBody>
          <a:bodyPr/>
          <a:lstStyle/>
          <a:p>
            <a:fld id="{D6AB6642-DDA3-4059-9E0E-DE88D9C4768B}" type="slidenum">
              <a:rPr lang="zh-CN" altLang="en-US" smtClean="0"/>
              <a:t>41</a:t>
            </a:fld>
            <a:endParaRPr lang="zh-CN" altLang="en-US"/>
          </a:p>
        </p:txBody>
      </p:sp>
    </p:spTree>
    <p:extLst>
      <p:ext uri="{BB962C8B-B14F-4D97-AF65-F5344CB8AC3E}">
        <p14:creationId xmlns:p14="http://schemas.microsoft.com/office/powerpoint/2010/main" val="1566376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43</a:t>
            </a:fld>
            <a:endParaRPr lang="zh-CN" altLang="en-US"/>
          </a:p>
        </p:txBody>
      </p:sp>
    </p:spTree>
    <p:extLst>
      <p:ext uri="{BB962C8B-B14F-4D97-AF65-F5344CB8AC3E}">
        <p14:creationId xmlns:p14="http://schemas.microsoft.com/office/powerpoint/2010/main" val="3836257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44</a:t>
            </a:fld>
            <a:endParaRPr lang="zh-CN" altLang="en-US"/>
          </a:p>
        </p:txBody>
      </p:sp>
    </p:spTree>
    <p:extLst>
      <p:ext uri="{BB962C8B-B14F-4D97-AF65-F5344CB8AC3E}">
        <p14:creationId xmlns:p14="http://schemas.microsoft.com/office/powerpoint/2010/main" val="42108368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45</a:t>
            </a:fld>
            <a:endParaRPr lang="zh-CN" altLang="en-US"/>
          </a:p>
        </p:txBody>
      </p:sp>
    </p:spTree>
    <p:extLst>
      <p:ext uri="{BB962C8B-B14F-4D97-AF65-F5344CB8AC3E}">
        <p14:creationId xmlns:p14="http://schemas.microsoft.com/office/powerpoint/2010/main" val="12497908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46</a:t>
            </a:fld>
            <a:endParaRPr lang="zh-CN" altLang="en-US"/>
          </a:p>
        </p:txBody>
      </p:sp>
    </p:spTree>
    <p:extLst>
      <p:ext uri="{BB962C8B-B14F-4D97-AF65-F5344CB8AC3E}">
        <p14:creationId xmlns:p14="http://schemas.microsoft.com/office/powerpoint/2010/main" val="1851477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A4AB19-11A8-4F09-8BB2-27BB0DAB8C55}" type="slidenum">
              <a:rPr lang="en-US" altLang="zh-CN"/>
              <a:pPr/>
              <a:t>8</a:t>
            </a:fld>
            <a:endParaRPr lang="en-US" altLang="zh-CN"/>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677002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47</a:t>
            </a:fld>
            <a:endParaRPr lang="zh-CN" altLang="en-US"/>
          </a:p>
        </p:txBody>
      </p:sp>
    </p:spTree>
    <p:extLst>
      <p:ext uri="{BB962C8B-B14F-4D97-AF65-F5344CB8AC3E}">
        <p14:creationId xmlns:p14="http://schemas.microsoft.com/office/powerpoint/2010/main" val="35189018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2019-10-28,8-11,8-12</a:t>
            </a:r>
            <a:endParaRPr lang="zh-CN" altLang="en-US" dirty="0"/>
          </a:p>
        </p:txBody>
      </p:sp>
      <p:sp>
        <p:nvSpPr>
          <p:cNvPr id="4" name="灯片编号占位符 3"/>
          <p:cNvSpPr>
            <a:spLocks noGrp="1"/>
          </p:cNvSpPr>
          <p:nvPr>
            <p:ph type="sldNum" sz="quarter" idx="10"/>
          </p:nvPr>
        </p:nvSpPr>
        <p:spPr/>
        <p:txBody>
          <a:bodyPr/>
          <a:lstStyle/>
          <a:p>
            <a:fld id="{D6AB6642-DDA3-4059-9E0E-DE88D9C4768B}" type="slidenum">
              <a:rPr lang="zh-CN" altLang="en-US" smtClean="0"/>
              <a:t>48</a:t>
            </a:fld>
            <a:endParaRPr lang="zh-CN" altLang="en-US"/>
          </a:p>
        </p:txBody>
      </p:sp>
    </p:spTree>
    <p:extLst>
      <p:ext uri="{BB962C8B-B14F-4D97-AF65-F5344CB8AC3E}">
        <p14:creationId xmlns:p14="http://schemas.microsoft.com/office/powerpoint/2010/main" val="18778887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50</a:t>
            </a:fld>
            <a:endParaRPr lang="zh-CN" altLang="en-US"/>
          </a:p>
        </p:txBody>
      </p:sp>
    </p:spTree>
    <p:extLst>
      <p:ext uri="{BB962C8B-B14F-4D97-AF65-F5344CB8AC3E}">
        <p14:creationId xmlns:p14="http://schemas.microsoft.com/office/powerpoint/2010/main" val="42055370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2017-11-9,8.7,8.8,8.12,8.13</a:t>
            </a:r>
          </a:p>
          <a:p>
            <a:r>
              <a:rPr lang="en-US" altLang="zh-CN"/>
              <a:t>2018-11-15</a:t>
            </a:r>
            <a:endParaRPr lang="zh-CN" altLang="en-US"/>
          </a:p>
        </p:txBody>
      </p:sp>
      <p:sp>
        <p:nvSpPr>
          <p:cNvPr id="4" name="灯片编号占位符 3"/>
          <p:cNvSpPr>
            <a:spLocks noGrp="1"/>
          </p:cNvSpPr>
          <p:nvPr>
            <p:ph type="sldNum" sz="quarter" idx="10"/>
          </p:nvPr>
        </p:nvSpPr>
        <p:spPr/>
        <p:txBody>
          <a:bodyPr/>
          <a:lstStyle/>
          <a:p>
            <a:fld id="{BB5AE6A3-E757-4AD3-902D-7F4583767F2B}" type="slidenum">
              <a:rPr lang="en-US" altLang="zh-CN" smtClean="0"/>
              <a:pPr/>
              <a:t>51</a:t>
            </a:fld>
            <a:endParaRPr lang="en-US" altLang="zh-CN"/>
          </a:p>
        </p:txBody>
      </p:sp>
    </p:spTree>
    <p:extLst>
      <p:ext uri="{BB962C8B-B14F-4D97-AF65-F5344CB8AC3E}">
        <p14:creationId xmlns:p14="http://schemas.microsoft.com/office/powerpoint/2010/main" val="10526645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52</a:t>
            </a:fld>
            <a:endParaRPr lang="zh-CN" altLang="en-US"/>
          </a:p>
        </p:txBody>
      </p:sp>
    </p:spTree>
    <p:extLst>
      <p:ext uri="{BB962C8B-B14F-4D97-AF65-F5344CB8AC3E}">
        <p14:creationId xmlns:p14="http://schemas.microsoft.com/office/powerpoint/2010/main" val="4981678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53</a:t>
            </a:fld>
            <a:endParaRPr lang="zh-CN" altLang="en-US"/>
          </a:p>
        </p:txBody>
      </p:sp>
    </p:spTree>
    <p:extLst>
      <p:ext uri="{BB962C8B-B14F-4D97-AF65-F5344CB8AC3E}">
        <p14:creationId xmlns:p14="http://schemas.microsoft.com/office/powerpoint/2010/main" val="42249112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54</a:t>
            </a:fld>
            <a:endParaRPr lang="zh-CN" altLang="en-US"/>
          </a:p>
        </p:txBody>
      </p:sp>
    </p:spTree>
    <p:extLst>
      <p:ext uri="{BB962C8B-B14F-4D97-AF65-F5344CB8AC3E}">
        <p14:creationId xmlns:p14="http://schemas.microsoft.com/office/powerpoint/2010/main" val="2109491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55</a:t>
            </a:fld>
            <a:endParaRPr lang="zh-CN" altLang="en-US"/>
          </a:p>
        </p:txBody>
      </p:sp>
    </p:spTree>
    <p:extLst>
      <p:ext uri="{BB962C8B-B14F-4D97-AF65-F5344CB8AC3E}">
        <p14:creationId xmlns:p14="http://schemas.microsoft.com/office/powerpoint/2010/main" val="299938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2015-9-14,2016-9-22</a:t>
            </a:r>
            <a:r>
              <a:rPr lang="en-US" altLang="zh-CN"/>
              <a:t>, </a:t>
            </a:r>
          </a:p>
          <a:p>
            <a:r>
              <a:rPr lang="en-US" altLang="zh-CN"/>
              <a:t>1-6</a:t>
            </a:r>
            <a:endParaRPr lang="en-US" altLang="zh-CN" dirty="0"/>
          </a:p>
          <a:p>
            <a:r>
              <a:rPr lang="en-US" altLang="zh-CN" dirty="0"/>
              <a:t>1-9</a:t>
            </a:r>
            <a:r>
              <a:rPr lang="zh-CN" altLang="en-US" dirty="0"/>
              <a:t>（</a:t>
            </a:r>
            <a:r>
              <a:rPr lang="en-US" altLang="zh-CN" dirty="0"/>
              <a:t>2</a:t>
            </a:r>
            <a:r>
              <a:rPr lang="zh-CN" altLang="en-US" dirty="0"/>
              <a:t>）</a:t>
            </a:r>
            <a:endParaRPr lang="en-US" altLang="zh-CN" dirty="0"/>
          </a:p>
          <a:p>
            <a:r>
              <a:rPr lang="en-US" altLang="zh-CN" dirty="0"/>
              <a:t>1-10</a:t>
            </a:r>
            <a:r>
              <a:rPr lang="zh-CN" altLang="en-US" dirty="0"/>
              <a:t>（</a:t>
            </a:r>
            <a:r>
              <a:rPr lang="en-US" altLang="zh-CN" dirty="0"/>
              <a:t>a)(c)</a:t>
            </a:r>
          </a:p>
          <a:p>
            <a:r>
              <a:rPr lang="en-US" altLang="zh-CN" dirty="0"/>
              <a:t>1-11</a:t>
            </a:r>
          </a:p>
          <a:p>
            <a:r>
              <a:rPr lang="en-US" altLang="zh-CN" dirty="0"/>
              <a:t>1-12(1)</a:t>
            </a:r>
          </a:p>
        </p:txBody>
      </p:sp>
      <p:sp>
        <p:nvSpPr>
          <p:cNvPr id="4" name="灯片编号占位符 3"/>
          <p:cNvSpPr>
            <a:spLocks noGrp="1"/>
          </p:cNvSpPr>
          <p:nvPr>
            <p:ph type="sldNum" sz="quarter" idx="10"/>
          </p:nvPr>
        </p:nvSpPr>
        <p:spPr/>
        <p:txBody>
          <a:bodyPr/>
          <a:lstStyle/>
          <a:p>
            <a:fld id="{D6AB6642-DDA3-4059-9E0E-DE88D9C4768B}" type="slidenum">
              <a:rPr lang="zh-CN" altLang="en-US" smtClean="0"/>
              <a:t>56</a:t>
            </a:fld>
            <a:endParaRPr lang="zh-CN" altLang="en-US"/>
          </a:p>
        </p:txBody>
      </p:sp>
    </p:spTree>
    <p:extLst>
      <p:ext uri="{BB962C8B-B14F-4D97-AF65-F5344CB8AC3E}">
        <p14:creationId xmlns:p14="http://schemas.microsoft.com/office/powerpoint/2010/main" val="25586139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57</a:t>
            </a:fld>
            <a:endParaRPr lang="zh-CN" altLang="en-US"/>
          </a:p>
        </p:txBody>
      </p:sp>
    </p:spTree>
    <p:extLst>
      <p:ext uri="{BB962C8B-B14F-4D97-AF65-F5344CB8AC3E}">
        <p14:creationId xmlns:p14="http://schemas.microsoft.com/office/powerpoint/2010/main" val="4036518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10</a:t>
            </a:fld>
            <a:endParaRPr lang="zh-CN" altLang="en-US"/>
          </a:p>
        </p:txBody>
      </p:sp>
    </p:spTree>
    <p:extLst>
      <p:ext uri="{BB962C8B-B14F-4D97-AF65-F5344CB8AC3E}">
        <p14:creationId xmlns:p14="http://schemas.microsoft.com/office/powerpoint/2010/main" val="22601509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58</a:t>
            </a:fld>
            <a:endParaRPr lang="zh-CN" altLang="en-US"/>
          </a:p>
        </p:txBody>
      </p:sp>
    </p:spTree>
    <p:extLst>
      <p:ext uri="{BB962C8B-B14F-4D97-AF65-F5344CB8AC3E}">
        <p14:creationId xmlns:p14="http://schemas.microsoft.com/office/powerpoint/2010/main" val="22295988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59</a:t>
            </a:fld>
            <a:endParaRPr lang="zh-CN" altLang="en-US"/>
          </a:p>
        </p:txBody>
      </p:sp>
    </p:spTree>
    <p:extLst>
      <p:ext uri="{BB962C8B-B14F-4D97-AF65-F5344CB8AC3E}">
        <p14:creationId xmlns:p14="http://schemas.microsoft.com/office/powerpoint/2010/main" val="29785333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61</a:t>
            </a:fld>
            <a:endParaRPr lang="zh-CN" altLang="en-US"/>
          </a:p>
        </p:txBody>
      </p:sp>
    </p:spTree>
    <p:extLst>
      <p:ext uri="{BB962C8B-B14F-4D97-AF65-F5344CB8AC3E}">
        <p14:creationId xmlns:p14="http://schemas.microsoft.com/office/powerpoint/2010/main" val="1756172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62</a:t>
            </a:fld>
            <a:endParaRPr lang="zh-CN" altLang="en-US"/>
          </a:p>
        </p:txBody>
      </p:sp>
    </p:spTree>
    <p:extLst>
      <p:ext uri="{BB962C8B-B14F-4D97-AF65-F5344CB8AC3E}">
        <p14:creationId xmlns:p14="http://schemas.microsoft.com/office/powerpoint/2010/main" val="27635504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63</a:t>
            </a:fld>
            <a:endParaRPr lang="zh-CN" altLang="en-US"/>
          </a:p>
        </p:txBody>
      </p:sp>
    </p:spTree>
    <p:extLst>
      <p:ext uri="{BB962C8B-B14F-4D97-AF65-F5344CB8AC3E}">
        <p14:creationId xmlns:p14="http://schemas.microsoft.com/office/powerpoint/2010/main" val="383562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11</a:t>
            </a:fld>
            <a:endParaRPr lang="zh-CN" altLang="en-US"/>
          </a:p>
        </p:txBody>
      </p:sp>
    </p:spTree>
    <p:extLst>
      <p:ext uri="{BB962C8B-B14F-4D97-AF65-F5344CB8AC3E}">
        <p14:creationId xmlns:p14="http://schemas.microsoft.com/office/powerpoint/2010/main" val="2565033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12</a:t>
            </a:fld>
            <a:endParaRPr lang="zh-CN" altLang="en-US"/>
          </a:p>
        </p:txBody>
      </p:sp>
    </p:spTree>
    <p:extLst>
      <p:ext uri="{BB962C8B-B14F-4D97-AF65-F5344CB8AC3E}">
        <p14:creationId xmlns:p14="http://schemas.microsoft.com/office/powerpoint/2010/main" val="121023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13</a:t>
            </a:fld>
            <a:endParaRPr lang="zh-CN" altLang="en-US"/>
          </a:p>
        </p:txBody>
      </p:sp>
    </p:spTree>
    <p:extLst>
      <p:ext uri="{BB962C8B-B14F-4D97-AF65-F5344CB8AC3E}">
        <p14:creationId xmlns:p14="http://schemas.microsoft.com/office/powerpoint/2010/main" val="3644514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2016-9-13,homework:1-2;1-4</a:t>
            </a:r>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14</a:t>
            </a:fld>
            <a:endParaRPr lang="zh-CN" altLang="en-US"/>
          </a:p>
        </p:txBody>
      </p:sp>
    </p:spTree>
    <p:extLst>
      <p:ext uri="{BB962C8B-B14F-4D97-AF65-F5344CB8AC3E}">
        <p14:creationId xmlns:p14="http://schemas.microsoft.com/office/powerpoint/2010/main" val="11069315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894324"/>
            <a:ext cx="7543800" cy="2966724"/>
          </a:xfrm>
        </p:spPr>
        <p:txBody>
          <a:bodyPr anchor="b">
            <a:normAutofit/>
          </a:bodyPr>
          <a:lstStyle>
            <a:lvl1pPr algn="l">
              <a:lnSpc>
                <a:spcPct val="85000"/>
              </a:lnSpc>
              <a:defRPr sz="8000" spc="-50" baseline="0">
                <a:solidFill>
                  <a:schemeClr val="tx1">
                    <a:lumMod val="85000"/>
                    <a:lumOff val="15000"/>
                  </a:schemeClr>
                </a:solidFill>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825038" y="4293097"/>
            <a:ext cx="7543800" cy="1305524"/>
          </a:xfrm>
        </p:spPr>
        <p:txBody>
          <a:bodyPr lIns="91440" rIns="91440">
            <a:normAutofit/>
          </a:bodyPr>
          <a:lstStyle>
            <a:lvl1pPr marL="0" indent="0" algn="l">
              <a:buNone/>
              <a:defRPr sz="2400" cap="all" spc="200" baseline="0">
                <a:solidFill>
                  <a:schemeClr val="tx2"/>
                </a:solidFill>
                <a:latin typeface="华文细黑" panose="02010600040101010101" pitchFamily="2" charset="-122"/>
                <a:ea typeface="华文细黑" panose="02010600040101010101" pitchFamily="2" charset="-122"/>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B83C9B72-38A7-4E8C-9535-FF1E1E62ACFC}" type="slidenum">
              <a:rPr lang="en-US" altLang="zh-CN" smtClean="0"/>
              <a:pPr/>
              <a:t>‹#›</a:t>
            </a:fld>
            <a:endParaRPr lang="en-US" altLang="zh-CN"/>
          </a:p>
        </p:txBody>
      </p:sp>
      <p:cxnSp>
        <p:nvCxnSpPr>
          <p:cNvPr id="9" name="Straight Connector 8"/>
          <p:cNvCxnSpPr/>
          <p:nvPr/>
        </p:nvCxnSpPr>
        <p:spPr>
          <a:xfrm>
            <a:off x="822960" y="4077072"/>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AC01AA5F-2B67-434F-94B9-DD86CA772B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528" y="430440"/>
            <a:ext cx="3000375" cy="666750"/>
          </a:xfrm>
          <a:prstGeom prst="rect">
            <a:avLst/>
          </a:prstGeom>
        </p:spPr>
      </p:pic>
    </p:spTree>
    <p:extLst>
      <p:ext uri="{BB962C8B-B14F-4D97-AF65-F5344CB8AC3E}">
        <p14:creationId xmlns:p14="http://schemas.microsoft.com/office/powerpoint/2010/main" val="353951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28144110-1C45-4EB2-B150-EF82AEC8CA55}" type="slidenum">
              <a:rPr lang="en-US" altLang="zh-CN" smtClean="0"/>
              <a:pPr/>
              <a:t>‹#›</a:t>
            </a:fld>
            <a:endParaRPr lang="en-US" altLang="zh-CN"/>
          </a:p>
        </p:txBody>
      </p:sp>
    </p:spTree>
    <p:extLst>
      <p:ext uri="{BB962C8B-B14F-4D97-AF65-F5344CB8AC3E}">
        <p14:creationId xmlns:p14="http://schemas.microsoft.com/office/powerpoint/2010/main" val="3178104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6553200" y="6248400"/>
            <a:ext cx="2133600" cy="457200"/>
          </a:xfrm>
        </p:spPr>
        <p:txBody>
          <a:bodyPr/>
          <a:lstStyle>
            <a:lvl1pPr>
              <a:defRPr/>
            </a:lvl1pPr>
          </a:lstStyle>
          <a:p>
            <a:fld id="{32363CA6-8C22-4040-9237-F0802E32BBC3}" type="slidenum">
              <a:rPr lang="en-US" altLang="zh-CN"/>
              <a:pPr/>
              <a:t>‹#›</a:t>
            </a:fld>
            <a:endParaRPr lang="en-US" altLang="zh-CN"/>
          </a:p>
        </p:txBody>
      </p:sp>
      <p:sp>
        <p:nvSpPr>
          <p:cNvPr id="8" name="日期占位符 7"/>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1720208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894324"/>
            <a:ext cx="7543800" cy="2966724"/>
          </a:xfrm>
        </p:spPr>
        <p:txBody>
          <a:bodyPr anchor="b">
            <a:normAutofit/>
          </a:bodyPr>
          <a:lstStyle>
            <a:lvl1pPr algn="l">
              <a:lnSpc>
                <a:spcPct val="85000"/>
              </a:lnSpc>
              <a:defRPr sz="8000" spc="-50" baseline="0">
                <a:solidFill>
                  <a:schemeClr val="tx1">
                    <a:lumMod val="85000"/>
                    <a:lumOff val="15000"/>
                  </a:schemeClr>
                </a:solidFill>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825038" y="4293097"/>
            <a:ext cx="7543800" cy="1305524"/>
          </a:xfrm>
        </p:spPr>
        <p:txBody>
          <a:bodyPr lIns="91440" rIns="91440">
            <a:normAutofit/>
          </a:bodyPr>
          <a:lstStyle>
            <a:lvl1pPr marL="0" indent="0" algn="l">
              <a:buNone/>
              <a:defRPr sz="2400" cap="all" spc="200" baseline="0">
                <a:solidFill>
                  <a:schemeClr val="tx2"/>
                </a:solidFill>
                <a:latin typeface="华文细黑" panose="02010600040101010101" pitchFamily="2" charset="-122"/>
                <a:ea typeface="华文细黑" panose="02010600040101010101" pitchFamily="2" charset="-122"/>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B83C9B72-38A7-4E8C-9535-FF1E1E62ACFC}" type="slidenum">
              <a:rPr lang="en-US" altLang="zh-CN" smtClean="0"/>
              <a:pPr/>
              <a:t>‹#›</a:t>
            </a:fld>
            <a:endParaRPr lang="en-US" altLang="zh-CN"/>
          </a:p>
        </p:txBody>
      </p:sp>
      <p:cxnSp>
        <p:nvCxnSpPr>
          <p:cNvPr id="9" name="Straight Connector 8"/>
          <p:cNvCxnSpPr/>
          <p:nvPr/>
        </p:nvCxnSpPr>
        <p:spPr>
          <a:xfrm>
            <a:off x="822960" y="4077072"/>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AC01AA5F-2B67-434F-94B9-DD86CA772B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528" y="430440"/>
            <a:ext cx="3000375" cy="666750"/>
          </a:xfrm>
          <a:prstGeom prst="rect">
            <a:avLst/>
          </a:prstGeom>
        </p:spPr>
      </p:pic>
    </p:spTree>
    <p:extLst>
      <p:ext uri="{BB962C8B-B14F-4D97-AF65-F5344CB8AC3E}">
        <p14:creationId xmlns:p14="http://schemas.microsoft.com/office/powerpoint/2010/main" val="1147874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51DC7F20-8F81-4292-852A-84E04AB48FEF}" type="slidenum">
              <a:rPr lang="en-US" altLang="zh-CN" smtClean="0"/>
              <a:pPr/>
              <a:t>‹#›</a:t>
            </a:fld>
            <a:endParaRPr lang="en-US" altLang="zh-CN"/>
          </a:p>
        </p:txBody>
      </p:sp>
    </p:spTree>
    <p:extLst>
      <p:ext uri="{BB962C8B-B14F-4D97-AF65-F5344CB8AC3E}">
        <p14:creationId xmlns:p14="http://schemas.microsoft.com/office/powerpoint/2010/main" val="3331745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5"/>
            <a:ext cx="7543800" cy="968438"/>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822960" y="1700808"/>
            <a:ext cx="3703320" cy="416828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700808"/>
            <a:ext cx="3703320" cy="41682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B1940B9B-36A2-4AB6-A3D3-2C7398C787C8}" type="slidenum">
              <a:rPr lang="en-US" altLang="zh-CN" smtClean="0"/>
              <a:pPr/>
              <a:t>‹#›</a:t>
            </a:fld>
            <a:endParaRPr lang="en-US" altLang="zh-CN"/>
          </a:p>
        </p:txBody>
      </p:sp>
    </p:spTree>
    <p:extLst>
      <p:ext uri="{BB962C8B-B14F-4D97-AF65-F5344CB8AC3E}">
        <p14:creationId xmlns:p14="http://schemas.microsoft.com/office/powerpoint/2010/main" val="1105207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5"/>
            <a:ext cx="7543800" cy="96875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628800"/>
            <a:ext cx="3703320" cy="64807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420888"/>
            <a:ext cx="3703320" cy="344820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628800"/>
            <a:ext cx="3703320" cy="64807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6" name="Content Placeholder 5"/>
          <p:cNvSpPr>
            <a:spLocks noGrp="1"/>
          </p:cNvSpPr>
          <p:nvPr>
            <p:ph sz="quarter" idx="4"/>
          </p:nvPr>
        </p:nvSpPr>
        <p:spPr>
          <a:xfrm>
            <a:off x="4663440" y="2420888"/>
            <a:ext cx="3703320" cy="344820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939AC93D-4359-4B4C-A794-34947D7EE42F}" type="slidenum">
              <a:rPr lang="en-US" altLang="zh-CN" smtClean="0"/>
              <a:pPr/>
              <a:t>‹#›</a:t>
            </a:fld>
            <a:endParaRPr lang="en-US" altLang="zh-CN"/>
          </a:p>
        </p:txBody>
      </p:sp>
    </p:spTree>
    <p:extLst>
      <p:ext uri="{BB962C8B-B14F-4D97-AF65-F5344CB8AC3E}">
        <p14:creationId xmlns:p14="http://schemas.microsoft.com/office/powerpoint/2010/main" val="292449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6541BB0A-0218-4862-AE70-DBD958D950CD}" type="slidenum">
              <a:rPr lang="en-US" altLang="zh-CN" smtClean="0"/>
              <a:pPr/>
              <a:t>‹#›</a:t>
            </a:fld>
            <a:endParaRPr lang="en-US" altLang="zh-CN"/>
          </a:p>
        </p:txBody>
      </p:sp>
    </p:spTree>
    <p:extLst>
      <p:ext uri="{BB962C8B-B14F-4D97-AF65-F5344CB8AC3E}">
        <p14:creationId xmlns:p14="http://schemas.microsoft.com/office/powerpoint/2010/main" val="4173757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ltLang="zh-CN"/>
          </a:p>
        </p:txBody>
      </p:sp>
      <p:sp>
        <p:nvSpPr>
          <p:cNvPr id="9" name="Slide Number Placeholder 8"/>
          <p:cNvSpPr>
            <a:spLocks noGrp="1"/>
          </p:cNvSpPr>
          <p:nvPr>
            <p:ph type="sldNum" sz="quarter" idx="12"/>
          </p:nvPr>
        </p:nvSpPr>
        <p:spPr/>
        <p:txBody>
          <a:bodyPr/>
          <a:lstStyle/>
          <a:p>
            <a:fld id="{DD6CE03D-259D-48F6-8129-0F9454F18E2E}" type="slidenum">
              <a:rPr lang="en-US" altLang="zh-CN" smtClean="0"/>
              <a:pPr/>
              <a:t>‹#›</a:t>
            </a:fld>
            <a:endParaRPr lang="en-US" altLang="zh-CN"/>
          </a:p>
        </p:txBody>
      </p:sp>
    </p:spTree>
    <p:extLst>
      <p:ext uri="{BB962C8B-B14F-4D97-AF65-F5344CB8AC3E}">
        <p14:creationId xmlns:p14="http://schemas.microsoft.com/office/powerpoint/2010/main" val="3206366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C98905-052A-4F44-9AD7-DA2AA210132E}" type="slidenum">
              <a:rPr lang="en-US" altLang="zh-CN" smtClean="0"/>
              <a:pPr/>
              <a:t>‹#›</a:t>
            </a:fld>
            <a:endParaRPr lang="en-US" altLang="zh-CN"/>
          </a:p>
        </p:txBody>
      </p:sp>
    </p:spTree>
    <p:extLst>
      <p:ext uri="{BB962C8B-B14F-4D97-AF65-F5344CB8AC3E}">
        <p14:creationId xmlns:p14="http://schemas.microsoft.com/office/powerpoint/2010/main" val="25427687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D5F7E033-BAD9-4875-9B60-B907C766FB9F}" type="slidenum">
              <a:rPr lang="en-US" altLang="zh-CN" smtClean="0"/>
              <a:pPr/>
              <a:t>‹#›</a:t>
            </a:fld>
            <a:endParaRPr lang="en-US" altLang="zh-CN"/>
          </a:p>
        </p:txBody>
      </p:sp>
    </p:spTree>
    <p:extLst>
      <p:ext uri="{BB962C8B-B14F-4D97-AF65-F5344CB8AC3E}">
        <p14:creationId xmlns:p14="http://schemas.microsoft.com/office/powerpoint/2010/main" val="611113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51DC7F20-8F81-4292-852A-84E04AB48FEF}" type="slidenum">
              <a:rPr lang="en-US" altLang="zh-CN" smtClean="0"/>
              <a:pPr/>
              <a:t>‹#›</a:t>
            </a:fld>
            <a:endParaRPr lang="en-US" altLang="zh-CN"/>
          </a:p>
        </p:txBody>
      </p:sp>
    </p:spTree>
    <p:extLst>
      <p:ext uri="{BB962C8B-B14F-4D97-AF65-F5344CB8AC3E}">
        <p14:creationId xmlns:p14="http://schemas.microsoft.com/office/powerpoint/2010/main" val="21861843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C8B37C1B-9789-4B20-8964-66D42F1AF721}" type="slidenum">
              <a:rPr lang="en-US" altLang="zh-CN" smtClean="0"/>
              <a:pPr/>
              <a:t>‹#›</a:t>
            </a:fld>
            <a:endParaRPr lang="en-US" altLang="zh-CN"/>
          </a:p>
        </p:txBody>
      </p:sp>
    </p:spTree>
    <p:extLst>
      <p:ext uri="{BB962C8B-B14F-4D97-AF65-F5344CB8AC3E}">
        <p14:creationId xmlns:p14="http://schemas.microsoft.com/office/powerpoint/2010/main" val="3483711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28144110-1C45-4EB2-B150-EF82AEC8CA55}" type="slidenum">
              <a:rPr lang="en-US" altLang="zh-CN" smtClean="0"/>
              <a:pPr/>
              <a:t>‹#›</a:t>
            </a:fld>
            <a:endParaRPr lang="en-US" altLang="zh-CN"/>
          </a:p>
        </p:txBody>
      </p:sp>
    </p:spTree>
    <p:extLst>
      <p:ext uri="{BB962C8B-B14F-4D97-AF65-F5344CB8AC3E}">
        <p14:creationId xmlns:p14="http://schemas.microsoft.com/office/powerpoint/2010/main" val="2131510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6553200" y="6248400"/>
            <a:ext cx="2133600" cy="457200"/>
          </a:xfrm>
        </p:spPr>
        <p:txBody>
          <a:bodyPr/>
          <a:lstStyle>
            <a:lvl1pPr>
              <a:defRPr/>
            </a:lvl1pPr>
          </a:lstStyle>
          <a:p>
            <a:fld id="{32363CA6-8C22-4040-9237-F0802E32BBC3}" type="slidenum">
              <a:rPr lang="en-US" altLang="zh-CN"/>
              <a:pPr/>
              <a:t>‹#›</a:t>
            </a:fld>
            <a:endParaRPr lang="en-US" altLang="zh-CN"/>
          </a:p>
        </p:txBody>
      </p:sp>
      <p:sp>
        <p:nvSpPr>
          <p:cNvPr id="8" name="日期占位符 7"/>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42452647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894324"/>
            <a:ext cx="7543800" cy="2966724"/>
          </a:xfrm>
        </p:spPr>
        <p:txBody>
          <a:bodyPr anchor="b">
            <a:normAutofit/>
          </a:bodyPr>
          <a:lstStyle>
            <a:lvl1pPr algn="l">
              <a:lnSpc>
                <a:spcPct val="85000"/>
              </a:lnSpc>
              <a:defRPr sz="8000" spc="-50" baseline="0">
                <a:solidFill>
                  <a:schemeClr val="tx1">
                    <a:lumMod val="85000"/>
                    <a:lumOff val="15000"/>
                  </a:schemeClr>
                </a:solidFill>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825038" y="4293097"/>
            <a:ext cx="7543800" cy="1305524"/>
          </a:xfrm>
        </p:spPr>
        <p:txBody>
          <a:bodyPr lIns="91440" rIns="91440">
            <a:normAutofit/>
          </a:bodyPr>
          <a:lstStyle>
            <a:lvl1pPr marL="0" indent="0" algn="l">
              <a:buNone/>
              <a:defRPr sz="2400" cap="all" spc="200" baseline="0">
                <a:solidFill>
                  <a:schemeClr val="tx2"/>
                </a:solidFill>
                <a:latin typeface="华文细黑" panose="02010600040101010101" pitchFamily="2" charset="-122"/>
                <a:ea typeface="华文细黑" panose="02010600040101010101" pitchFamily="2" charset="-122"/>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B83C9B72-38A7-4E8C-9535-FF1E1E62ACFC}" type="slidenum">
              <a:rPr lang="en-US" altLang="zh-CN" smtClean="0"/>
              <a:pPr/>
              <a:t>‹#›</a:t>
            </a:fld>
            <a:endParaRPr lang="en-US" altLang="zh-CN"/>
          </a:p>
        </p:txBody>
      </p:sp>
      <p:cxnSp>
        <p:nvCxnSpPr>
          <p:cNvPr id="9" name="Straight Connector 8"/>
          <p:cNvCxnSpPr/>
          <p:nvPr/>
        </p:nvCxnSpPr>
        <p:spPr>
          <a:xfrm>
            <a:off x="822960" y="4077072"/>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AC01AA5F-2B67-434F-94B9-DD86CA772B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528" y="430440"/>
            <a:ext cx="3000375" cy="666750"/>
          </a:xfrm>
          <a:prstGeom prst="rect">
            <a:avLst/>
          </a:prstGeom>
        </p:spPr>
      </p:pic>
    </p:spTree>
    <p:extLst>
      <p:ext uri="{BB962C8B-B14F-4D97-AF65-F5344CB8AC3E}">
        <p14:creationId xmlns:p14="http://schemas.microsoft.com/office/powerpoint/2010/main" val="11656360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51DC7F20-8F81-4292-852A-84E04AB48FEF}" type="slidenum">
              <a:rPr lang="en-US" altLang="zh-CN" smtClean="0"/>
              <a:pPr/>
              <a:t>‹#›</a:t>
            </a:fld>
            <a:endParaRPr lang="en-US" altLang="zh-CN"/>
          </a:p>
        </p:txBody>
      </p:sp>
    </p:spTree>
    <p:extLst>
      <p:ext uri="{BB962C8B-B14F-4D97-AF65-F5344CB8AC3E}">
        <p14:creationId xmlns:p14="http://schemas.microsoft.com/office/powerpoint/2010/main" val="174880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5"/>
            <a:ext cx="7543800" cy="968438"/>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822960" y="1700808"/>
            <a:ext cx="3703320" cy="416828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700808"/>
            <a:ext cx="3703320" cy="41682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B1940B9B-36A2-4AB6-A3D3-2C7398C787C8}" type="slidenum">
              <a:rPr lang="en-US" altLang="zh-CN" smtClean="0"/>
              <a:pPr/>
              <a:t>‹#›</a:t>
            </a:fld>
            <a:endParaRPr lang="en-US" altLang="zh-CN"/>
          </a:p>
        </p:txBody>
      </p:sp>
    </p:spTree>
    <p:extLst>
      <p:ext uri="{BB962C8B-B14F-4D97-AF65-F5344CB8AC3E}">
        <p14:creationId xmlns:p14="http://schemas.microsoft.com/office/powerpoint/2010/main" val="18981056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5"/>
            <a:ext cx="7543800" cy="96875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628800"/>
            <a:ext cx="3703320" cy="64807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420888"/>
            <a:ext cx="3703320" cy="344820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628800"/>
            <a:ext cx="3703320" cy="64807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6" name="Content Placeholder 5"/>
          <p:cNvSpPr>
            <a:spLocks noGrp="1"/>
          </p:cNvSpPr>
          <p:nvPr>
            <p:ph sz="quarter" idx="4"/>
          </p:nvPr>
        </p:nvSpPr>
        <p:spPr>
          <a:xfrm>
            <a:off x="4663440" y="2420888"/>
            <a:ext cx="3703320" cy="344820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939AC93D-4359-4B4C-A794-34947D7EE42F}" type="slidenum">
              <a:rPr lang="en-US" altLang="zh-CN" smtClean="0"/>
              <a:pPr/>
              <a:t>‹#›</a:t>
            </a:fld>
            <a:endParaRPr lang="en-US" altLang="zh-CN"/>
          </a:p>
        </p:txBody>
      </p:sp>
    </p:spTree>
    <p:extLst>
      <p:ext uri="{BB962C8B-B14F-4D97-AF65-F5344CB8AC3E}">
        <p14:creationId xmlns:p14="http://schemas.microsoft.com/office/powerpoint/2010/main" val="19451920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6541BB0A-0218-4862-AE70-DBD958D950CD}" type="slidenum">
              <a:rPr lang="en-US" altLang="zh-CN" smtClean="0"/>
              <a:pPr/>
              <a:t>‹#›</a:t>
            </a:fld>
            <a:endParaRPr lang="en-US" altLang="zh-CN"/>
          </a:p>
        </p:txBody>
      </p:sp>
    </p:spTree>
    <p:extLst>
      <p:ext uri="{BB962C8B-B14F-4D97-AF65-F5344CB8AC3E}">
        <p14:creationId xmlns:p14="http://schemas.microsoft.com/office/powerpoint/2010/main" val="9225222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ltLang="zh-CN"/>
          </a:p>
        </p:txBody>
      </p:sp>
      <p:sp>
        <p:nvSpPr>
          <p:cNvPr id="9" name="Slide Number Placeholder 8"/>
          <p:cNvSpPr>
            <a:spLocks noGrp="1"/>
          </p:cNvSpPr>
          <p:nvPr>
            <p:ph type="sldNum" sz="quarter" idx="12"/>
          </p:nvPr>
        </p:nvSpPr>
        <p:spPr/>
        <p:txBody>
          <a:bodyPr/>
          <a:lstStyle/>
          <a:p>
            <a:fld id="{DD6CE03D-259D-48F6-8129-0F9454F18E2E}" type="slidenum">
              <a:rPr lang="en-US" altLang="zh-CN" smtClean="0"/>
              <a:pPr/>
              <a:t>‹#›</a:t>
            </a:fld>
            <a:endParaRPr lang="en-US" altLang="zh-CN"/>
          </a:p>
        </p:txBody>
      </p:sp>
    </p:spTree>
    <p:extLst>
      <p:ext uri="{BB962C8B-B14F-4D97-AF65-F5344CB8AC3E}">
        <p14:creationId xmlns:p14="http://schemas.microsoft.com/office/powerpoint/2010/main" val="24698261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C98905-052A-4F44-9AD7-DA2AA210132E}" type="slidenum">
              <a:rPr lang="en-US" altLang="zh-CN" smtClean="0"/>
              <a:pPr/>
              <a:t>‹#›</a:t>
            </a:fld>
            <a:endParaRPr lang="en-US" altLang="zh-CN"/>
          </a:p>
        </p:txBody>
      </p:sp>
    </p:spTree>
    <p:extLst>
      <p:ext uri="{BB962C8B-B14F-4D97-AF65-F5344CB8AC3E}">
        <p14:creationId xmlns:p14="http://schemas.microsoft.com/office/powerpoint/2010/main" val="1162083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5"/>
            <a:ext cx="7543800" cy="968438"/>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822960" y="1700808"/>
            <a:ext cx="3703320" cy="416828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700808"/>
            <a:ext cx="3703320" cy="41682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B1940B9B-36A2-4AB6-A3D3-2C7398C787C8}" type="slidenum">
              <a:rPr lang="en-US" altLang="zh-CN" smtClean="0"/>
              <a:pPr/>
              <a:t>‹#›</a:t>
            </a:fld>
            <a:endParaRPr lang="en-US" altLang="zh-CN"/>
          </a:p>
        </p:txBody>
      </p:sp>
    </p:spTree>
    <p:extLst>
      <p:ext uri="{BB962C8B-B14F-4D97-AF65-F5344CB8AC3E}">
        <p14:creationId xmlns:p14="http://schemas.microsoft.com/office/powerpoint/2010/main" val="6736209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D5F7E033-BAD9-4875-9B60-B907C766FB9F}" type="slidenum">
              <a:rPr lang="en-US" altLang="zh-CN" smtClean="0"/>
              <a:pPr/>
              <a:t>‹#›</a:t>
            </a:fld>
            <a:endParaRPr lang="en-US" altLang="zh-CN"/>
          </a:p>
        </p:txBody>
      </p:sp>
    </p:spTree>
    <p:extLst>
      <p:ext uri="{BB962C8B-B14F-4D97-AF65-F5344CB8AC3E}">
        <p14:creationId xmlns:p14="http://schemas.microsoft.com/office/powerpoint/2010/main" val="24743483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C8B37C1B-9789-4B20-8964-66D42F1AF721}" type="slidenum">
              <a:rPr lang="en-US" altLang="zh-CN" smtClean="0"/>
              <a:pPr/>
              <a:t>‹#›</a:t>
            </a:fld>
            <a:endParaRPr lang="en-US" altLang="zh-CN"/>
          </a:p>
        </p:txBody>
      </p:sp>
    </p:spTree>
    <p:extLst>
      <p:ext uri="{BB962C8B-B14F-4D97-AF65-F5344CB8AC3E}">
        <p14:creationId xmlns:p14="http://schemas.microsoft.com/office/powerpoint/2010/main" val="42285669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28144110-1C45-4EB2-B150-EF82AEC8CA55}" type="slidenum">
              <a:rPr lang="en-US" altLang="zh-CN" smtClean="0"/>
              <a:pPr/>
              <a:t>‹#›</a:t>
            </a:fld>
            <a:endParaRPr lang="en-US" altLang="zh-CN"/>
          </a:p>
        </p:txBody>
      </p:sp>
    </p:spTree>
    <p:extLst>
      <p:ext uri="{BB962C8B-B14F-4D97-AF65-F5344CB8AC3E}">
        <p14:creationId xmlns:p14="http://schemas.microsoft.com/office/powerpoint/2010/main" val="16969925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6553200" y="6248400"/>
            <a:ext cx="2133600" cy="457200"/>
          </a:xfrm>
        </p:spPr>
        <p:txBody>
          <a:bodyPr/>
          <a:lstStyle>
            <a:lvl1pPr>
              <a:defRPr/>
            </a:lvl1pPr>
          </a:lstStyle>
          <a:p>
            <a:fld id="{32363CA6-8C22-4040-9237-F0802E32BBC3}" type="slidenum">
              <a:rPr lang="en-US" altLang="zh-CN"/>
              <a:pPr/>
              <a:t>‹#›</a:t>
            </a:fld>
            <a:endParaRPr lang="en-US" altLang="zh-CN"/>
          </a:p>
        </p:txBody>
      </p:sp>
      <p:sp>
        <p:nvSpPr>
          <p:cNvPr id="8" name="日期占位符 7"/>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388686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5"/>
            <a:ext cx="7543800" cy="96875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628800"/>
            <a:ext cx="3703320" cy="64807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420888"/>
            <a:ext cx="3703320" cy="344820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628800"/>
            <a:ext cx="3703320" cy="64807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6" name="Content Placeholder 5"/>
          <p:cNvSpPr>
            <a:spLocks noGrp="1"/>
          </p:cNvSpPr>
          <p:nvPr>
            <p:ph sz="quarter" idx="4"/>
          </p:nvPr>
        </p:nvSpPr>
        <p:spPr>
          <a:xfrm>
            <a:off x="4663440" y="2420888"/>
            <a:ext cx="3703320" cy="344820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939AC93D-4359-4B4C-A794-34947D7EE42F}" type="slidenum">
              <a:rPr lang="en-US" altLang="zh-CN" smtClean="0"/>
              <a:pPr/>
              <a:t>‹#›</a:t>
            </a:fld>
            <a:endParaRPr lang="en-US" altLang="zh-CN"/>
          </a:p>
        </p:txBody>
      </p:sp>
    </p:spTree>
    <p:extLst>
      <p:ext uri="{BB962C8B-B14F-4D97-AF65-F5344CB8AC3E}">
        <p14:creationId xmlns:p14="http://schemas.microsoft.com/office/powerpoint/2010/main" val="3061445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6541BB0A-0218-4862-AE70-DBD958D950CD}" type="slidenum">
              <a:rPr lang="en-US" altLang="zh-CN" smtClean="0"/>
              <a:pPr/>
              <a:t>‹#›</a:t>
            </a:fld>
            <a:endParaRPr lang="en-US" altLang="zh-CN"/>
          </a:p>
        </p:txBody>
      </p:sp>
    </p:spTree>
    <p:extLst>
      <p:ext uri="{BB962C8B-B14F-4D97-AF65-F5344CB8AC3E}">
        <p14:creationId xmlns:p14="http://schemas.microsoft.com/office/powerpoint/2010/main" val="3321507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ltLang="zh-CN"/>
          </a:p>
        </p:txBody>
      </p:sp>
      <p:sp>
        <p:nvSpPr>
          <p:cNvPr id="9" name="Slide Number Placeholder 8"/>
          <p:cNvSpPr>
            <a:spLocks noGrp="1"/>
          </p:cNvSpPr>
          <p:nvPr>
            <p:ph type="sldNum" sz="quarter" idx="12"/>
          </p:nvPr>
        </p:nvSpPr>
        <p:spPr/>
        <p:txBody>
          <a:bodyPr/>
          <a:lstStyle/>
          <a:p>
            <a:fld id="{DD6CE03D-259D-48F6-8129-0F9454F18E2E}" type="slidenum">
              <a:rPr lang="en-US" altLang="zh-CN" smtClean="0"/>
              <a:pPr/>
              <a:t>‹#›</a:t>
            </a:fld>
            <a:endParaRPr lang="en-US" altLang="zh-CN"/>
          </a:p>
        </p:txBody>
      </p:sp>
    </p:spTree>
    <p:extLst>
      <p:ext uri="{BB962C8B-B14F-4D97-AF65-F5344CB8AC3E}">
        <p14:creationId xmlns:p14="http://schemas.microsoft.com/office/powerpoint/2010/main" val="692320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C98905-052A-4F44-9AD7-DA2AA210132E}" type="slidenum">
              <a:rPr lang="en-US" altLang="zh-CN" smtClean="0"/>
              <a:pPr/>
              <a:t>‹#›</a:t>
            </a:fld>
            <a:endParaRPr lang="en-US" altLang="zh-CN"/>
          </a:p>
        </p:txBody>
      </p:sp>
    </p:spTree>
    <p:extLst>
      <p:ext uri="{BB962C8B-B14F-4D97-AF65-F5344CB8AC3E}">
        <p14:creationId xmlns:p14="http://schemas.microsoft.com/office/powerpoint/2010/main" val="188815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D5F7E033-BAD9-4875-9B60-B907C766FB9F}" type="slidenum">
              <a:rPr lang="en-US" altLang="zh-CN" smtClean="0"/>
              <a:pPr/>
              <a:t>‹#›</a:t>
            </a:fld>
            <a:endParaRPr lang="en-US" altLang="zh-CN"/>
          </a:p>
        </p:txBody>
      </p:sp>
    </p:spTree>
    <p:extLst>
      <p:ext uri="{BB962C8B-B14F-4D97-AF65-F5344CB8AC3E}">
        <p14:creationId xmlns:p14="http://schemas.microsoft.com/office/powerpoint/2010/main" val="2992322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C8B37C1B-9789-4B20-8964-66D42F1AF721}" type="slidenum">
              <a:rPr lang="en-US" altLang="zh-CN" smtClean="0"/>
              <a:pPr/>
              <a:t>‹#›</a:t>
            </a:fld>
            <a:endParaRPr lang="en-US" altLang="zh-CN"/>
          </a:p>
        </p:txBody>
      </p:sp>
    </p:spTree>
    <p:extLst>
      <p:ext uri="{BB962C8B-B14F-4D97-AF65-F5344CB8AC3E}">
        <p14:creationId xmlns:p14="http://schemas.microsoft.com/office/powerpoint/2010/main" val="1653465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986020"/>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22959" y="1552928"/>
            <a:ext cx="7543801" cy="4316166"/>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zh-C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8144110-1C45-4EB2-B150-EF82AEC8CA55}" type="slidenum">
              <a:rPr lang="en-US" altLang="zh-CN" smtClean="0"/>
              <a:pPr/>
              <a:t>‹#›</a:t>
            </a:fld>
            <a:endParaRPr lang="en-US" altLang="zh-CN"/>
          </a:p>
        </p:txBody>
      </p:sp>
      <p:cxnSp>
        <p:nvCxnSpPr>
          <p:cNvPr id="10" name="Straight Connector 9"/>
          <p:cNvCxnSpPr/>
          <p:nvPr/>
        </p:nvCxnSpPr>
        <p:spPr>
          <a:xfrm>
            <a:off x="822959" y="1412776"/>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14147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华文中宋" panose="02010600040101010101" pitchFamily="2" charset="-122"/>
          <a:ea typeface="华文中宋" panose="02010600040101010101" pitchFamily="2" charset="-122"/>
          <a:cs typeface="+mj-cs"/>
        </a:defRPr>
      </a:lvl1pPr>
    </p:titleStyle>
    <p:bodyStyle>
      <a:lvl1pPr marL="91440" indent="-9144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幼圆" panose="02010509060101010101" pitchFamily="49" charset="-122"/>
          <a:ea typeface="幼圆" panose="02010509060101010101" pitchFamily="49" charset="-122"/>
          <a:cs typeface="+mn-cs"/>
        </a:defRPr>
      </a:lvl1pPr>
      <a:lvl2pPr marL="38404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800" kern="1200">
          <a:solidFill>
            <a:schemeClr val="tx1">
              <a:lumMod val="75000"/>
              <a:lumOff val="25000"/>
            </a:schemeClr>
          </a:solidFill>
          <a:latin typeface="幼圆" panose="02010509060101010101" pitchFamily="49" charset="-122"/>
          <a:ea typeface="幼圆" panose="02010509060101010101" pitchFamily="49" charset="-122"/>
          <a:cs typeface="+mn-cs"/>
        </a:defRPr>
      </a:lvl2pPr>
      <a:lvl3pPr marL="56692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000" kern="1200">
          <a:solidFill>
            <a:schemeClr val="tx1">
              <a:lumMod val="75000"/>
              <a:lumOff val="25000"/>
            </a:schemeClr>
          </a:solidFill>
          <a:latin typeface="幼圆" panose="02010509060101010101" pitchFamily="49" charset="-122"/>
          <a:ea typeface="幼圆" panose="02010509060101010101" pitchFamily="49" charset="-122"/>
          <a:cs typeface="+mn-cs"/>
        </a:defRPr>
      </a:lvl3pPr>
      <a:lvl4pPr marL="74980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000" kern="1200">
          <a:solidFill>
            <a:schemeClr val="tx1">
              <a:lumMod val="75000"/>
              <a:lumOff val="25000"/>
            </a:schemeClr>
          </a:solidFill>
          <a:latin typeface="幼圆" panose="02010509060101010101" pitchFamily="49" charset="-122"/>
          <a:ea typeface="幼圆" panose="02010509060101010101" pitchFamily="49" charset="-122"/>
          <a:cs typeface="+mn-cs"/>
        </a:defRPr>
      </a:lvl4pPr>
      <a:lvl5pPr marL="93268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000" kern="1200">
          <a:solidFill>
            <a:schemeClr val="tx1">
              <a:lumMod val="75000"/>
              <a:lumOff val="25000"/>
            </a:schemeClr>
          </a:solidFill>
          <a:latin typeface="幼圆" panose="02010509060101010101" pitchFamily="49" charset="-122"/>
          <a:ea typeface="幼圆" panose="02010509060101010101" pitchFamily="49"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986020"/>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22959" y="1552928"/>
            <a:ext cx="7543801" cy="4316166"/>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zh-C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8144110-1C45-4EB2-B150-EF82AEC8CA55}" type="slidenum">
              <a:rPr lang="en-US" altLang="zh-CN" smtClean="0"/>
              <a:pPr/>
              <a:t>‹#›</a:t>
            </a:fld>
            <a:endParaRPr lang="en-US" altLang="zh-CN"/>
          </a:p>
        </p:txBody>
      </p:sp>
      <p:cxnSp>
        <p:nvCxnSpPr>
          <p:cNvPr id="10" name="Straight Connector 9"/>
          <p:cNvCxnSpPr/>
          <p:nvPr/>
        </p:nvCxnSpPr>
        <p:spPr>
          <a:xfrm>
            <a:off x="822959" y="1412776"/>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57425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华文中宋" panose="02010600040101010101" pitchFamily="2" charset="-122"/>
          <a:ea typeface="华文中宋" panose="02010600040101010101" pitchFamily="2" charset="-122"/>
          <a:cs typeface="+mj-cs"/>
        </a:defRPr>
      </a:lvl1pPr>
    </p:titleStyle>
    <p:bodyStyle>
      <a:lvl1pPr marL="91440" indent="-9144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幼圆" panose="02010509060101010101" pitchFamily="49" charset="-122"/>
          <a:ea typeface="幼圆" panose="02010509060101010101" pitchFamily="49" charset="-122"/>
          <a:cs typeface="+mn-cs"/>
        </a:defRPr>
      </a:lvl1pPr>
      <a:lvl2pPr marL="38404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800" kern="1200">
          <a:solidFill>
            <a:schemeClr val="tx1">
              <a:lumMod val="75000"/>
              <a:lumOff val="25000"/>
            </a:schemeClr>
          </a:solidFill>
          <a:latin typeface="幼圆" panose="02010509060101010101" pitchFamily="49" charset="-122"/>
          <a:ea typeface="幼圆" panose="02010509060101010101" pitchFamily="49" charset="-122"/>
          <a:cs typeface="+mn-cs"/>
        </a:defRPr>
      </a:lvl2pPr>
      <a:lvl3pPr marL="56692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000" kern="1200">
          <a:solidFill>
            <a:schemeClr val="tx1">
              <a:lumMod val="75000"/>
              <a:lumOff val="25000"/>
            </a:schemeClr>
          </a:solidFill>
          <a:latin typeface="幼圆" panose="02010509060101010101" pitchFamily="49" charset="-122"/>
          <a:ea typeface="幼圆" panose="02010509060101010101" pitchFamily="49" charset="-122"/>
          <a:cs typeface="+mn-cs"/>
        </a:defRPr>
      </a:lvl3pPr>
      <a:lvl4pPr marL="74980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000" kern="1200">
          <a:solidFill>
            <a:schemeClr val="tx1">
              <a:lumMod val="75000"/>
              <a:lumOff val="25000"/>
            </a:schemeClr>
          </a:solidFill>
          <a:latin typeface="幼圆" panose="02010509060101010101" pitchFamily="49" charset="-122"/>
          <a:ea typeface="幼圆" panose="02010509060101010101" pitchFamily="49" charset="-122"/>
          <a:cs typeface="+mn-cs"/>
        </a:defRPr>
      </a:lvl4pPr>
      <a:lvl5pPr marL="93268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000" kern="1200">
          <a:solidFill>
            <a:schemeClr val="tx1">
              <a:lumMod val="75000"/>
              <a:lumOff val="25000"/>
            </a:schemeClr>
          </a:solidFill>
          <a:latin typeface="幼圆" panose="02010509060101010101" pitchFamily="49" charset="-122"/>
          <a:ea typeface="幼圆" panose="02010509060101010101" pitchFamily="49"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986020"/>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22959" y="1552928"/>
            <a:ext cx="7543801" cy="4316166"/>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zh-C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8144110-1C45-4EB2-B150-EF82AEC8CA55}" type="slidenum">
              <a:rPr lang="en-US" altLang="zh-CN" smtClean="0"/>
              <a:pPr/>
              <a:t>‹#›</a:t>
            </a:fld>
            <a:endParaRPr lang="en-US" altLang="zh-CN"/>
          </a:p>
        </p:txBody>
      </p:sp>
      <p:cxnSp>
        <p:nvCxnSpPr>
          <p:cNvPr id="10" name="Straight Connector 9"/>
          <p:cNvCxnSpPr/>
          <p:nvPr/>
        </p:nvCxnSpPr>
        <p:spPr>
          <a:xfrm>
            <a:off x="822959" y="1412776"/>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6851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华文中宋" panose="02010600040101010101" pitchFamily="2" charset="-122"/>
          <a:ea typeface="华文中宋" panose="02010600040101010101" pitchFamily="2" charset="-122"/>
          <a:cs typeface="+mj-cs"/>
        </a:defRPr>
      </a:lvl1pPr>
    </p:titleStyle>
    <p:bodyStyle>
      <a:lvl1pPr marL="91440" indent="-9144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幼圆" panose="02010509060101010101" pitchFamily="49" charset="-122"/>
          <a:ea typeface="幼圆" panose="02010509060101010101" pitchFamily="49" charset="-122"/>
          <a:cs typeface="+mn-cs"/>
        </a:defRPr>
      </a:lvl1pPr>
      <a:lvl2pPr marL="38404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800" kern="1200">
          <a:solidFill>
            <a:schemeClr val="tx1">
              <a:lumMod val="75000"/>
              <a:lumOff val="25000"/>
            </a:schemeClr>
          </a:solidFill>
          <a:latin typeface="幼圆" panose="02010509060101010101" pitchFamily="49" charset="-122"/>
          <a:ea typeface="幼圆" panose="02010509060101010101" pitchFamily="49" charset="-122"/>
          <a:cs typeface="+mn-cs"/>
        </a:defRPr>
      </a:lvl2pPr>
      <a:lvl3pPr marL="56692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000" kern="1200">
          <a:solidFill>
            <a:schemeClr val="tx1">
              <a:lumMod val="75000"/>
              <a:lumOff val="25000"/>
            </a:schemeClr>
          </a:solidFill>
          <a:latin typeface="幼圆" panose="02010509060101010101" pitchFamily="49" charset="-122"/>
          <a:ea typeface="幼圆" panose="02010509060101010101" pitchFamily="49" charset="-122"/>
          <a:cs typeface="+mn-cs"/>
        </a:defRPr>
      </a:lvl3pPr>
      <a:lvl4pPr marL="74980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000" kern="1200">
          <a:solidFill>
            <a:schemeClr val="tx1">
              <a:lumMod val="75000"/>
              <a:lumOff val="25000"/>
            </a:schemeClr>
          </a:solidFill>
          <a:latin typeface="幼圆" panose="02010509060101010101" pitchFamily="49" charset="-122"/>
          <a:ea typeface="幼圆" panose="02010509060101010101" pitchFamily="49" charset="-122"/>
          <a:cs typeface="+mn-cs"/>
        </a:defRPr>
      </a:lvl4pPr>
      <a:lvl5pPr marL="932688" indent="-182880" algn="l" defTabSz="914400" rtl="0" eaLnBrk="1" latinLnBrk="0" hangingPunct="1">
        <a:lnSpc>
          <a:spcPct val="150000"/>
        </a:lnSpc>
        <a:spcBef>
          <a:spcPts val="200"/>
        </a:spcBef>
        <a:spcAft>
          <a:spcPts val="400"/>
        </a:spcAft>
        <a:buClr>
          <a:schemeClr val="accent1"/>
        </a:buClr>
        <a:buFont typeface="Wingdings" panose="05000000000000000000" pitchFamily="2" charset="2"/>
        <a:buChar char="u"/>
        <a:defRPr sz="2000" kern="1200">
          <a:solidFill>
            <a:schemeClr val="tx1">
              <a:lumMod val="75000"/>
              <a:lumOff val="25000"/>
            </a:schemeClr>
          </a:solidFill>
          <a:latin typeface="幼圆" panose="02010509060101010101" pitchFamily="49" charset="-122"/>
          <a:ea typeface="幼圆" panose="02010509060101010101" pitchFamily="49"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png"/><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12.e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12.e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12.emf"/><Relationship Id="rId4"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3.emf"/><Relationship Id="rId4" Type="http://schemas.openxmlformats.org/officeDocument/2006/relationships/oleObject" Target="../embeddings/oleObject12.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28.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3.bin"/><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15.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6.wmf"/><Relationship Id="rId4"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7.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36.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0.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2.wmf"/></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4.emf"/><Relationship Id="rId4" Type="http://schemas.openxmlformats.org/officeDocument/2006/relationships/oleObject" Target="../embeddings/oleObject23.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5.emf"/><Relationship Id="rId4" Type="http://schemas.openxmlformats.org/officeDocument/2006/relationships/oleObject" Target="../embeddings/oleObject24.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6.bin"/><Relationship Id="rId5" Type="http://schemas.openxmlformats.org/officeDocument/2006/relationships/image" Target="../media/image26.wmf"/><Relationship Id="rId4" Type="http://schemas.openxmlformats.org/officeDocument/2006/relationships/oleObject" Target="../embeddings/oleObject25.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28.bin"/><Relationship Id="rId5" Type="http://schemas.openxmlformats.org/officeDocument/2006/relationships/image" Target="../media/image28.wmf"/><Relationship Id="rId4" Type="http://schemas.openxmlformats.org/officeDocument/2006/relationships/oleObject" Target="../embeddings/oleObject27.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0.bin"/><Relationship Id="rId5" Type="http://schemas.openxmlformats.org/officeDocument/2006/relationships/image" Target="../media/image30.wmf"/><Relationship Id="rId4" Type="http://schemas.openxmlformats.org/officeDocument/2006/relationships/oleObject" Target="../embeddings/oleObject29.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2.bin"/><Relationship Id="rId5" Type="http://schemas.openxmlformats.org/officeDocument/2006/relationships/image" Target="../media/image32.wmf"/><Relationship Id="rId4" Type="http://schemas.openxmlformats.org/officeDocument/2006/relationships/oleObject" Target="../embeddings/oleObject31.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34.emf"/><Relationship Id="rId4" Type="http://schemas.openxmlformats.org/officeDocument/2006/relationships/oleObject" Target="../embeddings/oleObject33.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36.e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35.bin"/><Relationship Id="rId5" Type="http://schemas.openxmlformats.org/officeDocument/2006/relationships/image" Target="../media/image35.wmf"/><Relationship Id="rId4" Type="http://schemas.openxmlformats.org/officeDocument/2006/relationships/oleObject" Target="../embeddings/oleObject34.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7.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53.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38.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0.e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 Id="rId9" Type="http://schemas.openxmlformats.org/officeDocument/2006/relationships/image" Target="../media/image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47CC4-0BA5-4469-B72E-D2D328E9D06F}"/>
              </a:ext>
            </a:extLst>
          </p:cNvPr>
          <p:cNvSpPr>
            <a:spLocks noGrp="1"/>
          </p:cNvSpPr>
          <p:nvPr>
            <p:ph type="ctrTitle"/>
          </p:nvPr>
        </p:nvSpPr>
        <p:spPr>
          <a:xfrm>
            <a:off x="822960" y="1628800"/>
            <a:ext cx="7543800" cy="2304256"/>
          </a:xfrm>
        </p:spPr>
        <p:txBody>
          <a:bodyPr>
            <a:normAutofit fontScale="90000"/>
          </a:bodyPr>
          <a:lstStyle/>
          <a:p>
            <a:pPr>
              <a:lnSpc>
                <a:spcPct val="100000"/>
              </a:lnSpc>
            </a:pPr>
            <a:r>
              <a:rPr lang="zh-CN" altLang="en-US" dirty="0"/>
              <a:t>数字电路</a:t>
            </a:r>
            <a:br>
              <a:rPr lang="en-US" altLang="zh-CN" dirty="0"/>
            </a:br>
            <a:r>
              <a:rPr lang="zh-CN" altLang="en-US" sz="6700" dirty="0"/>
              <a:t>第八章 </a:t>
            </a:r>
            <a:r>
              <a:rPr lang="zh-CN" altLang="en-US" sz="6600" dirty="0"/>
              <a:t>数字逻辑基础</a:t>
            </a:r>
          </a:p>
        </p:txBody>
      </p:sp>
      <p:sp>
        <p:nvSpPr>
          <p:cNvPr id="3" name="副标题 2">
            <a:extLst>
              <a:ext uri="{FF2B5EF4-FFF2-40B4-BE49-F238E27FC236}">
                <a16:creationId xmlns:a16="http://schemas.microsoft.com/office/drawing/2014/main" id="{81450CBC-447E-46F6-B209-49E01AF5305A}"/>
              </a:ext>
            </a:extLst>
          </p:cNvPr>
          <p:cNvSpPr>
            <a:spLocks noGrp="1"/>
          </p:cNvSpPr>
          <p:nvPr>
            <p:ph type="subTitle" idx="1"/>
          </p:nvPr>
        </p:nvSpPr>
        <p:spPr>
          <a:xfrm>
            <a:off x="825038" y="4293096"/>
            <a:ext cx="7543800" cy="1512167"/>
          </a:xfrm>
        </p:spPr>
        <p:txBody>
          <a:bodyPr>
            <a:normAutofit/>
          </a:bodyPr>
          <a:lstStyle/>
          <a:p>
            <a:pPr algn="r"/>
            <a:r>
              <a:rPr lang="zh-CN" altLang="en-US" sz="2800" dirty="0"/>
              <a:t>姜旭升 </a:t>
            </a:r>
            <a:endParaRPr lang="en-US" altLang="zh-CN" sz="2800" dirty="0"/>
          </a:p>
          <a:p>
            <a:pPr algn="r"/>
            <a:r>
              <a:rPr lang="zh-CN" altLang="en-US" sz="2600" dirty="0"/>
              <a:t>信息学院电子信息工程系</a:t>
            </a:r>
            <a:endParaRPr lang="en-US" altLang="zh-CN" sz="2600" dirty="0"/>
          </a:p>
        </p:txBody>
      </p:sp>
    </p:spTree>
    <p:extLst>
      <p:ext uri="{BB962C8B-B14F-4D97-AF65-F5344CB8AC3E}">
        <p14:creationId xmlns:p14="http://schemas.microsoft.com/office/powerpoint/2010/main" val="1334402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数制与</a:t>
            </a:r>
            <a:r>
              <a:rPr lang="en-US" altLang="zh-CN" dirty="0"/>
              <a:t>BCD</a:t>
            </a:r>
            <a:r>
              <a:rPr lang="zh-CN" altLang="en-US" dirty="0"/>
              <a:t>码</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a:xfrm>
                <a:off x="822959" y="1552928"/>
                <a:ext cx="7543801" cy="3748280"/>
              </a:xfrm>
            </p:spPr>
            <p:txBody>
              <a:bodyPr>
                <a:normAutofit fontScale="62500" lnSpcReduction="20000"/>
              </a:bodyPr>
              <a:lstStyle/>
              <a:p>
                <a:r>
                  <a:rPr lang="zh-CN" altLang="en-US" dirty="0"/>
                  <a:t>数制：以加权进位制表达数值的方法。</a:t>
                </a:r>
                <a:endParaRPr lang="en-US" altLang="zh-CN" dirty="0"/>
              </a:p>
              <a:p>
                <a:r>
                  <a:rPr lang="zh-CN" altLang="en-US" dirty="0"/>
                  <a:t>常用数制：十进制、二进制、十六进制、八进制、六十进制</a:t>
                </a:r>
                <a:r>
                  <a:rPr lang="en-US" altLang="zh-CN" dirty="0"/>
                  <a:t>…</a:t>
                </a:r>
              </a:p>
              <a:p>
                <a:r>
                  <a:rPr lang="zh-CN" altLang="en-US" dirty="0"/>
                  <a:t>数的记法：</a:t>
                </a:r>
                <a:endParaRPr lang="en-US" altLang="zh-CN" dirty="0"/>
              </a:p>
              <a:p>
                <a:pPr lvl="1"/>
                <a:r>
                  <a:rPr lang="zh-CN" altLang="en-US" dirty="0"/>
                  <a:t>顺序记数法：</a:t>
                </a:r>
                <a:r>
                  <a:rPr lang="en-US" altLang="zh-CN" dirty="0"/>
                  <a:t>321.56D</a:t>
                </a:r>
                <a:r>
                  <a:rPr lang="zh-CN" altLang="en-US" dirty="0"/>
                  <a:t>，</a:t>
                </a:r>
                <a:r>
                  <a:rPr lang="en-US" altLang="zh-CN" dirty="0"/>
                  <a:t>110010B</a:t>
                </a:r>
                <a:r>
                  <a:rPr lang="zh-CN" altLang="en-US" dirty="0"/>
                  <a:t>，</a:t>
                </a:r>
                <a:r>
                  <a:rPr lang="en-US" altLang="zh-CN" dirty="0"/>
                  <a:t>AE8F.3EH</a:t>
                </a:r>
                <a:r>
                  <a:rPr lang="zh-CN" altLang="en-US" dirty="0"/>
                  <a:t>；</a:t>
                </a:r>
                <a:endParaRPr lang="en-US" altLang="zh-CN" dirty="0"/>
              </a:p>
              <a:p>
                <a:pPr lvl="2" algn="just"/>
                <a14:m>
                  <m:oMath xmlns:m="http://schemas.openxmlformats.org/officeDocument/2006/math">
                    <m:r>
                      <a:rPr lang="en-US" altLang="zh-CN" i="1">
                        <a:latin typeface="Cambria Math" panose="02040503050406030204" pitchFamily="18" charset="0"/>
                        <a:ea typeface="Cambria Math"/>
                      </a:rPr>
                      <m:t>𝑁</m:t>
                    </m:r>
                    <m:r>
                      <a:rPr lang="en-US" altLang="zh-CN" i="1">
                        <a:latin typeface="Cambria Math" panose="02040503050406030204" pitchFamily="18" charset="0"/>
                        <a:ea typeface="Cambria Math"/>
                      </a:rPr>
                      <m:t>=</m:t>
                    </m:r>
                    <m:sSub>
                      <m:sSubPr>
                        <m:ctrlPr>
                          <a:rPr lang="en-US" altLang="zh-CN" i="1">
                            <a:latin typeface="Cambria Math" panose="02040503050406030204" pitchFamily="18" charset="0"/>
                            <a:ea typeface="Cambria Math"/>
                          </a:rPr>
                        </m:ctrlPr>
                      </m:sSubPr>
                      <m:e>
                        <m:r>
                          <a:rPr lang="en-US" altLang="zh-CN" i="1">
                            <a:latin typeface="Cambria Math" panose="02040503050406030204" pitchFamily="18" charset="0"/>
                            <a:ea typeface="Cambria Math"/>
                          </a:rPr>
                          <m:t>𝑎</m:t>
                        </m:r>
                      </m:e>
                      <m:sub>
                        <m:r>
                          <a:rPr lang="en-US" altLang="zh-CN" i="1">
                            <a:latin typeface="Cambria Math" panose="02040503050406030204" pitchFamily="18" charset="0"/>
                            <a:ea typeface="Cambria Math"/>
                          </a:rPr>
                          <m:t>𝑛</m:t>
                        </m:r>
                      </m:sub>
                    </m:sSub>
                    <m:sSub>
                      <m:sSubPr>
                        <m:ctrlPr>
                          <a:rPr lang="en-US" altLang="zh-CN" i="1">
                            <a:latin typeface="Cambria Math" panose="02040503050406030204" pitchFamily="18" charset="0"/>
                            <a:ea typeface="Cambria Math"/>
                          </a:rPr>
                        </m:ctrlPr>
                      </m:sSubPr>
                      <m:e>
                        <m:r>
                          <a:rPr lang="en-US" altLang="zh-CN" i="1">
                            <a:latin typeface="Cambria Math" panose="02040503050406030204" pitchFamily="18" charset="0"/>
                            <a:ea typeface="Cambria Math"/>
                          </a:rPr>
                          <m:t>𝑎</m:t>
                        </m:r>
                      </m:e>
                      <m:sub>
                        <m:r>
                          <a:rPr lang="en-US" altLang="zh-CN" i="1">
                            <a:latin typeface="Cambria Math" panose="02040503050406030204" pitchFamily="18" charset="0"/>
                            <a:ea typeface="Cambria Math"/>
                          </a:rPr>
                          <m:t>𝑛</m:t>
                        </m:r>
                        <m:r>
                          <a:rPr lang="en-US" altLang="zh-CN" i="1">
                            <a:latin typeface="Cambria Math" panose="02040503050406030204" pitchFamily="18" charset="0"/>
                            <a:ea typeface="Cambria Math"/>
                          </a:rPr>
                          <m:t>−1</m:t>
                        </m:r>
                      </m:sub>
                    </m:sSub>
                    <m:r>
                      <a:rPr lang="en-US" altLang="zh-CN" i="1">
                        <a:latin typeface="Cambria Math" panose="02040503050406030204" pitchFamily="18" charset="0"/>
                        <a:ea typeface="Cambria Math"/>
                      </a:rPr>
                      <m:t>…</m:t>
                    </m:r>
                  </m:oMath>
                </a14:m>
                <a:r>
                  <a:rPr lang="en-US" altLang="zh-CN" dirty="0">
                    <a:ea typeface="Cambria Math"/>
                  </a:rPr>
                  <a:t> </a:t>
                </a:r>
                <a14:m>
                  <m:oMath xmlns:m="http://schemas.openxmlformats.org/officeDocument/2006/math">
                    <m:sSub>
                      <m:sSubPr>
                        <m:ctrlPr>
                          <a:rPr lang="en-US" altLang="zh-CN" i="1">
                            <a:latin typeface="Cambria Math" panose="02040503050406030204" pitchFamily="18" charset="0"/>
                            <a:ea typeface="Cambria Math"/>
                          </a:rPr>
                        </m:ctrlPr>
                      </m:sSubPr>
                      <m:e>
                        <m:r>
                          <a:rPr lang="en-US" altLang="zh-CN" i="1">
                            <a:latin typeface="Cambria Math" panose="02040503050406030204" pitchFamily="18" charset="0"/>
                            <a:ea typeface="Cambria Math"/>
                          </a:rPr>
                          <m:t>𝑎</m:t>
                        </m:r>
                      </m:e>
                      <m:sub>
                        <m:r>
                          <a:rPr lang="en-US" altLang="zh-CN" i="1">
                            <a:latin typeface="Cambria Math" panose="02040503050406030204" pitchFamily="18" charset="0"/>
                            <a:ea typeface="Cambria Math"/>
                          </a:rPr>
                          <m:t>1</m:t>
                        </m:r>
                      </m:sub>
                    </m:sSub>
                  </m:oMath>
                </a14:m>
                <a:r>
                  <a:rPr lang="en-US" altLang="zh-CN" dirty="0">
                    <a:ea typeface="Cambria Math"/>
                  </a:rPr>
                  <a:t> </a:t>
                </a:r>
                <a14:m>
                  <m:oMath xmlns:m="http://schemas.openxmlformats.org/officeDocument/2006/math">
                    <m:sSub>
                      <m:sSubPr>
                        <m:ctrlPr>
                          <a:rPr lang="en-US" altLang="zh-CN" i="1">
                            <a:latin typeface="Cambria Math" panose="02040503050406030204" pitchFamily="18" charset="0"/>
                            <a:ea typeface="Cambria Math"/>
                          </a:rPr>
                        </m:ctrlPr>
                      </m:sSubPr>
                      <m:e>
                        <m:r>
                          <a:rPr lang="en-US" altLang="zh-CN" i="1">
                            <a:latin typeface="Cambria Math" panose="02040503050406030204" pitchFamily="18" charset="0"/>
                            <a:ea typeface="Cambria Math"/>
                          </a:rPr>
                          <m:t>𝑎</m:t>
                        </m:r>
                      </m:e>
                      <m:sub>
                        <m:r>
                          <a:rPr lang="en-US" altLang="zh-CN" i="1">
                            <a:latin typeface="Cambria Math" panose="02040503050406030204" pitchFamily="18" charset="0"/>
                            <a:ea typeface="Cambria Math"/>
                          </a:rPr>
                          <m:t>0</m:t>
                        </m:r>
                      </m:sub>
                    </m:sSub>
                    <m:r>
                      <a:rPr lang="en-US" altLang="zh-CN" i="1">
                        <a:latin typeface="Cambria Math" panose="02040503050406030204" pitchFamily="18" charset="0"/>
                        <a:ea typeface="Cambria Math"/>
                      </a:rPr>
                      <m:t>.</m:t>
                    </m:r>
                  </m:oMath>
                </a14:m>
                <a:r>
                  <a:rPr lang="en-US" altLang="zh-CN" dirty="0">
                    <a:ea typeface="Cambria Math"/>
                  </a:rPr>
                  <a:t> </a:t>
                </a:r>
                <a14:m>
                  <m:oMath xmlns:m="http://schemas.openxmlformats.org/officeDocument/2006/math">
                    <m:sSub>
                      <m:sSubPr>
                        <m:ctrlPr>
                          <a:rPr lang="en-US" altLang="zh-CN" i="1">
                            <a:latin typeface="Cambria Math" panose="02040503050406030204" pitchFamily="18" charset="0"/>
                            <a:ea typeface="Cambria Math"/>
                          </a:rPr>
                        </m:ctrlPr>
                      </m:sSubPr>
                      <m:e>
                        <m:r>
                          <a:rPr lang="en-US" altLang="zh-CN" i="1">
                            <a:latin typeface="Cambria Math" panose="02040503050406030204" pitchFamily="18" charset="0"/>
                            <a:ea typeface="Cambria Math"/>
                          </a:rPr>
                          <m:t>𝑎</m:t>
                        </m:r>
                      </m:e>
                      <m:sub>
                        <m:r>
                          <a:rPr lang="en-US" altLang="zh-CN" i="1">
                            <a:latin typeface="Cambria Math" panose="02040503050406030204" pitchFamily="18" charset="0"/>
                            <a:ea typeface="Cambria Math"/>
                          </a:rPr>
                          <m:t>−1</m:t>
                        </m:r>
                      </m:sub>
                    </m:sSub>
                    <m:r>
                      <a:rPr lang="en-US" altLang="zh-CN" i="1">
                        <a:latin typeface="Cambria Math" panose="02040503050406030204" pitchFamily="18" charset="0"/>
                        <a:ea typeface="Cambria Math"/>
                      </a:rPr>
                      <m:t>…</m:t>
                    </m:r>
                  </m:oMath>
                </a14:m>
                <a:r>
                  <a:rPr lang="en-US" altLang="zh-CN" dirty="0">
                    <a:ea typeface="Cambria Math"/>
                  </a:rPr>
                  <a:t> </a:t>
                </a:r>
                <a14:m>
                  <m:oMath xmlns:m="http://schemas.openxmlformats.org/officeDocument/2006/math">
                    <m:sSub>
                      <m:sSubPr>
                        <m:ctrlPr>
                          <a:rPr lang="en-US" altLang="zh-CN" i="1">
                            <a:latin typeface="Cambria Math" panose="02040503050406030204" pitchFamily="18" charset="0"/>
                            <a:ea typeface="Cambria Math"/>
                          </a:rPr>
                        </m:ctrlPr>
                      </m:sSubPr>
                      <m:e>
                        <m:r>
                          <a:rPr lang="en-US" altLang="zh-CN" i="1">
                            <a:latin typeface="Cambria Math" panose="02040503050406030204" pitchFamily="18" charset="0"/>
                            <a:ea typeface="Cambria Math"/>
                          </a:rPr>
                          <m:t>𝑎</m:t>
                        </m:r>
                      </m:e>
                      <m:sub>
                        <m:r>
                          <a:rPr lang="en-US" altLang="zh-CN" i="1">
                            <a:latin typeface="Cambria Math" panose="02040503050406030204" pitchFamily="18" charset="0"/>
                            <a:ea typeface="Cambria Math"/>
                          </a:rPr>
                          <m:t>−</m:t>
                        </m:r>
                        <m:r>
                          <a:rPr lang="en-US" altLang="zh-CN" i="1">
                            <a:latin typeface="Cambria Math" panose="02040503050406030204" pitchFamily="18" charset="0"/>
                            <a:ea typeface="Cambria Math"/>
                          </a:rPr>
                          <m:t>𝑚</m:t>
                        </m:r>
                      </m:sub>
                    </m:sSub>
                  </m:oMath>
                </a14:m>
                <a:r>
                  <a:rPr lang="en-US" altLang="zh-CN" dirty="0">
                    <a:latin typeface="Cambria Math"/>
                    <a:ea typeface="Cambria Math"/>
                  </a:rPr>
                  <a:t>,</a:t>
                </a:r>
              </a:p>
              <a:p>
                <a:pPr lvl="2" algn="just"/>
                <a14:m>
                  <m:oMath xmlns:m="http://schemas.openxmlformats.org/officeDocument/2006/math">
                    <m:r>
                      <a:rPr lang="en-US" altLang="zh-CN">
                        <a:latin typeface="Cambria Math" panose="02040503050406030204" pitchFamily="18" charset="0"/>
                        <a:ea typeface="Cambria Math"/>
                      </a:rPr>
                      <m:t> </m:t>
                    </m:r>
                    <m:r>
                      <m:rPr>
                        <m:sty m:val="p"/>
                      </m:rPr>
                      <a:rPr lang="en-US" altLang="zh-CN">
                        <a:latin typeface="Cambria Math"/>
                        <a:ea typeface="Cambria Math"/>
                      </a:rPr>
                      <m:t>m</m:t>
                    </m:r>
                    <m:r>
                      <a:rPr lang="en-US" altLang="zh-CN">
                        <a:latin typeface="Cambria Math"/>
                        <a:ea typeface="Cambria Math"/>
                      </a:rPr>
                      <m:t>,</m:t>
                    </m:r>
                    <m:r>
                      <m:rPr>
                        <m:sty m:val="p"/>
                      </m:rPr>
                      <a:rPr lang="en-US" altLang="zh-CN">
                        <a:latin typeface="Cambria Math"/>
                        <a:ea typeface="Cambria Math"/>
                      </a:rPr>
                      <m:t>n</m:t>
                    </m:r>
                    <m:r>
                      <a:rPr lang="en-US" altLang="zh-CN" i="1">
                        <a:latin typeface="Cambria Math"/>
                        <a:ea typeface="Cambria Math"/>
                      </a:rPr>
                      <m:t>∈</m:t>
                    </m:r>
                    <m:d>
                      <m:dPr>
                        <m:begChr m:val="{"/>
                        <m:endChr m:val="}"/>
                        <m:ctrlPr>
                          <a:rPr lang="en-US" altLang="zh-CN" i="1">
                            <a:latin typeface="Cambria Math" panose="02040503050406030204" pitchFamily="18" charset="0"/>
                            <a:ea typeface="Cambria Math"/>
                          </a:rPr>
                        </m:ctrlPr>
                      </m:dPr>
                      <m:e>
                        <m:r>
                          <a:rPr lang="en-US" altLang="zh-CN" i="1">
                            <a:latin typeface="Cambria Math"/>
                            <a:ea typeface="Cambria Math"/>
                          </a:rPr>
                          <m:t>0,1,2,…</m:t>
                        </m:r>
                      </m:e>
                    </m:d>
                    <m:r>
                      <a:rPr lang="en-US" altLang="zh-CN" i="1">
                        <a:latin typeface="Cambria Math"/>
                        <a:ea typeface="Cambria Math"/>
                      </a:rPr>
                      <m:t>,</m:t>
                    </m:r>
                    <m:r>
                      <a:rPr lang="en-US" altLang="zh-CN" i="1">
                        <a:latin typeface="Cambria Math"/>
                        <a:ea typeface="Cambria Math"/>
                      </a:rPr>
                      <m:t>𝑅</m:t>
                    </m:r>
                    <m:r>
                      <a:rPr lang="en-US" altLang="zh-CN" i="1">
                        <a:latin typeface="Cambria Math"/>
                        <a:ea typeface="Cambria Math"/>
                      </a:rPr>
                      <m:t>∈{2,3,…}</m:t>
                    </m:r>
                  </m:oMath>
                </a14:m>
                <a:r>
                  <a:rPr lang="zh-CN" altLang="en-US" dirty="0"/>
                  <a:t>，</a:t>
                </a:r>
                <a14:m>
                  <m:oMath xmlns:m="http://schemas.openxmlformats.org/officeDocument/2006/math">
                    <m:r>
                      <a:rPr lang="en-US" altLang="zh-CN" i="1" dirty="0">
                        <a:latin typeface="Cambria Math" panose="02040503050406030204" pitchFamily="18" charset="0"/>
                      </a:rPr>
                      <m:t>𝑎</m:t>
                    </m:r>
                    <m:r>
                      <a:rPr lang="en-US" altLang="zh-CN" i="1" dirty="0">
                        <a:latin typeface="Cambria Math" panose="02040503050406030204" pitchFamily="18" charset="0"/>
                        <a:ea typeface="Cambria Math" panose="02040503050406030204" pitchFamily="18" charset="0"/>
                      </a:rPr>
                      <m:t>∈{0,1,…,</m:t>
                    </m:r>
                    <m:r>
                      <a:rPr lang="en-US" altLang="zh-CN" i="1" dirty="0">
                        <a:latin typeface="Cambria Math" panose="02040503050406030204" pitchFamily="18" charset="0"/>
                        <a:ea typeface="Cambria Math" panose="02040503050406030204" pitchFamily="18" charset="0"/>
                      </a:rPr>
                      <m:t>𝑅</m:t>
                    </m:r>
                    <m:r>
                      <a:rPr lang="en-US" altLang="zh-CN" i="1" dirty="0">
                        <a:latin typeface="Cambria Math" panose="02040503050406030204" pitchFamily="18" charset="0"/>
                        <a:ea typeface="Cambria Math" panose="02040503050406030204" pitchFamily="18" charset="0"/>
                      </a:rPr>
                      <m:t>}</m:t>
                    </m:r>
                  </m:oMath>
                </a14:m>
                <a:endParaRPr lang="en-US" altLang="zh-CN" dirty="0"/>
              </a:p>
              <a:p>
                <a:pPr lvl="1"/>
                <a:r>
                  <a:rPr lang="zh-CN" altLang="en-US" dirty="0"/>
                  <a:t>多项式计数法（</a:t>
                </a:r>
                <a:r>
                  <a:rPr lang="en-US" altLang="zh-CN" dirty="0"/>
                  <a:t>R</a:t>
                </a:r>
                <a:r>
                  <a:rPr lang="zh-CN" altLang="en-US" dirty="0"/>
                  <a:t>进制，各项权重为</a:t>
                </a:r>
                <a:r>
                  <a:rPr lang="en-US" altLang="zh-CN" dirty="0"/>
                  <a:t>R</a:t>
                </a:r>
                <a:r>
                  <a:rPr lang="zh-CN" altLang="en-US" dirty="0"/>
                  <a:t>的整数幂）：</a:t>
                </a:r>
                <a:endParaRPr lang="en-US" altLang="zh-CN" dirty="0"/>
              </a:p>
              <a:p>
                <a:pPr lvl="1"/>
                <a:r>
                  <a:rPr lang="zh-CN" altLang="en-US" dirty="0"/>
                  <a:t>多项式计数法是数制转换的关键。</a:t>
                </a:r>
                <a:endParaRPr lang="en-US" altLang="zh-CN" dirty="0"/>
              </a:p>
              <a:p>
                <a:pPr lvl="1"/>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822959" y="1552928"/>
                <a:ext cx="7543801" cy="3748280"/>
              </a:xfrm>
              <a:blipFill>
                <a:blip r:embed="rId4"/>
                <a:stretch>
                  <a:fillRect l="-3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562411" y="5301208"/>
                <a:ext cx="8064896" cy="880882"/>
              </a:xfrm>
              <a:prstGeom prst="rect">
                <a:avLst/>
              </a:prstGeom>
            </p:spPr>
            <p:txBody>
              <a:bodyPr wrap="square">
                <a:spAutoFit/>
              </a:bodyPr>
              <a:lstStyle/>
              <a:p>
                <a:pPr lvl="1" algn="just"/>
                <a14:m>
                  <m:oMathPara xmlns:m="http://schemas.openxmlformats.org/officeDocument/2006/math">
                    <m:oMathParaPr>
                      <m:jc m:val="left"/>
                    </m:oMathParaPr>
                    <m:oMath xmlns:m="http://schemas.openxmlformats.org/officeDocument/2006/math">
                      <m:r>
                        <a:rPr lang="en-US" altLang="zh-CN" i="1" smtClean="0">
                          <a:latin typeface="Cambria Math"/>
                        </a:rPr>
                        <m:t>𝑁</m:t>
                      </m:r>
                      <m:r>
                        <a:rPr lang="en-US" altLang="zh-CN" i="1" smtClean="0">
                          <a:latin typeface="Cambria Math"/>
                        </a:rPr>
                        <m:t>=</m:t>
                      </m:r>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m:t>
                          </m:r>
                          <m:r>
                            <a:rPr lang="en-US" altLang="zh-CN" i="1">
                              <a:latin typeface="Cambria Math"/>
                            </a:rPr>
                            <m:t>𝑚</m:t>
                          </m:r>
                        </m:sub>
                        <m:sup>
                          <m:r>
                            <a:rPr lang="en-US" altLang="zh-CN" i="1">
                              <a:latin typeface="Cambria Math"/>
                            </a:rPr>
                            <m:t>𝑖</m:t>
                          </m:r>
                          <m:r>
                            <a:rPr lang="en-US" altLang="zh-CN" i="1">
                              <a:latin typeface="Cambria Math"/>
                            </a:rPr>
                            <m:t>=</m:t>
                          </m:r>
                          <m:r>
                            <a:rPr lang="en-US" altLang="zh-CN" i="1">
                              <a:latin typeface="Cambria Math"/>
                            </a:rPr>
                            <m:t>𝑛</m:t>
                          </m:r>
                        </m:sup>
                        <m:e>
                          <m:sSub>
                            <m:sSubPr>
                              <m:ctrlPr>
                                <a:rPr lang="en-US" altLang="zh-CN" i="1">
                                  <a:latin typeface="Cambria Math" panose="02040503050406030204" pitchFamily="18" charset="0"/>
                                </a:rPr>
                              </m:ctrlPr>
                            </m:sSubPr>
                            <m:e>
                              <m:r>
                                <a:rPr lang="en-US" altLang="zh-CN" i="1">
                                  <a:latin typeface="Cambria Math"/>
                                </a:rPr>
                                <m:t>𝑎</m:t>
                              </m:r>
                            </m:e>
                            <m:sub>
                              <m:r>
                                <a:rPr lang="en-US" altLang="zh-CN" i="1">
                                  <a:latin typeface="Cambria Math"/>
                                </a:rPr>
                                <m:t>𝑖</m:t>
                              </m:r>
                            </m:sub>
                          </m:sSub>
                          <m:sSup>
                            <m:sSupPr>
                              <m:ctrlPr>
                                <a:rPr lang="en-US" altLang="zh-CN" i="1">
                                  <a:latin typeface="Cambria Math" panose="02040503050406030204" pitchFamily="18" charset="0"/>
                                </a:rPr>
                              </m:ctrlPr>
                            </m:sSupPr>
                            <m:e>
                              <m:r>
                                <a:rPr lang="en-US" altLang="zh-CN" i="1">
                                  <a:latin typeface="Cambria Math"/>
                                </a:rPr>
                                <m:t>𝑅</m:t>
                              </m:r>
                            </m:e>
                            <m:sup>
                              <m:r>
                                <a:rPr lang="en-US" altLang="zh-CN" i="1">
                                  <a:latin typeface="Cambria Math"/>
                                </a:rPr>
                                <m:t>𝑖</m:t>
                              </m:r>
                            </m:sup>
                          </m:sSup>
                        </m:e>
                      </m:nary>
                      <m:r>
                        <a:rPr lang="en-US" altLang="zh-CN">
                          <a:latin typeface="Cambria Math"/>
                        </a:rPr>
                        <m:t>=</m:t>
                      </m:r>
                      <m:sSub>
                        <m:sSubPr>
                          <m:ctrlPr>
                            <a:rPr lang="en-US" altLang="zh-CN" i="1">
                              <a:latin typeface="Cambria Math" panose="02040503050406030204" pitchFamily="18" charset="0"/>
                            </a:rPr>
                          </m:ctrlPr>
                        </m:sSubPr>
                        <m:e>
                          <m:r>
                            <a:rPr lang="en-US" altLang="zh-CN" i="1">
                              <a:latin typeface="Cambria Math"/>
                            </a:rPr>
                            <m:t>𝑎</m:t>
                          </m:r>
                        </m:e>
                        <m:sub>
                          <m:r>
                            <a:rPr lang="en-US" altLang="zh-CN" i="1">
                              <a:latin typeface="Cambria Math"/>
                            </a:rPr>
                            <m:t>𝑛</m:t>
                          </m:r>
                        </m:sub>
                      </m:sSub>
                      <m:sSup>
                        <m:sSupPr>
                          <m:ctrlPr>
                            <a:rPr lang="en-US" altLang="zh-CN" i="1">
                              <a:latin typeface="Cambria Math" panose="02040503050406030204" pitchFamily="18" charset="0"/>
                            </a:rPr>
                          </m:ctrlPr>
                        </m:sSupPr>
                        <m:e>
                          <m:r>
                            <a:rPr lang="en-US" altLang="zh-CN" i="1">
                              <a:latin typeface="Cambria Math"/>
                            </a:rPr>
                            <m:t>𝑅</m:t>
                          </m:r>
                        </m:e>
                        <m:sup>
                          <m:r>
                            <a:rPr lang="en-US" altLang="zh-CN" i="1">
                              <a:latin typeface="Cambria Math"/>
                            </a:rPr>
                            <m:t>𝑛</m:t>
                          </m:r>
                        </m:sup>
                      </m:sSup>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𝑎</m:t>
                          </m:r>
                        </m:e>
                        <m:sub>
                          <m:r>
                            <a:rPr lang="en-US" altLang="zh-CN" i="1">
                              <a:latin typeface="Cambria Math"/>
                            </a:rPr>
                            <m:t>𝑛</m:t>
                          </m:r>
                          <m:r>
                            <a:rPr lang="en-US" altLang="zh-CN" i="1">
                              <a:latin typeface="Cambria Math"/>
                            </a:rPr>
                            <m:t>−1</m:t>
                          </m:r>
                        </m:sub>
                      </m:sSub>
                      <m:sSup>
                        <m:sSupPr>
                          <m:ctrlPr>
                            <a:rPr lang="en-US" altLang="zh-CN" i="1">
                              <a:latin typeface="Cambria Math" panose="02040503050406030204" pitchFamily="18" charset="0"/>
                            </a:rPr>
                          </m:ctrlPr>
                        </m:sSupPr>
                        <m:e>
                          <m:r>
                            <a:rPr lang="en-US" altLang="zh-CN" i="1">
                              <a:latin typeface="Cambria Math"/>
                            </a:rPr>
                            <m:t>𝑅</m:t>
                          </m:r>
                        </m:e>
                        <m:sup>
                          <m:r>
                            <a:rPr lang="en-US" altLang="zh-CN" i="1">
                              <a:latin typeface="Cambria Math"/>
                            </a:rPr>
                            <m:t>𝑛</m:t>
                          </m:r>
                          <m:r>
                            <a:rPr lang="en-US" altLang="zh-CN" i="1">
                              <a:latin typeface="Cambria Math"/>
                            </a:rPr>
                            <m:t>−1</m:t>
                          </m:r>
                        </m:sup>
                      </m:sSup>
                      <m:r>
                        <a:rPr lang="en-US" altLang="zh-CN" i="1">
                          <a:latin typeface="Cambria Math"/>
                        </a:rPr>
                        <m:t>+</m:t>
                      </m:r>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𝑎</m:t>
                          </m:r>
                        </m:e>
                        <m:sub>
                          <m:r>
                            <a:rPr lang="en-US" altLang="zh-CN" i="1">
                              <a:latin typeface="Cambria Math"/>
                              <a:ea typeface="Cambria Math"/>
                            </a:rPr>
                            <m:t>0</m:t>
                          </m:r>
                        </m:sub>
                      </m:sSub>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𝑎</m:t>
                          </m:r>
                        </m:e>
                        <m:sub>
                          <m:r>
                            <a:rPr lang="en-US" altLang="zh-CN" i="1">
                              <a:latin typeface="Cambria Math"/>
                              <a:ea typeface="Cambria Math"/>
                            </a:rPr>
                            <m:t>−1</m:t>
                          </m:r>
                        </m:sub>
                      </m:sSub>
                      <m:sSup>
                        <m:sSupPr>
                          <m:ctrlPr>
                            <a:rPr lang="en-US" altLang="zh-CN" i="1">
                              <a:latin typeface="Cambria Math" panose="02040503050406030204" pitchFamily="18" charset="0"/>
                              <a:ea typeface="Cambria Math"/>
                            </a:rPr>
                          </m:ctrlPr>
                        </m:sSupPr>
                        <m:e>
                          <m:r>
                            <a:rPr lang="en-US" altLang="zh-CN" i="1">
                              <a:latin typeface="Cambria Math"/>
                              <a:ea typeface="Cambria Math"/>
                            </a:rPr>
                            <m:t>𝑅</m:t>
                          </m:r>
                        </m:e>
                        <m:sup>
                          <m:r>
                            <a:rPr lang="en-US" altLang="zh-CN" i="1">
                              <a:latin typeface="Cambria Math"/>
                              <a:ea typeface="Cambria Math"/>
                            </a:rPr>
                            <m:t>−1</m:t>
                          </m:r>
                        </m:sup>
                      </m:sSup>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𝑎</m:t>
                          </m:r>
                        </m:e>
                        <m:sub>
                          <m:r>
                            <a:rPr lang="en-US" altLang="zh-CN" i="1">
                              <a:latin typeface="Cambria Math"/>
                              <a:ea typeface="Cambria Math"/>
                            </a:rPr>
                            <m:t>−</m:t>
                          </m:r>
                          <m:r>
                            <a:rPr lang="en-US" altLang="zh-CN" i="1">
                              <a:latin typeface="Cambria Math"/>
                              <a:ea typeface="Cambria Math"/>
                            </a:rPr>
                            <m:t>𝑚</m:t>
                          </m:r>
                        </m:sub>
                      </m:sSub>
                      <m:sSup>
                        <m:sSupPr>
                          <m:ctrlPr>
                            <a:rPr lang="en-US" altLang="zh-CN" i="1">
                              <a:latin typeface="Cambria Math" panose="02040503050406030204" pitchFamily="18" charset="0"/>
                              <a:ea typeface="Cambria Math"/>
                            </a:rPr>
                          </m:ctrlPr>
                        </m:sSupPr>
                        <m:e>
                          <m:r>
                            <a:rPr lang="en-US" altLang="zh-CN" i="1">
                              <a:latin typeface="Cambria Math"/>
                              <a:ea typeface="Cambria Math"/>
                            </a:rPr>
                            <m:t>𝑅</m:t>
                          </m:r>
                        </m:e>
                        <m:sup>
                          <m:r>
                            <a:rPr lang="en-US" altLang="zh-CN" i="1">
                              <a:latin typeface="Cambria Math"/>
                              <a:ea typeface="Cambria Math"/>
                            </a:rPr>
                            <m:t>−</m:t>
                          </m:r>
                          <m:r>
                            <a:rPr lang="en-US" altLang="zh-CN" i="1">
                              <a:latin typeface="Cambria Math"/>
                              <a:ea typeface="Cambria Math"/>
                            </a:rPr>
                            <m:t>𝑚</m:t>
                          </m:r>
                        </m:sup>
                      </m:sSup>
                      <m:r>
                        <a:rPr lang="en-US" altLang="zh-CN">
                          <a:latin typeface="Cambria Math"/>
                          <a:ea typeface="Cambria Math"/>
                        </a:rPr>
                        <m:t>,</m:t>
                      </m:r>
                    </m:oMath>
                  </m:oMathPara>
                </a14:m>
                <a:endParaRPr lang="en-US" altLang="zh-CN" dirty="0">
                  <a:latin typeface="Cambria Math"/>
                  <a:ea typeface="Cambria Math"/>
                </a:endParaRPr>
              </a:p>
            </p:txBody>
          </p:sp>
        </mc:Choice>
        <mc:Fallback xmlns="">
          <p:sp>
            <p:nvSpPr>
              <p:cNvPr id="4" name="矩形 3"/>
              <p:cNvSpPr>
                <a:spLocks noRot="1" noChangeAspect="1" noMove="1" noResize="1" noEditPoints="1" noAdjustHandles="1" noChangeArrowheads="1" noChangeShapeType="1" noTextEdit="1"/>
              </p:cNvSpPr>
              <p:nvPr/>
            </p:nvSpPr>
            <p:spPr>
              <a:xfrm>
                <a:off x="562411" y="5301208"/>
                <a:ext cx="8064896" cy="88088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01190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fade">
                                      <p:cBhvr>
                                        <p:cTn id="33" dur="1000"/>
                                        <p:tgtEl>
                                          <p:spTgt spid="2">
                                            <p:txEl>
                                              <p:pRg st="4" end="4"/>
                                            </p:txEl>
                                          </p:spTgt>
                                        </p:tgtEl>
                                      </p:cBhvr>
                                    </p:animEffect>
                                    <p:anim calcmode="lin" valueType="num">
                                      <p:cBhvr>
                                        <p:cTn id="3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
                                            <p:txEl>
                                              <p:pRg st="5" end="5"/>
                                            </p:txEl>
                                          </p:spTgt>
                                        </p:tgtEl>
                                        <p:attrNameLst>
                                          <p:attrName>style.visibility</p:attrName>
                                        </p:attrNameLst>
                                      </p:cBhvr>
                                      <p:to>
                                        <p:strVal val="visible"/>
                                      </p:to>
                                    </p:set>
                                    <p:animEffect transition="in" filter="fade">
                                      <p:cBhvr>
                                        <p:cTn id="38" dur="1000"/>
                                        <p:tgtEl>
                                          <p:spTgt spid="2">
                                            <p:txEl>
                                              <p:pRg st="5" end="5"/>
                                            </p:txEl>
                                          </p:spTgt>
                                        </p:tgtEl>
                                      </p:cBhvr>
                                    </p:animEffect>
                                    <p:anim calcmode="lin" valueType="num">
                                      <p:cBhvr>
                                        <p:cTn id="3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
                                            <p:txEl>
                                              <p:pRg st="6" end="6"/>
                                            </p:txEl>
                                          </p:spTgt>
                                        </p:tgtEl>
                                        <p:attrNameLst>
                                          <p:attrName>style.visibility</p:attrName>
                                        </p:attrNameLst>
                                      </p:cBhvr>
                                      <p:to>
                                        <p:strVal val="visible"/>
                                      </p:to>
                                    </p:set>
                                    <p:animEffect transition="in" filter="fade">
                                      <p:cBhvr>
                                        <p:cTn id="45" dur="1000"/>
                                        <p:tgtEl>
                                          <p:spTgt spid="2">
                                            <p:txEl>
                                              <p:pRg st="6" end="6"/>
                                            </p:txEl>
                                          </p:spTgt>
                                        </p:tgtEl>
                                      </p:cBhvr>
                                    </p:animEffect>
                                    <p:anim calcmode="lin" valueType="num">
                                      <p:cBhvr>
                                        <p:cTn id="4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
                                            <p:txEl>
                                              <p:pRg st="7" end="7"/>
                                            </p:txEl>
                                          </p:spTgt>
                                        </p:tgtEl>
                                        <p:attrNameLst>
                                          <p:attrName>style.visibility</p:attrName>
                                        </p:attrNameLst>
                                      </p:cBhvr>
                                      <p:to>
                                        <p:strVal val="visible"/>
                                      </p:to>
                                    </p:set>
                                    <p:animEffect transition="in" filter="fade">
                                      <p:cBhvr>
                                        <p:cTn id="50" dur="1000"/>
                                        <p:tgtEl>
                                          <p:spTgt spid="2">
                                            <p:txEl>
                                              <p:pRg st="7" end="7"/>
                                            </p:txEl>
                                          </p:spTgt>
                                        </p:tgtEl>
                                      </p:cBhvr>
                                    </p:animEffect>
                                    <p:anim calcmode="lin" valueType="num">
                                      <p:cBhvr>
                                        <p:cTn id="51"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2">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1000"/>
                                        <p:tgtEl>
                                          <p:spTgt spid="4"/>
                                        </p:tgtEl>
                                      </p:cBhvr>
                                    </p:animEffect>
                                    <p:anim calcmode="lin" valueType="num">
                                      <p:cBhvr>
                                        <p:cTn id="56" dur="1000" fill="hold"/>
                                        <p:tgtEl>
                                          <p:spTgt spid="4"/>
                                        </p:tgtEl>
                                        <p:attrNameLst>
                                          <p:attrName>ppt_x</p:attrName>
                                        </p:attrNameLst>
                                      </p:cBhvr>
                                      <p:tavLst>
                                        <p:tav tm="0">
                                          <p:val>
                                            <p:strVal val="#ppt_x"/>
                                          </p:val>
                                        </p:tav>
                                        <p:tav tm="100000">
                                          <p:val>
                                            <p:strVal val="#ppt_x"/>
                                          </p:val>
                                        </p:tav>
                                      </p:tavLst>
                                    </p:anim>
                                    <p:anim calcmode="lin" valueType="num">
                                      <p:cBhvr>
                                        <p:cTn id="5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sym typeface="Wingdings" pitchFamily="2" charset="2"/>
              </a:rPr>
              <a:t>二进制</a:t>
            </a:r>
            <a:r>
              <a:rPr lang="en-US" altLang="zh-CN" dirty="0">
                <a:sym typeface="Wingdings" pitchFamily="2" charset="2"/>
              </a:rPr>
              <a:t></a:t>
            </a:r>
            <a:r>
              <a:rPr lang="zh-CN" altLang="en-US" dirty="0"/>
              <a:t>十进制</a:t>
            </a:r>
            <a:endParaRPr lang="en-US" altLang="zh-CN" dirty="0">
              <a:sym typeface="Wingdings" pitchFamily="2" charset="2"/>
            </a:endParaRPr>
          </a:p>
          <a:p>
            <a:r>
              <a:rPr lang="zh-CN" altLang="en-US" dirty="0"/>
              <a:t>求幂相加</a:t>
            </a:r>
            <a:r>
              <a:rPr lang="en-US" altLang="zh-CN" dirty="0"/>
              <a:t>——</a:t>
            </a:r>
            <a:r>
              <a:rPr lang="zh-CN" altLang="en-US" dirty="0"/>
              <a:t>展开多项式</a:t>
            </a:r>
          </a:p>
          <a:p>
            <a:pPr>
              <a:lnSpc>
                <a:spcPct val="90000"/>
              </a:lnSpc>
              <a:buFont typeface="Wingdings" pitchFamily="2" charset="2"/>
              <a:buNone/>
            </a:pPr>
            <a:r>
              <a:rPr lang="en-US" altLang="zh-CN" sz="2800" dirty="0"/>
              <a:t>1101.01 </a:t>
            </a:r>
            <a:r>
              <a:rPr lang="en-US" altLang="zh-CN" sz="2800" baseline="-25000" dirty="0"/>
              <a:t>2</a:t>
            </a:r>
            <a:r>
              <a:rPr lang="en-US" altLang="zh-CN" sz="2800" dirty="0"/>
              <a:t> </a:t>
            </a:r>
          </a:p>
          <a:p>
            <a:pPr>
              <a:lnSpc>
                <a:spcPct val="90000"/>
              </a:lnSpc>
              <a:buFont typeface="Wingdings" pitchFamily="2" charset="2"/>
              <a:buNone/>
            </a:pPr>
            <a:r>
              <a:rPr lang="en-US" altLang="zh-CN" sz="2800" dirty="0"/>
              <a:t>= 1</a:t>
            </a:r>
            <a:r>
              <a:rPr lang="en-US" altLang="zh-CN" sz="2800" dirty="0">
                <a:sym typeface="Symbol" pitchFamily="18" charset="2"/>
              </a:rPr>
              <a:t></a:t>
            </a:r>
            <a:r>
              <a:rPr lang="en-US" altLang="zh-CN" sz="2800" dirty="0"/>
              <a:t>2</a:t>
            </a:r>
            <a:r>
              <a:rPr lang="en-US" altLang="zh-CN" sz="2800" baseline="30000" dirty="0"/>
              <a:t>3</a:t>
            </a:r>
            <a:r>
              <a:rPr lang="en-US" altLang="zh-CN" sz="2800" dirty="0"/>
              <a:t>+1</a:t>
            </a:r>
            <a:r>
              <a:rPr lang="en-US" altLang="zh-CN" sz="2800" dirty="0">
                <a:sym typeface="Symbol" pitchFamily="18" charset="2"/>
              </a:rPr>
              <a:t></a:t>
            </a:r>
            <a:r>
              <a:rPr lang="en-US" altLang="zh-CN" sz="2800" dirty="0"/>
              <a:t>2</a:t>
            </a:r>
            <a:r>
              <a:rPr lang="en-US" altLang="zh-CN" sz="2800" baseline="30000" dirty="0"/>
              <a:t>2</a:t>
            </a:r>
            <a:r>
              <a:rPr lang="en-US" altLang="zh-CN" sz="2800" dirty="0"/>
              <a:t>+0</a:t>
            </a:r>
            <a:r>
              <a:rPr lang="en-US" altLang="zh-CN" sz="2800" dirty="0">
                <a:sym typeface="Symbol" pitchFamily="18" charset="2"/>
              </a:rPr>
              <a:t></a:t>
            </a:r>
            <a:r>
              <a:rPr lang="en-US" altLang="zh-CN" sz="2800" dirty="0"/>
              <a:t>2</a:t>
            </a:r>
            <a:r>
              <a:rPr lang="en-US" altLang="zh-CN" sz="2800" baseline="30000" dirty="0"/>
              <a:t>1</a:t>
            </a:r>
            <a:r>
              <a:rPr lang="en-US" altLang="zh-CN" sz="2800" dirty="0"/>
              <a:t>+1</a:t>
            </a:r>
            <a:r>
              <a:rPr lang="en-US" altLang="zh-CN" sz="2800" dirty="0">
                <a:sym typeface="Symbol" pitchFamily="18" charset="2"/>
              </a:rPr>
              <a:t></a:t>
            </a:r>
            <a:r>
              <a:rPr lang="en-US" altLang="zh-CN" sz="2800" dirty="0"/>
              <a:t>2</a:t>
            </a:r>
            <a:r>
              <a:rPr lang="en-US" altLang="zh-CN" sz="2800" baseline="30000" dirty="0"/>
              <a:t>0</a:t>
            </a:r>
            <a:r>
              <a:rPr lang="en-US" altLang="zh-CN" sz="2800" dirty="0"/>
              <a:t>+0</a:t>
            </a:r>
            <a:r>
              <a:rPr lang="en-US" altLang="zh-CN" sz="2800" dirty="0">
                <a:sym typeface="Symbol" pitchFamily="18" charset="2"/>
              </a:rPr>
              <a:t></a:t>
            </a:r>
            <a:r>
              <a:rPr lang="en-US" altLang="zh-CN" sz="2800" dirty="0"/>
              <a:t>2</a:t>
            </a:r>
            <a:r>
              <a:rPr lang="en-US" altLang="zh-CN" sz="2800" baseline="30000" dirty="0"/>
              <a:t>-1</a:t>
            </a:r>
            <a:r>
              <a:rPr lang="en-US" altLang="zh-CN" sz="2800" dirty="0"/>
              <a:t>+1</a:t>
            </a:r>
            <a:r>
              <a:rPr lang="en-US" altLang="zh-CN" sz="2800" dirty="0">
                <a:sym typeface="Symbol" pitchFamily="18" charset="2"/>
              </a:rPr>
              <a:t></a:t>
            </a:r>
            <a:r>
              <a:rPr lang="en-US" altLang="zh-CN" sz="2800" dirty="0"/>
              <a:t>2</a:t>
            </a:r>
            <a:r>
              <a:rPr lang="en-US" altLang="zh-CN" sz="2800" baseline="30000" dirty="0"/>
              <a:t>-2</a:t>
            </a:r>
          </a:p>
          <a:p>
            <a:pPr>
              <a:lnSpc>
                <a:spcPct val="90000"/>
              </a:lnSpc>
              <a:buFont typeface="Wingdings" pitchFamily="2" charset="2"/>
              <a:buNone/>
            </a:pPr>
            <a:r>
              <a:rPr lang="en-US" altLang="zh-CN" sz="2800" dirty="0"/>
              <a:t>= 8 + 4 + 0 + 1 + 0 + 0.25</a:t>
            </a:r>
          </a:p>
          <a:p>
            <a:pPr>
              <a:lnSpc>
                <a:spcPct val="90000"/>
              </a:lnSpc>
              <a:buFont typeface="Wingdings" pitchFamily="2" charset="2"/>
              <a:buNone/>
            </a:pPr>
            <a:r>
              <a:rPr lang="en-US" altLang="zh-CN" sz="2800" dirty="0"/>
              <a:t>= 13.25 </a:t>
            </a:r>
            <a:r>
              <a:rPr lang="en-US" altLang="zh-CN" sz="2800" baseline="-25000" dirty="0"/>
              <a:t>10</a:t>
            </a:r>
            <a:r>
              <a:rPr lang="zh-CN" altLang="en-US" sz="2400" dirty="0"/>
              <a:t>   </a:t>
            </a:r>
            <a:endParaRPr lang="zh-CN" altLang="en-US" sz="2400" baseline="30000" dirty="0"/>
          </a:p>
          <a:p>
            <a:endParaRPr lang="zh-CN" altLang="en-US" dirty="0"/>
          </a:p>
        </p:txBody>
      </p:sp>
      <p:sp>
        <p:nvSpPr>
          <p:cNvPr id="3" name="标题 2"/>
          <p:cNvSpPr>
            <a:spLocks noGrp="1"/>
          </p:cNvSpPr>
          <p:nvPr>
            <p:ph type="title"/>
          </p:nvPr>
        </p:nvSpPr>
        <p:spPr/>
        <p:txBody>
          <a:bodyPr/>
          <a:lstStyle/>
          <a:p>
            <a:r>
              <a:rPr lang="zh-CN" altLang="en-US" dirty="0"/>
              <a:t>数制转换</a:t>
            </a:r>
          </a:p>
        </p:txBody>
      </p:sp>
    </p:spTree>
    <p:extLst>
      <p:ext uri="{BB962C8B-B14F-4D97-AF65-F5344CB8AC3E}">
        <p14:creationId xmlns:p14="http://schemas.microsoft.com/office/powerpoint/2010/main" val="302924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十进制</a:t>
            </a:r>
            <a:r>
              <a:rPr lang="en-US" altLang="zh-CN" dirty="0">
                <a:sym typeface="Wingdings" pitchFamily="2" charset="2"/>
              </a:rPr>
              <a:t></a:t>
            </a:r>
            <a:r>
              <a:rPr lang="zh-CN" altLang="en-US" dirty="0">
                <a:sym typeface="Wingdings" pitchFamily="2" charset="2"/>
              </a:rPr>
              <a:t>二进制</a:t>
            </a:r>
            <a:endParaRPr lang="en-US" altLang="zh-CN" dirty="0">
              <a:sym typeface="Wingdings" pitchFamily="2" charset="2"/>
            </a:endParaRPr>
          </a:p>
          <a:p>
            <a:pPr lvl="1"/>
            <a:r>
              <a:rPr lang="zh-CN" altLang="en-US" dirty="0"/>
              <a:t>整数部分：除</a:t>
            </a:r>
            <a:r>
              <a:rPr lang="en-US" altLang="zh-CN" dirty="0"/>
              <a:t>2</a:t>
            </a:r>
            <a:r>
              <a:rPr lang="zh-CN" altLang="en-US" dirty="0"/>
              <a:t>取余；</a:t>
            </a:r>
            <a:endParaRPr lang="en-US" altLang="zh-CN" dirty="0"/>
          </a:p>
          <a:p>
            <a:pPr lvl="1"/>
            <a:r>
              <a:rPr lang="zh-CN" altLang="en-US" dirty="0"/>
              <a:t>小数部分：乘</a:t>
            </a:r>
            <a:r>
              <a:rPr lang="en-US" altLang="zh-CN" dirty="0"/>
              <a:t>2</a:t>
            </a:r>
            <a:r>
              <a:rPr lang="zh-CN" altLang="en-US" dirty="0"/>
              <a:t>取整。</a:t>
            </a:r>
            <a:endParaRPr lang="en-US" altLang="zh-CN" dirty="0"/>
          </a:p>
          <a:p>
            <a:r>
              <a:rPr lang="zh-CN" altLang="en-US" dirty="0"/>
              <a:t>将十进制数</a:t>
            </a:r>
            <a:r>
              <a:rPr lang="en-US" altLang="zh-CN" dirty="0"/>
              <a:t>173. 6875</a:t>
            </a:r>
            <a:r>
              <a:rPr lang="zh-CN" altLang="en-US" dirty="0"/>
              <a:t>转换为二进制</a:t>
            </a:r>
          </a:p>
          <a:p>
            <a:pPr lvl="1"/>
            <a:endParaRPr lang="zh-CN" altLang="en-US" dirty="0"/>
          </a:p>
        </p:txBody>
      </p:sp>
      <p:sp>
        <p:nvSpPr>
          <p:cNvPr id="3" name="标题 2"/>
          <p:cNvSpPr>
            <a:spLocks noGrp="1"/>
          </p:cNvSpPr>
          <p:nvPr>
            <p:ph type="title"/>
          </p:nvPr>
        </p:nvSpPr>
        <p:spPr/>
        <p:txBody>
          <a:bodyPr/>
          <a:lstStyle/>
          <a:p>
            <a:r>
              <a:rPr lang="zh-CN" altLang="en-US" dirty="0"/>
              <a:t>数制转换</a:t>
            </a:r>
          </a:p>
        </p:txBody>
      </p:sp>
    </p:spTree>
    <p:extLst>
      <p:ext uri="{BB962C8B-B14F-4D97-AF65-F5344CB8AC3E}">
        <p14:creationId xmlns:p14="http://schemas.microsoft.com/office/powerpoint/2010/main" val="267805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数制转换</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90646" y="1481138"/>
            <a:ext cx="5762707"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9538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数制转换</a:t>
            </a:r>
          </a:p>
        </p:txBody>
      </p:sp>
      <p:grpSp>
        <p:nvGrpSpPr>
          <p:cNvPr id="5" name="Group 12"/>
          <p:cNvGrpSpPr>
            <a:grpSpLocks/>
          </p:cNvGrpSpPr>
          <p:nvPr/>
        </p:nvGrpSpPr>
        <p:grpSpPr bwMode="auto">
          <a:xfrm>
            <a:off x="323528" y="1700808"/>
            <a:ext cx="8409756" cy="4365625"/>
            <a:chOff x="768" y="1344"/>
            <a:chExt cx="4560" cy="2750"/>
          </a:xfrm>
        </p:grpSpPr>
        <p:sp>
          <p:nvSpPr>
            <p:cNvPr id="6" name="Line 6"/>
            <p:cNvSpPr>
              <a:spLocks noChangeShapeType="1"/>
            </p:cNvSpPr>
            <p:nvPr/>
          </p:nvSpPr>
          <p:spPr bwMode="auto">
            <a:xfrm>
              <a:off x="852" y="2160"/>
              <a:ext cx="91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7"/>
            <p:cNvSpPr>
              <a:spLocks noChangeShapeType="1"/>
            </p:cNvSpPr>
            <p:nvPr/>
          </p:nvSpPr>
          <p:spPr bwMode="auto">
            <a:xfrm>
              <a:off x="816" y="3234"/>
              <a:ext cx="91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8"/>
            <p:cNvSpPr>
              <a:spLocks noChangeShapeType="1"/>
            </p:cNvSpPr>
            <p:nvPr/>
          </p:nvSpPr>
          <p:spPr bwMode="auto">
            <a:xfrm>
              <a:off x="864" y="2706"/>
              <a:ext cx="91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 name="Group 11"/>
            <p:cNvGrpSpPr>
              <a:grpSpLocks/>
            </p:cNvGrpSpPr>
            <p:nvPr/>
          </p:nvGrpSpPr>
          <p:grpSpPr bwMode="auto">
            <a:xfrm>
              <a:off x="816" y="1344"/>
              <a:ext cx="4512" cy="2750"/>
              <a:chOff x="816" y="1344"/>
              <a:chExt cx="4512" cy="2750"/>
            </a:xfrm>
          </p:grpSpPr>
          <p:sp>
            <p:nvSpPr>
              <p:cNvPr id="11" name="Text Box 4"/>
              <p:cNvSpPr txBox="1">
                <a:spLocks noChangeArrowheads="1"/>
              </p:cNvSpPr>
              <p:nvPr/>
            </p:nvSpPr>
            <p:spPr bwMode="auto">
              <a:xfrm>
                <a:off x="3344" y="2400"/>
                <a:ext cx="1984" cy="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3200" dirty="0">
                    <a:latin typeface="Times New Roman" pitchFamily="18" charset="0"/>
                  </a:rPr>
                  <a:t>(</a:t>
                </a:r>
                <a:r>
                  <a:rPr lang="en-US" altLang="zh-CN" sz="3200" dirty="0">
                    <a:latin typeface="Times New Roman" pitchFamily="18" charset="0"/>
                  </a:rPr>
                  <a:t>173</a:t>
                </a:r>
                <a:r>
                  <a:rPr lang="zh-CN" altLang="en-US" sz="3200" dirty="0">
                    <a:latin typeface="Times New Roman" pitchFamily="18" charset="0"/>
                  </a:rPr>
                  <a:t>.6875)</a:t>
                </a:r>
                <a:r>
                  <a:rPr lang="zh-CN" altLang="en-US" sz="3200" baseline="-25000" dirty="0">
                    <a:latin typeface="Times New Roman" pitchFamily="18" charset="0"/>
                  </a:rPr>
                  <a:t>10</a:t>
                </a:r>
              </a:p>
              <a:p>
                <a:pPr eaLnBrk="0" hangingPunct="0">
                  <a:lnSpc>
                    <a:spcPct val="130000"/>
                  </a:lnSpc>
                </a:pPr>
                <a:r>
                  <a:rPr lang="zh-CN" altLang="en-US" sz="3200" dirty="0">
                    <a:latin typeface="Times New Roman" pitchFamily="18" charset="0"/>
                  </a:rPr>
                  <a:t>= (</a:t>
                </a:r>
                <a:r>
                  <a:rPr lang="en-US" altLang="zh-CN" sz="3200" dirty="0">
                    <a:latin typeface="Times New Roman" pitchFamily="18" charset="0"/>
                  </a:rPr>
                  <a:t>10101101</a:t>
                </a:r>
                <a:r>
                  <a:rPr lang="zh-CN" altLang="en-US" sz="3200" dirty="0">
                    <a:latin typeface="Times New Roman" pitchFamily="18" charset="0"/>
                  </a:rPr>
                  <a:t>.1011)</a:t>
                </a:r>
                <a:r>
                  <a:rPr lang="zh-CN" altLang="en-US" sz="3200" baseline="-25000" dirty="0">
                    <a:latin typeface="Times New Roman" pitchFamily="18" charset="0"/>
                  </a:rPr>
                  <a:t>2 </a:t>
                </a:r>
                <a:endParaRPr lang="zh-CN" altLang="en-US" sz="3200" dirty="0">
                  <a:solidFill>
                    <a:schemeClr val="tx2"/>
                  </a:solidFill>
                  <a:latin typeface="Times New Roman" pitchFamily="18" charset="0"/>
                </a:endParaRPr>
              </a:p>
            </p:txBody>
          </p:sp>
          <p:sp>
            <p:nvSpPr>
              <p:cNvPr id="12" name="Text Box 5"/>
              <p:cNvSpPr txBox="1">
                <a:spLocks noChangeArrowheads="1"/>
              </p:cNvSpPr>
              <p:nvPr/>
            </p:nvSpPr>
            <p:spPr bwMode="auto">
              <a:xfrm>
                <a:off x="816" y="1344"/>
                <a:ext cx="2784" cy="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dirty="0">
                    <a:latin typeface="Times New Roman" pitchFamily="18" charset="0"/>
                  </a:rPr>
                  <a:t>小数*2</a:t>
                </a:r>
                <a:r>
                  <a:rPr lang="zh-CN" altLang="en-US" sz="2800" dirty="0">
                    <a:latin typeface="Times New Roman" pitchFamily="18" charset="0"/>
                  </a:rPr>
                  <a:t>           </a:t>
                </a:r>
                <a:r>
                  <a:rPr lang="zh-CN" altLang="en-US" sz="2400" dirty="0">
                    <a:latin typeface="Times New Roman" pitchFamily="18" charset="0"/>
                  </a:rPr>
                  <a:t>取整</a:t>
                </a:r>
                <a:endParaRPr lang="zh-CN" altLang="en-US" sz="2800" dirty="0">
                  <a:latin typeface="Times New Roman" pitchFamily="18" charset="0"/>
                </a:endParaRPr>
              </a:p>
              <a:p>
                <a:pPr eaLnBrk="0" hangingPunct="0"/>
                <a:r>
                  <a:rPr lang="zh-CN" altLang="en-US" sz="2800" dirty="0">
                    <a:latin typeface="Times New Roman" pitchFamily="18" charset="0"/>
                  </a:rPr>
                  <a:t>     0.6875                </a:t>
                </a:r>
              </a:p>
              <a:p>
                <a:pPr eaLnBrk="0" hangingPunct="0"/>
                <a:r>
                  <a:rPr lang="zh-CN" altLang="en-US" sz="2800" dirty="0">
                    <a:latin typeface="Times New Roman" pitchFamily="18" charset="0"/>
                    <a:sym typeface="Symbol" pitchFamily="18" charset="2"/>
                  </a:rPr>
                  <a:t></a:t>
                </a:r>
                <a:r>
                  <a:rPr lang="zh-CN" altLang="en-US" sz="2800" dirty="0">
                    <a:latin typeface="Times New Roman" pitchFamily="18" charset="0"/>
                  </a:rPr>
                  <a:t>            2                       </a:t>
                </a:r>
              </a:p>
              <a:p>
                <a:pPr eaLnBrk="0" hangingPunct="0"/>
                <a:r>
                  <a:rPr lang="zh-CN" altLang="en-US" sz="2800" dirty="0">
                    <a:latin typeface="Times New Roman" pitchFamily="18" charset="0"/>
                    <a:sym typeface="Symbol" pitchFamily="18" charset="2"/>
                  </a:rPr>
                  <a:t>     </a:t>
                </a:r>
                <a:r>
                  <a:rPr lang="zh-CN" altLang="en-US" sz="2800" dirty="0">
                    <a:solidFill>
                      <a:srgbClr val="FF0000"/>
                    </a:solidFill>
                    <a:latin typeface="Times New Roman" pitchFamily="18" charset="0"/>
                    <a:sym typeface="Symbol" pitchFamily="18" charset="2"/>
                  </a:rPr>
                  <a:t>1</a:t>
                </a:r>
                <a:r>
                  <a:rPr lang="zh-CN" altLang="en-US" sz="2800" dirty="0">
                    <a:latin typeface="Times New Roman" pitchFamily="18" charset="0"/>
                    <a:sym typeface="Symbol" pitchFamily="18" charset="2"/>
                  </a:rPr>
                  <a:t>.3750        1       </a:t>
                </a:r>
                <a:r>
                  <a:rPr lang="zh-CN" altLang="en-US" sz="2800" dirty="0">
                    <a:latin typeface="Times New Roman" pitchFamily="18" charset="0"/>
                  </a:rPr>
                  <a:t> 高</a:t>
                </a:r>
                <a:endParaRPr lang="zh-CN" altLang="en-US" sz="2800" dirty="0">
                  <a:latin typeface="Times New Roman" pitchFamily="18" charset="0"/>
                  <a:sym typeface="Symbol" pitchFamily="18" charset="2"/>
                </a:endParaRPr>
              </a:p>
              <a:p>
                <a:pPr eaLnBrk="0" hangingPunct="0"/>
                <a:r>
                  <a:rPr lang="zh-CN" altLang="en-US" sz="2800" dirty="0">
                    <a:latin typeface="Times New Roman" pitchFamily="18" charset="0"/>
                    <a:sym typeface="Symbol" pitchFamily="18" charset="2"/>
                  </a:rPr>
                  <a:t>          2</a:t>
                </a:r>
              </a:p>
              <a:p>
                <a:pPr eaLnBrk="0" hangingPunct="0"/>
                <a:r>
                  <a:rPr lang="zh-CN" altLang="en-US" sz="2800" dirty="0">
                    <a:latin typeface="Times New Roman" pitchFamily="18" charset="0"/>
                    <a:sym typeface="Symbol" pitchFamily="18" charset="2"/>
                  </a:rPr>
                  <a:t>     </a:t>
                </a:r>
                <a:r>
                  <a:rPr lang="zh-CN" altLang="en-US" sz="2800" dirty="0">
                    <a:solidFill>
                      <a:srgbClr val="FF0000"/>
                    </a:solidFill>
                    <a:latin typeface="Times New Roman" pitchFamily="18" charset="0"/>
                    <a:sym typeface="Symbol" pitchFamily="18" charset="2"/>
                  </a:rPr>
                  <a:t>0</a:t>
                </a:r>
                <a:r>
                  <a:rPr lang="zh-CN" altLang="en-US" sz="2800" dirty="0">
                    <a:latin typeface="Times New Roman" pitchFamily="18" charset="0"/>
                    <a:sym typeface="Symbol" pitchFamily="18" charset="2"/>
                  </a:rPr>
                  <a:t>.750          0</a:t>
                </a:r>
              </a:p>
              <a:p>
                <a:pPr eaLnBrk="0" hangingPunct="0"/>
                <a:r>
                  <a:rPr lang="zh-CN" altLang="en-US" sz="2800" dirty="0">
                    <a:latin typeface="Times New Roman" pitchFamily="18" charset="0"/>
                    <a:sym typeface="Symbol" pitchFamily="18" charset="2"/>
                  </a:rPr>
                  <a:t>        2</a:t>
                </a:r>
              </a:p>
              <a:p>
                <a:pPr eaLnBrk="0" hangingPunct="0"/>
                <a:r>
                  <a:rPr lang="zh-CN" altLang="en-US" sz="2800" dirty="0">
                    <a:latin typeface="Times New Roman" pitchFamily="18" charset="0"/>
                    <a:sym typeface="Symbol" pitchFamily="18" charset="2"/>
                  </a:rPr>
                  <a:t>     </a:t>
                </a:r>
                <a:r>
                  <a:rPr lang="zh-CN" altLang="en-US" sz="2800" dirty="0">
                    <a:solidFill>
                      <a:srgbClr val="FF0000"/>
                    </a:solidFill>
                    <a:latin typeface="Times New Roman" pitchFamily="18" charset="0"/>
                    <a:sym typeface="Symbol" pitchFamily="18" charset="2"/>
                  </a:rPr>
                  <a:t>1</a:t>
                </a:r>
                <a:r>
                  <a:rPr lang="zh-CN" altLang="en-US" sz="2800" dirty="0">
                    <a:latin typeface="Times New Roman" pitchFamily="18" charset="0"/>
                    <a:sym typeface="Symbol" pitchFamily="18" charset="2"/>
                  </a:rPr>
                  <a:t>.50            1</a:t>
                </a:r>
              </a:p>
              <a:p>
                <a:pPr eaLnBrk="0" hangingPunct="0">
                  <a:lnSpc>
                    <a:spcPct val="50000"/>
                  </a:lnSpc>
                  <a:spcBef>
                    <a:spcPct val="50000"/>
                  </a:spcBef>
                </a:pPr>
                <a:r>
                  <a:rPr lang="zh-CN" altLang="en-US" sz="2800" dirty="0">
                    <a:latin typeface="Times New Roman" pitchFamily="18" charset="0"/>
                    <a:sym typeface="Symbol" pitchFamily="18" charset="2"/>
                  </a:rPr>
                  <a:t>      2			    低</a:t>
                </a:r>
              </a:p>
              <a:p>
                <a:pPr eaLnBrk="0" hangingPunct="0">
                  <a:lnSpc>
                    <a:spcPct val="50000"/>
                  </a:lnSpc>
                  <a:spcBef>
                    <a:spcPct val="50000"/>
                  </a:spcBef>
                </a:pPr>
                <a:r>
                  <a:rPr lang="zh-CN" altLang="en-US" sz="2800" dirty="0">
                    <a:latin typeface="Times New Roman" pitchFamily="18" charset="0"/>
                    <a:sym typeface="Symbol" pitchFamily="18" charset="2"/>
                  </a:rPr>
                  <a:t>     </a:t>
                </a:r>
                <a:r>
                  <a:rPr lang="zh-CN" altLang="en-US" sz="2800" dirty="0">
                    <a:solidFill>
                      <a:srgbClr val="FF0000"/>
                    </a:solidFill>
                    <a:latin typeface="Times New Roman" pitchFamily="18" charset="0"/>
                    <a:sym typeface="Symbol" pitchFamily="18" charset="2"/>
                  </a:rPr>
                  <a:t>1</a:t>
                </a:r>
                <a:r>
                  <a:rPr lang="zh-CN" altLang="en-US" sz="2800" dirty="0">
                    <a:latin typeface="Times New Roman" pitchFamily="18" charset="0"/>
                    <a:sym typeface="Symbol" pitchFamily="18" charset="2"/>
                  </a:rPr>
                  <a:t>.0              1</a:t>
                </a:r>
              </a:p>
            </p:txBody>
          </p:sp>
          <p:sp>
            <p:nvSpPr>
              <p:cNvPr id="13" name="Line 9"/>
              <p:cNvSpPr>
                <a:spLocks noChangeShapeType="1"/>
              </p:cNvSpPr>
              <p:nvPr/>
            </p:nvSpPr>
            <p:spPr bwMode="auto">
              <a:xfrm>
                <a:off x="2634" y="2507"/>
                <a:ext cx="0" cy="960"/>
              </a:xfrm>
              <a:prstGeom prst="line">
                <a:avLst/>
              </a:prstGeom>
              <a:noFill/>
              <a:ln w="5715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 name="Line 10"/>
            <p:cNvSpPr>
              <a:spLocks noChangeShapeType="1"/>
            </p:cNvSpPr>
            <p:nvPr/>
          </p:nvSpPr>
          <p:spPr bwMode="auto">
            <a:xfrm>
              <a:off x="768" y="3813"/>
              <a:ext cx="91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75761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基数对照表</a:t>
            </a:r>
          </a:p>
        </p:txBody>
      </p:sp>
      <p:grpSp>
        <p:nvGrpSpPr>
          <p:cNvPr id="4" name="Group 1061"/>
          <p:cNvGrpSpPr>
            <a:grpSpLocks/>
          </p:cNvGrpSpPr>
          <p:nvPr/>
        </p:nvGrpSpPr>
        <p:grpSpPr bwMode="auto">
          <a:xfrm>
            <a:off x="467343" y="1670176"/>
            <a:ext cx="7934768" cy="4587378"/>
            <a:chOff x="212" y="1320"/>
            <a:chExt cx="5387" cy="2827"/>
          </a:xfrm>
        </p:grpSpPr>
        <p:grpSp>
          <p:nvGrpSpPr>
            <p:cNvPr id="5" name="Group 6"/>
            <p:cNvGrpSpPr>
              <a:grpSpLocks/>
            </p:cNvGrpSpPr>
            <p:nvPr/>
          </p:nvGrpSpPr>
          <p:grpSpPr bwMode="auto">
            <a:xfrm>
              <a:off x="212" y="1320"/>
              <a:ext cx="5387" cy="2827"/>
              <a:chOff x="205" y="1307"/>
              <a:chExt cx="5387" cy="2827"/>
            </a:xfrm>
          </p:grpSpPr>
          <p:sp>
            <p:nvSpPr>
              <p:cNvPr id="7" name="Text Box 3"/>
              <p:cNvSpPr txBox="1">
                <a:spLocks noChangeArrowheads="1"/>
              </p:cNvSpPr>
              <p:nvPr/>
            </p:nvSpPr>
            <p:spPr bwMode="auto">
              <a:xfrm>
                <a:off x="312" y="1307"/>
                <a:ext cx="528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dirty="0">
                    <a:solidFill>
                      <a:srgbClr val="FF0000"/>
                    </a:solidFill>
                  </a:rPr>
                  <a:t>D</a:t>
                </a:r>
                <a:r>
                  <a:rPr lang="en-US" altLang="zh-CN" sz="2800" dirty="0"/>
                  <a:t>:</a:t>
                </a:r>
                <a:r>
                  <a:rPr lang="zh-CN" altLang="zh-CN" sz="2800" dirty="0"/>
                  <a:t>十进制   </a:t>
                </a:r>
                <a:r>
                  <a:rPr lang="en-US" altLang="zh-CN" sz="2800" dirty="0">
                    <a:solidFill>
                      <a:srgbClr val="FF0000"/>
                    </a:solidFill>
                  </a:rPr>
                  <a:t>B</a:t>
                </a:r>
                <a:r>
                  <a:rPr lang="en-US" altLang="zh-CN" sz="2800" dirty="0"/>
                  <a:t>:</a:t>
                </a:r>
                <a:r>
                  <a:rPr lang="zh-CN" altLang="zh-CN" sz="2800" dirty="0"/>
                  <a:t>二进制    </a:t>
                </a:r>
                <a:r>
                  <a:rPr lang="en-US" altLang="zh-CN" sz="2800" dirty="0">
                    <a:solidFill>
                      <a:srgbClr val="FF0000"/>
                    </a:solidFill>
                  </a:rPr>
                  <a:t>O</a:t>
                </a:r>
                <a:r>
                  <a:rPr lang="en-US" altLang="zh-CN" sz="2800" dirty="0"/>
                  <a:t>:</a:t>
                </a:r>
                <a:r>
                  <a:rPr lang="zh-CN" altLang="zh-CN" sz="2800" dirty="0"/>
                  <a:t>八进制   </a:t>
                </a:r>
                <a:r>
                  <a:rPr lang="en-US" altLang="zh-CN" sz="2800" dirty="0">
                    <a:solidFill>
                      <a:srgbClr val="FF0000"/>
                    </a:solidFill>
                  </a:rPr>
                  <a:t>X</a:t>
                </a:r>
                <a:r>
                  <a:rPr lang="en-US" altLang="zh-CN" sz="2800" dirty="0"/>
                  <a:t>:</a:t>
                </a:r>
                <a:r>
                  <a:rPr lang="zh-CN" altLang="zh-CN" sz="2800" dirty="0"/>
                  <a:t>十六进制</a:t>
                </a:r>
                <a:endParaRPr lang="zh-CN" altLang="en-US" sz="2800" dirty="0">
                  <a:latin typeface="Times New Roman" pitchFamily="18" charset="0"/>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560870240"/>
                  </p:ext>
                </p:extLst>
              </p:nvPr>
            </p:nvGraphicFramePr>
            <p:xfrm>
              <a:off x="205" y="1770"/>
              <a:ext cx="5221" cy="2364"/>
            </p:xfrm>
            <a:graphic>
              <a:graphicData uri="http://schemas.openxmlformats.org/presentationml/2006/ole">
                <mc:AlternateContent xmlns:mc="http://schemas.openxmlformats.org/markup-compatibility/2006">
                  <mc:Choice xmlns:v="urn:schemas-microsoft-com:vml" Requires="v">
                    <p:oleObj spid="_x0000_s3074" name="位图图像" r:id="rId4" imgW="8287907" imgH="3753374" progId="Paint.Picture">
                      <p:embed/>
                    </p:oleObj>
                  </mc:Choice>
                  <mc:Fallback>
                    <p:oleObj name="位图图像" r:id="rId4" imgW="8287907" imgH="3753374" progId="Paint.Picture">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 y="1770"/>
                            <a:ext cx="5221" cy="2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 name="Line 5"/>
            <p:cNvSpPr>
              <a:spLocks noChangeShapeType="1"/>
            </p:cNvSpPr>
            <p:nvPr/>
          </p:nvSpPr>
          <p:spPr bwMode="auto">
            <a:xfrm>
              <a:off x="2822" y="1783"/>
              <a:ext cx="0" cy="2352"/>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98430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pPr marL="0" indent="0">
              <a:buNone/>
            </a:pPr>
            <a:r>
              <a:rPr lang="zh-CN" altLang="en-US" dirty="0"/>
              <a:t>数的概念准确地讲应该是代数。它不但指一种集合，而且包括该集合上的运算；</a:t>
            </a:r>
            <a:endParaRPr lang="en-US" altLang="zh-CN" dirty="0"/>
          </a:p>
          <a:p>
            <a:pPr marL="0" indent="0">
              <a:buNone/>
            </a:pPr>
            <a:r>
              <a:rPr lang="zh-CN" altLang="en-US" dirty="0"/>
              <a:t>整数包含符号，使用二值元件的状态组合表达一个数，必须使用合适的编码方法。且要满足以下条件：</a:t>
            </a:r>
            <a:endParaRPr lang="en-US" altLang="zh-CN" dirty="0"/>
          </a:p>
          <a:p>
            <a:pPr lvl="1"/>
            <a:r>
              <a:rPr lang="zh-CN" altLang="en-US" dirty="0"/>
              <a:t>数和代码之间最好是一一映射；</a:t>
            </a:r>
            <a:endParaRPr lang="en-US" altLang="zh-CN" dirty="0"/>
          </a:p>
          <a:p>
            <a:pPr lvl="1"/>
            <a:r>
              <a:rPr lang="zh-CN" altLang="en-US" dirty="0"/>
              <a:t>便于运算；</a:t>
            </a:r>
            <a:endParaRPr lang="en-US" altLang="zh-CN" dirty="0"/>
          </a:p>
          <a:p>
            <a:pPr lvl="1"/>
            <a:r>
              <a:rPr lang="zh-CN" altLang="en-US" dirty="0"/>
              <a:t>解决符号的表达问题。</a:t>
            </a:r>
          </a:p>
        </p:txBody>
      </p:sp>
      <p:sp>
        <p:nvSpPr>
          <p:cNvPr id="3" name="标题 2"/>
          <p:cNvSpPr>
            <a:spLocks noGrp="1"/>
          </p:cNvSpPr>
          <p:nvPr>
            <p:ph type="title"/>
          </p:nvPr>
        </p:nvSpPr>
        <p:spPr/>
        <p:txBody>
          <a:bodyPr/>
          <a:lstStyle/>
          <a:p>
            <a:r>
              <a:rPr lang="zh-CN" altLang="en-US" dirty="0"/>
              <a:t>整数的二进制编码</a:t>
            </a:r>
          </a:p>
        </p:txBody>
      </p:sp>
    </p:spTree>
    <p:extLst>
      <p:ext uri="{BB962C8B-B14F-4D97-AF65-F5344CB8AC3E}">
        <p14:creationId xmlns:p14="http://schemas.microsoft.com/office/powerpoint/2010/main" val="200492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32609"/>
            <a:ext cx="8229600" cy="3148519"/>
          </a:xfrm>
        </p:spPr>
        <p:txBody>
          <a:bodyPr>
            <a:normAutofit/>
          </a:bodyPr>
          <a:lstStyle/>
          <a:p>
            <a:r>
              <a:rPr lang="zh-CN" altLang="zh-CN" sz="2000" dirty="0"/>
              <a:t>原码：第一位表达符号，</a:t>
            </a:r>
            <a:r>
              <a:rPr lang="en-US" altLang="zh-CN" sz="2000" dirty="0"/>
              <a:t>0</a:t>
            </a:r>
            <a:r>
              <a:rPr lang="zh-CN" altLang="zh-CN" sz="2000" dirty="0"/>
              <a:t>表示正数，</a:t>
            </a:r>
            <a:r>
              <a:rPr lang="en-US" altLang="zh-CN" sz="2000" dirty="0"/>
              <a:t>1</a:t>
            </a:r>
            <a:r>
              <a:rPr lang="zh-CN" altLang="zh-CN" sz="2000" dirty="0"/>
              <a:t>表示负数。</a:t>
            </a:r>
            <a:endParaRPr lang="en-US" altLang="zh-CN" sz="2000" dirty="0"/>
          </a:p>
          <a:p>
            <a:r>
              <a:rPr lang="zh-CN" altLang="zh-CN" sz="2000" dirty="0"/>
              <a:t>以</a:t>
            </a:r>
            <a:r>
              <a:rPr lang="en-US" altLang="zh-CN" sz="2000" dirty="0"/>
              <a:t>4</a:t>
            </a:r>
            <a:r>
              <a:rPr lang="zh-CN" altLang="zh-CN" sz="2000" dirty="0"/>
              <a:t>位二进制数为例，</a:t>
            </a:r>
            <a:r>
              <a:rPr lang="zh-CN" altLang="en-US" sz="2000" dirty="0"/>
              <a:t>总共有</a:t>
            </a:r>
            <a:r>
              <a:rPr lang="en-US" altLang="zh-CN" sz="2000" dirty="0"/>
              <a:t>16</a:t>
            </a:r>
            <a:r>
              <a:rPr lang="zh-CN" altLang="en-US" sz="2000" dirty="0"/>
              <a:t>种编码方式；</a:t>
            </a:r>
            <a:endParaRPr lang="en-US" altLang="zh-CN" sz="2000" dirty="0"/>
          </a:p>
          <a:p>
            <a:r>
              <a:rPr lang="en-US" altLang="zh-CN" sz="2000" dirty="0"/>
              <a:t>0000-0111</a:t>
            </a:r>
            <a:r>
              <a:rPr lang="zh-CN" altLang="zh-CN" sz="2000" dirty="0"/>
              <a:t>（</a:t>
            </a:r>
            <a:r>
              <a:rPr lang="en-US" altLang="zh-CN" sz="2000" dirty="0"/>
              <a:t>0---7</a:t>
            </a:r>
            <a:r>
              <a:rPr lang="zh-CN" altLang="zh-CN" sz="2000" dirty="0"/>
              <a:t>）表示</a:t>
            </a:r>
            <a:r>
              <a:rPr lang="en-US" altLang="zh-CN" sz="2000" dirty="0"/>
              <a:t>0--+7</a:t>
            </a:r>
            <a:r>
              <a:rPr lang="zh-CN" altLang="en-US" sz="2000" dirty="0"/>
              <a:t>；</a:t>
            </a:r>
            <a:endParaRPr lang="en-US" altLang="zh-CN" sz="2000" dirty="0"/>
          </a:p>
          <a:p>
            <a:r>
              <a:rPr lang="en-US" altLang="zh-CN" sz="2000" dirty="0"/>
              <a:t>1001-1111</a:t>
            </a:r>
            <a:r>
              <a:rPr lang="zh-CN" altLang="zh-CN" sz="2000" dirty="0"/>
              <a:t>（</a:t>
            </a:r>
            <a:r>
              <a:rPr lang="en-US" altLang="zh-CN" sz="2000" dirty="0"/>
              <a:t>9—15</a:t>
            </a:r>
            <a:r>
              <a:rPr lang="zh-CN" altLang="zh-CN" sz="2000" dirty="0"/>
              <a:t>）表示</a:t>
            </a:r>
            <a:r>
              <a:rPr lang="en-US" altLang="zh-CN" sz="2000" dirty="0"/>
              <a:t>-1---7</a:t>
            </a:r>
            <a:r>
              <a:rPr lang="zh-CN" altLang="en-US" sz="2000" dirty="0"/>
              <a:t>；</a:t>
            </a:r>
            <a:endParaRPr lang="en-US" altLang="zh-CN" sz="2000" dirty="0"/>
          </a:p>
          <a:p>
            <a:r>
              <a:rPr lang="en-US" altLang="zh-CN" sz="2000" dirty="0"/>
              <a:t>0</a:t>
            </a:r>
            <a:r>
              <a:rPr lang="zh-CN" altLang="zh-CN" sz="2000" dirty="0"/>
              <a:t>其实就有两种表示法</a:t>
            </a:r>
            <a:r>
              <a:rPr lang="en-US" altLang="zh-CN" sz="2000" dirty="0"/>
              <a:t>0000</a:t>
            </a:r>
            <a:r>
              <a:rPr lang="zh-CN" altLang="zh-CN" sz="2000" dirty="0"/>
              <a:t>和</a:t>
            </a:r>
            <a:r>
              <a:rPr lang="en-US" altLang="zh-CN" sz="2000" dirty="0"/>
              <a:t>1000</a:t>
            </a:r>
            <a:r>
              <a:rPr lang="zh-CN" altLang="zh-CN" sz="2000" dirty="0"/>
              <a:t>。</a:t>
            </a:r>
            <a:endParaRPr lang="zh-CN" altLang="en-US" sz="2000" dirty="0"/>
          </a:p>
        </p:txBody>
      </p:sp>
      <p:sp>
        <p:nvSpPr>
          <p:cNvPr id="3" name="标题 2"/>
          <p:cNvSpPr>
            <a:spLocks noGrp="1"/>
          </p:cNvSpPr>
          <p:nvPr>
            <p:ph type="title"/>
          </p:nvPr>
        </p:nvSpPr>
        <p:spPr/>
        <p:txBody>
          <a:bodyPr/>
          <a:lstStyle/>
          <a:p>
            <a:r>
              <a:rPr lang="zh-CN" altLang="en-US" dirty="0"/>
              <a:t>原码</a:t>
            </a:r>
          </a:p>
        </p:txBody>
      </p:sp>
      <p:graphicFrame>
        <p:nvGraphicFramePr>
          <p:cNvPr id="6" name="表格 5">
            <a:extLst>
              <a:ext uri="{FF2B5EF4-FFF2-40B4-BE49-F238E27FC236}">
                <a16:creationId xmlns:a16="http://schemas.microsoft.com/office/drawing/2014/main" id="{53AAD260-7C4D-4643-A3D8-00A3A350BF12}"/>
              </a:ext>
            </a:extLst>
          </p:cNvPr>
          <p:cNvGraphicFramePr>
            <a:graphicFrameLocks noGrp="1"/>
          </p:cNvGraphicFramePr>
          <p:nvPr>
            <p:extLst>
              <p:ext uri="{D42A27DB-BD31-4B8C-83A1-F6EECF244321}">
                <p14:modId xmlns:p14="http://schemas.microsoft.com/office/powerpoint/2010/main" val="1565147286"/>
              </p:ext>
            </p:extLst>
          </p:nvPr>
        </p:nvGraphicFramePr>
        <p:xfrm>
          <a:off x="683568" y="4615922"/>
          <a:ext cx="7560836" cy="757293"/>
        </p:xfrm>
        <a:graphic>
          <a:graphicData uri="http://schemas.openxmlformats.org/drawingml/2006/table">
            <a:tbl>
              <a:tblPr/>
              <a:tblGrid>
                <a:gridCol w="569380">
                  <a:extLst>
                    <a:ext uri="{9D8B030D-6E8A-4147-A177-3AD203B41FA5}">
                      <a16:colId xmlns:a16="http://schemas.microsoft.com/office/drawing/2014/main" val="1314851891"/>
                    </a:ext>
                  </a:extLst>
                </a:gridCol>
                <a:gridCol w="436966">
                  <a:extLst>
                    <a:ext uri="{9D8B030D-6E8A-4147-A177-3AD203B41FA5}">
                      <a16:colId xmlns:a16="http://schemas.microsoft.com/office/drawing/2014/main" val="2034507610"/>
                    </a:ext>
                  </a:extLst>
                </a:gridCol>
                <a:gridCol w="436966">
                  <a:extLst>
                    <a:ext uri="{9D8B030D-6E8A-4147-A177-3AD203B41FA5}">
                      <a16:colId xmlns:a16="http://schemas.microsoft.com/office/drawing/2014/main" val="1791709337"/>
                    </a:ext>
                  </a:extLst>
                </a:gridCol>
                <a:gridCol w="436966">
                  <a:extLst>
                    <a:ext uri="{9D8B030D-6E8A-4147-A177-3AD203B41FA5}">
                      <a16:colId xmlns:a16="http://schemas.microsoft.com/office/drawing/2014/main" val="2012342652"/>
                    </a:ext>
                  </a:extLst>
                </a:gridCol>
                <a:gridCol w="436966">
                  <a:extLst>
                    <a:ext uri="{9D8B030D-6E8A-4147-A177-3AD203B41FA5}">
                      <a16:colId xmlns:a16="http://schemas.microsoft.com/office/drawing/2014/main" val="1532422073"/>
                    </a:ext>
                  </a:extLst>
                </a:gridCol>
                <a:gridCol w="436966">
                  <a:extLst>
                    <a:ext uri="{9D8B030D-6E8A-4147-A177-3AD203B41FA5}">
                      <a16:colId xmlns:a16="http://schemas.microsoft.com/office/drawing/2014/main" val="3264747727"/>
                    </a:ext>
                  </a:extLst>
                </a:gridCol>
                <a:gridCol w="436966">
                  <a:extLst>
                    <a:ext uri="{9D8B030D-6E8A-4147-A177-3AD203B41FA5}">
                      <a16:colId xmlns:a16="http://schemas.microsoft.com/office/drawing/2014/main" val="2751177721"/>
                    </a:ext>
                  </a:extLst>
                </a:gridCol>
                <a:gridCol w="436966">
                  <a:extLst>
                    <a:ext uri="{9D8B030D-6E8A-4147-A177-3AD203B41FA5}">
                      <a16:colId xmlns:a16="http://schemas.microsoft.com/office/drawing/2014/main" val="1601658571"/>
                    </a:ext>
                  </a:extLst>
                </a:gridCol>
                <a:gridCol w="436966">
                  <a:extLst>
                    <a:ext uri="{9D8B030D-6E8A-4147-A177-3AD203B41FA5}">
                      <a16:colId xmlns:a16="http://schemas.microsoft.com/office/drawing/2014/main" val="3132096715"/>
                    </a:ext>
                  </a:extLst>
                </a:gridCol>
                <a:gridCol w="436966">
                  <a:extLst>
                    <a:ext uri="{9D8B030D-6E8A-4147-A177-3AD203B41FA5}">
                      <a16:colId xmlns:a16="http://schemas.microsoft.com/office/drawing/2014/main" val="4085442355"/>
                    </a:ext>
                  </a:extLst>
                </a:gridCol>
                <a:gridCol w="436966">
                  <a:extLst>
                    <a:ext uri="{9D8B030D-6E8A-4147-A177-3AD203B41FA5}">
                      <a16:colId xmlns:a16="http://schemas.microsoft.com/office/drawing/2014/main" val="1287489191"/>
                    </a:ext>
                  </a:extLst>
                </a:gridCol>
                <a:gridCol w="436966">
                  <a:extLst>
                    <a:ext uri="{9D8B030D-6E8A-4147-A177-3AD203B41FA5}">
                      <a16:colId xmlns:a16="http://schemas.microsoft.com/office/drawing/2014/main" val="1034619703"/>
                    </a:ext>
                  </a:extLst>
                </a:gridCol>
                <a:gridCol w="436966">
                  <a:extLst>
                    <a:ext uri="{9D8B030D-6E8A-4147-A177-3AD203B41FA5}">
                      <a16:colId xmlns:a16="http://schemas.microsoft.com/office/drawing/2014/main" val="3736023111"/>
                    </a:ext>
                  </a:extLst>
                </a:gridCol>
                <a:gridCol w="436966">
                  <a:extLst>
                    <a:ext uri="{9D8B030D-6E8A-4147-A177-3AD203B41FA5}">
                      <a16:colId xmlns:a16="http://schemas.microsoft.com/office/drawing/2014/main" val="2051971199"/>
                    </a:ext>
                  </a:extLst>
                </a:gridCol>
                <a:gridCol w="436966">
                  <a:extLst>
                    <a:ext uri="{9D8B030D-6E8A-4147-A177-3AD203B41FA5}">
                      <a16:colId xmlns:a16="http://schemas.microsoft.com/office/drawing/2014/main" val="866523999"/>
                    </a:ext>
                  </a:extLst>
                </a:gridCol>
                <a:gridCol w="436966">
                  <a:extLst>
                    <a:ext uri="{9D8B030D-6E8A-4147-A177-3AD203B41FA5}">
                      <a16:colId xmlns:a16="http://schemas.microsoft.com/office/drawing/2014/main" val="3533671324"/>
                    </a:ext>
                  </a:extLst>
                </a:gridCol>
                <a:gridCol w="436966">
                  <a:extLst>
                    <a:ext uri="{9D8B030D-6E8A-4147-A177-3AD203B41FA5}">
                      <a16:colId xmlns:a16="http://schemas.microsoft.com/office/drawing/2014/main" val="601755028"/>
                    </a:ext>
                  </a:extLst>
                </a:gridCol>
              </a:tblGrid>
              <a:tr h="252431">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十进制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1910956"/>
                  </a:ext>
                </a:extLst>
              </a:tr>
              <a:tr h="252431">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二进制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0110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0111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1110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1111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4404479"/>
                  </a:ext>
                </a:extLst>
              </a:tr>
              <a:tr h="252431">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补码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6231858"/>
                  </a:ext>
                </a:extLst>
              </a:tr>
            </a:tbl>
          </a:graphicData>
        </a:graphic>
      </p:graphicFrame>
    </p:spTree>
    <p:extLst>
      <p:ext uri="{BB962C8B-B14F-4D97-AF65-F5344CB8AC3E}">
        <p14:creationId xmlns:p14="http://schemas.microsoft.com/office/powerpoint/2010/main" val="111026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1800" dirty="0"/>
              <a:t>正数的反码就是原码，负数的反码是其对应正数原码的逐位求反。</a:t>
            </a:r>
            <a:endParaRPr lang="en-US" altLang="zh-CN" sz="1800" dirty="0"/>
          </a:p>
          <a:p>
            <a:r>
              <a:rPr lang="zh-CN" altLang="en-US" sz="1800" dirty="0"/>
              <a:t>以</a:t>
            </a:r>
            <a:r>
              <a:rPr lang="en-US" altLang="zh-CN" sz="1800" dirty="0"/>
              <a:t>4</a:t>
            </a:r>
            <a:r>
              <a:rPr lang="zh-CN" altLang="en-US" sz="1800" dirty="0"/>
              <a:t>位二进制数为例：</a:t>
            </a:r>
            <a:endParaRPr lang="en-US" altLang="zh-CN" sz="1800" dirty="0"/>
          </a:p>
          <a:p>
            <a:pPr lvl="1"/>
            <a:r>
              <a:rPr lang="en-US" altLang="zh-CN" sz="1600" dirty="0"/>
              <a:t>0000-0111</a:t>
            </a:r>
            <a:r>
              <a:rPr lang="zh-CN" altLang="en-US" sz="1600" dirty="0"/>
              <a:t>（</a:t>
            </a:r>
            <a:r>
              <a:rPr lang="en-US" altLang="zh-CN" sz="1600" dirty="0"/>
              <a:t>0-7</a:t>
            </a:r>
            <a:r>
              <a:rPr lang="zh-CN" altLang="en-US" sz="1600" dirty="0"/>
              <a:t>）表示</a:t>
            </a:r>
            <a:r>
              <a:rPr lang="en-US" altLang="zh-CN" sz="1600" dirty="0"/>
              <a:t>0--+7</a:t>
            </a:r>
            <a:r>
              <a:rPr lang="zh-CN" altLang="en-US" sz="1600" dirty="0"/>
              <a:t>；</a:t>
            </a:r>
            <a:endParaRPr lang="en-US" altLang="zh-CN" sz="1600" dirty="0"/>
          </a:p>
          <a:p>
            <a:pPr lvl="1"/>
            <a:r>
              <a:rPr lang="en-US" altLang="zh-CN" sz="1600" dirty="0"/>
              <a:t>1110-1000</a:t>
            </a:r>
            <a:r>
              <a:rPr lang="zh-CN" altLang="en-US" sz="1600" dirty="0"/>
              <a:t>（</a:t>
            </a:r>
            <a:r>
              <a:rPr lang="en-US" altLang="zh-CN" sz="1600" dirty="0"/>
              <a:t>14—8</a:t>
            </a:r>
            <a:r>
              <a:rPr lang="zh-CN" altLang="en-US" sz="1600" dirty="0"/>
              <a:t>）表示</a:t>
            </a:r>
            <a:r>
              <a:rPr lang="en-US" altLang="zh-CN" sz="1600" dirty="0"/>
              <a:t>-1-- -7</a:t>
            </a:r>
            <a:r>
              <a:rPr lang="zh-CN" altLang="en-US" sz="1600" dirty="0"/>
              <a:t>；</a:t>
            </a:r>
            <a:endParaRPr lang="en-US" altLang="zh-CN" sz="1600" dirty="0"/>
          </a:p>
          <a:p>
            <a:pPr lvl="1"/>
            <a:r>
              <a:rPr lang="en-US" altLang="zh-CN" sz="1600" dirty="0"/>
              <a:t>1=0001</a:t>
            </a:r>
            <a:r>
              <a:rPr lang="zh-CN" altLang="en-US" sz="1600" dirty="0"/>
              <a:t>，而</a:t>
            </a:r>
            <a:r>
              <a:rPr lang="en-US" altLang="zh-CN" sz="1600" dirty="0"/>
              <a:t>-1=1110</a:t>
            </a:r>
            <a:r>
              <a:rPr lang="zh-CN" altLang="en-US" sz="1600" dirty="0"/>
              <a:t>，刚好逐位相反；</a:t>
            </a:r>
            <a:endParaRPr lang="en-US" altLang="zh-CN" sz="1600" dirty="0"/>
          </a:p>
          <a:p>
            <a:pPr lvl="1"/>
            <a:r>
              <a:rPr lang="en-US" altLang="zh-CN" sz="1600" dirty="0"/>
              <a:t>0</a:t>
            </a:r>
            <a:r>
              <a:rPr lang="zh-CN" altLang="en-US" sz="1600" dirty="0"/>
              <a:t>依然是两种表达：</a:t>
            </a:r>
            <a:r>
              <a:rPr lang="en-US" altLang="zh-CN" sz="1600" dirty="0"/>
              <a:t>0000</a:t>
            </a:r>
            <a:r>
              <a:rPr lang="zh-CN" altLang="en-US" sz="1600" dirty="0"/>
              <a:t>与</a:t>
            </a:r>
            <a:r>
              <a:rPr lang="en-US" altLang="zh-CN" sz="1600" dirty="0"/>
              <a:t>1111</a:t>
            </a:r>
            <a:r>
              <a:rPr lang="zh-CN" altLang="en-US" sz="1600" dirty="0"/>
              <a:t>。</a:t>
            </a:r>
          </a:p>
        </p:txBody>
      </p:sp>
      <p:sp>
        <p:nvSpPr>
          <p:cNvPr id="3" name="标题 2"/>
          <p:cNvSpPr>
            <a:spLocks noGrp="1"/>
          </p:cNvSpPr>
          <p:nvPr>
            <p:ph type="title"/>
          </p:nvPr>
        </p:nvSpPr>
        <p:spPr/>
        <p:txBody>
          <a:bodyPr/>
          <a:lstStyle/>
          <a:p>
            <a:r>
              <a:rPr lang="zh-CN" altLang="en-US" dirty="0"/>
              <a:t>反码</a:t>
            </a:r>
          </a:p>
        </p:txBody>
      </p:sp>
      <p:graphicFrame>
        <p:nvGraphicFramePr>
          <p:cNvPr id="27" name="表格 26">
            <a:extLst>
              <a:ext uri="{FF2B5EF4-FFF2-40B4-BE49-F238E27FC236}">
                <a16:creationId xmlns:a16="http://schemas.microsoft.com/office/drawing/2014/main" id="{2CB8165A-395E-41D7-8354-F1F7E98EBB93}"/>
              </a:ext>
            </a:extLst>
          </p:cNvPr>
          <p:cNvGraphicFramePr>
            <a:graphicFrameLocks noGrp="1"/>
          </p:cNvGraphicFramePr>
          <p:nvPr>
            <p:extLst>
              <p:ext uri="{D42A27DB-BD31-4B8C-83A1-F6EECF244321}">
                <p14:modId xmlns:p14="http://schemas.microsoft.com/office/powerpoint/2010/main" val="2500637589"/>
              </p:ext>
            </p:extLst>
          </p:nvPr>
        </p:nvGraphicFramePr>
        <p:xfrm>
          <a:off x="683568" y="4615922"/>
          <a:ext cx="7560836" cy="757293"/>
        </p:xfrm>
        <a:graphic>
          <a:graphicData uri="http://schemas.openxmlformats.org/drawingml/2006/table">
            <a:tbl>
              <a:tblPr/>
              <a:tblGrid>
                <a:gridCol w="569380">
                  <a:extLst>
                    <a:ext uri="{9D8B030D-6E8A-4147-A177-3AD203B41FA5}">
                      <a16:colId xmlns:a16="http://schemas.microsoft.com/office/drawing/2014/main" val="1314851891"/>
                    </a:ext>
                  </a:extLst>
                </a:gridCol>
                <a:gridCol w="436966">
                  <a:extLst>
                    <a:ext uri="{9D8B030D-6E8A-4147-A177-3AD203B41FA5}">
                      <a16:colId xmlns:a16="http://schemas.microsoft.com/office/drawing/2014/main" val="2034507610"/>
                    </a:ext>
                  </a:extLst>
                </a:gridCol>
                <a:gridCol w="436966">
                  <a:extLst>
                    <a:ext uri="{9D8B030D-6E8A-4147-A177-3AD203B41FA5}">
                      <a16:colId xmlns:a16="http://schemas.microsoft.com/office/drawing/2014/main" val="1791709337"/>
                    </a:ext>
                  </a:extLst>
                </a:gridCol>
                <a:gridCol w="436966">
                  <a:extLst>
                    <a:ext uri="{9D8B030D-6E8A-4147-A177-3AD203B41FA5}">
                      <a16:colId xmlns:a16="http://schemas.microsoft.com/office/drawing/2014/main" val="2012342652"/>
                    </a:ext>
                  </a:extLst>
                </a:gridCol>
                <a:gridCol w="436966">
                  <a:extLst>
                    <a:ext uri="{9D8B030D-6E8A-4147-A177-3AD203B41FA5}">
                      <a16:colId xmlns:a16="http://schemas.microsoft.com/office/drawing/2014/main" val="1532422073"/>
                    </a:ext>
                  </a:extLst>
                </a:gridCol>
                <a:gridCol w="436966">
                  <a:extLst>
                    <a:ext uri="{9D8B030D-6E8A-4147-A177-3AD203B41FA5}">
                      <a16:colId xmlns:a16="http://schemas.microsoft.com/office/drawing/2014/main" val="3264747727"/>
                    </a:ext>
                  </a:extLst>
                </a:gridCol>
                <a:gridCol w="436966">
                  <a:extLst>
                    <a:ext uri="{9D8B030D-6E8A-4147-A177-3AD203B41FA5}">
                      <a16:colId xmlns:a16="http://schemas.microsoft.com/office/drawing/2014/main" val="2751177721"/>
                    </a:ext>
                  </a:extLst>
                </a:gridCol>
                <a:gridCol w="436966">
                  <a:extLst>
                    <a:ext uri="{9D8B030D-6E8A-4147-A177-3AD203B41FA5}">
                      <a16:colId xmlns:a16="http://schemas.microsoft.com/office/drawing/2014/main" val="1601658571"/>
                    </a:ext>
                  </a:extLst>
                </a:gridCol>
                <a:gridCol w="436966">
                  <a:extLst>
                    <a:ext uri="{9D8B030D-6E8A-4147-A177-3AD203B41FA5}">
                      <a16:colId xmlns:a16="http://schemas.microsoft.com/office/drawing/2014/main" val="3132096715"/>
                    </a:ext>
                  </a:extLst>
                </a:gridCol>
                <a:gridCol w="436966">
                  <a:extLst>
                    <a:ext uri="{9D8B030D-6E8A-4147-A177-3AD203B41FA5}">
                      <a16:colId xmlns:a16="http://schemas.microsoft.com/office/drawing/2014/main" val="4085442355"/>
                    </a:ext>
                  </a:extLst>
                </a:gridCol>
                <a:gridCol w="436966">
                  <a:extLst>
                    <a:ext uri="{9D8B030D-6E8A-4147-A177-3AD203B41FA5}">
                      <a16:colId xmlns:a16="http://schemas.microsoft.com/office/drawing/2014/main" val="1287489191"/>
                    </a:ext>
                  </a:extLst>
                </a:gridCol>
                <a:gridCol w="436966">
                  <a:extLst>
                    <a:ext uri="{9D8B030D-6E8A-4147-A177-3AD203B41FA5}">
                      <a16:colId xmlns:a16="http://schemas.microsoft.com/office/drawing/2014/main" val="1034619703"/>
                    </a:ext>
                  </a:extLst>
                </a:gridCol>
                <a:gridCol w="436966">
                  <a:extLst>
                    <a:ext uri="{9D8B030D-6E8A-4147-A177-3AD203B41FA5}">
                      <a16:colId xmlns:a16="http://schemas.microsoft.com/office/drawing/2014/main" val="3736023111"/>
                    </a:ext>
                  </a:extLst>
                </a:gridCol>
                <a:gridCol w="436966">
                  <a:extLst>
                    <a:ext uri="{9D8B030D-6E8A-4147-A177-3AD203B41FA5}">
                      <a16:colId xmlns:a16="http://schemas.microsoft.com/office/drawing/2014/main" val="2051971199"/>
                    </a:ext>
                  </a:extLst>
                </a:gridCol>
                <a:gridCol w="436966">
                  <a:extLst>
                    <a:ext uri="{9D8B030D-6E8A-4147-A177-3AD203B41FA5}">
                      <a16:colId xmlns:a16="http://schemas.microsoft.com/office/drawing/2014/main" val="866523999"/>
                    </a:ext>
                  </a:extLst>
                </a:gridCol>
                <a:gridCol w="436966">
                  <a:extLst>
                    <a:ext uri="{9D8B030D-6E8A-4147-A177-3AD203B41FA5}">
                      <a16:colId xmlns:a16="http://schemas.microsoft.com/office/drawing/2014/main" val="3533671324"/>
                    </a:ext>
                  </a:extLst>
                </a:gridCol>
                <a:gridCol w="436966">
                  <a:extLst>
                    <a:ext uri="{9D8B030D-6E8A-4147-A177-3AD203B41FA5}">
                      <a16:colId xmlns:a16="http://schemas.microsoft.com/office/drawing/2014/main" val="601755028"/>
                    </a:ext>
                  </a:extLst>
                </a:gridCol>
              </a:tblGrid>
              <a:tr h="252431">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十进制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1910956"/>
                  </a:ext>
                </a:extLst>
              </a:tr>
              <a:tr h="252431">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二进制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0110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0111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1110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1111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4404479"/>
                  </a:ext>
                </a:extLst>
              </a:tr>
              <a:tr h="252431">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补码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6231858"/>
                  </a:ext>
                </a:extLst>
              </a:tr>
            </a:tbl>
          </a:graphicData>
        </a:graphic>
      </p:graphicFrame>
    </p:spTree>
    <p:extLst>
      <p:ext uri="{BB962C8B-B14F-4D97-AF65-F5344CB8AC3E}">
        <p14:creationId xmlns:p14="http://schemas.microsoft.com/office/powerpoint/2010/main" val="261970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200" y="1481329"/>
                <a:ext cx="7787208" cy="2451728"/>
              </a:xfrm>
            </p:spPr>
            <p:txBody>
              <a:bodyPr>
                <a:noAutofit/>
              </a:bodyPr>
              <a:lstStyle/>
              <a:p>
                <a:pPr>
                  <a:buFont typeface="Wingdings" panose="05000000000000000000" pitchFamily="2" charset="2"/>
                  <a:buChar char="u"/>
                </a:pPr>
                <a:r>
                  <a:rPr lang="zh-CN" altLang="en-US" sz="1800" dirty="0"/>
                  <a:t>正数</a:t>
                </a:r>
                <a:r>
                  <a:rPr lang="en-US" altLang="zh-CN" sz="1800" dirty="0"/>
                  <a:t>a</a:t>
                </a:r>
                <a:r>
                  <a:rPr lang="zh-CN" altLang="en-US" sz="1800" dirty="0"/>
                  <a:t>的补码就等于其本身，而负数</a:t>
                </a:r>
                <a:r>
                  <a:rPr lang="en-US" altLang="zh-CN" sz="1800" dirty="0"/>
                  <a:t>a</a:t>
                </a:r>
                <a:r>
                  <a:rPr lang="zh-CN" altLang="en-US" sz="1800" dirty="0"/>
                  <a:t>的补码是</a:t>
                </a:r>
                <a:r>
                  <a:rPr lang="en-US" altLang="zh-CN" sz="1800" dirty="0"/>
                  <a:t>2</a:t>
                </a:r>
                <a:r>
                  <a:rPr lang="en-US" altLang="zh-CN" sz="1800" baseline="30000" dirty="0"/>
                  <a:t>N</a:t>
                </a:r>
                <a:r>
                  <a:rPr lang="en-US" altLang="zh-CN" sz="1800" dirty="0"/>
                  <a:t>-a</a:t>
                </a:r>
                <a:r>
                  <a:rPr lang="zh-CN" altLang="en-US" sz="1800" dirty="0"/>
                  <a:t>，</a:t>
                </a:r>
                <a:r>
                  <a:rPr lang="en-US" altLang="zh-CN" sz="1800" dirty="0"/>
                  <a:t>N</a:t>
                </a:r>
                <a:r>
                  <a:rPr lang="zh-CN" altLang="en-US" sz="1800" dirty="0"/>
                  <a:t>是位数，所以有：</a:t>
                </a:r>
                <a:endParaRPr lang="en-US" altLang="zh-CN" sz="1800" dirty="0"/>
              </a:p>
              <a:p>
                <a:pPr>
                  <a:buFont typeface="Wingdings" panose="05000000000000000000" pitchFamily="2" charset="2"/>
                  <a:buChar char="u"/>
                </a:pPr>
                <a14:m>
                  <m:oMath xmlns:m="http://schemas.openxmlformats.org/officeDocument/2006/math">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=0</m:t>
                    </m:r>
                    <m:r>
                      <a:rPr lang="zh-CN" altLang="en-US" sz="1800" i="1">
                        <a:latin typeface="Cambria Math" panose="02040503050406030204" pitchFamily="18" charset="0"/>
                      </a:rPr>
                      <m:t>，</m:t>
                    </m:r>
                  </m:oMath>
                </a14:m>
                <a:r>
                  <a:rPr lang="zh-CN" altLang="en-US" sz="1800" dirty="0"/>
                  <a:t>而</a:t>
                </a:r>
                <a14:m>
                  <m:oMath xmlns:m="http://schemas.openxmlformats.org/officeDocument/2006/math">
                    <m:r>
                      <a:rPr lang="en-US" altLang="zh-CN" sz="1800" b="0" i="1" dirty="0" smtClean="0">
                        <a:latin typeface="Cambria Math" panose="02040503050406030204" pitchFamily="18" charset="0"/>
                      </a:rPr>
                      <m:t>𝐶</m:t>
                    </m:r>
                    <m:d>
                      <m:dPr>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𝑎</m:t>
                        </m:r>
                      </m:e>
                    </m:d>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𝐶</m:t>
                    </m:r>
                    <m:d>
                      <m:dPr>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𝑎</m:t>
                        </m:r>
                      </m:e>
                    </m:d>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𝐶</m:t>
                    </m:r>
                    <m:r>
                      <a:rPr lang="en-US" altLang="zh-CN" sz="1800" b="0" i="1" dirty="0" smtClean="0">
                        <a:latin typeface="Cambria Math" panose="02040503050406030204" pitchFamily="18" charset="0"/>
                      </a:rPr>
                      <m:t>(0)</m:t>
                    </m:r>
                  </m:oMath>
                </a14:m>
                <a:endParaRPr lang="en-US" altLang="zh-CN" sz="1800" dirty="0"/>
              </a:p>
              <a:p>
                <a:pPr>
                  <a:buFont typeface="Wingdings" panose="05000000000000000000" pitchFamily="2" charset="2"/>
                  <a:buChar char="u"/>
                </a:pPr>
                <a:r>
                  <a:rPr lang="zh-CN" altLang="en-US" sz="1800" dirty="0"/>
                  <a:t>补码的运算是：各位求反</a:t>
                </a:r>
                <a:r>
                  <a:rPr lang="en-US" altLang="zh-CN" sz="1800" dirty="0"/>
                  <a:t>+1</a:t>
                </a:r>
                <a:r>
                  <a:rPr lang="zh-CN" altLang="en-US" sz="1800" dirty="0"/>
                  <a:t>。</a:t>
                </a:r>
                <a:r>
                  <a:rPr lang="en-US" altLang="zh-CN" sz="1800" dirty="0"/>
                  <a:t>1000</a:t>
                </a:r>
                <a:r>
                  <a:rPr lang="zh-CN" altLang="en-US" sz="1800" dirty="0"/>
                  <a:t>为</a:t>
                </a:r>
                <a:r>
                  <a:rPr lang="en-US" altLang="zh-CN" sz="1800" dirty="0"/>
                  <a:t>-8</a:t>
                </a:r>
                <a:r>
                  <a:rPr lang="zh-CN" altLang="en-US" sz="1800" dirty="0"/>
                  <a:t>。</a:t>
                </a:r>
                <a:endParaRPr lang="en-US" altLang="zh-CN" sz="1800" dirty="0"/>
              </a:p>
              <a:p>
                <a:pPr>
                  <a:buFont typeface="Wingdings" panose="05000000000000000000" pitchFamily="2" charset="2"/>
                  <a:buChar char="u"/>
                </a:pPr>
                <a:r>
                  <a:rPr lang="zh-CN" altLang="en-US" sz="1800" dirty="0"/>
                  <a:t>在不溢出的情况下，补码对加法运算是封闭的。即如果</a:t>
                </a:r>
                <a14:m>
                  <m:oMath xmlns:m="http://schemas.openxmlformats.org/officeDocument/2006/math">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𝑐</m:t>
                    </m:r>
                    <m:r>
                      <a:rPr lang="en-US" altLang="zh-CN" sz="1800" b="0" i="1" smtClean="0">
                        <a:latin typeface="Cambria Math" panose="02040503050406030204" pitchFamily="18" charset="0"/>
                      </a:rPr>
                      <m:t>,</m:t>
                    </m:r>
                    <m:r>
                      <a:rPr lang="zh-CN" altLang="en-US" sz="1800" i="1">
                        <a:latin typeface="Cambria Math" panose="02040503050406030204" pitchFamily="18" charset="0"/>
                      </a:rPr>
                      <m:t>则</m:t>
                    </m:r>
                  </m:oMath>
                </a14:m>
                <a:r>
                  <a:rPr lang="en-US" altLang="zh-CN" sz="1800" dirty="0"/>
                  <a:t>C(a)+C(b)=C(c)</a:t>
                </a:r>
                <a:r>
                  <a:rPr lang="zh-CN" altLang="en-US" sz="1800" dirty="0"/>
                  <a:t>。</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57200" y="1481329"/>
                <a:ext cx="7787208" cy="2451728"/>
              </a:xfrm>
              <a:blipFill>
                <a:blip r:embed="rId3"/>
                <a:stretch>
                  <a:fillRect l="-1644" b="-10697"/>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补码</a:t>
            </a:r>
          </a:p>
        </p:txBody>
      </p:sp>
      <p:graphicFrame>
        <p:nvGraphicFramePr>
          <p:cNvPr id="71" name="表格 70">
            <a:extLst>
              <a:ext uri="{FF2B5EF4-FFF2-40B4-BE49-F238E27FC236}">
                <a16:creationId xmlns:a16="http://schemas.microsoft.com/office/drawing/2014/main" id="{34B082C6-5A66-47A4-8136-F5A50B7285C5}"/>
              </a:ext>
            </a:extLst>
          </p:cNvPr>
          <p:cNvGraphicFramePr>
            <a:graphicFrameLocks noGrp="1"/>
          </p:cNvGraphicFramePr>
          <p:nvPr>
            <p:extLst>
              <p:ext uri="{D42A27DB-BD31-4B8C-83A1-F6EECF244321}">
                <p14:modId xmlns:p14="http://schemas.microsoft.com/office/powerpoint/2010/main" val="791949321"/>
              </p:ext>
            </p:extLst>
          </p:nvPr>
        </p:nvGraphicFramePr>
        <p:xfrm>
          <a:off x="454340" y="4437112"/>
          <a:ext cx="7912416" cy="792087"/>
        </p:xfrm>
        <a:graphic>
          <a:graphicData uri="http://schemas.openxmlformats.org/drawingml/2006/table">
            <a:tbl>
              <a:tblPr/>
              <a:tblGrid>
                <a:gridCol w="595856">
                  <a:extLst>
                    <a:ext uri="{9D8B030D-6E8A-4147-A177-3AD203B41FA5}">
                      <a16:colId xmlns:a16="http://schemas.microsoft.com/office/drawing/2014/main" val="1314851891"/>
                    </a:ext>
                  </a:extLst>
                </a:gridCol>
                <a:gridCol w="457285">
                  <a:extLst>
                    <a:ext uri="{9D8B030D-6E8A-4147-A177-3AD203B41FA5}">
                      <a16:colId xmlns:a16="http://schemas.microsoft.com/office/drawing/2014/main" val="2034507610"/>
                    </a:ext>
                  </a:extLst>
                </a:gridCol>
                <a:gridCol w="457285">
                  <a:extLst>
                    <a:ext uri="{9D8B030D-6E8A-4147-A177-3AD203B41FA5}">
                      <a16:colId xmlns:a16="http://schemas.microsoft.com/office/drawing/2014/main" val="1791709337"/>
                    </a:ext>
                  </a:extLst>
                </a:gridCol>
                <a:gridCol w="457285">
                  <a:extLst>
                    <a:ext uri="{9D8B030D-6E8A-4147-A177-3AD203B41FA5}">
                      <a16:colId xmlns:a16="http://schemas.microsoft.com/office/drawing/2014/main" val="2012342652"/>
                    </a:ext>
                  </a:extLst>
                </a:gridCol>
                <a:gridCol w="457285">
                  <a:extLst>
                    <a:ext uri="{9D8B030D-6E8A-4147-A177-3AD203B41FA5}">
                      <a16:colId xmlns:a16="http://schemas.microsoft.com/office/drawing/2014/main" val="1532422073"/>
                    </a:ext>
                  </a:extLst>
                </a:gridCol>
                <a:gridCol w="457285">
                  <a:extLst>
                    <a:ext uri="{9D8B030D-6E8A-4147-A177-3AD203B41FA5}">
                      <a16:colId xmlns:a16="http://schemas.microsoft.com/office/drawing/2014/main" val="3264747727"/>
                    </a:ext>
                  </a:extLst>
                </a:gridCol>
                <a:gridCol w="457285">
                  <a:extLst>
                    <a:ext uri="{9D8B030D-6E8A-4147-A177-3AD203B41FA5}">
                      <a16:colId xmlns:a16="http://schemas.microsoft.com/office/drawing/2014/main" val="2751177721"/>
                    </a:ext>
                  </a:extLst>
                </a:gridCol>
                <a:gridCol w="457285">
                  <a:extLst>
                    <a:ext uri="{9D8B030D-6E8A-4147-A177-3AD203B41FA5}">
                      <a16:colId xmlns:a16="http://schemas.microsoft.com/office/drawing/2014/main" val="1601658571"/>
                    </a:ext>
                  </a:extLst>
                </a:gridCol>
                <a:gridCol w="457285">
                  <a:extLst>
                    <a:ext uri="{9D8B030D-6E8A-4147-A177-3AD203B41FA5}">
                      <a16:colId xmlns:a16="http://schemas.microsoft.com/office/drawing/2014/main" val="3132096715"/>
                    </a:ext>
                  </a:extLst>
                </a:gridCol>
                <a:gridCol w="457285">
                  <a:extLst>
                    <a:ext uri="{9D8B030D-6E8A-4147-A177-3AD203B41FA5}">
                      <a16:colId xmlns:a16="http://schemas.microsoft.com/office/drawing/2014/main" val="4085442355"/>
                    </a:ext>
                  </a:extLst>
                </a:gridCol>
                <a:gridCol w="457285">
                  <a:extLst>
                    <a:ext uri="{9D8B030D-6E8A-4147-A177-3AD203B41FA5}">
                      <a16:colId xmlns:a16="http://schemas.microsoft.com/office/drawing/2014/main" val="1287489191"/>
                    </a:ext>
                  </a:extLst>
                </a:gridCol>
                <a:gridCol w="457285">
                  <a:extLst>
                    <a:ext uri="{9D8B030D-6E8A-4147-A177-3AD203B41FA5}">
                      <a16:colId xmlns:a16="http://schemas.microsoft.com/office/drawing/2014/main" val="1034619703"/>
                    </a:ext>
                  </a:extLst>
                </a:gridCol>
                <a:gridCol w="457285">
                  <a:extLst>
                    <a:ext uri="{9D8B030D-6E8A-4147-A177-3AD203B41FA5}">
                      <a16:colId xmlns:a16="http://schemas.microsoft.com/office/drawing/2014/main" val="3736023111"/>
                    </a:ext>
                  </a:extLst>
                </a:gridCol>
                <a:gridCol w="457285">
                  <a:extLst>
                    <a:ext uri="{9D8B030D-6E8A-4147-A177-3AD203B41FA5}">
                      <a16:colId xmlns:a16="http://schemas.microsoft.com/office/drawing/2014/main" val="2051971199"/>
                    </a:ext>
                  </a:extLst>
                </a:gridCol>
                <a:gridCol w="457285">
                  <a:extLst>
                    <a:ext uri="{9D8B030D-6E8A-4147-A177-3AD203B41FA5}">
                      <a16:colId xmlns:a16="http://schemas.microsoft.com/office/drawing/2014/main" val="866523999"/>
                    </a:ext>
                  </a:extLst>
                </a:gridCol>
                <a:gridCol w="457285">
                  <a:extLst>
                    <a:ext uri="{9D8B030D-6E8A-4147-A177-3AD203B41FA5}">
                      <a16:colId xmlns:a16="http://schemas.microsoft.com/office/drawing/2014/main" val="3533671324"/>
                    </a:ext>
                  </a:extLst>
                </a:gridCol>
                <a:gridCol w="457285">
                  <a:extLst>
                    <a:ext uri="{9D8B030D-6E8A-4147-A177-3AD203B41FA5}">
                      <a16:colId xmlns:a16="http://schemas.microsoft.com/office/drawing/2014/main" val="601755028"/>
                    </a:ext>
                  </a:extLst>
                </a:gridCol>
              </a:tblGrid>
              <a:tr h="264029">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十进制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1910956"/>
                  </a:ext>
                </a:extLst>
              </a:tr>
              <a:tr h="264029">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二进制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0110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0111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1110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1111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4404479"/>
                  </a:ext>
                </a:extLst>
              </a:tr>
              <a:tr h="264029">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补码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6231858"/>
                  </a:ext>
                </a:extLst>
              </a:tr>
            </a:tbl>
          </a:graphicData>
        </a:graphic>
      </p:graphicFrame>
      <p:sp>
        <p:nvSpPr>
          <p:cNvPr id="29" name="文本框 28">
            <a:extLst>
              <a:ext uri="{FF2B5EF4-FFF2-40B4-BE49-F238E27FC236}">
                <a16:creationId xmlns:a16="http://schemas.microsoft.com/office/drawing/2014/main" id="{5DE09CCE-68C6-41D8-81E6-B8F5D449FC2E}"/>
              </a:ext>
            </a:extLst>
          </p:cNvPr>
          <p:cNvSpPr txBox="1"/>
          <p:nvPr/>
        </p:nvSpPr>
        <p:spPr>
          <a:xfrm>
            <a:off x="323528" y="5548588"/>
            <a:ext cx="8384026" cy="369332"/>
          </a:xfrm>
          <a:prstGeom prst="rect">
            <a:avLst/>
          </a:prstGeom>
          <a:noFill/>
        </p:spPr>
        <p:txBody>
          <a:bodyPr wrap="none" rtlCol="0">
            <a:spAutoFit/>
          </a:bodyPr>
          <a:lstStyle/>
          <a:p>
            <a:r>
              <a:rPr lang="zh-CN" altLang="en-US" dirty="0"/>
              <a:t>两个加起来是</a:t>
            </a:r>
            <a:r>
              <a:rPr lang="en-US" altLang="zh-CN" dirty="0"/>
              <a:t>0</a:t>
            </a:r>
            <a:r>
              <a:rPr lang="zh-CN" altLang="en-US" dirty="0"/>
              <a:t>的二进制数，</a:t>
            </a:r>
            <a:r>
              <a:rPr lang="en-US" altLang="zh-CN" dirty="0"/>
              <a:t>0</a:t>
            </a:r>
            <a:r>
              <a:rPr lang="zh-CN" altLang="en-US" dirty="0"/>
              <a:t>开头的作为正数的补码，</a:t>
            </a:r>
            <a:r>
              <a:rPr lang="en-US" altLang="zh-CN" dirty="0"/>
              <a:t>1</a:t>
            </a:r>
            <a:r>
              <a:rPr lang="zh-CN" altLang="en-US" dirty="0"/>
              <a:t>开头的作为复数的补码。</a:t>
            </a:r>
          </a:p>
        </p:txBody>
      </p:sp>
    </p:spTree>
    <p:extLst>
      <p:ext uri="{BB962C8B-B14F-4D97-AF65-F5344CB8AC3E}">
        <p14:creationId xmlns:p14="http://schemas.microsoft.com/office/powerpoint/2010/main" val="259910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1000"/>
                                        <p:tgtEl>
                                          <p:spTgt spid="71"/>
                                        </p:tgtEl>
                                      </p:cBhvr>
                                    </p:animEffect>
                                    <p:anim calcmode="lin" valueType="num">
                                      <p:cBhvr>
                                        <p:cTn id="28" dur="1000" fill="hold"/>
                                        <p:tgtEl>
                                          <p:spTgt spid="71"/>
                                        </p:tgtEl>
                                        <p:attrNameLst>
                                          <p:attrName>ppt_x</p:attrName>
                                        </p:attrNameLst>
                                      </p:cBhvr>
                                      <p:tavLst>
                                        <p:tav tm="0">
                                          <p:val>
                                            <p:strVal val="#ppt_x"/>
                                          </p:val>
                                        </p:tav>
                                        <p:tav tm="100000">
                                          <p:val>
                                            <p:strVal val="#ppt_x"/>
                                          </p:val>
                                        </p:tav>
                                      </p:tavLst>
                                    </p:anim>
                                    <p:anim calcmode="lin" valueType="num">
                                      <p:cBhvr>
                                        <p:cTn id="29" dur="1000" fill="hold"/>
                                        <p:tgtEl>
                                          <p:spTgt spid="7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sz="3600" dirty="0"/>
              <a:t>关于教师</a:t>
            </a:r>
            <a:endParaRPr lang="en-US" altLang="zh-CN" sz="3600" dirty="0"/>
          </a:p>
          <a:p>
            <a:pPr lvl="1"/>
            <a:r>
              <a:rPr lang="zh-CN" altLang="en-US" sz="3200" dirty="0"/>
              <a:t>理论课授课：姜旭升</a:t>
            </a:r>
            <a:endParaRPr lang="en-US" altLang="zh-CN" sz="3200" dirty="0"/>
          </a:p>
          <a:p>
            <a:pPr lvl="1"/>
            <a:r>
              <a:rPr lang="zh-CN" altLang="en-US" sz="3200" dirty="0"/>
              <a:t>电子邮件：</a:t>
            </a:r>
            <a:endParaRPr lang="en-US" altLang="zh-CN" sz="3200" dirty="0"/>
          </a:p>
          <a:p>
            <a:pPr lvl="1"/>
            <a:r>
              <a:rPr lang="en-US" altLang="zh-CN" sz="2600" dirty="0"/>
              <a:t>jiangxusheng@zstu.edu.cn</a:t>
            </a:r>
          </a:p>
          <a:p>
            <a:pPr lvl="1"/>
            <a:r>
              <a:rPr lang="zh-CN" altLang="en-US" sz="3200" dirty="0"/>
              <a:t>电话：</a:t>
            </a:r>
            <a:r>
              <a:rPr lang="en-US" altLang="zh-CN" sz="3200" dirty="0"/>
              <a:t>18667027902</a:t>
            </a:r>
          </a:p>
          <a:p>
            <a:pPr lvl="1"/>
            <a:r>
              <a:rPr lang="en-US" altLang="zh-CN" sz="3200" dirty="0"/>
              <a:t>QQ</a:t>
            </a:r>
            <a:r>
              <a:rPr lang="zh-CN" altLang="en-US" sz="3200" dirty="0"/>
              <a:t>课程群：</a:t>
            </a:r>
            <a:r>
              <a:rPr lang="en-US" altLang="zh-CN" sz="3200" dirty="0"/>
              <a:t>488372906</a:t>
            </a:r>
          </a:p>
          <a:p>
            <a:pPr lvl="1"/>
            <a:endParaRPr lang="en-US" altLang="zh-CN" sz="3200" dirty="0"/>
          </a:p>
          <a:p>
            <a:pPr lvl="1"/>
            <a:endParaRPr lang="en-US" altLang="zh-CN" sz="3200" dirty="0"/>
          </a:p>
          <a:p>
            <a:pPr marL="201168" lvl="1" indent="0">
              <a:buNone/>
            </a:pPr>
            <a:endParaRPr lang="en-US" altLang="zh-CN" sz="3200" dirty="0"/>
          </a:p>
          <a:p>
            <a:pPr lvl="1"/>
            <a:endParaRPr lang="en-US" altLang="zh-CN" sz="3200" dirty="0"/>
          </a:p>
        </p:txBody>
      </p:sp>
      <p:sp>
        <p:nvSpPr>
          <p:cNvPr id="3" name="标题 2"/>
          <p:cNvSpPr>
            <a:spLocks noGrp="1"/>
          </p:cNvSpPr>
          <p:nvPr>
            <p:ph type="title"/>
          </p:nvPr>
        </p:nvSpPr>
        <p:spPr/>
        <p:txBody>
          <a:bodyPr/>
          <a:lstStyle/>
          <a:p>
            <a:r>
              <a:rPr lang="zh-CN" altLang="en-US" dirty="0"/>
              <a:t>联系方式</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1484784"/>
            <a:ext cx="2861946" cy="3672408"/>
          </a:xfrm>
          <a:prstGeom prst="rect">
            <a:avLst/>
          </a:prstGeom>
        </p:spPr>
      </p:pic>
    </p:spTree>
    <p:extLst>
      <p:ext uri="{BB962C8B-B14F-4D97-AF65-F5344CB8AC3E}">
        <p14:creationId xmlns:p14="http://schemas.microsoft.com/office/powerpoint/2010/main" val="154233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a:t>BCD</a:t>
            </a:r>
            <a:r>
              <a:rPr lang="zh-CN" altLang="en-US" dirty="0"/>
              <a:t>（</a:t>
            </a:r>
            <a:r>
              <a:rPr lang="en-US" altLang="zh-CN" dirty="0"/>
              <a:t>Binary Coded Decimal</a:t>
            </a:r>
            <a:r>
              <a:rPr lang="zh-CN" altLang="en-US" dirty="0"/>
              <a:t>）码：使用四位二进制代码表达</a:t>
            </a:r>
            <a:r>
              <a:rPr lang="en-US" altLang="zh-CN" dirty="0"/>
              <a:t>0-9</a:t>
            </a:r>
            <a:r>
              <a:rPr lang="zh-CN" altLang="en-US" dirty="0"/>
              <a:t>的编码方式。</a:t>
            </a:r>
            <a:endParaRPr lang="en-US" altLang="zh-CN" dirty="0"/>
          </a:p>
          <a:p>
            <a:r>
              <a:rPr lang="zh-CN" altLang="en-US" dirty="0"/>
              <a:t>由于</a:t>
            </a:r>
            <a:r>
              <a:rPr lang="en-US" altLang="zh-CN" dirty="0"/>
              <a:t>4</a:t>
            </a:r>
            <a:r>
              <a:rPr lang="zh-CN" altLang="en-US" dirty="0"/>
              <a:t>位二进制数共可表示</a:t>
            </a:r>
            <a:r>
              <a:rPr lang="en-US" altLang="zh-CN" dirty="0"/>
              <a:t>16</a:t>
            </a:r>
            <a:r>
              <a:rPr lang="zh-CN" altLang="en-US" dirty="0"/>
              <a:t>种状态，故二</a:t>
            </a:r>
            <a:r>
              <a:rPr lang="en-US" altLang="zh-CN" dirty="0"/>
              <a:t>——</a:t>
            </a:r>
            <a:r>
              <a:rPr lang="zh-CN" altLang="en-US" dirty="0"/>
              <a:t>十进制编码有多种不同的码制。</a:t>
            </a:r>
          </a:p>
          <a:p>
            <a:r>
              <a:rPr lang="zh-CN" altLang="en-US" dirty="0"/>
              <a:t> 常见的有</a:t>
            </a:r>
            <a:r>
              <a:rPr lang="en-US" altLang="zh-CN" dirty="0"/>
              <a:t>8421BCD</a:t>
            </a:r>
            <a:r>
              <a:rPr lang="zh-CN" altLang="en-US" dirty="0"/>
              <a:t>码、</a:t>
            </a:r>
            <a:r>
              <a:rPr lang="en-US" altLang="zh-CN" dirty="0"/>
              <a:t>2421BCD</a:t>
            </a:r>
            <a:r>
              <a:rPr lang="zh-CN" altLang="en-US" dirty="0"/>
              <a:t>码、余</a:t>
            </a:r>
            <a:r>
              <a:rPr lang="en-US" altLang="zh-CN" dirty="0"/>
              <a:t>3</a:t>
            </a:r>
            <a:r>
              <a:rPr lang="zh-CN" altLang="en-US" dirty="0"/>
              <a:t>码、</a:t>
            </a:r>
            <a:r>
              <a:rPr lang="en-US" altLang="zh-CN" dirty="0"/>
              <a:t>5421BCD</a:t>
            </a:r>
            <a:r>
              <a:rPr lang="zh-CN" altLang="en-US" dirty="0"/>
              <a:t>码，余</a:t>
            </a:r>
            <a:r>
              <a:rPr lang="en-US" altLang="zh-CN" dirty="0"/>
              <a:t>3</a:t>
            </a:r>
            <a:r>
              <a:rPr lang="zh-CN" altLang="en-US" dirty="0"/>
              <a:t>循环码等。</a:t>
            </a:r>
          </a:p>
          <a:p>
            <a:endParaRPr lang="zh-CN" altLang="en-US" dirty="0"/>
          </a:p>
        </p:txBody>
      </p:sp>
      <p:sp>
        <p:nvSpPr>
          <p:cNvPr id="3" name="标题 2"/>
          <p:cNvSpPr>
            <a:spLocks noGrp="1"/>
          </p:cNvSpPr>
          <p:nvPr>
            <p:ph type="title"/>
          </p:nvPr>
        </p:nvSpPr>
        <p:spPr/>
        <p:txBody>
          <a:bodyPr/>
          <a:lstStyle/>
          <a:p>
            <a:r>
              <a:rPr lang="zh-CN" altLang="en-US" dirty="0"/>
              <a:t>二</a:t>
            </a:r>
            <a:r>
              <a:rPr lang="en-US" altLang="zh-CN" dirty="0"/>
              <a:t>-</a:t>
            </a:r>
            <a:r>
              <a:rPr lang="zh-CN" altLang="en-US" dirty="0"/>
              <a:t>十进制编码（</a:t>
            </a:r>
            <a:r>
              <a:rPr lang="en-US" altLang="zh-CN" dirty="0"/>
              <a:t>BCD</a:t>
            </a:r>
            <a:r>
              <a:rPr lang="zh-CN" altLang="en-US" dirty="0"/>
              <a:t>码）</a:t>
            </a:r>
          </a:p>
        </p:txBody>
      </p:sp>
    </p:spTree>
    <p:extLst>
      <p:ext uri="{BB962C8B-B14F-4D97-AF65-F5344CB8AC3E}">
        <p14:creationId xmlns:p14="http://schemas.microsoft.com/office/powerpoint/2010/main" val="420409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2959" y="1484784"/>
            <a:ext cx="7543801" cy="4569230"/>
          </a:xfrm>
        </p:spPr>
        <p:txBody>
          <a:bodyPr/>
          <a:lstStyle/>
          <a:p>
            <a:r>
              <a:rPr lang="zh-CN" altLang="en-US" dirty="0"/>
              <a:t>常见</a:t>
            </a:r>
            <a:r>
              <a:rPr lang="en-US" altLang="zh-CN" dirty="0"/>
              <a:t>BCD</a:t>
            </a:r>
            <a:r>
              <a:rPr lang="zh-CN" altLang="en-US" dirty="0"/>
              <a:t>码制</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码制</a:t>
            </a:r>
          </a:p>
        </p:txBody>
      </p:sp>
      <p:graphicFrame>
        <p:nvGraphicFramePr>
          <p:cNvPr id="6" name="对象 5"/>
          <p:cNvGraphicFramePr>
            <a:graphicFrameLocks noChangeAspect="1"/>
          </p:cNvGraphicFramePr>
          <p:nvPr>
            <p:extLst>
              <p:ext uri="{D42A27DB-BD31-4B8C-83A1-F6EECF244321}">
                <p14:modId xmlns:p14="http://schemas.microsoft.com/office/powerpoint/2010/main" val="2460093657"/>
              </p:ext>
            </p:extLst>
          </p:nvPr>
        </p:nvGraphicFramePr>
        <p:xfrm>
          <a:off x="2051720" y="2354526"/>
          <a:ext cx="5544616" cy="3768870"/>
        </p:xfrm>
        <a:graphic>
          <a:graphicData uri="http://schemas.openxmlformats.org/presentationml/2006/ole">
            <mc:AlternateContent xmlns:mc="http://schemas.openxmlformats.org/markup-compatibility/2006">
              <mc:Choice xmlns:v="urn:schemas-microsoft-com:vml" Requires="v">
                <p:oleObj spid="_x0000_s4098" name="Visio" r:id="rId4" imgW="4457700" imgH="3030837" progId="Visio.Drawing.11">
                  <p:embed/>
                </p:oleObj>
              </mc:Choice>
              <mc:Fallback>
                <p:oleObj name="Visio" r:id="rId4" imgW="4457700" imgH="3030837" progId="Visio.Drawing.11">
                  <p:embed/>
                  <p:pic>
                    <p:nvPicPr>
                      <p:cNvPr id="6" name="对象 5"/>
                      <p:cNvPicPr>
                        <a:picLocks noChangeAspect="1" noChangeArrowheads="1"/>
                      </p:cNvPicPr>
                      <p:nvPr/>
                    </p:nvPicPr>
                    <p:blipFill>
                      <a:blip r:embed="rId5"/>
                      <a:srcRect/>
                      <a:stretch>
                        <a:fillRect/>
                      </a:stretch>
                    </p:blipFill>
                    <p:spPr bwMode="auto">
                      <a:xfrm>
                        <a:off x="2051720" y="2354526"/>
                        <a:ext cx="5544616" cy="3768870"/>
                      </a:xfrm>
                      <a:prstGeom prst="rect">
                        <a:avLst/>
                      </a:prstGeom>
                      <a:noFill/>
                      <a:ln w="57150" cmpd="thickThin">
                        <a:noFill/>
                        <a:miter lim="800000"/>
                        <a:headEnd/>
                        <a:tailEnd/>
                      </a:ln>
                      <a:effectLst/>
                    </p:spPr>
                  </p:pic>
                </p:oleObj>
              </mc:Fallback>
            </mc:AlternateContent>
          </a:graphicData>
        </a:graphic>
      </p:graphicFrame>
    </p:spTree>
    <p:extLst>
      <p:ext uri="{BB962C8B-B14F-4D97-AF65-F5344CB8AC3E}">
        <p14:creationId xmlns:p14="http://schemas.microsoft.com/office/powerpoint/2010/main" val="320335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p:txBody>
          <a:bodyPr>
            <a:normAutofit fontScale="77500" lnSpcReduction="20000"/>
          </a:bodyPr>
          <a:lstStyle/>
          <a:p>
            <a:r>
              <a:rPr lang="en-US" altLang="zh-CN" dirty="0"/>
              <a:t>8421BCD</a:t>
            </a:r>
            <a:r>
              <a:rPr lang="zh-CN" altLang="en-US" dirty="0"/>
              <a:t>码是</a:t>
            </a:r>
            <a:r>
              <a:rPr lang="en-US" altLang="zh-CN" dirty="0"/>
              <a:t>BCD</a:t>
            </a:r>
            <a:r>
              <a:rPr lang="zh-CN" altLang="en-US" dirty="0"/>
              <a:t>代码中最常用的一种。其代码中从左到右每一位的位权分别是</a:t>
            </a:r>
            <a:r>
              <a:rPr lang="en-US" altLang="zh-CN" dirty="0"/>
              <a:t>8</a:t>
            </a:r>
            <a:r>
              <a:rPr lang="zh-CN" altLang="en-US" dirty="0"/>
              <a:t>、</a:t>
            </a:r>
            <a:r>
              <a:rPr lang="en-US" altLang="zh-CN" dirty="0"/>
              <a:t>4</a:t>
            </a:r>
            <a:r>
              <a:rPr lang="zh-CN" altLang="en-US" dirty="0"/>
              <a:t>、</a:t>
            </a:r>
            <a:r>
              <a:rPr lang="en-US" altLang="zh-CN" dirty="0"/>
              <a:t>2</a:t>
            </a:r>
            <a:r>
              <a:rPr lang="zh-CN" altLang="en-US" dirty="0"/>
              <a:t>、</a:t>
            </a:r>
            <a:r>
              <a:rPr lang="en-US" altLang="zh-CN" dirty="0"/>
              <a:t>1</a:t>
            </a:r>
            <a:r>
              <a:rPr lang="zh-CN" altLang="en-US" dirty="0"/>
              <a:t>，故取名为</a:t>
            </a:r>
            <a:r>
              <a:rPr lang="en-US" altLang="zh-CN" dirty="0"/>
              <a:t>8421</a:t>
            </a:r>
            <a:r>
              <a:rPr lang="zh-CN" altLang="en-US" dirty="0"/>
              <a:t>码。它属于有权码。其特点是：编码的含义与自然二进制数的值相同，便于记忆和应用。</a:t>
            </a:r>
          </a:p>
          <a:p>
            <a:endParaRPr lang="zh-CN" altLang="en-US" dirty="0"/>
          </a:p>
        </p:txBody>
      </p:sp>
      <p:graphicFrame>
        <p:nvGraphicFramePr>
          <p:cNvPr id="13" name="内容占位符 12"/>
          <p:cNvGraphicFramePr>
            <a:graphicFrameLocks noGrp="1" noChangeAspect="1"/>
          </p:cNvGraphicFramePr>
          <p:nvPr>
            <p:ph sz="half" idx="2"/>
          </p:nvPr>
        </p:nvGraphicFramePr>
        <p:xfrm>
          <a:off x="4648200" y="2371725"/>
          <a:ext cx="4037013" cy="2744788"/>
        </p:xfrm>
        <a:graphic>
          <a:graphicData uri="http://schemas.openxmlformats.org/presentationml/2006/ole">
            <mc:AlternateContent xmlns:mc="http://schemas.openxmlformats.org/markup-compatibility/2006">
              <mc:Choice xmlns:v="urn:schemas-microsoft-com:vml" Requires="v">
                <p:oleObj spid="_x0000_s5122" name="Visio" r:id="rId4" imgW="4457700" imgH="3030837" progId="Visio.Drawing.11">
                  <p:embed/>
                </p:oleObj>
              </mc:Choice>
              <mc:Fallback>
                <p:oleObj name="Visio" r:id="rId4" imgW="4457700" imgH="3030837" progId="Visio.Drawing.11">
                  <p:embed/>
                  <p:pic>
                    <p:nvPicPr>
                      <p:cNvPr id="13" name="内容占位符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371725"/>
                        <a:ext cx="4037013" cy="2744788"/>
                      </a:xfrm>
                      <a:prstGeom prst="rect">
                        <a:avLst/>
                      </a:prstGeom>
                      <a:solidFill>
                        <a:srgbClr val="FFFFFF"/>
                      </a:solidFill>
                      <a:ln w="57150" cmpd="thickThin">
                        <a:noFill/>
                        <a:miter lim="800000"/>
                        <a:headEnd/>
                        <a:tailEnd/>
                      </a:ln>
                    </p:spPr>
                  </p:pic>
                </p:oleObj>
              </mc:Fallback>
            </mc:AlternateContent>
          </a:graphicData>
        </a:graphic>
      </p:graphicFrame>
      <p:sp>
        <p:nvSpPr>
          <p:cNvPr id="3" name="标题 2"/>
          <p:cNvSpPr>
            <a:spLocks noGrp="1"/>
          </p:cNvSpPr>
          <p:nvPr>
            <p:ph type="title"/>
          </p:nvPr>
        </p:nvSpPr>
        <p:spPr/>
        <p:txBody>
          <a:bodyPr/>
          <a:lstStyle/>
          <a:p>
            <a:r>
              <a:rPr lang="en-US" altLang="zh-CN" dirty="0"/>
              <a:t>8421BCD</a:t>
            </a:r>
            <a:r>
              <a:rPr lang="zh-CN" altLang="en-US" dirty="0"/>
              <a:t>码</a:t>
            </a:r>
          </a:p>
        </p:txBody>
      </p:sp>
      <p:sp>
        <p:nvSpPr>
          <p:cNvPr id="14" name="矩形 13"/>
          <p:cNvSpPr/>
          <p:nvPr/>
        </p:nvSpPr>
        <p:spPr>
          <a:xfrm>
            <a:off x="5580112" y="2348880"/>
            <a:ext cx="576064" cy="2736304"/>
          </a:xfrm>
          <a:prstGeom prst="rect">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592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normAutofit fontScale="62500" lnSpcReduction="20000"/>
          </a:bodyPr>
          <a:lstStyle/>
          <a:p>
            <a:r>
              <a:rPr lang="zh-CN" altLang="en-US" dirty="0"/>
              <a:t>余</a:t>
            </a:r>
            <a:r>
              <a:rPr lang="en-US" altLang="zh-CN" dirty="0"/>
              <a:t>3</a:t>
            </a:r>
            <a:r>
              <a:rPr lang="zh-CN" altLang="en-US" dirty="0"/>
              <a:t>码不是有权码，它按二进制展开后比所表示的对应的十进制数大</a:t>
            </a:r>
            <a:r>
              <a:rPr lang="en-US" altLang="zh-CN" dirty="0"/>
              <a:t>3</a:t>
            </a:r>
            <a:r>
              <a:rPr lang="zh-CN" altLang="en-US" dirty="0"/>
              <a:t>，故称为余</a:t>
            </a:r>
            <a:r>
              <a:rPr lang="en-US" altLang="zh-CN" dirty="0"/>
              <a:t>3</a:t>
            </a:r>
            <a:r>
              <a:rPr lang="zh-CN" altLang="en-US" dirty="0"/>
              <a:t>码。采用</a:t>
            </a:r>
            <a:r>
              <a:rPr lang="en-US" altLang="zh-CN" dirty="0"/>
              <a:t>3-12</a:t>
            </a:r>
            <a:r>
              <a:rPr lang="zh-CN" altLang="en-US" dirty="0"/>
              <a:t>的二进制码代表</a:t>
            </a:r>
            <a:r>
              <a:rPr lang="en-US" altLang="zh-CN" dirty="0"/>
              <a:t>0-9</a:t>
            </a:r>
            <a:r>
              <a:rPr lang="zh-CN" altLang="en-US" dirty="0"/>
              <a:t>；</a:t>
            </a:r>
            <a:endParaRPr lang="en-US" altLang="zh-CN" dirty="0"/>
          </a:p>
          <a:p>
            <a:r>
              <a:rPr lang="zh-CN" altLang="en-US" dirty="0"/>
              <a:t>利用余</a:t>
            </a:r>
            <a:r>
              <a:rPr lang="en-US" altLang="zh-CN" dirty="0"/>
              <a:t>3</a:t>
            </a:r>
            <a:r>
              <a:rPr lang="zh-CN" altLang="en-US" dirty="0"/>
              <a:t>码做加法时，如果所得之和为</a:t>
            </a:r>
            <a:r>
              <a:rPr lang="en-US" altLang="zh-CN" dirty="0"/>
              <a:t>10</a:t>
            </a:r>
            <a:r>
              <a:rPr lang="zh-CN" altLang="en-US" dirty="0"/>
              <a:t>，恰好对应二进制</a:t>
            </a:r>
            <a:r>
              <a:rPr lang="en-US" altLang="zh-CN" dirty="0"/>
              <a:t>16</a:t>
            </a:r>
            <a:r>
              <a:rPr lang="zh-CN" altLang="en-US" dirty="0"/>
              <a:t>，可以自动产生进位信号；</a:t>
            </a:r>
            <a:endParaRPr lang="en-US" altLang="zh-CN" dirty="0"/>
          </a:p>
          <a:p>
            <a:r>
              <a:rPr lang="en-US" altLang="zh-CN" dirty="0"/>
              <a:t>0</a:t>
            </a:r>
            <a:r>
              <a:rPr lang="zh-CN" altLang="en-US" dirty="0"/>
              <a:t>和</a:t>
            </a:r>
            <a:r>
              <a:rPr lang="en-US" altLang="zh-CN" dirty="0"/>
              <a:t>9</a:t>
            </a:r>
            <a:r>
              <a:rPr lang="zh-CN" altLang="en-US" dirty="0"/>
              <a:t>、</a:t>
            </a:r>
            <a:r>
              <a:rPr lang="en-US" altLang="zh-CN" dirty="0"/>
              <a:t>1</a:t>
            </a:r>
            <a:r>
              <a:rPr lang="zh-CN" altLang="en-US" dirty="0"/>
              <a:t>和</a:t>
            </a:r>
            <a:r>
              <a:rPr lang="en-US" altLang="zh-CN" dirty="0"/>
              <a:t>8</a:t>
            </a:r>
            <a:r>
              <a:rPr lang="zh-CN" altLang="en-US" dirty="0"/>
              <a:t>、</a:t>
            </a:r>
            <a:r>
              <a:rPr lang="en-US" altLang="zh-CN" dirty="0"/>
              <a:t>2</a:t>
            </a:r>
            <a:r>
              <a:rPr lang="zh-CN" altLang="en-US" dirty="0"/>
              <a:t>和</a:t>
            </a:r>
            <a:r>
              <a:rPr lang="en-US" altLang="zh-CN" dirty="0"/>
              <a:t>7</a:t>
            </a:r>
            <a:r>
              <a:rPr lang="en-US" altLang="zh-CN" dirty="0">
                <a:ea typeface="宋体" charset="-122"/>
                <a:cs typeface="Times New Roman" charset="0"/>
              </a:rPr>
              <a:t>…</a:t>
            </a:r>
            <a:r>
              <a:rPr lang="zh-CN" altLang="en-US" dirty="0"/>
              <a:t>互为反码，且互为</a:t>
            </a:r>
            <a:r>
              <a:rPr lang="en-US" altLang="zh-CN" dirty="0"/>
              <a:t>1111</a:t>
            </a:r>
            <a:r>
              <a:rPr lang="zh-CN" altLang="en-US" dirty="0"/>
              <a:t>（</a:t>
            </a:r>
            <a:r>
              <a:rPr lang="en-US" altLang="zh-CN" dirty="0"/>
              <a:t>15</a:t>
            </a:r>
            <a:r>
              <a:rPr lang="zh-CN" altLang="en-US" dirty="0"/>
              <a:t>）的补码。</a:t>
            </a:r>
          </a:p>
          <a:p>
            <a:endParaRPr lang="zh-CN" altLang="en-US" dirty="0"/>
          </a:p>
        </p:txBody>
      </p:sp>
      <p:graphicFrame>
        <p:nvGraphicFramePr>
          <p:cNvPr id="5" name="内容占位符 4"/>
          <p:cNvGraphicFramePr>
            <a:graphicFrameLocks noGrp="1" noChangeAspect="1"/>
          </p:cNvGraphicFramePr>
          <p:nvPr>
            <p:ph sz="half" idx="2"/>
          </p:nvPr>
        </p:nvGraphicFramePr>
        <p:xfrm>
          <a:off x="4648200" y="2371725"/>
          <a:ext cx="4037013" cy="2744788"/>
        </p:xfrm>
        <a:graphic>
          <a:graphicData uri="http://schemas.openxmlformats.org/presentationml/2006/ole">
            <mc:AlternateContent xmlns:mc="http://schemas.openxmlformats.org/markup-compatibility/2006">
              <mc:Choice xmlns:v="urn:schemas-microsoft-com:vml" Requires="v">
                <p:oleObj spid="_x0000_s6146" name="Visio" r:id="rId4" imgW="4457700" imgH="3030837" progId="Visio.Drawing.11">
                  <p:embed/>
                </p:oleObj>
              </mc:Choice>
              <mc:Fallback>
                <p:oleObj name="Visio" r:id="rId4" imgW="4457700" imgH="3030837" progId="Visio.Drawing.11">
                  <p:embed/>
                  <p:pic>
                    <p:nvPicPr>
                      <p:cNvPr id="5" name="内容占位符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371725"/>
                        <a:ext cx="4037013" cy="2744788"/>
                      </a:xfrm>
                      <a:prstGeom prst="rect">
                        <a:avLst/>
                      </a:prstGeom>
                      <a:solidFill>
                        <a:srgbClr val="FFFFFF"/>
                      </a:solidFill>
                      <a:ln w="57150" cmpd="thickThin">
                        <a:noFill/>
                        <a:miter lim="800000"/>
                        <a:headEnd/>
                        <a:tailEnd/>
                      </a:ln>
                    </p:spPr>
                  </p:pic>
                </p:oleObj>
              </mc:Fallback>
            </mc:AlternateContent>
          </a:graphicData>
        </a:graphic>
      </p:graphicFrame>
      <p:sp>
        <p:nvSpPr>
          <p:cNvPr id="4" name="标题 3"/>
          <p:cNvSpPr>
            <a:spLocks noGrp="1"/>
          </p:cNvSpPr>
          <p:nvPr>
            <p:ph type="title"/>
          </p:nvPr>
        </p:nvSpPr>
        <p:spPr/>
        <p:txBody>
          <a:bodyPr/>
          <a:lstStyle/>
          <a:p>
            <a:r>
              <a:rPr lang="zh-CN" altLang="en-US" dirty="0"/>
              <a:t>余</a:t>
            </a:r>
            <a:r>
              <a:rPr lang="en-US" altLang="zh-CN" dirty="0"/>
              <a:t>3</a:t>
            </a:r>
            <a:r>
              <a:rPr lang="zh-CN" altLang="en-US" dirty="0"/>
              <a:t>码</a:t>
            </a:r>
          </a:p>
        </p:txBody>
      </p:sp>
      <p:sp>
        <p:nvSpPr>
          <p:cNvPr id="6" name="矩形 5"/>
          <p:cNvSpPr/>
          <p:nvPr/>
        </p:nvSpPr>
        <p:spPr>
          <a:xfrm>
            <a:off x="6156176" y="2348880"/>
            <a:ext cx="648072" cy="2736304"/>
          </a:xfrm>
          <a:prstGeom prst="rect">
            <a:avLst/>
          </a:prstGeom>
          <a:solidFill>
            <a:srgbClr val="2DA2BF">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051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heel(1)">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heel(1)">
                                      <p:cBhvr>
                                        <p:cTn id="1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normAutofit fontScale="77500" lnSpcReduction="20000"/>
          </a:bodyPr>
          <a:lstStyle/>
          <a:p>
            <a:r>
              <a:rPr lang="en-US" altLang="zh-CN" dirty="0"/>
              <a:t>2421BCD</a:t>
            </a:r>
            <a:r>
              <a:rPr lang="zh-CN" altLang="en-US" dirty="0"/>
              <a:t>码也是一种有权码。其特点是：</a:t>
            </a:r>
            <a:r>
              <a:rPr lang="en-US" altLang="zh-CN" dirty="0"/>
              <a:t>0</a:t>
            </a:r>
            <a:r>
              <a:rPr lang="zh-CN" altLang="en-US" dirty="0"/>
              <a:t>和</a:t>
            </a:r>
            <a:r>
              <a:rPr lang="en-US" altLang="zh-CN" dirty="0"/>
              <a:t>9</a:t>
            </a:r>
            <a:r>
              <a:rPr lang="zh-CN" altLang="en-US" dirty="0"/>
              <a:t>、</a:t>
            </a:r>
            <a:r>
              <a:rPr lang="en-US" altLang="zh-CN" dirty="0"/>
              <a:t>1</a:t>
            </a:r>
            <a:r>
              <a:rPr lang="zh-CN" altLang="en-US" dirty="0"/>
              <a:t>和</a:t>
            </a:r>
            <a:r>
              <a:rPr lang="en-US" altLang="zh-CN" dirty="0"/>
              <a:t>8</a:t>
            </a:r>
            <a:r>
              <a:rPr lang="zh-CN" altLang="en-US" dirty="0"/>
              <a:t>、</a:t>
            </a:r>
            <a:r>
              <a:rPr lang="en-US" altLang="zh-CN" dirty="0"/>
              <a:t>2</a:t>
            </a:r>
            <a:r>
              <a:rPr lang="zh-CN" altLang="en-US" dirty="0"/>
              <a:t>和</a:t>
            </a:r>
            <a:r>
              <a:rPr lang="en-US" altLang="zh-CN" dirty="0"/>
              <a:t>7</a:t>
            </a:r>
            <a:r>
              <a:rPr lang="zh-CN" altLang="en-US" dirty="0"/>
              <a:t>、</a:t>
            </a:r>
            <a:r>
              <a:rPr lang="en-US" altLang="zh-CN" dirty="0"/>
              <a:t>3</a:t>
            </a:r>
            <a:r>
              <a:rPr lang="zh-CN" altLang="en-US" dirty="0"/>
              <a:t>和</a:t>
            </a:r>
            <a:r>
              <a:rPr lang="en-US" altLang="zh-CN" dirty="0"/>
              <a:t>6</a:t>
            </a:r>
            <a:r>
              <a:rPr lang="zh-CN" altLang="en-US" dirty="0"/>
              <a:t>、</a:t>
            </a:r>
            <a:r>
              <a:rPr lang="en-US" altLang="zh-CN" dirty="0"/>
              <a:t>4</a:t>
            </a:r>
            <a:r>
              <a:rPr lang="zh-CN" altLang="en-US" dirty="0"/>
              <a:t>和</a:t>
            </a:r>
            <a:r>
              <a:rPr lang="en-US" altLang="zh-CN" dirty="0"/>
              <a:t>5</a:t>
            </a:r>
            <a:r>
              <a:rPr lang="zh-CN" altLang="en-US" dirty="0"/>
              <a:t>所对应的编码互为反码。且互为</a:t>
            </a:r>
            <a:r>
              <a:rPr lang="en-US" altLang="zh-CN" dirty="0"/>
              <a:t>9</a:t>
            </a:r>
            <a:r>
              <a:rPr lang="zh-CN" altLang="en-US" dirty="0"/>
              <a:t>的补码。这样使用</a:t>
            </a:r>
            <a:r>
              <a:rPr lang="en-US" altLang="zh-CN" dirty="0"/>
              <a:t>2421</a:t>
            </a:r>
            <a:r>
              <a:rPr lang="zh-CN" altLang="en-US" dirty="0"/>
              <a:t>码进行十进制运算时，两个数加起来超过十，就会产生进位。</a:t>
            </a:r>
          </a:p>
        </p:txBody>
      </p:sp>
      <p:graphicFrame>
        <p:nvGraphicFramePr>
          <p:cNvPr id="7" name="内容占位符 6"/>
          <p:cNvGraphicFramePr>
            <a:graphicFrameLocks noGrp="1" noChangeAspect="1"/>
          </p:cNvGraphicFramePr>
          <p:nvPr>
            <p:ph sz="half" idx="2"/>
          </p:nvPr>
        </p:nvGraphicFramePr>
        <p:xfrm>
          <a:off x="4648200" y="2371725"/>
          <a:ext cx="4037013" cy="2744788"/>
        </p:xfrm>
        <a:graphic>
          <a:graphicData uri="http://schemas.openxmlformats.org/presentationml/2006/ole">
            <mc:AlternateContent xmlns:mc="http://schemas.openxmlformats.org/markup-compatibility/2006">
              <mc:Choice xmlns:v="urn:schemas-microsoft-com:vml" Requires="v">
                <p:oleObj spid="_x0000_s7170" name="Visio" r:id="rId4" imgW="4457700" imgH="3030837" progId="Visio.Drawing.11">
                  <p:embed/>
                </p:oleObj>
              </mc:Choice>
              <mc:Fallback>
                <p:oleObj name="Visio" r:id="rId4" imgW="4457700" imgH="3030837" progId="Visio.Drawing.11">
                  <p:embed/>
                  <p:pic>
                    <p:nvPicPr>
                      <p:cNvPr id="7" name="内容占位符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371725"/>
                        <a:ext cx="4037013" cy="2744788"/>
                      </a:xfrm>
                      <a:prstGeom prst="rect">
                        <a:avLst/>
                      </a:prstGeom>
                      <a:solidFill>
                        <a:srgbClr val="FFFFFF"/>
                      </a:solidFill>
                      <a:ln w="57150" cmpd="thickThin">
                        <a:noFill/>
                        <a:miter lim="800000"/>
                        <a:headEnd/>
                        <a:tailEnd/>
                      </a:ln>
                    </p:spPr>
                  </p:pic>
                </p:oleObj>
              </mc:Fallback>
            </mc:AlternateContent>
          </a:graphicData>
        </a:graphic>
      </p:graphicFrame>
      <p:sp>
        <p:nvSpPr>
          <p:cNvPr id="4" name="标题 3"/>
          <p:cNvSpPr>
            <a:spLocks noGrp="1"/>
          </p:cNvSpPr>
          <p:nvPr>
            <p:ph type="title"/>
          </p:nvPr>
        </p:nvSpPr>
        <p:spPr/>
        <p:txBody>
          <a:bodyPr/>
          <a:lstStyle/>
          <a:p>
            <a:r>
              <a:rPr lang="en-US" altLang="zh-CN" dirty="0"/>
              <a:t> 2421BCD</a:t>
            </a:r>
            <a:r>
              <a:rPr lang="zh-CN" altLang="en-US" dirty="0"/>
              <a:t>码</a:t>
            </a:r>
          </a:p>
        </p:txBody>
      </p:sp>
      <p:sp>
        <p:nvSpPr>
          <p:cNvPr id="8" name="矩形 7"/>
          <p:cNvSpPr/>
          <p:nvPr/>
        </p:nvSpPr>
        <p:spPr>
          <a:xfrm>
            <a:off x="6804248" y="2348880"/>
            <a:ext cx="576064" cy="2736304"/>
          </a:xfrm>
          <a:prstGeom prst="rect">
            <a:avLst/>
          </a:prstGeom>
          <a:solidFill>
            <a:srgbClr val="2DA2BF">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855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r>
              <a:rPr lang="en-US" altLang="zh-CN" dirty="0"/>
              <a:t>5211</a:t>
            </a:r>
            <a:r>
              <a:rPr lang="zh-CN" altLang="en-US" dirty="0"/>
              <a:t>码也是有权码，其每位的权为</a:t>
            </a:r>
            <a:r>
              <a:rPr lang="en-US" altLang="zh-CN" dirty="0"/>
              <a:t>5</a:t>
            </a:r>
            <a:r>
              <a:rPr lang="zh-CN" altLang="en-US" dirty="0"/>
              <a:t>、</a:t>
            </a:r>
            <a:r>
              <a:rPr lang="en-US" altLang="zh-CN" dirty="0"/>
              <a:t>2</a:t>
            </a:r>
            <a:r>
              <a:rPr lang="zh-CN" altLang="en-US" dirty="0"/>
              <a:t>、</a:t>
            </a:r>
            <a:r>
              <a:rPr lang="en-US" altLang="zh-CN" dirty="0"/>
              <a:t>1</a:t>
            </a:r>
            <a:r>
              <a:rPr lang="zh-CN" altLang="en-US" dirty="0"/>
              <a:t>、</a:t>
            </a:r>
            <a:r>
              <a:rPr lang="en-US" altLang="zh-CN" dirty="0"/>
              <a:t>1</a:t>
            </a:r>
            <a:r>
              <a:rPr lang="zh-CN" altLang="en-US" dirty="0"/>
              <a:t>，主要用在分频器上。</a:t>
            </a:r>
          </a:p>
          <a:p>
            <a:endParaRPr lang="zh-CN" altLang="en-US" dirty="0"/>
          </a:p>
        </p:txBody>
      </p:sp>
      <p:sp>
        <p:nvSpPr>
          <p:cNvPr id="4" name="标题 3"/>
          <p:cNvSpPr>
            <a:spLocks noGrp="1"/>
          </p:cNvSpPr>
          <p:nvPr>
            <p:ph type="title"/>
          </p:nvPr>
        </p:nvSpPr>
        <p:spPr/>
        <p:txBody>
          <a:bodyPr/>
          <a:lstStyle/>
          <a:p>
            <a:r>
              <a:rPr lang="en-US" altLang="zh-CN" dirty="0"/>
              <a:t>5211BCD</a:t>
            </a:r>
            <a:r>
              <a:rPr lang="zh-CN" altLang="en-US" dirty="0"/>
              <a:t>码</a:t>
            </a:r>
          </a:p>
        </p:txBody>
      </p:sp>
      <p:graphicFrame>
        <p:nvGraphicFramePr>
          <p:cNvPr id="7" name="内容占位符 6"/>
          <p:cNvGraphicFramePr>
            <a:graphicFrameLocks noChangeAspect="1"/>
          </p:cNvGraphicFramePr>
          <p:nvPr/>
        </p:nvGraphicFramePr>
        <p:xfrm>
          <a:off x="4644008" y="2372102"/>
          <a:ext cx="4038600" cy="2745615"/>
        </p:xfrm>
        <a:graphic>
          <a:graphicData uri="http://schemas.openxmlformats.org/presentationml/2006/ole">
            <mc:AlternateContent xmlns:mc="http://schemas.openxmlformats.org/markup-compatibility/2006">
              <mc:Choice xmlns:v="urn:schemas-microsoft-com:vml" Requires="v">
                <p:oleObj spid="_x0000_s8194" name="Visio" r:id="rId4" imgW="4457700" imgH="3030837" progId="Visio.Drawing.11">
                  <p:embed/>
                </p:oleObj>
              </mc:Choice>
              <mc:Fallback>
                <p:oleObj name="Visio" r:id="rId4" imgW="4457700" imgH="3030837" progId="Visio.Drawing.11">
                  <p:embed/>
                  <p:pic>
                    <p:nvPicPr>
                      <p:cNvPr id="7" name="内容占位符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2372102"/>
                        <a:ext cx="4038600" cy="2745615"/>
                      </a:xfrm>
                      <a:prstGeom prst="rect">
                        <a:avLst/>
                      </a:prstGeom>
                      <a:solidFill>
                        <a:srgbClr val="FFFFFF"/>
                      </a:solidFill>
                      <a:ln w="57150" cmpd="thickThin">
                        <a:noFill/>
                        <a:miter lim="800000"/>
                        <a:headEnd/>
                        <a:tailEnd/>
                      </a:ln>
                    </p:spPr>
                  </p:pic>
                </p:oleObj>
              </mc:Fallback>
            </mc:AlternateContent>
          </a:graphicData>
        </a:graphic>
      </p:graphicFrame>
      <p:sp>
        <p:nvSpPr>
          <p:cNvPr id="8" name="矩形 7"/>
          <p:cNvSpPr/>
          <p:nvPr/>
        </p:nvSpPr>
        <p:spPr>
          <a:xfrm>
            <a:off x="7380312" y="2339964"/>
            <a:ext cx="648072" cy="2736304"/>
          </a:xfrm>
          <a:prstGeom prst="rect">
            <a:avLst/>
          </a:prstGeom>
          <a:solidFill>
            <a:srgbClr val="2DA2BF">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2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normAutofit fontScale="85000" lnSpcReduction="20000"/>
          </a:bodyPr>
          <a:lstStyle/>
          <a:p>
            <a:r>
              <a:rPr lang="zh-CN" altLang="en-US" dirty="0"/>
              <a:t>余</a:t>
            </a:r>
            <a:r>
              <a:rPr lang="en-US" altLang="zh-CN" dirty="0"/>
              <a:t>3</a:t>
            </a:r>
            <a:r>
              <a:rPr lang="zh-CN" altLang="en-US" dirty="0"/>
              <a:t>循环码是无权码，它的特点是相邻的两个代码之间只有一位状态不同。这在译码时不会出错（竞争－冒险）。</a:t>
            </a:r>
            <a:endParaRPr lang="en-US" altLang="zh-CN" dirty="0"/>
          </a:p>
          <a:p>
            <a:r>
              <a:rPr lang="zh-CN" altLang="en-US" dirty="0"/>
              <a:t>余</a:t>
            </a:r>
            <a:r>
              <a:rPr lang="en-US" altLang="zh-CN" dirty="0"/>
              <a:t>3</a:t>
            </a:r>
            <a:r>
              <a:rPr lang="zh-CN" altLang="en-US" dirty="0"/>
              <a:t>循环码是</a:t>
            </a:r>
            <a:r>
              <a:rPr lang="en-US" altLang="zh-CN" dirty="0"/>
              <a:t>4</a:t>
            </a:r>
            <a:r>
              <a:rPr lang="zh-CN" altLang="en-US" dirty="0"/>
              <a:t>位格雷码的</a:t>
            </a:r>
            <a:r>
              <a:rPr lang="en-US" altLang="zh-CN" dirty="0"/>
              <a:t>3-12</a:t>
            </a:r>
            <a:r>
              <a:rPr lang="zh-CN" altLang="en-US" dirty="0"/>
              <a:t>的编码。</a:t>
            </a:r>
          </a:p>
          <a:p>
            <a:endParaRPr lang="zh-CN" altLang="en-US" dirty="0"/>
          </a:p>
        </p:txBody>
      </p:sp>
      <p:sp>
        <p:nvSpPr>
          <p:cNvPr id="4" name="标题 3"/>
          <p:cNvSpPr>
            <a:spLocks noGrp="1"/>
          </p:cNvSpPr>
          <p:nvPr>
            <p:ph type="title"/>
          </p:nvPr>
        </p:nvSpPr>
        <p:spPr/>
        <p:txBody>
          <a:bodyPr/>
          <a:lstStyle/>
          <a:p>
            <a:r>
              <a:rPr lang="zh-CN" altLang="en-US" dirty="0"/>
              <a:t>余</a:t>
            </a:r>
            <a:r>
              <a:rPr lang="en-US" altLang="zh-CN" dirty="0"/>
              <a:t>3</a:t>
            </a:r>
            <a:r>
              <a:rPr lang="zh-CN" altLang="en-US" dirty="0"/>
              <a:t>循环码</a:t>
            </a:r>
          </a:p>
        </p:txBody>
      </p:sp>
      <p:graphicFrame>
        <p:nvGraphicFramePr>
          <p:cNvPr id="5" name="内容占位符 6"/>
          <p:cNvGraphicFramePr>
            <a:graphicFrameLocks noChangeAspect="1"/>
          </p:cNvGraphicFramePr>
          <p:nvPr/>
        </p:nvGraphicFramePr>
        <p:xfrm>
          <a:off x="4644008" y="2372102"/>
          <a:ext cx="4038600" cy="2745615"/>
        </p:xfrm>
        <a:graphic>
          <a:graphicData uri="http://schemas.openxmlformats.org/presentationml/2006/ole">
            <mc:AlternateContent xmlns:mc="http://schemas.openxmlformats.org/markup-compatibility/2006">
              <mc:Choice xmlns:v="urn:schemas-microsoft-com:vml" Requires="v">
                <p:oleObj spid="_x0000_s9218" name="Visio" r:id="rId4" imgW="4457700" imgH="3030837" progId="Visio.Drawing.11">
                  <p:embed/>
                </p:oleObj>
              </mc:Choice>
              <mc:Fallback>
                <p:oleObj name="Visio" r:id="rId4" imgW="4457700" imgH="3030837" progId="Visio.Drawing.11">
                  <p:embed/>
                  <p:pic>
                    <p:nvPicPr>
                      <p:cNvPr id="5" name="内容占位符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2372102"/>
                        <a:ext cx="4038600" cy="2745615"/>
                      </a:xfrm>
                      <a:prstGeom prst="rect">
                        <a:avLst/>
                      </a:prstGeom>
                      <a:solidFill>
                        <a:srgbClr val="FFFFFF"/>
                      </a:solidFill>
                      <a:ln w="57150" cmpd="thickThin">
                        <a:noFill/>
                        <a:miter lim="800000"/>
                        <a:headEnd/>
                        <a:tailEnd/>
                      </a:ln>
                    </p:spPr>
                  </p:pic>
                </p:oleObj>
              </mc:Fallback>
            </mc:AlternateContent>
          </a:graphicData>
        </a:graphic>
      </p:graphicFrame>
      <p:sp>
        <p:nvSpPr>
          <p:cNvPr id="6" name="矩形 5"/>
          <p:cNvSpPr/>
          <p:nvPr/>
        </p:nvSpPr>
        <p:spPr>
          <a:xfrm>
            <a:off x="8028384" y="2339964"/>
            <a:ext cx="648072" cy="2736304"/>
          </a:xfrm>
          <a:prstGeom prst="rect">
            <a:avLst/>
          </a:prstGeom>
          <a:solidFill>
            <a:srgbClr val="2DA2BF">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803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70000" lnSpcReduction="20000"/>
          </a:bodyPr>
          <a:lstStyle/>
          <a:p>
            <a:r>
              <a:rPr lang="zh-CN" altLang="en-US" dirty="0"/>
              <a:t>自然码：有权码，每位代码都有固定权值，结构形式与二进制数完全相同，最大计数为</a:t>
            </a:r>
            <a:r>
              <a:rPr lang="en-US" altLang="zh-CN" dirty="0"/>
              <a:t>2</a:t>
            </a:r>
            <a:r>
              <a:rPr lang="en-US" altLang="zh-CN" baseline="30000" dirty="0"/>
              <a:t>n</a:t>
            </a:r>
            <a:r>
              <a:rPr lang="zh-CN" altLang="en-US" dirty="0"/>
              <a:t>－</a:t>
            </a:r>
            <a:r>
              <a:rPr lang="en-US" altLang="zh-CN" dirty="0"/>
              <a:t>1</a:t>
            </a:r>
            <a:r>
              <a:rPr lang="zh-CN" altLang="en-US" dirty="0"/>
              <a:t>，</a:t>
            </a:r>
            <a:r>
              <a:rPr lang="en-US" altLang="zh-CN" dirty="0"/>
              <a:t>n</a:t>
            </a:r>
            <a:r>
              <a:rPr lang="zh-CN" altLang="en-US" dirty="0"/>
              <a:t>为二进制数的位数；</a:t>
            </a:r>
            <a:endParaRPr lang="en-US" altLang="zh-CN" dirty="0"/>
          </a:p>
          <a:p>
            <a:r>
              <a:rPr lang="zh-CN" altLang="en-US" dirty="0"/>
              <a:t>循环码：也叫格雷码，它是无权码，每位代码无固定权值，其组成是格雷码的最低位是</a:t>
            </a:r>
            <a:r>
              <a:rPr lang="en-US" altLang="zh-CN" dirty="0"/>
              <a:t>0110</a:t>
            </a:r>
            <a:r>
              <a:rPr lang="zh-CN" altLang="en-US" dirty="0"/>
              <a:t>循环；第二位是</a:t>
            </a:r>
            <a:r>
              <a:rPr lang="en-US" altLang="zh-CN" dirty="0"/>
              <a:t>00111100</a:t>
            </a:r>
            <a:r>
              <a:rPr lang="zh-CN" altLang="en-US" dirty="0"/>
              <a:t>循环；第三位是</a:t>
            </a:r>
            <a:r>
              <a:rPr lang="en-US" altLang="zh-CN" dirty="0"/>
              <a:t>0000111111110000</a:t>
            </a:r>
            <a:r>
              <a:rPr lang="zh-CN" altLang="en-US" dirty="0"/>
              <a:t>循环，以此类推可以得到多位数的格雷码。格雷码的特点是任何相邻的两个码组中，仅有一位代码不同，抗干扰能力强，主要用在计数器中。</a:t>
            </a:r>
          </a:p>
          <a:p>
            <a:endParaRPr lang="zh-CN" altLang="en-US" dirty="0"/>
          </a:p>
        </p:txBody>
      </p:sp>
      <p:sp>
        <p:nvSpPr>
          <p:cNvPr id="4" name="标题 3"/>
          <p:cNvSpPr>
            <a:spLocks noGrp="1"/>
          </p:cNvSpPr>
          <p:nvPr>
            <p:ph type="title"/>
          </p:nvPr>
        </p:nvSpPr>
        <p:spPr/>
        <p:txBody>
          <a:bodyPr/>
          <a:lstStyle/>
          <a:p>
            <a:r>
              <a:rPr lang="zh-CN" altLang="en-US" dirty="0"/>
              <a:t>自然数二进制编码</a:t>
            </a:r>
          </a:p>
        </p:txBody>
      </p:sp>
    </p:spTree>
    <p:extLst>
      <p:ext uri="{BB962C8B-B14F-4D97-AF65-F5344CB8AC3E}">
        <p14:creationId xmlns:p14="http://schemas.microsoft.com/office/powerpoint/2010/main" val="349421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7" name="内容占位符 166"/>
          <p:cNvGraphicFramePr>
            <a:graphicFrameLocks noGrp="1"/>
          </p:cNvGraphicFramePr>
          <p:nvPr>
            <p:ph idx="1"/>
          </p:nvPr>
        </p:nvGraphicFramePr>
        <p:xfrm>
          <a:off x="457200" y="1481138"/>
          <a:ext cx="8229600" cy="4079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r>
                        <a:rPr lang="zh-CN" altLang="en-US" dirty="0"/>
                        <a:t>十进制</a:t>
                      </a:r>
                    </a:p>
                  </a:txBody>
                  <a:tcPr/>
                </a:tc>
                <a:tc>
                  <a:txBody>
                    <a:bodyPr/>
                    <a:lstStyle/>
                    <a:p>
                      <a:r>
                        <a:rPr lang="zh-CN" altLang="en-US" dirty="0"/>
                        <a:t>自然二进制</a:t>
                      </a:r>
                    </a:p>
                  </a:txBody>
                  <a:tcPr/>
                </a:tc>
                <a:tc>
                  <a:txBody>
                    <a:bodyPr/>
                    <a:lstStyle/>
                    <a:p>
                      <a:r>
                        <a:rPr lang="zh-CN" altLang="en-US" dirty="0"/>
                        <a:t>格雷码</a:t>
                      </a:r>
                    </a:p>
                  </a:txBody>
                  <a:tcPr/>
                </a:tc>
                <a:tc>
                  <a:txBody>
                    <a:bodyPr/>
                    <a:lstStyle/>
                    <a:p>
                      <a:r>
                        <a:rPr lang="zh-CN" altLang="en-US" dirty="0"/>
                        <a:t>十进制</a:t>
                      </a:r>
                    </a:p>
                  </a:txBody>
                  <a:tcPr/>
                </a:tc>
                <a:tc>
                  <a:txBody>
                    <a:bodyPr/>
                    <a:lstStyle/>
                    <a:p>
                      <a:r>
                        <a:rPr lang="zh-CN" altLang="en-US" dirty="0"/>
                        <a:t>自然二进制</a:t>
                      </a:r>
                    </a:p>
                  </a:txBody>
                  <a:tcPr/>
                </a:tc>
                <a:tc>
                  <a:txBody>
                    <a:bodyPr/>
                    <a:lstStyle/>
                    <a:p>
                      <a:r>
                        <a:rPr lang="zh-CN" altLang="en-US" dirty="0"/>
                        <a:t>格雷码</a:t>
                      </a:r>
                    </a:p>
                  </a:txBody>
                  <a:tcPr/>
                </a:tc>
                <a:extLst>
                  <a:ext uri="{0D108BD9-81ED-4DB2-BD59-A6C34878D82A}">
                    <a16:rowId xmlns:a16="http://schemas.microsoft.com/office/drawing/2014/main" val="10000"/>
                  </a:ext>
                </a:extLst>
              </a:tr>
              <a:tr h="370840">
                <a:tc>
                  <a:txBody>
                    <a:bodyPr/>
                    <a:lstStyle/>
                    <a:p>
                      <a:r>
                        <a:rPr lang="en-US" altLang="zh-CN" dirty="0"/>
                        <a:t>0</a:t>
                      </a:r>
                      <a:endParaRPr lang="zh-CN" altLang="en-US" dirty="0"/>
                    </a:p>
                  </a:txBody>
                  <a:tcPr/>
                </a:tc>
                <a:tc>
                  <a:txBody>
                    <a:bodyPr/>
                    <a:lstStyle/>
                    <a:p>
                      <a:r>
                        <a:rPr lang="en-US" altLang="zh-CN" dirty="0"/>
                        <a:t>0000</a:t>
                      </a:r>
                      <a:endParaRPr lang="zh-CN" altLang="en-US" dirty="0"/>
                    </a:p>
                  </a:txBody>
                  <a:tcPr/>
                </a:tc>
                <a:tc>
                  <a:txBody>
                    <a:bodyPr/>
                    <a:lstStyle/>
                    <a:p>
                      <a:r>
                        <a:rPr lang="en-US" altLang="zh-CN" dirty="0"/>
                        <a:t>0000</a:t>
                      </a:r>
                      <a:endParaRPr lang="zh-CN" altLang="en-US" dirty="0"/>
                    </a:p>
                  </a:txBody>
                  <a:tcPr/>
                </a:tc>
                <a:tc>
                  <a:txBody>
                    <a:bodyPr/>
                    <a:lstStyle/>
                    <a:p>
                      <a:r>
                        <a:rPr lang="en-US" altLang="zh-CN" dirty="0"/>
                        <a:t>8</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1100</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1</a:t>
                      </a:r>
                      <a:endParaRPr lang="zh-CN" altLang="en-US" dirty="0"/>
                    </a:p>
                  </a:txBody>
                  <a:tcPr/>
                </a:tc>
                <a:tc>
                  <a:txBody>
                    <a:bodyPr/>
                    <a:lstStyle/>
                    <a:p>
                      <a:r>
                        <a:rPr lang="en-US" altLang="zh-CN" dirty="0"/>
                        <a:t>0001</a:t>
                      </a:r>
                      <a:endParaRPr lang="zh-CN" altLang="en-US" dirty="0"/>
                    </a:p>
                  </a:txBody>
                  <a:tcPr/>
                </a:tc>
                <a:tc>
                  <a:txBody>
                    <a:bodyPr/>
                    <a:lstStyle/>
                    <a:p>
                      <a:r>
                        <a:rPr lang="en-US" altLang="zh-CN" dirty="0"/>
                        <a:t>0001</a:t>
                      </a:r>
                      <a:endParaRPr lang="zh-CN" altLang="en-US" dirty="0"/>
                    </a:p>
                  </a:txBody>
                  <a:tcPr/>
                </a:tc>
                <a:tc>
                  <a:txBody>
                    <a:bodyPr/>
                    <a:lstStyle/>
                    <a:p>
                      <a:r>
                        <a:rPr lang="en-US" altLang="zh-CN" dirty="0"/>
                        <a:t>9</a:t>
                      </a:r>
                      <a:endParaRPr lang="zh-CN" altLang="en-US" dirty="0"/>
                    </a:p>
                  </a:txBody>
                  <a:tcPr/>
                </a:tc>
                <a:tc>
                  <a:txBody>
                    <a:bodyPr/>
                    <a:lstStyle/>
                    <a:p>
                      <a:r>
                        <a:rPr lang="en-US" altLang="zh-CN" dirty="0"/>
                        <a:t>1001</a:t>
                      </a:r>
                      <a:endParaRPr lang="zh-CN" altLang="en-US" dirty="0"/>
                    </a:p>
                  </a:txBody>
                  <a:tcPr/>
                </a:tc>
                <a:tc>
                  <a:txBody>
                    <a:bodyPr/>
                    <a:lstStyle/>
                    <a:p>
                      <a:r>
                        <a:rPr lang="en-US" altLang="zh-CN" dirty="0"/>
                        <a:t>1101</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2</a:t>
                      </a:r>
                      <a:endParaRPr lang="zh-CN" altLang="en-US" dirty="0"/>
                    </a:p>
                  </a:txBody>
                  <a:tcPr/>
                </a:tc>
                <a:tc>
                  <a:txBody>
                    <a:bodyPr/>
                    <a:lstStyle/>
                    <a:p>
                      <a:r>
                        <a:rPr lang="en-US" altLang="zh-CN" dirty="0"/>
                        <a:t>0010</a:t>
                      </a:r>
                      <a:endParaRPr lang="zh-CN" altLang="en-US" dirty="0"/>
                    </a:p>
                  </a:txBody>
                  <a:tcPr/>
                </a:tc>
                <a:tc>
                  <a:txBody>
                    <a:bodyPr/>
                    <a:lstStyle/>
                    <a:p>
                      <a:r>
                        <a:rPr lang="en-US" altLang="zh-CN" dirty="0"/>
                        <a:t>0011</a:t>
                      </a:r>
                      <a:endParaRPr lang="zh-CN" altLang="en-US" dirty="0"/>
                    </a:p>
                  </a:txBody>
                  <a:tcPr/>
                </a:tc>
                <a:tc>
                  <a:txBody>
                    <a:bodyPr/>
                    <a:lstStyle/>
                    <a:p>
                      <a:r>
                        <a:rPr lang="en-US" altLang="zh-CN" dirty="0"/>
                        <a:t>10</a:t>
                      </a:r>
                      <a:endParaRPr lang="zh-CN" altLang="en-US" dirty="0"/>
                    </a:p>
                  </a:txBody>
                  <a:tcPr/>
                </a:tc>
                <a:tc>
                  <a:txBody>
                    <a:bodyPr/>
                    <a:lstStyle/>
                    <a:p>
                      <a:r>
                        <a:rPr lang="en-US" altLang="zh-CN" dirty="0"/>
                        <a:t>1010</a:t>
                      </a:r>
                      <a:endParaRPr lang="zh-CN" altLang="en-US" dirty="0"/>
                    </a:p>
                  </a:txBody>
                  <a:tcPr/>
                </a:tc>
                <a:tc>
                  <a:txBody>
                    <a:bodyPr/>
                    <a:lstStyle/>
                    <a:p>
                      <a:r>
                        <a:rPr lang="en-US" altLang="zh-CN" dirty="0"/>
                        <a:t>1111</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3</a:t>
                      </a:r>
                      <a:endParaRPr lang="zh-CN" altLang="en-US" dirty="0"/>
                    </a:p>
                  </a:txBody>
                  <a:tcPr/>
                </a:tc>
                <a:tc>
                  <a:txBody>
                    <a:bodyPr/>
                    <a:lstStyle/>
                    <a:p>
                      <a:r>
                        <a:rPr lang="en-US" altLang="zh-CN" dirty="0"/>
                        <a:t>0011</a:t>
                      </a:r>
                      <a:endParaRPr lang="zh-CN" altLang="en-US" dirty="0"/>
                    </a:p>
                  </a:txBody>
                  <a:tcPr/>
                </a:tc>
                <a:tc>
                  <a:txBody>
                    <a:bodyPr/>
                    <a:lstStyle/>
                    <a:p>
                      <a:r>
                        <a:rPr lang="en-US" altLang="zh-CN" dirty="0"/>
                        <a:t>0010</a:t>
                      </a:r>
                      <a:endParaRPr lang="zh-CN" altLang="en-US" dirty="0"/>
                    </a:p>
                  </a:txBody>
                  <a:tcPr/>
                </a:tc>
                <a:tc>
                  <a:txBody>
                    <a:bodyPr/>
                    <a:lstStyle/>
                    <a:p>
                      <a:r>
                        <a:rPr lang="en-US" altLang="zh-CN" dirty="0"/>
                        <a:t>11</a:t>
                      </a:r>
                      <a:endParaRPr lang="zh-CN" altLang="en-US" dirty="0"/>
                    </a:p>
                  </a:txBody>
                  <a:tcPr/>
                </a:tc>
                <a:tc>
                  <a:txBody>
                    <a:bodyPr/>
                    <a:lstStyle/>
                    <a:p>
                      <a:r>
                        <a:rPr lang="en-US" altLang="zh-CN" dirty="0"/>
                        <a:t>1011</a:t>
                      </a:r>
                      <a:endParaRPr lang="zh-CN" altLang="en-US" dirty="0"/>
                    </a:p>
                  </a:txBody>
                  <a:tcPr/>
                </a:tc>
                <a:tc>
                  <a:txBody>
                    <a:bodyPr/>
                    <a:lstStyle/>
                    <a:p>
                      <a:r>
                        <a:rPr lang="en-US" altLang="zh-CN" dirty="0"/>
                        <a:t>1110</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a:t>4</a:t>
                      </a:r>
                      <a:endParaRPr lang="zh-CN" altLang="en-US" dirty="0"/>
                    </a:p>
                  </a:txBody>
                  <a:tcPr/>
                </a:tc>
                <a:tc>
                  <a:txBody>
                    <a:bodyPr/>
                    <a:lstStyle/>
                    <a:p>
                      <a:r>
                        <a:rPr lang="en-US" altLang="zh-CN" dirty="0"/>
                        <a:t>0100</a:t>
                      </a:r>
                      <a:endParaRPr lang="zh-CN" altLang="en-US" dirty="0"/>
                    </a:p>
                  </a:txBody>
                  <a:tcPr/>
                </a:tc>
                <a:tc>
                  <a:txBody>
                    <a:bodyPr/>
                    <a:lstStyle/>
                    <a:p>
                      <a:r>
                        <a:rPr lang="en-US" altLang="zh-CN" dirty="0"/>
                        <a:t>0110</a:t>
                      </a:r>
                      <a:endParaRPr lang="zh-CN" altLang="en-US" dirty="0"/>
                    </a:p>
                  </a:txBody>
                  <a:tcPr/>
                </a:tc>
                <a:tc>
                  <a:txBody>
                    <a:bodyPr/>
                    <a:lstStyle/>
                    <a:p>
                      <a:r>
                        <a:rPr lang="en-US" altLang="zh-CN" dirty="0"/>
                        <a:t>12</a:t>
                      </a:r>
                      <a:endParaRPr lang="zh-CN" altLang="en-US" dirty="0"/>
                    </a:p>
                  </a:txBody>
                  <a:tcPr/>
                </a:tc>
                <a:tc>
                  <a:txBody>
                    <a:bodyPr/>
                    <a:lstStyle/>
                    <a:p>
                      <a:r>
                        <a:rPr lang="en-US" altLang="zh-CN" dirty="0"/>
                        <a:t>1100</a:t>
                      </a:r>
                      <a:endParaRPr lang="zh-CN" altLang="en-US" dirty="0"/>
                    </a:p>
                  </a:txBody>
                  <a:tcPr/>
                </a:tc>
                <a:tc>
                  <a:txBody>
                    <a:bodyPr/>
                    <a:lstStyle/>
                    <a:p>
                      <a:r>
                        <a:rPr lang="en-US" altLang="zh-CN" dirty="0"/>
                        <a:t>1010</a:t>
                      </a:r>
                      <a:endParaRPr lang="zh-CN" altLang="en-US" dirty="0"/>
                    </a:p>
                  </a:txBody>
                  <a:tcPr/>
                </a:tc>
                <a:extLst>
                  <a:ext uri="{0D108BD9-81ED-4DB2-BD59-A6C34878D82A}">
                    <a16:rowId xmlns:a16="http://schemas.microsoft.com/office/drawing/2014/main" val="10005"/>
                  </a:ext>
                </a:extLst>
              </a:tr>
              <a:tr h="370840">
                <a:tc>
                  <a:txBody>
                    <a:bodyPr/>
                    <a:lstStyle/>
                    <a:p>
                      <a:r>
                        <a:rPr lang="en-US" altLang="zh-CN" dirty="0"/>
                        <a:t>5</a:t>
                      </a:r>
                      <a:endParaRPr lang="zh-CN" altLang="en-US" dirty="0"/>
                    </a:p>
                  </a:txBody>
                  <a:tcPr/>
                </a:tc>
                <a:tc>
                  <a:txBody>
                    <a:bodyPr/>
                    <a:lstStyle/>
                    <a:p>
                      <a:r>
                        <a:rPr lang="en-US" altLang="zh-CN" dirty="0"/>
                        <a:t>0101</a:t>
                      </a:r>
                      <a:endParaRPr lang="zh-CN" altLang="en-US" dirty="0"/>
                    </a:p>
                  </a:txBody>
                  <a:tcPr/>
                </a:tc>
                <a:tc>
                  <a:txBody>
                    <a:bodyPr/>
                    <a:lstStyle/>
                    <a:p>
                      <a:r>
                        <a:rPr lang="en-US" altLang="zh-CN" dirty="0"/>
                        <a:t>0111</a:t>
                      </a:r>
                      <a:endParaRPr lang="zh-CN" altLang="en-US" dirty="0"/>
                    </a:p>
                  </a:txBody>
                  <a:tcPr/>
                </a:tc>
                <a:tc>
                  <a:txBody>
                    <a:bodyPr/>
                    <a:lstStyle/>
                    <a:p>
                      <a:r>
                        <a:rPr lang="en-US" altLang="zh-CN" dirty="0"/>
                        <a:t>13</a:t>
                      </a:r>
                      <a:endParaRPr lang="zh-CN" altLang="en-US" dirty="0"/>
                    </a:p>
                  </a:txBody>
                  <a:tcPr/>
                </a:tc>
                <a:tc>
                  <a:txBody>
                    <a:bodyPr/>
                    <a:lstStyle/>
                    <a:p>
                      <a:r>
                        <a:rPr lang="en-US" altLang="zh-CN" dirty="0"/>
                        <a:t>1101</a:t>
                      </a:r>
                      <a:endParaRPr lang="zh-CN" altLang="en-US" dirty="0"/>
                    </a:p>
                  </a:txBody>
                  <a:tcPr/>
                </a:tc>
                <a:tc>
                  <a:txBody>
                    <a:bodyPr/>
                    <a:lstStyle/>
                    <a:p>
                      <a:r>
                        <a:rPr lang="en-US" altLang="zh-CN" dirty="0"/>
                        <a:t>1011</a:t>
                      </a:r>
                      <a:endParaRPr lang="zh-CN" altLang="en-US" dirty="0"/>
                    </a:p>
                  </a:txBody>
                  <a:tcPr/>
                </a:tc>
                <a:extLst>
                  <a:ext uri="{0D108BD9-81ED-4DB2-BD59-A6C34878D82A}">
                    <a16:rowId xmlns:a16="http://schemas.microsoft.com/office/drawing/2014/main" val="10006"/>
                  </a:ext>
                </a:extLst>
              </a:tr>
              <a:tr h="370840">
                <a:tc>
                  <a:txBody>
                    <a:bodyPr/>
                    <a:lstStyle/>
                    <a:p>
                      <a:r>
                        <a:rPr lang="en-US" altLang="zh-CN" dirty="0"/>
                        <a:t>6</a:t>
                      </a:r>
                      <a:endParaRPr lang="zh-CN" altLang="en-US" dirty="0"/>
                    </a:p>
                  </a:txBody>
                  <a:tcPr/>
                </a:tc>
                <a:tc>
                  <a:txBody>
                    <a:bodyPr/>
                    <a:lstStyle/>
                    <a:p>
                      <a:r>
                        <a:rPr lang="en-US" altLang="zh-CN" dirty="0"/>
                        <a:t>0110</a:t>
                      </a:r>
                      <a:endParaRPr lang="zh-CN" altLang="en-US" dirty="0"/>
                    </a:p>
                  </a:txBody>
                  <a:tcPr/>
                </a:tc>
                <a:tc>
                  <a:txBody>
                    <a:bodyPr/>
                    <a:lstStyle/>
                    <a:p>
                      <a:r>
                        <a:rPr lang="en-US" altLang="zh-CN" dirty="0"/>
                        <a:t>0101</a:t>
                      </a:r>
                      <a:endParaRPr lang="zh-CN" altLang="en-US" dirty="0"/>
                    </a:p>
                  </a:txBody>
                  <a:tcPr/>
                </a:tc>
                <a:tc>
                  <a:txBody>
                    <a:bodyPr/>
                    <a:lstStyle/>
                    <a:p>
                      <a:r>
                        <a:rPr lang="en-US" altLang="zh-CN" dirty="0"/>
                        <a:t>14</a:t>
                      </a:r>
                      <a:endParaRPr lang="zh-CN" altLang="en-US" dirty="0"/>
                    </a:p>
                  </a:txBody>
                  <a:tcPr/>
                </a:tc>
                <a:tc>
                  <a:txBody>
                    <a:bodyPr/>
                    <a:lstStyle/>
                    <a:p>
                      <a:r>
                        <a:rPr lang="en-US" altLang="zh-CN" dirty="0"/>
                        <a:t>1110</a:t>
                      </a:r>
                      <a:endParaRPr lang="zh-CN" altLang="en-US" dirty="0"/>
                    </a:p>
                  </a:txBody>
                  <a:tcPr/>
                </a:tc>
                <a:tc>
                  <a:txBody>
                    <a:bodyPr/>
                    <a:lstStyle/>
                    <a:p>
                      <a:r>
                        <a:rPr lang="en-US" altLang="zh-CN" dirty="0"/>
                        <a:t>1001</a:t>
                      </a:r>
                      <a:endParaRPr lang="zh-CN" altLang="en-US" dirty="0"/>
                    </a:p>
                  </a:txBody>
                  <a:tcPr/>
                </a:tc>
                <a:extLst>
                  <a:ext uri="{0D108BD9-81ED-4DB2-BD59-A6C34878D82A}">
                    <a16:rowId xmlns:a16="http://schemas.microsoft.com/office/drawing/2014/main" val="10007"/>
                  </a:ext>
                </a:extLst>
              </a:tr>
              <a:tr h="370840">
                <a:tc>
                  <a:txBody>
                    <a:bodyPr/>
                    <a:lstStyle/>
                    <a:p>
                      <a:r>
                        <a:rPr lang="en-US" altLang="zh-CN" dirty="0"/>
                        <a:t>7</a:t>
                      </a:r>
                      <a:endParaRPr lang="zh-CN" altLang="en-US" dirty="0"/>
                    </a:p>
                  </a:txBody>
                  <a:tcPr/>
                </a:tc>
                <a:tc>
                  <a:txBody>
                    <a:bodyPr/>
                    <a:lstStyle/>
                    <a:p>
                      <a:r>
                        <a:rPr lang="en-US" altLang="zh-CN" dirty="0"/>
                        <a:t>0111</a:t>
                      </a:r>
                      <a:endParaRPr lang="zh-CN" altLang="en-US" dirty="0"/>
                    </a:p>
                  </a:txBody>
                  <a:tcPr/>
                </a:tc>
                <a:tc>
                  <a:txBody>
                    <a:bodyPr/>
                    <a:lstStyle/>
                    <a:p>
                      <a:r>
                        <a:rPr lang="en-US" altLang="zh-CN" dirty="0"/>
                        <a:t>0100</a:t>
                      </a:r>
                      <a:endParaRPr lang="zh-CN" altLang="en-US" dirty="0"/>
                    </a:p>
                  </a:txBody>
                  <a:tcPr/>
                </a:tc>
                <a:tc>
                  <a:txBody>
                    <a:bodyPr/>
                    <a:lstStyle/>
                    <a:p>
                      <a:r>
                        <a:rPr lang="en-US" altLang="zh-CN" dirty="0"/>
                        <a:t>15</a:t>
                      </a:r>
                      <a:endParaRPr lang="zh-CN" altLang="en-US" dirty="0"/>
                    </a:p>
                  </a:txBody>
                  <a:tcPr/>
                </a:tc>
                <a:tc>
                  <a:txBody>
                    <a:bodyPr/>
                    <a:lstStyle/>
                    <a:p>
                      <a:r>
                        <a:rPr lang="en-US" altLang="zh-CN" dirty="0"/>
                        <a:t>1111</a:t>
                      </a:r>
                      <a:endParaRPr lang="zh-CN" altLang="en-US" dirty="0"/>
                    </a:p>
                  </a:txBody>
                  <a:tcPr/>
                </a:tc>
                <a:tc>
                  <a:txBody>
                    <a:bodyPr/>
                    <a:lstStyle/>
                    <a:p>
                      <a:r>
                        <a:rPr lang="en-US" altLang="zh-CN" dirty="0"/>
                        <a:t>1000</a:t>
                      </a:r>
                    </a:p>
                  </a:txBody>
                  <a:tcPr/>
                </a:tc>
                <a:extLst>
                  <a:ext uri="{0D108BD9-81ED-4DB2-BD59-A6C34878D82A}">
                    <a16:rowId xmlns:a16="http://schemas.microsoft.com/office/drawing/2014/main" val="10008"/>
                  </a:ext>
                </a:extLst>
              </a:tr>
              <a:tr h="370840">
                <a:tc>
                  <a:txBody>
                    <a:bodyPr/>
                    <a:lstStyle/>
                    <a:p>
                      <a:endParaRPr lang="zh-CN" altLang="en-US" dirty="0"/>
                    </a:p>
                  </a:txBody>
                  <a:tcPr>
                    <a:solidFill>
                      <a:srgbClr val="FFFF00"/>
                    </a:solidFill>
                  </a:tcPr>
                </a:tc>
                <a:tc>
                  <a:txBody>
                    <a:bodyPr/>
                    <a:lstStyle/>
                    <a:p>
                      <a:r>
                        <a:rPr lang="en-US" altLang="zh-CN" dirty="0"/>
                        <a:t>B</a:t>
                      </a:r>
                      <a:r>
                        <a:rPr lang="en-US" altLang="zh-CN" baseline="-25000" dirty="0"/>
                        <a:t>3</a:t>
                      </a:r>
                      <a:r>
                        <a:rPr lang="en-US" altLang="zh-CN" baseline="0" dirty="0"/>
                        <a:t>B</a:t>
                      </a:r>
                      <a:r>
                        <a:rPr lang="en-US" altLang="zh-CN" baseline="-25000" dirty="0"/>
                        <a:t>2</a:t>
                      </a:r>
                      <a:r>
                        <a:rPr lang="en-US" altLang="zh-CN" baseline="0" dirty="0"/>
                        <a:t>B</a:t>
                      </a:r>
                      <a:r>
                        <a:rPr lang="en-US" altLang="zh-CN" baseline="-25000" dirty="0"/>
                        <a:t>1</a:t>
                      </a:r>
                      <a:r>
                        <a:rPr lang="en-US" altLang="zh-CN" baseline="0" dirty="0"/>
                        <a:t>B</a:t>
                      </a:r>
                      <a:r>
                        <a:rPr lang="en-US" altLang="zh-CN" baseline="-25000" dirty="0"/>
                        <a:t>0</a:t>
                      </a:r>
                      <a:endParaRPr lang="zh-CN" altLang="en-US" dirty="0"/>
                    </a:p>
                  </a:txBody>
                  <a:tcPr>
                    <a:solidFill>
                      <a:srgbClr val="FFFF00"/>
                    </a:solidFill>
                  </a:tcPr>
                </a:tc>
                <a:tc>
                  <a:txBody>
                    <a:bodyPr/>
                    <a:lstStyle/>
                    <a:p>
                      <a:r>
                        <a:rPr lang="en-US" altLang="zh-CN" baseline="0" dirty="0"/>
                        <a:t>G</a:t>
                      </a:r>
                      <a:r>
                        <a:rPr lang="en-US" altLang="zh-CN" baseline="-25000" dirty="0"/>
                        <a:t>3</a:t>
                      </a:r>
                      <a:r>
                        <a:rPr lang="en-US" altLang="zh-CN" baseline="0" dirty="0"/>
                        <a:t>G</a:t>
                      </a:r>
                      <a:r>
                        <a:rPr lang="en-US" altLang="zh-CN" baseline="-25000" dirty="0"/>
                        <a:t>2</a:t>
                      </a:r>
                      <a:r>
                        <a:rPr lang="en-US" altLang="zh-CN" baseline="0" dirty="0"/>
                        <a:t>G</a:t>
                      </a:r>
                      <a:r>
                        <a:rPr lang="en-US" altLang="zh-CN" baseline="-25000" dirty="0"/>
                        <a:t>1</a:t>
                      </a:r>
                      <a:r>
                        <a:rPr lang="en-US" altLang="zh-CN" baseline="0" dirty="0"/>
                        <a:t>G</a:t>
                      </a:r>
                      <a:r>
                        <a:rPr lang="en-US" altLang="zh-CN" baseline="-25000" dirty="0"/>
                        <a:t>0</a:t>
                      </a:r>
                      <a:endParaRPr lang="zh-CN" altLang="en-US" baseline="0" dirty="0"/>
                    </a:p>
                  </a:txBody>
                  <a:tcPr>
                    <a:solidFill>
                      <a:srgbClr val="FFFF00"/>
                    </a:solidFill>
                  </a:tcPr>
                </a:tc>
                <a:tc>
                  <a:txBody>
                    <a:bodyPr/>
                    <a:lstStyle/>
                    <a:p>
                      <a:endParaRPr lang="zh-CN" altLang="en-US" dirty="0"/>
                    </a:p>
                  </a:txBody>
                  <a:tcPr>
                    <a:solidFill>
                      <a:srgbClr val="FFFF00"/>
                    </a:solidFill>
                  </a:tcPr>
                </a:tc>
                <a:tc>
                  <a:txBody>
                    <a:bodyPr/>
                    <a:lstStyle/>
                    <a:p>
                      <a:endParaRPr lang="zh-CN" altLang="en-US" dirty="0"/>
                    </a:p>
                  </a:txBody>
                  <a:tcPr>
                    <a:solidFill>
                      <a:srgbClr val="FFFF00"/>
                    </a:solidFill>
                  </a:tcPr>
                </a:tc>
                <a:tc>
                  <a:txBody>
                    <a:bodyPr/>
                    <a:lstStyle/>
                    <a:p>
                      <a:endParaRPr lang="en-US" altLang="zh-CN" dirty="0"/>
                    </a:p>
                  </a:txBody>
                  <a:tcPr>
                    <a:solidFill>
                      <a:srgbClr val="FFFF00"/>
                    </a:solidFill>
                  </a:tcPr>
                </a:tc>
                <a:extLst>
                  <a:ext uri="{0D108BD9-81ED-4DB2-BD59-A6C34878D82A}">
                    <a16:rowId xmlns:a16="http://schemas.microsoft.com/office/drawing/2014/main" val="10009"/>
                  </a:ext>
                </a:extLst>
              </a:tr>
              <a:tr h="370840">
                <a:tc>
                  <a:txBody>
                    <a:bodyPr/>
                    <a:lstStyle/>
                    <a:p>
                      <a:r>
                        <a:rPr lang="en-US" altLang="zh-CN" dirty="0"/>
                        <a:t>G</a:t>
                      </a:r>
                      <a:r>
                        <a:rPr lang="en-US" altLang="zh-CN" baseline="-25000" dirty="0"/>
                        <a:t>0</a:t>
                      </a:r>
                      <a:r>
                        <a:rPr lang="en-US" altLang="zh-CN" baseline="0" dirty="0"/>
                        <a:t>=B</a:t>
                      </a:r>
                      <a:r>
                        <a:rPr lang="en-US" altLang="zh-CN" baseline="-25000" dirty="0"/>
                        <a:t>1</a:t>
                      </a:r>
                      <a:r>
                        <a:rPr lang="en-US" altLang="zh-CN" baseline="0" dirty="0">
                          <a:latin typeface="宋体"/>
                          <a:ea typeface="宋体"/>
                        </a:rPr>
                        <a:t>⊕B</a:t>
                      </a:r>
                      <a:r>
                        <a:rPr lang="en-US" altLang="zh-CN" baseline="-25000" dirty="0">
                          <a:latin typeface="宋体"/>
                          <a:ea typeface="宋体"/>
                        </a:rPr>
                        <a:t>0</a:t>
                      </a:r>
                      <a:endParaRPr lang="zh-CN" altLang="en-US" dirty="0"/>
                    </a:p>
                  </a:txBody>
                  <a:tcP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G</a:t>
                      </a:r>
                      <a:r>
                        <a:rPr lang="en-US" altLang="zh-CN" baseline="-25000" dirty="0"/>
                        <a:t>1</a:t>
                      </a:r>
                      <a:r>
                        <a:rPr lang="en-US" altLang="zh-CN" baseline="0" dirty="0"/>
                        <a:t>=B</a:t>
                      </a:r>
                      <a:r>
                        <a:rPr lang="en-US" altLang="zh-CN" baseline="-25000" dirty="0"/>
                        <a:t>2</a:t>
                      </a:r>
                      <a:r>
                        <a:rPr lang="en-US" altLang="zh-CN" baseline="0" dirty="0">
                          <a:latin typeface="宋体"/>
                          <a:ea typeface="宋体"/>
                        </a:rPr>
                        <a:t>⊕B</a:t>
                      </a:r>
                      <a:r>
                        <a:rPr lang="en-US" altLang="zh-CN" baseline="-25000" dirty="0">
                          <a:latin typeface="宋体"/>
                          <a:ea typeface="宋体"/>
                        </a:rPr>
                        <a:t>1</a:t>
                      </a:r>
                      <a:endParaRPr lang="zh-CN" altLang="en-US" dirty="0"/>
                    </a:p>
                  </a:txBody>
                  <a:tcP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G</a:t>
                      </a:r>
                      <a:r>
                        <a:rPr lang="en-US" altLang="zh-CN" baseline="-25000" dirty="0"/>
                        <a:t>2</a:t>
                      </a:r>
                      <a:r>
                        <a:rPr lang="en-US" altLang="zh-CN" baseline="0" dirty="0"/>
                        <a:t>=B</a:t>
                      </a:r>
                      <a:r>
                        <a:rPr lang="en-US" altLang="zh-CN" baseline="-25000" dirty="0"/>
                        <a:t>3</a:t>
                      </a:r>
                      <a:r>
                        <a:rPr lang="en-US" altLang="zh-CN" baseline="0" dirty="0">
                          <a:latin typeface="宋体"/>
                          <a:ea typeface="宋体"/>
                        </a:rPr>
                        <a:t>⊕B</a:t>
                      </a:r>
                      <a:r>
                        <a:rPr lang="en-US" altLang="zh-CN" baseline="-25000" dirty="0">
                          <a:latin typeface="宋体"/>
                          <a:ea typeface="宋体"/>
                        </a:rPr>
                        <a:t>2</a:t>
                      </a:r>
                      <a:endParaRPr lang="zh-CN" altLang="en-US" dirty="0"/>
                    </a:p>
                  </a:txBody>
                  <a:tcPr>
                    <a:solidFill>
                      <a:srgbClr val="FFFF00"/>
                    </a:solidFill>
                  </a:tcPr>
                </a:tc>
                <a:tc>
                  <a:txBody>
                    <a:bodyPr/>
                    <a:lstStyle/>
                    <a:p>
                      <a:r>
                        <a:rPr lang="en-US" altLang="zh-CN" dirty="0"/>
                        <a:t>G</a:t>
                      </a:r>
                      <a:r>
                        <a:rPr lang="en-US" altLang="zh-CN" baseline="-25000" dirty="0"/>
                        <a:t>3</a:t>
                      </a:r>
                      <a:r>
                        <a:rPr lang="en-US" altLang="zh-CN" baseline="0" dirty="0"/>
                        <a:t>=B</a:t>
                      </a:r>
                      <a:r>
                        <a:rPr lang="en-US" altLang="zh-CN" baseline="-25000" dirty="0"/>
                        <a:t>3</a:t>
                      </a:r>
                      <a:endParaRPr lang="zh-CN" altLang="en-US" dirty="0"/>
                    </a:p>
                  </a:txBody>
                  <a:tcPr>
                    <a:solidFill>
                      <a:srgbClr val="FFFF00"/>
                    </a:solidFill>
                  </a:tcPr>
                </a:tc>
                <a:tc>
                  <a:txBody>
                    <a:bodyPr/>
                    <a:lstStyle/>
                    <a:p>
                      <a:endParaRPr lang="zh-CN" altLang="en-US" dirty="0"/>
                    </a:p>
                  </a:txBody>
                  <a:tcPr>
                    <a:solidFill>
                      <a:srgbClr val="FFFF00"/>
                    </a:solidFill>
                  </a:tcPr>
                </a:tc>
                <a:tc>
                  <a:txBody>
                    <a:bodyPr/>
                    <a:lstStyle/>
                    <a:p>
                      <a:endParaRPr lang="en-US" altLang="zh-CN" dirty="0"/>
                    </a:p>
                  </a:txBody>
                  <a:tcPr>
                    <a:solidFill>
                      <a:srgbClr val="FFFF00"/>
                    </a:solidFill>
                  </a:tcPr>
                </a:tc>
                <a:extLst>
                  <a:ext uri="{0D108BD9-81ED-4DB2-BD59-A6C34878D82A}">
                    <a16:rowId xmlns:a16="http://schemas.microsoft.com/office/drawing/2014/main" val="10010"/>
                  </a:ext>
                </a:extLst>
              </a:tr>
            </a:tbl>
          </a:graphicData>
        </a:graphic>
      </p:graphicFrame>
      <p:sp>
        <p:nvSpPr>
          <p:cNvPr id="3" name="标题 2"/>
          <p:cNvSpPr>
            <a:spLocks noGrp="1"/>
          </p:cNvSpPr>
          <p:nvPr>
            <p:ph type="title"/>
          </p:nvPr>
        </p:nvSpPr>
        <p:spPr/>
        <p:txBody>
          <a:bodyPr/>
          <a:lstStyle/>
          <a:p>
            <a:r>
              <a:rPr lang="zh-CN" altLang="en-US" dirty="0"/>
              <a:t>自然编码与格雷码</a:t>
            </a:r>
          </a:p>
        </p:txBody>
      </p:sp>
    </p:spTree>
    <p:extLst>
      <p:ext uri="{BB962C8B-B14F-4D97-AF65-F5344CB8AC3E}">
        <p14:creationId xmlns:p14="http://schemas.microsoft.com/office/powerpoint/2010/main" val="226770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ipe(down)">
                                      <p:cBhvr>
                                        <p:cTn id="7"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a:t>所谓的“代数”是指集合与其相关的封闭运算。</a:t>
            </a:r>
            <a:endParaRPr lang="en-US" altLang="zh-CN" dirty="0"/>
          </a:p>
          <a:p>
            <a:r>
              <a:rPr lang="zh-CN" altLang="en-US" dirty="0"/>
              <a:t>逻辑代数（布尔代数）的运算集合是</a:t>
            </a:r>
            <a:r>
              <a:rPr lang="en-US" altLang="zh-CN" dirty="0"/>
              <a:t>{0</a:t>
            </a:r>
            <a:r>
              <a:rPr lang="zh-CN" altLang="en-US" dirty="0"/>
              <a:t>，</a:t>
            </a:r>
            <a:r>
              <a:rPr lang="en-US" altLang="zh-CN" dirty="0"/>
              <a:t>1}</a:t>
            </a:r>
            <a:r>
              <a:rPr lang="zh-CN" altLang="en-US" dirty="0"/>
              <a:t>，基本运算有三种“与”、“或”、“非”。也称为“二值逻辑”；</a:t>
            </a:r>
            <a:endParaRPr lang="en-US" altLang="zh-CN" dirty="0"/>
          </a:p>
          <a:p>
            <a:r>
              <a:rPr lang="zh-CN" altLang="en-US" dirty="0"/>
              <a:t>任何其它逻辑运算皆可看成是此三种基本运算的复合运算；</a:t>
            </a:r>
            <a:endParaRPr lang="en-US" altLang="zh-CN" dirty="0"/>
          </a:p>
          <a:p>
            <a:r>
              <a:rPr lang="zh-CN" altLang="en-US" dirty="0"/>
              <a:t>任何可计算问题皆可由此三种运算表出。这也是数字电子计算机之所以能够实现各种运算的数学前提。</a:t>
            </a:r>
          </a:p>
        </p:txBody>
      </p:sp>
      <p:sp>
        <p:nvSpPr>
          <p:cNvPr id="3" name="标题 2"/>
          <p:cNvSpPr>
            <a:spLocks noGrp="1"/>
          </p:cNvSpPr>
          <p:nvPr>
            <p:ph type="title"/>
          </p:nvPr>
        </p:nvSpPr>
        <p:spPr/>
        <p:txBody>
          <a:bodyPr/>
          <a:lstStyle/>
          <a:p>
            <a:r>
              <a:rPr lang="zh-CN" altLang="en-US" dirty="0"/>
              <a:t>逻辑代数基础</a:t>
            </a:r>
          </a:p>
        </p:txBody>
      </p:sp>
    </p:spTree>
    <p:extLst>
      <p:ext uri="{BB962C8B-B14F-4D97-AF65-F5344CB8AC3E}">
        <p14:creationId xmlns:p14="http://schemas.microsoft.com/office/powerpoint/2010/main" val="75577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a:extLst>
              <a:ext uri="{FF2B5EF4-FFF2-40B4-BE49-F238E27FC236}">
                <a16:creationId xmlns:a16="http://schemas.microsoft.com/office/drawing/2014/main" id="{043220BA-20D1-4CAB-9346-D006530CB3C2}"/>
              </a:ext>
            </a:extLst>
          </p:cNvPr>
          <p:cNvGrpSpPr>
            <a:grpSpLocks/>
          </p:cNvGrpSpPr>
          <p:nvPr/>
        </p:nvGrpSpPr>
        <p:grpSpPr bwMode="auto">
          <a:xfrm>
            <a:off x="1908180" y="1557338"/>
            <a:ext cx="204788" cy="3892549"/>
            <a:chOff x="1226" y="1117"/>
            <a:chExt cx="129" cy="2452"/>
          </a:xfrm>
        </p:grpSpPr>
        <p:sp>
          <p:nvSpPr>
            <p:cNvPr id="26628" name="Rectangle 27">
              <a:extLst>
                <a:ext uri="{FF2B5EF4-FFF2-40B4-BE49-F238E27FC236}">
                  <a16:creationId xmlns:a16="http://schemas.microsoft.com/office/drawing/2014/main" id="{2394D01A-939F-4AF7-A627-D485EE339128}"/>
                </a:ext>
              </a:extLst>
            </p:cNvPr>
            <p:cNvSpPr>
              <a:spLocks noChangeArrowheads="1"/>
            </p:cNvSpPr>
            <p:nvPr/>
          </p:nvSpPr>
          <p:spPr bwMode="auto">
            <a:xfrm>
              <a:off x="1239" y="1117"/>
              <a:ext cx="1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9pPr>
            </a:lstStyle>
            <a:p>
              <a:pPr eaLnBrk="1" hangingPunct="1"/>
              <a:endParaRPr kumimoji="1" lang="zh-CN" altLang="en-US" dirty="0"/>
            </a:p>
          </p:txBody>
        </p:sp>
        <p:sp>
          <p:nvSpPr>
            <p:cNvPr id="26629" name="Rectangle 29">
              <a:extLst>
                <a:ext uri="{FF2B5EF4-FFF2-40B4-BE49-F238E27FC236}">
                  <a16:creationId xmlns:a16="http://schemas.microsoft.com/office/drawing/2014/main" id="{3AF3752E-E4A9-494B-AFB6-FE095E8CA67B}"/>
                </a:ext>
              </a:extLst>
            </p:cNvPr>
            <p:cNvSpPr>
              <a:spLocks noChangeArrowheads="1"/>
            </p:cNvSpPr>
            <p:nvPr/>
          </p:nvSpPr>
          <p:spPr bwMode="auto">
            <a:xfrm>
              <a:off x="1237" y="1568"/>
              <a:ext cx="1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9pPr>
            </a:lstStyle>
            <a:p>
              <a:pPr eaLnBrk="1" hangingPunct="1"/>
              <a:endParaRPr kumimoji="1" lang="zh-CN" altLang="en-US" dirty="0"/>
            </a:p>
          </p:txBody>
        </p:sp>
        <p:sp>
          <p:nvSpPr>
            <p:cNvPr id="26630" name="Rectangle 31">
              <a:extLst>
                <a:ext uri="{FF2B5EF4-FFF2-40B4-BE49-F238E27FC236}">
                  <a16:creationId xmlns:a16="http://schemas.microsoft.com/office/drawing/2014/main" id="{5133EE83-01DF-4162-B9FE-80780248FE78}"/>
                </a:ext>
              </a:extLst>
            </p:cNvPr>
            <p:cNvSpPr>
              <a:spLocks noChangeArrowheads="1"/>
            </p:cNvSpPr>
            <p:nvPr/>
          </p:nvSpPr>
          <p:spPr bwMode="auto">
            <a:xfrm>
              <a:off x="1226" y="1977"/>
              <a:ext cx="1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9pPr>
            </a:lstStyle>
            <a:p>
              <a:pPr eaLnBrk="1" hangingPunct="1"/>
              <a:endParaRPr kumimoji="1" lang="zh-CN" altLang="en-US" dirty="0"/>
            </a:p>
          </p:txBody>
        </p:sp>
        <p:sp>
          <p:nvSpPr>
            <p:cNvPr id="26631" name="Rectangle 33">
              <a:extLst>
                <a:ext uri="{FF2B5EF4-FFF2-40B4-BE49-F238E27FC236}">
                  <a16:creationId xmlns:a16="http://schemas.microsoft.com/office/drawing/2014/main" id="{B8C54E4F-4538-4ABD-A01E-7A645D1DC100}"/>
                </a:ext>
              </a:extLst>
            </p:cNvPr>
            <p:cNvSpPr>
              <a:spLocks noChangeArrowheads="1"/>
            </p:cNvSpPr>
            <p:nvPr/>
          </p:nvSpPr>
          <p:spPr bwMode="auto">
            <a:xfrm>
              <a:off x="1237" y="2385"/>
              <a:ext cx="1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9pPr>
            </a:lstStyle>
            <a:p>
              <a:pPr eaLnBrk="1" hangingPunct="1"/>
              <a:endParaRPr kumimoji="1" lang="zh-CN" altLang="en-US" dirty="0"/>
            </a:p>
          </p:txBody>
        </p:sp>
        <p:sp>
          <p:nvSpPr>
            <p:cNvPr id="26632" name="Rectangle 35">
              <a:extLst>
                <a:ext uri="{FF2B5EF4-FFF2-40B4-BE49-F238E27FC236}">
                  <a16:creationId xmlns:a16="http://schemas.microsoft.com/office/drawing/2014/main" id="{3EDC8BA3-7FAC-4291-9284-F2F394252B11}"/>
                </a:ext>
              </a:extLst>
            </p:cNvPr>
            <p:cNvSpPr>
              <a:spLocks noChangeArrowheads="1"/>
            </p:cNvSpPr>
            <p:nvPr/>
          </p:nvSpPr>
          <p:spPr bwMode="auto">
            <a:xfrm>
              <a:off x="1229" y="2793"/>
              <a:ext cx="1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9pPr>
            </a:lstStyle>
            <a:p>
              <a:pPr eaLnBrk="1" hangingPunct="1"/>
              <a:endParaRPr kumimoji="1" lang="zh-CN" altLang="en-US" dirty="0">
                <a:solidFill>
                  <a:schemeClr val="tx2"/>
                </a:solidFill>
              </a:endParaRPr>
            </a:p>
          </p:txBody>
        </p:sp>
        <p:sp>
          <p:nvSpPr>
            <p:cNvPr id="26633" name="Rectangle 38">
              <a:extLst>
                <a:ext uri="{FF2B5EF4-FFF2-40B4-BE49-F238E27FC236}">
                  <a16:creationId xmlns:a16="http://schemas.microsoft.com/office/drawing/2014/main" id="{32D03542-A171-4D3D-A6C2-5C8B5E723C35}"/>
                </a:ext>
              </a:extLst>
            </p:cNvPr>
            <p:cNvSpPr>
              <a:spLocks noChangeArrowheads="1"/>
            </p:cNvSpPr>
            <p:nvPr/>
          </p:nvSpPr>
          <p:spPr bwMode="auto">
            <a:xfrm>
              <a:off x="1229" y="3201"/>
              <a:ext cx="1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宋体" panose="02010600030101010101" pitchFamily="2" charset="-122"/>
                  <a:ea typeface="宋体" panose="02010600030101010101" pitchFamily="2" charset="-122"/>
                </a:defRPr>
              </a:lvl9pPr>
            </a:lstStyle>
            <a:p>
              <a:pPr eaLnBrk="1" hangingPunct="1"/>
              <a:endParaRPr kumimoji="1" lang="zh-CN" altLang="en-US" dirty="0">
                <a:solidFill>
                  <a:schemeClr val="tx2"/>
                </a:solidFill>
              </a:endParaRPr>
            </a:p>
          </p:txBody>
        </p:sp>
      </p:grpSp>
      <p:sp>
        <p:nvSpPr>
          <p:cNvPr id="3" name="标题 2">
            <a:extLst>
              <a:ext uri="{FF2B5EF4-FFF2-40B4-BE49-F238E27FC236}">
                <a16:creationId xmlns:a16="http://schemas.microsoft.com/office/drawing/2014/main" id="{45BC8B1C-94EF-48FB-AD74-BAC27A20F987}"/>
              </a:ext>
            </a:extLst>
          </p:cNvPr>
          <p:cNvSpPr>
            <a:spLocks noGrp="1"/>
          </p:cNvSpPr>
          <p:nvPr>
            <p:ph type="title"/>
          </p:nvPr>
        </p:nvSpPr>
        <p:spPr/>
        <p:txBody>
          <a:bodyPr/>
          <a:lstStyle/>
          <a:p>
            <a:r>
              <a:rPr lang="zh-CN" altLang="en-US" dirty="0"/>
              <a:t>课程内容</a:t>
            </a:r>
          </a:p>
        </p:txBody>
      </p:sp>
      <p:sp>
        <p:nvSpPr>
          <p:cNvPr id="4" name="内容占位符 3">
            <a:extLst>
              <a:ext uri="{FF2B5EF4-FFF2-40B4-BE49-F238E27FC236}">
                <a16:creationId xmlns:a16="http://schemas.microsoft.com/office/drawing/2014/main" id="{F7C23101-D4E6-4489-8C95-2DEA7C0C0A1F}"/>
              </a:ext>
            </a:extLst>
          </p:cNvPr>
          <p:cNvSpPr>
            <a:spLocks noGrp="1"/>
          </p:cNvSpPr>
          <p:nvPr>
            <p:ph idx="1"/>
          </p:nvPr>
        </p:nvSpPr>
        <p:spPr>
          <a:xfrm>
            <a:off x="822960" y="1628800"/>
            <a:ext cx="7543801" cy="4240294"/>
          </a:xfrm>
        </p:spPr>
        <p:txBody>
          <a:bodyPr>
            <a:normAutofit fontScale="85000" lnSpcReduction="20000"/>
          </a:bodyPr>
          <a:lstStyle/>
          <a:p>
            <a:r>
              <a:rPr lang="zh-CN" altLang="en-US" sz="3200" dirty="0"/>
              <a:t>第</a:t>
            </a:r>
            <a:r>
              <a:rPr lang="en-US" altLang="zh-CN" sz="3200" dirty="0"/>
              <a:t>8</a:t>
            </a:r>
            <a:r>
              <a:rPr lang="zh-CN" altLang="en-US" sz="3200" dirty="0"/>
              <a:t>章   数字逻辑基础</a:t>
            </a:r>
            <a:endParaRPr lang="en-US" altLang="zh-CN" sz="3200" dirty="0"/>
          </a:p>
          <a:p>
            <a:r>
              <a:rPr kumimoji="1" lang="zh-CN" altLang="en-US" sz="3200" dirty="0"/>
              <a:t>第</a:t>
            </a:r>
            <a:r>
              <a:rPr kumimoji="1" lang="en-US" altLang="zh-CN" sz="3200" dirty="0"/>
              <a:t>9</a:t>
            </a:r>
            <a:r>
              <a:rPr kumimoji="1" lang="zh-CN" altLang="en-US" sz="3200" dirty="0"/>
              <a:t>章   组合逻辑电路</a:t>
            </a:r>
            <a:endParaRPr kumimoji="1" lang="en-US" altLang="zh-CN" sz="3200" dirty="0"/>
          </a:p>
          <a:p>
            <a:r>
              <a:rPr kumimoji="1" lang="zh-CN" altLang="en-US" sz="3200" dirty="0"/>
              <a:t>第</a:t>
            </a:r>
            <a:r>
              <a:rPr kumimoji="1" lang="en-US" altLang="zh-CN" sz="3200" dirty="0"/>
              <a:t>10</a:t>
            </a:r>
            <a:r>
              <a:rPr kumimoji="1" lang="zh-CN" altLang="en-US" sz="3200" dirty="0"/>
              <a:t>章  时序逻辑电路引论</a:t>
            </a:r>
            <a:endParaRPr kumimoji="1" lang="en-US" altLang="zh-CN" sz="3200" dirty="0"/>
          </a:p>
          <a:p>
            <a:r>
              <a:rPr kumimoji="1" lang="zh-CN" altLang="en-US" sz="3200" dirty="0"/>
              <a:t>第</a:t>
            </a:r>
            <a:r>
              <a:rPr kumimoji="1" lang="en-US" altLang="zh-CN" sz="3200" dirty="0"/>
              <a:t>11</a:t>
            </a:r>
            <a:r>
              <a:rPr kumimoji="1" lang="zh-CN" altLang="en-US" sz="3200" dirty="0"/>
              <a:t>章  时序逻辑电路的分析与设计</a:t>
            </a:r>
            <a:endParaRPr kumimoji="1" lang="en-US" altLang="zh-CN" sz="3200" dirty="0"/>
          </a:p>
          <a:p>
            <a:r>
              <a:rPr kumimoji="1" lang="zh-CN" altLang="en-US" sz="3200" dirty="0">
                <a:solidFill>
                  <a:schemeClr val="tx2"/>
                </a:solidFill>
              </a:rPr>
              <a:t>第</a:t>
            </a:r>
            <a:r>
              <a:rPr kumimoji="1" lang="en-US" altLang="zh-CN" sz="3200" dirty="0">
                <a:solidFill>
                  <a:schemeClr val="tx2"/>
                </a:solidFill>
              </a:rPr>
              <a:t>12</a:t>
            </a:r>
            <a:r>
              <a:rPr kumimoji="1" lang="zh-CN" altLang="en-US" sz="3200" dirty="0">
                <a:solidFill>
                  <a:schemeClr val="tx2"/>
                </a:solidFill>
              </a:rPr>
              <a:t>章  存储器和可编程逻辑器件</a:t>
            </a:r>
            <a:endParaRPr kumimoji="1" lang="en-US" altLang="zh-CN" sz="3200" dirty="0">
              <a:solidFill>
                <a:schemeClr val="tx2"/>
              </a:solidFill>
            </a:endParaRPr>
          </a:p>
          <a:p>
            <a:r>
              <a:rPr kumimoji="1" lang="zh-CN" altLang="en-US" sz="3200" dirty="0">
                <a:solidFill>
                  <a:schemeClr val="tx2"/>
                </a:solidFill>
              </a:rPr>
              <a:t>第</a:t>
            </a:r>
            <a:r>
              <a:rPr kumimoji="1" lang="en-US" altLang="zh-CN" sz="3200" dirty="0">
                <a:solidFill>
                  <a:schemeClr val="tx2"/>
                </a:solidFill>
              </a:rPr>
              <a:t>13</a:t>
            </a:r>
            <a:r>
              <a:rPr kumimoji="1" lang="zh-CN" altLang="en-US" sz="3200" dirty="0">
                <a:solidFill>
                  <a:schemeClr val="tx2"/>
                </a:solidFill>
              </a:rPr>
              <a:t>章  脉冲信号的产生与整形 </a:t>
            </a:r>
          </a:p>
          <a:p>
            <a:endParaRPr kumimoji="1" lang="zh-CN" altLang="en-US" sz="3200" dirty="0">
              <a:solidFill>
                <a:schemeClr val="tx2"/>
              </a:solidFill>
            </a:endParaRPr>
          </a:p>
          <a:p>
            <a:endParaRPr kumimoji="1" lang="zh-CN" altLang="en-US" sz="3200" dirty="0"/>
          </a:p>
          <a:p>
            <a:endParaRPr kumimoji="1" lang="zh-CN" altLang="en-US" sz="3200" dirty="0"/>
          </a:p>
          <a:p>
            <a:endParaRPr kumimoji="1" lang="zh-CN" altLang="en-US" sz="3200" dirty="0"/>
          </a:p>
          <a:p>
            <a:endParaRPr lang="zh-CN" altLang="en-US" sz="3200" dirty="0"/>
          </a:p>
          <a:p>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fontScale="70000" lnSpcReduction="20000"/>
              </a:bodyPr>
              <a:lstStyle/>
              <a:p>
                <a:r>
                  <a:rPr lang="zh-CN" altLang="en-US" dirty="0"/>
                  <a:t>设</a:t>
                </a:r>
                <a:r>
                  <a:rPr lang="en-US" altLang="zh-CN" i="1" dirty="0"/>
                  <a:t>A</a:t>
                </a:r>
                <a:r>
                  <a:rPr lang="zh-CN" altLang="en-US" i="1" dirty="0"/>
                  <a:t>，</a:t>
                </a:r>
                <a:r>
                  <a:rPr lang="en-US" altLang="zh-CN" i="1" dirty="0"/>
                  <a:t>B</a:t>
                </a:r>
                <a:r>
                  <a:rPr lang="zh-CN" altLang="en-US" i="1" dirty="0"/>
                  <a:t>，</a:t>
                </a:r>
                <a:r>
                  <a:rPr lang="en-US" altLang="zh-CN" i="1" dirty="0"/>
                  <a:t>Y</a:t>
                </a:r>
                <a:r>
                  <a:rPr lang="zh-CN" altLang="en-US" dirty="0"/>
                  <a:t>为逻辑变量，</a:t>
                </a:r>
              </a:p>
              <a:p>
                <a:r>
                  <a:rPr lang="en-US" altLang="zh-CN" dirty="0"/>
                  <a:t>“</a:t>
                </a:r>
                <a:r>
                  <a:rPr lang="zh-CN" altLang="en-US" dirty="0"/>
                  <a:t>与”</a:t>
                </a:r>
                <a:r>
                  <a:rPr lang="en-US" altLang="zh-CN" dirty="0"/>
                  <a:t>(</a:t>
                </a:r>
                <a:r>
                  <a:rPr lang="en-US" altLang="zh-CN" dirty="0" err="1"/>
                  <a:t>AND,Conjuntion</a:t>
                </a:r>
                <a:r>
                  <a:rPr lang="en-US" altLang="zh-CN" dirty="0"/>
                  <a:t>)</a:t>
                </a:r>
                <a:r>
                  <a:rPr lang="zh-CN" altLang="en-US" dirty="0"/>
                  <a:t>运算：</a:t>
                </a:r>
                <a:r>
                  <a:rPr lang="en-US" altLang="zh-CN" i="1" dirty="0"/>
                  <a:t>Y=A•B</a:t>
                </a:r>
              </a:p>
              <a:p>
                <a:pPr lvl="1"/>
                <a:r>
                  <a:rPr lang="en-US" altLang="zh-CN" dirty="0"/>
                  <a:t>A</a:t>
                </a:r>
                <a:r>
                  <a:rPr lang="zh-CN" altLang="en-US" dirty="0"/>
                  <a:t>与</a:t>
                </a:r>
                <a:r>
                  <a:rPr lang="en-US" altLang="zh-CN" dirty="0"/>
                  <a:t>B </a:t>
                </a:r>
                <a:r>
                  <a:rPr lang="zh-CN" altLang="en-US" dirty="0"/>
                  <a:t>同时为</a:t>
                </a:r>
                <a:r>
                  <a:rPr lang="en-US" altLang="zh-CN" dirty="0"/>
                  <a:t>1</a:t>
                </a:r>
                <a:r>
                  <a:rPr lang="zh-CN" altLang="en-US" dirty="0"/>
                  <a:t>时</a:t>
                </a:r>
                <a:r>
                  <a:rPr lang="en-US" altLang="zh-CN" dirty="0"/>
                  <a:t>Y</a:t>
                </a:r>
                <a:r>
                  <a:rPr lang="zh-CN" altLang="en-US" dirty="0"/>
                  <a:t>才为</a:t>
                </a:r>
                <a:r>
                  <a:rPr lang="en-US" altLang="zh-CN" dirty="0"/>
                  <a:t>1</a:t>
                </a:r>
                <a:r>
                  <a:rPr lang="zh-CN" altLang="en-US" dirty="0"/>
                  <a:t>；</a:t>
                </a:r>
                <a:endParaRPr lang="en-US" altLang="zh-CN" i="1" dirty="0"/>
              </a:p>
              <a:p>
                <a:r>
                  <a:rPr lang="en-US" altLang="zh-CN" dirty="0"/>
                  <a:t>“</a:t>
                </a:r>
                <a:r>
                  <a:rPr lang="zh-CN" altLang="en-US" dirty="0"/>
                  <a:t>或”</a:t>
                </a:r>
                <a:r>
                  <a:rPr lang="en-US" altLang="zh-CN" dirty="0"/>
                  <a:t>(</a:t>
                </a:r>
                <a:r>
                  <a:rPr lang="en-US" altLang="zh-CN" dirty="0" err="1"/>
                  <a:t>OR,Disjunction</a:t>
                </a:r>
                <a:r>
                  <a:rPr lang="en-US" altLang="zh-CN" dirty="0"/>
                  <a:t>)</a:t>
                </a:r>
                <a:r>
                  <a:rPr lang="zh-CN" altLang="en-US" dirty="0"/>
                  <a:t>运算：</a:t>
                </a:r>
                <a:r>
                  <a:rPr lang="en-US" altLang="zh-CN" i="1" dirty="0"/>
                  <a:t>Y=A+B</a:t>
                </a:r>
              </a:p>
              <a:p>
                <a:pPr lvl="1"/>
                <a:r>
                  <a:rPr lang="en-US" altLang="zh-CN" dirty="0"/>
                  <a:t>A</a:t>
                </a:r>
                <a:r>
                  <a:rPr lang="zh-CN" altLang="en-US" dirty="0"/>
                  <a:t>或</a:t>
                </a:r>
                <a:r>
                  <a:rPr lang="en-US" altLang="zh-CN" dirty="0"/>
                  <a:t>B</a:t>
                </a:r>
                <a:r>
                  <a:rPr lang="zh-CN" altLang="en-US" dirty="0"/>
                  <a:t>一者为</a:t>
                </a:r>
                <a:r>
                  <a:rPr lang="en-US" altLang="zh-CN" dirty="0"/>
                  <a:t>1</a:t>
                </a:r>
                <a:r>
                  <a:rPr lang="zh-CN" altLang="en-US" dirty="0"/>
                  <a:t>时，</a:t>
                </a:r>
                <a:r>
                  <a:rPr lang="en-US" altLang="zh-CN" dirty="0"/>
                  <a:t>Y</a:t>
                </a:r>
                <a:r>
                  <a:rPr lang="zh-CN" altLang="en-US" dirty="0"/>
                  <a:t>即为</a:t>
                </a:r>
                <a:r>
                  <a:rPr lang="en-US" altLang="zh-CN" dirty="0"/>
                  <a:t>1</a:t>
                </a:r>
                <a:r>
                  <a:rPr lang="zh-CN" altLang="en-US" dirty="0"/>
                  <a:t>；</a:t>
                </a:r>
                <a:endParaRPr lang="en-US" altLang="zh-CN" dirty="0"/>
              </a:p>
              <a:p>
                <a:r>
                  <a:rPr lang="en-US" altLang="zh-CN" dirty="0"/>
                  <a:t>“</a:t>
                </a:r>
                <a:r>
                  <a:rPr lang="zh-CN" altLang="en-US" dirty="0"/>
                  <a:t>非”</a:t>
                </a:r>
                <a:r>
                  <a:rPr lang="en-US" altLang="zh-CN" dirty="0"/>
                  <a:t>(</a:t>
                </a:r>
                <a:r>
                  <a:rPr lang="en-US" altLang="zh-CN" dirty="0" err="1"/>
                  <a:t>NOT,Negation</a:t>
                </a:r>
                <a:r>
                  <a:rPr lang="en-US" altLang="zh-CN" dirty="0"/>
                  <a:t>)</a:t>
                </a:r>
                <a:r>
                  <a:rPr lang="zh-CN" altLang="en-US" dirty="0"/>
                  <a:t>运算：</a:t>
                </a:r>
                <a14:m>
                  <m:oMath xmlns:m="http://schemas.openxmlformats.org/officeDocument/2006/math">
                    <m:r>
                      <a:rPr lang="en-US" altLang="zh-CN" b="0" i="1" smtClean="0">
                        <a:latin typeface="Cambria Math"/>
                      </a:rPr>
                      <m:t>𝑌</m:t>
                    </m:r>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𝐴</m:t>
                        </m:r>
                      </m:e>
                    </m:acc>
                  </m:oMath>
                </a14:m>
                <a:r>
                  <a:rPr lang="en-US" altLang="zh-CN" dirty="0"/>
                  <a:t>, </a:t>
                </a:r>
                <a:r>
                  <a:rPr lang="en-US" altLang="zh-CN" i="1" dirty="0"/>
                  <a:t>Y=A’</a:t>
                </a:r>
              </a:p>
              <a:p>
                <a:pPr lvl="1"/>
                <a:r>
                  <a:rPr lang="en-US" altLang="zh-CN" dirty="0"/>
                  <a:t>A</a:t>
                </a:r>
                <a:r>
                  <a:rPr lang="zh-CN" altLang="en-US" dirty="0"/>
                  <a:t>为</a:t>
                </a:r>
                <a:r>
                  <a:rPr lang="en-US" altLang="zh-CN" dirty="0"/>
                  <a:t>1</a:t>
                </a:r>
                <a:r>
                  <a:rPr lang="zh-CN" altLang="en-US" dirty="0"/>
                  <a:t>则</a:t>
                </a:r>
                <a:r>
                  <a:rPr lang="en-US" altLang="zh-CN" dirty="0"/>
                  <a:t>Y</a:t>
                </a:r>
                <a:r>
                  <a:rPr lang="zh-CN" altLang="en-US" dirty="0"/>
                  <a:t>为</a:t>
                </a:r>
                <a:r>
                  <a:rPr lang="en-US" altLang="zh-CN" dirty="0"/>
                  <a:t>0</a:t>
                </a:r>
                <a:r>
                  <a:rPr lang="zh-CN" altLang="en-US" dirty="0"/>
                  <a:t>，</a:t>
                </a:r>
                <a:r>
                  <a:rPr lang="en-US" altLang="zh-CN" dirty="0"/>
                  <a:t>A</a:t>
                </a:r>
                <a:r>
                  <a:rPr lang="zh-CN" altLang="en-US" dirty="0"/>
                  <a:t>为</a:t>
                </a:r>
                <a:r>
                  <a:rPr lang="en-US" altLang="zh-CN" dirty="0"/>
                  <a:t>0</a:t>
                </a:r>
                <a:r>
                  <a:rPr lang="zh-CN" altLang="en-US" dirty="0"/>
                  <a:t>则</a:t>
                </a:r>
                <a:r>
                  <a:rPr lang="en-US" altLang="zh-CN" dirty="0"/>
                  <a:t>Y</a:t>
                </a:r>
                <a:r>
                  <a:rPr lang="zh-CN" altLang="en-US" dirty="0"/>
                  <a:t>为</a:t>
                </a:r>
                <a:r>
                  <a:rPr lang="en-US" altLang="zh-CN" dirty="0"/>
                  <a:t>1</a:t>
                </a:r>
                <a:r>
                  <a:rPr lang="zh-CN" altLang="en-US" dirty="0"/>
                  <a:t>。</a:t>
                </a:r>
                <a:endParaRPr lang="en-US" altLang="zh-CN" dirty="0"/>
              </a:p>
              <a:p>
                <a:pPr lvl="1"/>
                <a:r>
                  <a:rPr lang="en-US" altLang="zh-CN" dirty="0"/>
                  <a:t>A</a:t>
                </a:r>
                <a:r>
                  <a:rPr lang="zh-CN" altLang="en-US" dirty="0"/>
                  <a:t>与</a:t>
                </a:r>
                <a:r>
                  <a:rPr lang="en-US" altLang="zh-CN" dirty="0"/>
                  <a:t>Y</a:t>
                </a:r>
                <a:r>
                  <a:rPr lang="zh-CN" altLang="en-US" dirty="0"/>
                  <a:t>是互斥的关系。</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3"/>
                <a:stretch>
                  <a:fillRect l="-404" t="-141"/>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三种基本逻辑运算</a:t>
            </a:r>
          </a:p>
        </p:txBody>
      </p:sp>
    </p:spTree>
    <p:extLst>
      <p:ext uri="{BB962C8B-B14F-4D97-AF65-F5344CB8AC3E}">
        <p14:creationId xmlns:p14="http://schemas.microsoft.com/office/powerpoint/2010/main" val="389282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2959" y="1552928"/>
            <a:ext cx="7637473" cy="4684384"/>
          </a:xfrm>
        </p:spPr>
        <p:txBody>
          <a:bodyPr>
            <a:normAutofit/>
          </a:bodyPr>
          <a:lstStyle/>
          <a:p>
            <a:r>
              <a:rPr lang="zh-CN" altLang="en-US" sz="2800" dirty="0"/>
              <a:t>逻辑运算的结果可以用真值表来表达。真值表就是把各逻辑量的取值对应关系罗列在一张二维表中。</a:t>
            </a:r>
            <a:endParaRPr lang="en-US" altLang="zh-CN" sz="2800" dirty="0"/>
          </a:p>
          <a:p>
            <a:endParaRPr lang="zh-CN" altLang="en-US" sz="2800" dirty="0"/>
          </a:p>
        </p:txBody>
      </p:sp>
      <p:sp>
        <p:nvSpPr>
          <p:cNvPr id="3" name="标题 2"/>
          <p:cNvSpPr>
            <a:spLocks noGrp="1"/>
          </p:cNvSpPr>
          <p:nvPr>
            <p:ph type="title"/>
          </p:nvPr>
        </p:nvSpPr>
        <p:spPr/>
        <p:txBody>
          <a:bodyPr/>
          <a:lstStyle/>
          <a:p>
            <a:r>
              <a:rPr lang="zh-CN" altLang="en-US" dirty="0"/>
              <a:t>真值表</a:t>
            </a:r>
          </a:p>
        </p:txBody>
      </p:sp>
      <p:graphicFrame>
        <p:nvGraphicFramePr>
          <p:cNvPr id="6" name="表格 5"/>
          <p:cNvGraphicFramePr>
            <a:graphicFrameLocks noGrp="1"/>
          </p:cNvGraphicFramePr>
          <p:nvPr>
            <p:extLst>
              <p:ext uri="{D42A27DB-BD31-4B8C-83A1-F6EECF244321}">
                <p14:modId xmlns:p14="http://schemas.microsoft.com/office/powerpoint/2010/main" val="539525055"/>
              </p:ext>
            </p:extLst>
          </p:nvPr>
        </p:nvGraphicFramePr>
        <p:xfrm>
          <a:off x="827583" y="3690501"/>
          <a:ext cx="2592289" cy="2376265"/>
        </p:xfrm>
        <a:graphic>
          <a:graphicData uri="http://schemas.openxmlformats.org/drawingml/2006/table">
            <a:tbl>
              <a:tblPr firstRow="1" firstCol="1" bandRow="1">
                <a:tableStyleId>{17292A2E-F333-43FB-9621-5CBBE7FDCDCB}</a:tableStyleId>
              </a:tblPr>
              <a:tblGrid>
                <a:gridCol w="842609">
                  <a:extLst>
                    <a:ext uri="{9D8B030D-6E8A-4147-A177-3AD203B41FA5}">
                      <a16:colId xmlns:a16="http://schemas.microsoft.com/office/drawing/2014/main" val="20000"/>
                    </a:ext>
                  </a:extLst>
                </a:gridCol>
                <a:gridCol w="874840">
                  <a:extLst>
                    <a:ext uri="{9D8B030D-6E8A-4147-A177-3AD203B41FA5}">
                      <a16:colId xmlns:a16="http://schemas.microsoft.com/office/drawing/2014/main" val="20001"/>
                    </a:ext>
                  </a:extLst>
                </a:gridCol>
                <a:gridCol w="874840">
                  <a:extLst>
                    <a:ext uri="{9D8B030D-6E8A-4147-A177-3AD203B41FA5}">
                      <a16:colId xmlns:a16="http://schemas.microsoft.com/office/drawing/2014/main" val="20002"/>
                    </a:ext>
                  </a:extLst>
                </a:gridCol>
              </a:tblGrid>
              <a:tr h="475253">
                <a:tc>
                  <a:txBody>
                    <a:bodyPr/>
                    <a:lstStyle/>
                    <a:p>
                      <a:pPr indent="266700" algn="just">
                        <a:spcAft>
                          <a:spcPts val="0"/>
                        </a:spcAft>
                      </a:pPr>
                      <a:r>
                        <a:rPr lang="en-US" sz="2000" kern="100" dirty="0">
                          <a:effectLst/>
                        </a:rPr>
                        <a:t>A</a:t>
                      </a:r>
                      <a:endParaRPr lang="zh-CN" sz="2000" kern="100" dirty="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B</a:t>
                      </a:r>
                      <a:endParaRPr lang="zh-CN" sz="2000" kern="100" dirty="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Y</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475253">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475253">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475253">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475253">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1</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645787341"/>
              </p:ext>
            </p:extLst>
          </p:nvPr>
        </p:nvGraphicFramePr>
        <p:xfrm>
          <a:off x="3626545" y="3682167"/>
          <a:ext cx="2592286" cy="2376265"/>
        </p:xfrm>
        <a:graphic>
          <a:graphicData uri="http://schemas.openxmlformats.org/drawingml/2006/table">
            <a:tbl>
              <a:tblPr firstRow="1" firstCol="1" bandRow="1">
                <a:tableStyleId>{FABFCF23-3B69-468F-B69F-88F6DE6A72F2}</a:tableStyleId>
              </a:tblPr>
              <a:tblGrid>
                <a:gridCol w="842608">
                  <a:extLst>
                    <a:ext uri="{9D8B030D-6E8A-4147-A177-3AD203B41FA5}">
                      <a16:colId xmlns:a16="http://schemas.microsoft.com/office/drawing/2014/main" val="20000"/>
                    </a:ext>
                  </a:extLst>
                </a:gridCol>
                <a:gridCol w="874839">
                  <a:extLst>
                    <a:ext uri="{9D8B030D-6E8A-4147-A177-3AD203B41FA5}">
                      <a16:colId xmlns:a16="http://schemas.microsoft.com/office/drawing/2014/main" val="20001"/>
                    </a:ext>
                  </a:extLst>
                </a:gridCol>
                <a:gridCol w="874839">
                  <a:extLst>
                    <a:ext uri="{9D8B030D-6E8A-4147-A177-3AD203B41FA5}">
                      <a16:colId xmlns:a16="http://schemas.microsoft.com/office/drawing/2014/main" val="20002"/>
                    </a:ext>
                  </a:extLst>
                </a:gridCol>
              </a:tblGrid>
              <a:tr h="475253">
                <a:tc>
                  <a:txBody>
                    <a:bodyPr/>
                    <a:lstStyle/>
                    <a:p>
                      <a:pPr indent="266700" algn="just">
                        <a:spcAft>
                          <a:spcPts val="0"/>
                        </a:spcAft>
                      </a:pPr>
                      <a:r>
                        <a:rPr lang="en-US" sz="2000" kern="100" dirty="0">
                          <a:effectLst/>
                        </a:rPr>
                        <a:t>A</a:t>
                      </a:r>
                      <a:endParaRPr lang="zh-CN" sz="2000" kern="100" dirty="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B</a:t>
                      </a:r>
                      <a:endParaRPr lang="zh-CN" sz="2000" kern="100" dirty="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Y</a:t>
                      </a:r>
                      <a:endParaRPr lang="zh-CN" sz="20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475253">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475253">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1</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475253">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1</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475253">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1</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899577544"/>
              </p:ext>
            </p:extLst>
          </p:nvPr>
        </p:nvGraphicFramePr>
        <p:xfrm>
          <a:off x="6386202" y="3682167"/>
          <a:ext cx="1723435" cy="1183338"/>
        </p:xfrm>
        <a:graphic>
          <a:graphicData uri="http://schemas.openxmlformats.org/drawingml/2006/table">
            <a:tbl>
              <a:tblPr firstRow="1" firstCol="1" bandRow="1">
                <a:tableStyleId>{10A1B5D5-9B99-4C35-A422-299274C87663}</a:tableStyleId>
              </a:tblPr>
              <a:tblGrid>
                <a:gridCol w="845546">
                  <a:extLst>
                    <a:ext uri="{9D8B030D-6E8A-4147-A177-3AD203B41FA5}">
                      <a16:colId xmlns:a16="http://schemas.microsoft.com/office/drawing/2014/main" val="20000"/>
                    </a:ext>
                  </a:extLst>
                </a:gridCol>
                <a:gridCol w="877889">
                  <a:extLst>
                    <a:ext uri="{9D8B030D-6E8A-4147-A177-3AD203B41FA5}">
                      <a16:colId xmlns:a16="http://schemas.microsoft.com/office/drawing/2014/main" val="20001"/>
                    </a:ext>
                  </a:extLst>
                </a:gridCol>
              </a:tblGrid>
              <a:tr h="394446">
                <a:tc>
                  <a:txBody>
                    <a:bodyPr/>
                    <a:lstStyle/>
                    <a:p>
                      <a:pPr indent="266700" algn="just">
                        <a:spcAft>
                          <a:spcPts val="0"/>
                        </a:spcAft>
                      </a:pPr>
                      <a:r>
                        <a:rPr lang="en-US" sz="2000" kern="100" dirty="0">
                          <a:effectLst/>
                        </a:rPr>
                        <a:t>A</a:t>
                      </a:r>
                      <a:endParaRPr lang="zh-CN" sz="2000" kern="100" dirty="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Y</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94446">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1</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94446">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65896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逻辑符号与开关电路</a:t>
            </a: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nvGraphicFramePr>
        <p:xfrm>
          <a:off x="899592" y="1525890"/>
          <a:ext cx="8010636" cy="4826284"/>
        </p:xfrm>
        <a:graphic>
          <a:graphicData uri="http://schemas.openxmlformats.org/presentationml/2006/ole">
            <mc:AlternateContent xmlns:mc="http://schemas.openxmlformats.org/markup-compatibility/2006">
              <mc:Choice xmlns:v="urn:schemas-microsoft-com:vml" Requires="v">
                <p:oleObj spid="_x0000_s10242" name="Visio" r:id="rId4" imgW="4600530" imgH="2771775" progId="Visio.Drawing.11">
                  <p:embed/>
                </p:oleObj>
              </mc:Choice>
              <mc:Fallback>
                <p:oleObj name="Visio" r:id="rId4" imgW="4600530" imgH="2771775" progId="Visio.Drawing.11">
                  <p:embed/>
                  <p:pic>
                    <p:nvPicPr>
                      <p:cNvPr id="6" name="对象 5"/>
                      <p:cNvPicPr>
                        <a:picLocks noChangeAspect="1" noChangeArrowheads="1"/>
                      </p:cNvPicPr>
                      <p:nvPr/>
                    </p:nvPicPr>
                    <p:blipFill>
                      <a:blip r:embed="rId5"/>
                      <a:srcRect/>
                      <a:stretch>
                        <a:fillRect/>
                      </a:stretch>
                    </p:blipFill>
                    <p:spPr bwMode="auto">
                      <a:xfrm>
                        <a:off x="899592" y="1525890"/>
                        <a:ext cx="8010636" cy="4826284"/>
                      </a:xfrm>
                      <a:prstGeom prst="rect">
                        <a:avLst/>
                      </a:prstGeom>
                      <a:noFill/>
                    </p:spPr>
                  </p:pic>
                </p:oleObj>
              </mc:Fallback>
            </mc:AlternateContent>
          </a:graphicData>
        </a:graphic>
      </p:graphicFrame>
      <p:sp>
        <p:nvSpPr>
          <p:cNvPr id="7" name="TextBox 6"/>
          <p:cNvSpPr txBox="1"/>
          <p:nvPr/>
        </p:nvSpPr>
        <p:spPr>
          <a:xfrm>
            <a:off x="1115616" y="5964837"/>
            <a:ext cx="3935693" cy="369332"/>
          </a:xfrm>
          <a:prstGeom prst="rect">
            <a:avLst/>
          </a:prstGeom>
          <a:noFill/>
        </p:spPr>
        <p:txBody>
          <a:bodyPr wrap="none" rtlCol="0">
            <a:spAutoFit/>
          </a:bodyPr>
          <a:lstStyle/>
          <a:p>
            <a:r>
              <a:rPr lang="zh-CN" altLang="en-US" dirty="0"/>
              <a:t>在逻辑图中用小圆圈 </a:t>
            </a:r>
            <a:r>
              <a:rPr lang="en-US" altLang="zh-CN" dirty="0"/>
              <a:t>o </a:t>
            </a:r>
            <a:r>
              <a:rPr lang="zh-CN" altLang="en-US" dirty="0"/>
              <a:t>表示非运算。</a:t>
            </a:r>
          </a:p>
        </p:txBody>
      </p:sp>
    </p:spTree>
    <p:extLst>
      <p:ext uri="{BB962C8B-B14F-4D97-AF65-F5344CB8AC3E}">
        <p14:creationId xmlns:p14="http://schemas.microsoft.com/office/powerpoint/2010/main" val="299374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9776"/>
            <a:ext cx="8229600" cy="1143000"/>
          </a:xfrm>
        </p:spPr>
        <p:txBody>
          <a:bodyPr/>
          <a:lstStyle/>
          <a:p>
            <a:r>
              <a:rPr lang="zh-CN" altLang="en-US" dirty="0"/>
              <a:t>复合逻辑运算</a:t>
            </a:r>
          </a:p>
        </p:txBody>
      </p:sp>
      <mc:AlternateContent xmlns:mc="http://schemas.openxmlformats.org/markup-compatibility/2006" xmlns:a14="http://schemas.microsoft.com/office/drawing/2010/main">
        <mc:Choice Requires="a14">
          <p:sp>
            <p:nvSpPr>
              <p:cNvPr id="4" name="矩形 3"/>
              <p:cNvSpPr/>
              <p:nvPr/>
            </p:nvSpPr>
            <p:spPr>
              <a:xfrm>
                <a:off x="781023" y="1547856"/>
                <a:ext cx="3168352" cy="101777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zh-CN" altLang="zh-CN" sz="2000" smtClean="0">
                          <a:latin typeface="Cambria Math"/>
                        </a:rPr>
                        <m:t>与非运算：</m:t>
                      </m:r>
                      <m:r>
                        <m:rPr>
                          <m:sty m:val="p"/>
                        </m:rPr>
                        <a:rPr lang="en-US" altLang="zh-CN" sz="2000">
                          <a:latin typeface="Cambria Math"/>
                        </a:rPr>
                        <m:t>Y</m:t>
                      </m:r>
                      <m:r>
                        <a:rPr lang="en-US" altLang="zh-CN" sz="2000">
                          <a:latin typeface="Cambria Math"/>
                        </a:rPr>
                        <m:t>=</m:t>
                      </m:r>
                      <m:acc>
                        <m:accPr>
                          <m:chr m:val="̅"/>
                          <m:ctrlPr>
                            <a:rPr lang="zh-CN" altLang="zh-CN" sz="2000" i="1">
                              <a:latin typeface="Cambria Math" panose="02040503050406030204" pitchFamily="18" charset="0"/>
                            </a:rPr>
                          </m:ctrlPr>
                        </m:accPr>
                        <m:e>
                          <m:r>
                            <m:rPr>
                              <m:sty m:val="p"/>
                            </m:rPr>
                            <a:rPr lang="en-US" altLang="zh-CN" sz="2000">
                              <a:latin typeface="Cambria Math"/>
                            </a:rPr>
                            <m:t>A</m:t>
                          </m:r>
                          <m:r>
                            <a:rPr lang="en-US" altLang="zh-CN" sz="2000">
                              <a:latin typeface="Cambria Math"/>
                            </a:rPr>
                            <m:t>∙</m:t>
                          </m:r>
                          <m:r>
                            <m:rPr>
                              <m:sty m:val="p"/>
                            </m:rPr>
                            <a:rPr lang="en-US" altLang="zh-CN" sz="2000">
                              <a:latin typeface="Cambria Math"/>
                            </a:rPr>
                            <m:t>B</m:t>
                          </m:r>
                        </m:e>
                      </m:acc>
                      <m:r>
                        <a:rPr lang="en-US" altLang="zh-CN" sz="2000" i="1">
                          <a:latin typeface="Cambria Math"/>
                        </a:rPr>
                        <m:t>  </m:t>
                      </m:r>
                      <m:r>
                        <a:rPr lang="zh-CN" altLang="zh-CN" sz="2000">
                          <a:latin typeface="Cambria Math"/>
                        </a:rPr>
                        <m:t>；</m:t>
                      </m:r>
                    </m:oMath>
                  </m:oMathPara>
                </a14:m>
                <a:endParaRPr lang="en-US" altLang="zh-CN" sz="2000" dirty="0"/>
              </a:p>
              <a:p>
                <a:pPr/>
                <a14:m>
                  <m:oMathPara xmlns:m="http://schemas.openxmlformats.org/officeDocument/2006/math">
                    <m:oMathParaPr>
                      <m:jc m:val="left"/>
                    </m:oMathParaPr>
                    <m:oMath xmlns:m="http://schemas.openxmlformats.org/officeDocument/2006/math">
                      <m:r>
                        <a:rPr lang="zh-CN" altLang="zh-CN" sz="2000">
                          <a:latin typeface="Cambria Math"/>
                        </a:rPr>
                        <m:t>或非运算：</m:t>
                      </m:r>
                      <m:r>
                        <m:rPr>
                          <m:sty m:val="p"/>
                        </m:rPr>
                        <a:rPr lang="en-US" altLang="zh-CN" sz="2000">
                          <a:latin typeface="Cambria Math"/>
                        </a:rPr>
                        <m:t>Y</m:t>
                      </m:r>
                      <m:r>
                        <a:rPr lang="en-US" altLang="zh-CN" sz="2000">
                          <a:latin typeface="Cambria Math"/>
                        </a:rPr>
                        <m:t>=</m:t>
                      </m:r>
                      <m:acc>
                        <m:accPr>
                          <m:chr m:val="̅"/>
                          <m:ctrlPr>
                            <a:rPr lang="zh-CN" altLang="zh-CN" sz="2000" i="1">
                              <a:latin typeface="Cambria Math" panose="02040503050406030204" pitchFamily="18" charset="0"/>
                            </a:rPr>
                          </m:ctrlPr>
                        </m:accPr>
                        <m:e>
                          <m:r>
                            <m:rPr>
                              <m:sty m:val="p"/>
                            </m:rPr>
                            <a:rPr lang="en-US" altLang="zh-CN" sz="2000">
                              <a:latin typeface="Cambria Math"/>
                            </a:rPr>
                            <m:t>A</m:t>
                          </m:r>
                          <m:r>
                            <a:rPr lang="en-US" altLang="zh-CN" sz="2000">
                              <a:latin typeface="Cambria Math"/>
                            </a:rPr>
                            <m:t>+</m:t>
                          </m:r>
                          <m:r>
                            <m:rPr>
                              <m:sty m:val="p"/>
                            </m:rPr>
                            <a:rPr lang="en-US" altLang="zh-CN" sz="2000">
                              <a:latin typeface="Cambria Math"/>
                            </a:rPr>
                            <m:t>B</m:t>
                          </m:r>
                        </m:e>
                      </m:acc>
                      <m:r>
                        <a:rPr lang="zh-CN" altLang="zh-CN" sz="2000">
                          <a:latin typeface="Cambria Math"/>
                        </a:rPr>
                        <m:t>；</m:t>
                      </m:r>
                    </m:oMath>
                  </m:oMathPara>
                </a14:m>
                <a:endParaRPr lang="en-US" altLang="zh-CN" sz="2000" dirty="0"/>
              </a:p>
              <a:p>
                <a14:m>
                  <m:oMath xmlns:m="http://schemas.openxmlformats.org/officeDocument/2006/math">
                    <m:r>
                      <a:rPr lang="zh-CN" altLang="zh-CN" sz="2000">
                        <a:latin typeface="Cambria Math"/>
                      </a:rPr>
                      <m:t>与或非：</m:t>
                    </m:r>
                    <m:r>
                      <m:rPr>
                        <m:sty m:val="p"/>
                      </m:rPr>
                      <a:rPr lang="en-US" altLang="zh-CN" sz="2000">
                        <a:latin typeface="Cambria Math"/>
                      </a:rPr>
                      <m:t>Y</m:t>
                    </m:r>
                    <m:r>
                      <a:rPr lang="en-US" altLang="zh-CN" sz="2000">
                        <a:latin typeface="Cambria Math"/>
                      </a:rPr>
                      <m:t>=</m:t>
                    </m:r>
                    <m:acc>
                      <m:accPr>
                        <m:chr m:val="̅"/>
                        <m:ctrlPr>
                          <a:rPr lang="zh-CN" altLang="zh-CN" sz="2000" i="1">
                            <a:latin typeface="Cambria Math" panose="02040503050406030204" pitchFamily="18" charset="0"/>
                          </a:rPr>
                        </m:ctrlPr>
                      </m:accPr>
                      <m:e>
                        <m:r>
                          <m:rPr>
                            <m:sty m:val="p"/>
                          </m:rPr>
                          <a:rPr lang="en-US" altLang="zh-CN" sz="2000">
                            <a:latin typeface="Cambria Math"/>
                          </a:rPr>
                          <m:t>A</m:t>
                        </m:r>
                        <m:r>
                          <a:rPr lang="en-US" altLang="zh-CN" sz="2000">
                            <a:latin typeface="Cambria Math"/>
                          </a:rPr>
                          <m:t>∙</m:t>
                        </m:r>
                        <m:r>
                          <m:rPr>
                            <m:sty m:val="p"/>
                          </m:rPr>
                          <a:rPr lang="en-US" altLang="zh-CN" sz="2000">
                            <a:latin typeface="Cambria Math"/>
                          </a:rPr>
                          <m:t>B</m:t>
                        </m:r>
                        <m:r>
                          <a:rPr lang="en-US" altLang="zh-CN" sz="2000">
                            <a:latin typeface="Cambria Math"/>
                          </a:rPr>
                          <m:t>+</m:t>
                        </m:r>
                        <m:r>
                          <m:rPr>
                            <m:sty m:val="p"/>
                          </m:rPr>
                          <a:rPr lang="en-US" altLang="zh-CN" sz="2000">
                            <a:latin typeface="Cambria Math"/>
                          </a:rPr>
                          <m:t>C</m:t>
                        </m:r>
                        <m:r>
                          <a:rPr lang="en-US" altLang="zh-CN" sz="2000">
                            <a:latin typeface="Cambria Math"/>
                          </a:rPr>
                          <m:t>∙</m:t>
                        </m:r>
                        <m:r>
                          <m:rPr>
                            <m:sty m:val="p"/>
                          </m:rPr>
                          <a:rPr lang="en-US" altLang="zh-CN" sz="2000">
                            <a:latin typeface="Cambria Math"/>
                          </a:rPr>
                          <m:t>D</m:t>
                        </m:r>
                      </m:e>
                    </m:acc>
                  </m:oMath>
                </a14:m>
                <a:r>
                  <a:rPr lang="zh-CN" altLang="en-US" sz="2000" dirty="0"/>
                  <a:t> 。</a:t>
                </a:r>
              </a:p>
            </p:txBody>
          </p:sp>
        </mc:Choice>
        <mc:Fallback xmlns="">
          <p:sp>
            <p:nvSpPr>
              <p:cNvPr id="4" name="矩形 3"/>
              <p:cNvSpPr>
                <a:spLocks noRot="1" noChangeAspect="1" noMove="1" noResize="1" noEditPoints="1" noAdjustHandles="1" noChangeArrowheads="1" noChangeShapeType="1" noTextEdit="1"/>
              </p:cNvSpPr>
              <p:nvPr/>
            </p:nvSpPr>
            <p:spPr>
              <a:xfrm>
                <a:off x="781023" y="1547856"/>
                <a:ext cx="3168352" cy="1017779"/>
              </a:xfrm>
              <a:prstGeom prst="rect">
                <a:avLst/>
              </a:prstGeom>
              <a:blipFill>
                <a:blip r:embed="rId4"/>
                <a:stretch>
                  <a:fillRect l="-962" r="-10000" b="-77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800746" y="2540884"/>
                <a:ext cx="4139952" cy="132485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zh-CN" altLang="zh-CN" sz="2000" smtClean="0">
                          <a:latin typeface="Cambria Math"/>
                        </a:rPr>
                        <m:t>异或：</m:t>
                      </m:r>
                      <m:r>
                        <m:rPr>
                          <m:sty m:val="p"/>
                        </m:rPr>
                        <a:rPr lang="en-US" altLang="zh-CN" sz="2000">
                          <a:latin typeface="Cambria Math"/>
                        </a:rPr>
                        <m:t>Y</m:t>
                      </m:r>
                      <m:r>
                        <a:rPr lang="en-US" altLang="zh-CN" sz="2000">
                          <a:latin typeface="Cambria Math"/>
                        </a:rPr>
                        <m:t>=</m:t>
                      </m:r>
                      <m:r>
                        <m:rPr>
                          <m:sty m:val="p"/>
                        </m:rPr>
                        <a:rPr lang="en-US" altLang="zh-CN" sz="2000">
                          <a:latin typeface="Cambria Math"/>
                        </a:rPr>
                        <m:t>A</m:t>
                      </m:r>
                      <m:r>
                        <a:rPr lang="en-US" altLang="zh-CN" sz="2000">
                          <a:latin typeface="Cambria Math"/>
                        </a:rPr>
                        <m:t>∙</m:t>
                      </m:r>
                      <m:acc>
                        <m:accPr>
                          <m:chr m:val="̅"/>
                          <m:ctrlPr>
                            <a:rPr lang="zh-CN" altLang="zh-CN" sz="2000" i="1">
                              <a:latin typeface="Cambria Math" panose="02040503050406030204" pitchFamily="18" charset="0"/>
                            </a:rPr>
                          </m:ctrlPr>
                        </m:accPr>
                        <m:e>
                          <m:r>
                            <m:rPr>
                              <m:sty m:val="p"/>
                            </m:rPr>
                            <a:rPr lang="en-US" altLang="zh-CN" sz="2000">
                              <a:latin typeface="Cambria Math"/>
                            </a:rPr>
                            <m:t>B</m:t>
                          </m:r>
                        </m:e>
                      </m:acc>
                      <m:r>
                        <a:rPr lang="en-US" altLang="zh-CN" sz="2000">
                          <a:latin typeface="Cambria Math"/>
                        </a:rPr>
                        <m:t>+</m:t>
                      </m:r>
                      <m:acc>
                        <m:accPr>
                          <m:chr m:val="̅"/>
                          <m:ctrlPr>
                            <a:rPr lang="zh-CN" altLang="zh-CN" sz="2000" i="1">
                              <a:latin typeface="Cambria Math" panose="02040503050406030204" pitchFamily="18" charset="0"/>
                            </a:rPr>
                          </m:ctrlPr>
                        </m:accPr>
                        <m:e>
                          <m:r>
                            <m:rPr>
                              <m:sty m:val="p"/>
                            </m:rPr>
                            <a:rPr lang="en-US" altLang="zh-CN" sz="2000">
                              <a:latin typeface="Cambria Math"/>
                            </a:rPr>
                            <m:t>A</m:t>
                          </m:r>
                        </m:e>
                      </m:acc>
                      <m:r>
                        <a:rPr lang="en-US" altLang="zh-CN" sz="2000">
                          <a:latin typeface="Cambria Math"/>
                        </a:rPr>
                        <m:t>∙</m:t>
                      </m:r>
                      <m:r>
                        <m:rPr>
                          <m:sty m:val="p"/>
                        </m:rPr>
                        <a:rPr lang="en-US" altLang="zh-CN" sz="2000">
                          <a:latin typeface="Cambria Math"/>
                        </a:rPr>
                        <m:t>B</m:t>
                      </m:r>
                      <m:r>
                        <a:rPr lang="en-US" altLang="zh-CN" sz="2000">
                          <a:latin typeface="Cambria Math"/>
                        </a:rPr>
                        <m:t>=</m:t>
                      </m:r>
                      <m:r>
                        <m:rPr>
                          <m:sty m:val="p"/>
                        </m:rPr>
                        <a:rPr lang="en-US" altLang="zh-CN" sz="2000">
                          <a:latin typeface="Cambria Math"/>
                        </a:rPr>
                        <m:t>A</m:t>
                      </m:r>
                      <m:r>
                        <a:rPr lang="zh-CN" altLang="zh-CN" sz="2000">
                          <a:latin typeface="Cambria Math"/>
                        </a:rPr>
                        <m:t>⊕</m:t>
                      </m:r>
                      <m:r>
                        <m:rPr>
                          <m:sty m:val="p"/>
                        </m:rPr>
                        <a:rPr lang="en-US" altLang="zh-CN" sz="2000">
                          <a:latin typeface="Cambria Math"/>
                        </a:rPr>
                        <m:t>B</m:t>
                      </m:r>
                      <m:r>
                        <a:rPr lang="zh-CN" altLang="zh-CN" sz="2000">
                          <a:latin typeface="Cambria Math"/>
                        </a:rPr>
                        <m:t>；</m:t>
                      </m:r>
                    </m:oMath>
                  </m:oMathPara>
                </a14:m>
                <a:endParaRPr lang="en-US" altLang="zh-CN" sz="2000" dirty="0"/>
              </a:p>
              <a:p>
                <a:pPr/>
                <a14:m>
                  <m:oMathPara xmlns:m="http://schemas.openxmlformats.org/officeDocument/2006/math">
                    <m:oMathParaPr>
                      <m:jc m:val="left"/>
                    </m:oMathParaPr>
                    <m:oMath xmlns:m="http://schemas.openxmlformats.org/officeDocument/2006/math">
                      <m:r>
                        <a:rPr lang="zh-CN" altLang="en-US" sz="2000" i="1">
                          <a:latin typeface="Cambria Math"/>
                        </a:rPr>
                        <m:t>仅在</m:t>
                      </m:r>
                      <m:r>
                        <m:rPr>
                          <m:sty m:val="p"/>
                        </m:rPr>
                        <a:rPr lang="en-US" altLang="zh-CN" sz="2000" i="1">
                          <a:latin typeface="Cambria Math"/>
                        </a:rPr>
                        <m:t>A</m:t>
                      </m:r>
                      <m:r>
                        <a:rPr lang="zh-CN" altLang="en-US" sz="2000" i="1">
                          <a:latin typeface="Cambria Math"/>
                        </a:rPr>
                        <m:t>，</m:t>
                      </m:r>
                      <m:r>
                        <m:rPr>
                          <m:sty m:val="p"/>
                        </m:rPr>
                        <a:rPr lang="en-US" altLang="zh-CN" sz="2000" b="0" i="0" smtClean="0">
                          <a:latin typeface="Cambria Math"/>
                        </a:rPr>
                        <m:t>B</m:t>
                      </m:r>
                      <m:r>
                        <a:rPr lang="zh-CN" altLang="en-US" sz="2000" i="1">
                          <a:latin typeface="Cambria Math"/>
                        </a:rPr>
                        <m:t>不同时为</m:t>
                      </m:r>
                      <m:r>
                        <a:rPr lang="en-US" altLang="zh-CN" sz="2000" i="1">
                          <a:latin typeface="Cambria Math"/>
                        </a:rPr>
                        <m:t>1</m:t>
                      </m:r>
                      <m:r>
                        <a:rPr lang="zh-CN" altLang="en-US" sz="2000" i="1">
                          <a:latin typeface="Cambria Math"/>
                        </a:rPr>
                        <m:t>。</m:t>
                      </m:r>
                    </m:oMath>
                  </m:oMathPara>
                </a14:m>
                <a:endParaRPr lang="en-US" altLang="zh-CN" sz="2000" dirty="0"/>
              </a:p>
              <a:p>
                <a14:m>
                  <m:oMath xmlns:m="http://schemas.openxmlformats.org/officeDocument/2006/math">
                    <m:r>
                      <a:rPr lang="zh-CN" altLang="zh-CN" sz="2000">
                        <a:latin typeface="Cambria Math"/>
                      </a:rPr>
                      <m:t>同或：</m:t>
                    </m:r>
                    <m:r>
                      <m:rPr>
                        <m:sty m:val="p"/>
                      </m:rPr>
                      <a:rPr lang="en-US" altLang="zh-CN" sz="2000">
                        <a:latin typeface="Cambria Math"/>
                      </a:rPr>
                      <m:t>Y</m:t>
                    </m:r>
                    <m:r>
                      <a:rPr lang="en-US" altLang="zh-CN" sz="2000">
                        <a:latin typeface="Cambria Math"/>
                      </a:rPr>
                      <m:t>=</m:t>
                    </m:r>
                    <m:r>
                      <m:rPr>
                        <m:sty m:val="p"/>
                      </m:rPr>
                      <a:rPr lang="en-US" altLang="zh-CN" sz="2000">
                        <a:latin typeface="Cambria Math"/>
                      </a:rPr>
                      <m:t>A</m:t>
                    </m:r>
                    <m:r>
                      <a:rPr lang="en-US" altLang="zh-CN" sz="2000">
                        <a:latin typeface="Cambria Math"/>
                      </a:rPr>
                      <m:t>∙</m:t>
                    </m:r>
                    <m:r>
                      <m:rPr>
                        <m:sty m:val="p"/>
                      </m:rPr>
                      <a:rPr lang="en-US" altLang="zh-CN" sz="2000">
                        <a:latin typeface="Cambria Math"/>
                      </a:rPr>
                      <m:t>B</m:t>
                    </m:r>
                    <m:r>
                      <a:rPr lang="en-US" altLang="zh-CN" sz="2000">
                        <a:latin typeface="Cambria Math"/>
                      </a:rPr>
                      <m:t>+</m:t>
                    </m:r>
                    <m:acc>
                      <m:accPr>
                        <m:chr m:val="̅"/>
                        <m:ctrlPr>
                          <a:rPr lang="zh-CN" altLang="zh-CN" sz="2000" i="1">
                            <a:latin typeface="Cambria Math" panose="02040503050406030204" pitchFamily="18" charset="0"/>
                          </a:rPr>
                        </m:ctrlPr>
                      </m:accPr>
                      <m:e>
                        <m:r>
                          <m:rPr>
                            <m:sty m:val="p"/>
                          </m:rPr>
                          <a:rPr lang="en-US" altLang="zh-CN" sz="2000">
                            <a:latin typeface="Cambria Math"/>
                          </a:rPr>
                          <m:t>A</m:t>
                        </m:r>
                      </m:e>
                    </m:acc>
                    <m:r>
                      <a:rPr lang="en-US" altLang="zh-CN" sz="2000">
                        <a:latin typeface="Cambria Math"/>
                      </a:rPr>
                      <m:t>∙</m:t>
                    </m:r>
                    <m:acc>
                      <m:accPr>
                        <m:chr m:val="̅"/>
                        <m:ctrlPr>
                          <a:rPr lang="zh-CN" altLang="zh-CN" sz="2000" i="1">
                            <a:latin typeface="Cambria Math" panose="02040503050406030204" pitchFamily="18" charset="0"/>
                          </a:rPr>
                        </m:ctrlPr>
                      </m:accPr>
                      <m:e>
                        <m:r>
                          <m:rPr>
                            <m:sty m:val="p"/>
                          </m:rPr>
                          <a:rPr lang="en-US" altLang="zh-CN" sz="2000">
                            <a:latin typeface="Cambria Math"/>
                          </a:rPr>
                          <m:t>B</m:t>
                        </m:r>
                      </m:e>
                    </m:acc>
                    <m:r>
                      <a:rPr lang="en-US" altLang="zh-CN" sz="2000" i="1">
                        <a:latin typeface="Cambria Math"/>
                      </a:rPr>
                      <m:t>=</m:t>
                    </m:r>
                    <m:r>
                      <m:rPr>
                        <m:sty m:val="p"/>
                      </m:rPr>
                      <a:rPr lang="en-US" altLang="zh-CN" sz="2000">
                        <a:latin typeface="Cambria Math"/>
                      </a:rPr>
                      <m:t>A</m:t>
                    </m:r>
                    <m:r>
                      <a:rPr lang="zh-CN" altLang="zh-CN" sz="2000">
                        <a:latin typeface="Cambria Math"/>
                      </a:rPr>
                      <m:t>⊙</m:t>
                    </m:r>
                    <m:r>
                      <m:rPr>
                        <m:sty m:val="p"/>
                      </m:rPr>
                      <a:rPr lang="en-US" altLang="zh-CN" sz="2000">
                        <a:latin typeface="Cambria Math"/>
                      </a:rPr>
                      <m:t>B</m:t>
                    </m:r>
                  </m:oMath>
                </a14:m>
                <a:r>
                  <a:rPr lang="zh-CN" altLang="en-US" sz="2000" dirty="0"/>
                  <a:t>；</a:t>
                </a:r>
                <a:endParaRPr lang="en-US" altLang="zh-CN" sz="2000" dirty="0"/>
              </a:p>
              <a:p>
                <a:r>
                  <a:rPr lang="zh-CN" altLang="en-US" sz="2000" dirty="0"/>
                  <a:t>仅在</a:t>
                </a:r>
                <a:r>
                  <a:rPr lang="en-US" altLang="zh-CN" sz="2000" dirty="0"/>
                  <a:t>A,B</a:t>
                </a:r>
                <a:r>
                  <a:rPr lang="zh-CN" altLang="en-US" sz="2000" dirty="0"/>
                  <a:t>相同时为</a:t>
                </a:r>
                <a:r>
                  <a:rPr lang="en-US" altLang="zh-CN" sz="2000" dirty="0"/>
                  <a:t>1</a:t>
                </a:r>
                <a:r>
                  <a:rPr lang="zh-CN" altLang="en-US" sz="2000" dirty="0"/>
                  <a:t>。</a:t>
                </a:r>
              </a:p>
            </p:txBody>
          </p:sp>
        </mc:Choice>
        <mc:Fallback xmlns="">
          <p:sp>
            <p:nvSpPr>
              <p:cNvPr id="5" name="矩形 4"/>
              <p:cNvSpPr>
                <a:spLocks noRot="1" noChangeAspect="1" noMove="1" noResize="1" noEditPoints="1" noAdjustHandles="1" noChangeArrowheads="1" noChangeShapeType="1" noTextEdit="1"/>
              </p:cNvSpPr>
              <p:nvPr/>
            </p:nvSpPr>
            <p:spPr>
              <a:xfrm>
                <a:off x="800746" y="2540884"/>
                <a:ext cx="4139952" cy="1324850"/>
              </a:xfrm>
              <a:prstGeom prst="rect">
                <a:avLst/>
              </a:prstGeom>
              <a:blipFill>
                <a:blip r:embed="rId5"/>
                <a:stretch>
                  <a:fillRect l="-1473" b="-7834"/>
                </a:stretch>
              </a:blipFill>
            </p:spPr>
            <p:txBody>
              <a:bodyPr/>
              <a:lstStyle/>
              <a:p>
                <a:r>
                  <a:rPr lang="zh-CN" altLang="en-US">
                    <a:noFill/>
                  </a:rPr>
                  <a:t> </a:t>
                </a:r>
              </a:p>
            </p:txBody>
          </p:sp>
        </mc:Fallback>
      </mc:AlternateContent>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403753295"/>
              </p:ext>
            </p:extLst>
          </p:nvPr>
        </p:nvGraphicFramePr>
        <p:xfrm>
          <a:off x="5148064" y="1530879"/>
          <a:ext cx="3095625" cy="5029200"/>
        </p:xfrm>
        <a:graphic>
          <a:graphicData uri="http://schemas.openxmlformats.org/presentationml/2006/ole">
            <mc:AlternateContent xmlns:mc="http://schemas.openxmlformats.org/markup-compatibility/2006">
              <mc:Choice xmlns:v="urn:schemas-microsoft-com:vml" Requires="v">
                <p:oleObj spid="_x0000_s11266" name="Visio" r:id="rId6" imgW="2096550" imgH="3133545" progId="Visio.Drawing.11">
                  <p:embed/>
                </p:oleObj>
              </mc:Choice>
              <mc:Fallback>
                <p:oleObj name="Visio" r:id="rId6" imgW="2096550" imgH="3133545" progId="Visio.Drawing.11">
                  <p:embed/>
                  <p:pic>
                    <p:nvPicPr>
                      <p:cNvPr id="7" name="对象 6"/>
                      <p:cNvPicPr>
                        <a:picLocks noChangeAspect="1" noChangeArrowheads="1"/>
                      </p:cNvPicPr>
                      <p:nvPr/>
                    </p:nvPicPr>
                    <p:blipFill>
                      <a:blip r:embed="rId7"/>
                      <a:srcRect/>
                      <a:stretch>
                        <a:fillRect/>
                      </a:stretch>
                    </p:blipFill>
                    <p:spPr bwMode="auto">
                      <a:xfrm>
                        <a:off x="5148064" y="1530879"/>
                        <a:ext cx="3095625" cy="5029200"/>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89892533"/>
              </p:ext>
            </p:extLst>
          </p:nvPr>
        </p:nvGraphicFramePr>
        <p:xfrm>
          <a:off x="1265585" y="4077072"/>
          <a:ext cx="2292350" cy="2206625"/>
        </p:xfrm>
        <a:graphic>
          <a:graphicData uri="http://schemas.openxmlformats.org/presentationml/2006/ole">
            <mc:AlternateContent xmlns:mc="http://schemas.openxmlformats.org/markup-compatibility/2006">
              <mc:Choice xmlns:v="urn:schemas-microsoft-com:vml" Requires="v">
                <p:oleObj spid="_x0000_s11267" name="Visio" r:id="rId8" imgW="1918080" imgH="2191649" progId="Visio.Drawing.11">
                  <p:embed/>
                </p:oleObj>
              </mc:Choice>
              <mc:Fallback>
                <p:oleObj name="Visio" r:id="rId8" imgW="1918080" imgH="2191649" progId="Visio.Drawing.11">
                  <p:embed/>
                  <p:pic>
                    <p:nvPicPr>
                      <p:cNvPr id="2" name="对象 1"/>
                      <p:cNvPicPr>
                        <a:picLocks noChangeAspect="1" noChangeArrowheads="1"/>
                      </p:cNvPicPr>
                      <p:nvPr/>
                    </p:nvPicPr>
                    <p:blipFill>
                      <a:blip r:embed="rId9"/>
                      <a:srcRect l="6577" t="8238" r="6740" b="12978"/>
                      <a:stretch>
                        <a:fillRect/>
                      </a:stretch>
                    </p:blipFill>
                    <p:spPr bwMode="auto">
                      <a:xfrm>
                        <a:off x="1265585" y="4077072"/>
                        <a:ext cx="2292350" cy="2206625"/>
                      </a:xfrm>
                      <a:prstGeom prst="rect">
                        <a:avLst/>
                      </a:prstGeom>
                      <a:solidFill>
                        <a:srgbClr val="FFFFFF"/>
                      </a:solidFill>
                      <a:ln w="57150" cmpd="thickThin">
                        <a:noFill/>
                        <a:miter lim="800000"/>
                        <a:headEnd type="none" w="sm" len="sm"/>
                        <a:tailEnd type="none" w="sm" len="sm"/>
                      </a:ln>
                      <a:effectLst/>
                    </p:spPr>
                  </p:pic>
                </p:oleObj>
              </mc:Fallback>
            </mc:AlternateContent>
          </a:graphicData>
        </a:graphic>
      </p:graphicFrame>
    </p:spTree>
    <p:extLst>
      <p:ext uri="{BB962C8B-B14F-4D97-AF65-F5344CB8AC3E}">
        <p14:creationId xmlns:p14="http://schemas.microsoft.com/office/powerpoint/2010/main" val="24882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3811" y="1628800"/>
            <a:ext cx="3821049" cy="4316166"/>
          </a:xfrm>
        </p:spPr>
        <p:txBody>
          <a:bodyPr>
            <a:noAutofit/>
          </a:bodyPr>
          <a:lstStyle/>
          <a:p>
            <a:pPr lvl="0"/>
            <a:r>
              <a:rPr lang="zh-CN" altLang="zh-CN" sz="2400" dirty="0"/>
              <a:t>与常量的运算</a:t>
            </a:r>
            <a:endParaRPr lang="en-US" altLang="zh-CN" sz="2400" dirty="0"/>
          </a:p>
          <a:p>
            <a:pPr lvl="1"/>
            <a:r>
              <a:rPr lang="en-US" altLang="zh-CN" sz="2000" dirty="0"/>
              <a:t>A0=0</a:t>
            </a:r>
            <a:r>
              <a:rPr lang="zh-CN" altLang="zh-CN" sz="2000" dirty="0"/>
              <a:t>；</a:t>
            </a:r>
            <a:r>
              <a:rPr lang="en-US" altLang="zh-CN" sz="2000" dirty="0"/>
              <a:t>A+0=A</a:t>
            </a:r>
            <a:r>
              <a:rPr lang="zh-CN" altLang="zh-CN" sz="2000" dirty="0"/>
              <a:t>；</a:t>
            </a:r>
            <a:r>
              <a:rPr lang="en-US" altLang="zh-CN" sz="2000" dirty="0"/>
              <a:t>A1=A</a:t>
            </a:r>
            <a:r>
              <a:rPr lang="zh-CN" altLang="zh-CN" sz="2000" dirty="0"/>
              <a:t>；</a:t>
            </a:r>
            <a:r>
              <a:rPr lang="en-US" altLang="zh-CN" sz="2000" dirty="0"/>
              <a:t>A+1=1</a:t>
            </a:r>
            <a:endParaRPr lang="zh-CN" altLang="zh-CN" sz="2000" dirty="0"/>
          </a:p>
          <a:p>
            <a:pPr lvl="0"/>
            <a:r>
              <a:rPr lang="zh-CN" altLang="zh-CN" sz="2400" dirty="0"/>
              <a:t>交换律</a:t>
            </a:r>
            <a:endParaRPr lang="en-US" altLang="zh-CN" sz="2400" dirty="0"/>
          </a:p>
          <a:p>
            <a:pPr lvl="1"/>
            <a:r>
              <a:rPr lang="en-US" altLang="zh-CN" sz="2000" dirty="0"/>
              <a:t>A+B=B+A</a:t>
            </a:r>
            <a:r>
              <a:rPr lang="zh-CN" altLang="zh-CN" sz="2000" dirty="0"/>
              <a:t>；</a:t>
            </a:r>
            <a:r>
              <a:rPr lang="en-US" altLang="zh-CN" sz="2000" dirty="0"/>
              <a:t>AB=BA</a:t>
            </a:r>
            <a:endParaRPr lang="zh-CN" altLang="zh-CN" sz="2000" dirty="0"/>
          </a:p>
          <a:p>
            <a:pPr lvl="0"/>
            <a:r>
              <a:rPr lang="zh-CN" altLang="zh-CN" sz="2400" dirty="0"/>
              <a:t>结合律</a:t>
            </a:r>
            <a:endParaRPr lang="en-US" altLang="zh-CN" sz="2400" dirty="0"/>
          </a:p>
          <a:p>
            <a:pPr lvl="1"/>
            <a:r>
              <a:rPr lang="en-US" altLang="zh-CN" sz="2000" dirty="0"/>
              <a:t>A+</a:t>
            </a:r>
            <a:r>
              <a:rPr lang="zh-CN" altLang="zh-CN" sz="2000" dirty="0"/>
              <a:t>（</a:t>
            </a:r>
            <a:r>
              <a:rPr lang="en-US" altLang="zh-CN" sz="2000" dirty="0"/>
              <a:t>B+C</a:t>
            </a:r>
            <a:r>
              <a:rPr lang="zh-CN" altLang="zh-CN" sz="2000" dirty="0"/>
              <a:t>）</a:t>
            </a:r>
            <a:r>
              <a:rPr lang="en-US" altLang="zh-CN" sz="2000" dirty="0"/>
              <a:t>=</a:t>
            </a:r>
            <a:r>
              <a:rPr lang="zh-CN" altLang="zh-CN" sz="2000" dirty="0"/>
              <a:t>（</a:t>
            </a:r>
            <a:r>
              <a:rPr lang="en-US" altLang="zh-CN" sz="2000" dirty="0"/>
              <a:t>A+B</a:t>
            </a:r>
            <a:r>
              <a:rPr lang="zh-CN" altLang="zh-CN" sz="2000" dirty="0"/>
              <a:t>）</a:t>
            </a:r>
            <a:r>
              <a:rPr lang="en-US" altLang="zh-CN" sz="2000" dirty="0"/>
              <a:t>+C</a:t>
            </a:r>
            <a:r>
              <a:rPr lang="zh-CN" altLang="zh-CN" sz="2000" dirty="0"/>
              <a:t>；</a:t>
            </a:r>
            <a:endParaRPr lang="en-US" altLang="zh-CN" sz="2000" dirty="0"/>
          </a:p>
          <a:p>
            <a:pPr lvl="1"/>
            <a:r>
              <a:rPr lang="en-US" altLang="zh-CN" sz="2000" dirty="0"/>
              <a:t>A</a:t>
            </a:r>
            <a:r>
              <a:rPr lang="zh-CN" altLang="zh-CN" sz="2000" dirty="0"/>
              <a:t>（</a:t>
            </a:r>
            <a:r>
              <a:rPr lang="en-US" altLang="zh-CN" sz="2000" dirty="0"/>
              <a:t>BC</a:t>
            </a:r>
            <a:r>
              <a:rPr lang="zh-CN" altLang="zh-CN" sz="2000" dirty="0"/>
              <a:t>）</a:t>
            </a:r>
            <a:r>
              <a:rPr lang="en-US" altLang="zh-CN" sz="2000" dirty="0"/>
              <a:t>=</a:t>
            </a:r>
            <a:r>
              <a:rPr lang="zh-CN" altLang="zh-CN" sz="2000" dirty="0"/>
              <a:t>（</a:t>
            </a:r>
            <a:r>
              <a:rPr lang="en-US" altLang="zh-CN" sz="2000" dirty="0"/>
              <a:t>AB</a:t>
            </a:r>
            <a:r>
              <a:rPr lang="zh-CN" altLang="zh-CN" sz="2000" dirty="0"/>
              <a:t>）</a:t>
            </a:r>
            <a:r>
              <a:rPr lang="en-US" altLang="zh-CN" sz="2000" dirty="0"/>
              <a:t>C</a:t>
            </a:r>
            <a:endParaRPr lang="zh-CN" altLang="zh-CN" sz="2000" dirty="0"/>
          </a:p>
          <a:p>
            <a:endParaRPr lang="zh-CN" altLang="en-US" sz="2000" dirty="0"/>
          </a:p>
        </p:txBody>
      </p:sp>
      <p:sp>
        <p:nvSpPr>
          <p:cNvPr id="3" name="标题 2"/>
          <p:cNvSpPr>
            <a:spLocks noGrp="1"/>
          </p:cNvSpPr>
          <p:nvPr>
            <p:ph type="title"/>
          </p:nvPr>
        </p:nvSpPr>
        <p:spPr/>
        <p:txBody>
          <a:bodyPr/>
          <a:lstStyle/>
          <a:p>
            <a:r>
              <a:rPr lang="zh-CN" altLang="en-US" dirty="0"/>
              <a:t>逻辑运算的基本公式</a:t>
            </a:r>
          </a:p>
        </p:txBody>
      </p:sp>
      <p:sp>
        <p:nvSpPr>
          <p:cNvPr id="4" name="文本框 3">
            <a:extLst>
              <a:ext uri="{FF2B5EF4-FFF2-40B4-BE49-F238E27FC236}">
                <a16:creationId xmlns:a16="http://schemas.microsoft.com/office/drawing/2014/main" id="{344F3DE1-A430-4A89-92AF-E49B1E1446D7}"/>
              </a:ext>
            </a:extLst>
          </p:cNvPr>
          <p:cNvSpPr txBox="1"/>
          <p:nvPr/>
        </p:nvSpPr>
        <p:spPr>
          <a:xfrm>
            <a:off x="4788024" y="1480468"/>
            <a:ext cx="3672408" cy="5406608"/>
          </a:xfrm>
          <a:prstGeom prst="rect">
            <a:avLst/>
          </a:prstGeom>
        </p:spPr>
        <p:txBody>
          <a:bodyPr vert="horz" lIns="0" tIns="45720" rIns="0" bIns="45720" rtlCol="0">
            <a:normAutofit/>
          </a:bodyPr>
          <a:lstStyle>
            <a:lvl1pPr marL="91440" lvl="0" indent="-91440" defTabSz="914400">
              <a:lnSpc>
                <a:spcPct val="150000"/>
              </a:lnSpc>
              <a:spcBef>
                <a:spcPts val="1200"/>
              </a:spcBef>
              <a:spcAft>
                <a:spcPts val="200"/>
              </a:spcAft>
              <a:buClr>
                <a:schemeClr val="accent1"/>
              </a:buClr>
              <a:buSzPct val="100000"/>
              <a:buFont typeface="Calibri" panose="020F0502020204030204" pitchFamily="34" charset="0"/>
              <a:buChar char=" "/>
              <a:defRPr sz="3200">
                <a:solidFill>
                  <a:schemeClr val="tx1">
                    <a:lumMod val="75000"/>
                    <a:lumOff val="25000"/>
                  </a:schemeClr>
                </a:solidFill>
                <a:latin typeface="幼圆" panose="02010509060101010101" pitchFamily="49" charset="-122"/>
                <a:ea typeface="幼圆" panose="02010509060101010101" pitchFamily="49" charset="-122"/>
              </a:defRPr>
            </a:lvl1pPr>
            <a:lvl2pPr marL="384048" lvl="1" indent="-182880" defTabSz="914400">
              <a:lnSpc>
                <a:spcPct val="150000"/>
              </a:lnSpc>
              <a:spcBef>
                <a:spcPts val="200"/>
              </a:spcBef>
              <a:spcAft>
                <a:spcPts val="400"/>
              </a:spcAft>
              <a:buClr>
                <a:schemeClr val="accent1"/>
              </a:buClr>
              <a:buFont typeface="Wingdings" panose="05000000000000000000" pitchFamily="2" charset="2"/>
              <a:buChar char="u"/>
              <a:defRPr sz="2800">
                <a:solidFill>
                  <a:schemeClr val="tx1">
                    <a:lumMod val="75000"/>
                    <a:lumOff val="25000"/>
                  </a:schemeClr>
                </a:solidFill>
                <a:latin typeface="幼圆" panose="02010509060101010101" pitchFamily="49" charset="-122"/>
                <a:ea typeface="幼圆" panose="02010509060101010101" pitchFamily="49" charset="-122"/>
              </a:defRPr>
            </a:lvl2pPr>
            <a:lvl3pPr marL="566928" indent="-182880" defTabSz="914400">
              <a:lnSpc>
                <a:spcPct val="150000"/>
              </a:lnSpc>
              <a:spcBef>
                <a:spcPts val="200"/>
              </a:spcBef>
              <a:spcAft>
                <a:spcPts val="400"/>
              </a:spcAft>
              <a:buClr>
                <a:schemeClr val="accent1"/>
              </a:buClr>
              <a:buFont typeface="Wingdings" panose="05000000000000000000" pitchFamily="2" charset="2"/>
              <a:buChar char="u"/>
              <a:defRPr sz="2000">
                <a:solidFill>
                  <a:schemeClr val="tx1">
                    <a:lumMod val="75000"/>
                    <a:lumOff val="25000"/>
                  </a:schemeClr>
                </a:solidFill>
                <a:latin typeface="幼圆" panose="02010509060101010101" pitchFamily="49" charset="-122"/>
                <a:ea typeface="幼圆" panose="02010509060101010101" pitchFamily="49" charset="-122"/>
              </a:defRPr>
            </a:lvl3pPr>
            <a:lvl4pPr marL="749808" indent="-182880" defTabSz="914400">
              <a:lnSpc>
                <a:spcPct val="150000"/>
              </a:lnSpc>
              <a:spcBef>
                <a:spcPts val="200"/>
              </a:spcBef>
              <a:spcAft>
                <a:spcPts val="400"/>
              </a:spcAft>
              <a:buClr>
                <a:schemeClr val="accent1"/>
              </a:buClr>
              <a:buFont typeface="Wingdings" panose="05000000000000000000" pitchFamily="2" charset="2"/>
              <a:buChar char="u"/>
              <a:defRPr sz="2000">
                <a:solidFill>
                  <a:schemeClr val="tx1">
                    <a:lumMod val="75000"/>
                    <a:lumOff val="25000"/>
                  </a:schemeClr>
                </a:solidFill>
                <a:latin typeface="幼圆" panose="02010509060101010101" pitchFamily="49" charset="-122"/>
                <a:ea typeface="幼圆" panose="02010509060101010101" pitchFamily="49" charset="-122"/>
              </a:defRPr>
            </a:lvl4pPr>
            <a:lvl5pPr marL="932688" indent="-182880" defTabSz="914400">
              <a:lnSpc>
                <a:spcPct val="150000"/>
              </a:lnSpc>
              <a:spcBef>
                <a:spcPts val="200"/>
              </a:spcBef>
              <a:spcAft>
                <a:spcPts val="400"/>
              </a:spcAft>
              <a:buClr>
                <a:schemeClr val="accent1"/>
              </a:buClr>
              <a:buFont typeface="Wingdings" panose="05000000000000000000" pitchFamily="2" charset="2"/>
              <a:buChar char="u"/>
              <a:defRPr sz="2000">
                <a:solidFill>
                  <a:schemeClr val="tx1">
                    <a:lumMod val="75000"/>
                    <a:lumOff val="25000"/>
                  </a:schemeClr>
                </a:solidFill>
                <a:latin typeface="幼圆" panose="02010509060101010101" pitchFamily="49" charset="-122"/>
                <a:ea typeface="幼圆" panose="02010509060101010101" pitchFamily="49" charset="-122"/>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zh-CN" altLang="zh-CN" sz="2400" dirty="0"/>
              <a:t>分配律</a:t>
            </a:r>
            <a:endParaRPr lang="en-US" altLang="zh-CN" sz="2400" dirty="0"/>
          </a:p>
          <a:p>
            <a:pPr lvl="1"/>
            <a:r>
              <a:rPr lang="en-US" altLang="zh-CN" sz="2000" dirty="0"/>
              <a:t>A</a:t>
            </a:r>
            <a:r>
              <a:rPr lang="zh-CN" altLang="zh-CN" sz="2000" dirty="0"/>
              <a:t>（</a:t>
            </a:r>
            <a:r>
              <a:rPr lang="en-US" altLang="zh-CN" sz="2000" dirty="0"/>
              <a:t>B+C</a:t>
            </a:r>
            <a:r>
              <a:rPr lang="zh-CN" altLang="zh-CN" sz="2000" dirty="0"/>
              <a:t>）</a:t>
            </a:r>
            <a:r>
              <a:rPr lang="en-US" altLang="zh-CN" sz="2000" dirty="0"/>
              <a:t>=AB+AC</a:t>
            </a:r>
            <a:r>
              <a:rPr lang="zh-CN" altLang="zh-CN" sz="2000" dirty="0"/>
              <a:t>；</a:t>
            </a:r>
            <a:endParaRPr lang="en-US" altLang="zh-CN" sz="2000" dirty="0"/>
          </a:p>
          <a:p>
            <a:pPr lvl="1"/>
            <a:r>
              <a:rPr lang="en-US" altLang="zh-CN" sz="2000" dirty="0"/>
              <a:t>A+BC=</a:t>
            </a:r>
            <a:r>
              <a:rPr lang="zh-CN" altLang="zh-CN" sz="2000" dirty="0"/>
              <a:t>（</a:t>
            </a:r>
            <a:r>
              <a:rPr lang="en-US" altLang="zh-CN" sz="2000" dirty="0"/>
              <a:t>A+B</a:t>
            </a:r>
            <a:r>
              <a:rPr lang="zh-CN" altLang="zh-CN" sz="2000" dirty="0"/>
              <a:t>）（</a:t>
            </a:r>
            <a:r>
              <a:rPr lang="en-US" altLang="zh-CN" sz="2000" dirty="0"/>
              <a:t>A+C</a:t>
            </a:r>
            <a:r>
              <a:rPr lang="zh-CN" altLang="zh-CN" sz="2000" dirty="0"/>
              <a:t>）</a:t>
            </a:r>
          </a:p>
          <a:p>
            <a:r>
              <a:rPr lang="zh-CN" altLang="zh-CN" sz="2400" dirty="0"/>
              <a:t>重叠律</a:t>
            </a:r>
            <a:endParaRPr lang="en-US" altLang="zh-CN" sz="2400" dirty="0"/>
          </a:p>
          <a:p>
            <a:pPr lvl="1"/>
            <a:r>
              <a:rPr lang="en-US" altLang="zh-CN" sz="2000" dirty="0"/>
              <a:t>A+A=A</a:t>
            </a:r>
            <a:r>
              <a:rPr lang="zh-CN" altLang="zh-CN" sz="2000" dirty="0"/>
              <a:t>；</a:t>
            </a:r>
            <a:r>
              <a:rPr lang="en-US" altLang="zh-CN" sz="2000" dirty="0"/>
              <a:t>AA=A</a:t>
            </a:r>
            <a:endParaRPr lang="zh-CN" altLang="zh-CN" sz="2000" dirty="0"/>
          </a:p>
          <a:p>
            <a:endParaRPr lang="zh-CN" altLang="en-US" sz="2400" dirty="0"/>
          </a:p>
        </p:txBody>
      </p:sp>
    </p:spTree>
    <p:extLst>
      <p:ext uri="{BB962C8B-B14F-4D97-AF65-F5344CB8AC3E}">
        <p14:creationId xmlns:p14="http://schemas.microsoft.com/office/powerpoint/2010/main" val="349116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fade">
                                      <p:cBhvr>
                                        <p:cTn id="36" dur="1000"/>
                                        <p:tgtEl>
                                          <p:spTgt spid="2">
                                            <p:txEl>
                                              <p:pRg st="5" end="5"/>
                                            </p:txEl>
                                          </p:spTgt>
                                        </p:tgtEl>
                                      </p:cBhvr>
                                    </p:animEffect>
                                    <p:anim calcmode="lin" valueType="num">
                                      <p:cBhvr>
                                        <p:cTn id="3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Effect transition="in" filter="fade">
                                      <p:cBhvr>
                                        <p:cTn id="41" dur="1000"/>
                                        <p:tgtEl>
                                          <p:spTgt spid="2">
                                            <p:txEl>
                                              <p:pRg st="6" end="6"/>
                                            </p:txEl>
                                          </p:spTgt>
                                        </p:tgtEl>
                                      </p:cBhvr>
                                    </p:animEffect>
                                    <p:anim calcmode="lin" valueType="num">
                                      <p:cBhvr>
                                        <p:cTn id="4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0" end="0"/>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
                                            <p:txEl>
                                              <p:pRg st="1" end="1"/>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3" end="3"/>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822959" y="1552928"/>
                <a:ext cx="3237391" cy="4396352"/>
              </a:xfrm>
            </p:spPr>
            <p:txBody>
              <a:bodyPr>
                <a:normAutofit/>
              </a:bodyPr>
              <a:lstStyle/>
              <a:p>
                <a:pPr lvl="0"/>
                <a:r>
                  <a:rPr lang="zh-CN" altLang="zh-CN" dirty="0"/>
                  <a:t>反转律</a:t>
                </a:r>
                <a:endParaRPr lang="en-US" altLang="zh-CN" dirty="0"/>
              </a:p>
              <a:p>
                <a:pPr lvl="1"/>
                <a14:m>
                  <m:oMath xmlns:m="http://schemas.openxmlformats.org/officeDocument/2006/math">
                    <m:r>
                      <m:rPr>
                        <m:sty m:val="p"/>
                      </m:rPr>
                      <a:rPr lang="en-US" altLang="zh-CN">
                        <a:latin typeface="Cambria Math"/>
                      </a:rPr>
                      <m:t>A</m:t>
                    </m:r>
                    <m:r>
                      <a:rPr lang="en-US" altLang="zh-CN">
                        <a:latin typeface="Cambria Math"/>
                      </a:rPr>
                      <m:t>=</m:t>
                    </m:r>
                    <m:acc>
                      <m:accPr>
                        <m:chr m:val="̿"/>
                        <m:ctrlPr>
                          <a:rPr lang="zh-CN" altLang="zh-CN" i="1">
                            <a:latin typeface="Cambria Math" panose="02040503050406030204" pitchFamily="18" charset="0"/>
                          </a:rPr>
                        </m:ctrlPr>
                      </m:accPr>
                      <m:e>
                        <m:r>
                          <m:rPr>
                            <m:sty m:val="p"/>
                          </m:rPr>
                          <a:rPr lang="en-US" altLang="zh-CN">
                            <a:latin typeface="Cambria Math"/>
                          </a:rPr>
                          <m:t>A</m:t>
                        </m:r>
                      </m:e>
                    </m:acc>
                  </m:oMath>
                </a14:m>
                <a:endParaRPr lang="zh-CN" altLang="zh-CN" dirty="0"/>
              </a:p>
              <a:p>
                <a:pPr lvl="0"/>
                <a:r>
                  <a:rPr lang="zh-CN" altLang="zh-CN" dirty="0"/>
                  <a:t>互补律</a:t>
                </a:r>
                <a:endParaRPr lang="en-US" altLang="zh-CN" dirty="0"/>
              </a:p>
              <a:p>
                <a:pPr lvl="1"/>
                <a14:m>
                  <m:oMath xmlns:m="http://schemas.openxmlformats.org/officeDocument/2006/math">
                    <m:r>
                      <m:rPr>
                        <m:sty m:val="p"/>
                      </m:rPr>
                      <a:rPr lang="en-US" altLang="zh-CN">
                        <a:latin typeface="Cambria Math"/>
                      </a:rPr>
                      <m:t>A</m:t>
                    </m:r>
                    <m:r>
                      <a:rPr lang="en-US" altLang="zh-CN">
                        <a:latin typeface="Cambria Math"/>
                      </a:rPr>
                      <m:t>+</m:t>
                    </m:r>
                    <m:acc>
                      <m:accPr>
                        <m:chr m:val="̅"/>
                        <m:ctrlPr>
                          <a:rPr lang="zh-CN" altLang="zh-CN" i="1">
                            <a:latin typeface="Cambria Math" panose="02040503050406030204" pitchFamily="18" charset="0"/>
                          </a:rPr>
                        </m:ctrlPr>
                      </m:accPr>
                      <m:e>
                        <m:r>
                          <m:rPr>
                            <m:sty m:val="p"/>
                          </m:rPr>
                          <a:rPr lang="en-US" altLang="zh-CN">
                            <a:latin typeface="Cambria Math"/>
                          </a:rPr>
                          <m:t>A</m:t>
                        </m:r>
                      </m:e>
                    </m:acc>
                    <m:r>
                      <a:rPr lang="en-US" altLang="zh-CN">
                        <a:latin typeface="Cambria Math"/>
                      </a:rPr>
                      <m:t>=1</m:t>
                    </m:r>
                    <m:r>
                      <a:rPr lang="zh-CN" altLang="zh-CN">
                        <a:latin typeface="Cambria Math"/>
                      </a:rPr>
                      <m:t>，</m:t>
                    </m:r>
                  </m:oMath>
                </a14:m>
                <a:endParaRPr lang="en-US" altLang="zh-CN" dirty="0">
                  <a:latin typeface="Cambria Math"/>
                </a:endParaRPr>
              </a:p>
              <a:p>
                <a:pPr lvl="1"/>
                <a14:m>
                  <m:oMath xmlns:m="http://schemas.openxmlformats.org/officeDocument/2006/math">
                    <m:r>
                      <m:rPr>
                        <m:sty m:val="p"/>
                      </m:rPr>
                      <a:rPr lang="en-US" altLang="zh-CN">
                        <a:latin typeface="Cambria Math"/>
                      </a:rPr>
                      <m:t>A</m:t>
                    </m:r>
                    <m:acc>
                      <m:accPr>
                        <m:chr m:val="̅"/>
                        <m:ctrlPr>
                          <a:rPr lang="zh-CN" altLang="zh-CN" i="1">
                            <a:latin typeface="Cambria Math" panose="02040503050406030204" pitchFamily="18" charset="0"/>
                          </a:rPr>
                        </m:ctrlPr>
                      </m:accPr>
                      <m:e>
                        <m:r>
                          <m:rPr>
                            <m:sty m:val="p"/>
                          </m:rPr>
                          <a:rPr lang="en-US" altLang="zh-CN">
                            <a:latin typeface="Cambria Math"/>
                          </a:rPr>
                          <m:t>A</m:t>
                        </m:r>
                      </m:e>
                    </m:acc>
                    <m:r>
                      <a:rPr lang="en-US" altLang="zh-CN" i="1">
                        <a:latin typeface="Cambria Math"/>
                      </a:rPr>
                      <m:t>=0</m:t>
                    </m:r>
                  </m:oMath>
                </a14:m>
                <a:endParaRPr lang="zh-CN" altLang="zh-CN" dirty="0"/>
              </a:p>
              <a:p>
                <a:pPr lvl="0"/>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822959" y="1552928"/>
                <a:ext cx="3237391" cy="4396352"/>
              </a:xfrm>
              <a:blipFill>
                <a:blip r:embed="rId3"/>
                <a:stretch>
                  <a:fillRect l="-131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逻辑运算的基本公式</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AFA685F-06E6-473C-AF54-E602B2E314F5}"/>
                  </a:ext>
                </a:extLst>
              </p:cNvPr>
              <p:cNvSpPr txBox="1"/>
              <p:nvPr/>
            </p:nvSpPr>
            <p:spPr>
              <a:xfrm>
                <a:off x="4060350" y="1552928"/>
                <a:ext cx="4306409" cy="4396352"/>
              </a:xfrm>
              <a:prstGeom prst="rect">
                <a:avLst/>
              </a:prstGeom>
            </p:spPr>
            <p:txBody>
              <a:bodyPr vert="horz" lIns="0" tIns="45720" rIns="0" bIns="45720" rtlCol="0">
                <a:normAutofit/>
              </a:bodyPr>
              <a:lstStyle>
                <a:lvl1pPr marL="91440" lvl="0" indent="-91440" defTabSz="914400">
                  <a:lnSpc>
                    <a:spcPct val="150000"/>
                  </a:lnSpc>
                  <a:spcBef>
                    <a:spcPts val="1200"/>
                  </a:spcBef>
                  <a:spcAft>
                    <a:spcPts val="200"/>
                  </a:spcAft>
                  <a:buClr>
                    <a:schemeClr val="accent1"/>
                  </a:buClr>
                  <a:buSzPct val="100000"/>
                  <a:buFont typeface="Calibri" panose="020F0502020204030204" pitchFamily="34" charset="0"/>
                  <a:buChar char=" "/>
                  <a:defRPr sz="3200">
                    <a:solidFill>
                      <a:schemeClr val="tx1">
                        <a:lumMod val="75000"/>
                        <a:lumOff val="25000"/>
                      </a:schemeClr>
                    </a:solidFill>
                    <a:latin typeface="幼圆" panose="02010509060101010101" pitchFamily="49" charset="-122"/>
                    <a:ea typeface="幼圆" panose="02010509060101010101" pitchFamily="49" charset="-122"/>
                  </a:defRPr>
                </a:lvl1pPr>
                <a:lvl2pPr marL="384048" lvl="1" indent="-182880" defTabSz="914400">
                  <a:lnSpc>
                    <a:spcPct val="150000"/>
                  </a:lnSpc>
                  <a:spcBef>
                    <a:spcPts val="200"/>
                  </a:spcBef>
                  <a:spcAft>
                    <a:spcPts val="400"/>
                  </a:spcAft>
                  <a:buClr>
                    <a:schemeClr val="accent1"/>
                  </a:buClr>
                  <a:buFont typeface="Wingdings" panose="05000000000000000000" pitchFamily="2" charset="2"/>
                  <a:buChar char="u"/>
                  <a:defRPr sz="2800">
                    <a:solidFill>
                      <a:schemeClr val="tx1">
                        <a:lumMod val="75000"/>
                        <a:lumOff val="25000"/>
                      </a:schemeClr>
                    </a:solidFill>
                    <a:latin typeface="Cambria Math"/>
                    <a:ea typeface="幼圆" panose="02010509060101010101" pitchFamily="49" charset="-122"/>
                  </a:defRPr>
                </a:lvl2pPr>
                <a:lvl3pPr marL="566928" indent="-182880" defTabSz="914400">
                  <a:lnSpc>
                    <a:spcPct val="150000"/>
                  </a:lnSpc>
                  <a:spcBef>
                    <a:spcPts val="200"/>
                  </a:spcBef>
                  <a:spcAft>
                    <a:spcPts val="400"/>
                  </a:spcAft>
                  <a:buClr>
                    <a:schemeClr val="accent1"/>
                  </a:buClr>
                  <a:buFont typeface="Wingdings" panose="05000000000000000000" pitchFamily="2" charset="2"/>
                  <a:buChar char="u"/>
                  <a:defRPr sz="2000">
                    <a:solidFill>
                      <a:schemeClr val="tx1">
                        <a:lumMod val="75000"/>
                        <a:lumOff val="25000"/>
                      </a:schemeClr>
                    </a:solidFill>
                    <a:latin typeface="幼圆" panose="02010509060101010101" pitchFamily="49" charset="-122"/>
                    <a:ea typeface="幼圆" panose="02010509060101010101" pitchFamily="49" charset="-122"/>
                  </a:defRPr>
                </a:lvl3pPr>
                <a:lvl4pPr marL="749808" indent="-182880" defTabSz="914400">
                  <a:lnSpc>
                    <a:spcPct val="150000"/>
                  </a:lnSpc>
                  <a:spcBef>
                    <a:spcPts val="200"/>
                  </a:spcBef>
                  <a:spcAft>
                    <a:spcPts val="400"/>
                  </a:spcAft>
                  <a:buClr>
                    <a:schemeClr val="accent1"/>
                  </a:buClr>
                  <a:buFont typeface="Wingdings" panose="05000000000000000000" pitchFamily="2" charset="2"/>
                  <a:buChar char="u"/>
                  <a:defRPr sz="2000">
                    <a:solidFill>
                      <a:schemeClr val="tx1">
                        <a:lumMod val="75000"/>
                        <a:lumOff val="25000"/>
                      </a:schemeClr>
                    </a:solidFill>
                    <a:latin typeface="幼圆" panose="02010509060101010101" pitchFamily="49" charset="-122"/>
                    <a:ea typeface="幼圆" panose="02010509060101010101" pitchFamily="49" charset="-122"/>
                  </a:defRPr>
                </a:lvl4pPr>
                <a:lvl5pPr marL="932688" indent="-182880" defTabSz="914400">
                  <a:lnSpc>
                    <a:spcPct val="150000"/>
                  </a:lnSpc>
                  <a:spcBef>
                    <a:spcPts val="200"/>
                  </a:spcBef>
                  <a:spcAft>
                    <a:spcPts val="400"/>
                  </a:spcAft>
                  <a:buClr>
                    <a:schemeClr val="accent1"/>
                  </a:buClr>
                  <a:buFont typeface="Wingdings" panose="05000000000000000000" pitchFamily="2" charset="2"/>
                  <a:buChar char="u"/>
                  <a:defRPr sz="2000">
                    <a:solidFill>
                      <a:schemeClr val="tx1">
                        <a:lumMod val="75000"/>
                        <a:lumOff val="25000"/>
                      </a:schemeClr>
                    </a:solidFill>
                    <a:latin typeface="幼圆" panose="02010509060101010101" pitchFamily="49" charset="-122"/>
                    <a:ea typeface="幼圆" panose="02010509060101010101" pitchFamily="49" charset="-122"/>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zh-CN" altLang="zh-CN" sz="2400" dirty="0"/>
                  <a:t>反演律（</a:t>
                </a:r>
                <a:r>
                  <a:rPr lang="en-US" altLang="zh-CN" sz="2400" dirty="0" err="1"/>
                  <a:t>De.Morgan</a:t>
                </a:r>
                <a:r>
                  <a:rPr lang="zh-CN" altLang="zh-CN" sz="2400" dirty="0"/>
                  <a:t>定律）</a:t>
                </a:r>
                <a:endParaRPr lang="en-US" altLang="zh-CN" sz="2400" dirty="0"/>
              </a:p>
              <a:p>
                <a:pPr lvl="1"/>
                <a14:m>
                  <m:oMath xmlns:m="http://schemas.openxmlformats.org/officeDocument/2006/math">
                    <m:acc>
                      <m:accPr>
                        <m:chr m:val="̅"/>
                        <m:ctrlPr>
                          <a:rPr lang="zh-CN" altLang="zh-CN" sz="2400" i="1">
                            <a:latin typeface="Cambria Math" panose="02040503050406030204" pitchFamily="18" charset="0"/>
                          </a:rPr>
                        </m:ctrlPr>
                      </m:accPr>
                      <m:e>
                        <m:r>
                          <m:rPr>
                            <m:sty m:val="p"/>
                          </m:rPr>
                          <a:rPr lang="en-US" altLang="zh-CN" sz="2400">
                            <a:latin typeface="Cambria Math" panose="02040503050406030204" pitchFamily="18" charset="0"/>
                          </a:rPr>
                          <m:t>AB</m:t>
                        </m:r>
                      </m:e>
                    </m:acc>
                    <m:r>
                      <a:rPr lang="en-US" altLang="zh-CN" sz="2400">
                        <a:latin typeface="Cambria Math" panose="02040503050406030204" pitchFamily="18" charset="0"/>
                      </a:rPr>
                      <m:t>=</m:t>
                    </m:r>
                    <m:acc>
                      <m:accPr>
                        <m:chr m:val="̅"/>
                        <m:ctrlPr>
                          <a:rPr lang="zh-CN" altLang="zh-CN" sz="2400" i="1">
                            <a:latin typeface="Cambria Math" panose="02040503050406030204" pitchFamily="18" charset="0"/>
                          </a:rPr>
                        </m:ctrlPr>
                      </m:accPr>
                      <m:e>
                        <m:r>
                          <m:rPr>
                            <m:sty m:val="p"/>
                          </m:rPr>
                          <a:rPr lang="en-US" altLang="zh-CN" sz="2400">
                            <a:latin typeface="Cambria Math" panose="02040503050406030204" pitchFamily="18" charset="0"/>
                          </a:rPr>
                          <m:t>A</m:t>
                        </m:r>
                      </m:e>
                    </m:acc>
                    <m:r>
                      <a:rPr lang="en-US" altLang="zh-CN" sz="2400">
                        <a:latin typeface="Cambria Math" panose="02040503050406030204" pitchFamily="18" charset="0"/>
                      </a:rPr>
                      <m:t>+</m:t>
                    </m:r>
                    <m:acc>
                      <m:accPr>
                        <m:chr m:val="̅"/>
                        <m:ctrlPr>
                          <a:rPr lang="zh-CN" altLang="zh-CN" sz="2400" i="1">
                            <a:latin typeface="Cambria Math" panose="02040503050406030204" pitchFamily="18" charset="0"/>
                          </a:rPr>
                        </m:ctrlPr>
                      </m:accPr>
                      <m:e>
                        <m:r>
                          <m:rPr>
                            <m:sty m:val="p"/>
                          </m:rPr>
                          <a:rPr lang="en-US" altLang="zh-CN" sz="2400">
                            <a:latin typeface="Cambria Math" panose="02040503050406030204" pitchFamily="18" charset="0"/>
                          </a:rPr>
                          <m:t>B</m:t>
                        </m:r>
                      </m:e>
                    </m:acc>
                  </m:oMath>
                </a14:m>
                <a:r>
                  <a:rPr lang="zh-CN" altLang="zh-CN" sz="2400" dirty="0"/>
                  <a:t>；</a:t>
                </a:r>
                <a:endParaRPr lang="en-US" altLang="zh-CN" sz="2400" dirty="0"/>
              </a:p>
              <a:p>
                <a:pPr lvl="1"/>
                <a14:m>
                  <m:oMath xmlns:m="http://schemas.openxmlformats.org/officeDocument/2006/math">
                    <m:acc>
                      <m:accPr>
                        <m:chr m:val="̅"/>
                        <m:ctrlPr>
                          <a:rPr lang="zh-CN" altLang="zh-CN" sz="2400" i="1">
                            <a:latin typeface="Cambria Math" panose="02040503050406030204" pitchFamily="18" charset="0"/>
                          </a:rPr>
                        </m:ctrlPr>
                      </m:accPr>
                      <m:e>
                        <m:r>
                          <m:rPr>
                            <m:sty m:val="p"/>
                          </m:rPr>
                          <a:rPr lang="en-US" altLang="zh-CN" sz="2400">
                            <a:latin typeface="Cambria Math" panose="02040503050406030204" pitchFamily="18" charset="0"/>
                          </a:rPr>
                          <m:t>A</m:t>
                        </m:r>
                        <m:r>
                          <a:rPr lang="en-US" altLang="zh-CN" sz="2400">
                            <a:latin typeface="Cambria Math" panose="02040503050406030204" pitchFamily="18" charset="0"/>
                          </a:rPr>
                          <m:t>+</m:t>
                        </m:r>
                        <m:r>
                          <m:rPr>
                            <m:sty m:val="p"/>
                          </m:rPr>
                          <a:rPr lang="en-US" altLang="zh-CN" sz="2400">
                            <a:latin typeface="Cambria Math" panose="02040503050406030204" pitchFamily="18" charset="0"/>
                          </a:rPr>
                          <m:t>B</m:t>
                        </m:r>
                      </m:e>
                    </m:acc>
                    <m:r>
                      <a:rPr lang="en-US" altLang="zh-CN" sz="2400">
                        <a:latin typeface="Cambria Math" panose="02040503050406030204" pitchFamily="18" charset="0"/>
                      </a:rPr>
                      <m:t>=</m:t>
                    </m:r>
                    <m:acc>
                      <m:accPr>
                        <m:chr m:val="̅"/>
                        <m:ctrlPr>
                          <a:rPr lang="zh-CN" altLang="zh-CN" sz="2400" i="1">
                            <a:latin typeface="Cambria Math" panose="02040503050406030204" pitchFamily="18" charset="0"/>
                          </a:rPr>
                        </m:ctrlPr>
                      </m:accPr>
                      <m:e>
                        <m:r>
                          <m:rPr>
                            <m:sty m:val="p"/>
                          </m:rPr>
                          <a:rPr lang="en-US" altLang="zh-CN" sz="2400">
                            <a:latin typeface="Cambria Math" panose="02040503050406030204" pitchFamily="18" charset="0"/>
                          </a:rPr>
                          <m:t>A</m:t>
                        </m:r>
                      </m:e>
                    </m:acc>
                    <m:acc>
                      <m:accPr>
                        <m:chr m:val="̅"/>
                        <m:ctrlPr>
                          <a:rPr lang="zh-CN" altLang="zh-CN" sz="2400" i="1">
                            <a:latin typeface="Cambria Math" panose="02040503050406030204" pitchFamily="18" charset="0"/>
                          </a:rPr>
                        </m:ctrlPr>
                      </m:accPr>
                      <m:e>
                        <m:r>
                          <m:rPr>
                            <m:sty m:val="p"/>
                          </m:rPr>
                          <a:rPr lang="en-US" altLang="zh-CN" sz="2400">
                            <a:latin typeface="Cambria Math" panose="02040503050406030204" pitchFamily="18" charset="0"/>
                          </a:rPr>
                          <m:t>B</m:t>
                        </m:r>
                      </m:e>
                    </m:acc>
                  </m:oMath>
                </a14:m>
                <a:endParaRPr lang="zh-CN" altLang="zh-CN" sz="2400" dirty="0"/>
              </a:p>
              <a:p>
                <a:r>
                  <a:rPr lang="zh-CN" altLang="zh-CN" sz="2400" dirty="0"/>
                  <a:t>吸收律</a:t>
                </a:r>
                <a:endParaRPr lang="en-US" altLang="zh-CN" sz="2400" dirty="0"/>
              </a:p>
              <a:p>
                <a:pPr lvl="1"/>
                <a:r>
                  <a:rPr lang="en-US" altLang="zh-CN" sz="2400" dirty="0"/>
                  <a:t>A+AB=A</a:t>
                </a:r>
                <a:r>
                  <a:rPr lang="zh-CN" altLang="zh-CN" sz="2400" dirty="0"/>
                  <a:t>；</a:t>
                </a:r>
                <a:endParaRPr lang="en-US" altLang="zh-CN" sz="2400" dirty="0"/>
              </a:p>
              <a:p>
                <a:pPr lvl="1"/>
                <a14:m>
                  <m:oMath xmlns:m="http://schemas.openxmlformats.org/officeDocument/2006/math">
                    <m:r>
                      <a:rPr lang="en-US" altLang="zh-CN" sz="2400" smtClean="0">
                        <a:latin typeface="Cambria Math" panose="02040503050406030204" pitchFamily="18" charset="0"/>
                      </a:rPr>
                      <m:t>𝐴</m:t>
                    </m:r>
                    <m:r>
                      <a:rPr lang="en-US" altLang="zh-CN" sz="2400" smtClean="0">
                        <a:latin typeface="Cambria Math" panose="02040503050406030204" pitchFamily="18" charset="0"/>
                      </a:rPr>
                      <m:t>+</m:t>
                    </m:r>
                    <m:acc>
                      <m:accPr>
                        <m:chr m:val="̅"/>
                        <m:ctrlPr>
                          <a:rPr lang="en-US" altLang="zh-CN" sz="2400" i="1" smtClean="0">
                            <a:latin typeface="Cambria Math" panose="02040503050406030204" pitchFamily="18" charset="0"/>
                          </a:rPr>
                        </m:ctrlPr>
                      </m:accPr>
                      <m:e>
                        <m:r>
                          <a:rPr lang="en-US" altLang="zh-CN" sz="2400" smtClean="0">
                            <a:latin typeface="Cambria Math" panose="02040503050406030204" pitchFamily="18" charset="0"/>
                          </a:rPr>
                          <m:t>𝐴</m:t>
                        </m:r>
                      </m:e>
                    </m:acc>
                    <m:r>
                      <a:rPr lang="en-US" altLang="zh-CN" sz="2400" smtClean="0">
                        <a:latin typeface="Cambria Math" panose="02040503050406030204" pitchFamily="18" charset="0"/>
                      </a:rPr>
                      <m:t>𝐵</m:t>
                    </m:r>
                    <m:r>
                      <a:rPr lang="en-US" altLang="zh-CN" sz="2400" smtClean="0">
                        <a:latin typeface="Cambria Math" panose="02040503050406030204" pitchFamily="18" charset="0"/>
                      </a:rPr>
                      <m:t>=</m:t>
                    </m:r>
                    <m:r>
                      <a:rPr lang="en-US" altLang="zh-CN" sz="2400" smtClean="0">
                        <a:latin typeface="Cambria Math" panose="02040503050406030204" pitchFamily="18" charset="0"/>
                      </a:rPr>
                      <m:t>𝐴</m:t>
                    </m:r>
                    <m:r>
                      <a:rPr lang="en-US" altLang="zh-CN" sz="2400" smtClean="0">
                        <a:latin typeface="Cambria Math" panose="02040503050406030204" pitchFamily="18" charset="0"/>
                      </a:rPr>
                      <m:t>+</m:t>
                    </m:r>
                    <m:r>
                      <a:rPr lang="en-US" altLang="zh-CN" sz="2400" smtClean="0">
                        <a:latin typeface="Cambria Math" panose="02040503050406030204" pitchFamily="18" charset="0"/>
                      </a:rPr>
                      <m:t>𝐵</m:t>
                    </m:r>
                  </m:oMath>
                </a14:m>
                <a:endParaRPr lang="zh-CN" altLang="en-US" sz="2400" dirty="0"/>
              </a:p>
            </p:txBody>
          </p:sp>
        </mc:Choice>
        <mc:Fallback xmlns="">
          <p:sp>
            <p:nvSpPr>
              <p:cNvPr id="4" name="文本框 3">
                <a:extLst>
                  <a:ext uri="{FF2B5EF4-FFF2-40B4-BE49-F238E27FC236}">
                    <a16:creationId xmlns:a16="http://schemas.microsoft.com/office/drawing/2014/main" id="{FAFA685F-06E6-473C-AF54-E602B2E314F5}"/>
                  </a:ext>
                </a:extLst>
              </p:cNvPr>
              <p:cNvSpPr txBox="1">
                <a:spLocks noRot="1" noChangeAspect="1" noMove="1" noResize="1" noEditPoints="1" noAdjustHandles="1" noChangeArrowheads="1" noChangeShapeType="1" noTextEdit="1"/>
              </p:cNvSpPr>
              <p:nvPr/>
            </p:nvSpPr>
            <p:spPr>
              <a:xfrm>
                <a:off x="4060350" y="1552928"/>
                <a:ext cx="4306409" cy="4396352"/>
              </a:xfrm>
              <a:prstGeom prst="rect">
                <a:avLst/>
              </a:prstGeom>
              <a:blipFill>
                <a:blip r:embed="rId4"/>
                <a:stretch>
                  <a:fillRect l="-7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776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a:t>使用真值表证明</a:t>
                </a:r>
                <a:r>
                  <a:rPr lang="en-US" altLang="zh-CN" dirty="0"/>
                  <a:t>De-Morgan</a:t>
                </a:r>
                <a:r>
                  <a:rPr lang="zh-CN" altLang="en-US" dirty="0"/>
                  <a:t>定律；</a:t>
                </a:r>
                <a:endParaRPr lang="en-US" altLang="zh-CN" dirty="0"/>
              </a:p>
              <a:p>
                <a:pPr lvl="1"/>
                <a14:m>
                  <m:oMath xmlns:m="http://schemas.openxmlformats.org/officeDocument/2006/math">
                    <m:acc>
                      <m:accPr>
                        <m:chr m:val="̅"/>
                        <m:ctrlPr>
                          <a:rPr lang="zh-CN" altLang="zh-CN" i="1">
                            <a:latin typeface="Cambria Math" panose="02040503050406030204" pitchFamily="18" charset="0"/>
                          </a:rPr>
                        </m:ctrlPr>
                      </m:accPr>
                      <m:e>
                        <m:r>
                          <m:rPr>
                            <m:sty m:val="p"/>
                          </m:rPr>
                          <a:rPr lang="en-US" altLang="zh-CN">
                            <a:latin typeface="Cambria Math"/>
                          </a:rPr>
                          <m:t>AB</m:t>
                        </m:r>
                      </m:e>
                    </m:acc>
                    <m:r>
                      <a:rPr lang="en-US" altLang="zh-CN" i="1">
                        <a:latin typeface="Cambria Math"/>
                      </a:rPr>
                      <m:t>=</m:t>
                    </m:r>
                    <m:acc>
                      <m:accPr>
                        <m:chr m:val="̅"/>
                        <m:ctrlPr>
                          <a:rPr lang="zh-CN" altLang="zh-CN" i="1">
                            <a:latin typeface="Cambria Math" panose="02040503050406030204" pitchFamily="18" charset="0"/>
                          </a:rPr>
                        </m:ctrlPr>
                      </m:accPr>
                      <m:e>
                        <m:r>
                          <m:rPr>
                            <m:sty m:val="p"/>
                          </m:rPr>
                          <a:rPr lang="en-US" altLang="zh-CN">
                            <a:latin typeface="Cambria Math"/>
                          </a:rPr>
                          <m:t>A</m:t>
                        </m:r>
                      </m:e>
                    </m:acc>
                    <m:r>
                      <a:rPr lang="en-US" altLang="zh-CN">
                        <a:latin typeface="Cambria Math"/>
                      </a:rPr>
                      <m:t>+</m:t>
                    </m:r>
                    <m:acc>
                      <m:accPr>
                        <m:chr m:val="̅"/>
                        <m:ctrlPr>
                          <a:rPr lang="zh-CN" altLang="zh-CN" i="1">
                            <a:latin typeface="Cambria Math" panose="02040503050406030204" pitchFamily="18" charset="0"/>
                          </a:rPr>
                        </m:ctrlPr>
                      </m:accPr>
                      <m:e>
                        <m:r>
                          <m:rPr>
                            <m:sty m:val="p"/>
                          </m:rPr>
                          <a:rPr lang="en-US" altLang="zh-CN">
                            <a:latin typeface="Cambria Math"/>
                          </a:rPr>
                          <m:t>B</m:t>
                        </m:r>
                      </m:e>
                    </m:acc>
                  </m:oMath>
                </a14:m>
                <a:r>
                  <a:rPr lang="zh-CN" altLang="zh-CN" dirty="0"/>
                  <a:t>；</a:t>
                </a:r>
                <a14:m>
                  <m:oMath xmlns:m="http://schemas.openxmlformats.org/officeDocument/2006/math">
                    <m:acc>
                      <m:accPr>
                        <m:chr m:val="̅"/>
                        <m:ctrlPr>
                          <a:rPr lang="zh-CN" altLang="zh-CN" i="1">
                            <a:latin typeface="Cambria Math" panose="02040503050406030204" pitchFamily="18" charset="0"/>
                          </a:rPr>
                        </m:ctrlPr>
                      </m:accPr>
                      <m:e>
                        <m:r>
                          <m:rPr>
                            <m:sty m:val="p"/>
                          </m:rPr>
                          <a:rPr lang="en-US" altLang="zh-CN">
                            <a:latin typeface="Cambria Math"/>
                          </a:rPr>
                          <m:t>A</m:t>
                        </m:r>
                        <m:r>
                          <a:rPr lang="en-US" altLang="zh-CN">
                            <a:latin typeface="Cambria Math"/>
                          </a:rPr>
                          <m:t>+</m:t>
                        </m:r>
                        <m:r>
                          <m:rPr>
                            <m:sty m:val="p"/>
                          </m:rPr>
                          <a:rPr lang="en-US" altLang="zh-CN">
                            <a:latin typeface="Cambria Math"/>
                          </a:rPr>
                          <m:t>B</m:t>
                        </m:r>
                      </m:e>
                    </m:acc>
                    <m:r>
                      <a:rPr lang="en-US" altLang="zh-CN">
                        <a:latin typeface="Cambria Math"/>
                      </a:rPr>
                      <m:t>=</m:t>
                    </m:r>
                    <m:acc>
                      <m:accPr>
                        <m:chr m:val="̅"/>
                        <m:ctrlPr>
                          <a:rPr lang="zh-CN" altLang="zh-CN" i="1">
                            <a:latin typeface="Cambria Math" panose="02040503050406030204" pitchFamily="18" charset="0"/>
                          </a:rPr>
                        </m:ctrlPr>
                      </m:accPr>
                      <m:e>
                        <m:r>
                          <m:rPr>
                            <m:sty m:val="p"/>
                          </m:rPr>
                          <a:rPr lang="en-US" altLang="zh-CN">
                            <a:latin typeface="Cambria Math"/>
                          </a:rPr>
                          <m:t>A</m:t>
                        </m:r>
                      </m:e>
                    </m:acc>
                    <m:acc>
                      <m:accPr>
                        <m:chr m:val="̅"/>
                        <m:ctrlPr>
                          <a:rPr lang="zh-CN" altLang="zh-CN" i="1">
                            <a:latin typeface="Cambria Math" panose="02040503050406030204" pitchFamily="18" charset="0"/>
                          </a:rPr>
                        </m:ctrlPr>
                      </m:accPr>
                      <m:e>
                        <m:r>
                          <m:rPr>
                            <m:sty m:val="p"/>
                          </m:rPr>
                          <a:rPr lang="en-US" altLang="zh-CN">
                            <a:latin typeface="Cambria Math"/>
                          </a:rPr>
                          <m:t>B</m:t>
                        </m:r>
                      </m:e>
                    </m:acc>
                  </m:oMath>
                </a14:m>
                <a:endParaRPr lang="en-US" altLang="zh-CN" dirty="0"/>
              </a:p>
              <a:p>
                <a:pPr marL="201168" lvl="1" indent="0">
                  <a:buNone/>
                </a:pPr>
                <a:endParaRPr lang="en-US" altLang="zh-CN" dirty="0"/>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3"/>
                <a:stretch>
                  <a:fillRect l="-565"/>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证明</a:t>
            </a: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22FD4855-0DE6-4826-90BF-075C5F01B2AE}"/>
                  </a:ext>
                </a:extLst>
              </p:cNvPr>
              <p:cNvGraphicFramePr>
                <a:graphicFrameLocks noGrp="1"/>
              </p:cNvGraphicFramePr>
              <p:nvPr>
                <p:extLst>
                  <p:ext uri="{D42A27DB-BD31-4B8C-83A1-F6EECF244321}">
                    <p14:modId xmlns:p14="http://schemas.microsoft.com/office/powerpoint/2010/main" val="861612652"/>
                  </p:ext>
                </p:extLst>
              </p:nvPr>
            </p:nvGraphicFramePr>
            <p:xfrm>
              <a:off x="1115616" y="3711011"/>
              <a:ext cx="6096000" cy="18542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405633001"/>
                        </a:ext>
                      </a:extLst>
                    </a:gridCol>
                    <a:gridCol w="1016000">
                      <a:extLst>
                        <a:ext uri="{9D8B030D-6E8A-4147-A177-3AD203B41FA5}">
                          <a16:colId xmlns:a16="http://schemas.microsoft.com/office/drawing/2014/main" val="1399823765"/>
                        </a:ext>
                      </a:extLst>
                    </a:gridCol>
                    <a:gridCol w="1016000">
                      <a:extLst>
                        <a:ext uri="{9D8B030D-6E8A-4147-A177-3AD203B41FA5}">
                          <a16:colId xmlns:a16="http://schemas.microsoft.com/office/drawing/2014/main" val="1804888792"/>
                        </a:ext>
                      </a:extLst>
                    </a:gridCol>
                    <a:gridCol w="1016000">
                      <a:extLst>
                        <a:ext uri="{9D8B030D-6E8A-4147-A177-3AD203B41FA5}">
                          <a16:colId xmlns:a16="http://schemas.microsoft.com/office/drawing/2014/main" val="3386525749"/>
                        </a:ext>
                      </a:extLst>
                    </a:gridCol>
                    <a:gridCol w="1016000">
                      <a:extLst>
                        <a:ext uri="{9D8B030D-6E8A-4147-A177-3AD203B41FA5}">
                          <a16:colId xmlns:a16="http://schemas.microsoft.com/office/drawing/2014/main" val="4270538395"/>
                        </a:ext>
                      </a:extLst>
                    </a:gridCol>
                    <a:gridCol w="1016000">
                      <a:extLst>
                        <a:ext uri="{9D8B030D-6E8A-4147-A177-3AD203B41FA5}">
                          <a16:colId xmlns:a16="http://schemas.microsoft.com/office/drawing/2014/main" val="1037898737"/>
                        </a:ext>
                      </a:extLst>
                    </a:gridCol>
                  </a:tblGrid>
                  <a:tr h="370840">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1" i="1" smtClean="0">
                                        <a:latin typeface="Cambria Math" panose="02040503050406030204" pitchFamily="18" charset="0"/>
                                      </a:rPr>
                                      <m:t>𝑨𝑩</m:t>
                                    </m:r>
                                  </m:e>
                                </m:acc>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zh-CN" i="1" smtClean="0">
                                        <a:latin typeface="Cambria Math" panose="02040503050406030204" pitchFamily="18" charset="0"/>
                                      </a:rPr>
                                    </m:ctrlPr>
                                  </m:accPr>
                                  <m:e>
                                    <m:r>
                                      <m:rPr>
                                        <m:sty m:val="p"/>
                                      </m:rPr>
                                      <a:rPr lang="en-US" altLang="zh-CN">
                                        <a:latin typeface="Cambria Math"/>
                                      </a:rPr>
                                      <m:t>A</m:t>
                                    </m:r>
                                  </m:e>
                                </m:acc>
                                <m:r>
                                  <a:rPr lang="en-US" altLang="zh-CN">
                                    <a:latin typeface="Cambria Math"/>
                                  </a:rPr>
                                  <m:t>+</m:t>
                                </m:r>
                                <m:acc>
                                  <m:accPr>
                                    <m:chr m:val="̅"/>
                                    <m:ctrlPr>
                                      <a:rPr lang="zh-CN" altLang="zh-CN" i="1">
                                        <a:latin typeface="Cambria Math" panose="02040503050406030204" pitchFamily="18" charset="0"/>
                                      </a:rPr>
                                    </m:ctrlPr>
                                  </m:accPr>
                                  <m:e>
                                    <m:r>
                                      <m:rPr>
                                        <m:sty m:val="p"/>
                                      </m:rPr>
                                      <a:rPr lang="en-US" altLang="zh-CN">
                                        <a:latin typeface="Cambria Math"/>
                                      </a:rPr>
                                      <m:t>B</m:t>
                                    </m:r>
                                  </m:e>
                                </m:acc>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zh-CN" i="1" smtClean="0">
                                        <a:latin typeface="Cambria Math" panose="02040503050406030204" pitchFamily="18" charset="0"/>
                                      </a:rPr>
                                    </m:ctrlPr>
                                  </m:accPr>
                                  <m:e>
                                    <m:r>
                                      <m:rPr>
                                        <m:sty m:val="p"/>
                                      </m:rPr>
                                      <a:rPr lang="en-US" altLang="zh-CN">
                                        <a:latin typeface="Cambria Math"/>
                                      </a:rPr>
                                      <m:t>A</m:t>
                                    </m:r>
                                    <m:r>
                                      <a:rPr lang="en-US" altLang="zh-CN">
                                        <a:latin typeface="Cambria Math"/>
                                      </a:rPr>
                                      <m:t>+</m:t>
                                    </m:r>
                                    <m:r>
                                      <m:rPr>
                                        <m:sty m:val="p"/>
                                      </m:rPr>
                                      <a:rPr lang="en-US" altLang="zh-CN">
                                        <a:latin typeface="Cambria Math"/>
                                      </a:rPr>
                                      <m:t>B</m:t>
                                    </m:r>
                                  </m:e>
                                </m:acc>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zh-CN" i="1" smtClean="0">
                                        <a:latin typeface="Cambria Math" panose="02040503050406030204" pitchFamily="18" charset="0"/>
                                      </a:rPr>
                                    </m:ctrlPr>
                                  </m:accPr>
                                  <m:e>
                                    <m:r>
                                      <m:rPr>
                                        <m:sty m:val="p"/>
                                      </m:rPr>
                                      <a:rPr lang="en-US" altLang="zh-CN">
                                        <a:latin typeface="Cambria Math"/>
                                      </a:rPr>
                                      <m:t>A</m:t>
                                    </m:r>
                                    <m:r>
                                      <a:rPr lang="en-US" altLang="zh-CN" b="1" i="0" smtClean="0">
                                        <a:latin typeface="Cambria Math" panose="02040503050406030204" pitchFamily="18" charset="0"/>
                                      </a:rPr>
                                      <m:t> </m:t>
                                    </m:r>
                                  </m:e>
                                </m:acc>
                                <m:acc>
                                  <m:accPr>
                                    <m:chr m:val="̅"/>
                                    <m:ctrlPr>
                                      <a:rPr lang="zh-CN" altLang="zh-CN" i="1">
                                        <a:latin typeface="Cambria Math" panose="02040503050406030204" pitchFamily="18" charset="0"/>
                                      </a:rPr>
                                    </m:ctrlPr>
                                  </m:accPr>
                                  <m:e>
                                    <m:r>
                                      <m:rPr>
                                        <m:sty m:val="p"/>
                                      </m:rPr>
                                      <a:rPr lang="en-US" altLang="zh-CN">
                                        <a:latin typeface="Cambria Math"/>
                                      </a:rPr>
                                      <m:t>B</m:t>
                                    </m:r>
                                  </m:e>
                                </m:acc>
                              </m:oMath>
                            </m:oMathPara>
                          </a14:m>
                          <a:endParaRPr lang="zh-CN" altLang="en-US" dirty="0"/>
                        </a:p>
                      </a:txBody>
                      <a:tcPr/>
                    </a:tc>
                    <a:extLst>
                      <a:ext uri="{0D108BD9-81ED-4DB2-BD59-A6C34878D82A}">
                        <a16:rowId xmlns:a16="http://schemas.microsoft.com/office/drawing/2014/main" val="2675031238"/>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solidFill>
                          <a:schemeClr val="accent3">
                            <a:lumMod val="60000"/>
                            <a:lumOff val="40000"/>
                          </a:schemeClr>
                        </a:solidFill>
                      </a:tcPr>
                    </a:tc>
                    <a:tc>
                      <a:txBody>
                        <a:bodyPr/>
                        <a:lstStyle/>
                        <a:p>
                          <a:pPr algn="ctr"/>
                          <a:r>
                            <a:rPr lang="en-US" altLang="zh-CN" dirty="0"/>
                            <a:t>1</a:t>
                          </a:r>
                          <a:endParaRPr lang="zh-CN" altLang="en-US" dirty="0"/>
                        </a:p>
                      </a:txBody>
                      <a:tcPr>
                        <a:solidFill>
                          <a:schemeClr val="accent3">
                            <a:lumMod val="60000"/>
                            <a:lumOff val="40000"/>
                          </a:schemeClr>
                        </a:solidFill>
                      </a:tcPr>
                    </a:tc>
                    <a:tc>
                      <a:txBody>
                        <a:bodyPr/>
                        <a:lstStyle/>
                        <a:p>
                          <a:pPr algn="ctr"/>
                          <a:r>
                            <a:rPr lang="en-US" altLang="zh-CN" dirty="0"/>
                            <a:t>1</a:t>
                          </a:r>
                          <a:endParaRPr lang="zh-CN" altLang="en-US" dirty="0"/>
                        </a:p>
                      </a:txBody>
                      <a:tcPr>
                        <a:solidFill>
                          <a:srgbClr val="FFC000"/>
                        </a:solidFill>
                      </a:tcPr>
                    </a:tc>
                    <a:tc>
                      <a:txBody>
                        <a:bodyPr/>
                        <a:lstStyle/>
                        <a:p>
                          <a:pPr algn="ctr"/>
                          <a:r>
                            <a:rPr lang="en-US" altLang="zh-CN" dirty="0"/>
                            <a:t>1</a:t>
                          </a:r>
                          <a:endParaRPr lang="zh-CN" altLang="en-US" dirty="0"/>
                        </a:p>
                      </a:txBody>
                      <a:tcPr>
                        <a:solidFill>
                          <a:srgbClr val="FFC000"/>
                        </a:solidFill>
                      </a:tcPr>
                    </a:tc>
                    <a:extLst>
                      <a:ext uri="{0D108BD9-81ED-4DB2-BD59-A6C34878D82A}">
                        <a16:rowId xmlns:a16="http://schemas.microsoft.com/office/drawing/2014/main" val="432539722"/>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solidFill>
                          <a:schemeClr val="accent3">
                            <a:lumMod val="60000"/>
                            <a:lumOff val="40000"/>
                          </a:schemeClr>
                        </a:solidFill>
                      </a:tcPr>
                    </a:tc>
                    <a:tc>
                      <a:txBody>
                        <a:bodyPr/>
                        <a:lstStyle/>
                        <a:p>
                          <a:pPr algn="ctr"/>
                          <a:r>
                            <a:rPr lang="en-US" altLang="zh-CN" dirty="0"/>
                            <a:t>1</a:t>
                          </a:r>
                          <a:endParaRPr lang="zh-CN" altLang="en-US" dirty="0"/>
                        </a:p>
                      </a:txBody>
                      <a:tcPr>
                        <a:solidFill>
                          <a:schemeClr val="accent3">
                            <a:lumMod val="60000"/>
                            <a:lumOff val="40000"/>
                          </a:schemeClr>
                        </a:solidFill>
                      </a:tcPr>
                    </a:tc>
                    <a:tc>
                      <a:txBody>
                        <a:bodyPr/>
                        <a:lstStyle/>
                        <a:p>
                          <a:pPr algn="ctr"/>
                          <a:r>
                            <a:rPr lang="en-US" altLang="zh-CN" dirty="0"/>
                            <a:t>0</a:t>
                          </a:r>
                          <a:endParaRPr lang="zh-CN" altLang="en-US" dirty="0"/>
                        </a:p>
                      </a:txBody>
                      <a:tcPr>
                        <a:solidFill>
                          <a:srgbClr val="FFC000"/>
                        </a:solidFill>
                      </a:tcPr>
                    </a:tc>
                    <a:tc>
                      <a:txBody>
                        <a:bodyPr/>
                        <a:lstStyle/>
                        <a:p>
                          <a:pPr algn="ctr"/>
                          <a:r>
                            <a:rPr lang="en-US" altLang="zh-CN" dirty="0"/>
                            <a:t>0</a:t>
                          </a:r>
                          <a:endParaRPr lang="zh-CN" altLang="en-US" dirty="0"/>
                        </a:p>
                      </a:txBody>
                      <a:tcPr>
                        <a:solidFill>
                          <a:srgbClr val="FFC000"/>
                        </a:solidFill>
                      </a:tcPr>
                    </a:tc>
                    <a:extLst>
                      <a:ext uri="{0D108BD9-81ED-4DB2-BD59-A6C34878D82A}">
                        <a16:rowId xmlns:a16="http://schemas.microsoft.com/office/drawing/2014/main" val="410825224"/>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solidFill>
                          <a:schemeClr val="accent3">
                            <a:lumMod val="60000"/>
                            <a:lumOff val="40000"/>
                          </a:schemeClr>
                        </a:solidFill>
                      </a:tcPr>
                    </a:tc>
                    <a:tc>
                      <a:txBody>
                        <a:bodyPr/>
                        <a:lstStyle/>
                        <a:p>
                          <a:pPr algn="ctr"/>
                          <a:r>
                            <a:rPr lang="en-US" altLang="zh-CN" dirty="0"/>
                            <a:t>1</a:t>
                          </a:r>
                          <a:endParaRPr lang="zh-CN" altLang="en-US" dirty="0"/>
                        </a:p>
                      </a:txBody>
                      <a:tcPr>
                        <a:solidFill>
                          <a:schemeClr val="accent3">
                            <a:lumMod val="60000"/>
                            <a:lumOff val="40000"/>
                          </a:schemeClr>
                        </a:solidFill>
                      </a:tcPr>
                    </a:tc>
                    <a:tc>
                      <a:txBody>
                        <a:bodyPr/>
                        <a:lstStyle/>
                        <a:p>
                          <a:pPr algn="ctr"/>
                          <a:r>
                            <a:rPr lang="en-US" altLang="zh-CN" dirty="0"/>
                            <a:t>0</a:t>
                          </a:r>
                          <a:endParaRPr lang="zh-CN" altLang="en-US" dirty="0"/>
                        </a:p>
                      </a:txBody>
                      <a:tcPr>
                        <a:solidFill>
                          <a:srgbClr val="FFC000"/>
                        </a:solidFill>
                      </a:tcPr>
                    </a:tc>
                    <a:tc>
                      <a:txBody>
                        <a:bodyPr/>
                        <a:lstStyle/>
                        <a:p>
                          <a:pPr algn="ctr"/>
                          <a:r>
                            <a:rPr lang="en-US" altLang="zh-CN" dirty="0"/>
                            <a:t>0</a:t>
                          </a:r>
                          <a:endParaRPr lang="zh-CN" altLang="en-US" dirty="0"/>
                        </a:p>
                      </a:txBody>
                      <a:tcPr>
                        <a:solidFill>
                          <a:srgbClr val="FFC000"/>
                        </a:solidFill>
                      </a:tcPr>
                    </a:tc>
                    <a:extLst>
                      <a:ext uri="{0D108BD9-81ED-4DB2-BD59-A6C34878D82A}">
                        <a16:rowId xmlns:a16="http://schemas.microsoft.com/office/drawing/2014/main" val="3771529572"/>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solidFill>
                          <a:schemeClr val="accent3">
                            <a:lumMod val="60000"/>
                            <a:lumOff val="40000"/>
                          </a:schemeClr>
                        </a:solidFill>
                      </a:tcPr>
                    </a:tc>
                    <a:tc>
                      <a:txBody>
                        <a:bodyPr/>
                        <a:lstStyle/>
                        <a:p>
                          <a:pPr algn="ctr"/>
                          <a:r>
                            <a:rPr lang="en-US" altLang="zh-CN" dirty="0"/>
                            <a:t>0</a:t>
                          </a:r>
                          <a:endParaRPr lang="zh-CN" altLang="en-US" dirty="0"/>
                        </a:p>
                      </a:txBody>
                      <a:tcPr>
                        <a:solidFill>
                          <a:schemeClr val="accent3">
                            <a:lumMod val="60000"/>
                            <a:lumOff val="40000"/>
                          </a:schemeClr>
                        </a:solidFill>
                      </a:tcPr>
                    </a:tc>
                    <a:tc>
                      <a:txBody>
                        <a:bodyPr/>
                        <a:lstStyle/>
                        <a:p>
                          <a:pPr algn="ctr"/>
                          <a:r>
                            <a:rPr lang="en-US" altLang="zh-CN" dirty="0"/>
                            <a:t>0</a:t>
                          </a:r>
                          <a:endParaRPr lang="zh-CN" altLang="en-US" dirty="0"/>
                        </a:p>
                      </a:txBody>
                      <a:tcPr>
                        <a:solidFill>
                          <a:srgbClr val="FFC000"/>
                        </a:solidFill>
                      </a:tcPr>
                    </a:tc>
                    <a:tc>
                      <a:txBody>
                        <a:bodyPr/>
                        <a:lstStyle/>
                        <a:p>
                          <a:pPr algn="ctr"/>
                          <a:r>
                            <a:rPr lang="en-US" altLang="zh-CN" dirty="0"/>
                            <a:t>0</a:t>
                          </a:r>
                          <a:endParaRPr lang="zh-CN" altLang="en-US" dirty="0"/>
                        </a:p>
                      </a:txBody>
                      <a:tcPr>
                        <a:solidFill>
                          <a:srgbClr val="FFC000"/>
                        </a:solidFill>
                      </a:tcPr>
                    </a:tc>
                    <a:extLst>
                      <a:ext uri="{0D108BD9-81ED-4DB2-BD59-A6C34878D82A}">
                        <a16:rowId xmlns:a16="http://schemas.microsoft.com/office/drawing/2014/main" val="3745889594"/>
                      </a:ext>
                    </a:extLst>
                  </a:tr>
                </a:tbl>
              </a:graphicData>
            </a:graphic>
          </p:graphicFrame>
        </mc:Choice>
        <mc:Fallback xmlns="">
          <p:graphicFrame>
            <p:nvGraphicFramePr>
              <p:cNvPr id="4" name="表格 3">
                <a:extLst>
                  <a:ext uri="{FF2B5EF4-FFF2-40B4-BE49-F238E27FC236}">
                    <a16:creationId xmlns:a16="http://schemas.microsoft.com/office/drawing/2014/main" id="{22FD4855-0DE6-4826-90BF-075C5F01B2AE}"/>
                  </a:ext>
                </a:extLst>
              </p:cNvPr>
              <p:cNvGraphicFramePr>
                <a:graphicFrameLocks noGrp="1"/>
              </p:cNvGraphicFramePr>
              <p:nvPr>
                <p:extLst>
                  <p:ext uri="{D42A27DB-BD31-4B8C-83A1-F6EECF244321}">
                    <p14:modId xmlns:p14="http://schemas.microsoft.com/office/powerpoint/2010/main" val="861612652"/>
                  </p:ext>
                </p:extLst>
              </p:nvPr>
            </p:nvGraphicFramePr>
            <p:xfrm>
              <a:off x="1115616" y="3711011"/>
              <a:ext cx="6096000" cy="18542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405633001"/>
                        </a:ext>
                      </a:extLst>
                    </a:gridCol>
                    <a:gridCol w="1016000">
                      <a:extLst>
                        <a:ext uri="{9D8B030D-6E8A-4147-A177-3AD203B41FA5}">
                          <a16:colId xmlns:a16="http://schemas.microsoft.com/office/drawing/2014/main" val="1399823765"/>
                        </a:ext>
                      </a:extLst>
                    </a:gridCol>
                    <a:gridCol w="1016000">
                      <a:extLst>
                        <a:ext uri="{9D8B030D-6E8A-4147-A177-3AD203B41FA5}">
                          <a16:colId xmlns:a16="http://schemas.microsoft.com/office/drawing/2014/main" val="1804888792"/>
                        </a:ext>
                      </a:extLst>
                    </a:gridCol>
                    <a:gridCol w="1016000">
                      <a:extLst>
                        <a:ext uri="{9D8B030D-6E8A-4147-A177-3AD203B41FA5}">
                          <a16:colId xmlns:a16="http://schemas.microsoft.com/office/drawing/2014/main" val="3386525749"/>
                        </a:ext>
                      </a:extLst>
                    </a:gridCol>
                    <a:gridCol w="1016000">
                      <a:extLst>
                        <a:ext uri="{9D8B030D-6E8A-4147-A177-3AD203B41FA5}">
                          <a16:colId xmlns:a16="http://schemas.microsoft.com/office/drawing/2014/main" val="4270538395"/>
                        </a:ext>
                      </a:extLst>
                    </a:gridCol>
                    <a:gridCol w="1016000">
                      <a:extLst>
                        <a:ext uri="{9D8B030D-6E8A-4147-A177-3AD203B41FA5}">
                          <a16:colId xmlns:a16="http://schemas.microsoft.com/office/drawing/2014/main" val="1037898737"/>
                        </a:ext>
                      </a:extLst>
                    </a:gridCol>
                  </a:tblGrid>
                  <a:tr h="370840">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endParaRPr lang="zh-CN"/>
                        </a:p>
                      </a:txBody>
                      <a:tcPr>
                        <a:blipFill>
                          <a:blip r:embed="rId4"/>
                          <a:stretch>
                            <a:fillRect l="-201198" t="-8197" r="-301796" b="-424590"/>
                          </a:stretch>
                        </a:blipFill>
                      </a:tcPr>
                    </a:tc>
                    <a:tc>
                      <a:txBody>
                        <a:bodyPr/>
                        <a:lstStyle/>
                        <a:p>
                          <a:endParaRPr lang="zh-CN"/>
                        </a:p>
                      </a:txBody>
                      <a:tcPr>
                        <a:blipFill>
                          <a:blip r:embed="rId4"/>
                          <a:stretch>
                            <a:fillRect l="-303012" t="-8197" r="-203614" b="-424590"/>
                          </a:stretch>
                        </a:blipFill>
                      </a:tcPr>
                    </a:tc>
                    <a:tc>
                      <a:txBody>
                        <a:bodyPr/>
                        <a:lstStyle/>
                        <a:p>
                          <a:endParaRPr lang="zh-CN"/>
                        </a:p>
                      </a:txBody>
                      <a:tcPr>
                        <a:blipFill>
                          <a:blip r:embed="rId4"/>
                          <a:stretch>
                            <a:fillRect l="-400599" t="-8197" r="-102395" b="-424590"/>
                          </a:stretch>
                        </a:blipFill>
                      </a:tcPr>
                    </a:tc>
                    <a:tc>
                      <a:txBody>
                        <a:bodyPr/>
                        <a:lstStyle/>
                        <a:p>
                          <a:endParaRPr lang="zh-CN"/>
                        </a:p>
                      </a:txBody>
                      <a:tcPr>
                        <a:blipFill>
                          <a:blip r:embed="rId4"/>
                          <a:stretch>
                            <a:fillRect l="-500599" t="-8197" r="-2395" b="-424590"/>
                          </a:stretch>
                        </a:blipFill>
                      </a:tcPr>
                    </a:tc>
                    <a:extLst>
                      <a:ext uri="{0D108BD9-81ED-4DB2-BD59-A6C34878D82A}">
                        <a16:rowId xmlns:a16="http://schemas.microsoft.com/office/drawing/2014/main" val="2675031238"/>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solidFill>
                          <a:schemeClr val="accent3">
                            <a:lumMod val="60000"/>
                            <a:lumOff val="40000"/>
                          </a:schemeClr>
                        </a:solidFill>
                      </a:tcPr>
                    </a:tc>
                    <a:tc>
                      <a:txBody>
                        <a:bodyPr/>
                        <a:lstStyle/>
                        <a:p>
                          <a:pPr algn="ctr"/>
                          <a:r>
                            <a:rPr lang="en-US" altLang="zh-CN" dirty="0"/>
                            <a:t>1</a:t>
                          </a:r>
                          <a:endParaRPr lang="zh-CN" altLang="en-US" dirty="0"/>
                        </a:p>
                      </a:txBody>
                      <a:tcPr>
                        <a:solidFill>
                          <a:schemeClr val="accent3">
                            <a:lumMod val="60000"/>
                            <a:lumOff val="40000"/>
                          </a:schemeClr>
                        </a:solidFill>
                      </a:tcPr>
                    </a:tc>
                    <a:tc>
                      <a:txBody>
                        <a:bodyPr/>
                        <a:lstStyle/>
                        <a:p>
                          <a:pPr algn="ctr"/>
                          <a:r>
                            <a:rPr lang="en-US" altLang="zh-CN" dirty="0"/>
                            <a:t>1</a:t>
                          </a:r>
                          <a:endParaRPr lang="zh-CN" altLang="en-US" dirty="0"/>
                        </a:p>
                      </a:txBody>
                      <a:tcPr>
                        <a:solidFill>
                          <a:srgbClr val="FFC000"/>
                        </a:solidFill>
                      </a:tcPr>
                    </a:tc>
                    <a:tc>
                      <a:txBody>
                        <a:bodyPr/>
                        <a:lstStyle/>
                        <a:p>
                          <a:pPr algn="ctr"/>
                          <a:r>
                            <a:rPr lang="en-US" altLang="zh-CN" dirty="0"/>
                            <a:t>1</a:t>
                          </a:r>
                          <a:endParaRPr lang="zh-CN" altLang="en-US" dirty="0"/>
                        </a:p>
                      </a:txBody>
                      <a:tcPr>
                        <a:solidFill>
                          <a:srgbClr val="FFC000"/>
                        </a:solidFill>
                      </a:tcPr>
                    </a:tc>
                    <a:extLst>
                      <a:ext uri="{0D108BD9-81ED-4DB2-BD59-A6C34878D82A}">
                        <a16:rowId xmlns:a16="http://schemas.microsoft.com/office/drawing/2014/main" val="432539722"/>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solidFill>
                          <a:schemeClr val="accent3">
                            <a:lumMod val="60000"/>
                            <a:lumOff val="40000"/>
                          </a:schemeClr>
                        </a:solidFill>
                      </a:tcPr>
                    </a:tc>
                    <a:tc>
                      <a:txBody>
                        <a:bodyPr/>
                        <a:lstStyle/>
                        <a:p>
                          <a:pPr algn="ctr"/>
                          <a:r>
                            <a:rPr lang="en-US" altLang="zh-CN" dirty="0"/>
                            <a:t>1</a:t>
                          </a:r>
                          <a:endParaRPr lang="zh-CN" altLang="en-US" dirty="0"/>
                        </a:p>
                      </a:txBody>
                      <a:tcPr>
                        <a:solidFill>
                          <a:schemeClr val="accent3">
                            <a:lumMod val="60000"/>
                            <a:lumOff val="40000"/>
                          </a:schemeClr>
                        </a:solidFill>
                      </a:tcPr>
                    </a:tc>
                    <a:tc>
                      <a:txBody>
                        <a:bodyPr/>
                        <a:lstStyle/>
                        <a:p>
                          <a:pPr algn="ctr"/>
                          <a:r>
                            <a:rPr lang="en-US" altLang="zh-CN" dirty="0"/>
                            <a:t>0</a:t>
                          </a:r>
                          <a:endParaRPr lang="zh-CN" altLang="en-US" dirty="0"/>
                        </a:p>
                      </a:txBody>
                      <a:tcPr>
                        <a:solidFill>
                          <a:srgbClr val="FFC000"/>
                        </a:solidFill>
                      </a:tcPr>
                    </a:tc>
                    <a:tc>
                      <a:txBody>
                        <a:bodyPr/>
                        <a:lstStyle/>
                        <a:p>
                          <a:pPr algn="ctr"/>
                          <a:r>
                            <a:rPr lang="en-US" altLang="zh-CN" dirty="0"/>
                            <a:t>0</a:t>
                          </a:r>
                          <a:endParaRPr lang="zh-CN" altLang="en-US" dirty="0"/>
                        </a:p>
                      </a:txBody>
                      <a:tcPr>
                        <a:solidFill>
                          <a:srgbClr val="FFC000"/>
                        </a:solidFill>
                      </a:tcPr>
                    </a:tc>
                    <a:extLst>
                      <a:ext uri="{0D108BD9-81ED-4DB2-BD59-A6C34878D82A}">
                        <a16:rowId xmlns:a16="http://schemas.microsoft.com/office/drawing/2014/main" val="410825224"/>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solidFill>
                          <a:schemeClr val="accent3">
                            <a:lumMod val="60000"/>
                            <a:lumOff val="40000"/>
                          </a:schemeClr>
                        </a:solidFill>
                      </a:tcPr>
                    </a:tc>
                    <a:tc>
                      <a:txBody>
                        <a:bodyPr/>
                        <a:lstStyle/>
                        <a:p>
                          <a:pPr algn="ctr"/>
                          <a:r>
                            <a:rPr lang="en-US" altLang="zh-CN" dirty="0"/>
                            <a:t>1</a:t>
                          </a:r>
                          <a:endParaRPr lang="zh-CN" altLang="en-US" dirty="0"/>
                        </a:p>
                      </a:txBody>
                      <a:tcPr>
                        <a:solidFill>
                          <a:schemeClr val="accent3">
                            <a:lumMod val="60000"/>
                            <a:lumOff val="40000"/>
                          </a:schemeClr>
                        </a:solidFill>
                      </a:tcPr>
                    </a:tc>
                    <a:tc>
                      <a:txBody>
                        <a:bodyPr/>
                        <a:lstStyle/>
                        <a:p>
                          <a:pPr algn="ctr"/>
                          <a:r>
                            <a:rPr lang="en-US" altLang="zh-CN" dirty="0"/>
                            <a:t>0</a:t>
                          </a:r>
                          <a:endParaRPr lang="zh-CN" altLang="en-US" dirty="0"/>
                        </a:p>
                      </a:txBody>
                      <a:tcPr>
                        <a:solidFill>
                          <a:srgbClr val="FFC000"/>
                        </a:solidFill>
                      </a:tcPr>
                    </a:tc>
                    <a:tc>
                      <a:txBody>
                        <a:bodyPr/>
                        <a:lstStyle/>
                        <a:p>
                          <a:pPr algn="ctr"/>
                          <a:r>
                            <a:rPr lang="en-US" altLang="zh-CN" dirty="0"/>
                            <a:t>0</a:t>
                          </a:r>
                          <a:endParaRPr lang="zh-CN" altLang="en-US" dirty="0"/>
                        </a:p>
                      </a:txBody>
                      <a:tcPr>
                        <a:solidFill>
                          <a:srgbClr val="FFC000"/>
                        </a:solidFill>
                      </a:tcPr>
                    </a:tc>
                    <a:extLst>
                      <a:ext uri="{0D108BD9-81ED-4DB2-BD59-A6C34878D82A}">
                        <a16:rowId xmlns:a16="http://schemas.microsoft.com/office/drawing/2014/main" val="3771529572"/>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solidFill>
                          <a:schemeClr val="accent3">
                            <a:lumMod val="60000"/>
                            <a:lumOff val="40000"/>
                          </a:schemeClr>
                        </a:solidFill>
                      </a:tcPr>
                    </a:tc>
                    <a:tc>
                      <a:txBody>
                        <a:bodyPr/>
                        <a:lstStyle/>
                        <a:p>
                          <a:pPr algn="ctr"/>
                          <a:r>
                            <a:rPr lang="en-US" altLang="zh-CN" dirty="0"/>
                            <a:t>0</a:t>
                          </a:r>
                          <a:endParaRPr lang="zh-CN" altLang="en-US" dirty="0"/>
                        </a:p>
                      </a:txBody>
                      <a:tcPr>
                        <a:solidFill>
                          <a:schemeClr val="accent3">
                            <a:lumMod val="60000"/>
                            <a:lumOff val="40000"/>
                          </a:schemeClr>
                        </a:solidFill>
                      </a:tcPr>
                    </a:tc>
                    <a:tc>
                      <a:txBody>
                        <a:bodyPr/>
                        <a:lstStyle/>
                        <a:p>
                          <a:pPr algn="ctr"/>
                          <a:r>
                            <a:rPr lang="en-US" altLang="zh-CN" dirty="0"/>
                            <a:t>0</a:t>
                          </a:r>
                          <a:endParaRPr lang="zh-CN" altLang="en-US" dirty="0"/>
                        </a:p>
                      </a:txBody>
                      <a:tcPr>
                        <a:solidFill>
                          <a:srgbClr val="FFC000"/>
                        </a:solidFill>
                      </a:tcPr>
                    </a:tc>
                    <a:tc>
                      <a:txBody>
                        <a:bodyPr/>
                        <a:lstStyle/>
                        <a:p>
                          <a:pPr algn="ctr"/>
                          <a:r>
                            <a:rPr lang="en-US" altLang="zh-CN" dirty="0"/>
                            <a:t>0</a:t>
                          </a:r>
                          <a:endParaRPr lang="zh-CN" altLang="en-US" dirty="0"/>
                        </a:p>
                      </a:txBody>
                      <a:tcPr>
                        <a:solidFill>
                          <a:srgbClr val="FFC000"/>
                        </a:solidFill>
                      </a:tcPr>
                    </a:tc>
                    <a:extLst>
                      <a:ext uri="{0D108BD9-81ED-4DB2-BD59-A6C34878D82A}">
                        <a16:rowId xmlns:a16="http://schemas.microsoft.com/office/drawing/2014/main" val="3745889594"/>
                      </a:ext>
                    </a:extLst>
                  </a:tr>
                </a:tbl>
              </a:graphicData>
            </a:graphic>
          </p:graphicFrame>
        </mc:Fallback>
      </mc:AlternateContent>
    </p:spTree>
    <p:extLst>
      <p:ext uri="{BB962C8B-B14F-4D97-AF65-F5344CB8AC3E}">
        <p14:creationId xmlns:p14="http://schemas.microsoft.com/office/powerpoint/2010/main" val="112133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fontScale="77500" lnSpcReduction="20000"/>
              </a:bodyPr>
              <a:lstStyle/>
              <a:p>
                <a:pPr marL="0" indent="0">
                  <a:buNone/>
                </a:pPr>
                <a:r>
                  <a:rPr lang="zh-CN" altLang="en-US" b="1" dirty="0"/>
                  <a:t>代入规则：在任何一个包含变量</a:t>
                </a:r>
                <a:r>
                  <a:rPr lang="en-US" altLang="zh-CN" b="1" dirty="0"/>
                  <a:t>A</a:t>
                </a:r>
                <a:r>
                  <a:rPr lang="zh-CN" altLang="en-US" b="1" dirty="0"/>
                  <a:t>的逻辑等式中，若以另外一个逻辑式代入等式中所有</a:t>
                </a:r>
                <a:r>
                  <a:rPr lang="en-US" altLang="zh-CN" b="1" dirty="0"/>
                  <a:t>A</a:t>
                </a:r>
                <a:r>
                  <a:rPr lang="zh-CN" altLang="en-US" b="1" dirty="0"/>
                  <a:t>的位置，则等式依然成立。</a:t>
                </a:r>
              </a:p>
              <a:p>
                <a:pPr marL="0" indent="0">
                  <a:buNone/>
                </a:pPr>
                <a:r>
                  <a:rPr lang="zh-CN" altLang="en-US" dirty="0"/>
                  <a:t>扩展</a:t>
                </a:r>
                <a:r>
                  <a:rPr lang="en-US" altLang="zh-CN" dirty="0"/>
                  <a:t>De-Morgan</a:t>
                </a:r>
                <a:r>
                  <a:rPr lang="zh-CN" altLang="en-US" dirty="0"/>
                  <a:t>定律，证明：</a:t>
                </a:r>
                <a14:m>
                  <m:oMath xmlns:m="http://schemas.openxmlformats.org/officeDocument/2006/math">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r>
                              <a:rPr lang="en-US" altLang="zh-CN" sz="2000" b="0" i="1" smtClean="0">
                                <a:latin typeface="Cambria Math"/>
                              </a:rPr>
                              <m:t>𝐴</m:t>
                            </m:r>
                            <m:r>
                              <a:rPr lang="en-US" altLang="zh-CN" sz="2000" b="0" i="1" smtClean="0">
                                <a:latin typeface="Cambria Math"/>
                              </a:rPr>
                              <m:t>+</m:t>
                            </m:r>
                            <m:r>
                              <a:rPr lang="en-US" altLang="zh-CN" sz="2000" b="0" i="1" smtClean="0">
                                <a:latin typeface="Cambria Math"/>
                              </a:rPr>
                              <m:t>𝐵</m:t>
                            </m:r>
                            <m:r>
                              <a:rPr lang="en-US" altLang="zh-CN" sz="2000" b="0" i="1" smtClean="0">
                                <a:latin typeface="Cambria Math"/>
                              </a:rPr>
                              <m:t>+</m:t>
                            </m:r>
                            <m:r>
                              <a:rPr lang="en-US" altLang="zh-CN" sz="2000" b="0" i="1" smtClean="0">
                                <a:latin typeface="Cambria Math"/>
                              </a:rPr>
                              <m:t>𝐶</m:t>
                            </m:r>
                          </m:e>
                        </m:d>
                      </m:e>
                      <m:sup>
                        <m:r>
                          <a:rPr lang="en-US" altLang="zh-CN" sz="2000" b="0" i="1" smtClean="0">
                            <a:latin typeface="Cambria Math"/>
                          </a:rPr>
                          <m:t>′</m:t>
                        </m:r>
                      </m:sup>
                    </m:sSup>
                    <m:r>
                      <a:rPr lang="en-US" altLang="zh-CN" sz="2000" b="0" i="1" smtClean="0">
                        <a:latin typeface="Cambria Math"/>
                      </a:rPr>
                      <m:t>=</m:t>
                    </m:r>
                    <m:sSup>
                      <m:sSupPr>
                        <m:ctrlPr>
                          <a:rPr lang="en-US" altLang="zh-CN" sz="2000" b="0" i="1" smtClean="0">
                            <a:latin typeface="Cambria Math" panose="02040503050406030204" pitchFamily="18" charset="0"/>
                          </a:rPr>
                        </m:ctrlPr>
                      </m:sSupPr>
                      <m:e>
                        <m:r>
                          <a:rPr lang="en-US" altLang="zh-CN" sz="2000" b="0" i="1" smtClean="0">
                            <a:latin typeface="Cambria Math"/>
                          </a:rPr>
                          <m:t>𝐴</m:t>
                        </m:r>
                      </m:e>
                      <m:sup>
                        <m:r>
                          <a:rPr lang="en-US" altLang="zh-CN" sz="2000" b="0" i="1" smtClean="0">
                            <a:latin typeface="Cambria Math"/>
                          </a:rPr>
                          <m:t>′</m:t>
                        </m:r>
                      </m:sup>
                    </m:sSup>
                    <m:sSup>
                      <m:sSupPr>
                        <m:ctrlPr>
                          <a:rPr lang="en-US" altLang="zh-CN" sz="2000" b="0" i="1" smtClean="0">
                            <a:latin typeface="Cambria Math" panose="02040503050406030204" pitchFamily="18" charset="0"/>
                          </a:rPr>
                        </m:ctrlPr>
                      </m:sSupPr>
                      <m:e>
                        <m:r>
                          <a:rPr lang="en-US" altLang="zh-CN" sz="2000" b="0" i="1" smtClean="0">
                            <a:latin typeface="Cambria Math"/>
                          </a:rPr>
                          <m:t>𝐵</m:t>
                        </m:r>
                      </m:e>
                      <m:sup>
                        <m:r>
                          <a:rPr lang="en-US" altLang="zh-CN" sz="2000" b="0" i="1" smtClean="0">
                            <a:latin typeface="Cambria Math"/>
                          </a:rPr>
                          <m:t>′</m:t>
                        </m:r>
                      </m:sup>
                    </m:sSup>
                    <m:r>
                      <a:rPr lang="en-US" altLang="zh-CN" sz="2000" b="0" i="1" smtClean="0">
                        <a:latin typeface="Cambria Math"/>
                      </a:rPr>
                      <m:t>𝐶</m:t>
                    </m:r>
                    <m:r>
                      <a:rPr lang="en-US" altLang="zh-CN" sz="2000" b="0" i="1" smtClean="0">
                        <a:latin typeface="Cambria Math"/>
                      </a:rPr>
                      <m:t>′</m:t>
                    </m:r>
                  </m:oMath>
                </a14:m>
                <a:r>
                  <a:rPr lang="zh-CN" altLang="en-US" dirty="0"/>
                  <a:t>。</a:t>
                </a:r>
                <a:endParaRPr lang="en-US" altLang="zh-CN" dirty="0"/>
              </a:p>
              <a:p>
                <a:pPr lvl="1"/>
                <a:r>
                  <a:rPr lang="zh-CN" altLang="en-US" dirty="0"/>
                  <a:t>证：令</a:t>
                </a:r>
                <a14:m>
                  <m:oMath xmlns:m="http://schemas.openxmlformats.org/officeDocument/2006/math">
                    <m:r>
                      <a:rPr lang="en-US" altLang="zh-CN" b="0" i="1" smtClean="0">
                        <a:latin typeface="Cambria Math"/>
                      </a:rPr>
                      <m:t>𝐺</m:t>
                    </m:r>
                    <m:r>
                      <a:rPr lang="en-US" altLang="zh-CN" b="0" i="1" smtClean="0">
                        <a:latin typeface="Cambria Math"/>
                      </a:rPr>
                      <m:t>=</m:t>
                    </m:r>
                    <m:r>
                      <a:rPr lang="en-US" altLang="zh-CN" b="0" i="1" smtClean="0">
                        <a:latin typeface="Cambria Math"/>
                      </a:rPr>
                      <m:t>𝐴</m:t>
                    </m:r>
                    <m:r>
                      <a:rPr lang="en-US" altLang="zh-CN" b="0" i="1" smtClean="0">
                        <a:latin typeface="Cambria Math"/>
                      </a:rPr>
                      <m:t>+</m:t>
                    </m:r>
                    <m:r>
                      <a:rPr lang="en-US" altLang="zh-CN" b="0" i="1" smtClean="0">
                        <a:latin typeface="Cambria Math"/>
                      </a:rPr>
                      <m:t>𝐵</m:t>
                    </m:r>
                    <m:r>
                      <a:rPr lang="en-US" altLang="zh-CN" b="0" i="1" smtClean="0">
                        <a:latin typeface="Cambria Math"/>
                      </a:rPr>
                      <m:t>,</m:t>
                    </m:r>
                  </m:oMath>
                </a14:m>
                <a:r>
                  <a:rPr lang="en-US" altLang="zh-CN" dirty="0"/>
                  <a:t> </a:t>
                </a:r>
                <a:r>
                  <a:rPr lang="zh-CN" altLang="en-US" dirty="0"/>
                  <a:t>则有：</a:t>
                </a:r>
                <a:endParaRPr lang="en-US" altLang="zh-CN" dirty="0"/>
              </a:p>
              <a:p>
                <a:pPr lvl="1"/>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a:rPr>
                              <m:t>𝐴</m:t>
                            </m:r>
                            <m:r>
                              <a:rPr lang="en-US" altLang="zh-CN" b="0" i="1" smtClean="0">
                                <a:latin typeface="Cambria Math"/>
                              </a:rPr>
                              <m:t>+</m:t>
                            </m:r>
                            <m:r>
                              <a:rPr lang="en-US" altLang="zh-CN" b="0" i="1" smtClean="0">
                                <a:latin typeface="Cambria Math"/>
                              </a:rPr>
                              <m:t>𝐵</m:t>
                            </m:r>
                            <m:r>
                              <a:rPr lang="en-US" altLang="zh-CN" b="0" i="1" smtClean="0">
                                <a:latin typeface="Cambria Math"/>
                              </a:rPr>
                              <m:t>+</m:t>
                            </m:r>
                            <m:r>
                              <a:rPr lang="en-US" altLang="zh-CN" b="0" i="1" smtClean="0">
                                <a:latin typeface="Cambria Math"/>
                              </a:rPr>
                              <m:t>𝐶</m:t>
                            </m:r>
                          </m:e>
                        </m:d>
                      </m:e>
                      <m:sup>
                        <m:r>
                          <a:rPr lang="en-US" altLang="zh-CN" b="0" i="1" smtClean="0">
                            <a:latin typeface="Cambria Math"/>
                          </a:rPr>
                          <m:t>′</m:t>
                        </m:r>
                      </m:sup>
                    </m:sSup>
                    <m:r>
                      <a:rPr lang="en-US" altLang="zh-CN" b="0" i="1" smtClean="0">
                        <a:latin typeface="Cambria Math"/>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a:rPr>
                              <m:t>𝐺</m:t>
                            </m:r>
                            <m:r>
                              <a:rPr lang="en-US" altLang="zh-CN" b="0" i="1" smtClean="0">
                                <a:latin typeface="Cambria Math"/>
                              </a:rPr>
                              <m:t>+</m:t>
                            </m:r>
                            <m:r>
                              <a:rPr lang="en-US" altLang="zh-CN" b="0" i="1" smtClean="0">
                                <a:latin typeface="Cambria Math"/>
                              </a:rPr>
                              <m:t>𝐶</m:t>
                            </m:r>
                          </m:e>
                        </m:d>
                      </m:e>
                      <m:sup>
                        <m:r>
                          <a:rPr lang="en-US" altLang="zh-CN" b="0" i="1" smtClean="0">
                            <a:latin typeface="Cambria Math"/>
                          </a:rPr>
                          <m:t>′</m:t>
                        </m:r>
                      </m:sup>
                    </m:sSup>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𝐺</m:t>
                        </m:r>
                      </m:e>
                      <m:sup>
                        <m:r>
                          <a:rPr lang="en-US" altLang="zh-CN" b="0" i="1" smtClean="0">
                            <a:latin typeface="Cambria Math"/>
                          </a:rPr>
                          <m:t>′</m:t>
                        </m:r>
                      </m:sup>
                    </m:sSup>
                    <m:sSup>
                      <m:sSupPr>
                        <m:ctrlPr>
                          <a:rPr lang="en-US" altLang="zh-CN" b="0" i="1" smtClean="0">
                            <a:latin typeface="Cambria Math" panose="02040503050406030204" pitchFamily="18" charset="0"/>
                          </a:rPr>
                        </m:ctrlPr>
                      </m:sSupPr>
                      <m:e>
                        <m:r>
                          <a:rPr lang="en-US" altLang="zh-CN" b="0" i="1" smtClean="0">
                            <a:latin typeface="Cambria Math"/>
                          </a:rPr>
                          <m:t>𝐶</m:t>
                        </m:r>
                      </m:e>
                      <m:sup>
                        <m:r>
                          <a:rPr lang="en-US" altLang="zh-CN" b="0" i="1" smtClean="0">
                            <a:latin typeface="Cambria Math"/>
                          </a:rPr>
                          <m:t>′</m:t>
                        </m:r>
                      </m:sup>
                    </m:sSup>
                    <m:r>
                      <a:rPr lang="en-US" altLang="zh-CN" b="0" i="1" smtClean="0">
                        <a:latin typeface="Cambria Math"/>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a:rPr>
                              <m:t>𝐴</m:t>
                            </m:r>
                            <m:r>
                              <a:rPr lang="en-US" altLang="zh-CN" b="0" i="1" smtClean="0">
                                <a:latin typeface="Cambria Math"/>
                              </a:rPr>
                              <m:t>+</m:t>
                            </m:r>
                            <m:r>
                              <a:rPr lang="en-US" altLang="zh-CN" b="0" i="1" smtClean="0">
                                <a:latin typeface="Cambria Math"/>
                              </a:rPr>
                              <m:t>𝐵</m:t>
                            </m:r>
                          </m:e>
                        </m:d>
                      </m:e>
                      <m:sup>
                        <m:r>
                          <a:rPr lang="en-US" altLang="zh-CN" b="0" i="1" smtClean="0">
                            <a:latin typeface="Cambria Math"/>
                          </a:rPr>
                          <m:t>′</m:t>
                        </m:r>
                      </m:sup>
                    </m:sSup>
                    <m:sSup>
                      <m:sSupPr>
                        <m:ctrlPr>
                          <a:rPr lang="en-US" altLang="zh-CN" b="0" i="1" smtClean="0">
                            <a:latin typeface="Cambria Math" panose="02040503050406030204" pitchFamily="18" charset="0"/>
                          </a:rPr>
                        </m:ctrlPr>
                      </m:sSupPr>
                      <m:e>
                        <m:r>
                          <a:rPr lang="en-US" altLang="zh-CN" b="0" i="1" smtClean="0">
                            <a:latin typeface="Cambria Math"/>
                          </a:rPr>
                          <m:t>𝐶</m:t>
                        </m:r>
                      </m:e>
                      <m:sup>
                        <m:r>
                          <a:rPr lang="en-US" altLang="zh-CN" b="0" i="1" smtClean="0">
                            <a:latin typeface="Cambria Math"/>
                          </a:rPr>
                          <m:t>′</m:t>
                        </m:r>
                      </m:sup>
                    </m:sSup>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𝐴</m:t>
                        </m:r>
                      </m:e>
                      <m:sup>
                        <m:r>
                          <a:rPr lang="en-US" altLang="zh-CN" b="0" i="1" smtClean="0">
                            <a:latin typeface="Cambria Math"/>
                          </a:rPr>
                          <m:t>′</m:t>
                        </m:r>
                      </m:sup>
                    </m:sSup>
                    <m:sSup>
                      <m:sSupPr>
                        <m:ctrlPr>
                          <a:rPr lang="en-US" altLang="zh-CN" b="0" i="1" smtClean="0">
                            <a:latin typeface="Cambria Math" panose="02040503050406030204" pitchFamily="18" charset="0"/>
                          </a:rPr>
                        </m:ctrlPr>
                      </m:sSupPr>
                      <m:e>
                        <m:r>
                          <a:rPr lang="en-US" altLang="zh-CN" b="0" i="1" smtClean="0">
                            <a:latin typeface="Cambria Math"/>
                          </a:rPr>
                          <m:t>𝐵</m:t>
                        </m:r>
                      </m:e>
                      <m:sup>
                        <m:r>
                          <a:rPr lang="en-US" altLang="zh-CN" b="0" i="1" smtClean="0">
                            <a:latin typeface="Cambria Math"/>
                          </a:rPr>
                          <m:t>′</m:t>
                        </m:r>
                      </m:sup>
                    </m:sSup>
                    <m:r>
                      <a:rPr lang="en-US" altLang="zh-CN" b="0" i="1" smtClean="0">
                        <a:latin typeface="Cambria Math"/>
                      </a:rPr>
                      <m:t>𝐶</m:t>
                    </m:r>
                    <m:r>
                      <a:rPr lang="en-US" altLang="zh-CN" b="0" i="1" smtClean="0">
                        <a:latin typeface="Cambria Math"/>
                      </a:rPr>
                      <m:t>′</m:t>
                    </m:r>
                  </m:oMath>
                </a14:m>
                <a:r>
                  <a:rPr lang="zh-CN" altLang="en-US" dirty="0"/>
                  <a:t>。</a:t>
                </a:r>
                <a:endParaRPr lang="en-US" altLang="zh-CN" dirty="0"/>
              </a:p>
              <a:p>
                <a:r>
                  <a:rPr lang="zh-CN" altLang="en-US" dirty="0"/>
                  <a:t>同理：</a:t>
                </a:r>
                <a:r>
                  <a:rPr lang="en-US" altLang="zh-CN" dirty="0"/>
                  <a:t>(ABC)’=A’+B’+C’</a:t>
                </a:r>
              </a:p>
              <a:p>
                <a:pPr lvl="1"/>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3"/>
                <a:stretch>
                  <a:fillRect l="-2504" t="-282" r="-1858"/>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dirty="0"/>
              <a:t>代入规则</a:t>
            </a:r>
          </a:p>
        </p:txBody>
      </p:sp>
    </p:spTree>
    <p:extLst>
      <p:ext uri="{BB962C8B-B14F-4D97-AF65-F5344CB8AC3E}">
        <p14:creationId xmlns:p14="http://schemas.microsoft.com/office/powerpoint/2010/main" val="339439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pPr marL="0" indent="0">
              <a:buNone/>
            </a:pPr>
            <a:r>
              <a:rPr lang="zh-CN" altLang="en-US" dirty="0"/>
              <a:t>反演定理：对于任意个逻辑式</a:t>
            </a:r>
            <a:r>
              <a:rPr lang="en-US" altLang="zh-CN" dirty="0"/>
              <a:t>Y</a:t>
            </a:r>
            <a:r>
              <a:rPr lang="zh-CN" altLang="en-US" dirty="0"/>
              <a:t>，若将其中所有的“与”运算换成“或”运算，“或”运算换成“与”运算，</a:t>
            </a:r>
            <a:r>
              <a:rPr lang="en-US" altLang="zh-CN" dirty="0"/>
              <a:t>0</a:t>
            </a:r>
            <a:r>
              <a:rPr lang="zh-CN" altLang="en-US" dirty="0"/>
              <a:t>换成</a:t>
            </a:r>
            <a:r>
              <a:rPr lang="en-US" altLang="zh-CN" dirty="0"/>
              <a:t>1</a:t>
            </a:r>
            <a:r>
              <a:rPr lang="zh-CN" altLang="en-US" dirty="0"/>
              <a:t>，</a:t>
            </a:r>
            <a:r>
              <a:rPr lang="en-US" altLang="zh-CN" dirty="0"/>
              <a:t>1</a:t>
            </a:r>
            <a:r>
              <a:rPr lang="zh-CN" altLang="en-US" dirty="0"/>
              <a:t>换成</a:t>
            </a:r>
            <a:r>
              <a:rPr lang="en-US" altLang="zh-CN" dirty="0"/>
              <a:t>0</a:t>
            </a:r>
            <a:r>
              <a:rPr lang="zh-CN" altLang="en-US" dirty="0"/>
              <a:t>，原变量换成反变量，反变量换成原变量，则得到的结果就是</a:t>
            </a:r>
            <a:r>
              <a:rPr lang="en-US" altLang="zh-CN" dirty="0"/>
              <a:t>Y</a:t>
            </a:r>
            <a:r>
              <a:rPr lang="zh-CN" altLang="en-US" dirty="0"/>
              <a:t>非。（可以使用归纳法就运算符个数进行归纳证明）</a:t>
            </a:r>
            <a:endParaRPr lang="en-US" altLang="zh-CN" dirty="0"/>
          </a:p>
          <a:p>
            <a:r>
              <a:rPr lang="en-US" altLang="zh-CN" dirty="0"/>
              <a:t>De-Morgan</a:t>
            </a:r>
            <a:r>
              <a:rPr lang="zh-CN" altLang="en-US" dirty="0"/>
              <a:t>定律就是反演定理的变量数为</a:t>
            </a:r>
            <a:r>
              <a:rPr lang="en-US" altLang="zh-CN" dirty="0"/>
              <a:t>2</a:t>
            </a:r>
            <a:r>
              <a:rPr lang="zh-CN" altLang="en-US" dirty="0"/>
              <a:t>的特例。</a:t>
            </a:r>
            <a:endParaRPr lang="en-US" altLang="zh-CN" dirty="0"/>
          </a:p>
          <a:p>
            <a:r>
              <a:rPr lang="zh-CN" altLang="en-US" dirty="0"/>
              <a:t>注意：</a:t>
            </a:r>
            <a:endParaRPr lang="en-US" altLang="zh-CN" dirty="0"/>
          </a:p>
          <a:p>
            <a:pPr lvl="1"/>
            <a:r>
              <a:rPr lang="en-US" altLang="zh-CN" dirty="0">
                <a:solidFill>
                  <a:srgbClr val="FF0000"/>
                </a:solidFill>
              </a:rPr>
              <a:t>1. </a:t>
            </a:r>
            <a:r>
              <a:rPr lang="zh-CN" altLang="en-US" dirty="0">
                <a:solidFill>
                  <a:srgbClr val="FF0000"/>
                </a:solidFill>
              </a:rPr>
              <a:t>变换中必须保持由外向内的顺序；                               </a:t>
            </a:r>
            <a:endParaRPr lang="en-US" altLang="zh-CN" dirty="0">
              <a:solidFill>
                <a:srgbClr val="FF0000"/>
              </a:solidFill>
            </a:endParaRPr>
          </a:p>
          <a:p>
            <a:pPr lvl="1"/>
            <a:r>
              <a:rPr lang="en-US" altLang="zh-CN" dirty="0">
                <a:solidFill>
                  <a:srgbClr val="FF0000"/>
                </a:solidFill>
              </a:rPr>
              <a:t>2. </a:t>
            </a:r>
            <a:r>
              <a:rPr lang="zh-CN" altLang="en-US" dirty="0">
                <a:solidFill>
                  <a:srgbClr val="FF0000"/>
                </a:solidFill>
              </a:rPr>
              <a:t>对跨越两个或两个以上变量的“非号”要保留不变；</a:t>
            </a:r>
          </a:p>
          <a:p>
            <a:endParaRPr lang="zh-CN" altLang="en-US" dirty="0"/>
          </a:p>
          <a:p>
            <a:endParaRPr lang="zh-CN" altLang="en-US" dirty="0"/>
          </a:p>
        </p:txBody>
      </p:sp>
      <p:sp>
        <p:nvSpPr>
          <p:cNvPr id="3" name="标题 2"/>
          <p:cNvSpPr>
            <a:spLocks noGrp="1"/>
          </p:cNvSpPr>
          <p:nvPr>
            <p:ph type="title"/>
          </p:nvPr>
        </p:nvSpPr>
        <p:spPr/>
        <p:txBody>
          <a:bodyPr>
            <a:normAutofit/>
          </a:bodyPr>
          <a:lstStyle/>
          <a:p>
            <a:r>
              <a:rPr lang="zh-CN" altLang="en-US" dirty="0"/>
              <a:t>反演规则</a:t>
            </a:r>
          </a:p>
        </p:txBody>
      </p:sp>
    </p:spTree>
    <p:extLst>
      <p:ext uri="{BB962C8B-B14F-4D97-AF65-F5344CB8AC3E}">
        <p14:creationId xmlns:p14="http://schemas.microsoft.com/office/powerpoint/2010/main" val="19914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circle(in)">
                                      <p:cBhvr>
                                        <p:cTn id="20" dur="2000"/>
                                        <p:tgtEl>
                                          <p:spTgt spid="2">
                                            <p:txEl>
                                              <p:pRg st="3" end="3"/>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circle(in)">
                                      <p:cBhvr>
                                        <p:cTn id="23"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已知</a:t>
            </a:r>
            <a:r>
              <a:rPr lang="en-US" altLang="zh-CN" dirty="0"/>
              <a:t>Y</a:t>
            </a:r>
            <a:r>
              <a:rPr lang="zh-CN" altLang="en-US" dirty="0"/>
              <a:t>＝</a:t>
            </a:r>
            <a:r>
              <a:rPr lang="en-US" altLang="zh-CN" dirty="0"/>
              <a:t>A</a:t>
            </a:r>
            <a:r>
              <a:rPr lang="zh-CN" altLang="en-US" dirty="0"/>
              <a:t>（</a:t>
            </a:r>
            <a:r>
              <a:rPr lang="en-US" altLang="zh-CN" dirty="0"/>
              <a:t>B</a:t>
            </a:r>
            <a:r>
              <a:rPr lang="zh-CN" altLang="en-US" dirty="0"/>
              <a:t>＋</a:t>
            </a:r>
            <a:r>
              <a:rPr lang="en-US" altLang="zh-CN" dirty="0"/>
              <a:t>C </a:t>
            </a:r>
            <a:r>
              <a:rPr lang="zh-CN" altLang="en-US" dirty="0"/>
              <a:t>）＋</a:t>
            </a:r>
            <a:r>
              <a:rPr lang="en-US" altLang="zh-CN" dirty="0"/>
              <a:t>C’D  </a:t>
            </a:r>
            <a:r>
              <a:rPr lang="zh-CN" altLang="en-US" dirty="0"/>
              <a:t>，求</a:t>
            </a:r>
            <a:r>
              <a:rPr lang="en-US" altLang="zh-CN" dirty="0"/>
              <a:t>Y’</a:t>
            </a:r>
            <a:r>
              <a:rPr lang="zh-CN" altLang="en-US" dirty="0"/>
              <a:t>。</a:t>
            </a:r>
            <a:endParaRPr lang="en-US" altLang="zh-CN" dirty="0"/>
          </a:p>
          <a:p>
            <a:pPr lvl="1"/>
            <a:r>
              <a:rPr lang="zh-CN" altLang="en-US" dirty="0"/>
              <a:t>使用反演定律：</a:t>
            </a:r>
            <a:endParaRPr lang="en-US" altLang="zh-CN" dirty="0"/>
          </a:p>
          <a:p>
            <a:pPr lvl="1"/>
            <a:endParaRPr lang="en-US" altLang="zh-CN" dirty="0"/>
          </a:p>
          <a:p>
            <a:pPr marL="201168" lvl="1" indent="0">
              <a:buNone/>
            </a:pPr>
            <a:r>
              <a:rPr lang="en-US" altLang="zh-CN" dirty="0"/>
              <a:t> </a:t>
            </a:r>
            <a:endParaRPr lang="zh-CN" altLang="en-US" dirty="0"/>
          </a:p>
        </p:txBody>
      </p:sp>
      <p:sp>
        <p:nvSpPr>
          <p:cNvPr id="3" name="标题 2"/>
          <p:cNvSpPr>
            <a:spLocks noGrp="1"/>
          </p:cNvSpPr>
          <p:nvPr>
            <p:ph type="title"/>
          </p:nvPr>
        </p:nvSpPr>
        <p:spPr/>
        <p:txBody>
          <a:bodyPr/>
          <a:lstStyle/>
          <a:p>
            <a:r>
              <a:rPr lang="zh-CN" altLang="en-US" dirty="0"/>
              <a:t>反演规则例证</a:t>
            </a:r>
          </a:p>
        </p:txBody>
      </p:sp>
      <p:graphicFrame>
        <p:nvGraphicFramePr>
          <p:cNvPr id="4" name="对象 3"/>
          <p:cNvGraphicFramePr>
            <a:graphicFrameLocks noChangeAspect="1"/>
          </p:cNvGraphicFramePr>
          <p:nvPr>
            <p:extLst>
              <p:ext uri="{D42A27DB-BD31-4B8C-83A1-F6EECF244321}">
                <p14:modId xmlns:p14="http://schemas.microsoft.com/office/powerpoint/2010/main" val="1587076690"/>
              </p:ext>
            </p:extLst>
          </p:nvPr>
        </p:nvGraphicFramePr>
        <p:xfrm>
          <a:off x="1043608" y="2973617"/>
          <a:ext cx="4419600" cy="1474788"/>
        </p:xfrm>
        <a:graphic>
          <a:graphicData uri="http://schemas.openxmlformats.org/presentationml/2006/ole">
            <mc:AlternateContent xmlns:mc="http://schemas.openxmlformats.org/markup-compatibility/2006">
              <mc:Choice xmlns:v="urn:schemas-microsoft-com:vml" Requires="v">
                <p:oleObj spid="_x0000_s12290" name="公式" r:id="rId4" imgW="1904174" imgH="634725" progId="Equation.3">
                  <p:embed/>
                </p:oleObj>
              </mc:Choice>
              <mc:Fallback>
                <p:oleObj name="公式" r:id="rId4" imgW="1904174" imgH="634725" progId="Equation.3">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2973617"/>
                        <a:ext cx="4419600" cy="1474788"/>
                      </a:xfrm>
                      <a:prstGeom prst="rect">
                        <a:avLst/>
                      </a:prstGeom>
                      <a:noFill/>
                      <a:ln w="57150" cmpd="thickThin">
                        <a:noFill/>
                        <a:miter lim="800000"/>
                        <a:headEnd/>
                        <a:tailEnd/>
                      </a:ln>
                      <a:effectLst/>
                    </p:spPr>
                  </p:pic>
                </p:oleObj>
              </mc:Fallback>
            </mc:AlternateContent>
          </a:graphicData>
        </a:graphic>
      </p:graphicFrame>
    </p:spTree>
    <p:extLst>
      <p:ext uri="{BB962C8B-B14F-4D97-AF65-F5344CB8AC3E}">
        <p14:creationId xmlns:p14="http://schemas.microsoft.com/office/powerpoint/2010/main" val="302056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a:lnSpc>
                <a:spcPct val="150000"/>
              </a:lnSpc>
              <a:buFont typeface="Wingdings" panose="05000000000000000000" pitchFamily="2" charset="2"/>
              <a:buChar char="u"/>
            </a:pPr>
            <a:r>
              <a:rPr lang="zh-CN" altLang="en-US" sz="2400" dirty="0"/>
              <a:t>主要领域：本课程主要研究使用电子元件实现二值逻辑及二进制数值的运算和存储的原理、电路和电气与信号特性等问题。</a:t>
            </a:r>
            <a:endParaRPr lang="en-US" altLang="zh-CN" sz="2400" dirty="0"/>
          </a:p>
          <a:p>
            <a:pPr>
              <a:lnSpc>
                <a:spcPct val="150000"/>
              </a:lnSpc>
              <a:buFont typeface="Wingdings" panose="05000000000000000000" pitchFamily="2" charset="2"/>
              <a:buChar char="u"/>
            </a:pPr>
            <a:r>
              <a:rPr lang="zh-CN" altLang="en-US" sz="2400" dirty="0"/>
              <a:t>课程目标：掌握数字逻辑物理实现的基本问题和基本原理，掌握各种基本电路的组成、工作原理和性能特点。掌握数字电路的基本分析和逻辑设计方法。</a:t>
            </a:r>
            <a:endParaRPr lang="en-US" altLang="zh-CN" sz="2400" dirty="0"/>
          </a:p>
          <a:p>
            <a:pPr marL="109728" indent="0">
              <a:lnSpc>
                <a:spcPct val="150000"/>
              </a:lnSpc>
              <a:buNone/>
            </a:pPr>
            <a:endParaRPr lang="zh-CN" altLang="en-US" sz="2400" dirty="0"/>
          </a:p>
        </p:txBody>
      </p:sp>
      <p:sp>
        <p:nvSpPr>
          <p:cNvPr id="3" name="标题 2"/>
          <p:cNvSpPr>
            <a:spLocks noGrp="1"/>
          </p:cNvSpPr>
          <p:nvPr>
            <p:ph type="title"/>
          </p:nvPr>
        </p:nvSpPr>
        <p:spPr/>
        <p:txBody>
          <a:bodyPr/>
          <a:lstStyle/>
          <a:p>
            <a:r>
              <a:rPr lang="zh-CN" altLang="en-US" dirty="0"/>
              <a:t>课程概述</a:t>
            </a:r>
          </a:p>
        </p:txBody>
      </p:sp>
    </p:spTree>
    <p:extLst>
      <p:ext uri="{BB962C8B-B14F-4D97-AF65-F5344CB8AC3E}">
        <p14:creationId xmlns:p14="http://schemas.microsoft.com/office/powerpoint/2010/main" val="149910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53F6D-D6F1-4C67-A46B-5BF488470A66}"/>
              </a:ext>
            </a:extLst>
          </p:cNvPr>
          <p:cNvSpPr>
            <a:spLocks noGrp="1"/>
          </p:cNvSpPr>
          <p:nvPr>
            <p:ph type="title"/>
          </p:nvPr>
        </p:nvSpPr>
        <p:spPr/>
        <p:txBody>
          <a:bodyPr/>
          <a:lstStyle/>
          <a:p>
            <a:r>
              <a:rPr lang="zh-CN" altLang="en-US" dirty="0"/>
              <a:t>重复应用</a:t>
            </a:r>
            <a:r>
              <a:rPr lang="en-US" altLang="zh-CN" dirty="0"/>
              <a:t>De-Morgan</a:t>
            </a:r>
            <a:r>
              <a:rPr lang="zh-CN" altLang="en-US" dirty="0"/>
              <a:t>定理</a:t>
            </a:r>
          </a:p>
        </p:txBody>
      </p:sp>
      <p:graphicFrame>
        <p:nvGraphicFramePr>
          <p:cNvPr id="4" name="内容占位符 3">
            <a:extLst>
              <a:ext uri="{FF2B5EF4-FFF2-40B4-BE49-F238E27FC236}">
                <a16:creationId xmlns:a16="http://schemas.microsoft.com/office/drawing/2014/main" id="{E3E9DC08-33FA-4A51-8B4C-4E3994CAF103}"/>
              </a:ext>
            </a:extLst>
          </p:cNvPr>
          <p:cNvGraphicFramePr>
            <a:graphicFrameLocks noGrp="1" noChangeAspect="1"/>
          </p:cNvGraphicFramePr>
          <p:nvPr>
            <p:ph idx="1"/>
            <p:extLst>
              <p:ext uri="{D42A27DB-BD31-4B8C-83A1-F6EECF244321}">
                <p14:modId xmlns:p14="http://schemas.microsoft.com/office/powerpoint/2010/main" val="1068133880"/>
              </p:ext>
            </p:extLst>
          </p:nvPr>
        </p:nvGraphicFramePr>
        <p:xfrm>
          <a:off x="1115616" y="2204864"/>
          <a:ext cx="6882972" cy="2592288"/>
        </p:xfrm>
        <a:graphic>
          <a:graphicData uri="http://schemas.openxmlformats.org/presentationml/2006/ole">
            <mc:AlternateContent xmlns:mc="http://schemas.openxmlformats.org/markup-compatibility/2006">
              <mc:Choice xmlns:v="urn:schemas-microsoft-com:vml" Requires="v">
                <p:oleObj spid="_x0000_s13314" name="公式" r:id="rId3" imgW="2933640" imgH="1104840" progId="Equation.3">
                  <p:embed/>
                </p:oleObj>
              </mc:Choice>
              <mc:Fallback>
                <p:oleObj name="公式" r:id="rId3" imgW="2933640" imgH="1104840" progId="Equation.3">
                  <p:embed/>
                  <p:pic>
                    <p:nvPicPr>
                      <p:cNvPr id="4" name="内容占位符 3">
                        <a:extLst>
                          <a:ext uri="{FF2B5EF4-FFF2-40B4-BE49-F238E27FC236}">
                            <a16:creationId xmlns:a16="http://schemas.microsoft.com/office/drawing/2014/main" id="{E3E9DC08-33FA-4A51-8B4C-4E3994CAF103}"/>
                          </a:ext>
                        </a:extLst>
                      </p:cNvPr>
                      <p:cNvPicPr>
                        <a:picLocks noChangeAspect="1" noChangeArrowheads="1"/>
                      </p:cNvPicPr>
                      <p:nvPr/>
                    </p:nvPicPr>
                    <p:blipFill>
                      <a:blip r:embed="rId4"/>
                      <a:srcRect/>
                      <a:stretch>
                        <a:fillRect/>
                      </a:stretch>
                    </p:blipFill>
                    <p:spPr bwMode="auto">
                      <a:xfrm>
                        <a:off x="1115616" y="2204864"/>
                        <a:ext cx="6882972" cy="2592288"/>
                      </a:xfrm>
                      <a:prstGeom prst="rect">
                        <a:avLst/>
                      </a:prstGeom>
                      <a:noFill/>
                      <a:ln w="57150" cmpd="thickThin">
                        <a:noFill/>
                        <a:miter lim="800000"/>
                        <a:headEnd/>
                        <a:tailEnd/>
                      </a:ln>
                      <a:effectLst/>
                    </p:spPr>
                  </p:pic>
                </p:oleObj>
              </mc:Fallback>
            </mc:AlternateContent>
          </a:graphicData>
        </a:graphic>
      </p:graphicFrame>
    </p:spTree>
    <p:extLst>
      <p:ext uri="{BB962C8B-B14F-4D97-AF65-F5344CB8AC3E}">
        <p14:creationId xmlns:p14="http://schemas.microsoft.com/office/powerpoint/2010/main" val="429476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2959" y="1552928"/>
            <a:ext cx="7543801" cy="2668160"/>
          </a:xfrm>
        </p:spPr>
        <p:txBody>
          <a:bodyPr>
            <a:noAutofit/>
          </a:bodyPr>
          <a:lstStyle/>
          <a:p>
            <a:pPr marL="0" indent="0">
              <a:buNone/>
            </a:pPr>
            <a:r>
              <a:rPr lang="zh-CN" altLang="en-US" sz="2800" dirty="0"/>
              <a:t>对偶式：设</a:t>
            </a:r>
            <a:r>
              <a:rPr lang="en-US" altLang="zh-CN" sz="2800" dirty="0"/>
              <a:t>Y</a:t>
            </a:r>
            <a:r>
              <a:rPr lang="zh-CN" altLang="en-US" sz="2800" dirty="0"/>
              <a:t>是一个逻辑函数，如果将</a:t>
            </a:r>
            <a:r>
              <a:rPr lang="en-US" altLang="zh-CN" sz="2800" dirty="0"/>
              <a:t>Y</a:t>
            </a:r>
            <a:r>
              <a:rPr lang="zh-CN" altLang="en-US" sz="2800" dirty="0"/>
              <a:t>中所有的“</a:t>
            </a:r>
            <a:r>
              <a:rPr lang="en-US" altLang="zh-CN" sz="2800" dirty="0"/>
              <a:t>+”</a:t>
            </a:r>
            <a:r>
              <a:rPr lang="zh-CN" altLang="en-US" sz="2800" dirty="0"/>
              <a:t>换成与“</a:t>
            </a:r>
            <a:r>
              <a:rPr lang="en-US" altLang="zh-CN" sz="2800" dirty="0"/>
              <a:t>·”</a:t>
            </a:r>
            <a:r>
              <a:rPr lang="zh-CN" altLang="en-US" sz="2800" dirty="0"/>
              <a:t>， “</a:t>
            </a:r>
            <a:r>
              <a:rPr lang="en-US" altLang="zh-CN" sz="2800" dirty="0"/>
              <a:t>·”</a:t>
            </a:r>
            <a:r>
              <a:rPr lang="zh-CN" altLang="en-US" sz="2800" dirty="0"/>
              <a:t>换成与“</a:t>
            </a:r>
            <a:r>
              <a:rPr lang="en-US" altLang="zh-CN" sz="2800" dirty="0"/>
              <a:t>+” </a:t>
            </a:r>
            <a:r>
              <a:rPr lang="zh-CN" altLang="en-US" sz="2800" dirty="0"/>
              <a:t>，“</a:t>
            </a:r>
            <a:r>
              <a:rPr lang="en-US" altLang="zh-CN" sz="2800" dirty="0"/>
              <a:t>1” </a:t>
            </a:r>
            <a:r>
              <a:rPr lang="zh-CN" altLang="en-US" sz="2800" dirty="0"/>
              <a:t>换成与“</a:t>
            </a:r>
            <a:r>
              <a:rPr lang="en-US" altLang="zh-CN" sz="2800" dirty="0"/>
              <a:t>0”</a:t>
            </a:r>
            <a:r>
              <a:rPr lang="zh-CN" altLang="en-US" sz="2800" dirty="0"/>
              <a:t>， “</a:t>
            </a:r>
            <a:r>
              <a:rPr lang="en-US" altLang="zh-CN" sz="2800" dirty="0"/>
              <a:t>0” </a:t>
            </a:r>
            <a:r>
              <a:rPr lang="zh-CN" altLang="en-US" sz="2800" dirty="0"/>
              <a:t>换成与“</a:t>
            </a:r>
            <a:r>
              <a:rPr lang="en-US" altLang="zh-CN" sz="2800" dirty="0"/>
              <a:t>1”</a:t>
            </a:r>
            <a:r>
              <a:rPr lang="zh-CN" altLang="en-US" sz="2800" dirty="0"/>
              <a:t>，而变量保持不变，则所得的新的逻辑式 </a:t>
            </a:r>
            <a:r>
              <a:rPr lang="en-US" altLang="zh-CN" sz="2800" dirty="0"/>
              <a:t>Y</a:t>
            </a:r>
            <a:r>
              <a:rPr lang="en-US" altLang="zh-CN" sz="2800" baseline="30000" dirty="0"/>
              <a:t>D</a:t>
            </a:r>
            <a:r>
              <a:rPr lang="en-US" altLang="zh-CN" sz="2800" dirty="0"/>
              <a:t> </a:t>
            </a:r>
            <a:r>
              <a:rPr lang="zh-CN" altLang="en-US" sz="2800" dirty="0"/>
              <a:t>称为</a:t>
            </a:r>
            <a:r>
              <a:rPr lang="en-US" altLang="zh-CN" sz="2800" dirty="0"/>
              <a:t>Y</a:t>
            </a:r>
            <a:r>
              <a:rPr lang="zh-CN" altLang="en-US" sz="2800" dirty="0"/>
              <a:t>的对偶式。</a:t>
            </a:r>
            <a:endParaRPr lang="en-US" altLang="zh-CN" sz="2000" dirty="0"/>
          </a:p>
          <a:p>
            <a:endParaRPr lang="en-US" altLang="zh-CN" sz="2000" dirty="0"/>
          </a:p>
          <a:p>
            <a:endParaRPr lang="zh-CN" altLang="en-US" sz="2000" dirty="0"/>
          </a:p>
        </p:txBody>
      </p:sp>
      <p:sp>
        <p:nvSpPr>
          <p:cNvPr id="3" name="标题 2"/>
          <p:cNvSpPr>
            <a:spLocks noGrp="1"/>
          </p:cNvSpPr>
          <p:nvPr>
            <p:ph type="title"/>
          </p:nvPr>
        </p:nvSpPr>
        <p:spPr/>
        <p:txBody>
          <a:bodyPr/>
          <a:lstStyle/>
          <a:p>
            <a:r>
              <a:rPr lang="zh-CN" altLang="en-US" dirty="0"/>
              <a:t>对偶式与对偶规则</a:t>
            </a:r>
          </a:p>
        </p:txBody>
      </p:sp>
      <p:graphicFrame>
        <p:nvGraphicFramePr>
          <p:cNvPr id="4" name="对象 3"/>
          <p:cNvGraphicFramePr>
            <a:graphicFrameLocks noChangeAspect="1"/>
          </p:cNvGraphicFramePr>
          <p:nvPr>
            <p:extLst>
              <p:ext uri="{D42A27DB-BD31-4B8C-83A1-F6EECF244321}">
                <p14:modId xmlns:p14="http://schemas.microsoft.com/office/powerpoint/2010/main" val="4067569560"/>
              </p:ext>
            </p:extLst>
          </p:nvPr>
        </p:nvGraphicFramePr>
        <p:xfrm>
          <a:off x="838983" y="4941168"/>
          <a:ext cx="5062478" cy="576510"/>
        </p:xfrm>
        <a:graphic>
          <a:graphicData uri="http://schemas.openxmlformats.org/presentationml/2006/ole">
            <mc:AlternateContent xmlns:mc="http://schemas.openxmlformats.org/markup-compatibility/2006">
              <mc:Choice xmlns:v="urn:schemas-microsoft-com:vml" Requires="v">
                <p:oleObj spid="_x0000_s14338" name="公式" r:id="rId4" imgW="2019300" imgH="228600" progId="Equation.3">
                  <p:embed/>
                </p:oleObj>
              </mc:Choice>
              <mc:Fallback>
                <p:oleObj name="公式" r:id="rId4" imgW="2019300" imgH="228600" progId="Equation.3">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983" y="4941168"/>
                        <a:ext cx="5062478" cy="576510"/>
                      </a:xfrm>
                      <a:prstGeom prst="rect">
                        <a:avLst/>
                      </a:prstGeom>
                      <a:noFill/>
                      <a:ln w="57150" cmpd="thickThin">
                        <a:noFill/>
                        <a:miter lim="800000"/>
                        <a:headEnd/>
                        <a:tailEnd/>
                      </a:ln>
                      <a:effec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32947315"/>
              </p:ext>
            </p:extLst>
          </p:nvPr>
        </p:nvGraphicFramePr>
        <p:xfrm>
          <a:off x="822959" y="5685376"/>
          <a:ext cx="6265862" cy="561975"/>
        </p:xfrm>
        <a:graphic>
          <a:graphicData uri="http://schemas.openxmlformats.org/presentationml/2006/ole">
            <mc:AlternateContent xmlns:mc="http://schemas.openxmlformats.org/markup-compatibility/2006">
              <mc:Choice xmlns:v="urn:schemas-microsoft-com:vml" Requires="v">
                <p:oleObj spid="_x0000_s14339" name="公式" r:id="rId6" imgW="2565400" imgH="228600" progId="Equation.3">
                  <p:embed/>
                </p:oleObj>
              </mc:Choice>
              <mc:Fallback>
                <p:oleObj name="公式" r:id="rId6" imgW="2565400" imgH="228600" progId="Equation.3">
                  <p:embed/>
                  <p:pic>
                    <p:nvPicPr>
                      <p:cNvPr id="5"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59" y="5685376"/>
                        <a:ext cx="6265862" cy="561975"/>
                      </a:xfrm>
                      <a:prstGeom prst="rect">
                        <a:avLst/>
                      </a:prstGeom>
                      <a:noFill/>
                      <a:ln w="57150" cmpd="thickThin">
                        <a:noFill/>
                        <a:miter lim="800000"/>
                        <a:headEnd/>
                        <a:tailEnd/>
                      </a:ln>
                      <a:effectLst/>
                    </p:spPr>
                  </p:pic>
                </p:oleObj>
              </mc:Fallback>
            </mc:AlternateContent>
          </a:graphicData>
        </a:graphic>
      </p:graphicFrame>
    </p:spTree>
    <p:extLst>
      <p:ext uri="{BB962C8B-B14F-4D97-AF65-F5344CB8AC3E}">
        <p14:creationId xmlns:p14="http://schemas.microsoft.com/office/powerpoint/2010/main" val="15773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1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CB28B-9D3D-4668-9902-9FF85FAC4B96}"/>
              </a:ext>
            </a:extLst>
          </p:cNvPr>
          <p:cNvSpPr>
            <a:spLocks noGrp="1"/>
          </p:cNvSpPr>
          <p:nvPr>
            <p:ph type="title"/>
          </p:nvPr>
        </p:nvSpPr>
        <p:spPr/>
        <p:txBody>
          <a:bodyPr/>
          <a:lstStyle/>
          <a:p>
            <a:r>
              <a:rPr lang="zh-CN" altLang="en-US" dirty="0"/>
              <a:t>对偶规则</a:t>
            </a:r>
          </a:p>
        </p:txBody>
      </p:sp>
      <p:sp>
        <p:nvSpPr>
          <p:cNvPr id="3" name="内容占位符 2">
            <a:extLst>
              <a:ext uri="{FF2B5EF4-FFF2-40B4-BE49-F238E27FC236}">
                <a16:creationId xmlns:a16="http://schemas.microsoft.com/office/drawing/2014/main" id="{141AE44D-4C28-485D-9879-6282C5FC1C36}"/>
              </a:ext>
            </a:extLst>
          </p:cNvPr>
          <p:cNvSpPr>
            <a:spLocks noGrp="1"/>
          </p:cNvSpPr>
          <p:nvPr>
            <p:ph idx="1"/>
          </p:nvPr>
        </p:nvSpPr>
        <p:spPr/>
        <p:txBody>
          <a:bodyPr/>
          <a:lstStyle/>
          <a:p>
            <a:pPr marL="0" indent="0">
              <a:buNone/>
            </a:pPr>
            <a:r>
              <a:rPr lang="zh-CN" altLang="en-US" dirty="0"/>
              <a:t>对偶规则：如果两个函数</a:t>
            </a:r>
            <a:r>
              <a:rPr lang="en-US" altLang="zh-CN" dirty="0"/>
              <a:t>Y</a:t>
            </a:r>
            <a:r>
              <a:rPr lang="zh-CN" altLang="en-US" dirty="0"/>
              <a:t>和</a:t>
            </a:r>
            <a:r>
              <a:rPr lang="en-US" altLang="zh-CN" dirty="0"/>
              <a:t>G</a:t>
            </a:r>
            <a:r>
              <a:rPr lang="zh-CN" altLang="en-US" dirty="0"/>
              <a:t>相等，则其对偶式</a:t>
            </a:r>
            <a:r>
              <a:rPr lang="en-US" altLang="zh-CN" dirty="0"/>
              <a:t>Y</a:t>
            </a:r>
            <a:r>
              <a:rPr lang="en-US" altLang="zh-CN" baseline="30000" dirty="0"/>
              <a:t>D</a:t>
            </a:r>
            <a:r>
              <a:rPr lang="zh-CN" altLang="en-US" dirty="0"/>
              <a:t>和</a:t>
            </a:r>
            <a:r>
              <a:rPr lang="en-US" altLang="zh-CN" dirty="0"/>
              <a:t>G</a:t>
            </a:r>
            <a:r>
              <a:rPr lang="en-US" altLang="zh-CN" baseline="30000" dirty="0"/>
              <a:t>D</a:t>
            </a:r>
            <a:r>
              <a:rPr lang="zh-CN" altLang="en-US" dirty="0"/>
              <a:t>也必然相等，反之亦然。</a:t>
            </a:r>
          </a:p>
        </p:txBody>
      </p:sp>
    </p:spTree>
    <p:extLst>
      <p:ext uri="{BB962C8B-B14F-4D97-AF65-F5344CB8AC3E}">
        <p14:creationId xmlns:p14="http://schemas.microsoft.com/office/powerpoint/2010/main" val="36466623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2959" y="1552928"/>
            <a:ext cx="7543801" cy="1372016"/>
          </a:xfrm>
        </p:spPr>
        <p:txBody>
          <a:bodyPr>
            <a:normAutofit fontScale="92500" lnSpcReduction="20000"/>
          </a:bodyPr>
          <a:lstStyle/>
          <a:p>
            <a:pPr marL="0" indent="0">
              <a:buNone/>
            </a:pPr>
            <a:r>
              <a:rPr lang="zh-CN" altLang="en-US" dirty="0"/>
              <a:t>试利用对偶规则证明吸收律</a:t>
            </a:r>
            <a:r>
              <a:rPr lang="en-US" altLang="zh-CN" dirty="0"/>
              <a:t>A</a:t>
            </a:r>
            <a:r>
              <a:rPr lang="zh-CN" altLang="en-US" dirty="0"/>
              <a:t>＋</a:t>
            </a:r>
            <a:r>
              <a:rPr lang="en-US" altLang="zh-CN" dirty="0"/>
              <a:t>A’B</a:t>
            </a:r>
            <a:r>
              <a:rPr lang="zh-CN" altLang="en-US" dirty="0"/>
              <a:t>＝</a:t>
            </a:r>
            <a:r>
              <a:rPr lang="en-US" altLang="zh-CN" dirty="0"/>
              <a:t>A</a:t>
            </a:r>
            <a:r>
              <a:rPr lang="zh-CN" altLang="en-US" dirty="0"/>
              <a:t>＋</a:t>
            </a:r>
            <a:r>
              <a:rPr lang="en-US" altLang="zh-CN" dirty="0"/>
              <a:t>B </a:t>
            </a:r>
            <a:r>
              <a:rPr lang="zh-CN" altLang="en-US" dirty="0"/>
              <a:t>式子成立。</a:t>
            </a:r>
            <a:endParaRPr lang="en-US" altLang="zh-CN" dirty="0"/>
          </a:p>
          <a:p>
            <a:pPr lvl="1"/>
            <a:endParaRPr lang="zh-CN" altLang="en-US" dirty="0"/>
          </a:p>
        </p:txBody>
      </p:sp>
      <p:sp>
        <p:nvSpPr>
          <p:cNvPr id="3" name="标题 2"/>
          <p:cNvSpPr>
            <a:spLocks noGrp="1"/>
          </p:cNvSpPr>
          <p:nvPr>
            <p:ph type="title"/>
          </p:nvPr>
        </p:nvSpPr>
        <p:spPr/>
        <p:txBody>
          <a:bodyPr/>
          <a:lstStyle/>
          <a:p>
            <a:r>
              <a:rPr lang="zh-CN" altLang="en-US" dirty="0"/>
              <a:t>对偶定理例证</a:t>
            </a:r>
          </a:p>
        </p:txBody>
      </p:sp>
      <p:graphicFrame>
        <p:nvGraphicFramePr>
          <p:cNvPr id="4" name="对象 3"/>
          <p:cNvGraphicFramePr>
            <a:graphicFrameLocks noChangeAspect="1"/>
          </p:cNvGraphicFramePr>
          <p:nvPr>
            <p:extLst>
              <p:ext uri="{D42A27DB-BD31-4B8C-83A1-F6EECF244321}">
                <p14:modId xmlns:p14="http://schemas.microsoft.com/office/powerpoint/2010/main" val="76967361"/>
              </p:ext>
            </p:extLst>
          </p:nvPr>
        </p:nvGraphicFramePr>
        <p:xfrm>
          <a:off x="720026" y="2876515"/>
          <a:ext cx="5349875" cy="528637"/>
        </p:xfrm>
        <a:graphic>
          <a:graphicData uri="http://schemas.openxmlformats.org/presentationml/2006/ole">
            <mc:AlternateContent xmlns:mc="http://schemas.openxmlformats.org/markup-compatibility/2006">
              <mc:Choice xmlns:v="urn:schemas-microsoft-com:vml" Requires="v">
                <p:oleObj spid="_x0000_s15362" name="Equation" r:id="rId4" imgW="2057400" imgH="203040" progId="Equation.DSMT4">
                  <p:embed/>
                </p:oleObj>
              </mc:Choice>
              <mc:Fallback>
                <p:oleObj name="Equation" r:id="rId4" imgW="2057400" imgH="203040" progId="Equation.DSMT4">
                  <p:embed/>
                  <p:pic>
                    <p:nvPicPr>
                      <p:cNvPr id="4" name="对象 3"/>
                      <p:cNvPicPr>
                        <a:picLocks noChangeAspect="1" noChangeArrowheads="1"/>
                      </p:cNvPicPr>
                      <p:nvPr/>
                    </p:nvPicPr>
                    <p:blipFill>
                      <a:blip r:embed="rId5"/>
                      <a:srcRect/>
                      <a:stretch>
                        <a:fillRect/>
                      </a:stretch>
                    </p:blipFill>
                    <p:spPr bwMode="auto">
                      <a:xfrm>
                        <a:off x="720026" y="2876515"/>
                        <a:ext cx="5349875" cy="528637"/>
                      </a:xfrm>
                      <a:prstGeom prst="rect">
                        <a:avLst/>
                      </a:prstGeom>
                      <a:noFill/>
                      <a:ln w="57150" cmpd="thickThin">
                        <a:noFill/>
                        <a:miter lim="800000"/>
                        <a:headEnd/>
                        <a:tailEnd/>
                      </a:ln>
                      <a:effec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24995233"/>
              </p:ext>
            </p:extLst>
          </p:nvPr>
        </p:nvGraphicFramePr>
        <p:xfrm>
          <a:off x="738772" y="3537878"/>
          <a:ext cx="7146925" cy="1111250"/>
        </p:xfrm>
        <a:graphic>
          <a:graphicData uri="http://schemas.openxmlformats.org/presentationml/2006/ole">
            <mc:AlternateContent xmlns:mc="http://schemas.openxmlformats.org/markup-compatibility/2006">
              <mc:Choice xmlns:v="urn:schemas-microsoft-com:vml" Requires="v">
                <p:oleObj spid="_x0000_s15363" name="Equation" r:id="rId6" imgW="2933640" imgH="457200" progId="Equation.DSMT4">
                  <p:embed/>
                </p:oleObj>
              </mc:Choice>
              <mc:Fallback>
                <p:oleObj name="Equation" r:id="rId6" imgW="2933640" imgH="457200" progId="Equation.DSMT4">
                  <p:embed/>
                  <p:pic>
                    <p:nvPicPr>
                      <p:cNvPr id="5" name="对象 4"/>
                      <p:cNvPicPr>
                        <a:picLocks noChangeAspect="1" noChangeArrowheads="1"/>
                      </p:cNvPicPr>
                      <p:nvPr/>
                    </p:nvPicPr>
                    <p:blipFill>
                      <a:blip r:embed="rId7"/>
                      <a:srcRect/>
                      <a:stretch>
                        <a:fillRect/>
                      </a:stretch>
                    </p:blipFill>
                    <p:spPr bwMode="auto">
                      <a:xfrm>
                        <a:off x="738772" y="3537878"/>
                        <a:ext cx="7146925" cy="1111250"/>
                      </a:xfrm>
                      <a:prstGeom prst="rect">
                        <a:avLst/>
                      </a:prstGeom>
                      <a:noFill/>
                      <a:ln w="57150" cmpd="thickThin">
                        <a:noFill/>
                        <a:miter lim="800000"/>
                        <a:headEnd/>
                        <a:tailEnd/>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91440223"/>
              </p:ext>
            </p:extLst>
          </p:nvPr>
        </p:nvGraphicFramePr>
        <p:xfrm>
          <a:off x="769913" y="4704775"/>
          <a:ext cx="2051050" cy="538162"/>
        </p:xfrm>
        <a:graphic>
          <a:graphicData uri="http://schemas.openxmlformats.org/presentationml/2006/ole">
            <mc:AlternateContent xmlns:mc="http://schemas.openxmlformats.org/markup-compatibility/2006">
              <mc:Choice xmlns:v="urn:schemas-microsoft-com:vml" Requires="v">
                <p:oleObj spid="_x0000_s15364" name="Equation" r:id="rId8" imgW="774360" imgH="203040" progId="Equation.DSMT4">
                  <p:embed/>
                </p:oleObj>
              </mc:Choice>
              <mc:Fallback>
                <p:oleObj name="Equation" r:id="rId8" imgW="774360" imgH="203040" progId="Equation.DSMT4">
                  <p:embed/>
                  <p:pic>
                    <p:nvPicPr>
                      <p:cNvPr id="6" name="对象 5"/>
                      <p:cNvPicPr>
                        <a:picLocks noChangeAspect="1" noChangeArrowheads="1"/>
                      </p:cNvPicPr>
                      <p:nvPr/>
                    </p:nvPicPr>
                    <p:blipFill>
                      <a:blip r:embed="rId9"/>
                      <a:srcRect/>
                      <a:stretch>
                        <a:fillRect/>
                      </a:stretch>
                    </p:blipFill>
                    <p:spPr bwMode="auto">
                      <a:xfrm>
                        <a:off x="769913" y="4704775"/>
                        <a:ext cx="2051050" cy="538162"/>
                      </a:xfrm>
                      <a:prstGeom prst="rect">
                        <a:avLst/>
                      </a:prstGeom>
                      <a:noFill/>
                      <a:ln w="57150" cmpd="thickThin">
                        <a:noFill/>
                        <a:miter lim="800000"/>
                        <a:headEnd/>
                        <a:tailEnd/>
                      </a:ln>
                      <a:effec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58908229"/>
              </p:ext>
            </p:extLst>
          </p:nvPr>
        </p:nvGraphicFramePr>
        <p:xfrm>
          <a:off x="739262" y="5445224"/>
          <a:ext cx="3721100" cy="455612"/>
        </p:xfrm>
        <a:graphic>
          <a:graphicData uri="http://schemas.openxmlformats.org/presentationml/2006/ole">
            <mc:AlternateContent xmlns:mc="http://schemas.openxmlformats.org/markup-compatibility/2006">
              <mc:Choice xmlns:v="urn:schemas-microsoft-com:vml" Requires="v">
                <p:oleObj spid="_x0000_s15365" name="Equation" r:id="rId10" imgW="1346040" imgH="164880" progId="Equation.DSMT4">
                  <p:embed/>
                </p:oleObj>
              </mc:Choice>
              <mc:Fallback>
                <p:oleObj name="Equation" r:id="rId10" imgW="1346040" imgH="164880" progId="Equation.DSMT4">
                  <p:embed/>
                  <p:pic>
                    <p:nvPicPr>
                      <p:cNvPr id="7" name="对象 6"/>
                      <p:cNvPicPr>
                        <a:picLocks noChangeAspect="1" noChangeArrowheads="1"/>
                      </p:cNvPicPr>
                      <p:nvPr/>
                    </p:nvPicPr>
                    <p:blipFill>
                      <a:blip r:embed="rId11"/>
                      <a:srcRect/>
                      <a:stretch>
                        <a:fillRect/>
                      </a:stretch>
                    </p:blipFill>
                    <p:spPr bwMode="auto">
                      <a:xfrm>
                        <a:off x="739262" y="5445224"/>
                        <a:ext cx="3721100" cy="455612"/>
                      </a:xfrm>
                      <a:prstGeom prst="rect">
                        <a:avLst/>
                      </a:prstGeom>
                      <a:noFill/>
                      <a:ln w="57150" cmpd="thickThin">
                        <a:noFill/>
                        <a:miter lim="800000"/>
                        <a:headEnd/>
                        <a:tailEnd/>
                      </a:ln>
                      <a:effectLst/>
                    </p:spPr>
                  </p:pic>
                </p:oleObj>
              </mc:Fallback>
            </mc:AlternateContent>
          </a:graphicData>
        </a:graphic>
      </p:graphicFrame>
    </p:spTree>
    <p:extLst>
      <p:ext uri="{BB962C8B-B14F-4D97-AF65-F5344CB8AC3E}">
        <p14:creationId xmlns:p14="http://schemas.microsoft.com/office/powerpoint/2010/main" val="162380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fontScale="85000" lnSpcReduction="10000"/>
              </a:bodyPr>
              <a:lstStyle/>
              <a:p>
                <a:r>
                  <a:rPr lang="zh-CN" altLang="en-US" dirty="0"/>
                  <a:t>逻辑函数</a:t>
                </a:r>
                <a:endParaRPr lang="en-US" altLang="zh-CN" dirty="0"/>
              </a:p>
              <a:p>
                <a:pPr lvl="1"/>
                <a14:m>
                  <m:oMath xmlns:m="http://schemas.openxmlformats.org/officeDocument/2006/math">
                    <m:r>
                      <a:rPr lang="en-US" altLang="zh-CN" b="0" i="1" smtClean="0">
                        <a:latin typeface="Cambria Math"/>
                      </a:rPr>
                      <m:t>𝑌</m:t>
                    </m:r>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a:rPr>
                              <m:t>𝐴</m:t>
                            </m:r>
                          </m:e>
                          <m:sub>
                            <m:r>
                              <a:rPr lang="en-US" altLang="zh-CN" b="0" i="1" smtClean="0">
                                <a:latin typeface="Cambria Math"/>
                              </a:rPr>
                              <m:t>1</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𝐴</m:t>
                            </m:r>
                          </m:e>
                          <m:sub>
                            <m:r>
                              <a:rPr lang="en-US" altLang="zh-CN" b="0" i="1" smtClean="0">
                                <a:latin typeface="Cambria Math"/>
                              </a:rPr>
                              <m:t>2</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𝐴</m:t>
                            </m:r>
                          </m:e>
                          <m:sub>
                            <m:r>
                              <a:rPr lang="en-US" altLang="zh-CN" b="0" i="1" smtClean="0">
                                <a:latin typeface="Cambria Math"/>
                              </a:rPr>
                              <m:t>𝑛</m:t>
                            </m:r>
                          </m:sub>
                        </m:sSub>
                      </m:e>
                    </m:d>
                    <m:r>
                      <a:rPr lang="en-US" altLang="zh-CN" b="0" i="1" smtClean="0">
                        <a:latin typeface="Cambria Math"/>
                      </a:rPr>
                      <m:t>,</m:t>
                    </m:r>
                  </m:oMath>
                </a14:m>
                <a:endParaRPr lang="en-US" altLang="zh-CN" b="0" i="1" dirty="0">
                  <a:latin typeface="Cambria Math"/>
                </a:endParaRP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𝐴</m:t>
                        </m:r>
                      </m:e>
                      <m:sub>
                        <m:r>
                          <a:rPr lang="en-US" altLang="zh-CN" i="1">
                            <a:latin typeface="Cambria Math"/>
                          </a:rPr>
                          <m:t>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𝐴</m:t>
                        </m:r>
                      </m:e>
                      <m:sub>
                        <m:r>
                          <a:rPr lang="en-US" altLang="zh-CN" i="1">
                            <a:latin typeface="Cambria Math"/>
                          </a:rPr>
                          <m:t>2</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𝐴</m:t>
                        </m:r>
                      </m:e>
                      <m:sub>
                        <m:r>
                          <a:rPr lang="en-US" altLang="zh-CN" i="1">
                            <a:latin typeface="Cambria Math"/>
                          </a:rPr>
                          <m:t>𝑛</m:t>
                        </m:r>
                      </m:sub>
                    </m:sSub>
                    <m:r>
                      <a:rPr lang="en-US" altLang="zh-CN" b="0" i="0" smtClean="0">
                        <a:latin typeface="Cambria Math"/>
                      </a:rPr>
                      <m:t>,</m:t>
                    </m:r>
                    <m:r>
                      <a:rPr lang="en-US" altLang="zh-CN" b="0" i="1" smtClean="0">
                        <a:latin typeface="Cambria Math"/>
                      </a:rPr>
                      <m:t>𝑌</m:t>
                    </m:r>
                    <m:r>
                      <a:rPr lang="en-US" altLang="zh-CN" b="0" i="1" smtClean="0">
                        <a:latin typeface="Cambria Math"/>
                        <a:ea typeface="Cambria Math"/>
                      </a:rPr>
                      <m:t>∈</m:t>
                    </m:r>
                    <m:d>
                      <m:dPr>
                        <m:begChr m:val="{"/>
                        <m:endChr m:val="}"/>
                        <m:ctrlPr>
                          <a:rPr lang="en-US" altLang="zh-CN" b="0" i="1" smtClean="0">
                            <a:latin typeface="Cambria Math" panose="02040503050406030204" pitchFamily="18" charset="0"/>
                            <a:ea typeface="Cambria Math"/>
                          </a:rPr>
                        </m:ctrlPr>
                      </m:dPr>
                      <m:e>
                        <m:r>
                          <a:rPr lang="en-US" altLang="zh-CN" b="0" i="1" smtClean="0">
                            <a:latin typeface="Cambria Math"/>
                            <a:ea typeface="Cambria Math"/>
                          </a:rPr>
                          <m:t>0,1</m:t>
                        </m:r>
                      </m:e>
                    </m:d>
                    <m:r>
                      <a:rPr lang="en-US" altLang="zh-CN" b="0" i="1" smtClean="0">
                        <a:latin typeface="Cambria Math"/>
                        <a:ea typeface="Cambria Math"/>
                      </a:rPr>
                      <m:t>,</m:t>
                    </m:r>
                    <m:r>
                      <a:rPr lang="en-US" altLang="zh-CN" b="0" i="1" smtClean="0">
                        <a:latin typeface="Cambria Math"/>
                        <a:ea typeface="Cambria Math"/>
                      </a:rPr>
                      <m:t>𝐹</m:t>
                    </m:r>
                    <m:r>
                      <a:rPr lang="zh-CN" altLang="en-US" b="0" i="1" smtClean="0">
                        <a:latin typeface="Cambria Math"/>
                        <a:ea typeface="Cambria Math"/>
                      </a:rPr>
                      <m:t>是由</m:t>
                    </m:r>
                    <m:r>
                      <a:rPr lang="zh-CN" altLang="en-US" i="1">
                        <a:latin typeface="Cambria Math"/>
                        <a:ea typeface="Cambria Math"/>
                      </a:rPr>
                      <m:t>与或非</m:t>
                    </m:r>
                    <m:r>
                      <a:rPr lang="zh-CN" altLang="en-US" i="1" smtClean="0">
                        <a:latin typeface="Cambria Math"/>
                        <a:ea typeface="Cambria Math"/>
                      </a:rPr>
                      <m:t>构成的运算。</m:t>
                    </m:r>
                  </m:oMath>
                </a14:m>
                <a:endParaRPr lang="en-US" altLang="zh-CN" i="1" dirty="0"/>
              </a:p>
              <a:p>
                <a:pPr lvl="1"/>
                <a:r>
                  <a:rPr lang="en-US" altLang="zh-CN" i="1" dirty="0"/>
                  <a:t>F</a:t>
                </a:r>
                <a:r>
                  <a:rPr lang="en-US" altLang="zh-CN" dirty="0"/>
                  <a:t> </a:t>
                </a:r>
                <a:r>
                  <a:rPr lang="zh-CN" altLang="en-US" dirty="0"/>
                  <a:t>是</a:t>
                </a:r>
                <a:r>
                  <a:rPr lang="en-US" altLang="zh-CN" dirty="0"/>
                  <a:t>n</a:t>
                </a:r>
                <a:r>
                  <a:rPr lang="zh-CN" altLang="en-US" dirty="0"/>
                  <a:t>个变量的逻辑函数。</a:t>
                </a:r>
                <a:endParaRPr lang="en-US" altLang="zh-CN" dirty="0"/>
              </a:p>
              <a:p>
                <a:r>
                  <a:rPr lang="en-US" altLang="zh-CN" i="1" dirty="0"/>
                  <a:t>Y=(A+B)’(C+D)</a:t>
                </a:r>
              </a:p>
              <a:p>
                <a:r>
                  <a:rPr lang="en-US" altLang="zh-CN" i="1" dirty="0"/>
                  <a:t>Y=ABC+AB’C+ABC’</a:t>
                </a:r>
              </a:p>
              <a:p>
                <a:pPr lvl="1"/>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3"/>
                <a:stretch>
                  <a:fillRect l="-485"/>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逻辑函数及其表示方法</a:t>
            </a:r>
          </a:p>
        </p:txBody>
      </p:sp>
    </p:spTree>
    <p:extLst>
      <p:ext uri="{BB962C8B-B14F-4D97-AF65-F5344CB8AC3E}">
        <p14:creationId xmlns:p14="http://schemas.microsoft.com/office/powerpoint/2010/main" val="10516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1000"/>
                                        <p:tgtEl>
                                          <p:spTgt spid="2">
                                            <p:txEl>
                                              <p:pRg st="4" end="4"/>
                                            </p:txEl>
                                          </p:spTgt>
                                        </p:tgtEl>
                                      </p:cBhvr>
                                    </p:animEffect>
                                    <p:anim calcmode="lin" valueType="num">
                                      <p:cBhvr>
                                        <p:cTn id="3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fade">
                                      <p:cBhvr>
                                        <p:cTn id="36" dur="1000"/>
                                        <p:tgtEl>
                                          <p:spTgt spid="2">
                                            <p:txEl>
                                              <p:pRg st="5" end="5"/>
                                            </p:txEl>
                                          </p:spTgt>
                                        </p:tgtEl>
                                      </p:cBhvr>
                                    </p:animEffect>
                                    <p:anim calcmode="lin" valueType="num">
                                      <p:cBhvr>
                                        <p:cTn id="3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异或函数：</a:t>
            </a:r>
            <a:r>
              <a:rPr lang="en-US" altLang="zh-CN" dirty="0"/>
              <a:t>Y</a:t>
            </a:r>
            <a:r>
              <a:rPr lang="zh-CN" altLang="en-US" dirty="0"/>
              <a:t>＝</a:t>
            </a:r>
            <a:r>
              <a:rPr lang="en-US" altLang="zh-CN" dirty="0"/>
              <a:t>A </a:t>
            </a:r>
            <a:r>
              <a:rPr lang="en-US" altLang="zh-CN" dirty="0">
                <a:sym typeface="Symbol" pitchFamily="18" charset="2"/>
              </a:rPr>
              <a:t>B</a:t>
            </a:r>
            <a:r>
              <a:rPr lang="en-US" altLang="zh-CN" dirty="0"/>
              <a:t> </a:t>
            </a:r>
            <a:r>
              <a:rPr lang="zh-CN" altLang="en-US" dirty="0"/>
              <a:t>＋</a:t>
            </a:r>
            <a:r>
              <a:rPr lang="en-US" altLang="zh-CN" dirty="0"/>
              <a:t>AB </a:t>
            </a:r>
            <a:r>
              <a:rPr lang="en-US" altLang="zh-CN" dirty="0">
                <a:sym typeface="Symbol" pitchFamily="18" charset="2"/>
              </a:rPr>
              <a:t></a:t>
            </a:r>
          </a:p>
          <a:p>
            <a:r>
              <a:rPr lang="zh-CN" altLang="en-US" dirty="0">
                <a:sym typeface="Symbol" pitchFamily="18" charset="2"/>
              </a:rPr>
              <a:t>真值表：</a:t>
            </a:r>
            <a:endParaRPr lang="en-US" altLang="zh-CN" dirty="0">
              <a:sym typeface="Symbol" pitchFamily="18" charset="2"/>
            </a:endParaRPr>
          </a:p>
          <a:p>
            <a:endParaRPr lang="zh-CN" altLang="en-US" dirty="0"/>
          </a:p>
        </p:txBody>
      </p:sp>
      <p:sp>
        <p:nvSpPr>
          <p:cNvPr id="3" name="标题 2"/>
          <p:cNvSpPr>
            <a:spLocks noGrp="1"/>
          </p:cNvSpPr>
          <p:nvPr>
            <p:ph type="title"/>
          </p:nvPr>
        </p:nvSpPr>
        <p:spPr/>
        <p:txBody>
          <a:bodyPr/>
          <a:lstStyle/>
          <a:p>
            <a:r>
              <a:rPr lang="zh-CN" altLang="en-US" dirty="0"/>
              <a:t>真值表</a:t>
            </a:r>
          </a:p>
        </p:txBody>
      </p:sp>
      <p:grpSp>
        <p:nvGrpSpPr>
          <p:cNvPr id="4" name="Group 112"/>
          <p:cNvGrpSpPr>
            <a:grpSpLocks/>
          </p:cNvGrpSpPr>
          <p:nvPr/>
        </p:nvGrpSpPr>
        <p:grpSpPr bwMode="auto">
          <a:xfrm>
            <a:off x="3059832" y="2492896"/>
            <a:ext cx="3671887" cy="3495675"/>
            <a:chOff x="3107" y="1706"/>
            <a:chExt cx="2313" cy="2202"/>
          </a:xfrm>
        </p:grpSpPr>
        <p:sp>
          <p:nvSpPr>
            <p:cNvPr id="5" name="Rectangle 52"/>
            <p:cNvSpPr>
              <a:spLocks noChangeArrowheads="1"/>
            </p:cNvSpPr>
            <p:nvPr/>
          </p:nvSpPr>
          <p:spPr bwMode="auto">
            <a:xfrm>
              <a:off x="4650" y="2115"/>
              <a:ext cx="770"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Y</a:t>
              </a:r>
            </a:p>
          </p:txBody>
        </p:sp>
        <p:sp>
          <p:nvSpPr>
            <p:cNvPr id="6" name="Rectangle 50"/>
            <p:cNvSpPr>
              <a:spLocks noChangeArrowheads="1"/>
            </p:cNvSpPr>
            <p:nvPr/>
          </p:nvSpPr>
          <p:spPr bwMode="auto">
            <a:xfrm>
              <a:off x="3894" y="2115"/>
              <a:ext cx="756"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B</a:t>
              </a:r>
            </a:p>
          </p:txBody>
        </p:sp>
        <p:sp>
          <p:nvSpPr>
            <p:cNvPr id="7" name="Rectangle 48"/>
            <p:cNvSpPr>
              <a:spLocks noChangeArrowheads="1"/>
            </p:cNvSpPr>
            <p:nvPr/>
          </p:nvSpPr>
          <p:spPr bwMode="auto">
            <a:xfrm>
              <a:off x="3107" y="2115"/>
              <a:ext cx="787"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A</a:t>
              </a:r>
            </a:p>
          </p:txBody>
        </p:sp>
        <p:sp>
          <p:nvSpPr>
            <p:cNvPr id="8" name="Rectangle 25"/>
            <p:cNvSpPr>
              <a:spLocks noChangeArrowheads="1"/>
            </p:cNvSpPr>
            <p:nvPr/>
          </p:nvSpPr>
          <p:spPr bwMode="auto">
            <a:xfrm>
              <a:off x="4650" y="3549"/>
              <a:ext cx="770"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0</a:t>
              </a:r>
            </a:p>
          </p:txBody>
        </p:sp>
        <p:sp>
          <p:nvSpPr>
            <p:cNvPr id="9" name="Rectangle 24"/>
            <p:cNvSpPr>
              <a:spLocks noChangeArrowheads="1"/>
            </p:cNvSpPr>
            <p:nvPr/>
          </p:nvSpPr>
          <p:spPr bwMode="auto">
            <a:xfrm>
              <a:off x="3894" y="3549"/>
              <a:ext cx="756"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1</a:t>
              </a:r>
            </a:p>
          </p:txBody>
        </p:sp>
        <p:sp>
          <p:nvSpPr>
            <p:cNvPr id="10" name="Rectangle 23"/>
            <p:cNvSpPr>
              <a:spLocks noChangeArrowheads="1"/>
            </p:cNvSpPr>
            <p:nvPr/>
          </p:nvSpPr>
          <p:spPr bwMode="auto">
            <a:xfrm>
              <a:off x="3107" y="3549"/>
              <a:ext cx="787"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1</a:t>
              </a:r>
            </a:p>
          </p:txBody>
        </p:sp>
        <p:sp>
          <p:nvSpPr>
            <p:cNvPr id="11" name="Rectangle 22"/>
            <p:cNvSpPr>
              <a:spLocks noChangeArrowheads="1"/>
            </p:cNvSpPr>
            <p:nvPr/>
          </p:nvSpPr>
          <p:spPr bwMode="auto">
            <a:xfrm>
              <a:off x="4650" y="3191"/>
              <a:ext cx="770" cy="3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1</a:t>
              </a:r>
            </a:p>
          </p:txBody>
        </p:sp>
        <p:sp>
          <p:nvSpPr>
            <p:cNvPr id="12" name="Rectangle 21"/>
            <p:cNvSpPr>
              <a:spLocks noChangeArrowheads="1"/>
            </p:cNvSpPr>
            <p:nvPr/>
          </p:nvSpPr>
          <p:spPr bwMode="auto">
            <a:xfrm>
              <a:off x="3894" y="3191"/>
              <a:ext cx="756" cy="3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0</a:t>
              </a:r>
            </a:p>
          </p:txBody>
        </p:sp>
        <p:sp>
          <p:nvSpPr>
            <p:cNvPr id="13" name="Rectangle 20"/>
            <p:cNvSpPr>
              <a:spLocks noChangeArrowheads="1"/>
            </p:cNvSpPr>
            <p:nvPr/>
          </p:nvSpPr>
          <p:spPr bwMode="auto">
            <a:xfrm>
              <a:off x="3107" y="3191"/>
              <a:ext cx="787" cy="3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1</a:t>
              </a:r>
            </a:p>
          </p:txBody>
        </p:sp>
        <p:sp>
          <p:nvSpPr>
            <p:cNvPr id="14" name="Rectangle 19"/>
            <p:cNvSpPr>
              <a:spLocks noChangeArrowheads="1"/>
            </p:cNvSpPr>
            <p:nvPr/>
          </p:nvSpPr>
          <p:spPr bwMode="auto">
            <a:xfrm>
              <a:off x="4650" y="2832"/>
              <a:ext cx="770"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1</a:t>
              </a:r>
            </a:p>
          </p:txBody>
        </p:sp>
        <p:sp>
          <p:nvSpPr>
            <p:cNvPr id="15" name="Rectangle 18"/>
            <p:cNvSpPr>
              <a:spLocks noChangeArrowheads="1"/>
            </p:cNvSpPr>
            <p:nvPr/>
          </p:nvSpPr>
          <p:spPr bwMode="auto">
            <a:xfrm>
              <a:off x="3894" y="2832"/>
              <a:ext cx="756"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1</a:t>
              </a:r>
            </a:p>
          </p:txBody>
        </p:sp>
        <p:sp>
          <p:nvSpPr>
            <p:cNvPr id="16" name="Rectangle 17"/>
            <p:cNvSpPr>
              <a:spLocks noChangeArrowheads="1"/>
            </p:cNvSpPr>
            <p:nvPr/>
          </p:nvSpPr>
          <p:spPr bwMode="auto">
            <a:xfrm>
              <a:off x="3107" y="2832"/>
              <a:ext cx="787"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0</a:t>
              </a:r>
            </a:p>
          </p:txBody>
        </p:sp>
        <p:sp>
          <p:nvSpPr>
            <p:cNvPr id="17" name="Rectangle 16"/>
            <p:cNvSpPr>
              <a:spLocks noChangeArrowheads="1"/>
            </p:cNvSpPr>
            <p:nvPr/>
          </p:nvSpPr>
          <p:spPr bwMode="auto">
            <a:xfrm>
              <a:off x="4650" y="2474"/>
              <a:ext cx="770" cy="3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0</a:t>
              </a:r>
            </a:p>
          </p:txBody>
        </p:sp>
        <p:sp>
          <p:nvSpPr>
            <p:cNvPr id="18" name="Rectangle 15"/>
            <p:cNvSpPr>
              <a:spLocks noChangeArrowheads="1"/>
            </p:cNvSpPr>
            <p:nvPr/>
          </p:nvSpPr>
          <p:spPr bwMode="auto">
            <a:xfrm>
              <a:off x="3894" y="2474"/>
              <a:ext cx="756" cy="3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0</a:t>
              </a:r>
            </a:p>
          </p:txBody>
        </p:sp>
        <p:sp>
          <p:nvSpPr>
            <p:cNvPr id="19" name="Rectangle 14"/>
            <p:cNvSpPr>
              <a:spLocks noChangeArrowheads="1"/>
            </p:cNvSpPr>
            <p:nvPr/>
          </p:nvSpPr>
          <p:spPr bwMode="auto">
            <a:xfrm>
              <a:off x="3107" y="2474"/>
              <a:ext cx="787" cy="3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0</a:t>
              </a:r>
            </a:p>
          </p:txBody>
        </p:sp>
        <p:sp>
          <p:nvSpPr>
            <p:cNvPr id="20" name="Rectangle 13"/>
            <p:cNvSpPr>
              <a:spLocks noChangeArrowheads="1"/>
            </p:cNvSpPr>
            <p:nvPr/>
          </p:nvSpPr>
          <p:spPr bwMode="auto">
            <a:xfrm>
              <a:off x="4650" y="1706"/>
              <a:ext cx="770" cy="4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zh-CN" altLang="en-US">
                  <a:solidFill>
                    <a:schemeClr val="tx1"/>
                  </a:solidFill>
                  <a:latin typeface="Tahoma" pitchFamily="34" charset="0"/>
                </a:rPr>
                <a:t>输出</a:t>
              </a:r>
            </a:p>
          </p:txBody>
        </p:sp>
        <p:sp>
          <p:nvSpPr>
            <p:cNvPr id="21" name="Rectangle 11"/>
            <p:cNvSpPr>
              <a:spLocks noChangeArrowheads="1"/>
            </p:cNvSpPr>
            <p:nvPr/>
          </p:nvSpPr>
          <p:spPr bwMode="auto">
            <a:xfrm>
              <a:off x="3107" y="1706"/>
              <a:ext cx="1543" cy="4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zh-CN" altLang="en-US">
                  <a:solidFill>
                    <a:schemeClr val="tx1"/>
                  </a:solidFill>
                  <a:latin typeface="Tahoma" pitchFamily="34" charset="0"/>
                </a:rPr>
                <a:t>输入</a:t>
              </a:r>
            </a:p>
          </p:txBody>
        </p:sp>
        <p:sp>
          <p:nvSpPr>
            <p:cNvPr id="22" name="Line 26"/>
            <p:cNvSpPr>
              <a:spLocks noChangeShapeType="1"/>
            </p:cNvSpPr>
            <p:nvPr/>
          </p:nvSpPr>
          <p:spPr bwMode="auto">
            <a:xfrm>
              <a:off x="3107" y="1706"/>
              <a:ext cx="231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23" name="Line 27"/>
            <p:cNvSpPr>
              <a:spLocks noChangeShapeType="1"/>
            </p:cNvSpPr>
            <p:nvPr/>
          </p:nvSpPr>
          <p:spPr bwMode="auto">
            <a:xfrm>
              <a:off x="3107" y="2115"/>
              <a:ext cx="2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24" name="Line 28"/>
            <p:cNvSpPr>
              <a:spLocks noChangeShapeType="1"/>
            </p:cNvSpPr>
            <p:nvPr/>
          </p:nvSpPr>
          <p:spPr bwMode="auto">
            <a:xfrm>
              <a:off x="3107" y="2832"/>
              <a:ext cx="2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25" name="Line 29"/>
            <p:cNvSpPr>
              <a:spLocks noChangeShapeType="1"/>
            </p:cNvSpPr>
            <p:nvPr/>
          </p:nvSpPr>
          <p:spPr bwMode="auto">
            <a:xfrm>
              <a:off x="3107" y="3191"/>
              <a:ext cx="2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26" name="Line 30"/>
            <p:cNvSpPr>
              <a:spLocks noChangeShapeType="1"/>
            </p:cNvSpPr>
            <p:nvPr/>
          </p:nvSpPr>
          <p:spPr bwMode="auto">
            <a:xfrm>
              <a:off x="3107" y="3549"/>
              <a:ext cx="2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27" name="Line 31"/>
            <p:cNvSpPr>
              <a:spLocks noChangeShapeType="1"/>
            </p:cNvSpPr>
            <p:nvPr/>
          </p:nvSpPr>
          <p:spPr bwMode="auto">
            <a:xfrm>
              <a:off x="3107" y="3908"/>
              <a:ext cx="231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28" name="Line 32"/>
            <p:cNvSpPr>
              <a:spLocks noChangeShapeType="1"/>
            </p:cNvSpPr>
            <p:nvPr/>
          </p:nvSpPr>
          <p:spPr bwMode="auto">
            <a:xfrm>
              <a:off x="3107" y="1706"/>
              <a:ext cx="0" cy="220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29" name="Line 34"/>
            <p:cNvSpPr>
              <a:spLocks noChangeShapeType="1"/>
            </p:cNvSpPr>
            <p:nvPr/>
          </p:nvSpPr>
          <p:spPr bwMode="auto">
            <a:xfrm>
              <a:off x="4650" y="1706"/>
              <a:ext cx="0" cy="22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30" name="Line 35"/>
            <p:cNvSpPr>
              <a:spLocks noChangeShapeType="1"/>
            </p:cNvSpPr>
            <p:nvPr/>
          </p:nvSpPr>
          <p:spPr bwMode="auto">
            <a:xfrm>
              <a:off x="5420" y="1706"/>
              <a:ext cx="0" cy="220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31" name="Line 46"/>
            <p:cNvSpPr>
              <a:spLocks noChangeShapeType="1"/>
            </p:cNvSpPr>
            <p:nvPr/>
          </p:nvSpPr>
          <p:spPr bwMode="auto">
            <a:xfrm>
              <a:off x="3894" y="2115"/>
              <a:ext cx="0" cy="17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32" name="Line 49"/>
            <p:cNvSpPr>
              <a:spLocks noChangeShapeType="1"/>
            </p:cNvSpPr>
            <p:nvPr/>
          </p:nvSpPr>
          <p:spPr bwMode="auto">
            <a:xfrm>
              <a:off x="3107" y="2474"/>
              <a:ext cx="2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345944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异或函数：</a:t>
            </a:r>
            <a:r>
              <a:rPr lang="en-US" altLang="zh-CN" dirty="0"/>
              <a:t>Y</a:t>
            </a:r>
            <a:r>
              <a:rPr lang="zh-CN" altLang="en-US" dirty="0"/>
              <a:t>＝</a:t>
            </a:r>
            <a:r>
              <a:rPr lang="en-US" altLang="zh-CN" dirty="0"/>
              <a:t>A </a:t>
            </a:r>
            <a:r>
              <a:rPr lang="en-US" altLang="zh-CN" dirty="0">
                <a:sym typeface="Symbol" pitchFamily="18" charset="2"/>
              </a:rPr>
              <a:t>B</a:t>
            </a:r>
            <a:r>
              <a:rPr lang="en-US" altLang="zh-CN" dirty="0"/>
              <a:t> </a:t>
            </a:r>
            <a:r>
              <a:rPr lang="zh-CN" altLang="en-US" dirty="0"/>
              <a:t>＋</a:t>
            </a:r>
            <a:r>
              <a:rPr lang="en-US" altLang="zh-CN" dirty="0"/>
              <a:t>AB </a:t>
            </a:r>
            <a:r>
              <a:rPr lang="en-US" altLang="zh-CN" dirty="0">
                <a:sym typeface="Symbol" pitchFamily="18" charset="2"/>
              </a:rPr>
              <a:t></a:t>
            </a:r>
          </a:p>
          <a:p>
            <a:endParaRPr lang="zh-CN" altLang="en-US" dirty="0"/>
          </a:p>
        </p:txBody>
      </p:sp>
      <p:sp>
        <p:nvSpPr>
          <p:cNvPr id="3" name="标题 2"/>
          <p:cNvSpPr>
            <a:spLocks noGrp="1"/>
          </p:cNvSpPr>
          <p:nvPr>
            <p:ph type="title"/>
          </p:nvPr>
        </p:nvSpPr>
        <p:spPr/>
        <p:txBody>
          <a:bodyPr/>
          <a:lstStyle/>
          <a:p>
            <a:r>
              <a:rPr lang="zh-CN" altLang="en-US" dirty="0"/>
              <a:t>逻辑图</a:t>
            </a:r>
          </a:p>
        </p:txBody>
      </p:sp>
      <p:graphicFrame>
        <p:nvGraphicFramePr>
          <p:cNvPr id="4" name="对象 3"/>
          <p:cNvGraphicFramePr>
            <a:graphicFrameLocks noChangeAspect="1"/>
          </p:cNvGraphicFramePr>
          <p:nvPr/>
        </p:nvGraphicFramePr>
        <p:xfrm>
          <a:off x="1763688" y="2132856"/>
          <a:ext cx="6124575" cy="3705225"/>
        </p:xfrm>
        <a:graphic>
          <a:graphicData uri="http://schemas.openxmlformats.org/presentationml/2006/ole">
            <mc:AlternateContent xmlns:mc="http://schemas.openxmlformats.org/markup-compatibility/2006">
              <mc:Choice xmlns:v="urn:schemas-microsoft-com:vml" Requires="v">
                <p:oleObj spid="_x0000_s16386" name="Visio" r:id="rId4" imgW="6124418" imgH="3675955" progId="Visio.Drawing.11">
                  <p:embed/>
                </p:oleObj>
              </mc:Choice>
              <mc:Fallback>
                <p:oleObj name="Visio" r:id="rId4" imgW="6124418" imgH="3675955" progId="Visio.Drawing.11">
                  <p:embed/>
                  <p:pic>
                    <p:nvPicPr>
                      <p:cNvPr id="4" name="对象 3"/>
                      <p:cNvPicPr/>
                      <p:nvPr/>
                    </p:nvPicPr>
                    <p:blipFill>
                      <a:blip r:embed="rId5"/>
                      <a:stretch>
                        <a:fillRect/>
                      </a:stretch>
                    </p:blipFill>
                    <p:spPr>
                      <a:xfrm>
                        <a:off x="1763688" y="2132856"/>
                        <a:ext cx="6124575" cy="3705225"/>
                      </a:xfrm>
                      <a:prstGeom prst="rect">
                        <a:avLst/>
                      </a:prstGeom>
                    </p:spPr>
                  </p:pic>
                </p:oleObj>
              </mc:Fallback>
            </mc:AlternateContent>
          </a:graphicData>
        </a:graphic>
      </p:graphicFrame>
    </p:spTree>
    <p:extLst>
      <p:ext uri="{BB962C8B-B14F-4D97-AF65-F5344CB8AC3E}">
        <p14:creationId xmlns:p14="http://schemas.microsoft.com/office/powerpoint/2010/main" val="367930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波形图</a:t>
            </a:r>
          </a:p>
        </p:txBody>
      </p:sp>
      <p:graphicFrame>
        <p:nvGraphicFramePr>
          <p:cNvPr id="4" name="内容占位符 3"/>
          <p:cNvGraphicFramePr>
            <a:graphicFrameLocks noGrp="1" noChangeAspect="1"/>
          </p:cNvGraphicFramePr>
          <p:nvPr>
            <p:ph idx="1"/>
          </p:nvPr>
        </p:nvGraphicFramePr>
        <p:xfrm>
          <a:off x="457200" y="1911350"/>
          <a:ext cx="8229600" cy="3665538"/>
        </p:xfrm>
        <a:graphic>
          <a:graphicData uri="http://schemas.openxmlformats.org/presentationml/2006/ole">
            <mc:AlternateContent xmlns:mc="http://schemas.openxmlformats.org/markup-compatibility/2006">
              <mc:Choice xmlns:v="urn:schemas-microsoft-com:vml" Requires="v">
                <p:oleObj spid="_x0000_s17410" name="Visio" r:id="rId4" imgW="3503520" imgH="1560033" progId="Visio.Drawing.11">
                  <p:embed/>
                </p:oleObj>
              </mc:Choice>
              <mc:Fallback>
                <p:oleObj name="Visio" r:id="rId4" imgW="3503520" imgH="1560033" progId="Visio.Drawing.11">
                  <p:embed/>
                  <p:pic>
                    <p:nvPicPr>
                      <p:cNvPr id="4" name="内容占位符 3"/>
                      <p:cNvPicPr/>
                      <p:nvPr/>
                    </p:nvPicPr>
                    <p:blipFill>
                      <a:blip r:embed="rId5"/>
                      <a:stretch>
                        <a:fillRect/>
                      </a:stretch>
                    </p:blipFill>
                    <p:spPr>
                      <a:xfrm>
                        <a:off x="457200" y="1911350"/>
                        <a:ext cx="8229600" cy="3665538"/>
                      </a:xfrm>
                      <a:prstGeom prst="rect">
                        <a:avLst/>
                      </a:prstGeom>
                    </p:spPr>
                  </p:pic>
                </p:oleObj>
              </mc:Fallback>
            </mc:AlternateContent>
          </a:graphicData>
        </a:graphic>
      </p:graphicFrame>
      <p:sp>
        <p:nvSpPr>
          <p:cNvPr id="2" name="文本框 1">
            <a:extLst>
              <a:ext uri="{FF2B5EF4-FFF2-40B4-BE49-F238E27FC236}">
                <a16:creationId xmlns:a16="http://schemas.microsoft.com/office/drawing/2014/main" id="{76412452-B063-4923-8E70-D142E24CCE6B}"/>
              </a:ext>
            </a:extLst>
          </p:cNvPr>
          <p:cNvSpPr txBox="1"/>
          <p:nvPr/>
        </p:nvSpPr>
        <p:spPr>
          <a:xfrm flipH="1">
            <a:off x="1331640" y="2492896"/>
            <a:ext cx="288032" cy="369332"/>
          </a:xfrm>
          <a:prstGeom prst="rect">
            <a:avLst/>
          </a:prstGeom>
          <a:noFill/>
        </p:spPr>
        <p:txBody>
          <a:bodyPr wrap="square" rtlCol="0">
            <a:spAutoFit/>
          </a:bodyPr>
          <a:lstStyle/>
          <a:p>
            <a:r>
              <a:rPr lang="en-US" altLang="zh-CN" dirty="0"/>
              <a:t>0</a:t>
            </a:r>
            <a:endParaRPr lang="zh-CN" altLang="en-US" dirty="0"/>
          </a:p>
        </p:txBody>
      </p:sp>
      <p:sp>
        <p:nvSpPr>
          <p:cNvPr id="5" name="文本框 4">
            <a:extLst>
              <a:ext uri="{FF2B5EF4-FFF2-40B4-BE49-F238E27FC236}">
                <a16:creationId xmlns:a16="http://schemas.microsoft.com/office/drawing/2014/main" id="{4A870FE9-0C4D-4658-A3AC-BF37F32E7F98}"/>
              </a:ext>
            </a:extLst>
          </p:cNvPr>
          <p:cNvSpPr txBox="1"/>
          <p:nvPr/>
        </p:nvSpPr>
        <p:spPr>
          <a:xfrm flipH="1">
            <a:off x="1331640" y="3259108"/>
            <a:ext cx="288032" cy="369332"/>
          </a:xfrm>
          <a:prstGeom prst="rect">
            <a:avLst/>
          </a:prstGeom>
          <a:noFill/>
        </p:spPr>
        <p:txBody>
          <a:bodyPr wrap="square" rtlCol="0">
            <a:spAutoFit/>
          </a:bodyPr>
          <a:lstStyle/>
          <a:p>
            <a:r>
              <a:rPr lang="en-US" altLang="zh-CN" dirty="0"/>
              <a:t>0</a:t>
            </a:r>
            <a:endParaRPr lang="zh-CN" altLang="en-US" dirty="0"/>
          </a:p>
        </p:txBody>
      </p:sp>
      <p:sp>
        <p:nvSpPr>
          <p:cNvPr id="6" name="文本框 5">
            <a:extLst>
              <a:ext uri="{FF2B5EF4-FFF2-40B4-BE49-F238E27FC236}">
                <a16:creationId xmlns:a16="http://schemas.microsoft.com/office/drawing/2014/main" id="{93C7ED00-1A84-4949-9171-6D05581DC2DC}"/>
              </a:ext>
            </a:extLst>
          </p:cNvPr>
          <p:cNvSpPr txBox="1"/>
          <p:nvPr/>
        </p:nvSpPr>
        <p:spPr>
          <a:xfrm flipH="1">
            <a:off x="1331640" y="4082499"/>
            <a:ext cx="288032" cy="369332"/>
          </a:xfrm>
          <a:prstGeom prst="rect">
            <a:avLst/>
          </a:prstGeom>
          <a:noFill/>
        </p:spPr>
        <p:txBody>
          <a:bodyPr wrap="square" rtlCol="0">
            <a:spAutoFit/>
          </a:bodyPr>
          <a:lstStyle/>
          <a:p>
            <a:r>
              <a:rPr lang="en-US" altLang="zh-CN" dirty="0"/>
              <a:t>0</a:t>
            </a:r>
            <a:endParaRPr lang="zh-CN" altLang="en-US" dirty="0"/>
          </a:p>
        </p:txBody>
      </p:sp>
      <p:sp>
        <p:nvSpPr>
          <p:cNvPr id="7" name="文本框 6">
            <a:extLst>
              <a:ext uri="{FF2B5EF4-FFF2-40B4-BE49-F238E27FC236}">
                <a16:creationId xmlns:a16="http://schemas.microsoft.com/office/drawing/2014/main" id="{7930CD77-CFC5-40FB-B7E9-D264EFE96F2B}"/>
              </a:ext>
            </a:extLst>
          </p:cNvPr>
          <p:cNvSpPr txBox="1"/>
          <p:nvPr/>
        </p:nvSpPr>
        <p:spPr>
          <a:xfrm flipH="1">
            <a:off x="2033474" y="3234150"/>
            <a:ext cx="288032" cy="369332"/>
          </a:xfrm>
          <a:prstGeom prst="rect">
            <a:avLst/>
          </a:prstGeom>
          <a:noFill/>
        </p:spPr>
        <p:txBody>
          <a:bodyPr wrap="square" rtlCol="0">
            <a:spAutoFit/>
          </a:bodyPr>
          <a:lstStyle/>
          <a:p>
            <a:r>
              <a:rPr lang="en-US" altLang="zh-CN" dirty="0"/>
              <a:t>0</a:t>
            </a:r>
            <a:endParaRPr lang="zh-CN" altLang="en-US" dirty="0"/>
          </a:p>
        </p:txBody>
      </p:sp>
      <p:sp>
        <p:nvSpPr>
          <p:cNvPr id="8" name="文本框 7">
            <a:extLst>
              <a:ext uri="{FF2B5EF4-FFF2-40B4-BE49-F238E27FC236}">
                <a16:creationId xmlns:a16="http://schemas.microsoft.com/office/drawing/2014/main" id="{D9944895-90CF-45C1-BFAD-2F3EEDFD3C90}"/>
              </a:ext>
            </a:extLst>
          </p:cNvPr>
          <p:cNvSpPr txBox="1"/>
          <p:nvPr/>
        </p:nvSpPr>
        <p:spPr>
          <a:xfrm flipH="1">
            <a:off x="2033474" y="2492896"/>
            <a:ext cx="288032" cy="369332"/>
          </a:xfrm>
          <a:prstGeom prst="rect">
            <a:avLst/>
          </a:prstGeom>
          <a:noFill/>
        </p:spPr>
        <p:txBody>
          <a:bodyPr wrap="square" rtlCol="0">
            <a:spAutoFit/>
          </a:bodyPr>
          <a:lstStyle/>
          <a:p>
            <a:r>
              <a:rPr lang="en-US" altLang="zh-CN" dirty="0"/>
              <a:t>1</a:t>
            </a:r>
            <a:endParaRPr lang="zh-CN" altLang="en-US" dirty="0"/>
          </a:p>
        </p:txBody>
      </p:sp>
      <p:sp>
        <p:nvSpPr>
          <p:cNvPr id="9" name="文本框 8">
            <a:extLst>
              <a:ext uri="{FF2B5EF4-FFF2-40B4-BE49-F238E27FC236}">
                <a16:creationId xmlns:a16="http://schemas.microsoft.com/office/drawing/2014/main" id="{0918611C-04E3-4C6E-8231-F4FAC4325DE8}"/>
              </a:ext>
            </a:extLst>
          </p:cNvPr>
          <p:cNvSpPr txBox="1"/>
          <p:nvPr/>
        </p:nvSpPr>
        <p:spPr>
          <a:xfrm flipH="1">
            <a:off x="2033474" y="4094379"/>
            <a:ext cx="288032" cy="369332"/>
          </a:xfrm>
          <a:prstGeom prst="rect">
            <a:avLst/>
          </a:prstGeom>
          <a:noFill/>
        </p:spPr>
        <p:txBody>
          <a:bodyPr wrap="square" rtlCol="0">
            <a:spAutoFit/>
          </a:bodyPr>
          <a:lstStyle/>
          <a:p>
            <a:r>
              <a:rPr lang="en-US" altLang="zh-CN" dirty="0"/>
              <a:t>1</a:t>
            </a:r>
            <a:endParaRPr lang="zh-CN" altLang="en-US" dirty="0"/>
          </a:p>
        </p:txBody>
      </p:sp>
      <p:sp>
        <p:nvSpPr>
          <p:cNvPr id="10" name="文本框 9">
            <a:extLst>
              <a:ext uri="{FF2B5EF4-FFF2-40B4-BE49-F238E27FC236}">
                <a16:creationId xmlns:a16="http://schemas.microsoft.com/office/drawing/2014/main" id="{9CA7CDB4-74F5-47A5-9280-A495DB950700}"/>
              </a:ext>
            </a:extLst>
          </p:cNvPr>
          <p:cNvSpPr txBox="1"/>
          <p:nvPr/>
        </p:nvSpPr>
        <p:spPr>
          <a:xfrm flipH="1">
            <a:off x="2494112" y="2492896"/>
            <a:ext cx="288032" cy="369332"/>
          </a:xfrm>
          <a:prstGeom prst="rect">
            <a:avLst/>
          </a:prstGeom>
          <a:noFill/>
        </p:spPr>
        <p:txBody>
          <a:bodyPr wrap="square" rtlCol="0">
            <a:spAutoFit/>
          </a:bodyPr>
          <a:lstStyle/>
          <a:p>
            <a:r>
              <a:rPr lang="en-US" altLang="zh-CN" dirty="0"/>
              <a:t>1</a:t>
            </a:r>
            <a:endParaRPr lang="zh-CN" altLang="en-US" dirty="0"/>
          </a:p>
        </p:txBody>
      </p:sp>
      <p:sp>
        <p:nvSpPr>
          <p:cNvPr id="11" name="文本框 10">
            <a:extLst>
              <a:ext uri="{FF2B5EF4-FFF2-40B4-BE49-F238E27FC236}">
                <a16:creationId xmlns:a16="http://schemas.microsoft.com/office/drawing/2014/main" id="{DC3169E2-8DCB-4E7F-8D5D-37DC753C2086}"/>
              </a:ext>
            </a:extLst>
          </p:cNvPr>
          <p:cNvSpPr txBox="1"/>
          <p:nvPr/>
        </p:nvSpPr>
        <p:spPr>
          <a:xfrm flipH="1">
            <a:off x="2494142" y="3259108"/>
            <a:ext cx="288032" cy="369332"/>
          </a:xfrm>
          <a:prstGeom prst="rect">
            <a:avLst/>
          </a:prstGeom>
          <a:noFill/>
        </p:spPr>
        <p:txBody>
          <a:bodyPr wrap="square" rtlCol="0">
            <a:spAutoFit/>
          </a:bodyPr>
          <a:lstStyle/>
          <a:p>
            <a:r>
              <a:rPr lang="en-US" altLang="zh-CN" dirty="0"/>
              <a:t>1</a:t>
            </a:r>
            <a:endParaRPr lang="zh-CN" altLang="en-US" dirty="0"/>
          </a:p>
        </p:txBody>
      </p:sp>
      <p:sp>
        <p:nvSpPr>
          <p:cNvPr id="12" name="文本框 11">
            <a:extLst>
              <a:ext uri="{FF2B5EF4-FFF2-40B4-BE49-F238E27FC236}">
                <a16:creationId xmlns:a16="http://schemas.microsoft.com/office/drawing/2014/main" id="{953F792F-14CE-4994-AA91-B6AD7DC43469}"/>
              </a:ext>
            </a:extLst>
          </p:cNvPr>
          <p:cNvSpPr txBox="1"/>
          <p:nvPr/>
        </p:nvSpPr>
        <p:spPr>
          <a:xfrm flipH="1">
            <a:off x="2494112" y="4082499"/>
            <a:ext cx="288032" cy="369332"/>
          </a:xfrm>
          <a:prstGeom prst="rect">
            <a:avLst/>
          </a:prstGeom>
          <a:noFill/>
        </p:spPr>
        <p:txBody>
          <a:bodyPr wrap="square" rtlCol="0">
            <a:spAutoFit/>
          </a:bodyPr>
          <a:lstStyle/>
          <a:p>
            <a:r>
              <a:rPr lang="en-US" altLang="zh-CN" dirty="0"/>
              <a:t>0</a:t>
            </a:r>
            <a:endParaRPr lang="zh-CN" altLang="en-US" dirty="0"/>
          </a:p>
        </p:txBody>
      </p:sp>
      <p:sp>
        <p:nvSpPr>
          <p:cNvPr id="13" name="文本框 12">
            <a:extLst>
              <a:ext uri="{FF2B5EF4-FFF2-40B4-BE49-F238E27FC236}">
                <a16:creationId xmlns:a16="http://schemas.microsoft.com/office/drawing/2014/main" id="{E1EA3349-1837-4DD5-80C4-808F05E214A3}"/>
              </a:ext>
            </a:extLst>
          </p:cNvPr>
          <p:cNvSpPr txBox="1"/>
          <p:nvPr/>
        </p:nvSpPr>
        <p:spPr>
          <a:xfrm flipH="1">
            <a:off x="2969778" y="3273911"/>
            <a:ext cx="288032" cy="369332"/>
          </a:xfrm>
          <a:prstGeom prst="rect">
            <a:avLst/>
          </a:prstGeom>
          <a:noFill/>
        </p:spPr>
        <p:txBody>
          <a:bodyPr wrap="square" rtlCol="0">
            <a:spAutoFit/>
          </a:bodyPr>
          <a:lstStyle/>
          <a:p>
            <a:r>
              <a:rPr lang="en-US" altLang="zh-CN" dirty="0"/>
              <a:t>1</a:t>
            </a:r>
            <a:endParaRPr lang="zh-CN" altLang="en-US" dirty="0"/>
          </a:p>
        </p:txBody>
      </p:sp>
      <p:sp>
        <p:nvSpPr>
          <p:cNvPr id="14" name="文本框 13">
            <a:extLst>
              <a:ext uri="{FF2B5EF4-FFF2-40B4-BE49-F238E27FC236}">
                <a16:creationId xmlns:a16="http://schemas.microsoft.com/office/drawing/2014/main" id="{61B3F2FC-BEBB-44CE-839A-B5894D4BAB45}"/>
              </a:ext>
            </a:extLst>
          </p:cNvPr>
          <p:cNvSpPr txBox="1"/>
          <p:nvPr/>
        </p:nvSpPr>
        <p:spPr>
          <a:xfrm flipH="1">
            <a:off x="2954750" y="2492896"/>
            <a:ext cx="288032" cy="369332"/>
          </a:xfrm>
          <a:prstGeom prst="rect">
            <a:avLst/>
          </a:prstGeom>
          <a:noFill/>
        </p:spPr>
        <p:txBody>
          <a:bodyPr wrap="square" rtlCol="0">
            <a:spAutoFit/>
          </a:bodyPr>
          <a:lstStyle/>
          <a:p>
            <a:r>
              <a:rPr lang="en-US" altLang="zh-CN" dirty="0"/>
              <a:t>0</a:t>
            </a:r>
            <a:endParaRPr lang="zh-CN" altLang="en-US" dirty="0"/>
          </a:p>
        </p:txBody>
      </p:sp>
      <p:sp>
        <p:nvSpPr>
          <p:cNvPr id="15" name="文本框 14">
            <a:extLst>
              <a:ext uri="{FF2B5EF4-FFF2-40B4-BE49-F238E27FC236}">
                <a16:creationId xmlns:a16="http://schemas.microsoft.com/office/drawing/2014/main" id="{460F3D41-A9C6-4B08-9C02-FBCBA4A87102}"/>
              </a:ext>
            </a:extLst>
          </p:cNvPr>
          <p:cNvSpPr txBox="1"/>
          <p:nvPr/>
        </p:nvSpPr>
        <p:spPr>
          <a:xfrm flipH="1">
            <a:off x="2961726" y="4074442"/>
            <a:ext cx="288032" cy="369332"/>
          </a:xfrm>
          <a:prstGeom prst="rect">
            <a:avLst/>
          </a:prstGeom>
          <a:noFill/>
        </p:spPr>
        <p:txBody>
          <a:bodyPr wrap="square" rtlCol="0">
            <a:spAutoFit/>
          </a:bodyPr>
          <a:lstStyle/>
          <a:p>
            <a:r>
              <a:rPr lang="en-US" altLang="zh-CN" dirty="0"/>
              <a:t>1</a:t>
            </a:r>
            <a:endParaRPr lang="zh-CN" altLang="en-US" dirty="0"/>
          </a:p>
        </p:txBody>
      </p:sp>
    </p:spTree>
    <p:extLst>
      <p:ext uri="{BB962C8B-B14F-4D97-AF65-F5344CB8AC3E}">
        <p14:creationId xmlns:p14="http://schemas.microsoft.com/office/powerpoint/2010/main" val="174257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P spid="14" grpId="0"/>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真值表</a:t>
            </a:r>
            <a:r>
              <a:rPr lang="en-US" altLang="zh-CN" dirty="0">
                <a:sym typeface="Wingdings" pitchFamily="2" charset="2"/>
              </a:rPr>
              <a:t></a:t>
            </a:r>
            <a:r>
              <a:rPr lang="zh-CN" altLang="en-US" dirty="0">
                <a:sym typeface="Wingdings" pitchFamily="2" charset="2"/>
              </a:rPr>
              <a:t>逻辑表达式</a:t>
            </a:r>
            <a:endParaRPr lang="zh-CN" altLang="en-US" dirty="0"/>
          </a:p>
        </p:txBody>
      </p:sp>
      <p:graphicFrame>
        <p:nvGraphicFramePr>
          <p:cNvPr id="7" name="内容占位符 6"/>
          <p:cNvGraphicFramePr>
            <a:graphicFrameLocks noGrp="1"/>
          </p:cNvGraphicFramePr>
          <p:nvPr>
            <p:ph idx="1"/>
          </p:nvPr>
        </p:nvGraphicFramePr>
        <p:xfrm>
          <a:off x="539552" y="1628800"/>
          <a:ext cx="2962672" cy="3337560"/>
        </p:xfrm>
        <a:graphic>
          <a:graphicData uri="http://schemas.openxmlformats.org/drawingml/2006/table">
            <a:tbl>
              <a:tblPr firstRow="1" bandRow="1">
                <a:tableStyleId>{5C22544A-7EE6-4342-B048-85BDC9FD1C3A}</a:tableStyleId>
              </a:tblPr>
              <a:tblGrid>
                <a:gridCol w="740668">
                  <a:extLst>
                    <a:ext uri="{9D8B030D-6E8A-4147-A177-3AD203B41FA5}">
                      <a16:colId xmlns:a16="http://schemas.microsoft.com/office/drawing/2014/main" val="20000"/>
                    </a:ext>
                  </a:extLst>
                </a:gridCol>
                <a:gridCol w="740668">
                  <a:extLst>
                    <a:ext uri="{9D8B030D-6E8A-4147-A177-3AD203B41FA5}">
                      <a16:colId xmlns:a16="http://schemas.microsoft.com/office/drawing/2014/main" val="20001"/>
                    </a:ext>
                  </a:extLst>
                </a:gridCol>
                <a:gridCol w="740668">
                  <a:extLst>
                    <a:ext uri="{9D8B030D-6E8A-4147-A177-3AD203B41FA5}">
                      <a16:colId xmlns:a16="http://schemas.microsoft.com/office/drawing/2014/main" val="20002"/>
                    </a:ext>
                  </a:extLst>
                </a:gridCol>
                <a:gridCol w="740668">
                  <a:extLst>
                    <a:ext uri="{9D8B030D-6E8A-4147-A177-3AD203B41FA5}">
                      <a16:colId xmlns:a16="http://schemas.microsoft.com/office/drawing/2014/main" val="20003"/>
                    </a:ext>
                  </a:extLst>
                </a:gridCol>
              </a:tblGrid>
              <a:tr h="370840">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Y</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0 </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3"/>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4"/>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5"/>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6"/>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7"/>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8"/>
                  </a:ext>
                </a:extLst>
              </a:tr>
            </a:tbl>
          </a:graphicData>
        </a:graphic>
      </p:graphicFrame>
      <p:graphicFrame>
        <p:nvGraphicFramePr>
          <p:cNvPr id="8" name="对象 7"/>
          <p:cNvGraphicFramePr>
            <a:graphicFrameLocks noChangeAspect="1"/>
          </p:cNvGraphicFramePr>
          <p:nvPr/>
        </p:nvGraphicFramePr>
        <p:xfrm>
          <a:off x="3829738" y="2348880"/>
          <a:ext cx="5056187" cy="358775"/>
        </p:xfrm>
        <a:graphic>
          <a:graphicData uri="http://schemas.openxmlformats.org/presentationml/2006/ole">
            <mc:AlternateContent xmlns:mc="http://schemas.openxmlformats.org/markup-compatibility/2006">
              <mc:Choice xmlns:v="urn:schemas-microsoft-com:vml" Requires="v">
                <p:oleObj spid="_x0000_s18434" name="公式" r:id="rId4" imgW="2222280" imgH="177480" progId="Equation.3">
                  <p:embed/>
                </p:oleObj>
              </mc:Choice>
              <mc:Fallback>
                <p:oleObj name="公式" r:id="rId4" imgW="2222280" imgH="177480" progId="Equation.3">
                  <p:embed/>
                  <p:pic>
                    <p:nvPicPr>
                      <p:cNvPr id="8" name="对象 7"/>
                      <p:cNvPicPr/>
                      <p:nvPr/>
                    </p:nvPicPr>
                    <p:blipFill>
                      <a:blip r:embed="rId5"/>
                      <a:stretch>
                        <a:fillRect/>
                      </a:stretch>
                    </p:blipFill>
                    <p:spPr>
                      <a:xfrm>
                        <a:off x="3829738" y="2348880"/>
                        <a:ext cx="5056187" cy="358775"/>
                      </a:xfrm>
                      <a:prstGeom prst="rect">
                        <a:avLst/>
                      </a:prstGeom>
                    </p:spPr>
                  </p:pic>
                </p:oleObj>
              </mc:Fallback>
            </mc:AlternateContent>
          </a:graphicData>
        </a:graphic>
      </p:graphicFrame>
      <p:sp>
        <p:nvSpPr>
          <p:cNvPr id="9" name="TextBox 8"/>
          <p:cNvSpPr txBox="1"/>
          <p:nvPr/>
        </p:nvSpPr>
        <p:spPr>
          <a:xfrm>
            <a:off x="3707904" y="1412776"/>
            <a:ext cx="4824537" cy="830997"/>
          </a:xfrm>
          <a:prstGeom prst="rect">
            <a:avLst/>
          </a:prstGeom>
          <a:noFill/>
        </p:spPr>
        <p:txBody>
          <a:bodyPr wrap="square" rtlCol="0">
            <a:spAutoFit/>
          </a:bodyPr>
          <a:lstStyle/>
          <a:p>
            <a:r>
              <a:rPr lang="zh-CN" altLang="en-US" sz="2400" dirty="0"/>
              <a:t>一、写出“与或式”：以下任一和式为</a:t>
            </a:r>
            <a:r>
              <a:rPr lang="en-US" altLang="zh-CN" sz="2400" dirty="0"/>
              <a:t>1</a:t>
            </a:r>
            <a:r>
              <a:rPr lang="zh-CN" altLang="en-US" sz="2400" dirty="0"/>
              <a:t>的情况下</a:t>
            </a:r>
            <a:r>
              <a:rPr lang="en-US" altLang="zh-CN" sz="2400" dirty="0"/>
              <a:t>Y</a:t>
            </a:r>
            <a:r>
              <a:rPr lang="zh-CN" altLang="en-US" sz="2400" dirty="0"/>
              <a:t>皆为</a:t>
            </a:r>
            <a:r>
              <a:rPr lang="en-US" altLang="zh-CN" sz="2400" dirty="0"/>
              <a:t>1</a:t>
            </a:r>
            <a:r>
              <a:rPr lang="zh-CN" altLang="en-US" sz="2400" dirty="0"/>
              <a:t>。</a:t>
            </a:r>
          </a:p>
        </p:txBody>
      </p:sp>
      <p:sp>
        <p:nvSpPr>
          <p:cNvPr id="10" name="TextBox 9"/>
          <p:cNvSpPr txBox="1"/>
          <p:nvPr/>
        </p:nvSpPr>
        <p:spPr>
          <a:xfrm>
            <a:off x="3831207" y="3598375"/>
            <a:ext cx="4801314" cy="830997"/>
          </a:xfrm>
          <a:prstGeom prst="rect">
            <a:avLst/>
          </a:prstGeom>
          <a:noFill/>
        </p:spPr>
        <p:txBody>
          <a:bodyPr wrap="none" rtlCol="0">
            <a:spAutoFit/>
          </a:bodyPr>
          <a:lstStyle/>
          <a:p>
            <a:r>
              <a:rPr lang="zh-CN" altLang="en-US" sz="2400" dirty="0"/>
              <a:t>二、写出“或与式”：以下任一积</a:t>
            </a:r>
            <a:endParaRPr lang="en-US" altLang="zh-CN" sz="2400" dirty="0"/>
          </a:p>
          <a:p>
            <a:r>
              <a:rPr lang="zh-CN" altLang="en-US" sz="2400" dirty="0"/>
              <a:t>项为</a:t>
            </a:r>
            <a:r>
              <a:rPr lang="en-US" altLang="zh-CN" sz="2400" dirty="0"/>
              <a:t>0</a:t>
            </a:r>
            <a:r>
              <a:rPr lang="zh-CN" altLang="en-US" sz="2400" dirty="0"/>
              <a:t>时</a:t>
            </a:r>
            <a:r>
              <a:rPr lang="en-US" altLang="zh-CN" sz="2400" dirty="0"/>
              <a:t>Y</a:t>
            </a:r>
            <a:r>
              <a:rPr lang="zh-CN" altLang="en-US" sz="2400" dirty="0"/>
              <a:t>皆为</a:t>
            </a:r>
            <a:r>
              <a:rPr lang="en-US" altLang="zh-CN" sz="2400" dirty="0"/>
              <a:t>0 </a:t>
            </a:r>
            <a:r>
              <a:rPr lang="zh-CN" altLang="en-US" sz="2400" dirty="0"/>
              <a:t>。</a:t>
            </a:r>
          </a:p>
        </p:txBody>
      </p:sp>
      <p:graphicFrame>
        <p:nvGraphicFramePr>
          <p:cNvPr id="11" name="对象 10"/>
          <p:cNvGraphicFramePr>
            <a:graphicFrameLocks noChangeAspect="1"/>
          </p:cNvGraphicFramePr>
          <p:nvPr/>
        </p:nvGraphicFramePr>
        <p:xfrm>
          <a:off x="971600" y="5301208"/>
          <a:ext cx="7848872" cy="432048"/>
        </p:xfrm>
        <a:graphic>
          <a:graphicData uri="http://schemas.openxmlformats.org/presentationml/2006/ole">
            <mc:AlternateContent xmlns:mc="http://schemas.openxmlformats.org/markup-compatibility/2006">
              <mc:Choice xmlns:v="urn:schemas-microsoft-com:vml" Requires="v">
                <p:oleObj spid="_x0000_s18435" name="公式" r:id="rId6" imgW="3517560" imgH="203040" progId="Equation.3">
                  <p:embed/>
                </p:oleObj>
              </mc:Choice>
              <mc:Fallback>
                <p:oleObj name="公式" r:id="rId6" imgW="3517560" imgH="203040" progId="Equation.3">
                  <p:embed/>
                  <p:pic>
                    <p:nvPicPr>
                      <p:cNvPr id="11" name="对象 10"/>
                      <p:cNvPicPr/>
                      <p:nvPr/>
                    </p:nvPicPr>
                    <p:blipFill>
                      <a:blip r:embed="rId7"/>
                      <a:stretch>
                        <a:fillRect/>
                      </a:stretch>
                    </p:blipFill>
                    <p:spPr>
                      <a:xfrm>
                        <a:off x="971600" y="5301208"/>
                        <a:ext cx="7848872" cy="432048"/>
                      </a:xfrm>
                      <a:prstGeom prst="rect">
                        <a:avLst/>
                      </a:prstGeom>
                    </p:spPr>
                  </p:pic>
                </p:oleObj>
              </mc:Fallback>
            </mc:AlternateContent>
          </a:graphicData>
        </a:graphic>
      </p:graphicFrame>
      <p:sp>
        <p:nvSpPr>
          <p:cNvPr id="12" name="TextBox 11"/>
          <p:cNvSpPr txBox="1"/>
          <p:nvPr/>
        </p:nvSpPr>
        <p:spPr>
          <a:xfrm>
            <a:off x="3707904" y="2924944"/>
            <a:ext cx="5178021" cy="646331"/>
          </a:xfrm>
          <a:prstGeom prst="rect">
            <a:avLst/>
          </a:prstGeom>
          <a:noFill/>
        </p:spPr>
        <p:txBody>
          <a:bodyPr wrap="none" rtlCol="0">
            <a:spAutoFit/>
          </a:bodyPr>
          <a:lstStyle/>
          <a:p>
            <a:r>
              <a:rPr lang="zh-CN" altLang="en-US" dirty="0">
                <a:solidFill>
                  <a:srgbClr val="FF0000"/>
                </a:solidFill>
              </a:rPr>
              <a:t>注意：真值表中函数值为</a:t>
            </a:r>
            <a:r>
              <a:rPr lang="en-US" altLang="zh-CN" dirty="0">
                <a:solidFill>
                  <a:srgbClr val="FF0000"/>
                </a:solidFill>
              </a:rPr>
              <a:t>1</a:t>
            </a:r>
            <a:r>
              <a:rPr lang="zh-CN" altLang="en-US" dirty="0">
                <a:solidFill>
                  <a:srgbClr val="FF0000"/>
                </a:solidFill>
              </a:rPr>
              <a:t>的每一行唯一地对应于</a:t>
            </a:r>
            <a:endParaRPr lang="en-US" altLang="zh-CN" dirty="0">
              <a:solidFill>
                <a:srgbClr val="FF0000"/>
              </a:solidFill>
            </a:endParaRPr>
          </a:p>
          <a:p>
            <a:r>
              <a:rPr lang="zh-CN" altLang="en-US" dirty="0">
                <a:solidFill>
                  <a:srgbClr val="FF0000"/>
                </a:solidFill>
              </a:rPr>
              <a:t>以上函数的某个乘积项。</a:t>
            </a:r>
          </a:p>
        </p:txBody>
      </p:sp>
      <p:sp>
        <p:nvSpPr>
          <p:cNvPr id="13" name="TextBox 12"/>
          <p:cNvSpPr txBox="1"/>
          <p:nvPr/>
        </p:nvSpPr>
        <p:spPr>
          <a:xfrm>
            <a:off x="3831207" y="4394721"/>
            <a:ext cx="5178021" cy="646331"/>
          </a:xfrm>
          <a:prstGeom prst="rect">
            <a:avLst/>
          </a:prstGeom>
          <a:noFill/>
        </p:spPr>
        <p:txBody>
          <a:bodyPr wrap="none" rtlCol="0">
            <a:spAutoFit/>
          </a:bodyPr>
          <a:lstStyle/>
          <a:p>
            <a:r>
              <a:rPr lang="zh-CN" altLang="en-US" dirty="0">
                <a:solidFill>
                  <a:srgbClr val="FF0000"/>
                </a:solidFill>
              </a:rPr>
              <a:t>注意：真值表中函数值为</a:t>
            </a:r>
            <a:r>
              <a:rPr lang="en-US" altLang="zh-CN" dirty="0">
                <a:solidFill>
                  <a:srgbClr val="FF0000"/>
                </a:solidFill>
              </a:rPr>
              <a:t>0</a:t>
            </a:r>
            <a:r>
              <a:rPr lang="zh-CN" altLang="en-US" dirty="0">
                <a:solidFill>
                  <a:srgbClr val="FF0000"/>
                </a:solidFill>
              </a:rPr>
              <a:t>的每一行唯一地对应于</a:t>
            </a:r>
            <a:endParaRPr lang="en-US" altLang="zh-CN" dirty="0">
              <a:solidFill>
                <a:srgbClr val="FF0000"/>
              </a:solidFill>
            </a:endParaRPr>
          </a:p>
          <a:p>
            <a:r>
              <a:rPr lang="zh-CN" altLang="en-US" dirty="0">
                <a:solidFill>
                  <a:srgbClr val="FF0000"/>
                </a:solidFill>
              </a:rPr>
              <a:t>以下函数的某个相加项。</a:t>
            </a:r>
          </a:p>
        </p:txBody>
      </p:sp>
    </p:spTree>
    <p:extLst>
      <p:ext uri="{BB962C8B-B14F-4D97-AF65-F5344CB8AC3E}">
        <p14:creationId xmlns:p14="http://schemas.microsoft.com/office/powerpoint/2010/main" val="161980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最大项与最小项</a:t>
            </a:r>
          </a:p>
        </p:txBody>
      </p:sp>
      <p:graphicFrame>
        <p:nvGraphicFramePr>
          <p:cNvPr id="4" name="内容占位符 6"/>
          <p:cNvGraphicFramePr>
            <a:graphicFrameLocks noGrp="1"/>
          </p:cNvGraphicFramePr>
          <p:nvPr>
            <p:ph idx="1"/>
          </p:nvPr>
        </p:nvGraphicFramePr>
        <p:xfrm>
          <a:off x="899592" y="1628800"/>
          <a:ext cx="7128792" cy="333756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gridCol w="1800200">
                  <a:extLst>
                    <a:ext uri="{9D8B030D-6E8A-4147-A177-3AD203B41FA5}">
                      <a16:colId xmlns:a16="http://schemas.microsoft.com/office/drawing/2014/main" val="20004"/>
                    </a:ext>
                  </a:extLst>
                </a:gridCol>
                <a:gridCol w="1800200">
                  <a:extLst>
                    <a:ext uri="{9D8B030D-6E8A-4147-A177-3AD203B41FA5}">
                      <a16:colId xmlns:a16="http://schemas.microsoft.com/office/drawing/2014/main" val="20005"/>
                    </a:ext>
                  </a:extLst>
                </a:gridCol>
              </a:tblGrid>
              <a:tr h="370840">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Y</a:t>
                      </a:r>
                      <a:endParaRPr lang="zh-CN" altLang="en-US" dirty="0"/>
                    </a:p>
                  </a:txBody>
                  <a:tcPr/>
                </a:tc>
                <a:tc>
                  <a:txBody>
                    <a:bodyPr/>
                    <a:lstStyle/>
                    <a:p>
                      <a:pPr algn="ctr"/>
                      <a:r>
                        <a:rPr lang="zh-CN" altLang="en-US" dirty="0"/>
                        <a:t>最小项</a:t>
                      </a:r>
                    </a:p>
                  </a:txBody>
                  <a:tcPr/>
                </a:tc>
                <a:tc>
                  <a:txBody>
                    <a:bodyPr/>
                    <a:lstStyle/>
                    <a:p>
                      <a:pPr algn="ctr"/>
                      <a:r>
                        <a:rPr lang="zh-CN" altLang="en-US" dirty="0"/>
                        <a:t>最大项</a:t>
                      </a:r>
                    </a:p>
                  </a:txBody>
                  <a:tcPr/>
                </a:tc>
                <a:extLst>
                  <a:ext uri="{0D108BD9-81ED-4DB2-BD59-A6C34878D82A}">
                    <a16:rowId xmlns:a16="http://schemas.microsoft.com/office/drawing/2014/main" val="10000"/>
                  </a:ext>
                </a:extLst>
              </a:tr>
              <a:tr h="370840">
                <a:tc>
                  <a:txBody>
                    <a:bodyPr/>
                    <a:lstStyle/>
                    <a:p>
                      <a:pPr algn="ctr"/>
                      <a:r>
                        <a:rPr lang="en-US" altLang="zh-CN" dirty="0"/>
                        <a:t>0 </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m0:(A’B’C’)</a:t>
                      </a:r>
                      <a:endParaRPr lang="zh-CN" altLang="en-US" dirty="0"/>
                    </a:p>
                  </a:txBody>
                  <a:tcPr/>
                </a:tc>
                <a:tc>
                  <a:txBody>
                    <a:bodyPr/>
                    <a:lstStyle/>
                    <a:p>
                      <a:pPr algn="ctr"/>
                      <a:r>
                        <a:rPr lang="en-US" altLang="zh-CN" dirty="0"/>
                        <a:t>M0:(A+B+C)</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m1</a:t>
                      </a:r>
                      <a:r>
                        <a:rPr lang="en-US" altLang="zh-CN" dirty="0">
                          <a:sym typeface="Wingdings" panose="05000000000000000000" pitchFamily="2" charset="2"/>
                        </a:rPr>
                        <a:t>:(A’B’C)</a:t>
                      </a:r>
                      <a:endParaRPr lang="en-US" altLang="zh-CN" dirty="0"/>
                    </a:p>
                  </a:txBody>
                  <a:tcPr/>
                </a:tc>
                <a:tc>
                  <a:txBody>
                    <a:bodyPr/>
                    <a:lstStyle/>
                    <a:p>
                      <a:pPr algn="ctr"/>
                      <a:r>
                        <a:rPr lang="en-US" altLang="zh-CN" dirty="0"/>
                        <a:t>M1:(A+B+C’)</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m2:(A’BC’)</a:t>
                      </a:r>
                      <a:endParaRPr lang="zh-CN" altLang="en-US" dirty="0"/>
                    </a:p>
                  </a:txBody>
                  <a:tcPr/>
                </a:tc>
                <a:tc>
                  <a:txBody>
                    <a:bodyPr/>
                    <a:lstStyle/>
                    <a:p>
                      <a:pPr algn="ctr"/>
                      <a:r>
                        <a:rPr lang="en-US" altLang="zh-CN" dirty="0"/>
                        <a:t>M2:(A+B’+C)</a:t>
                      </a:r>
                      <a:endParaRPr lang="zh-CN" altLang="en-US" dirty="0"/>
                    </a:p>
                  </a:txBody>
                  <a:tcPr/>
                </a:tc>
                <a:extLst>
                  <a:ext uri="{0D108BD9-81ED-4DB2-BD59-A6C34878D82A}">
                    <a16:rowId xmlns:a16="http://schemas.microsoft.com/office/drawing/2014/main" val="10003"/>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m3:(A’BC)</a:t>
                      </a:r>
                      <a:endParaRPr lang="zh-CN" altLang="en-US" dirty="0"/>
                    </a:p>
                  </a:txBody>
                  <a:tcPr/>
                </a:tc>
                <a:tc>
                  <a:txBody>
                    <a:bodyPr/>
                    <a:lstStyle/>
                    <a:p>
                      <a:pPr algn="ctr"/>
                      <a:r>
                        <a:rPr lang="en-US" altLang="zh-CN" dirty="0"/>
                        <a:t>M3:(A+B’+C’)</a:t>
                      </a:r>
                      <a:endParaRPr lang="zh-CN" altLang="en-US" dirty="0"/>
                    </a:p>
                  </a:txBody>
                  <a:tcPr/>
                </a:tc>
                <a:extLst>
                  <a:ext uri="{0D108BD9-81ED-4DB2-BD59-A6C34878D82A}">
                    <a16:rowId xmlns:a16="http://schemas.microsoft.com/office/drawing/2014/main" val="10004"/>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m4:(AB’C’)</a:t>
                      </a:r>
                      <a:endParaRPr lang="zh-CN" altLang="en-US" dirty="0"/>
                    </a:p>
                  </a:txBody>
                  <a:tcPr/>
                </a:tc>
                <a:tc>
                  <a:txBody>
                    <a:bodyPr/>
                    <a:lstStyle/>
                    <a:p>
                      <a:pPr algn="ctr"/>
                      <a:r>
                        <a:rPr lang="en-US" altLang="zh-CN" dirty="0"/>
                        <a:t>M4:(A’+B+C)</a:t>
                      </a:r>
                      <a:endParaRPr lang="zh-CN" altLang="en-US" dirty="0"/>
                    </a:p>
                  </a:txBody>
                  <a:tcPr/>
                </a:tc>
                <a:extLst>
                  <a:ext uri="{0D108BD9-81ED-4DB2-BD59-A6C34878D82A}">
                    <a16:rowId xmlns:a16="http://schemas.microsoft.com/office/drawing/2014/main" val="10005"/>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m5:(AB’C)</a:t>
                      </a:r>
                      <a:endParaRPr lang="zh-CN" altLang="en-US" dirty="0"/>
                    </a:p>
                  </a:txBody>
                  <a:tcPr/>
                </a:tc>
                <a:tc>
                  <a:txBody>
                    <a:bodyPr/>
                    <a:lstStyle/>
                    <a:p>
                      <a:pPr algn="ctr"/>
                      <a:r>
                        <a:rPr lang="en-US" altLang="zh-CN" dirty="0"/>
                        <a:t>M5:(A’+B+C’)</a:t>
                      </a:r>
                      <a:endParaRPr lang="zh-CN" altLang="en-US" dirty="0"/>
                    </a:p>
                  </a:txBody>
                  <a:tcPr/>
                </a:tc>
                <a:extLst>
                  <a:ext uri="{0D108BD9-81ED-4DB2-BD59-A6C34878D82A}">
                    <a16:rowId xmlns:a16="http://schemas.microsoft.com/office/drawing/2014/main" val="10006"/>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m6:(ABC’)</a:t>
                      </a:r>
                      <a:endParaRPr lang="zh-CN" altLang="en-US" dirty="0"/>
                    </a:p>
                  </a:txBody>
                  <a:tcPr/>
                </a:tc>
                <a:tc>
                  <a:txBody>
                    <a:bodyPr/>
                    <a:lstStyle/>
                    <a:p>
                      <a:pPr algn="ctr"/>
                      <a:r>
                        <a:rPr lang="en-US" altLang="zh-CN" dirty="0"/>
                        <a:t>M6:(A’+B’+C)</a:t>
                      </a:r>
                      <a:endParaRPr lang="zh-CN" altLang="en-US" dirty="0"/>
                    </a:p>
                  </a:txBody>
                  <a:tcPr/>
                </a:tc>
                <a:extLst>
                  <a:ext uri="{0D108BD9-81ED-4DB2-BD59-A6C34878D82A}">
                    <a16:rowId xmlns:a16="http://schemas.microsoft.com/office/drawing/2014/main" val="10007"/>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m7:(ABC)</a:t>
                      </a:r>
                      <a:endParaRPr lang="zh-CN" altLang="en-US" dirty="0"/>
                    </a:p>
                  </a:txBody>
                  <a:tcPr/>
                </a:tc>
                <a:tc>
                  <a:txBody>
                    <a:bodyPr/>
                    <a:lstStyle/>
                    <a:p>
                      <a:pPr algn="ctr"/>
                      <a:r>
                        <a:rPr lang="en-US" altLang="zh-CN" dirty="0"/>
                        <a:t>M7:(A’+B’+C’)</a:t>
                      </a:r>
                      <a:endParaRPr lang="zh-CN" altLang="en-US" dirty="0"/>
                    </a:p>
                  </a:txBody>
                  <a:tcPr/>
                </a:tc>
                <a:extLst>
                  <a:ext uri="{0D108BD9-81ED-4DB2-BD59-A6C34878D82A}">
                    <a16:rowId xmlns:a16="http://schemas.microsoft.com/office/drawing/2014/main" val="10008"/>
                  </a:ext>
                </a:extLst>
              </a:tr>
            </a:tbl>
          </a:graphicData>
        </a:graphic>
      </p:graphicFrame>
      <p:sp>
        <p:nvSpPr>
          <p:cNvPr id="5" name="文本框 4"/>
          <p:cNvSpPr txBox="1"/>
          <p:nvPr/>
        </p:nvSpPr>
        <p:spPr>
          <a:xfrm>
            <a:off x="971600" y="5373216"/>
            <a:ext cx="4680520" cy="400110"/>
          </a:xfrm>
          <a:prstGeom prst="rect">
            <a:avLst/>
          </a:prstGeom>
          <a:noFill/>
        </p:spPr>
        <p:txBody>
          <a:bodyPr wrap="square" rtlCol="0">
            <a:spAutoFit/>
          </a:bodyPr>
          <a:lstStyle/>
          <a:p>
            <a:r>
              <a:rPr lang="en-US" altLang="zh-CN" sz="2000" dirty="0"/>
              <a:t>Y=m0+m4+m5+m7=M</a:t>
            </a:r>
            <a:r>
              <a:rPr lang="en-US" altLang="zh-CN" sz="2000" baseline="-25000" dirty="0"/>
              <a:t>1</a:t>
            </a:r>
            <a:r>
              <a:rPr lang="en-US" altLang="zh-CN" sz="2000" dirty="0"/>
              <a:t>M</a:t>
            </a:r>
            <a:r>
              <a:rPr lang="en-US" altLang="zh-CN" sz="2000" baseline="-25000" dirty="0"/>
              <a:t>2</a:t>
            </a:r>
            <a:r>
              <a:rPr lang="en-US" altLang="zh-CN" sz="2000" dirty="0"/>
              <a:t>M</a:t>
            </a:r>
            <a:r>
              <a:rPr lang="en-US" altLang="zh-CN" sz="2000" baseline="-25000" dirty="0"/>
              <a:t>3</a:t>
            </a:r>
            <a:r>
              <a:rPr lang="en-US" altLang="zh-CN" sz="2000" dirty="0"/>
              <a:t>M</a:t>
            </a:r>
            <a:r>
              <a:rPr lang="en-US" altLang="zh-CN" sz="2000" baseline="-25000" dirty="0"/>
              <a:t>6</a:t>
            </a:r>
            <a:endParaRPr lang="zh-CN" altLang="en-US" sz="2000" baseline="-25000" dirty="0"/>
          </a:p>
        </p:txBody>
      </p:sp>
    </p:spTree>
    <p:extLst>
      <p:ext uri="{BB962C8B-B14F-4D97-AF65-F5344CB8AC3E}">
        <p14:creationId xmlns:p14="http://schemas.microsoft.com/office/powerpoint/2010/main" val="224759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410B86-7323-4532-80E2-124C92315260}"/>
              </a:ext>
            </a:extLst>
          </p:cNvPr>
          <p:cNvSpPr>
            <a:spLocks noGrp="1"/>
          </p:cNvSpPr>
          <p:nvPr>
            <p:ph type="title"/>
          </p:nvPr>
        </p:nvSpPr>
        <p:spPr/>
        <p:txBody>
          <a:bodyPr/>
          <a:lstStyle/>
          <a:p>
            <a:r>
              <a:rPr lang="zh-CN" altLang="en-US" dirty="0"/>
              <a:t>课程的数学原理</a:t>
            </a:r>
          </a:p>
        </p:txBody>
      </p:sp>
      <p:sp>
        <p:nvSpPr>
          <p:cNvPr id="3" name="内容占位符 2">
            <a:extLst>
              <a:ext uri="{FF2B5EF4-FFF2-40B4-BE49-F238E27FC236}">
                <a16:creationId xmlns:a16="http://schemas.microsoft.com/office/drawing/2014/main" id="{A95D1FFA-1E27-4A24-B02E-FCC10C769309}"/>
              </a:ext>
            </a:extLst>
          </p:cNvPr>
          <p:cNvSpPr>
            <a:spLocks noGrp="1"/>
          </p:cNvSpPr>
          <p:nvPr>
            <p:ph idx="1"/>
          </p:nvPr>
        </p:nvSpPr>
        <p:spPr>
          <a:xfrm>
            <a:off x="822959" y="1552928"/>
            <a:ext cx="7781489" cy="4684384"/>
          </a:xfrm>
        </p:spPr>
        <p:txBody>
          <a:bodyPr/>
          <a:lstStyle/>
          <a:p>
            <a:r>
              <a:rPr lang="zh-CN" altLang="en-US" dirty="0"/>
              <a:t>布尔代数</a:t>
            </a:r>
            <a:r>
              <a:rPr lang="en-US" altLang="zh-CN" dirty="0"/>
              <a:t>(Boolean Algebra)</a:t>
            </a:r>
            <a:r>
              <a:rPr lang="zh-CN" altLang="en-US" dirty="0"/>
              <a:t>是定义在最简单的集合上的代数：</a:t>
            </a:r>
            <a:endParaRPr lang="en-US" altLang="zh-CN" dirty="0"/>
          </a:p>
          <a:p>
            <a:r>
              <a:rPr lang="en-US" altLang="zh-CN" dirty="0"/>
              <a:t>{0</a:t>
            </a:r>
            <a:r>
              <a:rPr lang="zh-CN" altLang="en-US" dirty="0"/>
              <a:t>，</a:t>
            </a:r>
            <a:r>
              <a:rPr lang="en-US" altLang="zh-CN" dirty="0"/>
              <a:t>1</a:t>
            </a:r>
            <a:r>
              <a:rPr lang="zh-CN" altLang="en-US" dirty="0"/>
              <a:t>，</a:t>
            </a:r>
            <a:r>
              <a:rPr lang="en-US" altLang="zh-CN" dirty="0"/>
              <a:t>AND:</a:t>
            </a:r>
            <a:r>
              <a:rPr lang="en-US" altLang="zh-CN" dirty="0">
                <a:sym typeface="Symbol" panose="05050102010706020507" pitchFamily="18" charset="2"/>
              </a:rPr>
              <a:t></a:t>
            </a:r>
            <a:r>
              <a:rPr lang="en-US" altLang="zh-CN" dirty="0"/>
              <a:t>,OR:+,NOR:</a:t>
            </a:r>
            <a:r>
              <a:rPr lang="en-US" altLang="zh-CN" baseline="30000" dirty="0"/>
              <a:t>-</a:t>
            </a:r>
            <a:r>
              <a:rPr lang="en-US" altLang="zh-CN" dirty="0"/>
              <a:t>}</a:t>
            </a:r>
          </a:p>
          <a:p>
            <a:endParaRPr lang="zh-CN" altLang="en-US" dirty="0"/>
          </a:p>
        </p:txBody>
      </p:sp>
      <p:graphicFrame>
        <p:nvGraphicFramePr>
          <p:cNvPr id="4" name="表格 3">
            <a:extLst>
              <a:ext uri="{FF2B5EF4-FFF2-40B4-BE49-F238E27FC236}">
                <a16:creationId xmlns:a16="http://schemas.microsoft.com/office/drawing/2014/main" id="{EBFE5BF7-ED73-407A-8E81-F3C1BEF9661B}"/>
              </a:ext>
            </a:extLst>
          </p:cNvPr>
          <p:cNvGraphicFramePr>
            <a:graphicFrameLocks noGrp="1"/>
          </p:cNvGraphicFramePr>
          <p:nvPr>
            <p:extLst>
              <p:ext uri="{D42A27DB-BD31-4B8C-83A1-F6EECF244321}">
                <p14:modId xmlns:p14="http://schemas.microsoft.com/office/powerpoint/2010/main" val="3093587408"/>
              </p:ext>
            </p:extLst>
          </p:nvPr>
        </p:nvGraphicFramePr>
        <p:xfrm>
          <a:off x="1175596" y="4077072"/>
          <a:ext cx="2028252" cy="1944215"/>
        </p:xfrm>
        <a:graphic>
          <a:graphicData uri="http://schemas.openxmlformats.org/drawingml/2006/table">
            <a:tbl>
              <a:tblPr firstRow="1" firstCol="1" bandRow="1">
                <a:tableStyleId>{17292A2E-F333-43FB-9621-5CBBE7FDCDCB}</a:tableStyleId>
              </a:tblPr>
              <a:tblGrid>
                <a:gridCol w="659272">
                  <a:extLst>
                    <a:ext uri="{9D8B030D-6E8A-4147-A177-3AD203B41FA5}">
                      <a16:colId xmlns:a16="http://schemas.microsoft.com/office/drawing/2014/main" val="20000"/>
                    </a:ext>
                  </a:extLst>
                </a:gridCol>
                <a:gridCol w="684490">
                  <a:extLst>
                    <a:ext uri="{9D8B030D-6E8A-4147-A177-3AD203B41FA5}">
                      <a16:colId xmlns:a16="http://schemas.microsoft.com/office/drawing/2014/main" val="20001"/>
                    </a:ext>
                  </a:extLst>
                </a:gridCol>
                <a:gridCol w="684490">
                  <a:extLst>
                    <a:ext uri="{9D8B030D-6E8A-4147-A177-3AD203B41FA5}">
                      <a16:colId xmlns:a16="http://schemas.microsoft.com/office/drawing/2014/main" val="20002"/>
                    </a:ext>
                  </a:extLst>
                </a:gridCol>
              </a:tblGrid>
              <a:tr h="388843">
                <a:tc gridSpan="3">
                  <a:txBody>
                    <a:bodyPr/>
                    <a:lstStyle/>
                    <a:p>
                      <a:pPr indent="266700" algn="just">
                        <a:spcAft>
                          <a:spcPts val="0"/>
                        </a:spcAft>
                      </a:pPr>
                      <a:r>
                        <a:rPr lang="en-US" sz="2000" kern="100" dirty="0">
                          <a:effectLst/>
                        </a:rPr>
                        <a:t>A   ●   B    =    Y</a:t>
                      </a:r>
                      <a:endParaRPr lang="zh-CN" sz="2000" kern="100" dirty="0">
                        <a:effectLst/>
                        <a:latin typeface="Calibri"/>
                        <a:ea typeface="宋体"/>
                        <a:cs typeface="Times New Roman"/>
                      </a:endParaRPr>
                    </a:p>
                  </a:txBody>
                  <a:tcPr marL="68580" marR="68580" marT="0" marB="0" anchor="ctr"/>
                </a:tc>
                <a:tc hMerge="1">
                  <a:txBody>
                    <a:bodyPr/>
                    <a:lstStyle/>
                    <a:p>
                      <a:pPr indent="266700" algn="just">
                        <a:spcAft>
                          <a:spcPts val="0"/>
                        </a:spcAft>
                      </a:pPr>
                      <a:endParaRPr lang="zh-CN" sz="2000" kern="100" dirty="0">
                        <a:effectLst/>
                        <a:latin typeface="Calibri"/>
                        <a:ea typeface="宋体"/>
                        <a:cs typeface="Times New Roman"/>
                      </a:endParaRPr>
                    </a:p>
                  </a:txBody>
                  <a:tcPr marL="68580" marR="68580" marT="0" marB="0" anchor="ctr"/>
                </a:tc>
                <a:tc hMerge="1">
                  <a:txBody>
                    <a:bodyPr/>
                    <a:lstStyle/>
                    <a:p>
                      <a:pPr indent="266700" algn="just">
                        <a:spcAft>
                          <a:spcPts val="0"/>
                        </a:spcAft>
                      </a:pP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88843">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88843">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388843">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388843">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1</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graphicFrame>
        <p:nvGraphicFramePr>
          <p:cNvPr id="5" name="表格 4">
            <a:extLst>
              <a:ext uri="{FF2B5EF4-FFF2-40B4-BE49-F238E27FC236}">
                <a16:creationId xmlns:a16="http://schemas.microsoft.com/office/drawing/2014/main" id="{673B0571-24B3-4AA5-ABF8-843446E5F28C}"/>
              </a:ext>
            </a:extLst>
          </p:cNvPr>
          <p:cNvGraphicFramePr>
            <a:graphicFrameLocks noGrp="1"/>
          </p:cNvGraphicFramePr>
          <p:nvPr>
            <p:extLst>
              <p:ext uri="{D42A27DB-BD31-4B8C-83A1-F6EECF244321}">
                <p14:modId xmlns:p14="http://schemas.microsoft.com/office/powerpoint/2010/main" val="1493232524"/>
              </p:ext>
            </p:extLst>
          </p:nvPr>
        </p:nvGraphicFramePr>
        <p:xfrm>
          <a:off x="3419872" y="4097347"/>
          <a:ext cx="1944217" cy="1923940"/>
        </p:xfrm>
        <a:graphic>
          <a:graphicData uri="http://schemas.openxmlformats.org/drawingml/2006/table">
            <a:tbl>
              <a:tblPr firstRow="1" firstCol="1" bandRow="1">
                <a:tableStyleId>{FABFCF23-3B69-468F-B69F-88F6DE6A72F2}</a:tableStyleId>
              </a:tblPr>
              <a:tblGrid>
                <a:gridCol w="631957">
                  <a:extLst>
                    <a:ext uri="{9D8B030D-6E8A-4147-A177-3AD203B41FA5}">
                      <a16:colId xmlns:a16="http://schemas.microsoft.com/office/drawing/2014/main" val="20000"/>
                    </a:ext>
                  </a:extLst>
                </a:gridCol>
                <a:gridCol w="656130">
                  <a:extLst>
                    <a:ext uri="{9D8B030D-6E8A-4147-A177-3AD203B41FA5}">
                      <a16:colId xmlns:a16="http://schemas.microsoft.com/office/drawing/2014/main" val="20001"/>
                    </a:ext>
                  </a:extLst>
                </a:gridCol>
                <a:gridCol w="656130">
                  <a:extLst>
                    <a:ext uri="{9D8B030D-6E8A-4147-A177-3AD203B41FA5}">
                      <a16:colId xmlns:a16="http://schemas.microsoft.com/office/drawing/2014/main" val="20002"/>
                    </a:ext>
                  </a:extLst>
                </a:gridCol>
              </a:tblGrid>
              <a:tr h="384788">
                <a:tc gridSpan="3">
                  <a:txBody>
                    <a:bodyPr/>
                    <a:lstStyle/>
                    <a:p>
                      <a:pPr indent="266700" algn="just">
                        <a:spcAft>
                          <a:spcPts val="0"/>
                        </a:spcAft>
                      </a:pPr>
                      <a:r>
                        <a:rPr lang="en-US" sz="2000" kern="100" dirty="0">
                          <a:effectLst/>
                        </a:rPr>
                        <a:t>A   +   B   =    Y</a:t>
                      </a:r>
                      <a:endParaRPr lang="zh-CN" sz="2000" kern="100" dirty="0">
                        <a:effectLst/>
                        <a:latin typeface="Calibri"/>
                        <a:ea typeface="宋体"/>
                        <a:cs typeface="Times New Roman"/>
                      </a:endParaRPr>
                    </a:p>
                  </a:txBody>
                  <a:tcPr marL="68580" marR="68580" marT="0" marB="0" anchor="ctr"/>
                </a:tc>
                <a:tc hMerge="1">
                  <a:txBody>
                    <a:bodyPr/>
                    <a:lstStyle/>
                    <a:p>
                      <a:pPr indent="266700" algn="just">
                        <a:spcAft>
                          <a:spcPts val="0"/>
                        </a:spcAft>
                      </a:pPr>
                      <a:endParaRPr lang="zh-CN" sz="2000" kern="100" dirty="0">
                        <a:effectLst/>
                        <a:latin typeface="Calibri"/>
                        <a:ea typeface="宋体"/>
                        <a:cs typeface="Times New Roman"/>
                      </a:endParaRPr>
                    </a:p>
                  </a:txBody>
                  <a:tcPr marL="68580" marR="68580" marT="0" marB="0" anchor="ctr"/>
                </a:tc>
                <a:tc hMerge="1">
                  <a:txBody>
                    <a:bodyPr/>
                    <a:lstStyle/>
                    <a:p>
                      <a:pPr indent="266700" algn="just">
                        <a:spcAft>
                          <a:spcPts val="0"/>
                        </a:spcAft>
                      </a:pP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84788">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84788">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1</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384788">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1</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384788">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1</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E95A2367-2F79-47A7-B6FD-CB37F8A8F3CF}"/>
                  </a:ext>
                </a:extLst>
              </p:cNvPr>
              <p:cNvGraphicFramePr>
                <a:graphicFrameLocks noGrp="1"/>
              </p:cNvGraphicFramePr>
              <p:nvPr>
                <p:extLst>
                  <p:ext uri="{D42A27DB-BD31-4B8C-83A1-F6EECF244321}">
                    <p14:modId xmlns:p14="http://schemas.microsoft.com/office/powerpoint/2010/main" val="3880165568"/>
                  </p:ext>
                </p:extLst>
              </p:nvPr>
            </p:nvGraphicFramePr>
            <p:xfrm>
              <a:off x="5580113" y="4077072"/>
              <a:ext cx="1728191" cy="1152129"/>
            </p:xfrm>
            <a:graphic>
              <a:graphicData uri="http://schemas.openxmlformats.org/drawingml/2006/table">
                <a:tbl>
                  <a:tblPr firstRow="1" firstCol="1" bandRow="1">
                    <a:tableStyleId>{10A1B5D5-9B99-4C35-A422-299274C87663}</a:tableStyleId>
                  </a:tblPr>
                  <a:tblGrid>
                    <a:gridCol w="847879">
                      <a:extLst>
                        <a:ext uri="{9D8B030D-6E8A-4147-A177-3AD203B41FA5}">
                          <a16:colId xmlns:a16="http://schemas.microsoft.com/office/drawing/2014/main" val="20000"/>
                        </a:ext>
                      </a:extLst>
                    </a:gridCol>
                    <a:gridCol w="880312">
                      <a:extLst>
                        <a:ext uri="{9D8B030D-6E8A-4147-A177-3AD203B41FA5}">
                          <a16:colId xmlns:a16="http://schemas.microsoft.com/office/drawing/2014/main" val="20001"/>
                        </a:ext>
                      </a:extLst>
                    </a:gridCol>
                  </a:tblGrid>
                  <a:tr h="384043">
                    <a:tc gridSpan="2">
                      <a:txBody>
                        <a:bodyPr/>
                        <a:lstStyle/>
                        <a:p>
                          <a:pPr indent="266700" algn="just">
                            <a:spcAft>
                              <a:spcPts val="0"/>
                            </a:spcAft>
                          </a:pPr>
                          <a14:m>
                            <m:oMath xmlns:m="http://schemas.openxmlformats.org/officeDocument/2006/math">
                              <m:acc>
                                <m:accPr>
                                  <m:chr m:val="̅"/>
                                  <m:ctrlPr>
                                    <a:rPr lang="en-US" altLang="zh-CN" sz="2000" i="1" kern="100" smtClean="0">
                                      <a:effectLst/>
                                      <a:latin typeface="Cambria Math" panose="02040503050406030204" pitchFamily="18" charset="0"/>
                                    </a:rPr>
                                  </m:ctrlPr>
                                </m:accPr>
                                <m:e>
                                  <m:r>
                                    <a:rPr lang="en-US" altLang="zh-CN" sz="2000" b="1" i="1" kern="100" smtClean="0">
                                      <a:effectLst/>
                                      <a:latin typeface="Cambria Math" panose="02040503050406030204" pitchFamily="18" charset="0"/>
                                    </a:rPr>
                                    <m:t>𝑨</m:t>
                                  </m:r>
                                </m:e>
                              </m:acc>
                            </m:oMath>
                          </a14:m>
                          <a:r>
                            <a:rPr lang="en-US" sz="2000" kern="100" dirty="0">
                              <a:effectLst/>
                            </a:rPr>
                            <a:t>      =</a:t>
                          </a:r>
                          <a:r>
                            <a:rPr lang="en-US" sz="2000" kern="100" baseline="0" dirty="0">
                              <a:effectLst/>
                            </a:rPr>
                            <a:t>    </a:t>
                          </a:r>
                          <a:r>
                            <a:rPr lang="en-US" sz="2000" kern="100" dirty="0">
                              <a:effectLst/>
                            </a:rPr>
                            <a:t>Y</a:t>
                          </a:r>
                          <a:endParaRPr lang="zh-CN" sz="2000" kern="100" dirty="0">
                            <a:effectLst/>
                            <a:latin typeface="Calibri"/>
                            <a:ea typeface="宋体"/>
                            <a:cs typeface="Times New Roman"/>
                          </a:endParaRPr>
                        </a:p>
                      </a:txBody>
                      <a:tcPr marL="68580" marR="68580" marT="0" marB="0" anchor="ctr"/>
                    </a:tc>
                    <a:tc hMerge="1">
                      <a:txBody>
                        <a:bodyPr/>
                        <a:lstStyle/>
                        <a:p>
                          <a:pPr indent="266700" algn="just">
                            <a:spcAft>
                              <a:spcPts val="0"/>
                            </a:spcAft>
                          </a:pP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84043">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1</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84043">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mc:Choice>
        <mc:Fallback xmlns="">
          <p:graphicFrame>
            <p:nvGraphicFramePr>
              <p:cNvPr id="6" name="表格 5">
                <a:extLst>
                  <a:ext uri="{FF2B5EF4-FFF2-40B4-BE49-F238E27FC236}">
                    <a16:creationId xmlns:a16="http://schemas.microsoft.com/office/drawing/2014/main" id="{E95A2367-2F79-47A7-B6FD-CB37F8A8F3CF}"/>
                  </a:ext>
                </a:extLst>
              </p:cNvPr>
              <p:cNvGraphicFramePr>
                <a:graphicFrameLocks noGrp="1"/>
              </p:cNvGraphicFramePr>
              <p:nvPr>
                <p:extLst>
                  <p:ext uri="{D42A27DB-BD31-4B8C-83A1-F6EECF244321}">
                    <p14:modId xmlns:p14="http://schemas.microsoft.com/office/powerpoint/2010/main" val="3880165568"/>
                  </p:ext>
                </p:extLst>
              </p:nvPr>
            </p:nvGraphicFramePr>
            <p:xfrm>
              <a:off x="5580113" y="4077072"/>
              <a:ext cx="1728191" cy="1152129"/>
            </p:xfrm>
            <a:graphic>
              <a:graphicData uri="http://schemas.openxmlformats.org/drawingml/2006/table">
                <a:tbl>
                  <a:tblPr firstRow="1" firstCol="1" bandRow="1">
                    <a:tableStyleId>{10A1B5D5-9B99-4C35-A422-299274C87663}</a:tableStyleId>
                  </a:tblPr>
                  <a:tblGrid>
                    <a:gridCol w="847879">
                      <a:extLst>
                        <a:ext uri="{9D8B030D-6E8A-4147-A177-3AD203B41FA5}">
                          <a16:colId xmlns:a16="http://schemas.microsoft.com/office/drawing/2014/main" val="20000"/>
                        </a:ext>
                      </a:extLst>
                    </a:gridCol>
                    <a:gridCol w="880312">
                      <a:extLst>
                        <a:ext uri="{9D8B030D-6E8A-4147-A177-3AD203B41FA5}">
                          <a16:colId xmlns:a16="http://schemas.microsoft.com/office/drawing/2014/main" val="20001"/>
                        </a:ext>
                      </a:extLst>
                    </a:gridCol>
                  </a:tblGrid>
                  <a:tr h="384043">
                    <a:tc gridSpan="2">
                      <a:txBody>
                        <a:bodyPr/>
                        <a:lstStyle/>
                        <a:p>
                          <a:endParaRPr lang="zh-CN"/>
                        </a:p>
                      </a:txBody>
                      <a:tcPr marL="68580" marR="68580" marT="0" marB="0" anchor="ctr">
                        <a:blipFill>
                          <a:blip r:embed="rId2"/>
                          <a:stretch>
                            <a:fillRect l="-352" t="-9524" r="-704" b="-231746"/>
                          </a:stretch>
                        </a:blipFill>
                      </a:tcPr>
                    </a:tc>
                    <a:tc hMerge="1">
                      <a:txBody>
                        <a:bodyPr/>
                        <a:lstStyle/>
                        <a:p>
                          <a:pPr indent="266700" algn="just">
                            <a:spcAft>
                              <a:spcPts val="0"/>
                            </a:spcAft>
                          </a:pP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84043">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1</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84043">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mc:Fallback>
      </mc:AlternateContent>
    </p:spTree>
    <p:extLst>
      <p:ext uri="{BB962C8B-B14F-4D97-AF65-F5344CB8AC3E}">
        <p14:creationId xmlns:p14="http://schemas.microsoft.com/office/powerpoint/2010/main" val="1210837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a:t>一个</a:t>
            </a:r>
            <a:r>
              <a:rPr lang="en-US" altLang="zh-CN" dirty="0"/>
              <a:t>n</a:t>
            </a:r>
            <a:r>
              <a:rPr lang="zh-CN" altLang="en-US" dirty="0"/>
              <a:t>个变量的最小项系指一个变量的乘积项，其中每个变量以原变量或反变量的形式出现一次且仅一次；</a:t>
            </a:r>
            <a:endParaRPr lang="en-US" altLang="zh-CN" dirty="0"/>
          </a:p>
          <a:p>
            <a:r>
              <a:rPr lang="zh-CN" altLang="en-US" dirty="0"/>
              <a:t>一个最大项是指一个和式，其中每个变量以原变量或反变量的形式出现一次且仅一次。</a:t>
            </a:r>
          </a:p>
          <a:p>
            <a:r>
              <a:rPr lang="zh-CN" altLang="en-US" dirty="0">
                <a:solidFill>
                  <a:srgbClr val="FF0000"/>
                </a:solidFill>
              </a:rPr>
              <a:t>任何逻辑表达式都可以转化成最小项之和与最大项之积。</a:t>
            </a:r>
          </a:p>
          <a:p>
            <a:endParaRPr lang="zh-CN" altLang="en-US" dirty="0"/>
          </a:p>
        </p:txBody>
      </p:sp>
      <p:sp>
        <p:nvSpPr>
          <p:cNvPr id="3" name="标题 2"/>
          <p:cNvSpPr>
            <a:spLocks noGrp="1"/>
          </p:cNvSpPr>
          <p:nvPr>
            <p:ph type="title"/>
          </p:nvPr>
        </p:nvSpPr>
        <p:spPr/>
        <p:txBody>
          <a:bodyPr/>
          <a:lstStyle/>
          <a:p>
            <a:r>
              <a:rPr lang="zh-CN" altLang="en-US" dirty="0"/>
              <a:t>最小项与最大项</a:t>
            </a:r>
          </a:p>
        </p:txBody>
      </p:sp>
    </p:spTree>
    <p:extLst>
      <p:ext uri="{BB962C8B-B14F-4D97-AF65-F5344CB8AC3E}">
        <p14:creationId xmlns:p14="http://schemas.microsoft.com/office/powerpoint/2010/main" val="203208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6DD90-812B-4D90-AB27-A6626D307158}"/>
              </a:ext>
            </a:extLst>
          </p:cNvPr>
          <p:cNvSpPr>
            <a:spLocks noGrp="1"/>
          </p:cNvSpPr>
          <p:nvPr>
            <p:ph type="title"/>
          </p:nvPr>
        </p:nvSpPr>
        <p:spPr/>
        <p:txBody>
          <a:bodyPr/>
          <a:lstStyle/>
          <a:p>
            <a:r>
              <a:rPr lang="zh-CN" altLang="en-US" dirty="0"/>
              <a:t>最大项和最小项性质</a:t>
            </a:r>
          </a:p>
        </p:txBody>
      </p:sp>
      <p:sp>
        <p:nvSpPr>
          <p:cNvPr id="3" name="内容占位符 2">
            <a:extLst>
              <a:ext uri="{FF2B5EF4-FFF2-40B4-BE49-F238E27FC236}">
                <a16:creationId xmlns:a16="http://schemas.microsoft.com/office/drawing/2014/main" id="{AA6C5227-D26C-4EB1-AE7D-4AB5AF9583A4}"/>
              </a:ext>
            </a:extLst>
          </p:cNvPr>
          <p:cNvSpPr>
            <a:spLocks noGrp="1"/>
          </p:cNvSpPr>
          <p:nvPr>
            <p:ph idx="1"/>
          </p:nvPr>
        </p:nvSpPr>
        <p:spPr/>
        <p:txBody>
          <a:bodyPr/>
          <a:lstStyle/>
          <a:p>
            <a:pPr>
              <a:buFont typeface="Wingdings" panose="05000000000000000000" pitchFamily="2" charset="2"/>
              <a:buChar char="u"/>
            </a:pPr>
            <a:r>
              <a:rPr lang="zh-CN" altLang="en-US" dirty="0">
                <a:solidFill>
                  <a:schemeClr val="tx1"/>
                </a:solidFill>
              </a:rPr>
              <a:t>任意两个不同的最小项之积必为</a:t>
            </a:r>
            <a:r>
              <a:rPr lang="en-US" altLang="zh-CN" dirty="0">
                <a:solidFill>
                  <a:schemeClr val="tx1"/>
                </a:solidFill>
              </a:rPr>
              <a:t>0</a:t>
            </a:r>
            <a:r>
              <a:rPr lang="zh-CN" altLang="en-US" dirty="0">
                <a:solidFill>
                  <a:schemeClr val="tx1"/>
                </a:solidFill>
              </a:rPr>
              <a:t>；</a:t>
            </a:r>
          </a:p>
          <a:p>
            <a:pPr>
              <a:buFont typeface="Wingdings" panose="05000000000000000000" pitchFamily="2" charset="2"/>
              <a:buChar char="u"/>
            </a:pPr>
            <a:r>
              <a:rPr lang="zh-CN" altLang="en-US" dirty="0">
                <a:solidFill>
                  <a:schemeClr val="tx1"/>
                </a:solidFill>
              </a:rPr>
              <a:t>任两个最大项之和必为</a:t>
            </a:r>
            <a:r>
              <a:rPr lang="en-US" altLang="zh-CN" dirty="0">
                <a:solidFill>
                  <a:schemeClr val="tx1"/>
                </a:solidFill>
              </a:rPr>
              <a:t>1</a:t>
            </a:r>
            <a:r>
              <a:rPr lang="zh-CN" altLang="en-US" dirty="0">
                <a:solidFill>
                  <a:schemeClr val="tx1"/>
                </a:solidFill>
              </a:rPr>
              <a:t>。</a:t>
            </a:r>
            <a:endParaRPr lang="en-US" altLang="zh-CN" dirty="0">
              <a:solidFill>
                <a:schemeClr val="tx1"/>
              </a:solidFill>
            </a:endParaRPr>
          </a:p>
          <a:p>
            <a:pPr>
              <a:buFont typeface="Wingdings" panose="05000000000000000000" pitchFamily="2" charset="2"/>
              <a:buChar char="u"/>
            </a:pPr>
            <a:r>
              <a:rPr lang="zh-CN" altLang="en-US" dirty="0">
                <a:solidFill>
                  <a:schemeClr val="tx1"/>
                </a:solidFill>
              </a:rPr>
              <a:t>所有的最小项之和必为</a:t>
            </a:r>
            <a:r>
              <a:rPr lang="en-US" altLang="zh-CN" dirty="0">
                <a:solidFill>
                  <a:schemeClr val="tx1"/>
                </a:solidFill>
              </a:rPr>
              <a:t>1</a:t>
            </a:r>
            <a:r>
              <a:rPr lang="zh-CN" altLang="en-US" dirty="0">
                <a:solidFill>
                  <a:schemeClr val="tx1"/>
                </a:solidFill>
              </a:rPr>
              <a:t>；</a:t>
            </a:r>
            <a:endParaRPr lang="en-US" altLang="zh-CN" dirty="0">
              <a:solidFill>
                <a:schemeClr val="tx1"/>
              </a:solidFill>
            </a:endParaRPr>
          </a:p>
          <a:p>
            <a:pPr>
              <a:buFont typeface="Wingdings" panose="05000000000000000000" pitchFamily="2" charset="2"/>
              <a:buChar char="u"/>
            </a:pPr>
            <a:r>
              <a:rPr lang="zh-CN" altLang="en-US" dirty="0">
                <a:solidFill>
                  <a:schemeClr val="tx1"/>
                </a:solidFill>
              </a:rPr>
              <a:t>所有的最大项之积必为</a:t>
            </a:r>
            <a:r>
              <a:rPr lang="en-US" altLang="zh-CN" dirty="0">
                <a:solidFill>
                  <a:schemeClr val="tx1"/>
                </a:solidFill>
              </a:rPr>
              <a:t>0</a:t>
            </a:r>
            <a:r>
              <a:rPr lang="zh-CN" altLang="en-US" dirty="0">
                <a:solidFill>
                  <a:schemeClr val="tx1"/>
                </a:solidFill>
              </a:rPr>
              <a:t>。</a:t>
            </a:r>
          </a:p>
          <a:p>
            <a:endParaRPr lang="zh-CN" altLang="en-US" dirty="0"/>
          </a:p>
        </p:txBody>
      </p:sp>
    </p:spTree>
    <p:extLst>
      <p:ext uri="{BB962C8B-B14F-4D97-AF65-F5344CB8AC3E}">
        <p14:creationId xmlns:p14="http://schemas.microsoft.com/office/powerpoint/2010/main" val="388743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2959" y="1552928"/>
            <a:ext cx="7543801" cy="723944"/>
          </a:xfrm>
        </p:spPr>
        <p:txBody>
          <a:bodyPr>
            <a:normAutofit/>
          </a:bodyPr>
          <a:lstStyle/>
          <a:p>
            <a:pPr marL="0" indent="0">
              <a:buNone/>
            </a:pPr>
            <a:r>
              <a:rPr lang="zh-CN" altLang="en-US" sz="2400" dirty="0"/>
              <a:t>使最小项取值为</a:t>
            </a:r>
            <a:r>
              <a:rPr lang="en-US" altLang="zh-CN" sz="2400" dirty="0"/>
              <a:t>1</a:t>
            </a:r>
            <a:r>
              <a:rPr lang="zh-CN" altLang="en-US" sz="2400" dirty="0"/>
              <a:t>的二进制编码值为该最小项编号。</a:t>
            </a:r>
            <a:endParaRPr lang="en-US" altLang="zh-CN" sz="2400" dirty="0"/>
          </a:p>
          <a:p>
            <a:endParaRPr lang="en-US" altLang="zh-CN" sz="2400" dirty="0"/>
          </a:p>
        </p:txBody>
      </p:sp>
      <p:sp>
        <p:nvSpPr>
          <p:cNvPr id="3" name="标题 2"/>
          <p:cNvSpPr>
            <a:spLocks noGrp="1"/>
          </p:cNvSpPr>
          <p:nvPr>
            <p:ph type="title"/>
          </p:nvPr>
        </p:nvSpPr>
        <p:spPr/>
        <p:txBody>
          <a:bodyPr/>
          <a:lstStyle/>
          <a:p>
            <a:r>
              <a:rPr lang="zh-CN" altLang="en-US" dirty="0"/>
              <a:t>最小项与最大项的编号方法</a:t>
            </a:r>
          </a:p>
        </p:txBody>
      </p:sp>
      <p:graphicFrame>
        <p:nvGraphicFramePr>
          <p:cNvPr id="4" name="对象 3"/>
          <p:cNvGraphicFramePr>
            <a:graphicFrameLocks noChangeAspect="1"/>
          </p:cNvGraphicFramePr>
          <p:nvPr>
            <p:extLst>
              <p:ext uri="{D42A27DB-BD31-4B8C-83A1-F6EECF244321}">
                <p14:modId xmlns:p14="http://schemas.microsoft.com/office/powerpoint/2010/main" val="2964816819"/>
              </p:ext>
            </p:extLst>
          </p:nvPr>
        </p:nvGraphicFramePr>
        <p:xfrm>
          <a:off x="835898" y="2557175"/>
          <a:ext cx="6461125" cy="1006475"/>
        </p:xfrm>
        <a:graphic>
          <a:graphicData uri="http://schemas.openxmlformats.org/presentationml/2006/ole">
            <mc:AlternateContent xmlns:mc="http://schemas.openxmlformats.org/markup-compatibility/2006">
              <mc:Choice xmlns:v="urn:schemas-microsoft-com:vml" Requires="v">
                <p:oleObj spid="_x0000_s19458" name="Equation" r:id="rId4" imgW="2984400" imgH="457200" progId="Equation.DSMT4">
                  <p:embed/>
                </p:oleObj>
              </mc:Choice>
              <mc:Fallback>
                <p:oleObj name="Equation" r:id="rId4" imgW="2984400" imgH="457200" progId="Equation.DSMT4">
                  <p:embed/>
                  <p:pic>
                    <p:nvPicPr>
                      <p:cNvPr id="4" name="对象 3"/>
                      <p:cNvPicPr/>
                      <p:nvPr/>
                    </p:nvPicPr>
                    <p:blipFill>
                      <a:blip r:embed="rId5"/>
                      <a:stretch>
                        <a:fillRect/>
                      </a:stretch>
                    </p:blipFill>
                    <p:spPr>
                      <a:xfrm>
                        <a:off x="835898" y="2557175"/>
                        <a:ext cx="6461125" cy="10064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688100620"/>
              </p:ext>
            </p:extLst>
          </p:nvPr>
        </p:nvGraphicFramePr>
        <p:xfrm>
          <a:off x="432335" y="4892617"/>
          <a:ext cx="8325048" cy="971550"/>
        </p:xfrm>
        <a:graphic>
          <a:graphicData uri="http://schemas.openxmlformats.org/presentationml/2006/ole">
            <mc:AlternateContent xmlns:mc="http://schemas.openxmlformats.org/markup-compatibility/2006">
              <mc:Choice xmlns:v="urn:schemas-microsoft-com:vml" Requires="v">
                <p:oleObj spid="_x0000_s19459" name="Equation" r:id="rId6" imgW="3987720" imgH="457200" progId="Equation.DSMT4">
                  <p:embed/>
                </p:oleObj>
              </mc:Choice>
              <mc:Fallback>
                <p:oleObj name="Equation" r:id="rId6" imgW="3987720" imgH="457200" progId="Equation.DSMT4">
                  <p:embed/>
                  <p:pic>
                    <p:nvPicPr>
                      <p:cNvPr id="5" name="对象 4"/>
                      <p:cNvPicPr>
                        <a:picLocks noChangeAspect="1" noChangeArrowheads="1"/>
                      </p:cNvPicPr>
                      <p:nvPr/>
                    </p:nvPicPr>
                    <p:blipFill>
                      <a:blip r:embed="rId7"/>
                      <a:srcRect/>
                      <a:stretch>
                        <a:fillRect/>
                      </a:stretch>
                    </p:blipFill>
                    <p:spPr bwMode="auto">
                      <a:xfrm>
                        <a:off x="432335" y="4892617"/>
                        <a:ext cx="8325048" cy="971550"/>
                      </a:xfrm>
                      <a:prstGeom prst="rect">
                        <a:avLst/>
                      </a:prstGeom>
                      <a:noFill/>
                      <a:ln>
                        <a:noFill/>
                      </a:ln>
                    </p:spPr>
                  </p:pic>
                </p:oleObj>
              </mc:Fallback>
            </mc:AlternateContent>
          </a:graphicData>
        </a:graphic>
      </p:graphicFrame>
      <p:sp>
        <p:nvSpPr>
          <p:cNvPr id="6" name="文本框 5">
            <a:extLst>
              <a:ext uri="{FF2B5EF4-FFF2-40B4-BE49-F238E27FC236}">
                <a16:creationId xmlns:a16="http://schemas.microsoft.com/office/drawing/2014/main" id="{6381429E-EE3F-45CF-AE4A-3132CDA42299}"/>
              </a:ext>
            </a:extLst>
          </p:cNvPr>
          <p:cNvSpPr txBox="1"/>
          <p:nvPr/>
        </p:nvSpPr>
        <p:spPr>
          <a:xfrm>
            <a:off x="863228" y="3870343"/>
            <a:ext cx="7349441" cy="715581"/>
          </a:xfrm>
          <a:prstGeom prst="rect">
            <a:avLst/>
          </a:prstGeom>
        </p:spPr>
        <p:txBody>
          <a:bodyPr vert="horz" lIns="0" tIns="45720" rIns="0" bIns="45720" rtlCol="0">
            <a:normAutofit/>
          </a:bodyPr>
          <a:lstStyle>
            <a:lvl1pPr indent="0" defTabSz="914400">
              <a:lnSpc>
                <a:spcPct val="150000"/>
              </a:lnSpc>
              <a:spcBef>
                <a:spcPts val="1200"/>
              </a:spcBef>
              <a:spcAft>
                <a:spcPts val="200"/>
              </a:spcAft>
              <a:buClr>
                <a:schemeClr val="accent1"/>
              </a:buClr>
              <a:buSzPct val="100000"/>
              <a:buFont typeface="Calibri" panose="020F0502020204030204" pitchFamily="34" charset="0"/>
              <a:buNone/>
              <a:defRPr sz="3200">
                <a:solidFill>
                  <a:schemeClr val="tx1">
                    <a:lumMod val="75000"/>
                    <a:lumOff val="25000"/>
                  </a:schemeClr>
                </a:solidFill>
                <a:latin typeface="幼圆" panose="02010509060101010101" pitchFamily="49" charset="-122"/>
                <a:ea typeface="幼圆" panose="02010509060101010101" pitchFamily="49" charset="-122"/>
              </a:defRPr>
            </a:lvl1pPr>
            <a:lvl2pPr marL="384048" indent="-182880" defTabSz="914400">
              <a:lnSpc>
                <a:spcPct val="150000"/>
              </a:lnSpc>
              <a:spcBef>
                <a:spcPts val="200"/>
              </a:spcBef>
              <a:spcAft>
                <a:spcPts val="400"/>
              </a:spcAft>
              <a:buClr>
                <a:schemeClr val="accent1"/>
              </a:buClr>
              <a:buFont typeface="Wingdings" panose="05000000000000000000" pitchFamily="2" charset="2"/>
              <a:buChar char="u"/>
              <a:defRPr sz="2800">
                <a:solidFill>
                  <a:schemeClr val="tx1">
                    <a:lumMod val="75000"/>
                    <a:lumOff val="25000"/>
                  </a:schemeClr>
                </a:solidFill>
                <a:latin typeface="幼圆" panose="02010509060101010101" pitchFamily="49" charset="-122"/>
                <a:ea typeface="幼圆" panose="02010509060101010101" pitchFamily="49" charset="-122"/>
              </a:defRPr>
            </a:lvl2pPr>
            <a:lvl3pPr marL="566928" indent="-182880" defTabSz="914400">
              <a:lnSpc>
                <a:spcPct val="150000"/>
              </a:lnSpc>
              <a:spcBef>
                <a:spcPts val="200"/>
              </a:spcBef>
              <a:spcAft>
                <a:spcPts val="400"/>
              </a:spcAft>
              <a:buClr>
                <a:schemeClr val="accent1"/>
              </a:buClr>
              <a:buFont typeface="Wingdings" panose="05000000000000000000" pitchFamily="2" charset="2"/>
              <a:buChar char="u"/>
              <a:defRPr sz="2000">
                <a:solidFill>
                  <a:schemeClr val="tx1">
                    <a:lumMod val="75000"/>
                    <a:lumOff val="25000"/>
                  </a:schemeClr>
                </a:solidFill>
                <a:latin typeface="幼圆" panose="02010509060101010101" pitchFamily="49" charset="-122"/>
                <a:ea typeface="幼圆" panose="02010509060101010101" pitchFamily="49" charset="-122"/>
              </a:defRPr>
            </a:lvl3pPr>
            <a:lvl4pPr marL="749808" indent="-182880" defTabSz="914400">
              <a:lnSpc>
                <a:spcPct val="150000"/>
              </a:lnSpc>
              <a:spcBef>
                <a:spcPts val="200"/>
              </a:spcBef>
              <a:spcAft>
                <a:spcPts val="400"/>
              </a:spcAft>
              <a:buClr>
                <a:schemeClr val="accent1"/>
              </a:buClr>
              <a:buFont typeface="Wingdings" panose="05000000000000000000" pitchFamily="2" charset="2"/>
              <a:buChar char="u"/>
              <a:defRPr sz="2000">
                <a:solidFill>
                  <a:schemeClr val="tx1">
                    <a:lumMod val="75000"/>
                    <a:lumOff val="25000"/>
                  </a:schemeClr>
                </a:solidFill>
                <a:latin typeface="幼圆" panose="02010509060101010101" pitchFamily="49" charset="-122"/>
                <a:ea typeface="幼圆" panose="02010509060101010101" pitchFamily="49" charset="-122"/>
              </a:defRPr>
            </a:lvl4pPr>
            <a:lvl5pPr marL="932688" indent="-182880" defTabSz="914400">
              <a:lnSpc>
                <a:spcPct val="150000"/>
              </a:lnSpc>
              <a:spcBef>
                <a:spcPts val="200"/>
              </a:spcBef>
              <a:spcAft>
                <a:spcPts val="400"/>
              </a:spcAft>
              <a:buClr>
                <a:schemeClr val="accent1"/>
              </a:buClr>
              <a:buFont typeface="Wingdings" panose="05000000000000000000" pitchFamily="2" charset="2"/>
              <a:buChar char="u"/>
              <a:defRPr sz="2000">
                <a:solidFill>
                  <a:schemeClr val="tx1">
                    <a:lumMod val="75000"/>
                    <a:lumOff val="25000"/>
                  </a:schemeClr>
                </a:solidFill>
                <a:latin typeface="幼圆" panose="02010509060101010101" pitchFamily="49" charset="-122"/>
                <a:ea typeface="幼圆" panose="02010509060101010101" pitchFamily="49" charset="-122"/>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zh-CN" altLang="en-US" sz="2400" dirty="0"/>
              <a:t>使最大项取值为</a:t>
            </a:r>
            <a:r>
              <a:rPr lang="en-US" altLang="zh-CN" sz="2400" dirty="0"/>
              <a:t>0</a:t>
            </a:r>
            <a:r>
              <a:rPr lang="zh-CN" altLang="en-US" sz="2400" dirty="0"/>
              <a:t>的二进制编码值为该最大项编号。</a:t>
            </a:r>
          </a:p>
        </p:txBody>
      </p:sp>
    </p:spTree>
    <p:extLst>
      <p:ext uri="{BB962C8B-B14F-4D97-AF65-F5344CB8AC3E}">
        <p14:creationId xmlns:p14="http://schemas.microsoft.com/office/powerpoint/2010/main" val="192070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600" dirty="0"/>
              <a:t>如果</a:t>
            </a:r>
            <a:r>
              <a:rPr lang="en-US" altLang="zh-CN" sz="3600" dirty="0"/>
              <a:t>m</a:t>
            </a:r>
            <a:r>
              <a:rPr lang="en-US" altLang="zh-CN" sz="3600" baseline="-25000" dirty="0"/>
              <a:t>0</a:t>
            </a:r>
            <a:r>
              <a:rPr lang="en-US" altLang="zh-CN" sz="3600" dirty="0"/>
              <a:t>=A’B’C’, </a:t>
            </a:r>
            <a:r>
              <a:rPr lang="zh-CN" altLang="en-US" sz="3600" dirty="0"/>
              <a:t>则有：</a:t>
            </a:r>
            <a:endParaRPr lang="en-US" altLang="zh-CN" sz="3600" dirty="0"/>
          </a:p>
          <a:p>
            <a:pPr lvl="1"/>
            <a:r>
              <a:rPr lang="en-US" altLang="zh-CN" sz="3200" dirty="0"/>
              <a:t>m</a:t>
            </a:r>
            <a:r>
              <a:rPr lang="en-US" altLang="zh-CN" sz="3200" baseline="-25000" dirty="0"/>
              <a:t>0</a:t>
            </a:r>
            <a:r>
              <a:rPr lang="en-US" altLang="zh-CN" sz="3200" baseline="30000" dirty="0"/>
              <a:t>’</a:t>
            </a:r>
            <a:r>
              <a:rPr lang="en-US" altLang="zh-CN" sz="3200" dirty="0"/>
              <a:t>=(A’B’C’)’=A+B+C=M</a:t>
            </a:r>
            <a:r>
              <a:rPr lang="en-US" altLang="zh-CN" sz="3200" baseline="-25000" dirty="0"/>
              <a:t>0</a:t>
            </a:r>
            <a:r>
              <a:rPr lang="en-US" altLang="zh-CN" sz="3200" dirty="0"/>
              <a:t>,</a:t>
            </a:r>
          </a:p>
          <a:p>
            <a:pPr lvl="1"/>
            <a:r>
              <a:rPr lang="en-US" altLang="zh-CN" sz="3200" dirty="0" err="1"/>
              <a:t>m</a:t>
            </a:r>
            <a:r>
              <a:rPr lang="en-US" altLang="zh-CN" sz="3200" baseline="-25000" dirty="0" err="1"/>
              <a:t>k</a:t>
            </a:r>
            <a:r>
              <a:rPr lang="en-US" altLang="zh-CN" sz="3200" baseline="30000" dirty="0"/>
              <a:t>’</a:t>
            </a:r>
            <a:r>
              <a:rPr lang="en-US" altLang="zh-CN" sz="3200" dirty="0"/>
              <a:t>=M</a:t>
            </a:r>
            <a:r>
              <a:rPr lang="en-US" altLang="zh-CN" sz="3200" baseline="-25000" dirty="0"/>
              <a:t>k</a:t>
            </a:r>
            <a:r>
              <a:rPr lang="zh-CN" altLang="en-US" sz="3200" dirty="0"/>
              <a:t>。</a:t>
            </a:r>
            <a:endParaRPr lang="en-US" altLang="zh-CN" sz="3200" dirty="0"/>
          </a:p>
          <a:p>
            <a:pPr lvl="1"/>
            <a:r>
              <a:rPr lang="zh-CN" altLang="en-US" sz="3200" dirty="0"/>
              <a:t>编号相同的最小项与最大项互为反变量。</a:t>
            </a:r>
            <a:endParaRPr lang="en-US" altLang="zh-CN" sz="3200" dirty="0"/>
          </a:p>
          <a:p>
            <a:pPr lvl="1"/>
            <a:endParaRPr lang="en-US" altLang="zh-CN" sz="3200" dirty="0"/>
          </a:p>
          <a:p>
            <a:endParaRPr lang="zh-CN" altLang="zh-CN" sz="3600" dirty="0"/>
          </a:p>
        </p:txBody>
      </p:sp>
      <p:sp>
        <p:nvSpPr>
          <p:cNvPr id="3" name="标题 2"/>
          <p:cNvSpPr>
            <a:spLocks noGrp="1"/>
          </p:cNvSpPr>
          <p:nvPr>
            <p:ph type="title"/>
          </p:nvPr>
        </p:nvSpPr>
        <p:spPr/>
        <p:txBody>
          <a:bodyPr/>
          <a:lstStyle/>
          <a:p>
            <a:r>
              <a:rPr lang="zh-CN" altLang="en-US" dirty="0"/>
              <a:t>最小项与最大项</a:t>
            </a:r>
          </a:p>
        </p:txBody>
      </p:sp>
    </p:spTree>
    <p:extLst>
      <p:ext uri="{BB962C8B-B14F-4D97-AF65-F5344CB8AC3E}">
        <p14:creationId xmlns:p14="http://schemas.microsoft.com/office/powerpoint/2010/main" val="289969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使门电路数目最少，种类最少。</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逻辑函数式的化简</a:t>
            </a:r>
          </a:p>
        </p:txBody>
      </p:sp>
      <p:graphicFrame>
        <p:nvGraphicFramePr>
          <p:cNvPr id="4" name="对象 3"/>
          <p:cNvGraphicFramePr>
            <a:graphicFrameLocks noChangeAspect="1"/>
          </p:cNvGraphicFramePr>
          <p:nvPr>
            <p:extLst>
              <p:ext uri="{D42A27DB-BD31-4B8C-83A1-F6EECF244321}">
                <p14:modId xmlns:p14="http://schemas.microsoft.com/office/powerpoint/2010/main" val="1488956117"/>
              </p:ext>
            </p:extLst>
          </p:nvPr>
        </p:nvGraphicFramePr>
        <p:xfrm>
          <a:off x="1025283" y="2616305"/>
          <a:ext cx="5056187" cy="819150"/>
        </p:xfrm>
        <a:graphic>
          <a:graphicData uri="http://schemas.openxmlformats.org/presentationml/2006/ole">
            <mc:AlternateContent xmlns:mc="http://schemas.openxmlformats.org/markup-compatibility/2006">
              <mc:Choice xmlns:v="urn:schemas-microsoft-com:vml" Requires="v">
                <p:oleObj spid="_x0000_s20482" name="公式" r:id="rId4" imgW="2222280" imgH="406080" progId="Equation.3">
                  <p:embed/>
                </p:oleObj>
              </mc:Choice>
              <mc:Fallback>
                <p:oleObj name="公式" r:id="rId4" imgW="2222280" imgH="406080" progId="Equation.3">
                  <p:embed/>
                  <p:pic>
                    <p:nvPicPr>
                      <p:cNvPr id="4" name="对象 3"/>
                      <p:cNvPicPr>
                        <a:picLocks noChangeAspect="1" noChangeArrowheads="1"/>
                      </p:cNvPicPr>
                      <p:nvPr/>
                    </p:nvPicPr>
                    <p:blipFill>
                      <a:blip r:embed="rId5"/>
                      <a:srcRect/>
                      <a:stretch>
                        <a:fillRect/>
                      </a:stretch>
                    </p:blipFill>
                    <p:spPr bwMode="auto">
                      <a:xfrm>
                        <a:off x="1025283" y="2616305"/>
                        <a:ext cx="505618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01651484"/>
              </p:ext>
            </p:extLst>
          </p:nvPr>
        </p:nvGraphicFramePr>
        <p:xfrm>
          <a:off x="1023031" y="4025685"/>
          <a:ext cx="7221939" cy="1843409"/>
        </p:xfrm>
        <a:graphic>
          <a:graphicData uri="http://schemas.openxmlformats.org/presentationml/2006/ole">
            <mc:AlternateContent xmlns:mc="http://schemas.openxmlformats.org/markup-compatibility/2006">
              <mc:Choice xmlns:v="urn:schemas-microsoft-com:vml" Requires="v">
                <p:oleObj spid="_x0000_s20483" name="公式" r:id="rId6" imgW="4279680" imgH="1091880" progId="Equation.3">
                  <p:embed/>
                </p:oleObj>
              </mc:Choice>
              <mc:Fallback>
                <p:oleObj name="公式" r:id="rId6" imgW="4279680" imgH="1091880" progId="Equation.3">
                  <p:embed/>
                  <p:pic>
                    <p:nvPicPr>
                      <p:cNvPr id="5" name="对象 4"/>
                      <p:cNvPicPr/>
                      <p:nvPr/>
                    </p:nvPicPr>
                    <p:blipFill>
                      <a:blip r:embed="rId7"/>
                      <a:stretch>
                        <a:fillRect/>
                      </a:stretch>
                    </p:blipFill>
                    <p:spPr>
                      <a:xfrm>
                        <a:off x="1023031" y="4025685"/>
                        <a:ext cx="7221939" cy="1843409"/>
                      </a:xfrm>
                      <a:prstGeom prst="rect">
                        <a:avLst/>
                      </a:prstGeom>
                    </p:spPr>
                  </p:pic>
                </p:oleObj>
              </mc:Fallback>
            </mc:AlternateContent>
          </a:graphicData>
        </a:graphic>
      </p:graphicFrame>
    </p:spTree>
    <p:extLst>
      <p:ext uri="{BB962C8B-B14F-4D97-AF65-F5344CB8AC3E}">
        <p14:creationId xmlns:p14="http://schemas.microsoft.com/office/powerpoint/2010/main" val="27917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a:t>逻辑相邻项：如果两个最小项只有一个变量是互补的，那么这两个最小项就称为“相邻”的。</a:t>
            </a:r>
            <a:endParaRPr lang="en-US" altLang="zh-CN" dirty="0"/>
          </a:p>
          <a:p>
            <a:r>
              <a:rPr lang="zh-CN" altLang="en-US" dirty="0"/>
              <a:t>卡诺图化简法原理：</a:t>
            </a:r>
            <a:endParaRPr lang="en-US" altLang="zh-CN" dirty="0"/>
          </a:p>
          <a:p>
            <a:pPr lvl="1"/>
            <a:r>
              <a:rPr lang="zh-CN" altLang="en-US" dirty="0"/>
              <a:t>首先用图示的方法将逻辑函数化成最小项和的方式；</a:t>
            </a:r>
            <a:endParaRPr lang="en-US" altLang="zh-CN" dirty="0"/>
          </a:p>
          <a:p>
            <a:pPr lvl="1"/>
            <a:r>
              <a:rPr lang="zh-CN" altLang="en-US" dirty="0"/>
              <a:t>根据相邻最小项可以消去互补变量的原理，尽可能地将相邻最小项组合到一起，每次最少组合</a:t>
            </a:r>
            <a:r>
              <a:rPr lang="en-US" altLang="zh-CN" dirty="0"/>
              <a:t>2</a:t>
            </a:r>
            <a:r>
              <a:rPr lang="en-US" altLang="zh-CN" baseline="30000" dirty="0"/>
              <a:t>k</a:t>
            </a:r>
            <a:r>
              <a:rPr lang="zh-CN" altLang="en-US" dirty="0"/>
              <a:t>个，</a:t>
            </a:r>
            <a:r>
              <a:rPr lang="en-US" altLang="zh-CN" dirty="0"/>
              <a:t>k=0,1,2,…</a:t>
            </a:r>
            <a:r>
              <a:rPr lang="zh-CN" altLang="en-US" dirty="0"/>
              <a:t>。组合数越多，互补项抵消越多。表达式越简化。</a:t>
            </a:r>
            <a:endParaRPr lang="en-US" altLang="zh-CN" dirty="0"/>
          </a:p>
          <a:p>
            <a:pPr lvl="1"/>
            <a:r>
              <a:rPr lang="zh-CN" altLang="en-US" dirty="0"/>
              <a:t>写出抵消后的与或逻辑表达式。</a:t>
            </a:r>
          </a:p>
        </p:txBody>
      </p:sp>
      <p:sp>
        <p:nvSpPr>
          <p:cNvPr id="3" name="标题 2"/>
          <p:cNvSpPr>
            <a:spLocks noGrp="1"/>
          </p:cNvSpPr>
          <p:nvPr>
            <p:ph type="title"/>
          </p:nvPr>
        </p:nvSpPr>
        <p:spPr/>
        <p:txBody>
          <a:bodyPr/>
          <a:lstStyle/>
          <a:p>
            <a:r>
              <a:rPr lang="zh-CN" altLang="en-US" dirty="0"/>
              <a:t>卡诺图化简法</a:t>
            </a:r>
          </a:p>
        </p:txBody>
      </p:sp>
    </p:spTree>
    <p:extLst>
      <p:ext uri="{BB962C8B-B14F-4D97-AF65-F5344CB8AC3E}">
        <p14:creationId xmlns:p14="http://schemas.microsoft.com/office/powerpoint/2010/main" val="104086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p>
        </p:txBody>
      </p:sp>
      <p:graphicFrame>
        <p:nvGraphicFramePr>
          <p:cNvPr id="4" name="内容占位符 3"/>
          <p:cNvGraphicFramePr>
            <a:graphicFrameLocks noGrp="1" noChangeAspect="1"/>
          </p:cNvGraphicFramePr>
          <p:nvPr>
            <p:ph idx="1"/>
          </p:nvPr>
        </p:nvGraphicFramePr>
        <p:xfrm>
          <a:off x="755576" y="1484784"/>
          <a:ext cx="4279900" cy="441325"/>
        </p:xfrm>
        <a:graphic>
          <a:graphicData uri="http://schemas.openxmlformats.org/presentationml/2006/ole">
            <mc:AlternateContent xmlns:mc="http://schemas.openxmlformats.org/markup-compatibility/2006">
              <mc:Choice xmlns:v="urn:schemas-microsoft-com:vml" Requires="v">
                <p:oleObj spid="_x0000_s21506" name="公式" r:id="rId4" imgW="1726920" imgH="177480" progId="Equation.3">
                  <p:embed/>
                </p:oleObj>
              </mc:Choice>
              <mc:Fallback>
                <p:oleObj name="公式" r:id="rId4" imgW="1726920" imgH="177480" progId="Equation.3">
                  <p:embed/>
                  <p:pic>
                    <p:nvPicPr>
                      <p:cNvPr id="4" name="内容占位符 3"/>
                      <p:cNvPicPr>
                        <a:picLocks noChangeAspect="1" noChangeArrowheads="1"/>
                      </p:cNvPicPr>
                      <p:nvPr/>
                    </p:nvPicPr>
                    <p:blipFill>
                      <a:blip r:embed="rId5"/>
                      <a:srcRect/>
                      <a:stretch>
                        <a:fillRect/>
                      </a:stretch>
                    </p:blipFill>
                    <p:spPr bwMode="auto">
                      <a:xfrm>
                        <a:off x="755576" y="1484784"/>
                        <a:ext cx="4279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395536" y="2132856"/>
          <a:ext cx="8221263" cy="3384376"/>
        </p:xfrm>
        <a:graphic>
          <a:graphicData uri="http://schemas.openxmlformats.org/presentationml/2006/ole">
            <mc:AlternateContent xmlns:mc="http://schemas.openxmlformats.org/markup-compatibility/2006">
              <mc:Choice xmlns:v="urn:schemas-microsoft-com:vml" Requires="v">
                <p:oleObj spid="_x0000_s21507" name="Visio" r:id="rId6" imgW="4518990" imgH="1859801" progId="Visio.Drawing.11">
                  <p:embed/>
                </p:oleObj>
              </mc:Choice>
              <mc:Fallback>
                <p:oleObj name="Visio" r:id="rId6" imgW="4518990" imgH="1859801" progId="Visio.Drawing.11">
                  <p:embed/>
                  <p:pic>
                    <p:nvPicPr>
                      <p:cNvPr id="5" name="对象 4"/>
                      <p:cNvPicPr/>
                      <p:nvPr/>
                    </p:nvPicPr>
                    <p:blipFill>
                      <a:blip r:embed="rId7"/>
                      <a:stretch>
                        <a:fillRect/>
                      </a:stretch>
                    </p:blipFill>
                    <p:spPr>
                      <a:xfrm>
                        <a:off x="395536" y="2132856"/>
                        <a:ext cx="8221263" cy="3384376"/>
                      </a:xfrm>
                      <a:prstGeom prst="rect">
                        <a:avLst/>
                      </a:prstGeom>
                    </p:spPr>
                  </p:pic>
                </p:oleObj>
              </mc:Fallback>
            </mc:AlternateContent>
          </a:graphicData>
        </a:graphic>
      </p:graphicFrame>
    </p:spTree>
    <p:extLst>
      <p:ext uri="{BB962C8B-B14F-4D97-AF65-F5344CB8AC3E}">
        <p14:creationId xmlns:p14="http://schemas.microsoft.com/office/powerpoint/2010/main" val="79558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四变量卡诺图</a:t>
            </a:r>
          </a:p>
        </p:txBody>
      </p:sp>
      <p:graphicFrame>
        <p:nvGraphicFramePr>
          <p:cNvPr id="4" name="内容占位符 3"/>
          <p:cNvGraphicFramePr>
            <a:graphicFrameLocks noGrp="1" noChangeAspect="1"/>
          </p:cNvGraphicFramePr>
          <p:nvPr>
            <p:ph idx="1"/>
          </p:nvPr>
        </p:nvGraphicFramePr>
        <p:xfrm>
          <a:off x="2051720" y="1124744"/>
          <a:ext cx="4248050" cy="4541614"/>
        </p:xfrm>
        <a:graphic>
          <a:graphicData uri="http://schemas.openxmlformats.org/presentationml/2006/ole">
            <mc:AlternateContent xmlns:mc="http://schemas.openxmlformats.org/markup-compatibility/2006">
              <mc:Choice xmlns:v="urn:schemas-microsoft-com:vml" Requires="v">
                <p:oleObj spid="_x0000_s22530" name="Visio" r:id="rId4" imgW="1357290" imgH="1450855" progId="Visio.Drawing.11">
                  <p:embed/>
                </p:oleObj>
              </mc:Choice>
              <mc:Fallback>
                <p:oleObj name="Visio" r:id="rId4" imgW="1357290" imgH="1450855" progId="Visio.Drawing.11">
                  <p:embed/>
                  <p:pic>
                    <p:nvPicPr>
                      <p:cNvPr id="4" name="内容占位符 3"/>
                      <p:cNvPicPr>
                        <a:picLocks noChangeAspect="1" noChangeArrowheads="1"/>
                      </p:cNvPicPr>
                      <p:nvPr/>
                    </p:nvPicPr>
                    <p:blipFill>
                      <a:blip r:embed="rId5"/>
                      <a:srcRect l="3336" r="3555" b="5208"/>
                      <a:stretch>
                        <a:fillRect/>
                      </a:stretch>
                    </p:blipFill>
                    <p:spPr bwMode="auto">
                      <a:xfrm>
                        <a:off x="2051720" y="1124744"/>
                        <a:ext cx="4248050" cy="4541614"/>
                      </a:xfrm>
                      <a:prstGeom prst="rect">
                        <a:avLst/>
                      </a:prstGeom>
                      <a:noFill/>
                      <a:ln w="57150" cmpd="thickThin">
                        <a:noFill/>
                        <a:miter lim="800000"/>
                        <a:headEnd type="none" w="sm" len="sm"/>
                        <a:tailEnd type="none" w="sm" len="sm"/>
                      </a:ln>
                      <a:effectLst/>
                    </p:spPr>
                  </p:pic>
                </p:oleObj>
              </mc:Fallback>
            </mc:AlternateContent>
          </a:graphicData>
        </a:graphic>
      </p:graphicFrame>
    </p:spTree>
    <p:extLst>
      <p:ext uri="{BB962C8B-B14F-4D97-AF65-F5344CB8AC3E}">
        <p14:creationId xmlns:p14="http://schemas.microsoft.com/office/powerpoint/2010/main" val="2562801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四变量卡诺图化简</a:t>
            </a:r>
          </a:p>
        </p:txBody>
      </p:sp>
      <p:graphicFrame>
        <p:nvGraphicFramePr>
          <p:cNvPr id="4" name="内容占位符 3"/>
          <p:cNvGraphicFramePr>
            <a:graphicFrameLocks noGrp="1" noChangeAspect="1"/>
          </p:cNvGraphicFramePr>
          <p:nvPr>
            <p:ph idx="1"/>
          </p:nvPr>
        </p:nvGraphicFramePr>
        <p:xfrm>
          <a:off x="539552" y="1556792"/>
          <a:ext cx="5329238" cy="712788"/>
        </p:xfrm>
        <a:graphic>
          <a:graphicData uri="http://schemas.openxmlformats.org/presentationml/2006/ole">
            <mc:AlternateContent xmlns:mc="http://schemas.openxmlformats.org/markup-compatibility/2006">
              <mc:Choice xmlns:v="urn:schemas-microsoft-com:vml" Requires="v">
                <p:oleObj spid="_x0000_s23554" name="公式" r:id="rId4" imgW="3035160" imgH="406080" progId="Equation.3">
                  <p:embed/>
                </p:oleObj>
              </mc:Choice>
              <mc:Fallback>
                <p:oleObj name="公式" r:id="rId4" imgW="3035160" imgH="406080" progId="Equation.3">
                  <p:embed/>
                  <p:pic>
                    <p:nvPicPr>
                      <p:cNvPr id="4" name="内容占位符 3"/>
                      <p:cNvPicPr>
                        <a:picLocks noChangeAspect="1" noChangeArrowheads="1"/>
                      </p:cNvPicPr>
                      <p:nvPr/>
                    </p:nvPicPr>
                    <p:blipFill>
                      <a:blip r:embed="rId5"/>
                      <a:srcRect/>
                      <a:stretch>
                        <a:fillRect/>
                      </a:stretch>
                    </p:blipFill>
                    <p:spPr bwMode="auto">
                      <a:xfrm>
                        <a:off x="539552" y="1556792"/>
                        <a:ext cx="5329238" cy="712788"/>
                      </a:xfrm>
                      <a:prstGeom prst="rect">
                        <a:avLst/>
                      </a:prstGeom>
                      <a:noFill/>
                      <a:ln w="57150" cmpd="thickThin">
                        <a:noFill/>
                        <a:miter lim="800000"/>
                        <a:headEnd/>
                        <a:tailEnd/>
                      </a:ln>
                      <a:effectLst/>
                    </p:spPr>
                  </p:pic>
                </p:oleObj>
              </mc:Fallback>
            </mc:AlternateContent>
          </a:graphicData>
        </a:graphic>
      </p:graphicFrame>
      <p:grpSp>
        <p:nvGrpSpPr>
          <p:cNvPr id="21" name="组合 20"/>
          <p:cNvGrpSpPr/>
          <p:nvPr/>
        </p:nvGrpSpPr>
        <p:grpSpPr>
          <a:xfrm>
            <a:off x="2103848" y="2132856"/>
            <a:ext cx="4917841" cy="4060128"/>
            <a:chOff x="2103848" y="2132856"/>
            <a:chExt cx="4917841" cy="4060128"/>
          </a:xfrm>
        </p:grpSpPr>
        <p:graphicFrame>
          <p:nvGraphicFramePr>
            <p:cNvPr id="5" name="对象 4"/>
            <p:cNvGraphicFramePr>
              <a:graphicFrameLocks noChangeAspect="1"/>
            </p:cNvGraphicFramePr>
            <p:nvPr/>
          </p:nvGraphicFramePr>
          <p:xfrm>
            <a:off x="2103848" y="2132856"/>
            <a:ext cx="4916424" cy="3960688"/>
          </p:xfrm>
          <a:graphic>
            <a:graphicData uri="http://schemas.openxmlformats.org/presentationml/2006/ole">
              <mc:AlternateContent xmlns:mc="http://schemas.openxmlformats.org/markup-compatibility/2006">
                <mc:Choice xmlns:v="urn:schemas-microsoft-com:vml" Requires="v">
                  <p:oleObj spid="_x0000_s23555" name="Visio" r:id="rId6" imgW="1357290" imgH="1450855" progId="Visio.Drawing.11">
                    <p:embed/>
                  </p:oleObj>
                </mc:Choice>
                <mc:Fallback>
                  <p:oleObj name="Visio" r:id="rId6" imgW="1357290" imgH="1450855" progId="Visio.Drawing.11">
                    <p:embed/>
                    <p:pic>
                      <p:nvPicPr>
                        <p:cNvPr id="5" name="对象 4"/>
                        <p:cNvPicPr>
                          <a:picLocks noChangeAspect="1" noChangeArrowheads="1"/>
                        </p:cNvPicPr>
                        <p:nvPr/>
                      </p:nvPicPr>
                      <p:blipFill>
                        <a:blip r:embed="rId7"/>
                        <a:srcRect l="7587" r="2086" b="3635"/>
                        <a:stretch>
                          <a:fillRect/>
                        </a:stretch>
                      </p:blipFill>
                      <p:spPr bwMode="auto">
                        <a:xfrm>
                          <a:off x="2103848" y="2132856"/>
                          <a:ext cx="4916424" cy="3960688"/>
                        </a:xfrm>
                        <a:prstGeom prst="rect">
                          <a:avLst/>
                        </a:prstGeom>
                        <a:noFill/>
                        <a:ln w="57150" cmpd="thickThin">
                          <a:noFill/>
                          <a:miter lim="800000"/>
                          <a:headEnd type="none" w="sm" len="sm"/>
                          <a:tailEnd type="none" w="sm" len="sm"/>
                        </a:ln>
                        <a:effectLst/>
                      </p:spPr>
                    </p:pic>
                  </p:oleObj>
                </mc:Fallback>
              </mc:AlternateContent>
            </a:graphicData>
          </a:graphic>
        </p:graphicFrame>
        <p:sp>
          <p:nvSpPr>
            <p:cNvPr id="6" name="TextBox 5"/>
            <p:cNvSpPr txBox="1"/>
            <p:nvPr/>
          </p:nvSpPr>
          <p:spPr>
            <a:xfrm>
              <a:off x="6156176" y="4804875"/>
              <a:ext cx="330540" cy="369332"/>
            </a:xfrm>
            <a:prstGeom prst="rect">
              <a:avLst/>
            </a:prstGeom>
            <a:noFill/>
          </p:spPr>
          <p:txBody>
            <a:bodyPr wrap="none" rtlCol="0">
              <a:spAutoFit/>
            </a:bodyPr>
            <a:lstStyle/>
            <a:p>
              <a:r>
                <a:rPr lang="en-US" altLang="zh-CN" dirty="0"/>
                <a:t>1</a:t>
              </a:r>
              <a:endParaRPr lang="zh-CN" altLang="en-US" dirty="0"/>
            </a:p>
          </p:txBody>
        </p:sp>
        <p:sp>
          <p:nvSpPr>
            <p:cNvPr id="7" name="TextBox 6"/>
            <p:cNvSpPr txBox="1"/>
            <p:nvPr/>
          </p:nvSpPr>
          <p:spPr>
            <a:xfrm>
              <a:off x="6156176" y="3509358"/>
              <a:ext cx="330540" cy="369332"/>
            </a:xfrm>
            <a:prstGeom prst="rect">
              <a:avLst/>
            </a:prstGeom>
            <a:noFill/>
          </p:spPr>
          <p:txBody>
            <a:bodyPr wrap="none" rtlCol="0">
              <a:spAutoFit/>
            </a:bodyPr>
            <a:lstStyle/>
            <a:p>
              <a:r>
                <a:rPr lang="en-US" altLang="zh-CN" dirty="0"/>
                <a:t>1</a:t>
              </a:r>
              <a:endParaRPr lang="zh-CN" altLang="en-US" dirty="0"/>
            </a:p>
          </p:txBody>
        </p:sp>
        <p:sp>
          <p:nvSpPr>
            <p:cNvPr id="8" name="TextBox 7"/>
            <p:cNvSpPr txBox="1"/>
            <p:nvPr/>
          </p:nvSpPr>
          <p:spPr>
            <a:xfrm>
              <a:off x="4355976" y="4797152"/>
              <a:ext cx="330540" cy="369332"/>
            </a:xfrm>
            <a:prstGeom prst="rect">
              <a:avLst/>
            </a:prstGeom>
            <a:noFill/>
          </p:spPr>
          <p:txBody>
            <a:bodyPr wrap="none" rtlCol="0">
              <a:spAutoFit/>
            </a:bodyPr>
            <a:lstStyle/>
            <a:p>
              <a:r>
                <a:rPr lang="en-US" altLang="zh-CN" dirty="0"/>
                <a:t>1</a:t>
              </a:r>
              <a:endParaRPr lang="zh-CN" altLang="en-US" dirty="0"/>
            </a:p>
          </p:txBody>
        </p:sp>
        <p:sp>
          <p:nvSpPr>
            <p:cNvPr id="9" name="TextBox 8"/>
            <p:cNvSpPr txBox="1"/>
            <p:nvPr/>
          </p:nvSpPr>
          <p:spPr>
            <a:xfrm>
              <a:off x="5249329" y="4808919"/>
              <a:ext cx="330540" cy="369332"/>
            </a:xfrm>
            <a:prstGeom prst="rect">
              <a:avLst/>
            </a:prstGeom>
            <a:noFill/>
          </p:spPr>
          <p:txBody>
            <a:bodyPr wrap="none" rtlCol="0">
              <a:spAutoFit/>
            </a:bodyPr>
            <a:lstStyle/>
            <a:p>
              <a:r>
                <a:rPr lang="en-US" altLang="zh-CN" dirty="0"/>
                <a:t>1</a:t>
              </a:r>
              <a:endParaRPr lang="zh-CN" altLang="en-US" dirty="0"/>
            </a:p>
          </p:txBody>
        </p:sp>
        <p:sp>
          <p:nvSpPr>
            <p:cNvPr id="10" name="TextBox 9"/>
            <p:cNvSpPr txBox="1"/>
            <p:nvPr/>
          </p:nvSpPr>
          <p:spPr>
            <a:xfrm>
              <a:off x="4355975" y="5373216"/>
              <a:ext cx="274091" cy="369332"/>
            </a:xfrm>
            <a:prstGeom prst="rect">
              <a:avLst/>
            </a:prstGeom>
            <a:noFill/>
          </p:spPr>
          <p:txBody>
            <a:bodyPr wrap="square" rtlCol="0">
              <a:spAutoFit/>
            </a:bodyPr>
            <a:lstStyle/>
            <a:p>
              <a:r>
                <a:rPr lang="en-US" altLang="zh-CN" dirty="0"/>
                <a:t>1</a:t>
              </a:r>
              <a:endParaRPr lang="zh-CN" altLang="en-US" dirty="0"/>
            </a:p>
          </p:txBody>
        </p:sp>
        <p:sp>
          <p:nvSpPr>
            <p:cNvPr id="11" name="TextBox 10"/>
            <p:cNvSpPr txBox="1"/>
            <p:nvPr/>
          </p:nvSpPr>
          <p:spPr>
            <a:xfrm>
              <a:off x="3419872" y="3509358"/>
              <a:ext cx="330540" cy="369332"/>
            </a:xfrm>
            <a:prstGeom prst="rect">
              <a:avLst/>
            </a:prstGeom>
            <a:noFill/>
          </p:spPr>
          <p:txBody>
            <a:bodyPr wrap="none" rtlCol="0">
              <a:spAutoFit/>
            </a:bodyPr>
            <a:lstStyle/>
            <a:p>
              <a:r>
                <a:rPr lang="en-US" altLang="zh-CN" dirty="0"/>
                <a:t>1</a:t>
              </a:r>
              <a:endParaRPr lang="zh-CN" altLang="en-US" dirty="0"/>
            </a:p>
          </p:txBody>
        </p:sp>
        <p:sp>
          <p:nvSpPr>
            <p:cNvPr id="12" name="TextBox 11"/>
            <p:cNvSpPr txBox="1"/>
            <p:nvPr/>
          </p:nvSpPr>
          <p:spPr>
            <a:xfrm>
              <a:off x="3419872" y="4149080"/>
              <a:ext cx="330540" cy="369332"/>
            </a:xfrm>
            <a:prstGeom prst="rect">
              <a:avLst/>
            </a:prstGeom>
            <a:noFill/>
          </p:spPr>
          <p:txBody>
            <a:bodyPr wrap="none" rtlCol="0">
              <a:spAutoFit/>
            </a:bodyPr>
            <a:lstStyle/>
            <a:p>
              <a:r>
                <a:rPr lang="en-US" altLang="zh-CN" dirty="0"/>
                <a:t>1</a:t>
              </a:r>
              <a:endParaRPr lang="zh-CN" altLang="en-US" dirty="0"/>
            </a:p>
          </p:txBody>
        </p:sp>
        <p:sp>
          <p:nvSpPr>
            <p:cNvPr id="13" name="TextBox 12"/>
            <p:cNvSpPr txBox="1"/>
            <p:nvPr/>
          </p:nvSpPr>
          <p:spPr>
            <a:xfrm>
              <a:off x="3419872" y="4808919"/>
              <a:ext cx="330540" cy="369332"/>
            </a:xfrm>
            <a:prstGeom prst="rect">
              <a:avLst/>
            </a:prstGeom>
            <a:noFill/>
          </p:spPr>
          <p:txBody>
            <a:bodyPr wrap="none" rtlCol="0">
              <a:spAutoFit/>
            </a:bodyPr>
            <a:lstStyle/>
            <a:p>
              <a:r>
                <a:rPr lang="en-US" altLang="zh-CN" dirty="0"/>
                <a:t>1</a:t>
              </a:r>
              <a:endParaRPr lang="zh-CN" altLang="en-US" dirty="0"/>
            </a:p>
          </p:txBody>
        </p:sp>
        <p:sp>
          <p:nvSpPr>
            <p:cNvPr id="14" name="TextBox 13"/>
            <p:cNvSpPr txBox="1"/>
            <p:nvPr/>
          </p:nvSpPr>
          <p:spPr>
            <a:xfrm>
              <a:off x="3419872" y="5373216"/>
              <a:ext cx="330540" cy="369332"/>
            </a:xfrm>
            <a:prstGeom prst="rect">
              <a:avLst/>
            </a:prstGeom>
            <a:noFill/>
          </p:spPr>
          <p:txBody>
            <a:bodyPr wrap="none" rtlCol="0">
              <a:spAutoFit/>
            </a:bodyPr>
            <a:lstStyle/>
            <a:p>
              <a:r>
                <a:rPr lang="en-US" altLang="zh-CN" dirty="0"/>
                <a:t>1</a:t>
              </a:r>
              <a:endParaRPr lang="zh-CN" altLang="en-US" dirty="0"/>
            </a:p>
          </p:txBody>
        </p:sp>
        <p:sp>
          <p:nvSpPr>
            <p:cNvPr id="15" name="TextBox 14"/>
            <p:cNvSpPr txBox="1"/>
            <p:nvPr/>
          </p:nvSpPr>
          <p:spPr>
            <a:xfrm>
              <a:off x="5249329" y="5373216"/>
              <a:ext cx="330540" cy="369332"/>
            </a:xfrm>
            <a:prstGeom prst="rect">
              <a:avLst/>
            </a:prstGeom>
            <a:noFill/>
          </p:spPr>
          <p:txBody>
            <a:bodyPr wrap="none" rtlCol="0">
              <a:spAutoFit/>
            </a:bodyPr>
            <a:lstStyle/>
            <a:p>
              <a:r>
                <a:rPr lang="en-US" altLang="zh-CN" dirty="0"/>
                <a:t>1</a:t>
              </a:r>
              <a:endParaRPr lang="zh-CN" altLang="en-US" dirty="0"/>
            </a:p>
          </p:txBody>
        </p:sp>
        <p:sp>
          <p:nvSpPr>
            <p:cNvPr id="16" name="TextBox 15"/>
            <p:cNvSpPr txBox="1"/>
            <p:nvPr/>
          </p:nvSpPr>
          <p:spPr>
            <a:xfrm>
              <a:off x="6166591" y="5373216"/>
              <a:ext cx="330540" cy="369332"/>
            </a:xfrm>
            <a:prstGeom prst="rect">
              <a:avLst/>
            </a:prstGeom>
            <a:noFill/>
          </p:spPr>
          <p:txBody>
            <a:bodyPr wrap="none" rtlCol="0">
              <a:spAutoFit/>
            </a:bodyPr>
            <a:lstStyle/>
            <a:p>
              <a:r>
                <a:rPr lang="en-US" altLang="zh-CN" dirty="0"/>
                <a:t>1</a:t>
              </a:r>
              <a:endParaRPr lang="zh-CN" altLang="en-US" dirty="0"/>
            </a:p>
          </p:txBody>
        </p:sp>
        <p:sp>
          <p:nvSpPr>
            <p:cNvPr id="17" name="TextBox 16"/>
            <p:cNvSpPr txBox="1"/>
            <p:nvPr/>
          </p:nvSpPr>
          <p:spPr>
            <a:xfrm>
              <a:off x="6166591" y="4168092"/>
              <a:ext cx="330540" cy="369332"/>
            </a:xfrm>
            <a:prstGeom prst="rect">
              <a:avLst/>
            </a:prstGeom>
            <a:noFill/>
          </p:spPr>
          <p:txBody>
            <a:bodyPr wrap="none" rtlCol="0">
              <a:spAutoFit/>
            </a:bodyPr>
            <a:lstStyle/>
            <a:p>
              <a:r>
                <a:rPr lang="en-US" altLang="zh-CN" dirty="0"/>
                <a:t>1</a:t>
              </a:r>
              <a:endParaRPr lang="zh-CN" altLang="en-US" dirty="0"/>
            </a:p>
          </p:txBody>
        </p:sp>
        <p:sp>
          <p:nvSpPr>
            <p:cNvPr id="18" name="圆角矩形 17"/>
            <p:cNvSpPr/>
            <p:nvPr/>
          </p:nvSpPr>
          <p:spPr>
            <a:xfrm>
              <a:off x="3347864" y="4808919"/>
              <a:ext cx="3138852" cy="933629"/>
            </a:xfrm>
            <a:prstGeom prst="round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239911" y="3127022"/>
              <a:ext cx="626378" cy="2991556"/>
            </a:xfrm>
            <a:custGeom>
              <a:avLst/>
              <a:gdLst>
                <a:gd name="connsiteX0" fmla="*/ 0 w 626378"/>
                <a:gd name="connsiteY0" fmla="*/ 0 h 2991556"/>
                <a:gd name="connsiteX1" fmla="*/ 530578 w 626378"/>
                <a:gd name="connsiteY1" fmla="*/ 530578 h 2991556"/>
                <a:gd name="connsiteX2" fmla="*/ 587022 w 626378"/>
                <a:gd name="connsiteY2" fmla="*/ 2438400 h 2991556"/>
                <a:gd name="connsiteX3" fmla="*/ 101600 w 626378"/>
                <a:gd name="connsiteY3" fmla="*/ 2991556 h 2991556"/>
                <a:gd name="connsiteX4" fmla="*/ 101600 w 626378"/>
                <a:gd name="connsiteY4" fmla="*/ 2991556 h 2991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78" h="2991556">
                  <a:moveTo>
                    <a:pt x="0" y="0"/>
                  </a:moveTo>
                  <a:cubicBezTo>
                    <a:pt x="216370" y="62089"/>
                    <a:pt x="432741" y="124178"/>
                    <a:pt x="530578" y="530578"/>
                  </a:cubicBezTo>
                  <a:cubicBezTo>
                    <a:pt x="628415" y="936978"/>
                    <a:pt x="658518" y="2028237"/>
                    <a:pt x="587022" y="2438400"/>
                  </a:cubicBezTo>
                  <a:cubicBezTo>
                    <a:pt x="515526" y="2848563"/>
                    <a:pt x="101600" y="2991556"/>
                    <a:pt x="101600" y="2991556"/>
                  </a:cubicBezTo>
                  <a:lnTo>
                    <a:pt x="101600" y="2991556"/>
                  </a:lnTo>
                </a:path>
              </a:pathLst>
            </a:cu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5969033" y="3269148"/>
              <a:ext cx="1052656" cy="2923836"/>
            </a:xfrm>
            <a:custGeom>
              <a:avLst/>
              <a:gdLst>
                <a:gd name="connsiteX0" fmla="*/ 1018789 w 1052656"/>
                <a:gd name="connsiteY0" fmla="*/ 128808 h 2923836"/>
                <a:gd name="connsiteX1" fmla="*/ 126967 w 1052656"/>
                <a:gd name="connsiteY1" fmla="*/ 275563 h 2923836"/>
                <a:gd name="connsiteX2" fmla="*/ 104389 w 1052656"/>
                <a:gd name="connsiteY2" fmla="*/ 2578496 h 2923836"/>
                <a:gd name="connsiteX3" fmla="*/ 1052656 w 1052656"/>
                <a:gd name="connsiteY3" fmla="*/ 2872008 h 2923836"/>
              </a:gdLst>
              <a:ahLst/>
              <a:cxnLst>
                <a:cxn ang="0">
                  <a:pos x="connsiteX0" y="connsiteY0"/>
                </a:cxn>
                <a:cxn ang="0">
                  <a:pos x="connsiteX1" y="connsiteY1"/>
                </a:cxn>
                <a:cxn ang="0">
                  <a:pos x="connsiteX2" y="connsiteY2"/>
                </a:cxn>
                <a:cxn ang="0">
                  <a:pos x="connsiteX3" y="connsiteY3"/>
                </a:cxn>
              </a:cxnLst>
              <a:rect l="l" t="t" r="r" b="b"/>
              <a:pathLst>
                <a:path w="1052656" h="2923836">
                  <a:moveTo>
                    <a:pt x="1018789" y="128808"/>
                  </a:moveTo>
                  <a:cubicBezTo>
                    <a:pt x="649078" y="-1955"/>
                    <a:pt x="279367" y="-132718"/>
                    <a:pt x="126967" y="275563"/>
                  </a:cubicBezTo>
                  <a:cubicBezTo>
                    <a:pt x="-25433" y="683844"/>
                    <a:pt x="-49892" y="2145755"/>
                    <a:pt x="104389" y="2578496"/>
                  </a:cubicBezTo>
                  <a:cubicBezTo>
                    <a:pt x="258670" y="3011237"/>
                    <a:pt x="655663" y="2941622"/>
                    <a:pt x="1052656" y="2872008"/>
                  </a:cubicBezTo>
                </a:path>
              </a:pathLst>
            </a:cu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4550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buFont typeface="Wingdings" panose="05000000000000000000" pitchFamily="2" charset="2"/>
              <a:buChar char="u"/>
            </a:pPr>
            <a:r>
              <a:rPr lang="zh-CN" altLang="en-US" dirty="0"/>
              <a:t>约束项 ：在逻辑函数中，输入变量的取值不是任意的，受到限制。对输入变量取值所加的限制称为约束，被约束的项叫做约束项。</a:t>
            </a:r>
            <a:endParaRPr lang="en-US" altLang="zh-CN" dirty="0"/>
          </a:p>
          <a:p>
            <a:pPr>
              <a:buFont typeface="Wingdings" panose="05000000000000000000" pitchFamily="2" charset="2"/>
              <a:buChar char="u"/>
            </a:pPr>
            <a:r>
              <a:rPr lang="zh-CN" altLang="en-US" dirty="0"/>
              <a:t>具有约束项的逻辑函数其实表明其自变量取值并不是完全独立的。</a:t>
            </a:r>
          </a:p>
          <a:p>
            <a:pPr lvl="1"/>
            <a:endParaRPr lang="zh-CN" altLang="en-US" dirty="0"/>
          </a:p>
          <a:p>
            <a:pPr lvl="1"/>
            <a:endParaRPr lang="zh-CN" altLang="en-US" dirty="0"/>
          </a:p>
        </p:txBody>
      </p:sp>
      <p:sp>
        <p:nvSpPr>
          <p:cNvPr id="3" name="标题 2"/>
          <p:cNvSpPr>
            <a:spLocks noGrp="1"/>
          </p:cNvSpPr>
          <p:nvPr>
            <p:ph type="title"/>
          </p:nvPr>
        </p:nvSpPr>
        <p:spPr/>
        <p:txBody>
          <a:bodyPr>
            <a:noAutofit/>
          </a:bodyPr>
          <a:lstStyle/>
          <a:p>
            <a:r>
              <a:rPr lang="zh-CN" altLang="en-US" sz="4000" dirty="0"/>
              <a:t>具有无关项的逻辑函数及其化简</a:t>
            </a:r>
          </a:p>
        </p:txBody>
      </p:sp>
    </p:spTree>
    <p:extLst>
      <p:ext uri="{BB962C8B-B14F-4D97-AF65-F5344CB8AC3E}">
        <p14:creationId xmlns:p14="http://schemas.microsoft.com/office/powerpoint/2010/main" val="417942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C0500-BD4C-4DCC-8909-E29F5F02EA08}"/>
              </a:ext>
            </a:extLst>
          </p:cNvPr>
          <p:cNvSpPr>
            <a:spLocks noGrp="1"/>
          </p:cNvSpPr>
          <p:nvPr>
            <p:ph type="title"/>
          </p:nvPr>
        </p:nvSpPr>
        <p:spPr/>
        <p:txBody>
          <a:bodyPr/>
          <a:lstStyle/>
          <a:p>
            <a:r>
              <a:rPr lang="zh-CN" altLang="en-US" dirty="0"/>
              <a:t>计算原理</a:t>
            </a:r>
          </a:p>
        </p:txBody>
      </p:sp>
      <p:sp>
        <p:nvSpPr>
          <p:cNvPr id="3" name="内容占位符 2">
            <a:extLst>
              <a:ext uri="{FF2B5EF4-FFF2-40B4-BE49-F238E27FC236}">
                <a16:creationId xmlns:a16="http://schemas.microsoft.com/office/drawing/2014/main" id="{454BB8B2-9B3F-4941-85A1-EC8888656D88}"/>
              </a:ext>
            </a:extLst>
          </p:cNvPr>
          <p:cNvSpPr>
            <a:spLocks noGrp="1"/>
          </p:cNvSpPr>
          <p:nvPr>
            <p:ph idx="1"/>
          </p:nvPr>
        </p:nvSpPr>
        <p:spPr/>
        <p:txBody>
          <a:bodyPr>
            <a:normAutofit fontScale="77500" lnSpcReduction="20000"/>
          </a:bodyPr>
          <a:lstStyle/>
          <a:p>
            <a:pPr>
              <a:buFont typeface="Wingdings" panose="05000000000000000000" pitchFamily="2" charset="2"/>
              <a:buChar char="u"/>
            </a:pPr>
            <a:r>
              <a:rPr lang="zh-CN" altLang="en-US" dirty="0"/>
              <a:t>任何逻辑函数，都是以上三种运算的组合；</a:t>
            </a:r>
            <a:endParaRPr lang="en-US" altLang="zh-CN" dirty="0"/>
          </a:p>
          <a:p>
            <a:pPr>
              <a:buFont typeface="Wingdings" panose="05000000000000000000" pitchFamily="2" charset="2"/>
              <a:buChar char="u"/>
            </a:pPr>
            <a:r>
              <a:rPr lang="zh-CN" altLang="en-US" dirty="0"/>
              <a:t>任何数都可以用二进制表示，二进制可以表示为逻辑量</a:t>
            </a:r>
            <a:r>
              <a:rPr lang="en-US" altLang="zh-CN" dirty="0"/>
              <a:t>{0</a:t>
            </a:r>
            <a:r>
              <a:rPr lang="zh-CN" altLang="en-US" dirty="0"/>
              <a:t>，</a:t>
            </a:r>
            <a:r>
              <a:rPr lang="en-US" altLang="zh-CN" dirty="0"/>
              <a:t>1}</a:t>
            </a:r>
            <a:r>
              <a:rPr lang="zh-CN" altLang="en-US" dirty="0"/>
              <a:t>的加权组合；</a:t>
            </a:r>
            <a:endParaRPr lang="en-US" altLang="zh-CN" dirty="0"/>
          </a:p>
          <a:p>
            <a:pPr>
              <a:buFont typeface="Wingdings" panose="05000000000000000000" pitchFamily="2" charset="2"/>
              <a:buChar char="u"/>
            </a:pPr>
            <a:r>
              <a:rPr lang="zh-CN" altLang="en-US" dirty="0"/>
              <a:t>任何物理量皆可通过采样，</a:t>
            </a:r>
            <a:r>
              <a:rPr lang="en-US" altLang="zh-CN" dirty="0"/>
              <a:t>A/D</a:t>
            </a:r>
            <a:r>
              <a:rPr lang="zh-CN" altLang="en-US" dirty="0"/>
              <a:t>或</a:t>
            </a:r>
            <a:r>
              <a:rPr lang="en-US" altLang="zh-CN" dirty="0"/>
              <a:t>D/A</a:t>
            </a:r>
            <a:r>
              <a:rPr lang="zh-CN" altLang="en-US" dirty="0"/>
              <a:t>变换与二进制组合序列间相互转换；</a:t>
            </a:r>
            <a:endParaRPr lang="en-US" altLang="zh-CN" dirty="0"/>
          </a:p>
          <a:p>
            <a:pPr>
              <a:buFont typeface="Wingdings" panose="05000000000000000000" pitchFamily="2" charset="2"/>
              <a:buChar char="u"/>
            </a:pPr>
            <a:r>
              <a:rPr lang="zh-CN" altLang="en-US" dirty="0"/>
              <a:t>任何可计算问题皆可表达为此三种运算的有限序列。</a:t>
            </a:r>
            <a:endParaRPr lang="en-US" altLang="zh-CN" dirty="0"/>
          </a:p>
          <a:p>
            <a:pPr>
              <a:buFont typeface="Wingdings" panose="05000000000000000000" pitchFamily="2" charset="2"/>
              <a:buChar char="u"/>
            </a:pPr>
            <a:endParaRPr lang="en-US" altLang="zh-CN" dirty="0"/>
          </a:p>
        </p:txBody>
      </p:sp>
    </p:spTree>
    <p:extLst>
      <p:ext uri="{BB962C8B-B14F-4D97-AF65-F5344CB8AC3E}">
        <p14:creationId xmlns:p14="http://schemas.microsoft.com/office/powerpoint/2010/main" val="42355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D843B-57FA-4BFB-A693-0C6FB084AF77}"/>
              </a:ext>
            </a:extLst>
          </p:cNvPr>
          <p:cNvSpPr>
            <a:spLocks noGrp="1"/>
          </p:cNvSpPr>
          <p:nvPr>
            <p:ph type="title"/>
          </p:nvPr>
        </p:nvSpPr>
        <p:spPr/>
        <p:txBody>
          <a:bodyPr/>
          <a:lstStyle/>
          <a:p>
            <a:r>
              <a:rPr lang="zh-CN" altLang="en-US" dirty="0"/>
              <a:t>具有约束项的逻辑函数</a:t>
            </a:r>
          </a:p>
        </p:txBody>
      </p:sp>
      <p:sp>
        <p:nvSpPr>
          <p:cNvPr id="3" name="内容占位符 2">
            <a:extLst>
              <a:ext uri="{FF2B5EF4-FFF2-40B4-BE49-F238E27FC236}">
                <a16:creationId xmlns:a16="http://schemas.microsoft.com/office/drawing/2014/main" id="{A4026E6C-7679-4442-9B84-5D5D2F131612}"/>
              </a:ext>
            </a:extLst>
          </p:cNvPr>
          <p:cNvSpPr>
            <a:spLocks noGrp="1"/>
          </p:cNvSpPr>
          <p:nvPr>
            <p:ph idx="1"/>
          </p:nvPr>
        </p:nvSpPr>
        <p:spPr>
          <a:xfrm>
            <a:off x="822959" y="1552928"/>
            <a:ext cx="7543801" cy="2812176"/>
          </a:xfrm>
        </p:spPr>
        <p:txBody>
          <a:bodyPr>
            <a:normAutofit lnSpcReduction="10000"/>
          </a:bodyPr>
          <a:lstStyle/>
          <a:p>
            <a:pPr marL="0" indent="0">
              <a:buNone/>
            </a:pPr>
            <a:r>
              <a:rPr lang="zh-CN" altLang="en-US" sz="2400" dirty="0"/>
              <a:t>例如有三个逻辑变量</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分别表示一台电动机的正转、反转和停止。若</a:t>
            </a:r>
            <a:r>
              <a:rPr lang="en-US" altLang="zh-CN" sz="2400" dirty="0"/>
              <a:t>A</a:t>
            </a:r>
            <a:r>
              <a:rPr lang="zh-CN" altLang="en-US" sz="2400" dirty="0"/>
              <a:t>＝</a:t>
            </a:r>
            <a:r>
              <a:rPr lang="en-US" altLang="zh-CN" sz="2400" dirty="0"/>
              <a:t>1</a:t>
            </a:r>
            <a:r>
              <a:rPr lang="zh-CN" altLang="en-US" sz="2400" dirty="0"/>
              <a:t>表示电动机正转，</a:t>
            </a:r>
            <a:r>
              <a:rPr lang="en-US" altLang="zh-CN" sz="2400" dirty="0"/>
              <a:t>B</a:t>
            </a:r>
            <a:r>
              <a:rPr lang="zh-CN" altLang="en-US" sz="2400" dirty="0"/>
              <a:t>＝</a:t>
            </a:r>
            <a:r>
              <a:rPr lang="en-US" altLang="zh-CN" sz="2400" dirty="0"/>
              <a:t>1</a:t>
            </a:r>
            <a:r>
              <a:rPr lang="zh-CN" altLang="en-US" sz="2400" dirty="0"/>
              <a:t>表示电动机反转，</a:t>
            </a:r>
            <a:r>
              <a:rPr lang="en-US" altLang="zh-CN" sz="2400" dirty="0"/>
              <a:t>C</a:t>
            </a:r>
            <a:r>
              <a:rPr lang="zh-CN" altLang="en-US" sz="2400" dirty="0"/>
              <a:t>＝</a:t>
            </a:r>
            <a:r>
              <a:rPr lang="en-US" altLang="zh-CN" sz="2400" dirty="0"/>
              <a:t>1</a:t>
            </a:r>
            <a:r>
              <a:rPr lang="zh-CN" altLang="en-US" sz="2400" dirty="0"/>
              <a:t>表示电动机停止，则其</a:t>
            </a:r>
            <a:r>
              <a:rPr lang="en-US" altLang="zh-CN" sz="2400" dirty="0"/>
              <a:t>ABC</a:t>
            </a:r>
            <a:r>
              <a:rPr lang="zh-CN" altLang="en-US" sz="2400" dirty="0"/>
              <a:t>的只能是</a:t>
            </a:r>
            <a:r>
              <a:rPr lang="en-US" altLang="zh-CN" sz="2400" dirty="0"/>
              <a:t>100</a:t>
            </a:r>
            <a:r>
              <a:rPr lang="zh-CN" altLang="en-US" sz="2400" dirty="0"/>
              <a:t>、</a:t>
            </a:r>
            <a:r>
              <a:rPr lang="en-US" altLang="zh-CN" sz="2400" dirty="0"/>
              <a:t>010</a:t>
            </a:r>
            <a:r>
              <a:rPr lang="zh-CN" altLang="en-US" sz="2400" dirty="0"/>
              <a:t>、</a:t>
            </a:r>
            <a:r>
              <a:rPr lang="en-US" altLang="zh-CN" sz="2400" dirty="0"/>
              <a:t>001</a:t>
            </a:r>
            <a:r>
              <a:rPr lang="zh-CN" altLang="en-US" sz="2400" dirty="0"/>
              <a:t>，而其它的状态如</a:t>
            </a:r>
            <a:r>
              <a:rPr lang="en-US" altLang="zh-CN" sz="2400" dirty="0"/>
              <a:t>000</a:t>
            </a:r>
            <a:r>
              <a:rPr lang="zh-CN" altLang="en-US" sz="2400" dirty="0"/>
              <a:t>、</a:t>
            </a:r>
            <a:r>
              <a:rPr lang="en-US" altLang="zh-CN" sz="2400" dirty="0"/>
              <a:t>011</a:t>
            </a:r>
            <a:r>
              <a:rPr lang="zh-CN" altLang="en-US" sz="2400" dirty="0"/>
              <a:t>、</a:t>
            </a:r>
            <a:r>
              <a:rPr lang="en-US" altLang="zh-CN" sz="2400" dirty="0"/>
              <a:t>101</a:t>
            </a:r>
            <a:r>
              <a:rPr lang="zh-CN" altLang="en-US" sz="2400" dirty="0"/>
              <a:t>、</a:t>
            </a:r>
            <a:r>
              <a:rPr lang="en-US" altLang="zh-CN" sz="2400" dirty="0"/>
              <a:t>110</a:t>
            </a:r>
            <a:r>
              <a:rPr lang="zh-CN" altLang="en-US" sz="2400" dirty="0"/>
              <a:t>、</a:t>
            </a:r>
            <a:r>
              <a:rPr lang="en-US" altLang="zh-CN" sz="2400" dirty="0"/>
              <a:t>111</a:t>
            </a:r>
            <a:r>
              <a:rPr lang="zh-CN" altLang="en-US" sz="2400" dirty="0"/>
              <a:t>是不能出现的状态，故</a:t>
            </a:r>
            <a:r>
              <a:rPr lang="en-US" altLang="zh-CN" sz="2400" dirty="0"/>
              <a:t>ABC</a:t>
            </a:r>
            <a:r>
              <a:rPr lang="zh-CN" altLang="en-US" sz="2400" dirty="0"/>
              <a:t>为具有约束的变量，恒为</a:t>
            </a:r>
            <a:r>
              <a:rPr lang="en-US" altLang="zh-CN" sz="2400" dirty="0"/>
              <a:t>0</a:t>
            </a:r>
            <a:r>
              <a:rPr lang="zh-CN" altLang="en-US" sz="2400" dirty="0"/>
              <a:t>。可写成：</a:t>
            </a:r>
          </a:p>
          <a:p>
            <a:pPr marL="0" indent="0">
              <a:buNone/>
            </a:pPr>
            <a:endParaRPr lang="zh-CN" altLang="en-US" sz="2400" dirty="0"/>
          </a:p>
        </p:txBody>
      </p:sp>
      <p:graphicFrame>
        <p:nvGraphicFramePr>
          <p:cNvPr id="4" name="对象 3">
            <a:extLst>
              <a:ext uri="{FF2B5EF4-FFF2-40B4-BE49-F238E27FC236}">
                <a16:creationId xmlns:a16="http://schemas.microsoft.com/office/drawing/2014/main" id="{CF15A8E7-72D2-42B2-87AA-F641B977C96E}"/>
              </a:ext>
            </a:extLst>
          </p:cNvPr>
          <p:cNvGraphicFramePr>
            <a:graphicFrameLocks noChangeAspect="1"/>
          </p:cNvGraphicFramePr>
          <p:nvPr>
            <p:extLst>
              <p:ext uri="{D42A27DB-BD31-4B8C-83A1-F6EECF244321}">
                <p14:modId xmlns:p14="http://schemas.microsoft.com/office/powerpoint/2010/main" val="2179297144"/>
              </p:ext>
            </p:extLst>
          </p:nvPr>
        </p:nvGraphicFramePr>
        <p:xfrm>
          <a:off x="822959" y="4581128"/>
          <a:ext cx="7200900" cy="498475"/>
        </p:xfrm>
        <a:graphic>
          <a:graphicData uri="http://schemas.openxmlformats.org/presentationml/2006/ole">
            <mc:AlternateContent xmlns:mc="http://schemas.openxmlformats.org/markup-compatibility/2006">
              <mc:Choice xmlns:v="urn:schemas-microsoft-com:vml" Requires="v">
                <p:oleObj spid="_x0000_s24578" name="公式" r:id="rId3" imgW="2565400" imgH="177800" progId="Equation.3">
                  <p:embed/>
                </p:oleObj>
              </mc:Choice>
              <mc:Fallback>
                <p:oleObj name="公式" r:id="rId3" imgW="2565400" imgH="177800" progId="Equation.3">
                  <p:embed/>
                  <p:pic>
                    <p:nvPicPr>
                      <p:cNvPr id="4" name="对象 3">
                        <a:extLst>
                          <a:ext uri="{FF2B5EF4-FFF2-40B4-BE49-F238E27FC236}">
                            <a16:creationId xmlns:a16="http://schemas.microsoft.com/office/drawing/2014/main" id="{CF15A8E7-72D2-42B2-87AA-F641B977C9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59" y="4581128"/>
                        <a:ext cx="7200900" cy="498475"/>
                      </a:xfrm>
                      <a:prstGeom prst="rect">
                        <a:avLst/>
                      </a:prstGeom>
                      <a:noFill/>
                      <a:ln w="57150" cmpd="thickThin">
                        <a:noFill/>
                        <a:miter lim="800000"/>
                        <a:headEnd/>
                        <a:tailEnd/>
                      </a:ln>
                      <a:effectLst/>
                    </p:spPr>
                  </p:pic>
                </p:oleObj>
              </mc:Fallback>
            </mc:AlternateContent>
          </a:graphicData>
        </a:graphic>
      </p:graphicFrame>
    </p:spTree>
    <p:extLst>
      <p:ext uri="{BB962C8B-B14F-4D97-AF65-F5344CB8AC3E}">
        <p14:creationId xmlns:p14="http://schemas.microsoft.com/office/powerpoint/2010/main" val="338264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a:t>任意项：输入变量的某些取值对电路的功能没影响，这些项称为任意项 。</a:t>
            </a:r>
            <a:endParaRPr lang="en-US" altLang="zh-CN" dirty="0"/>
          </a:p>
          <a:p>
            <a:r>
              <a:rPr lang="zh-CN" altLang="en-US" dirty="0"/>
              <a:t>约束项是不可能出现的值，任意项可任意取值。它们称为无关项。</a:t>
            </a:r>
            <a:endParaRPr lang="en-US" altLang="zh-CN" dirty="0"/>
          </a:p>
          <a:p>
            <a:r>
              <a:rPr lang="zh-CN" altLang="en-US" dirty="0"/>
              <a:t>无关项在逻辑函数化简时，可任意假设其取值，使逻辑函数的形式达到最大程度的简化。</a:t>
            </a:r>
          </a:p>
        </p:txBody>
      </p:sp>
      <p:sp>
        <p:nvSpPr>
          <p:cNvPr id="3" name="标题 2"/>
          <p:cNvSpPr>
            <a:spLocks noGrp="1"/>
          </p:cNvSpPr>
          <p:nvPr>
            <p:ph type="title"/>
          </p:nvPr>
        </p:nvSpPr>
        <p:spPr/>
        <p:txBody>
          <a:bodyPr/>
          <a:lstStyle/>
          <a:p>
            <a:r>
              <a:rPr lang="zh-CN" altLang="en-US" dirty="0"/>
              <a:t>无关项</a:t>
            </a:r>
          </a:p>
        </p:txBody>
      </p:sp>
    </p:spTree>
    <p:extLst>
      <p:ext uri="{BB962C8B-B14F-4D97-AF65-F5344CB8AC3E}">
        <p14:creationId xmlns:p14="http://schemas.microsoft.com/office/powerpoint/2010/main" val="199946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2959" y="1552928"/>
            <a:ext cx="7543801" cy="727472"/>
          </a:xfrm>
        </p:spPr>
        <p:txBody>
          <a:bodyPr>
            <a:normAutofit fontScale="92500" lnSpcReduction="20000"/>
          </a:bodyPr>
          <a:lstStyle/>
          <a:p>
            <a:r>
              <a:rPr lang="zh-CN" altLang="en-US" dirty="0"/>
              <a:t>试简化下列逻辑函数，写成最简与或式。</a:t>
            </a:r>
            <a:endParaRPr lang="en-US" altLang="zh-CN" dirty="0"/>
          </a:p>
          <a:p>
            <a:endParaRPr lang="en-US" altLang="zh-CN" dirty="0"/>
          </a:p>
          <a:p>
            <a:endParaRPr lang="en-US" altLang="zh-CN" dirty="0"/>
          </a:p>
          <a:p>
            <a:endParaRPr lang="zh-CN" altLang="en-US" dirty="0"/>
          </a:p>
        </p:txBody>
      </p:sp>
      <p:sp>
        <p:nvSpPr>
          <p:cNvPr id="3" name="标题 2"/>
          <p:cNvSpPr>
            <a:spLocks noGrp="1"/>
          </p:cNvSpPr>
          <p:nvPr>
            <p:ph type="title"/>
          </p:nvPr>
        </p:nvSpPr>
        <p:spPr/>
        <p:txBody>
          <a:bodyPr/>
          <a:lstStyle/>
          <a:p>
            <a:r>
              <a:rPr lang="zh-CN" altLang="en-US" dirty="0"/>
              <a:t>含有无关项的函数化简</a:t>
            </a:r>
          </a:p>
        </p:txBody>
      </p:sp>
      <p:graphicFrame>
        <p:nvGraphicFramePr>
          <p:cNvPr id="4" name="对象 3"/>
          <p:cNvGraphicFramePr>
            <a:graphicFrameLocks noChangeAspect="1"/>
          </p:cNvGraphicFramePr>
          <p:nvPr>
            <p:extLst>
              <p:ext uri="{D42A27DB-BD31-4B8C-83A1-F6EECF244321}">
                <p14:modId xmlns:p14="http://schemas.microsoft.com/office/powerpoint/2010/main" val="3929408231"/>
              </p:ext>
            </p:extLst>
          </p:nvPr>
        </p:nvGraphicFramePr>
        <p:xfrm>
          <a:off x="971599" y="2268143"/>
          <a:ext cx="6475413" cy="957262"/>
        </p:xfrm>
        <a:graphic>
          <a:graphicData uri="http://schemas.openxmlformats.org/presentationml/2006/ole">
            <mc:AlternateContent xmlns:mc="http://schemas.openxmlformats.org/markup-compatibility/2006">
              <mc:Choice xmlns:v="urn:schemas-microsoft-com:vml" Requires="v">
                <p:oleObj spid="_x0000_s25602" name="公式" r:id="rId4" imgW="3263900" imgH="482600" progId="Equation.3">
                  <p:embed/>
                </p:oleObj>
              </mc:Choice>
              <mc:Fallback>
                <p:oleObj name="公式" r:id="rId4" imgW="3263900" imgH="482600" progId="Equation.3">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99" y="2268143"/>
                        <a:ext cx="6475413" cy="957262"/>
                      </a:xfrm>
                      <a:prstGeom prst="rect">
                        <a:avLst/>
                      </a:prstGeom>
                      <a:noFill/>
                      <a:ln w="57150" cmpd="thickThin">
                        <a:noFill/>
                        <a:miter lim="800000"/>
                        <a:headEnd/>
                        <a:tailEnd/>
                      </a:ln>
                      <a:effec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89860096"/>
              </p:ext>
            </p:extLst>
          </p:nvPr>
        </p:nvGraphicFramePr>
        <p:xfrm>
          <a:off x="5445350" y="3482627"/>
          <a:ext cx="2332146" cy="968006"/>
        </p:xfrm>
        <a:graphic>
          <a:graphicData uri="http://schemas.openxmlformats.org/presentationml/2006/ole">
            <mc:AlternateContent xmlns:mc="http://schemas.openxmlformats.org/markup-compatibility/2006">
              <mc:Choice xmlns:v="urn:schemas-microsoft-com:vml" Requires="v">
                <p:oleObj spid="_x0000_s25603" name="Equation" r:id="rId6" imgW="977760" imgH="406080" progId="Equation.DSMT4">
                  <p:embed/>
                </p:oleObj>
              </mc:Choice>
              <mc:Fallback>
                <p:oleObj name="Equation" r:id="rId6" imgW="977760" imgH="406080" progId="Equation.DSMT4">
                  <p:embed/>
                  <p:pic>
                    <p:nvPicPr>
                      <p:cNvPr id="5" name="对象 4"/>
                      <p:cNvPicPr>
                        <a:picLocks noChangeAspect="1" noChangeArrowheads="1"/>
                      </p:cNvPicPr>
                      <p:nvPr/>
                    </p:nvPicPr>
                    <p:blipFill>
                      <a:blip r:embed="rId7"/>
                      <a:srcRect/>
                      <a:stretch>
                        <a:fillRect/>
                      </a:stretch>
                    </p:blipFill>
                    <p:spPr bwMode="auto">
                      <a:xfrm>
                        <a:off x="5445350" y="3482627"/>
                        <a:ext cx="2332146" cy="968006"/>
                      </a:xfrm>
                      <a:prstGeom prst="rect">
                        <a:avLst/>
                      </a:prstGeom>
                      <a:noFill/>
                      <a:ln w="57150" cmpd="thickThin">
                        <a:noFill/>
                        <a:miter lim="800000"/>
                        <a:headEnd/>
                        <a:tailEnd/>
                      </a:ln>
                      <a:effectLst/>
                    </p:spPr>
                  </p:pic>
                </p:oleObj>
              </mc:Fallback>
            </mc:AlternateContent>
          </a:graphicData>
        </a:graphic>
      </p:graphicFrame>
      <p:grpSp>
        <p:nvGrpSpPr>
          <p:cNvPr id="29" name="组合 28"/>
          <p:cNvGrpSpPr/>
          <p:nvPr/>
        </p:nvGrpSpPr>
        <p:grpSpPr>
          <a:xfrm>
            <a:off x="822959" y="3477272"/>
            <a:ext cx="4248472" cy="2592288"/>
            <a:chOff x="4499992" y="3861048"/>
            <a:chExt cx="4248472" cy="2592288"/>
          </a:xfrm>
        </p:grpSpPr>
        <p:graphicFrame>
          <p:nvGraphicFramePr>
            <p:cNvPr id="6" name="对象 5"/>
            <p:cNvGraphicFramePr>
              <a:graphicFrameLocks noChangeAspect="1"/>
            </p:cNvGraphicFramePr>
            <p:nvPr/>
          </p:nvGraphicFramePr>
          <p:xfrm>
            <a:off x="4499992" y="3861048"/>
            <a:ext cx="4248472" cy="2592288"/>
          </p:xfrm>
          <a:graphic>
            <a:graphicData uri="http://schemas.openxmlformats.org/presentationml/2006/ole">
              <mc:AlternateContent xmlns:mc="http://schemas.openxmlformats.org/markup-compatibility/2006">
                <mc:Choice xmlns:v="urn:schemas-microsoft-com:vml" Requires="v">
                  <p:oleObj spid="_x0000_s25604" name="Visio" r:id="rId8" imgW="1357290" imgH="1450855" progId="Visio.Drawing.11">
                    <p:embed/>
                  </p:oleObj>
                </mc:Choice>
                <mc:Fallback>
                  <p:oleObj name="Visio" r:id="rId8" imgW="1357290" imgH="1450855" progId="Visio.Drawing.11">
                    <p:embed/>
                    <p:pic>
                      <p:nvPicPr>
                        <p:cNvPr id="6" name="对象 5"/>
                        <p:cNvPicPr>
                          <a:picLocks noChangeAspect="1" noChangeArrowheads="1"/>
                        </p:cNvPicPr>
                        <p:nvPr/>
                      </p:nvPicPr>
                      <p:blipFill>
                        <a:blip r:embed="rId9"/>
                        <a:srcRect l="7729" t="7446" r="4077" b="4079"/>
                        <a:stretch>
                          <a:fillRect/>
                        </a:stretch>
                      </p:blipFill>
                      <p:spPr bwMode="auto">
                        <a:xfrm>
                          <a:off x="4499992" y="3861048"/>
                          <a:ext cx="4248472" cy="2592288"/>
                        </a:xfrm>
                        <a:prstGeom prst="rect">
                          <a:avLst/>
                        </a:prstGeom>
                        <a:noFill/>
                        <a:ln w="57150" cmpd="thickThin">
                          <a:noFill/>
                          <a:miter lim="800000"/>
                          <a:headEnd type="none" w="sm" len="sm"/>
                          <a:tailEnd type="none" w="sm" len="sm"/>
                        </a:ln>
                        <a:effectLst/>
                      </p:spPr>
                    </p:pic>
                  </p:oleObj>
                </mc:Fallback>
              </mc:AlternateContent>
            </a:graphicData>
          </a:graphic>
        </p:graphicFrame>
        <p:sp>
          <p:nvSpPr>
            <p:cNvPr id="12" name="TextBox 11"/>
            <p:cNvSpPr txBox="1"/>
            <p:nvPr/>
          </p:nvSpPr>
          <p:spPr>
            <a:xfrm>
              <a:off x="5652120" y="4557182"/>
              <a:ext cx="328936" cy="369332"/>
            </a:xfrm>
            <a:prstGeom prst="rect">
              <a:avLst/>
            </a:prstGeom>
            <a:noFill/>
          </p:spPr>
          <p:txBody>
            <a:bodyPr wrap="none" rtlCol="0">
              <a:spAutoFit/>
            </a:bodyPr>
            <a:lstStyle/>
            <a:p>
              <a:r>
                <a:rPr lang="en-US" altLang="zh-CN" dirty="0"/>
                <a:t>X</a:t>
              </a:r>
              <a:endParaRPr lang="zh-CN" altLang="en-US" dirty="0"/>
            </a:p>
          </p:txBody>
        </p:sp>
        <p:sp>
          <p:nvSpPr>
            <p:cNvPr id="13" name="TextBox 12"/>
            <p:cNvSpPr txBox="1"/>
            <p:nvPr/>
          </p:nvSpPr>
          <p:spPr>
            <a:xfrm>
              <a:off x="6444208" y="4557182"/>
              <a:ext cx="328936" cy="369332"/>
            </a:xfrm>
            <a:prstGeom prst="rect">
              <a:avLst/>
            </a:prstGeom>
            <a:noFill/>
          </p:spPr>
          <p:txBody>
            <a:bodyPr wrap="none" rtlCol="0">
              <a:spAutoFit/>
            </a:bodyPr>
            <a:lstStyle/>
            <a:p>
              <a:r>
                <a:rPr lang="en-US" altLang="zh-CN" dirty="0"/>
                <a:t>X</a:t>
              </a:r>
              <a:endParaRPr lang="zh-CN" altLang="en-US" dirty="0"/>
            </a:p>
          </p:txBody>
        </p:sp>
        <p:sp>
          <p:nvSpPr>
            <p:cNvPr id="14" name="TextBox 13"/>
            <p:cNvSpPr txBox="1"/>
            <p:nvPr/>
          </p:nvSpPr>
          <p:spPr>
            <a:xfrm>
              <a:off x="7236296" y="4557182"/>
              <a:ext cx="328936" cy="369332"/>
            </a:xfrm>
            <a:prstGeom prst="rect">
              <a:avLst/>
            </a:prstGeom>
            <a:noFill/>
          </p:spPr>
          <p:txBody>
            <a:bodyPr wrap="none" rtlCol="0">
              <a:spAutoFit/>
            </a:bodyPr>
            <a:lstStyle/>
            <a:p>
              <a:r>
                <a:rPr lang="en-US" altLang="zh-CN" dirty="0"/>
                <a:t>X</a:t>
              </a:r>
              <a:endParaRPr lang="zh-CN" altLang="en-US" dirty="0"/>
            </a:p>
          </p:txBody>
        </p:sp>
        <p:sp>
          <p:nvSpPr>
            <p:cNvPr id="15" name="TextBox 14"/>
            <p:cNvSpPr txBox="1"/>
            <p:nvPr/>
          </p:nvSpPr>
          <p:spPr>
            <a:xfrm>
              <a:off x="8100392" y="4557182"/>
              <a:ext cx="328936" cy="369332"/>
            </a:xfrm>
            <a:prstGeom prst="rect">
              <a:avLst/>
            </a:prstGeom>
            <a:noFill/>
          </p:spPr>
          <p:txBody>
            <a:bodyPr wrap="none" rtlCol="0">
              <a:spAutoFit/>
            </a:bodyPr>
            <a:lstStyle/>
            <a:p>
              <a:r>
                <a:rPr lang="en-US" altLang="zh-CN" dirty="0"/>
                <a:t>X</a:t>
              </a:r>
              <a:endParaRPr lang="zh-CN" altLang="en-US" dirty="0"/>
            </a:p>
          </p:txBody>
        </p:sp>
        <p:sp>
          <p:nvSpPr>
            <p:cNvPr id="16" name="TextBox 15"/>
            <p:cNvSpPr txBox="1"/>
            <p:nvPr/>
          </p:nvSpPr>
          <p:spPr>
            <a:xfrm>
              <a:off x="5652120" y="5517232"/>
              <a:ext cx="328936" cy="369332"/>
            </a:xfrm>
            <a:prstGeom prst="rect">
              <a:avLst/>
            </a:prstGeom>
            <a:noFill/>
          </p:spPr>
          <p:txBody>
            <a:bodyPr wrap="none" rtlCol="0">
              <a:spAutoFit/>
            </a:bodyPr>
            <a:lstStyle/>
            <a:p>
              <a:r>
                <a:rPr lang="en-US" altLang="zh-CN" dirty="0"/>
                <a:t>X</a:t>
              </a:r>
              <a:endParaRPr lang="zh-CN" altLang="en-US" dirty="0"/>
            </a:p>
          </p:txBody>
        </p:sp>
        <p:sp>
          <p:nvSpPr>
            <p:cNvPr id="17" name="TextBox 16"/>
            <p:cNvSpPr txBox="1"/>
            <p:nvPr/>
          </p:nvSpPr>
          <p:spPr>
            <a:xfrm>
              <a:off x="6444208" y="5495663"/>
              <a:ext cx="328936" cy="369332"/>
            </a:xfrm>
            <a:prstGeom prst="rect">
              <a:avLst/>
            </a:prstGeom>
            <a:noFill/>
          </p:spPr>
          <p:txBody>
            <a:bodyPr wrap="none" rtlCol="0">
              <a:spAutoFit/>
            </a:bodyPr>
            <a:lstStyle/>
            <a:p>
              <a:r>
                <a:rPr lang="en-US" altLang="zh-CN" dirty="0"/>
                <a:t>X</a:t>
              </a:r>
              <a:endParaRPr lang="zh-CN" altLang="en-US" dirty="0"/>
            </a:p>
          </p:txBody>
        </p:sp>
        <p:sp>
          <p:nvSpPr>
            <p:cNvPr id="18" name="TextBox 17"/>
            <p:cNvSpPr txBox="1"/>
            <p:nvPr/>
          </p:nvSpPr>
          <p:spPr>
            <a:xfrm>
              <a:off x="7274839" y="5495663"/>
              <a:ext cx="328936" cy="369332"/>
            </a:xfrm>
            <a:prstGeom prst="rect">
              <a:avLst/>
            </a:prstGeom>
            <a:noFill/>
          </p:spPr>
          <p:txBody>
            <a:bodyPr wrap="none" rtlCol="0">
              <a:spAutoFit/>
            </a:bodyPr>
            <a:lstStyle/>
            <a:p>
              <a:r>
                <a:rPr lang="en-US" altLang="zh-CN" dirty="0"/>
                <a:t>X</a:t>
              </a:r>
              <a:endParaRPr lang="zh-CN" altLang="en-US" dirty="0"/>
            </a:p>
          </p:txBody>
        </p:sp>
        <p:sp>
          <p:nvSpPr>
            <p:cNvPr id="19" name="TextBox 18"/>
            <p:cNvSpPr txBox="1"/>
            <p:nvPr/>
          </p:nvSpPr>
          <p:spPr>
            <a:xfrm>
              <a:off x="8100392" y="5495663"/>
              <a:ext cx="328936" cy="369332"/>
            </a:xfrm>
            <a:prstGeom prst="rect">
              <a:avLst/>
            </a:prstGeom>
            <a:noFill/>
          </p:spPr>
          <p:txBody>
            <a:bodyPr wrap="none" rtlCol="0">
              <a:spAutoFit/>
            </a:bodyPr>
            <a:lstStyle/>
            <a:p>
              <a:r>
                <a:rPr lang="en-US" altLang="zh-CN" dirty="0"/>
                <a:t>X</a:t>
              </a:r>
              <a:endParaRPr lang="zh-CN" altLang="en-US" dirty="0"/>
            </a:p>
          </p:txBody>
        </p:sp>
        <p:sp>
          <p:nvSpPr>
            <p:cNvPr id="20" name="TextBox 19"/>
            <p:cNvSpPr txBox="1"/>
            <p:nvPr/>
          </p:nvSpPr>
          <p:spPr>
            <a:xfrm>
              <a:off x="5614640" y="5075892"/>
              <a:ext cx="330540" cy="369332"/>
            </a:xfrm>
            <a:prstGeom prst="rect">
              <a:avLst/>
            </a:prstGeom>
            <a:noFill/>
          </p:spPr>
          <p:txBody>
            <a:bodyPr wrap="none" rtlCol="0">
              <a:spAutoFit/>
            </a:bodyPr>
            <a:lstStyle/>
            <a:p>
              <a:r>
                <a:rPr lang="en-US" altLang="zh-CN" dirty="0"/>
                <a:t>1</a:t>
              </a:r>
              <a:endParaRPr lang="zh-CN" altLang="en-US" dirty="0"/>
            </a:p>
          </p:txBody>
        </p:sp>
        <p:sp>
          <p:nvSpPr>
            <p:cNvPr id="21" name="TextBox 20"/>
            <p:cNvSpPr txBox="1"/>
            <p:nvPr/>
          </p:nvSpPr>
          <p:spPr>
            <a:xfrm>
              <a:off x="6442604" y="5038224"/>
              <a:ext cx="330540" cy="369332"/>
            </a:xfrm>
            <a:prstGeom prst="rect">
              <a:avLst/>
            </a:prstGeom>
            <a:noFill/>
          </p:spPr>
          <p:txBody>
            <a:bodyPr wrap="none" rtlCol="0">
              <a:spAutoFit/>
            </a:bodyPr>
            <a:lstStyle/>
            <a:p>
              <a:r>
                <a:rPr lang="en-US" altLang="zh-CN" dirty="0"/>
                <a:t>1</a:t>
              </a:r>
              <a:endParaRPr lang="zh-CN" altLang="en-US" dirty="0"/>
            </a:p>
          </p:txBody>
        </p:sp>
        <p:sp>
          <p:nvSpPr>
            <p:cNvPr id="22" name="TextBox 21"/>
            <p:cNvSpPr txBox="1"/>
            <p:nvPr/>
          </p:nvSpPr>
          <p:spPr>
            <a:xfrm>
              <a:off x="8098788" y="5038224"/>
              <a:ext cx="330540" cy="369332"/>
            </a:xfrm>
            <a:prstGeom prst="rect">
              <a:avLst/>
            </a:prstGeom>
            <a:noFill/>
          </p:spPr>
          <p:txBody>
            <a:bodyPr wrap="none" rtlCol="0">
              <a:spAutoFit/>
            </a:bodyPr>
            <a:lstStyle/>
            <a:p>
              <a:r>
                <a:rPr lang="en-US" altLang="zh-CN" dirty="0"/>
                <a:t>1</a:t>
              </a:r>
              <a:endParaRPr lang="zh-CN" altLang="en-US" dirty="0"/>
            </a:p>
          </p:txBody>
        </p:sp>
        <p:sp>
          <p:nvSpPr>
            <p:cNvPr id="23" name="TextBox 22"/>
            <p:cNvSpPr txBox="1"/>
            <p:nvPr/>
          </p:nvSpPr>
          <p:spPr>
            <a:xfrm>
              <a:off x="8098788" y="5886564"/>
              <a:ext cx="330540" cy="369332"/>
            </a:xfrm>
            <a:prstGeom prst="rect">
              <a:avLst/>
            </a:prstGeom>
            <a:noFill/>
          </p:spPr>
          <p:txBody>
            <a:bodyPr wrap="none" rtlCol="0">
              <a:spAutoFit/>
            </a:bodyPr>
            <a:lstStyle/>
            <a:p>
              <a:r>
                <a:rPr lang="en-US" altLang="zh-CN" dirty="0"/>
                <a:t>1</a:t>
              </a:r>
              <a:endParaRPr lang="zh-CN" altLang="en-US" dirty="0"/>
            </a:p>
          </p:txBody>
        </p:sp>
        <p:sp>
          <p:nvSpPr>
            <p:cNvPr id="24" name="TextBox 23"/>
            <p:cNvSpPr txBox="1"/>
            <p:nvPr/>
          </p:nvSpPr>
          <p:spPr>
            <a:xfrm>
              <a:off x="7274839" y="5886564"/>
              <a:ext cx="330540" cy="369332"/>
            </a:xfrm>
            <a:prstGeom prst="rect">
              <a:avLst/>
            </a:prstGeom>
            <a:noFill/>
          </p:spPr>
          <p:txBody>
            <a:bodyPr wrap="none" rtlCol="0">
              <a:spAutoFit/>
            </a:bodyPr>
            <a:lstStyle/>
            <a:p>
              <a:r>
                <a:rPr lang="en-US" altLang="zh-CN" dirty="0"/>
                <a:t>1</a:t>
              </a:r>
              <a:endParaRPr lang="zh-CN" altLang="en-US" dirty="0"/>
            </a:p>
          </p:txBody>
        </p:sp>
        <p:sp>
          <p:nvSpPr>
            <p:cNvPr id="25" name="圆角矩形 24"/>
            <p:cNvSpPr/>
            <p:nvPr/>
          </p:nvSpPr>
          <p:spPr>
            <a:xfrm>
              <a:off x="5614640" y="4557182"/>
              <a:ext cx="1261616" cy="850374"/>
            </a:xfrm>
            <a:prstGeom prst="round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7221394" y="5434692"/>
              <a:ext cx="1261616" cy="850374"/>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8098788" y="4557182"/>
              <a:ext cx="330540" cy="1727884"/>
            </a:xfrm>
            <a:prstGeom prst="roundRect">
              <a:avLst/>
            </a:prstGeom>
            <a:no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noFill/>
              </a:endParaRPr>
            </a:p>
          </p:txBody>
        </p:sp>
      </p:grpSp>
      <p:graphicFrame>
        <p:nvGraphicFramePr>
          <p:cNvPr id="30" name="对象 29"/>
          <p:cNvGraphicFramePr>
            <a:graphicFrameLocks noChangeAspect="1"/>
          </p:cNvGraphicFramePr>
          <p:nvPr>
            <p:extLst>
              <p:ext uri="{D42A27DB-BD31-4B8C-83A1-F6EECF244321}">
                <p14:modId xmlns:p14="http://schemas.microsoft.com/office/powerpoint/2010/main" val="1187577523"/>
              </p:ext>
            </p:extLst>
          </p:nvPr>
        </p:nvGraphicFramePr>
        <p:xfrm>
          <a:off x="5460614" y="5169095"/>
          <a:ext cx="3260284" cy="443642"/>
        </p:xfrm>
        <a:graphic>
          <a:graphicData uri="http://schemas.openxmlformats.org/presentationml/2006/ole">
            <mc:AlternateContent xmlns:mc="http://schemas.openxmlformats.org/markup-compatibility/2006">
              <mc:Choice xmlns:v="urn:schemas-microsoft-com:vml" Requires="v">
                <p:oleObj spid="_x0000_s25605" name="公式" r:id="rId10" imgW="1307532" imgH="177723" progId="Equation.3">
                  <p:embed/>
                </p:oleObj>
              </mc:Choice>
              <mc:Fallback>
                <p:oleObj name="公式" r:id="rId10" imgW="1307532" imgH="177723" progId="Equation.3">
                  <p:embed/>
                  <p:pic>
                    <p:nvPicPr>
                      <p:cNvPr id="30" name="对象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60614" y="5169095"/>
                        <a:ext cx="3260284" cy="443642"/>
                      </a:xfrm>
                      <a:prstGeom prst="rect">
                        <a:avLst/>
                      </a:prstGeom>
                      <a:solidFill>
                        <a:srgbClr val="FFFFFF"/>
                      </a:solidFill>
                      <a:ln w="57150" cmpd="thickThin">
                        <a:noFill/>
                        <a:miter lim="800000"/>
                        <a:headEnd/>
                        <a:tailEnd/>
                      </a:ln>
                      <a:effectLst/>
                    </p:spPr>
                  </p:pic>
                </p:oleObj>
              </mc:Fallback>
            </mc:AlternateContent>
          </a:graphicData>
        </a:graphic>
      </p:graphicFrame>
    </p:spTree>
    <p:extLst>
      <p:ext uri="{BB962C8B-B14F-4D97-AF65-F5344CB8AC3E}">
        <p14:creationId xmlns:p14="http://schemas.microsoft.com/office/powerpoint/2010/main" val="418465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heel(1)">
                                      <p:cBhvr>
                                        <p:cTn id="22" dur="20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dissolv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a:t>数制转换；</a:t>
            </a:r>
            <a:endParaRPr lang="en-US" altLang="zh-CN" dirty="0"/>
          </a:p>
          <a:p>
            <a:r>
              <a:rPr lang="zh-CN" altLang="en-US" dirty="0"/>
              <a:t>数的编码；</a:t>
            </a:r>
            <a:endParaRPr lang="en-US" altLang="zh-CN" dirty="0"/>
          </a:p>
          <a:p>
            <a:r>
              <a:rPr lang="en-US" altLang="zh-CN" dirty="0"/>
              <a:t>BCD</a:t>
            </a:r>
            <a:r>
              <a:rPr lang="zh-CN" altLang="en-US" dirty="0"/>
              <a:t>码和格雷码；</a:t>
            </a:r>
            <a:endParaRPr lang="en-US" altLang="zh-CN" dirty="0"/>
          </a:p>
          <a:p>
            <a:r>
              <a:rPr lang="zh-CN" altLang="en-US" dirty="0"/>
              <a:t>逻辑代数的基本运算和定理；</a:t>
            </a:r>
            <a:endParaRPr lang="en-US" altLang="zh-CN" dirty="0"/>
          </a:p>
          <a:p>
            <a:r>
              <a:rPr lang="zh-CN" altLang="en-US" dirty="0"/>
              <a:t>逻辑函数的最大项和最小项形式；</a:t>
            </a:r>
            <a:endParaRPr lang="en-US" altLang="zh-CN" dirty="0"/>
          </a:p>
          <a:p>
            <a:r>
              <a:rPr lang="zh-CN" altLang="en-US" dirty="0"/>
              <a:t>逻辑函数的化简</a:t>
            </a:r>
          </a:p>
        </p:txBody>
      </p:sp>
      <p:sp>
        <p:nvSpPr>
          <p:cNvPr id="3" name="标题 2"/>
          <p:cNvSpPr>
            <a:spLocks noGrp="1"/>
          </p:cNvSpPr>
          <p:nvPr>
            <p:ph type="title"/>
          </p:nvPr>
        </p:nvSpPr>
        <p:spPr/>
        <p:txBody>
          <a:bodyPr/>
          <a:lstStyle/>
          <a:p>
            <a:r>
              <a:rPr lang="zh-CN" altLang="en-US" dirty="0"/>
              <a:t>小结</a:t>
            </a:r>
          </a:p>
        </p:txBody>
      </p:sp>
    </p:spTree>
    <p:extLst>
      <p:ext uri="{BB962C8B-B14F-4D97-AF65-F5344CB8AC3E}">
        <p14:creationId xmlns:p14="http://schemas.microsoft.com/office/powerpoint/2010/main" val="122585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73868-043E-413F-AF74-129DDCE63FD4}"/>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AF500BB7-3B1A-479E-A520-54CAC716F9BA}"/>
              </a:ext>
            </a:extLst>
          </p:cNvPr>
          <p:cNvSpPr>
            <a:spLocks noGrp="1"/>
          </p:cNvSpPr>
          <p:nvPr>
            <p:ph idx="1"/>
          </p:nvPr>
        </p:nvSpPr>
        <p:spPr/>
        <p:txBody>
          <a:bodyPr/>
          <a:lstStyle/>
          <a:p>
            <a:r>
              <a:rPr lang="en-US" altLang="zh-CN" dirty="0"/>
              <a:t>8.7</a:t>
            </a:r>
            <a:r>
              <a:rPr lang="zh-CN" altLang="en-US" dirty="0"/>
              <a:t>，</a:t>
            </a:r>
            <a:r>
              <a:rPr lang="en-US" altLang="zh-CN" dirty="0"/>
              <a:t>8.8</a:t>
            </a:r>
            <a:r>
              <a:rPr lang="zh-CN" altLang="en-US" dirty="0"/>
              <a:t>，</a:t>
            </a:r>
            <a:r>
              <a:rPr lang="en-US" altLang="zh-CN" dirty="0"/>
              <a:t>8.9</a:t>
            </a:r>
            <a:r>
              <a:rPr lang="zh-CN" altLang="en-US" dirty="0"/>
              <a:t>，</a:t>
            </a:r>
            <a:r>
              <a:rPr lang="en-US" altLang="zh-CN" dirty="0"/>
              <a:t>8.10</a:t>
            </a:r>
          </a:p>
          <a:p>
            <a:r>
              <a:rPr lang="en-US" altLang="zh-CN" dirty="0"/>
              <a:t>8.12</a:t>
            </a:r>
            <a:r>
              <a:rPr lang="zh-CN" altLang="en-US" dirty="0"/>
              <a:t>，</a:t>
            </a:r>
            <a:r>
              <a:rPr lang="en-US" altLang="zh-CN" dirty="0"/>
              <a:t>8.13</a:t>
            </a:r>
            <a:r>
              <a:rPr lang="zh-CN" altLang="en-US" dirty="0"/>
              <a:t>，</a:t>
            </a:r>
            <a:endParaRPr lang="en-US" altLang="zh-CN" dirty="0"/>
          </a:p>
          <a:p>
            <a:r>
              <a:rPr lang="en-US" altLang="zh-CN" dirty="0"/>
              <a:t>8.15</a:t>
            </a:r>
            <a:r>
              <a:rPr lang="zh-CN" altLang="en-US" dirty="0"/>
              <a:t>（</a:t>
            </a:r>
            <a:r>
              <a:rPr lang="en-US" altLang="zh-CN" dirty="0"/>
              <a:t>1</a:t>
            </a:r>
            <a:r>
              <a:rPr lang="zh-CN" altLang="en-US" dirty="0"/>
              <a:t>）（</a:t>
            </a:r>
            <a:r>
              <a:rPr lang="en-US" altLang="zh-CN" dirty="0"/>
              <a:t>3</a:t>
            </a:r>
            <a:r>
              <a:rPr lang="zh-CN" altLang="en-US" dirty="0"/>
              <a:t>）（</a:t>
            </a:r>
            <a:r>
              <a:rPr lang="en-US" altLang="zh-CN" dirty="0"/>
              <a:t>5</a:t>
            </a:r>
            <a:r>
              <a:rPr lang="zh-CN" altLang="en-US" dirty="0"/>
              <a:t>）</a:t>
            </a:r>
            <a:endParaRPr lang="en-US" altLang="zh-CN" dirty="0"/>
          </a:p>
          <a:p>
            <a:r>
              <a:rPr lang="en-US" altLang="zh-CN" dirty="0"/>
              <a:t>8.16</a:t>
            </a:r>
            <a:r>
              <a:rPr lang="zh-CN" altLang="en-US" dirty="0"/>
              <a:t>（</a:t>
            </a:r>
            <a:r>
              <a:rPr lang="en-US" altLang="zh-CN" dirty="0"/>
              <a:t>3</a:t>
            </a:r>
            <a:r>
              <a:rPr lang="zh-CN" altLang="en-US" dirty="0"/>
              <a:t>），</a:t>
            </a:r>
            <a:r>
              <a:rPr lang="en-US" altLang="zh-CN"/>
              <a:t>8</a:t>
            </a:r>
            <a:r>
              <a:rPr lang="en-US" altLang="zh-CN" dirty="0"/>
              <a:t>.</a:t>
            </a:r>
            <a:r>
              <a:rPr lang="en-US" altLang="zh-CN"/>
              <a:t>17</a:t>
            </a:r>
            <a:r>
              <a:rPr lang="zh-CN" altLang="en-US" dirty="0"/>
              <a:t>（</a:t>
            </a:r>
            <a:r>
              <a:rPr lang="en-US" altLang="zh-CN" dirty="0"/>
              <a:t>1</a:t>
            </a:r>
            <a:r>
              <a:rPr lang="zh-CN" altLang="en-US" dirty="0"/>
              <a:t>）</a:t>
            </a:r>
          </a:p>
        </p:txBody>
      </p:sp>
    </p:spTree>
    <p:extLst>
      <p:ext uri="{BB962C8B-B14F-4D97-AF65-F5344CB8AC3E}">
        <p14:creationId xmlns:p14="http://schemas.microsoft.com/office/powerpoint/2010/main" val="98485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3538736" cy="4107911"/>
          </a:xfrm>
        </p:spPr>
        <p:txBody>
          <a:bodyPr>
            <a:normAutofit/>
          </a:bodyPr>
          <a:lstStyle/>
          <a:p>
            <a:pPr>
              <a:buFont typeface="Wingdings" panose="05000000000000000000" pitchFamily="2" charset="2"/>
              <a:buChar char="u"/>
            </a:pPr>
            <a:r>
              <a:rPr lang="zh-CN" altLang="en-US" sz="2400" dirty="0"/>
              <a:t>物理信号不但可以用模拟信号进行表达，也可以用离散的组合序列来表达。</a:t>
            </a:r>
            <a:endParaRPr lang="en-US" altLang="zh-CN" sz="2400" dirty="0"/>
          </a:p>
          <a:p>
            <a:pPr>
              <a:buFont typeface="Wingdings" panose="05000000000000000000" pitchFamily="2" charset="2"/>
              <a:buChar char="u"/>
            </a:pPr>
            <a:r>
              <a:rPr lang="zh-CN" altLang="en-US" sz="2400" dirty="0"/>
              <a:t>离散序列可以通过减小采样间隔和增加量化组合位数来无限制地逼近连续量。</a:t>
            </a:r>
          </a:p>
        </p:txBody>
      </p:sp>
      <p:sp>
        <p:nvSpPr>
          <p:cNvPr id="3" name="标题 2"/>
          <p:cNvSpPr>
            <a:spLocks noGrp="1"/>
          </p:cNvSpPr>
          <p:nvPr>
            <p:ph type="title"/>
          </p:nvPr>
        </p:nvSpPr>
        <p:spPr/>
        <p:txBody>
          <a:bodyPr>
            <a:normAutofit/>
          </a:bodyPr>
          <a:lstStyle/>
          <a:p>
            <a:r>
              <a:rPr lang="zh-CN" altLang="en-US" dirty="0"/>
              <a:t>从模拟量到</a:t>
            </a:r>
            <a:r>
              <a:rPr lang="en-US" altLang="zh-CN" dirty="0"/>
              <a:t>0</a:t>
            </a:r>
            <a:r>
              <a:rPr lang="zh-CN" altLang="en-US" dirty="0"/>
              <a:t>，</a:t>
            </a:r>
            <a:r>
              <a:rPr lang="en-US" altLang="zh-CN" dirty="0"/>
              <a:t>1</a:t>
            </a:r>
            <a:r>
              <a:rPr lang="zh-CN" altLang="en-US" dirty="0"/>
              <a:t>数字量</a:t>
            </a:r>
          </a:p>
        </p:txBody>
      </p:sp>
      <p:graphicFrame>
        <p:nvGraphicFramePr>
          <p:cNvPr id="4" name="Object 70"/>
          <p:cNvGraphicFramePr>
            <a:graphicFrameLocks noChangeAspect="1"/>
          </p:cNvGraphicFramePr>
          <p:nvPr/>
        </p:nvGraphicFramePr>
        <p:xfrm>
          <a:off x="4308529" y="1556792"/>
          <a:ext cx="4392612" cy="4465637"/>
        </p:xfrm>
        <a:graphic>
          <a:graphicData uri="http://schemas.openxmlformats.org/presentationml/2006/ole">
            <mc:AlternateContent xmlns:mc="http://schemas.openxmlformats.org/markup-compatibility/2006">
              <mc:Choice xmlns:v="urn:schemas-microsoft-com:vml" Requires="v">
                <p:oleObj spid="_x0000_s1026" name="Image" r:id="rId3" imgW="18266667" imgH="30628571" progId="Photoshop.Image.8">
                  <p:embed/>
                </p:oleObj>
              </mc:Choice>
              <mc:Fallback>
                <p:oleObj name="Image" r:id="rId3" imgW="18266667" imgH="30628571" progId="Photoshop.Image.8">
                  <p:embed/>
                  <p:pic>
                    <p:nvPicPr>
                      <p:cNvPr id="4" name="Object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8529" y="1556792"/>
                        <a:ext cx="4392612" cy="446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2295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1000"/>
                                        <p:tgtEl>
                                          <p:spTgt spid="2">
                                            <p:txEl>
                                              <p:pRg st="0" end="0"/>
                                            </p:txEl>
                                          </p:spTgt>
                                        </p:tgtEl>
                                      </p:cBhvr>
                                    </p:animEffect>
                                    <p:anim calcmode="lin" valueType="num">
                                      <p:cBhvr>
                                        <p:cTn id="1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1000"/>
                                        <p:tgtEl>
                                          <p:spTgt spid="2">
                                            <p:txEl>
                                              <p:pRg st="1" end="1"/>
                                            </p:txEl>
                                          </p:spTgt>
                                        </p:tgtEl>
                                      </p:cBhvr>
                                    </p:animEffect>
                                    <p:anim calcmode="lin" valueType="num">
                                      <p:cBhvr>
                                        <p:cTn id="1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457200"/>
            <a:ext cx="8229600" cy="799256"/>
          </a:xfrm>
        </p:spPr>
        <p:txBody>
          <a:bodyPr/>
          <a:lstStyle/>
          <a:p>
            <a:r>
              <a:rPr lang="zh-CN" altLang="en-US" sz="3600" dirty="0"/>
              <a:t>逻辑计算的物理实现：半导体开关电路</a:t>
            </a:r>
          </a:p>
        </p:txBody>
      </p:sp>
      <p:grpSp>
        <p:nvGrpSpPr>
          <p:cNvPr id="48131" name="Group 3"/>
          <p:cNvGrpSpPr>
            <a:grpSpLocks/>
          </p:cNvGrpSpPr>
          <p:nvPr/>
        </p:nvGrpSpPr>
        <p:grpSpPr bwMode="auto">
          <a:xfrm>
            <a:off x="757237" y="1778076"/>
            <a:ext cx="3598739" cy="2032686"/>
            <a:chOff x="431" y="890"/>
            <a:chExt cx="2540" cy="1335"/>
          </a:xfrm>
        </p:grpSpPr>
        <p:graphicFrame>
          <p:nvGraphicFramePr>
            <p:cNvPr id="48132" name="Object 4"/>
            <p:cNvGraphicFramePr>
              <a:graphicFrameLocks noChangeAspect="1"/>
            </p:cNvGraphicFramePr>
            <p:nvPr/>
          </p:nvGraphicFramePr>
          <p:xfrm>
            <a:off x="431" y="890"/>
            <a:ext cx="1724" cy="957"/>
          </p:xfrm>
          <a:graphic>
            <a:graphicData uri="http://schemas.openxmlformats.org/presentationml/2006/ole">
              <mc:AlternateContent xmlns:mc="http://schemas.openxmlformats.org/markup-compatibility/2006">
                <mc:Choice xmlns:v="urn:schemas-microsoft-com:vml" Requires="v">
                  <p:oleObj spid="_x0000_s2050" name="图片" r:id="rId4" imgW="1819440" imgH="1009800" progId="Word.Picture.8">
                    <p:embed/>
                  </p:oleObj>
                </mc:Choice>
                <mc:Fallback>
                  <p:oleObj name="图片" r:id="rId4" imgW="1819440" imgH="1009800" progId="Word.Picture.8">
                    <p:embed/>
                    <p:pic>
                      <p:nvPicPr>
                        <p:cNvPr id="4813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 y="890"/>
                          <a:ext cx="1724" cy="957"/>
                        </a:xfrm>
                        <a:prstGeom prst="rect">
                          <a:avLst/>
                        </a:prstGeom>
                        <a:solidFill>
                          <a:srgbClr val="D9FFE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3" name="Rectangle 5"/>
            <p:cNvSpPr>
              <a:spLocks noChangeArrowheads="1"/>
            </p:cNvSpPr>
            <p:nvPr/>
          </p:nvSpPr>
          <p:spPr bwMode="auto">
            <a:xfrm>
              <a:off x="2562" y="1071"/>
              <a:ext cx="273" cy="4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&amp;</a:t>
              </a:r>
              <a:endParaRPr lang="zh-CN" altLang="en-US" dirty="0"/>
            </a:p>
          </p:txBody>
        </p:sp>
        <p:sp>
          <p:nvSpPr>
            <p:cNvPr id="48134" name="Line 6"/>
            <p:cNvSpPr>
              <a:spLocks noChangeShapeType="1"/>
            </p:cNvSpPr>
            <p:nvPr/>
          </p:nvSpPr>
          <p:spPr bwMode="auto">
            <a:xfrm>
              <a:off x="2381" y="1207"/>
              <a:ext cx="1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5" name="Line 7"/>
            <p:cNvSpPr>
              <a:spLocks noChangeShapeType="1"/>
            </p:cNvSpPr>
            <p:nvPr/>
          </p:nvSpPr>
          <p:spPr bwMode="auto">
            <a:xfrm>
              <a:off x="2381" y="1434"/>
              <a:ext cx="1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6" name="Line 8"/>
            <p:cNvSpPr>
              <a:spLocks noChangeShapeType="1"/>
            </p:cNvSpPr>
            <p:nvPr/>
          </p:nvSpPr>
          <p:spPr bwMode="auto">
            <a:xfrm>
              <a:off x="2835" y="129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7" name="Text Box 9"/>
            <p:cNvSpPr txBox="1">
              <a:spLocks noChangeArrowheads="1"/>
            </p:cNvSpPr>
            <p:nvPr/>
          </p:nvSpPr>
          <p:spPr bwMode="auto">
            <a:xfrm>
              <a:off x="965" y="1942"/>
              <a:ext cx="1305"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逻辑“与”电路</a:t>
              </a:r>
            </a:p>
          </p:txBody>
        </p:sp>
      </p:grpSp>
      <p:grpSp>
        <p:nvGrpSpPr>
          <p:cNvPr id="48138" name="Group 10"/>
          <p:cNvGrpSpPr>
            <a:grpSpLocks/>
          </p:cNvGrpSpPr>
          <p:nvPr/>
        </p:nvGrpSpPr>
        <p:grpSpPr bwMode="auto">
          <a:xfrm>
            <a:off x="5076825" y="1773238"/>
            <a:ext cx="3024188" cy="2859087"/>
            <a:chOff x="3334" y="935"/>
            <a:chExt cx="1769" cy="2356"/>
          </a:xfrm>
        </p:grpSpPr>
        <p:graphicFrame>
          <p:nvGraphicFramePr>
            <p:cNvPr id="48139" name="Object 11"/>
            <p:cNvGraphicFramePr>
              <a:graphicFrameLocks noChangeAspect="1"/>
            </p:cNvGraphicFramePr>
            <p:nvPr/>
          </p:nvGraphicFramePr>
          <p:xfrm>
            <a:off x="3334" y="935"/>
            <a:ext cx="1769" cy="1118"/>
          </p:xfrm>
          <a:graphic>
            <a:graphicData uri="http://schemas.openxmlformats.org/presentationml/2006/ole">
              <mc:AlternateContent xmlns:mc="http://schemas.openxmlformats.org/markup-compatibility/2006">
                <mc:Choice xmlns:v="urn:schemas-microsoft-com:vml" Requires="v">
                  <p:oleObj spid="_x0000_s2051" name="图片" r:id="rId6" imgW="1733400" imgH="1095480" progId="Word.Picture.8">
                    <p:embed/>
                  </p:oleObj>
                </mc:Choice>
                <mc:Fallback>
                  <p:oleObj name="图片" r:id="rId6" imgW="1733400" imgH="1095480" progId="Word.Picture.8">
                    <p:embed/>
                    <p:pic>
                      <p:nvPicPr>
                        <p:cNvPr id="4813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4" y="935"/>
                          <a:ext cx="1769" cy="1118"/>
                        </a:xfrm>
                        <a:prstGeom prst="rect">
                          <a:avLst/>
                        </a:prstGeom>
                        <a:solidFill>
                          <a:srgbClr val="D9FFE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0" name="Rectangle 12"/>
            <p:cNvSpPr>
              <a:spLocks noChangeArrowheads="1"/>
            </p:cNvSpPr>
            <p:nvPr/>
          </p:nvSpPr>
          <p:spPr bwMode="auto">
            <a:xfrm>
              <a:off x="4014" y="2387"/>
              <a:ext cx="318" cy="4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sym typeface="Symbol" panose="05050102010706020507" pitchFamily="18" charset="2"/>
                </a:rPr>
                <a:t>1</a:t>
              </a:r>
              <a:endParaRPr lang="en-US" altLang="zh-CN" dirty="0"/>
            </a:p>
          </p:txBody>
        </p:sp>
        <p:sp>
          <p:nvSpPr>
            <p:cNvPr id="48141" name="Line 13"/>
            <p:cNvSpPr>
              <a:spLocks noChangeShapeType="1"/>
            </p:cNvSpPr>
            <p:nvPr/>
          </p:nvSpPr>
          <p:spPr bwMode="auto">
            <a:xfrm>
              <a:off x="3878" y="2523"/>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2" name="Line 14"/>
            <p:cNvSpPr>
              <a:spLocks noChangeShapeType="1"/>
            </p:cNvSpPr>
            <p:nvPr/>
          </p:nvSpPr>
          <p:spPr bwMode="auto">
            <a:xfrm>
              <a:off x="3878" y="2750"/>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3" name="Line 15"/>
            <p:cNvSpPr>
              <a:spLocks noChangeShapeType="1"/>
            </p:cNvSpPr>
            <p:nvPr/>
          </p:nvSpPr>
          <p:spPr bwMode="auto">
            <a:xfrm>
              <a:off x="4332" y="2614"/>
              <a:ext cx="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4" name="Text Box 16"/>
            <p:cNvSpPr txBox="1">
              <a:spLocks noChangeArrowheads="1"/>
            </p:cNvSpPr>
            <p:nvPr/>
          </p:nvSpPr>
          <p:spPr bwMode="auto">
            <a:xfrm>
              <a:off x="3729" y="2989"/>
              <a:ext cx="865"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逻辑“或”电路</a:t>
              </a:r>
            </a:p>
          </p:txBody>
        </p:sp>
      </p:grpSp>
      <p:grpSp>
        <p:nvGrpSpPr>
          <p:cNvPr id="48145" name="Group 17"/>
          <p:cNvGrpSpPr>
            <a:grpSpLocks/>
          </p:cNvGrpSpPr>
          <p:nvPr/>
        </p:nvGrpSpPr>
        <p:grpSpPr bwMode="auto">
          <a:xfrm>
            <a:off x="611560" y="3955410"/>
            <a:ext cx="4392240" cy="2280290"/>
            <a:chOff x="476" y="2350"/>
            <a:chExt cx="1950" cy="1448"/>
          </a:xfrm>
        </p:grpSpPr>
        <p:graphicFrame>
          <p:nvGraphicFramePr>
            <p:cNvPr id="48146" name="Object 18"/>
            <p:cNvGraphicFramePr>
              <a:graphicFrameLocks noChangeAspect="1"/>
            </p:cNvGraphicFramePr>
            <p:nvPr/>
          </p:nvGraphicFramePr>
          <p:xfrm>
            <a:off x="476" y="2350"/>
            <a:ext cx="1950" cy="1198"/>
          </p:xfrm>
          <a:graphic>
            <a:graphicData uri="http://schemas.openxmlformats.org/presentationml/2006/ole">
              <mc:AlternateContent xmlns:mc="http://schemas.openxmlformats.org/markup-compatibility/2006">
                <mc:Choice xmlns:v="urn:schemas-microsoft-com:vml" Requires="v">
                  <p:oleObj spid="_x0000_s2052" name="图片" r:id="rId8" imgW="2076480" imgH="1266840" progId="Word.Picture.8">
                    <p:embed/>
                  </p:oleObj>
                </mc:Choice>
                <mc:Fallback>
                  <p:oleObj name="图片" r:id="rId8" imgW="2076480" imgH="1266840" progId="Word.Picture.8">
                    <p:embed/>
                    <p:pic>
                      <p:nvPicPr>
                        <p:cNvPr id="48146"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 y="2350"/>
                          <a:ext cx="1950" cy="1198"/>
                        </a:xfrm>
                        <a:prstGeom prst="rect">
                          <a:avLst/>
                        </a:prstGeom>
                        <a:solidFill>
                          <a:srgbClr val="D9FFE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47" name="Text Box 19"/>
            <p:cNvSpPr txBox="1">
              <a:spLocks noChangeArrowheads="1"/>
            </p:cNvSpPr>
            <p:nvPr/>
          </p:nvSpPr>
          <p:spPr bwMode="auto">
            <a:xfrm>
              <a:off x="1008" y="3533"/>
              <a:ext cx="679"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逻辑“非”电路</a:t>
              </a:r>
            </a:p>
          </p:txBody>
        </p:sp>
      </p:grpSp>
    </p:spTree>
    <p:extLst>
      <p:ext uri="{BB962C8B-B14F-4D97-AF65-F5344CB8AC3E}">
        <p14:creationId xmlns:p14="http://schemas.microsoft.com/office/powerpoint/2010/main" val="405966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randombar(horizontal)">
                                      <p:cBhvr>
                                        <p:cTn id="7" dur="500"/>
                                        <p:tgtEl>
                                          <p:spTgt spid="4813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8138"/>
                                        </p:tgtEl>
                                        <p:attrNameLst>
                                          <p:attrName>style.visibility</p:attrName>
                                        </p:attrNameLst>
                                      </p:cBhvr>
                                      <p:to>
                                        <p:strVal val="visible"/>
                                      </p:to>
                                    </p:set>
                                    <p:animEffect transition="in" filter="randombar(horizontal)">
                                      <p:cBhvr>
                                        <p:cTn id="12" dur="500"/>
                                        <p:tgtEl>
                                          <p:spTgt spid="4813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8145"/>
                                        </p:tgtEl>
                                        <p:attrNameLst>
                                          <p:attrName>style.visibility</p:attrName>
                                        </p:attrNameLst>
                                      </p:cBhvr>
                                      <p:to>
                                        <p:strVal val="visible"/>
                                      </p:to>
                                    </p:set>
                                    <p:animEffect transition="in" filter="randombar(horizontal)">
                                      <p:cBhvr>
                                        <p:cTn id="17" dur="500"/>
                                        <p:tgtEl>
                                          <p:spTgt spid="48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pPr>
              <a:buFont typeface="Wingdings" panose="05000000000000000000" pitchFamily="2" charset="2"/>
              <a:buChar char="u"/>
            </a:pPr>
            <a:r>
              <a:rPr lang="zh-CN" altLang="en-US" dirty="0"/>
              <a:t>数字电路的构造规律符合计数法：即以</a:t>
            </a:r>
            <a:r>
              <a:rPr lang="en-US" altLang="zh-CN" dirty="0"/>
              <a:t>0</a:t>
            </a:r>
            <a:r>
              <a:rPr lang="zh-CN" altLang="en-US" dirty="0"/>
              <a:t>，</a:t>
            </a:r>
            <a:r>
              <a:rPr lang="en-US" altLang="zh-CN" dirty="0"/>
              <a:t>1</a:t>
            </a:r>
            <a:r>
              <a:rPr lang="zh-CN" altLang="en-US" dirty="0"/>
              <a:t>的组合代表任意数值。任何复杂的数字电路都是将最简单电路按一定规律进行排列与反馈构成的。数字电路具有很高的集成度（</a:t>
            </a:r>
            <a:r>
              <a:rPr lang="en-US" altLang="zh-CN" dirty="0"/>
              <a:t>10nm/2017</a:t>
            </a:r>
            <a:r>
              <a:rPr lang="zh-CN" altLang="en-US" dirty="0"/>
              <a:t>）。</a:t>
            </a:r>
            <a:endParaRPr lang="en-US" altLang="zh-CN" dirty="0"/>
          </a:p>
          <a:p>
            <a:pPr>
              <a:buFont typeface="Wingdings" panose="05000000000000000000" pitchFamily="2" charset="2"/>
              <a:buChar char="u"/>
            </a:pPr>
            <a:r>
              <a:rPr lang="zh-CN" altLang="en-US" dirty="0"/>
              <a:t>数字量只用半导体器件的饱和与截止两种状态，因而具有高信噪比。除了输入</a:t>
            </a:r>
            <a:r>
              <a:rPr lang="en-US" altLang="zh-CN" dirty="0"/>
              <a:t>/</a:t>
            </a:r>
            <a:r>
              <a:rPr lang="zh-CN" altLang="en-US" dirty="0"/>
              <a:t>输出环节，中间处理、存储的过程不会受噪声的干扰。</a:t>
            </a:r>
            <a:endParaRPr lang="en-US" altLang="zh-CN" dirty="0"/>
          </a:p>
        </p:txBody>
      </p:sp>
      <p:sp>
        <p:nvSpPr>
          <p:cNvPr id="3" name="标题 2"/>
          <p:cNvSpPr>
            <a:spLocks noGrp="1"/>
          </p:cNvSpPr>
          <p:nvPr>
            <p:ph type="title"/>
          </p:nvPr>
        </p:nvSpPr>
        <p:spPr/>
        <p:txBody>
          <a:bodyPr/>
          <a:lstStyle/>
          <a:p>
            <a:r>
              <a:rPr lang="zh-CN" altLang="en-US" dirty="0"/>
              <a:t>采用数字量的优越性</a:t>
            </a:r>
          </a:p>
        </p:txBody>
      </p:sp>
    </p:spTree>
    <p:extLst>
      <p:ext uri="{BB962C8B-B14F-4D97-AF65-F5344CB8AC3E}">
        <p14:creationId xmlns:p14="http://schemas.microsoft.com/office/powerpoint/2010/main" val="103726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回顾">
  <a:themeElements>
    <a:clrScheme name="黄绿色">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2_回顾">
  <a:themeElements>
    <a:clrScheme name="黄绿色">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1_回顾">
  <a:themeElements>
    <a:clrScheme name="黄绿色">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黄绿色">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themeOverride>
</file>

<file path=docProps/app.xml><?xml version="1.0" encoding="utf-8"?>
<Properties xmlns="http://schemas.openxmlformats.org/officeDocument/2006/extended-properties" xmlns:vt="http://schemas.openxmlformats.org/officeDocument/2006/docPropsVTypes">
  <Template/>
  <TotalTime>12144</TotalTime>
  <Words>3851</Words>
  <Application>Microsoft Office PowerPoint</Application>
  <PresentationFormat>全屏显示(4:3)</PresentationFormat>
  <Paragraphs>807</Paragraphs>
  <Slides>64</Slides>
  <Notes>54</Notes>
  <HiddenSlides>1</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6</vt:i4>
      </vt:variant>
      <vt:variant>
        <vt:lpstr>幻灯片标题</vt:lpstr>
      </vt:variant>
      <vt:variant>
        <vt:i4>64</vt:i4>
      </vt:variant>
    </vt:vector>
  </HeadingPairs>
  <TitlesOfParts>
    <vt:vector size="83" baseType="lpstr">
      <vt:lpstr>等线</vt:lpstr>
      <vt:lpstr>华文细黑</vt:lpstr>
      <vt:lpstr>华文中宋</vt:lpstr>
      <vt:lpstr>宋体</vt:lpstr>
      <vt:lpstr>幼圆</vt:lpstr>
      <vt:lpstr>Calibri</vt:lpstr>
      <vt:lpstr>Cambria Math</vt:lpstr>
      <vt:lpstr>Tahoma</vt:lpstr>
      <vt:lpstr>Times New Roman</vt:lpstr>
      <vt:lpstr>Wingdings</vt:lpstr>
      <vt:lpstr>回顾</vt:lpstr>
      <vt:lpstr>2_回顾</vt:lpstr>
      <vt:lpstr>1_回顾</vt:lpstr>
      <vt:lpstr>Image</vt:lpstr>
      <vt:lpstr>图片</vt:lpstr>
      <vt:lpstr>位图图像</vt:lpstr>
      <vt:lpstr>Visio</vt:lpstr>
      <vt:lpstr>公式</vt:lpstr>
      <vt:lpstr>Equation</vt:lpstr>
      <vt:lpstr>数字电路 第八章 数字逻辑基础</vt:lpstr>
      <vt:lpstr>联系方式</vt:lpstr>
      <vt:lpstr>课程内容</vt:lpstr>
      <vt:lpstr>课程概述</vt:lpstr>
      <vt:lpstr>课程的数学原理</vt:lpstr>
      <vt:lpstr>计算原理</vt:lpstr>
      <vt:lpstr>从模拟量到0，1数字量</vt:lpstr>
      <vt:lpstr>逻辑计算的物理实现：半导体开关电路</vt:lpstr>
      <vt:lpstr>采用数字量的优越性</vt:lpstr>
      <vt:lpstr>数制与BCD码</vt:lpstr>
      <vt:lpstr>数制转换</vt:lpstr>
      <vt:lpstr>数制转换</vt:lpstr>
      <vt:lpstr>数制转换</vt:lpstr>
      <vt:lpstr>数制转换</vt:lpstr>
      <vt:lpstr>基数对照表</vt:lpstr>
      <vt:lpstr>整数的二进制编码</vt:lpstr>
      <vt:lpstr>原码</vt:lpstr>
      <vt:lpstr>反码</vt:lpstr>
      <vt:lpstr>补码</vt:lpstr>
      <vt:lpstr>二-十进制编码（BCD码）</vt:lpstr>
      <vt:lpstr>码制</vt:lpstr>
      <vt:lpstr>8421BCD码</vt:lpstr>
      <vt:lpstr>余3码</vt:lpstr>
      <vt:lpstr> 2421BCD码</vt:lpstr>
      <vt:lpstr>5211BCD码</vt:lpstr>
      <vt:lpstr>余3循环码</vt:lpstr>
      <vt:lpstr>自然数二进制编码</vt:lpstr>
      <vt:lpstr>自然编码与格雷码</vt:lpstr>
      <vt:lpstr>逻辑代数基础</vt:lpstr>
      <vt:lpstr>三种基本逻辑运算</vt:lpstr>
      <vt:lpstr>真值表</vt:lpstr>
      <vt:lpstr>逻辑符号与开关电路</vt:lpstr>
      <vt:lpstr>复合逻辑运算</vt:lpstr>
      <vt:lpstr>逻辑运算的基本公式</vt:lpstr>
      <vt:lpstr>逻辑运算的基本公式</vt:lpstr>
      <vt:lpstr>证明</vt:lpstr>
      <vt:lpstr>代入规则</vt:lpstr>
      <vt:lpstr>反演规则</vt:lpstr>
      <vt:lpstr>反演规则例证</vt:lpstr>
      <vt:lpstr>重复应用De-Morgan定理</vt:lpstr>
      <vt:lpstr>对偶式与对偶规则</vt:lpstr>
      <vt:lpstr>对偶规则</vt:lpstr>
      <vt:lpstr>对偶定理例证</vt:lpstr>
      <vt:lpstr>逻辑函数及其表示方法</vt:lpstr>
      <vt:lpstr>真值表</vt:lpstr>
      <vt:lpstr>逻辑图</vt:lpstr>
      <vt:lpstr>波形图</vt:lpstr>
      <vt:lpstr>真值表逻辑表达式</vt:lpstr>
      <vt:lpstr>最大项与最小项</vt:lpstr>
      <vt:lpstr>最小项与最大项</vt:lpstr>
      <vt:lpstr>最大项和最小项性质</vt:lpstr>
      <vt:lpstr>最小项与最大项的编号方法</vt:lpstr>
      <vt:lpstr>最小项与最大项</vt:lpstr>
      <vt:lpstr>逻辑函数式的化简</vt:lpstr>
      <vt:lpstr>卡诺图化简法</vt:lpstr>
      <vt:lpstr>卡诺图化简法</vt:lpstr>
      <vt:lpstr>四变量卡诺图</vt:lpstr>
      <vt:lpstr>四变量卡诺图化简</vt:lpstr>
      <vt:lpstr>具有无关项的逻辑函数及其化简</vt:lpstr>
      <vt:lpstr>具有约束项的逻辑函数</vt:lpstr>
      <vt:lpstr>无关项</vt:lpstr>
      <vt:lpstr>含有无关项的函数化简</vt:lpstr>
      <vt:lpstr>小结</vt:lpstr>
      <vt:lpstr>作业</vt:lpstr>
    </vt:vector>
  </TitlesOfParts>
  <Company>1998,1,8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OPEY A.</dc:creator>
  <cp:lastModifiedBy>旭升 姜</cp:lastModifiedBy>
  <cp:revision>343</cp:revision>
  <dcterms:created xsi:type="dcterms:W3CDTF">2001-05-29T06:11:26Z</dcterms:created>
  <dcterms:modified xsi:type="dcterms:W3CDTF">2019-10-28T04:27:04Z</dcterms:modified>
</cp:coreProperties>
</file>