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3" r:id="rId3"/>
    <p:sldId id="270" r:id="rId4"/>
    <p:sldId id="264" r:id="rId5"/>
    <p:sldId id="271" r:id="rId6"/>
    <p:sldId id="265" r:id="rId7"/>
    <p:sldId id="272" r:id="rId8"/>
    <p:sldId id="266" r:id="rId9"/>
    <p:sldId id="267" r:id="rId10"/>
    <p:sldId id="273" r:id="rId11"/>
    <p:sldId id="268" r:id="rId12"/>
    <p:sldId id="257" r:id="rId13"/>
    <p:sldId id="274" r:id="rId14"/>
    <p:sldId id="259" r:id="rId15"/>
    <p:sldId id="275" r:id="rId16"/>
    <p:sldId id="260" r:id="rId17"/>
    <p:sldId id="276" r:id="rId18"/>
    <p:sldId id="269" r:id="rId19"/>
    <p:sldId id="277" r:id="rId20"/>
    <p:sldId id="261" r:id="rId21"/>
    <p:sldId id="278" r:id="rId22"/>
    <p:sldId id="262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ED879-1994-4F39-9E87-40824EE99619}" v="2066" dt="2018-12-26T08:34:16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8" autoAdjust="0"/>
    <p:restoredTop sz="94660"/>
  </p:normalViewPr>
  <p:slideViewPr>
    <p:cSldViewPr>
      <p:cViewPr varScale="1">
        <p:scale>
          <a:sx n="99" d="100"/>
          <a:sy n="99" d="100"/>
        </p:scale>
        <p:origin x="90" y="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旭升 姜" userId="eee34b3fdfebe250" providerId="LiveId" clId="{058ED879-1994-4F39-9E87-40824EE99619}"/>
    <pc:docChg chg="custSel addSld modSld">
      <pc:chgData name="旭升 姜" userId="eee34b3fdfebe250" providerId="LiveId" clId="{058ED879-1994-4F39-9E87-40824EE99619}" dt="2018-12-26T08:34:16.081" v="4521" actId="403"/>
      <pc:docMkLst>
        <pc:docMk/>
      </pc:docMkLst>
      <pc:sldChg chg="modSp modAnim">
        <pc:chgData name="旭升 姜" userId="eee34b3fdfebe250" providerId="LiveId" clId="{058ED879-1994-4F39-9E87-40824EE99619}" dt="2018-12-26T08:10:24.107" v="3201" actId="6549"/>
        <pc:sldMkLst>
          <pc:docMk/>
          <pc:sldMk cId="651711797" sldId="257"/>
        </pc:sldMkLst>
        <pc:spChg chg="mod">
          <ac:chgData name="旭升 姜" userId="eee34b3fdfebe250" providerId="LiveId" clId="{058ED879-1994-4F39-9E87-40824EE99619}" dt="2018-12-26T08:10:24.107" v="3201" actId="6549"/>
          <ac:spMkLst>
            <pc:docMk/>
            <pc:sldMk cId="651711797" sldId="257"/>
            <ac:spMk id="2" creationId="{00000000-0000-0000-0000-000000000000}"/>
          </ac:spMkLst>
        </pc:spChg>
        <pc:spChg chg="mod">
          <ac:chgData name="旭升 姜" userId="eee34b3fdfebe250" providerId="LiveId" clId="{058ED879-1994-4F39-9E87-40824EE99619}" dt="2018-12-26T08:07:07.833" v="3007"/>
          <ac:spMkLst>
            <pc:docMk/>
            <pc:sldMk cId="651711797" sldId="257"/>
            <ac:spMk id="3" creationId="{00000000-0000-0000-0000-000000000000}"/>
          </ac:spMkLst>
        </pc:spChg>
      </pc:sldChg>
      <pc:sldChg chg="modSp modAnim">
        <pc:chgData name="旭升 姜" userId="eee34b3fdfebe250" providerId="LiveId" clId="{058ED879-1994-4F39-9E87-40824EE99619}" dt="2018-12-26T08:14:19.474" v="3402" actId="404"/>
        <pc:sldMkLst>
          <pc:docMk/>
          <pc:sldMk cId="532674694" sldId="259"/>
        </pc:sldMkLst>
        <pc:spChg chg="mod">
          <ac:chgData name="旭升 姜" userId="eee34b3fdfebe250" providerId="LiveId" clId="{058ED879-1994-4F39-9E87-40824EE99619}" dt="2018-12-26T08:14:19.474" v="3402" actId="404"/>
          <ac:spMkLst>
            <pc:docMk/>
            <pc:sldMk cId="532674694" sldId="259"/>
            <ac:spMk id="2" creationId="{00000000-0000-0000-0000-000000000000}"/>
          </ac:spMkLst>
        </pc:spChg>
        <pc:spChg chg="mod">
          <ac:chgData name="旭升 姜" userId="eee34b3fdfebe250" providerId="LiveId" clId="{058ED879-1994-4F39-9E87-40824EE99619}" dt="2018-12-26T08:10:54.031" v="3203"/>
          <ac:spMkLst>
            <pc:docMk/>
            <pc:sldMk cId="532674694" sldId="259"/>
            <ac:spMk id="3" creationId="{00000000-0000-0000-0000-000000000000}"/>
          </ac:spMkLst>
        </pc:spChg>
      </pc:sldChg>
      <pc:sldChg chg="modSp modAnim">
        <pc:chgData name="旭升 姜" userId="eee34b3fdfebe250" providerId="LiveId" clId="{058ED879-1994-4F39-9E87-40824EE99619}" dt="2018-12-26T08:31:49.380" v="4499"/>
        <pc:sldMkLst>
          <pc:docMk/>
          <pc:sldMk cId="1057115204" sldId="260"/>
        </pc:sldMkLst>
        <pc:spChg chg="mod">
          <ac:chgData name="旭升 姜" userId="eee34b3fdfebe250" providerId="LiveId" clId="{058ED879-1994-4F39-9E87-40824EE99619}" dt="2018-12-26T08:31:49.380" v="4499"/>
          <ac:spMkLst>
            <pc:docMk/>
            <pc:sldMk cId="1057115204" sldId="260"/>
            <ac:spMk id="2" creationId="{00000000-0000-0000-0000-000000000000}"/>
          </ac:spMkLst>
        </pc:spChg>
        <pc:spChg chg="mod">
          <ac:chgData name="旭升 姜" userId="eee34b3fdfebe250" providerId="LiveId" clId="{058ED879-1994-4F39-9E87-40824EE99619}" dt="2018-12-26T08:31:31.968" v="4491" actId="20577"/>
          <ac:spMkLst>
            <pc:docMk/>
            <pc:sldMk cId="1057115204" sldId="260"/>
            <ac:spMk id="3" creationId="{00000000-0000-0000-0000-000000000000}"/>
          </ac:spMkLst>
        </pc:spChg>
      </pc:sldChg>
      <pc:sldChg chg="modSp modAnim">
        <pc:chgData name="旭升 姜" userId="eee34b3fdfebe250" providerId="LiveId" clId="{058ED879-1994-4F39-9E87-40824EE99619}" dt="2018-12-26T08:34:16.081" v="4521" actId="403"/>
        <pc:sldMkLst>
          <pc:docMk/>
          <pc:sldMk cId="2765289010" sldId="261"/>
        </pc:sldMkLst>
        <pc:spChg chg="mod">
          <ac:chgData name="旭升 姜" userId="eee34b3fdfebe250" providerId="LiveId" clId="{058ED879-1994-4F39-9E87-40824EE99619}" dt="2018-12-26T08:34:16.081" v="4521" actId="403"/>
          <ac:spMkLst>
            <pc:docMk/>
            <pc:sldMk cId="2765289010" sldId="261"/>
            <ac:spMk id="2" creationId="{00000000-0000-0000-0000-000000000000}"/>
          </ac:spMkLst>
        </pc:spChg>
      </pc:sldChg>
      <pc:sldChg chg="modSp add">
        <pc:chgData name="旭升 姜" userId="eee34b3fdfebe250" providerId="LiveId" clId="{058ED879-1994-4F39-9E87-40824EE99619}" dt="2018-12-26T07:29:51.153" v="707"/>
        <pc:sldMkLst>
          <pc:docMk/>
          <pc:sldMk cId="991764011" sldId="263"/>
        </pc:sldMkLst>
        <pc:spChg chg="mod">
          <ac:chgData name="旭升 姜" userId="eee34b3fdfebe250" providerId="LiveId" clId="{058ED879-1994-4F39-9E87-40824EE99619}" dt="2018-12-26T07:29:45.945" v="705" actId="20577"/>
          <ac:spMkLst>
            <pc:docMk/>
            <pc:sldMk cId="991764011" sldId="263"/>
            <ac:spMk id="2" creationId="{8B7CAA8F-894C-4FCC-A38E-770FD66EF83C}"/>
          </ac:spMkLst>
        </pc:spChg>
        <pc:spChg chg="mod">
          <ac:chgData name="旭升 姜" userId="eee34b3fdfebe250" providerId="LiveId" clId="{058ED879-1994-4F39-9E87-40824EE99619}" dt="2018-12-26T07:29:51.153" v="707"/>
          <ac:spMkLst>
            <pc:docMk/>
            <pc:sldMk cId="991764011" sldId="263"/>
            <ac:spMk id="3" creationId="{D9B35A92-CF70-4165-81D4-59990421934E}"/>
          </ac:spMkLst>
        </pc:spChg>
      </pc:sldChg>
      <pc:sldChg chg="modSp add">
        <pc:chgData name="旭升 姜" userId="eee34b3fdfebe250" providerId="LiveId" clId="{058ED879-1994-4F39-9E87-40824EE99619}" dt="2018-12-26T07:40:09.588" v="1230" actId="20577"/>
        <pc:sldMkLst>
          <pc:docMk/>
          <pc:sldMk cId="4005479761" sldId="264"/>
        </pc:sldMkLst>
        <pc:spChg chg="mod">
          <ac:chgData name="旭升 姜" userId="eee34b3fdfebe250" providerId="LiveId" clId="{058ED879-1994-4F39-9E87-40824EE99619}" dt="2018-12-26T07:40:09.588" v="1230" actId="20577"/>
          <ac:spMkLst>
            <pc:docMk/>
            <pc:sldMk cId="4005479761" sldId="264"/>
            <ac:spMk id="2" creationId="{9DF983D1-D733-45DA-AF9B-6F3956C54F25}"/>
          </ac:spMkLst>
        </pc:spChg>
        <pc:spChg chg="mod">
          <ac:chgData name="旭升 姜" userId="eee34b3fdfebe250" providerId="LiveId" clId="{058ED879-1994-4F39-9E87-40824EE99619}" dt="2018-12-26T07:27:43.748" v="537"/>
          <ac:spMkLst>
            <pc:docMk/>
            <pc:sldMk cId="4005479761" sldId="264"/>
            <ac:spMk id="3" creationId="{A1FB3DB5-9167-45C3-A80A-5EF25CDA4A63}"/>
          </ac:spMkLst>
        </pc:spChg>
      </pc:sldChg>
      <pc:sldChg chg="modSp add">
        <pc:chgData name="旭升 姜" userId="eee34b3fdfebe250" providerId="LiveId" clId="{058ED879-1994-4F39-9E87-40824EE99619}" dt="2018-12-26T07:51:20.573" v="1989"/>
        <pc:sldMkLst>
          <pc:docMk/>
          <pc:sldMk cId="3135776253" sldId="265"/>
        </pc:sldMkLst>
        <pc:spChg chg="mod">
          <ac:chgData name="旭升 姜" userId="eee34b3fdfebe250" providerId="LiveId" clId="{058ED879-1994-4F39-9E87-40824EE99619}" dt="2018-12-26T07:51:20.573" v="1989"/>
          <ac:spMkLst>
            <pc:docMk/>
            <pc:sldMk cId="3135776253" sldId="265"/>
            <ac:spMk id="2" creationId="{E1EE6AA3-6E3A-4BC6-82C9-20DD5A931702}"/>
          </ac:spMkLst>
        </pc:spChg>
        <pc:spChg chg="mod">
          <ac:chgData name="旭升 姜" userId="eee34b3fdfebe250" providerId="LiveId" clId="{058ED879-1994-4F39-9E87-40824EE99619}" dt="2018-12-26T07:48:10.933" v="1759" actId="20577"/>
          <ac:spMkLst>
            <pc:docMk/>
            <pc:sldMk cId="3135776253" sldId="265"/>
            <ac:spMk id="3" creationId="{922F755D-0108-44D2-913C-7FB452F3D55E}"/>
          </ac:spMkLst>
        </pc:spChg>
      </pc:sldChg>
      <pc:sldChg chg="modSp add">
        <pc:chgData name="旭升 姜" userId="eee34b3fdfebe250" providerId="LiveId" clId="{058ED879-1994-4F39-9E87-40824EE99619}" dt="2018-12-26T07:56:09.225" v="2440"/>
        <pc:sldMkLst>
          <pc:docMk/>
          <pc:sldMk cId="4096552539" sldId="266"/>
        </pc:sldMkLst>
        <pc:spChg chg="mod">
          <ac:chgData name="旭升 姜" userId="eee34b3fdfebe250" providerId="LiveId" clId="{058ED879-1994-4F39-9E87-40824EE99619}" dt="2018-12-26T07:56:09.225" v="2440"/>
          <ac:spMkLst>
            <pc:docMk/>
            <pc:sldMk cId="4096552539" sldId="266"/>
            <ac:spMk id="2" creationId="{D410A663-B022-4716-B3D6-BAE4D72A0EC6}"/>
          </ac:spMkLst>
        </pc:spChg>
        <pc:spChg chg="mod">
          <ac:chgData name="旭升 姜" userId="eee34b3fdfebe250" providerId="LiveId" clId="{058ED879-1994-4F39-9E87-40824EE99619}" dt="2018-12-26T07:52:12.877" v="2033" actId="20577"/>
          <ac:spMkLst>
            <pc:docMk/>
            <pc:sldMk cId="4096552539" sldId="266"/>
            <ac:spMk id="3" creationId="{0906C13C-B803-4D67-A261-C7865CC3D2F6}"/>
          </ac:spMkLst>
        </pc:spChg>
      </pc:sldChg>
      <pc:sldChg chg="modSp add">
        <pc:chgData name="旭升 姜" userId="eee34b3fdfebe250" providerId="LiveId" clId="{058ED879-1994-4F39-9E87-40824EE99619}" dt="2018-12-26T08:01:49.871" v="2722"/>
        <pc:sldMkLst>
          <pc:docMk/>
          <pc:sldMk cId="2954126130" sldId="267"/>
        </pc:sldMkLst>
        <pc:spChg chg="mod">
          <ac:chgData name="旭升 姜" userId="eee34b3fdfebe250" providerId="LiveId" clId="{058ED879-1994-4F39-9E87-40824EE99619}" dt="2018-12-26T08:01:49.871" v="2722"/>
          <ac:spMkLst>
            <pc:docMk/>
            <pc:sldMk cId="2954126130" sldId="267"/>
            <ac:spMk id="2" creationId="{62572785-D7B7-4798-A2EC-EAB8B3DA20DF}"/>
          </ac:spMkLst>
        </pc:spChg>
        <pc:spChg chg="mod">
          <ac:chgData name="旭升 姜" userId="eee34b3fdfebe250" providerId="LiveId" clId="{058ED879-1994-4F39-9E87-40824EE99619}" dt="2018-12-26T07:54:42.433" v="2271" actId="20577"/>
          <ac:spMkLst>
            <pc:docMk/>
            <pc:sldMk cId="2954126130" sldId="267"/>
            <ac:spMk id="3" creationId="{1A3460F4-A78B-4509-86CB-075062F562D6}"/>
          </ac:spMkLst>
        </pc:spChg>
      </pc:sldChg>
      <pc:sldChg chg="modSp add">
        <pc:chgData name="旭升 姜" userId="eee34b3fdfebe250" providerId="LiveId" clId="{058ED879-1994-4F39-9E87-40824EE99619}" dt="2018-12-26T08:06:36.267" v="3005" actId="6549"/>
        <pc:sldMkLst>
          <pc:docMk/>
          <pc:sldMk cId="2535608934" sldId="268"/>
        </pc:sldMkLst>
        <pc:spChg chg="mod">
          <ac:chgData name="旭升 姜" userId="eee34b3fdfebe250" providerId="LiveId" clId="{058ED879-1994-4F39-9E87-40824EE99619}" dt="2018-12-26T08:06:36.267" v="3005" actId="6549"/>
          <ac:spMkLst>
            <pc:docMk/>
            <pc:sldMk cId="2535608934" sldId="268"/>
            <ac:spMk id="2" creationId="{ED4AA7E9-E492-41E8-8373-142285516B91}"/>
          </ac:spMkLst>
        </pc:spChg>
        <pc:spChg chg="mod">
          <ac:chgData name="旭升 姜" userId="eee34b3fdfebe250" providerId="LiveId" clId="{058ED879-1994-4F39-9E87-40824EE99619}" dt="2018-12-26T08:02:36.163" v="2767"/>
          <ac:spMkLst>
            <pc:docMk/>
            <pc:sldMk cId="2535608934" sldId="268"/>
            <ac:spMk id="3" creationId="{3C5CBAF3-5B4F-41DD-92CB-67CF8AB18A1C}"/>
          </ac:spMkLst>
        </pc:spChg>
      </pc:sldChg>
      <pc:sldChg chg="modSp add">
        <pc:chgData name="旭升 姜" userId="eee34b3fdfebe250" providerId="LiveId" clId="{058ED879-1994-4F39-9E87-40824EE99619}" dt="2018-12-26T08:32:48.037" v="4517"/>
        <pc:sldMkLst>
          <pc:docMk/>
          <pc:sldMk cId="625593442" sldId="269"/>
        </pc:sldMkLst>
        <pc:spChg chg="mod">
          <ac:chgData name="旭升 姜" userId="eee34b3fdfebe250" providerId="LiveId" clId="{058ED879-1994-4F39-9E87-40824EE99619}" dt="2018-12-26T08:32:34.962" v="4511" actId="27636"/>
          <ac:spMkLst>
            <pc:docMk/>
            <pc:sldMk cId="625593442" sldId="269"/>
            <ac:spMk id="2" creationId="{539BD6BB-1AE6-431F-BEB2-326CA943BB87}"/>
          </ac:spMkLst>
        </pc:spChg>
        <pc:spChg chg="mod">
          <ac:chgData name="旭升 姜" userId="eee34b3fdfebe250" providerId="LiveId" clId="{058ED879-1994-4F39-9E87-40824EE99619}" dt="2018-12-26T08:32:48.037" v="4517"/>
          <ac:spMkLst>
            <pc:docMk/>
            <pc:sldMk cId="625593442" sldId="269"/>
            <ac:spMk id="3" creationId="{772C5E14-AED4-4039-8974-2D8AE7A85E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AC1A2-B7B7-4E71-8701-859776E5B1E8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72A09-590D-4614-8F0A-FF99C05BA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473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72A09-590D-4614-8F0A-FF99C05BAB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9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72A09-590D-4614-8F0A-FF99C05BABC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01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72A09-590D-4614-8F0A-FF99C05BABC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639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72A09-590D-4614-8F0A-FF99C05BABC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743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72A09-590D-4614-8F0A-FF99C05BABC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899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72A09-590D-4614-8F0A-FF99C05BABC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2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25BFBA-0AFF-459F-9BEB-1BFC87E27A2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95D23E-7EE4-4E2C-9377-26D64DEA3E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BFBA-0AFF-459F-9BEB-1BFC87E27A2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23E-7EE4-4E2C-9377-26D64DEA3E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BFBA-0AFF-459F-9BEB-1BFC87E27A2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23E-7EE4-4E2C-9377-26D64DEA3E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BFBA-0AFF-459F-9BEB-1BFC87E27A2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23E-7EE4-4E2C-9377-26D64DEA3E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BFBA-0AFF-459F-9BEB-1BFC87E27A2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23E-7EE4-4E2C-9377-26D64DEA3E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BFBA-0AFF-459F-9BEB-1BFC87E27A2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23E-7EE4-4E2C-9377-26D64DEA3E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BFBA-0AFF-459F-9BEB-1BFC87E27A2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23E-7EE4-4E2C-9377-26D64DEA3E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BFBA-0AFF-459F-9BEB-1BFC87E27A2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23E-7EE4-4E2C-9377-26D64DEA3E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BFBA-0AFF-459F-9BEB-1BFC87E27A2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23E-7EE4-4E2C-9377-26D64DEA3E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525BFBA-0AFF-459F-9BEB-1BFC87E27A2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23E-7EE4-4E2C-9377-26D64DEA3E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25BFBA-0AFF-459F-9BEB-1BFC87E27A2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95D23E-7EE4-4E2C-9377-26D64DEA3E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525BFBA-0AFF-459F-9BEB-1BFC87E27A2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395D23E-7EE4-4E2C-9377-26D64DEA3E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模拟电路与数字电路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课程总结</a:t>
            </a:r>
          </a:p>
        </p:txBody>
      </p:sp>
    </p:spTree>
    <p:extLst>
      <p:ext uri="{BB962C8B-B14F-4D97-AF65-F5344CB8AC3E}">
        <p14:creationId xmlns:p14="http://schemas.microsoft.com/office/powerpoint/2010/main" val="2579955730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BEA58A4-3153-45A0-BF76-984988E5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典型案例：习题五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729652-C4BA-47FE-8D54-F63E961B0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40768"/>
            <a:ext cx="4572638" cy="16861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653B3A-CDB0-4970-A057-504FEBC21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026928"/>
            <a:ext cx="3505689" cy="3143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67AF4B-4F9A-4555-93DA-B316FDF2A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96" y="3933056"/>
            <a:ext cx="5687219" cy="22767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97D0B6A-900C-494E-9580-725DD76C1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984" y="1953258"/>
            <a:ext cx="4058216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8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D4AA7E9-E492-41E8-8373-14228551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振荡条件</a:t>
            </a:r>
            <a:endParaRPr lang="en-US" altLang="zh-CN" dirty="0"/>
          </a:p>
          <a:p>
            <a:r>
              <a:rPr lang="zh-CN" altLang="en-US" dirty="0"/>
              <a:t>文氏桥振荡器</a:t>
            </a:r>
            <a:endParaRPr lang="en-US" altLang="zh-CN" dirty="0"/>
          </a:p>
          <a:p>
            <a:pPr lvl="1"/>
            <a:r>
              <a:rPr lang="zh-CN" altLang="en-US" dirty="0"/>
              <a:t>基本电路结构和振荡频率</a:t>
            </a:r>
            <a:endParaRPr lang="en-US" altLang="zh-CN" dirty="0"/>
          </a:p>
          <a:p>
            <a:r>
              <a:rPr lang="en-US" altLang="zh-CN" dirty="0"/>
              <a:t>LC</a:t>
            </a:r>
            <a:r>
              <a:rPr lang="zh-CN" altLang="en-US" dirty="0"/>
              <a:t>三点式振荡器</a:t>
            </a:r>
            <a:endParaRPr lang="en-US" altLang="zh-CN" dirty="0"/>
          </a:p>
          <a:p>
            <a:pPr lvl="1"/>
            <a:r>
              <a:rPr lang="zh-CN" altLang="en-US" dirty="0"/>
              <a:t>电路结构</a:t>
            </a:r>
            <a:endParaRPr lang="en-US" altLang="zh-CN" dirty="0"/>
          </a:p>
          <a:p>
            <a:pPr lvl="1"/>
            <a:r>
              <a:rPr lang="zh-CN" altLang="en-US" dirty="0"/>
              <a:t>电容三点式（发射极两端的电抗同是电容）。</a:t>
            </a:r>
            <a:endParaRPr lang="en-US" altLang="zh-CN" dirty="0"/>
          </a:p>
          <a:p>
            <a:pPr lvl="1"/>
            <a:r>
              <a:rPr lang="zh-CN" altLang="en-US" dirty="0"/>
              <a:t>电感三点式（发射极两端的电抗同是电感）。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5CBAF3-5B4F-41DD-92CB-67CF8AB1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正弦波振荡电路</a:t>
            </a:r>
          </a:p>
        </p:txBody>
      </p:sp>
    </p:spTree>
    <p:extLst>
      <p:ext uri="{BB962C8B-B14F-4D97-AF65-F5344CB8AC3E}">
        <p14:creationId xmlns:p14="http://schemas.microsoft.com/office/powerpoint/2010/main" val="253560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数制转换；</a:t>
            </a:r>
            <a:endParaRPr lang="en-US" altLang="zh-CN" dirty="0"/>
          </a:p>
          <a:p>
            <a:r>
              <a:rPr lang="zh-CN" altLang="en-US" dirty="0"/>
              <a:t>常用编码制</a:t>
            </a:r>
            <a:endParaRPr lang="en-US" altLang="zh-CN" dirty="0"/>
          </a:p>
          <a:p>
            <a:pPr lvl="1"/>
            <a:r>
              <a:rPr lang="zh-CN" altLang="en-US" dirty="0"/>
              <a:t>自然二进制码，</a:t>
            </a:r>
            <a:r>
              <a:rPr lang="en-US" altLang="zh-CN" dirty="0"/>
              <a:t>8421BCD</a:t>
            </a:r>
            <a:r>
              <a:rPr lang="zh-CN" altLang="en-US" dirty="0"/>
              <a:t>码，循环码；</a:t>
            </a:r>
            <a:endParaRPr lang="en-US" altLang="zh-CN" dirty="0"/>
          </a:p>
          <a:p>
            <a:r>
              <a:rPr lang="zh-CN" altLang="en-US" dirty="0"/>
              <a:t>逻辑函数及其表达*</a:t>
            </a:r>
            <a:endParaRPr lang="en-US" altLang="zh-CN" dirty="0"/>
          </a:p>
          <a:p>
            <a:pPr lvl="1"/>
            <a:r>
              <a:rPr lang="zh-CN" altLang="en-US" dirty="0"/>
              <a:t>函数式、真值表、逻辑图、波形图；</a:t>
            </a:r>
            <a:endParaRPr lang="en-US" altLang="zh-CN" dirty="0"/>
          </a:p>
          <a:p>
            <a:r>
              <a:rPr lang="zh-CN" altLang="en-US" dirty="0"/>
              <a:t>逻辑代数*</a:t>
            </a:r>
            <a:endParaRPr lang="en-US" altLang="zh-CN" dirty="0"/>
          </a:p>
          <a:p>
            <a:pPr lvl="1"/>
            <a:r>
              <a:rPr lang="zh-CN" altLang="en-US" dirty="0"/>
              <a:t>基本运算和定理，反演定律、最大项与最小项；</a:t>
            </a:r>
            <a:endParaRPr lang="en-US" altLang="zh-CN" dirty="0"/>
          </a:p>
          <a:p>
            <a:r>
              <a:rPr lang="zh-CN" altLang="en-US" dirty="0"/>
              <a:t>卡诺图和逻辑函数的化简*</a:t>
            </a:r>
            <a:endParaRPr lang="en-US" altLang="zh-CN" dirty="0"/>
          </a:p>
          <a:p>
            <a:pPr lvl="1"/>
            <a:r>
              <a:rPr lang="zh-CN" altLang="en-US" dirty="0"/>
              <a:t>具有约束项的逻辑函数的化简。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数字逻辑基础*</a:t>
            </a:r>
          </a:p>
        </p:txBody>
      </p:sp>
    </p:spTree>
    <p:extLst>
      <p:ext uri="{BB962C8B-B14F-4D97-AF65-F5344CB8AC3E}">
        <p14:creationId xmlns:p14="http://schemas.microsoft.com/office/powerpoint/2010/main" val="65171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3C473F3-35B3-428C-BFA8-912D4127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典型案例：习题</a:t>
            </a:r>
            <a:r>
              <a:rPr lang="en-US" altLang="zh-CN" dirty="0"/>
              <a:t>8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82F2A2-B52A-46F1-96CA-09D1DE55A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7638"/>
            <a:ext cx="4505954" cy="5525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BDC9E3-F449-4441-883C-6A8B5EE35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3" y="2219156"/>
            <a:ext cx="5220429" cy="24196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879BCE-40C3-4292-B700-F06409733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679837"/>
            <a:ext cx="5563376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70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组合逻辑电路的分析和设计方法*</a:t>
            </a:r>
            <a:endParaRPr lang="en-US" altLang="zh-CN" sz="2400" dirty="0"/>
          </a:p>
          <a:p>
            <a:pPr lvl="1"/>
            <a:r>
              <a:rPr lang="zh-CN" altLang="en-US" sz="2000" dirty="0"/>
              <a:t>门电路分析与设计；</a:t>
            </a:r>
            <a:endParaRPr lang="en-US" altLang="zh-CN" sz="2000" dirty="0"/>
          </a:p>
          <a:p>
            <a:pPr lvl="1"/>
            <a:r>
              <a:rPr lang="zh-CN" altLang="en-US" sz="2000" dirty="0"/>
              <a:t>使用译码器或数据选择器实现逻辑函数；</a:t>
            </a:r>
          </a:p>
          <a:p>
            <a:r>
              <a:rPr lang="zh-CN" altLang="en-US" sz="2400" dirty="0"/>
              <a:t>常用组合逻辑电路。</a:t>
            </a:r>
          </a:p>
          <a:p>
            <a:pPr lvl="1"/>
            <a:r>
              <a:rPr lang="zh-CN" altLang="en-US" sz="2000" dirty="0"/>
              <a:t>编码器</a:t>
            </a:r>
            <a:endParaRPr lang="en-US" altLang="zh-CN" sz="2000" dirty="0"/>
          </a:p>
          <a:p>
            <a:pPr lvl="1"/>
            <a:r>
              <a:rPr lang="zh-CN" altLang="en-US" sz="2000" dirty="0"/>
              <a:t>译码器</a:t>
            </a:r>
            <a:r>
              <a:rPr lang="en-US" altLang="zh-CN" sz="2000" dirty="0"/>
              <a:t>*</a:t>
            </a:r>
          </a:p>
          <a:p>
            <a:pPr lvl="1"/>
            <a:r>
              <a:rPr lang="zh-CN" altLang="en-US" sz="2000" dirty="0"/>
              <a:t>显示译码器</a:t>
            </a:r>
            <a:endParaRPr lang="en-US" altLang="zh-CN" sz="2000" dirty="0"/>
          </a:p>
          <a:p>
            <a:pPr lvl="1"/>
            <a:r>
              <a:rPr lang="zh-CN" altLang="en-US" sz="2000" dirty="0"/>
              <a:t>数据选择器</a:t>
            </a:r>
            <a:r>
              <a:rPr lang="en-US" altLang="zh-CN" sz="2000" dirty="0"/>
              <a:t>*</a:t>
            </a:r>
          </a:p>
          <a:p>
            <a:pPr lvl="1"/>
            <a:r>
              <a:rPr lang="zh-CN" altLang="en-US" sz="2000" dirty="0"/>
              <a:t>数据分配器</a:t>
            </a:r>
          </a:p>
          <a:p>
            <a:pPr lvl="1"/>
            <a:r>
              <a:rPr lang="zh-CN" altLang="en-US" sz="2000" dirty="0"/>
              <a:t>加法器（半加器</a:t>
            </a:r>
            <a:r>
              <a:rPr lang="en-US" altLang="zh-CN" sz="2000" dirty="0"/>
              <a:t>*</a:t>
            </a:r>
            <a:r>
              <a:rPr lang="zh-CN" altLang="en-US" sz="2000" dirty="0"/>
              <a:t>，全加器</a:t>
            </a:r>
            <a:r>
              <a:rPr lang="en-US" altLang="zh-CN" sz="2000" dirty="0"/>
              <a:t>*</a:t>
            </a:r>
            <a:r>
              <a:rPr lang="zh-CN" altLang="en-US" sz="2000" dirty="0"/>
              <a:t>，串行加法器，超前进位加法器）</a:t>
            </a:r>
          </a:p>
          <a:p>
            <a:pPr lvl="1"/>
            <a:r>
              <a:rPr lang="zh-CN" altLang="en-US" sz="2000" dirty="0"/>
              <a:t>数值比较器（</a:t>
            </a:r>
            <a:r>
              <a:rPr lang="en-US" altLang="zh-CN" sz="2000" dirty="0"/>
              <a:t>1</a:t>
            </a:r>
            <a:r>
              <a:rPr lang="zh-CN" altLang="en-US" sz="2000" dirty="0"/>
              <a:t>位比较，多位比较，串行扩展，并行扩展）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组合逻辑电路*</a:t>
            </a:r>
          </a:p>
        </p:txBody>
      </p:sp>
    </p:spTree>
    <p:extLst>
      <p:ext uri="{BB962C8B-B14F-4D97-AF65-F5344CB8AC3E}">
        <p14:creationId xmlns:p14="http://schemas.microsoft.com/office/powerpoint/2010/main" val="532674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E1FC24E-DEFA-4EC3-9F12-76C834B5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典型案例：习题九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35C9F5-1FD7-4661-A187-9A562AA6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48920"/>
            <a:ext cx="2391109" cy="2381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774AD9-17C2-4651-9CD9-2045EE083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32856"/>
            <a:ext cx="3025730" cy="19004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B76E1B-A9C5-4B34-B1E8-2D6047242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95973"/>
            <a:ext cx="4839375" cy="2762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F4C2190-07A1-4D5C-98E3-C9551076C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4615164"/>
            <a:ext cx="5258534" cy="26673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0F3E00C-3072-4CC9-AE6F-DD50E7FCD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5024828"/>
            <a:ext cx="3877216" cy="42868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8F2D11C-E262-4CC1-88A9-1E63DAA9F3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1920" y="1796449"/>
            <a:ext cx="3429479" cy="27626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8B1173E-E764-4BD0-92B1-75C506CF6B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5936" y="2342365"/>
            <a:ext cx="4439270" cy="23815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3189472-F0C2-4178-A209-7DA6CC27E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9951" y="5801288"/>
            <a:ext cx="5420481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0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状态图与特性方程*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en-US" altLang="zh-CN" sz="2800" dirty="0"/>
              <a:t>SR</a:t>
            </a:r>
            <a:r>
              <a:rPr lang="zh-CN" altLang="en-US" sz="2800" dirty="0"/>
              <a:t>锁存器*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触发器</a:t>
            </a:r>
            <a:endParaRPr lang="en-US" altLang="zh-CN" sz="28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触发方式</a:t>
            </a:r>
            <a:endParaRPr lang="en-US" altLang="zh-CN" sz="2400" dirty="0"/>
          </a:p>
          <a:p>
            <a:pPr lvl="2">
              <a:lnSpc>
                <a:spcPct val="120000"/>
              </a:lnSpc>
            </a:pPr>
            <a:r>
              <a:rPr lang="zh-CN" altLang="en-US" sz="2000" dirty="0"/>
              <a:t>电平触发</a:t>
            </a:r>
            <a:endParaRPr lang="en-US" altLang="zh-CN" sz="2000" dirty="0"/>
          </a:p>
          <a:p>
            <a:pPr lvl="2">
              <a:lnSpc>
                <a:spcPct val="120000"/>
              </a:lnSpc>
            </a:pPr>
            <a:r>
              <a:rPr lang="zh-CN" altLang="en-US" sz="2000" dirty="0"/>
              <a:t>脉冲触发（主从结构）</a:t>
            </a:r>
            <a:endParaRPr lang="en-US" altLang="zh-CN" sz="2000" dirty="0"/>
          </a:p>
          <a:p>
            <a:pPr lvl="2">
              <a:lnSpc>
                <a:spcPct val="120000"/>
              </a:lnSpc>
            </a:pPr>
            <a:r>
              <a:rPr lang="zh-CN" altLang="en-US" sz="2000" dirty="0"/>
              <a:t>边沿触发（传输门结构）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en-US" altLang="zh-CN" sz="2400" dirty="0"/>
              <a:t>JK</a:t>
            </a:r>
            <a:r>
              <a:rPr lang="zh-CN" altLang="en-US" sz="2400" dirty="0"/>
              <a:t>触发器*、</a:t>
            </a:r>
            <a:r>
              <a:rPr lang="en-US" altLang="zh-CN" sz="2400" dirty="0"/>
              <a:t>D</a:t>
            </a:r>
            <a:r>
              <a:rPr lang="zh-CN" altLang="en-US" sz="2400" dirty="0"/>
              <a:t>触发器*、</a:t>
            </a:r>
            <a:r>
              <a:rPr lang="en-US" altLang="zh-CN" sz="2400" dirty="0"/>
              <a:t>T\T’</a:t>
            </a:r>
            <a:r>
              <a:rPr lang="zh-CN" altLang="en-US" sz="2400" dirty="0"/>
              <a:t>触发器*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特性方程的互相转换*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触发器*</a:t>
            </a:r>
          </a:p>
        </p:txBody>
      </p:sp>
    </p:spTree>
    <p:extLst>
      <p:ext uri="{BB962C8B-B14F-4D97-AF65-F5344CB8AC3E}">
        <p14:creationId xmlns:p14="http://schemas.microsoft.com/office/powerpoint/2010/main" val="1057115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66F53B8-EE41-4FF9-8F8C-BBB9F4B8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典型案例：习题十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FE5797-5DBC-4ADC-8D86-DB80CCF17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48920"/>
            <a:ext cx="3458058" cy="2572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15DA76-8ABA-48E4-AF55-9BCCF45DA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89" y="1765516"/>
            <a:ext cx="3124636" cy="17433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913D9B-291A-4A07-B7AB-E3C53DB77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478" y="1340768"/>
            <a:ext cx="4252962" cy="27968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B8F79C-46E6-4529-9D4C-46FB16031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56" y="4012568"/>
            <a:ext cx="4782217" cy="2572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A8024B4-DC9B-483A-B4BD-1C723AD1DB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6" y="4451684"/>
            <a:ext cx="5506218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6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39BD6BB-1AE6-431F-BEB2-326CA943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时序逻辑及其表达分析方法*；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状态方程、输出方程、状态转移表、状态图、时序波形图。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时序逻辑电路分析*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驱动方程、状态方程、状态转移表、状态转移图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同步时序逻辑电路设计*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有限状态机、状态编码、状态转移表、状态方程、触发器驱动方程、逻辑图、自启动检验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寄存器*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并行寄存器、移位寄存器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计数器*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同步二进制、十进制计数器，加法计数与减法计数；</a:t>
            </a:r>
            <a:endParaRPr lang="en-US" altLang="zh-CN" sz="1800" dirty="0"/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N</a:t>
            </a:r>
            <a:r>
              <a:rPr lang="zh-CN" altLang="en-US" sz="1800" dirty="0"/>
              <a:t>进制计数器</a:t>
            </a:r>
            <a:endParaRPr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2C5E14-AED4-4039-8974-2D8AE7A8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 时序逻辑电路</a:t>
            </a:r>
          </a:p>
        </p:txBody>
      </p:sp>
    </p:spTree>
    <p:extLst>
      <p:ext uri="{BB962C8B-B14F-4D97-AF65-F5344CB8AC3E}">
        <p14:creationId xmlns:p14="http://schemas.microsoft.com/office/powerpoint/2010/main" val="625593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906B1EF-01AC-4551-B25D-1B14B8A7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典型案例：习题</a:t>
            </a:r>
            <a:r>
              <a:rPr lang="en-US" altLang="zh-CN" dirty="0"/>
              <a:t>11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E77209-9360-4798-B827-FBF531D21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73" y="1628800"/>
            <a:ext cx="4134427" cy="3334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D6F6A4-A9D4-41FE-A4D0-9CD6DDBBB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060848"/>
            <a:ext cx="3378424" cy="21145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AE521E-B8AA-481E-AB7A-C2B6A941F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346613"/>
            <a:ext cx="2776408" cy="17651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E153BAD-B03C-44CB-9FF3-E389A2B13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1529" y="2371745"/>
            <a:ext cx="4243704" cy="21145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822AF84-309A-4E20-B904-9BFB842A7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944" y="4730282"/>
            <a:ext cx="4153480" cy="17147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C8EF90C-E944-4132-AF3C-C02F8CD4FE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4008" y="5085184"/>
            <a:ext cx="2182929" cy="142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8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B7CAA8F-894C-4FCC-A38E-770FD66EF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电路元件及其特性方程*</a:t>
            </a:r>
            <a:endParaRPr lang="en-US" altLang="zh-CN" dirty="0"/>
          </a:p>
          <a:p>
            <a:pPr lvl="1"/>
            <a:r>
              <a:rPr lang="zh-CN" altLang="en-US" dirty="0"/>
              <a:t>电阻、电容、电感</a:t>
            </a:r>
            <a:endParaRPr lang="en-US" altLang="zh-CN" dirty="0"/>
          </a:p>
          <a:p>
            <a:pPr lvl="1"/>
            <a:r>
              <a:rPr lang="zh-CN" altLang="en-US" dirty="0"/>
              <a:t>恒压源、恒流源、受控源</a:t>
            </a:r>
            <a:endParaRPr lang="en-US" altLang="zh-CN" dirty="0"/>
          </a:p>
          <a:p>
            <a:r>
              <a:rPr lang="zh-CN" altLang="en-US" dirty="0"/>
              <a:t>电路分析基本定律*</a:t>
            </a:r>
            <a:endParaRPr lang="en-US" altLang="zh-CN" dirty="0"/>
          </a:p>
          <a:p>
            <a:pPr lvl="1"/>
            <a:r>
              <a:rPr lang="en-US" altLang="zh-CN" dirty="0"/>
              <a:t>KCL</a:t>
            </a:r>
            <a:r>
              <a:rPr lang="zh-CN" altLang="en-US" dirty="0"/>
              <a:t>（节点电流定律）</a:t>
            </a:r>
            <a:endParaRPr lang="en-US" altLang="zh-CN" dirty="0"/>
          </a:p>
          <a:p>
            <a:pPr lvl="1"/>
            <a:r>
              <a:rPr lang="en-US" altLang="zh-CN" dirty="0"/>
              <a:t>KVL</a:t>
            </a:r>
            <a:r>
              <a:rPr lang="zh-CN" altLang="en-US" dirty="0"/>
              <a:t>（回路电压定律）</a:t>
            </a:r>
            <a:endParaRPr lang="en-US" altLang="zh-CN" dirty="0"/>
          </a:p>
          <a:p>
            <a:pPr lvl="1"/>
            <a:r>
              <a:rPr lang="zh-CN" altLang="en-US" dirty="0"/>
              <a:t>支路电流法</a:t>
            </a:r>
            <a:endParaRPr lang="en-US" altLang="zh-CN" dirty="0"/>
          </a:p>
          <a:p>
            <a:pPr lvl="1"/>
            <a:r>
              <a:rPr lang="zh-CN" altLang="en-US" dirty="0"/>
              <a:t>回路电流法</a:t>
            </a:r>
            <a:endParaRPr lang="en-US" altLang="zh-CN" dirty="0"/>
          </a:p>
          <a:p>
            <a:pPr lvl="1"/>
            <a:r>
              <a:rPr lang="zh-CN" altLang="en-US" dirty="0"/>
              <a:t>节点电压法</a:t>
            </a:r>
            <a:endParaRPr lang="en-US" altLang="zh-CN" dirty="0"/>
          </a:p>
          <a:p>
            <a:r>
              <a:rPr lang="zh-CN" altLang="en-US" dirty="0"/>
              <a:t>线性电路叠加原理和戴维南等效电路*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9B35A92-CF70-4165-81D4-59990421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电路分析基础*</a:t>
            </a:r>
          </a:p>
        </p:txBody>
      </p:sp>
    </p:spTree>
    <p:extLst>
      <p:ext uri="{BB962C8B-B14F-4D97-AF65-F5344CB8AC3E}">
        <p14:creationId xmlns:p14="http://schemas.microsoft.com/office/powerpoint/2010/main" val="991764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200" dirty="0"/>
                  <a:t>555</a:t>
                </a:r>
                <a:r>
                  <a:rPr lang="zh-CN" altLang="en-US" sz="3200" dirty="0"/>
                  <a:t>定时器的原理及其应用。</a:t>
                </a:r>
                <a:endParaRPr lang="en-US" altLang="zh-CN" sz="3200" dirty="0"/>
              </a:p>
              <a:p>
                <a:pPr lvl="1"/>
                <a:r>
                  <a:rPr lang="zh-CN" altLang="en-US" sz="2800" dirty="0"/>
                  <a:t>构成施密特触发器（结构形式，原理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和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功能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，</m:t>
                    </m:r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800" dirty="0"/>
                  <a:t>)</a:t>
                </a:r>
              </a:p>
              <a:p>
                <a:pPr lvl="1"/>
                <a:r>
                  <a:rPr lang="zh-CN" altLang="en-US" sz="2800" dirty="0"/>
                  <a:t>构成单稳态触发器（结构形式，原理和功能，</a:t>
                </a:r>
                <a:endParaRPr lang="en-US" altLang="zh-CN" sz="2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𝑅𝐶𝑙𝑛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3≈1.1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𝑅𝐶</m:t>
                    </m:r>
                  </m:oMath>
                </a14:m>
                <a:r>
                  <a:rPr lang="zh-CN" altLang="en-US" sz="2800" dirty="0"/>
                  <a:t>）</a:t>
                </a:r>
                <a:endParaRPr lang="en-US" altLang="zh-CN" sz="2800" dirty="0"/>
              </a:p>
              <a:p>
                <a:pPr lvl="1"/>
                <a:r>
                  <a:rPr lang="zh-CN" altLang="en-US" sz="2800" dirty="0"/>
                  <a:t>构成多谐振荡器（结构形式，原理和改进，周期和占空比计算：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𝑅𝐶𝑙𝑛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2≈0.7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𝑅𝐶</m:t>
                    </m:r>
                  </m:oMath>
                </a14:m>
                <a:r>
                  <a:rPr lang="zh-CN" altLang="en-US" sz="2800" dirty="0"/>
                  <a:t>）</a:t>
                </a:r>
              </a:p>
              <a:p>
                <a:endParaRPr lang="zh-CN" altLang="en-US" sz="3200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 脉冲波形的产生与整形</a:t>
            </a:r>
          </a:p>
        </p:txBody>
      </p:sp>
    </p:spTree>
    <p:extLst>
      <p:ext uri="{BB962C8B-B14F-4D97-AF65-F5344CB8AC3E}">
        <p14:creationId xmlns:p14="http://schemas.microsoft.com/office/powerpoint/2010/main" val="276528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00B6C87-3943-42FF-9A6D-68D8DA24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关键案例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505B70-37E7-4463-9FA1-F7C9A5C84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60"/>
            <a:ext cx="3454267" cy="25202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ABE081-ED3A-436E-B742-7B75D329A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099" y="548680"/>
            <a:ext cx="3998701" cy="34544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63E151-1F17-457E-90CB-5EFAE9F00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3981893"/>
            <a:ext cx="4617210" cy="262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38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正确理解半导体存储器的组成结构和工作原理；</a:t>
            </a:r>
            <a:endParaRPr lang="en-US" altLang="zh-CN" dirty="0"/>
          </a:p>
          <a:p>
            <a:r>
              <a:rPr lang="zh-CN" altLang="en-US" dirty="0"/>
              <a:t>正确理解</a:t>
            </a:r>
            <a:r>
              <a:rPr lang="en-US" altLang="zh-CN" dirty="0"/>
              <a:t>RAM</a:t>
            </a:r>
            <a:r>
              <a:rPr lang="zh-CN" altLang="en-US" dirty="0"/>
              <a:t>的电路结构和工作原理；</a:t>
            </a:r>
            <a:endParaRPr lang="en-US" altLang="zh-CN" dirty="0"/>
          </a:p>
          <a:p>
            <a:r>
              <a:rPr lang="zh-CN" altLang="en-US" dirty="0"/>
              <a:t>正确理解</a:t>
            </a:r>
            <a:r>
              <a:rPr lang="en-US" altLang="zh-CN" dirty="0"/>
              <a:t>ROM</a:t>
            </a:r>
            <a:r>
              <a:rPr lang="zh-CN" altLang="en-US" dirty="0"/>
              <a:t>的电路结构和工作原理；</a:t>
            </a:r>
            <a:endParaRPr lang="en-US" altLang="zh-CN" dirty="0"/>
          </a:p>
          <a:p>
            <a:r>
              <a:rPr lang="zh-CN" altLang="en-US" dirty="0"/>
              <a:t>了解可编程逻辑器件的工作原理；</a:t>
            </a:r>
            <a:endParaRPr lang="en-US" altLang="zh-CN" dirty="0"/>
          </a:p>
          <a:p>
            <a:r>
              <a:rPr lang="zh-CN" altLang="en-US" dirty="0"/>
              <a:t>正确理解采样、保持、量化的基本过程和采样定理；</a:t>
            </a:r>
          </a:p>
          <a:p>
            <a:pPr lvl="1"/>
            <a:r>
              <a:rPr lang="zh-CN" altLang="en-US" dirty="0"/>
              <a:t>采样速率、量化精度、编码</a:t>
            </a:r>
          </a:p>
          <a:p>
            <a:r>
              <a:rPr lang="zh-CN" altLang="en-US" dirty="0"/>
              <a:t>正确理解转换器的主要性能指标；</a:t>
            </a:r>
          </a:p>
          <a:p>
            <a:pPr lvl="1"/>
            <a:r>
              <a:rPr lang="zh-CN" altLang="en-US" dirty="0"/>
              <a:t>分别率、误差、转换速度</a:t>
            </a:r>
          </a:p>
          <a:p>
            <a:r>
              <a:rPr lang="zh-CN" altLang="en-US" dirty="0"/>
              <a:t>正确理解</a:t>
            </a:r>
            <a:r>
              <a:rPr lang="en-US" altLang="zh-CN" dirty="0"/>
              <a:t>T</a:t>
            </a:r>
            <a:r>
              <a:rPr lang="zh-CN" altLang="en-US" dirty="0"/>
              <a:t>型网络</a:t>
            </a:r>
            <a:r>
              <a:rPr lang="en-US" altLang="zh-CN" dirty="0"/>
              <a:t>DAC</a:t>
            </a:r>
            <a:r>
              <a:rPr lang="zh-CN" altLang="en-US" dirty="0"/>
              <a:t>，逐次逼近型</a:t>
            </a:r>
            <a:r>
              <a:rPr lang="en-US" altLang="zh-CN" dirty="0"/>
              <a:t>ADC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数字系统概论 </a:t>
            </a:r>
          </a:p>
        </p:txBody>
      </p:sp>
    </p:spTree>
    <p:extLst>
      <p:ext uri="{BB962C8B-B14F-4D97-AF65-F5344CB8AC3E}">
        <p14:creationId xmlns:p14="http://schemas.microsoft.com/office/powerpoint/2010/main" val="3440701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A7ECC8E-BB88-40B6-8EB8-8912F566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典型案例：习题一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EFD965-B853-46FA-8FE1-ED953155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3410426" cy="22767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946C6C-104F-41A1-9E62-24B93501B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002" y="2889260"/>
            <a:ext cx="4448796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5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DF983D1-D733-45DA-AF9B-6F3956C54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PN</a:t>
            </a:r>
            <a:r>
              <a:rPr lang="zh-CN" altLang="en-US" dirty="0"/>
              <a:t>节</a:t>
            </a:r>
            <a:r>
              <a:rPr lang="en-US" altLang="zh-CN" dirty="0"/>
              <a:t>*</a:t>
            </a:r>
          </a:p>
          <a:p>
            <a:pPr lvl="1"/>
            <a:r>
              <a:rPr lang="zh-CN" altLang="en-US" dirty="0"/>
              <a:t>单向导电原理、正反向伏安特性</a:t>
            </a:r>
            <a:endParaRPr lang="en-US" altLang="zh-CN" dirty="0"/>
          </a:p>
          <a:p>
            <a:pPr lvl="1"/>
            <a:r>
              <a:rPr lang="zh-CN" altLang="en-US" dirty="0"/>
              <a:t>二极管及其等效电路</a:t>
            </a:r>
            <a:endParaRPr lang="en-US" altLang="zh-CN" dirty="0"/>
          </a:p>
          <a:p>
            <a:r>
              <a:rPr lang="zh-CN" altLang="en-US" dirty="0"/>
              <a:t>三极管</a:t>
            </a:r>
            <a:r>
              <a:rPr lang="en-US" altLang="zh-CN" dirty="0"/>
              <a:t>*</a:t>
            </a:r>
          </a:p>
          <a:p>
            <a:pPr lvl="1"/>
            <a:r>
              <a:rPr lang="en-US" altLang="zh-CN" dirty="0"/>
              <a:t>NPN</a:t>
            </a:r>
            <a:r>
              <a:rPr lang="zh-CN" altLang="en-US" dirty="0"/>
              <a:t>和</a:t>
            </a:r>
            <a:r>
              <a:rPr lang="en-US" altLang="zh-CN" dirty="0"/>
              <a:t>PNP</a:t>
            </a:r>
            <a:r>
              <a:rPr lang="zh-CN" altLang="en-US" dirty="0"/>
              <a:t>三极管结构</a:t>
            </a:r>
            <a:endParaRPr lang="en-US" altLang="zh-CN" dirty="0"/>
          </a:p>
          <a:p>
            <a:pPr lvl="1"/>
            <a:r>
              <a:rPr lang="zh-CN" altLang="en-US" dirty="0"/>
              <a:t>输入特性与输出特性</a:t>
            </a:r>
            <a:endParaRPr lang="en-US" altLang="zh-CN" dirty="0"/>
          </a:p>
          <a:p>
            <a:pPr lvl="1"/>
            <a:r>
              <a:rPr lang="zh-CN" altLang="en-US" dirty="0"/>
              <a:t>电流放大倍数</a:t>
            </a:r>
            <a:endParaRPr lang="en-US" altLang="zh-CN" dirty="0"/>
          </a:p>
          <a:p>
            <a:pPr lvl="1"/>
            <a:r>
              <a:rPr lang="zh-CN" altLang="en-US" dirty="0"/>
              <a:t>饱和区、放大区与截止区及其特征</a:t>
            </a:r>
            <a:endParaRPr lang="en-US" altLang="zh-CN" dirty="0"/>
          </a:p>
          <a:p>
            <a:r>
              <a:rPr lang="zh-CN" altLang="en-US" dirty="0"/>
              <a:t>场效应管</a:t>
            </a:r>
            <a:endParaRPr lang="en-US" altLang="zh-CN" dirty="0"/>
          </a:p>
          <a:p>
            <a:pPr lvl="1"/>
            <a:r>
              <a:rPr lang="en-US" altLang="zh-CN" dirty="0"/>
              <a:t>MOS</a:t>
            </a:r>
            <a:r>
              <a:rPr lang="zh-CN" altLang="en-US" dirty="0"/>
              <a:t>管工作原理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1FB3DB5-9167-45C3-A80A-5EF25CDA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半导体器件基础</a:t>
            </a:r>
          </a:p>
        </p:txBody>
      </p:sp>
    </p:spTree>
    <p:extLst>
      <p:ext uri="{BB962C8B-B14F-4D97-AF65-F5344CB8AC3E}">
        <p14:creationId xmlns:p14="http://schemas.microsoft.com/office/powerpoint/2010/main" val="400547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AFF3BB2-BF6A-4BC9-B014-EC40D79F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典型案例：习题二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A38E44-F991-4108-AA6C-ED8931B34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39295"/>
            <a:ext cx="4191585" cy="12860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1C21F9-8031-4498-94F6-29C926BBE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13" y="2725349"/>
            <a:ext cx="3961757" cy="27884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887038-5A2C-4BC2-B414-FCAD22836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844824"/>
            <a:ext cx="1886213" cy="11717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E7A2FC-D001-462F-BDD4-9B7573A58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3645024"/>
            <a:ext cx="4439270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7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1EE6AA3-6E3A-4BC6-82C9-20DD5A93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三极管直流偏置与工作点计算*</a:t>
            </a:r>
            <a:endParaRPr lang="en-US" altLang="zh-CN" dirty="0"/>
          </a:p>
          <a:p>
            <a:pPr lvl="2"/>
            <a:r>
              <a:rPr lang="zh-CN" altLang="en-US" dirty="0"/>
              <a:t>直流负载线和交流负载线</a:t>
            </a:r>
            <a:endParaRPr lang="en-US" altLang="zh-CN" dirty="0"/>
          </a:p>
          <a:p>
            <a:pPr lvl="2"/>
            <a:r>
              <a:rPr lang="zh-CN" altLang="en-US" dirty="0"/>
              <a:t>三极管输出的动态范围</a:t>
            </a:r>
            <a:endParaRPr lang="en-US" altLang="zh-CN" dirty="0"/>
          </a:p>
          <a:p>
            <a:r>
              <a:rPr lang="zh-CN" altLang="en-US" dirty="0"/>
              <a:t>微变等效电路（</a:t>
            </a:r>
            <a:r>
              <a:rPr lang="en-US" altLang="zh-CN" dirty="0"/>
              <a:t>H</a:t>
            </a:r>
            <a:r>
              <a:rPr lang="zh-CN" altLang="en-US" dirty="0"/>
              <a:t>参数小信号简化模型）*</a:t>
            </a:r>
            <a:endParaRPr lang="en-US" altLang="zh-CN" dirty="0"/>
          </a:p>
          <a:p>
            <a:pPr lvl="1"/>
            <a:r>
              <a:rPr lang="zh-CN" altLang="en-US" dirty="0"/>
              <a:t>输入电阻、电压放大倍数、输出电阻</a:t>
            </a:r>
            <a:endParaRPr lang="en-US" altLang="zh-CN" dirty="0"/>
          </a:p>
          <a:p>
            <a:r>
              <a:rPr lang="zh-CN" altLang="en-US" dirty="0"/>
              <a:t>共射电路*</a:t>
            </a:r>
            <a:endParaRPr lang="en-US" altLang="zh-CN" dirty="0"/>
          </a:p>
          <a:p>
            <a:pPr lvl="1"/>
            <a:r>
              <a:rPr lang="zh-CN" altLang="en-US" dirty="0"/>
              <a:t>基极分压电流串联负反馈电路</a:t>
            </a:r>
            <a:endParaRPr lang="en-US" altLang="zh-CN" dirty="0"/>
          </a:p>
          <a:p>
            <a:r>
              <a:rPr lang="zh-CN" altLang="en-US" dirty="0"/>
              <a:t>共集电极电路（射极跟随器）*</a:t>
            </a:r>
            <a:endParaRPr lang="en-US" altLang="zh-CN" dirty="0"/>
          </a:p>
          <a:p>
            <a:pPr lvl="1"/>
            <a:r>
              <a:rPr lang="zh-CN" altLang="en-US" dirty="0"/>
              <a:t>电压串联负反馈</a:t>
            </a:r>
            <a:endParaRPr lang="en-US" altLang="zh-CN" dirty="0"/>
          </a:p>
          <a:p>
            <a:r>
              <a:rPr lang="zh-CN" altLang="en-US" dirty="0"/>
              <a:t>共基电路</a:t>
            </a:r>
            <a:endParaRPr lang="en-US" altLang="zh-CN" dirty="0"/>
          </a:p>
          <a:p>
            <a:r>
              <a:rPr lang="zh-CN" altLang="en-US" dirty="0"/>
              <a:t>交流耦合多级放大电路*</a:t>
            </a:r>
            <a:endParaRPr lang="en-US" altLang="zh-CN" dirty="0"/>
          </a:p>
          <a:p>
            <a:pPr lvl="1"/>
            <a:r>
              <a:rPr lang="zh-CN" altLang="en-US" dirty="0"/>
              <a:t>输入电阻、放大倍数、输出电阻计算</a:t>
            </a:r>
            <a:endParaRPr lang="en-US" altLang="zh-CN" dirty="0"/>
          </a:p>
          <a:p>
            <a:pPr marL="109728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22F755D-0108-44D2-913C-7FB452F3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放大电路基础</a:t>
            </a:r>
          </a:p>
        </p:txBody>
      </p:sp>
    </p:spTree>
    <p:extLst>
      <p:ext uri="{BB962C8B-B14F-4D97-AF65-F5344CB8AC3E}">
        <p14:creationId xmlns:p14="http://schemas.microsoft.com/office/powerpoint/2010/main" val="313577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EEB2183-CF7D-4EF2-BDD6-1F059111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典型案例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F7859E-EDD6-4F25-AB5A-280B193BA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60" y="1450735"/>
            <a:ext cx="5458587" cy="18671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3F6E8F-CEA2-4A1C-B820-DCAA1B553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689998"/>
            <a:ext cx="5229955" cy="16956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2C9BE8-1BFA-481A-A9D2-382FF2A40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483" y="401186"/>
            <a:ext cx="2543530" cy="14575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37F8D87-0A70-433F-9839-C03775373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292" y="2612947"/>
            <a:ext cx="2505425" cy="14098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8100042-3CA5-42FD-9642-90761B254C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9528" y="4864296"/>
            <a:ext cx="3391373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3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410A663-B022-4716-B3D6-BAE4D72A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负反馈与正反馈</a:t>
            </a:r>
            <a:endParaRPr lang="en-US" altLang="zh-CN" dirty="0"/>
          </a:p>
          <a:p>
            <a:pPr lvl="1"/>
            <a:r>
              <a:rPr lang="zh-CN" altLang="en-US" dirty="0"/>
              <a:t>被反馈量（电流、电压）</a:t>
            </a:r>
            <a:endParaRPr lang="en-US" altLang="zh-CN" dirty="0"/>
          </a:p>
          <a:p>
            <a:pPr lvl="1"/>
            <a:r>
              <a:rPr lang="zh-CN" altLang="en-US" dirty="0"/>
              <a:t>在输入端的比较形式（串联、并联）</a:t>
            </a:r>
            <a:endParaRPr lang="en-US" altLang="zh-CN" dirty="0"/>
          </a:p>
          <a:p>
            <a:pPr lvl="1"/>
            <a:r>
              <a:rPr lang="zh-CN" altLang="en-US" dirty="0"/>
              <a:t>反馈极性的判断（瞬时极性法）</a:t>
            </a:r>
            <a:endParaRPr lang="en-US" altLang="zh-CN" dirty="0"/>
          </a:p>
          <a:p>
            <a:r>
              <a:rPr lang="zh-CN" altLang="en-US" dirty="0"/>
              <a:t>深度负反馈</a:t>
            </a:r>
            <a:endParaRPr lang="en-US" altLang="zh-CN" dirty="0"/>
          </a:p>
          <a:p>
            <a:r>
              <a:rPr lang="zh-CN" altLang="en-US" dirty="0"/>
              <a:t>负反馈的作用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06C13C-B803-4D67-A261-C7865CC3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放大电路中的反馈</a:t>
            </a:r>
          </a:p>
        </p:txBody>
      </p:sp>
    </p:spTree>
    <p:extLst>
      <p:ext uri="{BB962C8B-B14F-4D97-AF65-F5344CB8AC3E}">
        <p14:creationId xmlns:p14="http://schemas.microsoft.com/office/powerpoint/2010/main" val="409655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2572785-D7B7-4798-A2EC-EAB8B3DA2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直流耦合多级放大器原理</a:t>
            </a:r>
            <a:endParaRPr lang="en-US" altLang="zh-CN" dirty="0"/>
          </a:p>
          <a:p>
            <a:pPr lvl="1"/>
            <a:r>
              <a:rPr lang="zh-CN" altLang="en-US" dirty="0"/>
              <a:t>基本差动放大电路结构、共模抑制比</a:t>
            </a:r>
            <a:endParaRPr lang="en-US" altLang="zh-CN" dirty="0"/>
          </a:p>
          <a:p>
            <a:r>
              <a:rPr lang="zh-CN" altLang="en-US" dirty="0"/>
              <a:t>集成运算放大器*</a:t>
            </a:r>
            <a:endParaRPr lang="en-US" altLang="zh-CN" dirty="0"/>
          </a:p>
          <a:p>
            <a:pPr lvl="1"/>
            <a:r>
              <a:rPr lang="zh-CN" altLang="en-US" dirty="0"/>
              <a:t>理想运放三大特点；</a:t>
            </a:r>
            <a:endParaRPr lang="en-US" altLang="zh-CN" dirty="0"/>
          </a:p>
          <a:p>
            <a:pPr lvl="1"/>
            <a:r>
              <a:rPr lang="zh-CN" altLang="en-US" dirty="0"/>
              <a:t>虚地点；</a:t>
            </a:r>
            <a:endParaRPr lang="en-US" altLang="zh-CN" dirty="0"/>
          </a:p>
          <a:p>
            <a:r>
              <a:rPr lang="zh-CN" altLang="en-US" dirty="0"/>
              <a:t>运算电路*</a:t>
            </a:r>
            <a:endParaRPr lang="en-US" altLang="zh-CN" dirty="0"/>
          </a:p>
          <a:p>
            <a:pPr lvl="1"/>
            <a:r>
              <a:rPr lang="zh-CN" altLang="en-US" dirty="0"/>
              <a:t>加法运算</a:t>
            </a:r>
            <a:endParaRPr lang="en-US" altLang="zh-CN" dirty="0"/>
          </a:p>
          <a:p>
            <a:pPr lvl="1"/>
            <a:r>
              <a:rPr lang="zh-CN" altLang="en-US" dirty="0"/>
              <a:t>减法运算</a:t>
            </a:r>
            <a:endParaRPr lang="en-US" altLang="zh-CN" dirty="0"/>
          </a:p>
          <a:p>
            <a:pPr lvl="1"/>
            <a:r>
              <a:rPr lang="zh-CN" altLang="en-US" dirty="0"/>
              <a:t>积分和微分运算</a:t>
            </a:r>
            <a:endParaRPr lang="en-US" altLang="zh-CN" dirty="0"/>
          </a:p>
          <a:p>
            <a:pPr lvl="1"/>
            <a:r>
              <a:rPr lang="zh-CN" altLang="en-US" dirty="0"/>
              <a:t>使用叠加原理推导运算函数</a:t>
            </a:r>
            <a:endParaRPr lang="en-US" altLang="zh-CN" dirty="0"/>
          </a:p>
          <a:p>
            <a:r>
              <a:rPr lang="zh-CN" altLang="en-US" dirty="0"/>
              <a:t>电压比较器*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3460F4-A78B-4509-86CB-075062F5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集成运算放大器</a:t>
            </a:r>
          </a:p>
        </p:txBody>
      </p:sp>
    </p:spTree>
    <p:extLst>
      <p:ext uri="{BB962C8B-B14F-4D97-AF65-F5344CB8AC3E}">
        <p14:creationId xmlns:p14="http://schemas.microsoft.com/office/powerpoint/2010/main" val="2954126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311</TotalTime>
  <Words>804</Words>
  <Application>Microsoft Office PowerPoint</Application>
  <PresentationFormat>全屏显示(4:3)</PresentationFormat>
  <Paragraphs>139</Paragraphs>
  <Slides>22</Slides>
  <Notes>6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Calibri</vt:lpstr>
      <vt:lpstr>Cambria Math</vt:lpstr>
      <vt:lpstr>Lucida Sans Unicode</vt:lpstr>
      <vt:lpstr>Verdana</vt:lpstr>
      <vt:lpstr>Wingdings 2</vt:lpstr>
      <vt:lpstr>Wingdings 3</vt:lpstr>
      <vt:lpstr>聚合</vt:lpstr>
      <vt:lpstr>模拟电路与数字电路</vt:lpstr>
      <vt:lpstr>电路分析基础*</vt:lpstr>
      <vt:lpstr>典型案例：习题一</vt:lpstr>
      <vt:lpstr>第二章 半导体器件基础</vt:lpstr>
      <vt:lpstr>典型案例：习题二</vt:lpstr>
      <vt:lpstr>第三章 放大电路基础</vt:lpstr>
      <vt:lpstr>典型案例</vt:lpstr>
      <vt:lpstr>第四章 放大电路中的反馈</vt:lpstr>
      <vt:lpstr>第五章 集成运算放大器</vt:lpstr>
      <vt:lpstr>典型案例：习题五</vt:lpstr>
      <vt:lpstr>第六章 正弦波振荡电路</vt:lpstr>
      <vt:lpstr>第8章 数字逻辑基础*</vt:lpstr>
      <vt:lpstr>典型案例：习题8</vt:lpstr>
      <vt:lpstr>第9章 组合逻辑电路*</vt:lpstr>
      <vt:lpstr>典型案例：习题九</vt:lpstr>
      <vt:lpstr>第10章 触发器*</vt:lpstr>
      <vt:lpstr>典型案例：习题十</vt:lpstr>
      <vt:lpstr>第11章 时序逻辑电路</vt:lpstr>
      <vt:lpstr>典型案例：习题11</vt:lpstr>
      <vt:lpstr>第13章 脉冲波形的产生与整形</vt:lpstr>
      <vt:lpstr>关键案例</vt:lpstr>
      <vt:lpstr>数字系统概论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数字电子技术A</dc:title>
  <dc:creator>jxs</dc:creator>
  <cp:lastModifiedBy>姜 旭升</cp:lastModifiedBy>
  <cp:revision>29</cp:revision>
  <dcterms:created xsi:type="dcterms:W3CDTF">2012-12-24T06:59:30Z</dcterms:created>
  <dcterms:modified xsi:type="dcterms:W3CDTF">2020-12-29T05:32:25Z</dcterms:modified>
</cp:coreProperties>
</file>