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72"/>
  </p:notesMasterIdLst>
  <p:sldIdLst>
    <p:sldId id="257" r:id="rId2"/>
    <p:sldId id="292" r:id="rId3"/>
    <p:sldId id="291" r:id="rId4"/>
    <p:sldId id="293" r:id="rId5"/>
    <p:sldId id="258" r:id="rId6"/>
    <p:sldId id="294" r:id="rId7"/>
    <p:sldId id="296" r:id="rId8"/>
    <p:sldId id="297" r:id="rId9"/>
    <p:sldId id="299" r:id="rId10"/>
    <p:sldId id="298" r:id="rId11"/>
    <p:sldId id="260" r:id="rId12"/>
    <p:sldId id="300" r:id="rId13"/>
    <p:sldId id="301" r:id="rId14"/>
    <p:sldId id="302" r:id="rId15"/>
    <p:sldId id="303" r:id="rId16"/>
    <p:sldId id="263" r:id="rId17"/>
    <p:sldId id="304" r:id="rId18"/>
    <p:sldId id="305" r:id="rId19"/>
    <p:sldId id="264" r:id="rId20"/>
    <p:sldId id="267" r:id="rId21"/>
    <p:sldId id="306" r:id="rId22"/>
    <p:sldId id="268" r:id="rId23"/>
    <p:sldId id="307" r:id="rId24"/>
    <p:sldId id="269" r:id="rId25"/>
    <p:sldId id="270" r:id="rId26"/>
    <p:sldId id="308" r:id="rId27"/>
    <p:sldId id="271" r:id="rId28"/>
    <p:sldId id="309" r:id="rId29"/>
    <p:sldId id="272" r:id="rId30"/>
    <p:sldId id="310" r:id="rId31"/>
    <p:sldId id="311" r:id="rId32"/>
    <p:sldId id="312" r:id="rId33"/>
    <p:sldId id="273" r:id="rId34"/>
    <p:sldId id="274" r:id="rId35"/>
    <p:sldId id="313" r:id="rId36"/>
    <p:sldId id="314" r:id="rId37"/>
    <p:sldId id="276" r:id="rId38"/>
    <p:sldId id="279" r:id="rId39"/>
    <p:sldId id="315" r:id="rId40"/>
    <p:sldId id="316" r:id="rId41"/>
    <p:sldId id="280" r:id="rId42"/>
    <p:sldId id="318" r:id="rId43"/>
    <p:sldId id="319" r:id="rId44"/>
    <p:sldId id="317" r:id="rId45"/>
    <p:sldId id="320" r:id="rId46"/>
    <p:sldId id="322" r:id="rId47"/>
    <p:sldId id="282" r:id="rId48"/>
    <p:sldId id="321" r:id="rId49"/>
    <p:sldId id="283" r:id="rId50"/>
    <p:sldId id="284" r:id="rId51"/>
    <p:sldId id="286" r:id="rId52"/>
    <p:sldId id="323" r:id="rId53"/>
    <p:sldId id="287" r:id="rId54"/>
    <p:sldId id="325" r:id="rId55"/>
    <p:sldId id="324" r:id="rId56"/>
    <p:sldId id="288" r:id="rId57"/>
    <p:sldId id="327" r:id="rId58"/>
    <p:sldId id="326" r:id="rId59"/>
    <p:sldId id="328" r:id="rId60"/>
    <p:sldId id="289" r:id="rId61"/>
    <p:sldId id="330" r:id="rId62"/>
    <p:sldId id="290" r:id="rId63"/>
    <p:sldId id="331" r:id="rId64"/>
    <p:sldId id="332" r:id="rId65"/>
    <p:sldId id="333" r:id="rId66"/>
    <p:sldId id="334" r:id="rId67"/>
    <p:sldId id="335" r:id="rId68"/>
    <p:sldId id="336" r:id="rId69"/>
    <p:sldId id="337" r:id="rId70"/>
    <p:sldId id="338" r:id="rId71"/>
  </p:sldIdLst>
  <p:sldSz cx="9144000" cy="6858000" type="screen4x3"/>
  <p:notesSz cx="6858000" cy="9144000"/>
  <p:defaultTextStyle>
    <a:defPPr>
      <a:defRPr lang="zh-CN"/>
    </a:defPPr>
    <a:lvl1pPr algn="l" rtl="0" fontAlgn="base">
      <a:spcBef>
        <a:spcPct val="0"/>
      </a:spcBef>
      <a:spcAft>
        <a:spcPct val="0"/>
      </a:spcAft>
      <a:defRPr sz="2800" b="1" kern="1200">
        <a:solidFill>
          <a:schemeClr val="tx1"/>
        </a:solidFill>
        <a:latin typeface="Times New Roman" pitchFamily="18" charset="0"/>
        <a:ea typeface="楷体_GB2312" pitchFamily="49" charset="-122"/>
        <a:cs typeface="+mn-cs"/>
      </a:defRPr>
    </a:lvl1pPr>
    <a:lvl2pPr marL="457200" algn="l" rtl="0" fontAlgn="base">
      <a:spcBef>
        <a:spcPct val="0"/>
      </a:spcBef>
      <a:spcAft>
        <a:spcPct val="0"/>
      </a:spcAft>
      <a:defRPr sz="2800" b="1" kern="1200">
        <a:solidFill>
          <a:schemeClr val="tx1"/>
        </a:solidFill>
        <a:latin typeface="Times New Roman" pitchFamily="18" charset="0"/>
        <a:ea typeface="楷体_GB2312" pitchFamily="49" charset="-122"/>
        <a:cs typeface="+mn-cs"/>
      </a:defRPr>
    </a:lvl2pPr>
    <a:lvl3pPr marL="914400" algn="l" rtl="0" fontAlgn="base">
      <a:spcBef>
        <a:spcPct val="0"/>
      </a:spcBef>
      <a:spcAft>
        <a:spcPct val="0"/>
      </a:spcAft>
      <a:defRPr sz="2800" b="1" kern="1200">
        <a:solidFill>
          <a:schemeClr val="tx1"/>
        </a:solidFill>
        <a:latin typeface="Times New Roman" pitchFamily="18" charset="0"/>
        <a:ea typeface="楷体_GB2312" pitchFamily="49" charset="-122"/>
        <a:cs typeface="+mn-cs"/>
      </a:defRPr>
    </a:lvl3pPr>
    <a:lvl4pPr marL="1371600" algn="l" rtl="0" fontAlgn="base">
      <a:spcBef>
        <a:spcPct val="0"/>
      </a:spcBef>
      <a:spcAft>
        <a:spcPct val="0"/>
      </a:spcAft>
      <a:defRPr sz="2800" b="1" kern="1200">
        <a:solidFill>
          <a:schemeClr val="tx1"/>
        </a:solidFill>
        <a:latin typeface="Times New Roman" pitchFamily="18" charset="0"/>
        <a:ea typeface="楷体_GB2312" pitchFamily="49" charset="-122"/>
        <a:cs typeface="+mn-cs"/>
      </a:defRPr>
    </a:lvl4pPr>
    <a:lvl5pPr marL="1828800" algn="l" rtl="0" fontAlgn="base">
      <a:spcBef>
        <a:spcPct val="0"/>
      </a:spcBef>
      <a:spcAft>
        <a:spcPct val="0"/>
      </a:spcAft>
      <a:defRPr sz="2800" b="1" kern="1200">
        <a:solidFill>
          <a:schemeClr val="tx1"/>
        </a:solidFill>
        <a:latin typeface="Times New Roman" pitchFamily="18" charset="0"/>
        <a:ea typeface="楷体_GB2312" pitchFamily="49" charset="-122"/>
        <a:cs typeface="+mn-cs"/>
      </a:defRPr>
    </a:lvl5pPr>
    <a:lvl6pPr marL="2286000" algn="l" defTabSz="914400" rtl="0" eaLnBrk="1" latinLnBrk="0" hangingPunct="1">
      <a:defRPr sz="2800" b="1" kern="1200">
        <a:solidFill>
          <a:schemeClr val="tx1"/>
        </a:solidFill>
        <a:latin typeface="Times New Roman" pitchFamily="18" charset="0"/>
        <a:ea typeface="楷体_GB2312" pitchFamily="49" charset="-122"/>
        <a:cs typeface="+mn-cs"/>
      </a:defRPr>
    </a:lvl6pPr>
    <a:lvl7pPr marL="2743200" algn="l" defTabSz="914400" rtl="0" eaLnBrk="1" latinLnBrk="0" hangingPunct="1">
      <a:defRPr sz="2800" b="1" kern="1200">
        <a:solidFill>
          <a:schemeClr val="tx1"/>
        </a:solidFill>
        <a:latin typeface="Times New Roman" pitchFamily="18" charset="0"/>
        <a:ea typeface="楷体_GB2312" pitchFamily="49" charset="-122"/>
        <a:cs typeface="+mn-cs"/>
      </a:defRPr>
    </a:lvl7pPr>
    <a:lvl8pPr marL="3200400" algn="l" defTabSz="914400" rtl="0" eaLnBrk="1" latinLnBrk="0" hangingPunct="1">
      <a:defRPr sz="2800" b="1" kern="1200">
        <a:solidFill>
          <a:schemeClr val="tx1"/>
        </a:solidFill>
        <a:latin typeface="Times New Roman" pitchFamily="18" charset="0"/>
        <a:ea typeface="楷体_GB2312" pitchFamily="49" charset="-122"/>
        <a:cs typeface="+mn-cs"/>
      </a:defRPr>
    </a:lvl8pPr>
    <a:lvl9pPr marL="3657600" algn="l" defTabSz="914400" rtl="0" eaLnBrk="1" latinLnBrk="0" hangingPunct="1">
      <a:defRPr sz="2800" b="1" kern="1200">
        <a:solidFill>
          <a:schemeClr val="tx1"/>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a:srgbClr val="080808"/>
    <a:srgbClr val="000000"/>
    <a:srgbClr val="CCFFFF"/>
    <a:srgbClr val="FF6600"/>
    <a:srgbClr val="FFFF66"/>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491" autoAdjust="0"/>
    <p:restoredTop sz="94618" autoAdjust="0"/>
  </p:normalViewPr>
  <p:slideViewPr>
    <p:cSldViewPr>
      <p:cViewPr>
        <p:scale>
          <a:sx n="60" d="100"/>
          <a:sy n="60" d="100"/>
        </p:scale>
        <p:origin x="-1644" y="-6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46" d="100"/>
          <a:sy n="46" d="100"/>
        </p:scale>
        <p:origin x="-136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5.wmf"/><Relationship Id="rId1" Type="http://schemas.openxmlformats.org/officeDocument/2006/relationships/image" Target="../media/image44.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6.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7.emf"/><Relationship Id="rId1" Type="http://schemas.openxmlformats.org/officeDocument/2006/relationships/image" Target="../media/image4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2.emf"/><Relationship Id="rId1" Type="http://schemas.openxmlformats.org/officeDocument/2006/relationships/image" Target="../media/image54.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image" Target="../media/image67.wmf"/><Relationship Id="rId1" Type="http://schemas.openxmlformats.org/officeDocument/2006/relationships/image" Target="../media/image66.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7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73.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latinLnBrk="1">
              <a:defRPr kumimoji="1" sz="1200" b="0">
                <a:latin typeface="Arial" charset="0"/>
                <a:ea typeface="宋体" pitchFamily="2" charset="-122"/>
              </a:defRPr>
            </a:lvl1pPr>
          </a:lstStyle>
          <a:p>
            <a:endParaRPr lang="en-US" altLang="zh-CN"/>
          </a:p>
        </p:txBody>
      </p:sp>
      <p:sp>
        <p:nvSpPr>
          <p:cNvPr id="266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latinLnBrk="1">
              <a:defRPr kumimoji="1" sz="1200" b="0">
                <a:latin typeface="Arial" charset="0"/>
                <a:ea typeface="宋体" pitchFamily="2" charset="-122"/>
              </a:defRPr>
            </a:lvl1pPr>
          </a:lstStyle>
          <a:p>
            <a:endParaRPr lang="en-US" altLang="zh-CN"/>
          </a:p>
        </p:txBody>
      </p:sp>
      <p:sp>
        <p:nvSpPr>
          <p:cNvPr id="26628"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66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latinLnBrk="1">
              <a:defRPr kumimoji="1" sz="1200" b="0">
                <a:latin typeface="Arial" charset="0"/>
                <a:ea typeface="宋体" pitchFamily="2" charset="-122"/>
              </a:defRPr>
            </a:lvl1pPr>
          </a:lstStyle>
          <a:p>
            <a:endParaRPr lang="en-US" altLang="zh-CN"/>
          </a:p>
        </p:txBody>
      </p:sp>
      <p:sp>
        <p:nvSpPr>
          <p:cNvPr id="266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latinLnBrk="1">
              <a:defRPr kumimoji="1" sz="1200" b="0">
                <a:latin typeface="Arial" charset="0"/>
                <a:ea typeface="宋体" pitchFamily="2" charset="-122"/>
              </a:defRPr>
            </a:lvl1pPr>
          </a:lstStyle>
          <a:p>
            <a:fld id="{C21E35A8-AF6C-461D-91A5-7502FAEEE6BE}" type="slidenum">
              <a:rPr lang="en-US" altLang="zh-CN"/>
              <a:pPr/>
              <a:t>‹#›</a:t>
            </a:fld>
            <a:endParaRPr lang="en-US" altLang="zh-CN"/>
          </a:p>
        </p:txBody>
      </p:sp>
    </p:spTree>
    <p:extLst>
      <p:ext uri="{BB962C8B-B14F-4D97-AF65-F5344CB8AC3E}">
        <p14:creationId xmlns:p14="http://schemas.microsoft.com/office/powerpoint/2010/main" val="187281338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1</a:t>
            </a:fld>
            <a:endParaRPr lang="en-US" altLang="zh-CN"/>
          </a:p>
        </p:txBody>
      </p:sp>
    </p:spTree>
    <p:extLst>
      <p:ext uri="{BB962C8B-B14F-4D97-AF65-F5344CB8AC3E}">
        <p14:creationId xmlns:p14="http://schemas.microsoft.com/office/powerpoint/2010/main" val="1997729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10</a:t>
            </a:fld>
            <a:endParaRPr lang="en-US" altLang="zh-CN"/>
          </a:p>
        </p:txBody>
      </p:sp>
    </p:spTree>
    <p:extLst>
      <p:ext uri="{BB962C8B-B14F-4D97-AF65-F5344CB8AC3E}">
        <p14:creationId xmlns:p14="http://schemas.microsoft.com/office/powerpoint/2010/main" val="3585284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11</a:t>
            </a:fld>
            <a:endParaRPr lang="en-US" altLang="zh-CN"/>
          </a:p>
        </p:txBody>
      </p:sp>
    </p:spTree>
    <p:extLst>
      <p:ext uri="{BB962C8B-B14F-4D97-AF65-F5344CB8AC3E}">
        <p14:creationId xmlns:p14="http://schemas.microsoft.com/office/powerpoint/2010/main" val="3433018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12</a:t>
            </a:fld>
            <a:endParaRPr lang="en-US" altLang="zh-CN"/>
          </a:p>
        </p:txBody>
      </p:sp>
    </p:spTree>
    <p:extLst>
      <p:ext uri="{BB962C8B-B14F-4D97-AF65-F5344CB8AC3E}">
        <p14:creationId xmlns:p14="http://schemas.microsoft.com/office/powerpoint/2010/main" val="948122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13</a:t>
            </a:fld>
            <a:endParaRPr lang="en-US" altLang="zh-CN"/>
          </a:p>
        </p:txBody>
      </p:sp>
    </p:spTree>
    <p:extLst>
      <p:ext uri="{BB962C8B-B14F-4D97-AF65-F5344CB8AC3E}">
        <p14:creationId xmlns:p14="http://schemas.microsoft.com/office/powerpoint/2010/main" val="3588227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14</a:t>
            </a:fld>
            <a:endParaRPr lang="en-US" altLang="zh-CN"/>
          </a:p>
        </p:txBody>
      </p:sp>
    </p:spTree>
    <p:extLst>
      <p:ext uri="{BB962C8B-B14F-4D97-AF65-F5344CB8AC3E}">
        <p14:creationId xmlns:p14="http://schemas.microsoft.com/office/powerpoint/2010/main" val="108187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15</a:t>
            </a:fld>
            <a:endParaRPr lang="en-US" altLang="zh-CN"/>
          </a:p>
        </p:txBody>
      </p:sp>
    </p:spTree>
    <p:extLst>
      <p:ext uri="{BB962C8B-B14F-4D97-AF65-F5344CB8AC3E}">
        <p14:creationId xmlns:p14="http://schemas.microsoft.com/office/powerpoint/2010/main" val="61260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16</a:t>
            </a:fld>
            <a:endParaRPr lang="en-US" altLang="zh-CN"/>
          </a:p>
        </p:txBody>
      </p:sp>
    </p:spTree>
    <p:extLst>
      <p:ext uri="{BB962C8B-B14F-4D97-AF65-F5344CB8AC3E}">
        <p14:creationId xmlns:p14="http://schemas.microsoft.com/office/powerpoint/2010/main" val="2557787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17</a:t>
            </a:fld>
            <a:endParaRPr lang="en-US" altLang="zh-CN"/>
          </a:p>
        </p:txBody>
      </p:sp>
    </p:spTree>
    <p:extLst>
      <p:ext uri="{BB962C8B-B14F-4D97-AF65-F5344CB8AC3E}">
        <p14:creationId xmlns:p14="http://schemas.microsoft.com/office/powerpoint/2010/main" val="3777068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18</a:t>
            </a:fld>
            <a:endParaRPr lang="en-US" altLang="zh-CN"/>
          </a:p>
        </p:txBody>
      </p:sp>
    </p:spTree>
    <p:extLst>
      <p:ext uri="{BB962C8B-B14F-4D97-AF65-F5344CB8AC3E}">
        <p14:creationId xmlns:p14="http://schemas.microsoft.com/office/powerpoint/2010/main" val="13606793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19</a:t>
            </a:fld>
            <a:endParaRPr lang="en-US" altLang="zh-CN"/>
          </a:p>
        </p:txBody>
      </p:sp>
    </p:spTree>
    <p:extLst>
      <p:ext uri="{BB962C8B-B14F-4D97-AF65-F5344CB8AC3E}">
        <p14:creationId xmlns:p14="http://schemas.microsoft.com/office/powerpoint/2010/main" val="3610845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2</a:t>
            </a:fld>
            <a:endParaRPr lang="en-US" altLang="zh-CN"/>
          </a:p>
        </p:txBody>
      </p:sp>
    </p:spTree>
    <p:extLst>
      <p:ext uri="{BB962C8B-B14F-4D97-AF65-F5344CB8AC3E}">
        <p14:creationId xmlns:p14="http://schemas.microsoft.com/office/powerpoint/2010/main" val="31882107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20</a:t>
            </a:fld>
            <a:endParaRPr lang="en-US" altLang="zh-CN"/>
          </a:p>
        </p:txBody>
      </p:sp>
    </p:spTree>
    <p:extLst>
      <p:ext uri="{BB962C8B-B14F-4D97-AF65-F5344CB8AC3E}">
        <p14:creationId xmlns:p14="http://schemas.microsoft.com/office/powerpoint/2010/main" val="2210946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21</a:t>
            </a:fld>
            <a:endParaRPr lang="en-US" altLang="zh-CN"/>
          </a:p>
        </p:txBody>
      </p:sp>
    </p:spTree>
    <p:extLst>
      <p:ext uri="{BB962C8B-B14F-4D97-AF65-F5344CB8AC3E}">
        <p14:creationId xmlns:p14="http://schemas.microsoft.com/office/powerpoint/2010/main" val="14579451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22</a:t>
            </a:fld>
            <a:endParaRPr lang="en-US" altLang="zh-CN"/>
          </a:p>
        </p:txBody>
      </p:sp>
    </p:spTree>
    <p:extLst>
      <p:ext uri="{BB962C8B-B14F-4D97-AF65-F5344CB8AC3E}">
        <p14:creationId xmlns:p14="http://schemas.microsoft.com/office/powerpoint/2010/main" val="366759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23</a:t>
            </a:fld>
            <a:endParaRPr lang="en-US" altLang="zh-CN"/>
          </a:p>
        </p:txBody>
      </p:sp>
    </p:spTree>
    <p:extLst>
      <p:ext uri="{BB962C8B-B14F-4D97-AF65-F5344CB8AC3E}">
        <p14:creationId xmlns:p14="http://schemas.microsoft.com/office/powerpoint/2010/main" val="2479955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24</a:t>
            </a:fld>
            <a:endParaRPr lang="en-US" altLang="zh-CN"/>
          </a:p>
        </p:txBody>
      </p:sp>
    </p:spTree>
    <p:extLst>
      <p:ext uri="{BB962C8B-B14F-4D97-AF65-F5344CB8AC3E}">
        <p14:creationId xmlns:p14="http://schemas.microsoft.com/office/powerpoint/2010/main" val="39525066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25</a:t>
            </a:fld>
            <a:endParaRPr lang="en-US" altLang="zh-CN"/>
          </a:p>
        </p:txBody>
      </p:sp>
    </p:spTree>
    <p:extLst>
      <p:ext uri="{BB962C8B-B14F-4D97-AF65-F5344CB8AC3E}">
        <p14:creationId xmlns:p14="http://schemas.microsoft.com/office/powerpoint/2010/main" val="42759838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26</a:t>
            </a:fld>
            <a:endParaRPr lang="en-US" altLang="zh-CN"/>
          </a:p>
        </p:txBody>
      </p:sp>
    </p:spTree>
    <p:extLst>
      <p:ext uri="{BB962C8B-B14F-4D97-AF65-F5344CB8AC3E}">
        <p14:creationId xmlns:p14="http://schemas.microsoft.com/office/powerpoint/2010/main" val="11455542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27</a:t>
            </a:fld>
            <a:endParaRPr lang="en-US" altLang="zh-CN"/>
          </a:p>
        </p:txBody>
      </p:sp>
    </p:spTree>
    <p:extLst>
      <p:ext uri="{BB962C8B-B14F-4D97-AF65-F5344CB8AC3E}">
        <p14:creationId xmlns:p14="http://schemas.microsoft.com/office/powerpoint/2010/main" val="16797634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28</a:t>
            </a:fld>
            <a:endParaRPr lang="en-US" altLang="zh-CN"/>
          </a:p>
        </p:txBody>
      </p:sp>
    </p:spTree>
    <p:extLst>
      <p:ext uri="{BB962C8B-B14F-4D97-AF65-F5344CB8AC3E}">
        <p14:creationId xmlns:p14="http://schemas.microsoft.com/office/powerpoint/2010/main" val="32866948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29</a:t>
            </a:fld>
            <a:endParaRPr lang="en-US" altLang="zh-CN"/>
          </a:p>
        </p:txBody>
      </p:sp>
    </p:spTree>
    <p:extLst>
      <p:ext uri="{BB962C8B-B14F-4D97-AF65-F5344CB8AC3E}">
        <p14:creationId xmlns:p14="http://schemas.microsoft.com/office/powerpoint/2010/main" val="1750207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3</a:t>
            </a:fld>
            <a:endParaRPr lang="en-US" altLang="zh-CN"/>
          </a:p>
        </p:txBody>
      </p:sp>
    </p:spTree>
    <p:extLst>
      <p:ext uri="{BB962C8B-B14F-4D97-AF65-F5344CB8AC3E}">
        <p14:creationId xmlns:p14="http://schemas.microsoft.com/office/powerpoint/2010/main" val="34419784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30</a:t>
            </a:fld>
            <a:endParaRPr lang="en-US" altLang="zh-CN"/>
          </a:p>
        </p:txBody>
      </p:sp>
    </p:spTree>
    <p:extLst>
      <p:ext uri="{BB962C8B-B14F-4D97-AF65-F5344CB8AC3E}">
        <p14:creationId xmlns:p14="http://schemas.microsoft.com/office/powerpoint/2010/main" val="33022023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31</a:t>
            </a:fld>
            <a:endParaRPr lang="en-US" altLang="zh-CN"/>
          </a:p>
        </p:txBody>
      </p:sp>
    </p:spTree>
    <p:extLst>
      <p:ext uri="{BB962C8B-B14F-4D97-AF65-F5344CB8AC3E}">
        <p14:creationId xmlns:p14="http://schemas.microsoft.com/office/powerpoint/2010/main" val="12256670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32</a:t>
            </a:fld>
            <a:endParaRPr lang="en-US" altLang="zh-CN"/>
          </a:p>
        </p:txBody>
      </p:sp>
    </p:spTree>
    <p:extLst>
      <p:ext uri="{BB962C8B-B14F-4D97-AF65-F5344CB8AC3E}">
        <p14:creationId xmlns:p14="http://schemas.microsoft.com/office/powerpoint/2010/main" val="29549653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33</a:t>
            </a:fld>
            <a:endParaRPr lang="en-US" altLang="zh-CN"/>
          </a:p>
        </p:txBody>
      </p:sp>
    </p:spTree>
    <p:extLst>
      <p:ext uri="{BB962C8B-B14F-4D97-AF65-F5344CB8AC3E}">
        <p14:creationId xmlns:p14="http://schemas.microsoft.com/office/powerpoint/2010/main" val="7577657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34</a:t>
            </a:fld>
            <a:endParaRPr lang="en-US" altLang="zh-CN"/>
          </a:p>
        </p:txBody>
      </p:sp>
    </p:spTree>
    <p:extLst>
      <p:ext uri="{BB962C8B-B14F-4D97-AF65-F5344CB8AC3E}">
        <p14:creationId xmlns:p14="http://schemas.microsoft.com/office/powerpoint/2010/main" val="3511158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35</a:t>
            </a:fld>
            <a:endParaRPr lang="en-US" altLang="zh-CN"/>
          </a:p>
        </p:txBody>
      </p:sp>
    </p:spTree>
    <p:extLst>
      <p:ext uri="{BB962C8B-B14F-4D97-AF65-F5344CB8AC3E}">
        <p14:creationId xmlns:p14="http://schemas.microsoft.com/office/powerpoint/2010/main" val="3006753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36</a:t>
            </a:fld>
            <a:endParaRPr lang="en-US" altLang="zh-CN"/>
          </a:p>
        </p:txBody>
      </p:sp>
    </p:spTree>
    <p:extLst>
      <p:ext uri="{BB962C8B-B14F-4D97-AF65-F5344CB8AC3E}">
        <p14:creationId xmlns:p14="http://schemas.microsoft.com/office/powerpoint/2010/main" val="38769971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37</a:t>
            </a:fld>
            <a:endParaRPr lang="en-US" altLang="zh-CN"/>
          </a:p>
        </p:txBody>
      </p:sp>
    </p:spTree>
    <p:extLst>
      <p:ext uri="{BB962C8B-B14F-4D97-AF65-F5344CB8AC3E}">
        <p14:creationId xmlns:p14="http://schemas.microsoft.com/office/powerpoint/2010/main" val="1595239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38</a:t>
            </a:fld>
            <a:endParaRPr lang="en-US" altLang="zh-CN"/>
          </a:p>
        </p:txBody>
      </p:sp>
    </p:spTree>
    <p:extLst>
      <p:ext uri="{BB962C8B-B14F-4D97-AF65-F5344CB8AC3E}">
        <p14:creationId xmlns:p14="http://schemas.microsoft.com/office/powerpoint/2010/main" val="23585908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39</a:t>
            </a:fld>
            <a:endParaRPr lang="en-US" altLang="zh-CN"/>
          </a:p>
        </p:txBody>
      </p:sp>
    </p:spTree>
    <p:extLst>
      <p:ext uri="{BB962C8B-B14F-4D97-AF65-F5344CB8AC3E}">
        <p14:creationId xmlns:p14="http://schemas.microsoft.com/office/powerpoint/2010/main" val="487288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4</a:t>
            </a:fld>
            <a:endParaRPr lang="en-US" altLang="zh-CN"/>
          </a:p>
        </p:txBody>
      </p:sp>
    </p:spTree>
    <p:extLst>
      <p:ext uri="{BB962C8B-B14F-4D97-AF65-F5344CB8AC3E}">
        <p14:creationId xmlns:p14="http://schemas.microsoft.com/office/powerpoint/2010/main" val="19297557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40</a:t>
            </a:fld>
            <a:endParaRPr lang="en-US" altLang="zh-CN"/>
          </a:p>
        </p:txBody>
      </p:sp>
    </p:spTree>
    <p:extLst>
      <p:ext uri="{BB962C8B-B14F-4D97-AF65-F5344CB8AC3E}">
        <p14:creationId xmlns:p14="http://schemas.microsoft.com/office/powerpoint/2010/main" val="30969643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41</a:t>
            </a:fld>
            <a:endParaRPr lang="en-US" altLang="zh-CN"/>
          </a:p>
        </p:txBody>
      </p:sp>
    </p:spTree>
    <p:extLst>
      <p:ext uri="{BB962C8B-B14F-4D97-AF65-F5344CB8AC3E}">
        <p14:creationId xmlns:p14="http://schemas.microsoft.com/office/powerpoint/2010/main" val="38663938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42</a:t>
            </a:fld>
            <a:endParaRPr lang="en-US" altLang="zh-CN"/>
          </a:p>
        </p:txBody>
      </p:sp>
    </p:spTree>
    <p:extLst>
      <p:ext uri="{BB962C8B-B14F-4D97-AF65-F5344CB8AC3E}">
        <p14:creationId xmlns:p14="http://schemas.microsoft.com/office/powerpoint/2010/main" val="17094237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43</a:t>
            </a:fld>
            <a:endParaRPr lang="en-US" altLang="zh-CN"/>
          </a:p>
        </p:txBody>
      </p:sp>
    </p:spTree>
    <p:extLst>
      <p:ext uri="{BB962C8B-B14F-4D97-AF65-F5344CB8AC3E}">
        <p14:creationId xmlns:p14="http://schemas.microsoft.com/office/powerpoint/2010/main" val="9758967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44</a:t>
            </a:fld>
            <a:endParaRPr lang="en-US" altLang="zh-CN"/>
          </a:p>
        </p:txBody>
      </p:sp>
    </p:spTree>
    <p:extLst>
      <p:ext uri="{BB962C8B-B14F-4D97-AF65-F5344CB8AC3E}">
        <p14:creationId xmlns:p14="http://schemas.microsoft.com/office/powerpoint/2010/main" val="41389432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45</a:t>
            </a:fld>
            <a:endParaRPr lang="en-US" altLang="zh-CN"/>
          </a:p>
        </p:txBody>
      </p:sp>
    </p:spTree>
    <p:extLst>
      <p:ext uri="{BB962C8B-B14F-4D97-AF65-F5344CB8AC3E}">
        <p14:creationId xmlns:p14="http://schemas.microsoft.com/office/powerpoint/2010/main" val="39031132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46</a:t>
            </a:fld>
            <a:endParaRPr lang="en-US" altLang="zh-CN"/>
          </a:p>
        </p:txBody>
      </p:sp>
    </p:spTree>
    <p:extLst>
      <p:ext uri="{BB962C8B-B14F-4D97-AF65-F5344CB8AC3E}">
        <p14:creationId xmlns:p14="http://schemas.microsoft.com/office/powerpoint/2010/main" val="38769143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47</a:t>
            </a:fld>
            <a:endParaRPr lang="en-US" altLang="zh-CN"/>
          </a:p>
        </p:txBody>
      </p:sp>
    </p:spTree>
    <p:extLst>
      <p:ext uri="{BB962C8B-B14F-4D97-AF65-F5344CB8AC3E}">
        <p14:creationId xmlns:p14="http://schemas.microsoft.com/office/powerpoint/2010/main" val="25142959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48</a:t>
            </a:fld>
            <a:endParaRPr lang="en-US" altLang="zh-CN"/>
          </a:p>
        </p:txBody>
      </p:sp>
    </p:spTree>
    <p:extLst>
      <p:ext uri="{BB962C8B-B14F-4D97-AF65-F5344CB8AC3E}">
        <p14:creationId xmlns:p14="http://schemas.microsoft.com/office/powerpoint/2010/main" val="21332816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49</a:t>
            </a:fld>
            <a:endParaRPr lang="en-US" altLang="zh-CN"/>
          </a:p>
        </p:txBody>
      </p:sp>
    </p:spTree>
    <p:extLst>
      <p:ext uri="{BB962C8B-B14F-4D97-AF65-F5344CB8AC3E}">
        <p14:creationId xmlns:p14="http://schemas.microsoft.com/office/powerpoint/2010/main" val="325528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5</a:t>
            </a:fld>
            <a:endParaRPr lang="en-US" altLang="zh-CN"/>
          </a:p>
        </p:txBody>
      </p:sp>
    </p:spTree>
    <p:extLst>
      <p:ext uri="{BB962C8B-B14F-4D97-AF65-F5344CB8AC3E}">
        <p14:creationId xmlns:p14="http://schemas.microsoft.com/office/powerpoint/2010/main" val="37791117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50</a:t>
            </a:fld>
            <a:endParaRPr lang="en-US" altLang="zh-CN"/>
          </a:p>
        </p:txBody>
      </p:sp>
    </p:spTree>
    <p:extLst>
      <p:ext uri="{BB962C8B-B14F-4D97-AF65-F5344CB8AC3E}">
        <p14:creationId xmlns:p14="http://schemas.microsoft.com/office/powerpoint/2010/main" val="3786404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51</a:t>
            </a:fld>
            <a:endParaRPr lang="en-US" altLang="zh-CN"/>
          </a:p>
        </p:txBody>
      </p:sp>
    </p:spTree>
    <p:extLst>
      <p:ext uri="{BB962C8B-B14F-4D97-AF65-F5344CB8AC3E}">
        <p14:creationId xmlns:p14="http://schemas.microsoft.com/office/powerpoint/2010/main" val="35597431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52</a:t>
            </a:fld>
            <a:endParaRPr lang="en-US" altLang="zh-CN"/>
          </a:p>
        </p:txBody>
      </p:sp>
    </p:spTree>
    <p:extLst>
      <p:ext uri="{BB962C8B-B14F-4D97-AF65-F5344CB8AC3E}">
        <p14:creationId xmlns:p14="http://schemas.microsoft.com/office/powerpoint/2010/main" val="13674779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53</a:t>
            </a:fld>
            <a:endParaRPr lang="en-US" altLang="zh-CN"/>
          </a:p>
        </p:txBody>
      </p:sp>
    </p:spTree>
    <p:extLst>
      <p:ext uri="{BB962C8B-B14F-4D97-AF65-F5344CB8AC3E}">
        <p14:creationId xmlns:p14="http://schemas.microsoft.com/office/powerpoint/2010/main" val="116765982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54</a:t>
            </a:fld>
            <a:endParaRPr lang="en-US" altLang="zh-CN"/>
          </a:p>
        </p:txBody>
      </p:sp>
    </p:spTree>
    <p:extLst>
      <p:ext uri="{BB962C8B-B14F-4D97-AF65-F5344CB8AC3E}">
        <p14:creationId xmlns:p14="http://schemas.microsoft.com/office/powerpoint/2010/main" val="92911801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55</a:t>
            </a:fld>
            <a:endParaRPr lang="en-US" altLang="zh-CN"/>
          </a:p>
        </p:txBody>
      </p:sp>
    </p:spTree>
    <p:extLst>
      <p:ext uri="{BB962C8B-B14F-4D97-AF65-F5344CB8AC3E}">
        <p14:creationId xmlns:p14="http://schemas.microsoft.com/office/powerpoint/2010/main" val="64655597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56</a:t>
            </a:fld>
            <a:endParaRPr lang="en-US" altLang="zh-CN"/>
          </a:p>
        </p:txBody>
      </p:sp>
    </p:spTree>
    <p:extLst>
      <p:ext uri="{BB962C8B-B14F-4D97-AF65-F5344CB8AC3E}">
        <p14:creationId xmlns:p14="http://schemas.microsoft.com/office/powerpoint/2010/main" val="385230984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57</a:t>
            </a:fld>
            <a:endParaRPr lang="en-US" altLang="zh-CN"/>
          </a:p>
        </p:txBody>
      </p:sp>
    </p:spTree>
    <p:extLst>
      <p:ext uri="{BB962C8B-B14F-4D97-AF65-F5344CB8AC3E}">
        <p14:creationId xmlns:p14="http://schemas.microsoft.com/office/powerpoint/2010/main" val="238272531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58</a:t>
            </a:fld>
            <a:endParaRPr lang="en-US" altLang="zh-CN"/>
          </a:p>
        </p:txBody>
      </p:sp>
    </p:spTree>
    <p:extLst>
      <p:ext uri="{BB962C8B-B14F-4D97-AF65-F5344CB8AC3E}">
        <p14:creationId xmlns:p14="http://schemas.microsoft.com/office/powerpoint/2010/main" val="213180393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59</a:t>
            </a:fld>
            <a:endParaRPr lang="en-US" altLang="zh-CN"/>
          </a:p>
        </p:txBody>
      </p:sp>
    </p:spTree>
    <p:extLst>
      <p:ext uri="{BB962C8B-B14F-4D97-AF65-F5344CB8AC3E}">
        <p14:creationId xmlns:p14="http://schemas.microsoft.com/office/powerpoint/2010/main" val="2396290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6</a:t>
            </a:fld>
            <a:endParaRPr lang="en-US" altLang="zh-CN"/>
          </a:p>
        </p:txBody>
      </p:sp>
    </p:spTree>
    <p:extLst>
      <p:ext uri="{BB962C8B-B14F-4D97-AF65-F5344CB8AC3E}">
        <p14:creationId xmlns:p14="http://schemas.microsoft.com/office/powerpoint/2010/main" val="61341050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60</a:t>
            </a:fld>
            <a:endParaRPr lang="en-US" altLang="zh-CN"/>
          </a:p>
        </p:txBody>
      </p:sp>
    </p:spTree>
    <p:extLst>
      <p:ext uri="{BB962C8B-B14F-4D97-AF65-F5344CB8AC3E}">
        <p14:creationId xmlns:p14="http://schemas.microsoft.com/office/powerpoint/2010/main" val="426312174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61</a:t>
            </a:fld>
            <a:endParaRPr lang="en-US" altLang="zh-CN"/>
          </a:p>
        </p:txBody>
      </p:sp>
    </p:spTree>
    <p:extLst>
      <p:ext uri="{BB962C8B-B14F-4D97-AF65-F5344CB8AC3E}">
        <p14:creationId xmlns:p14="http://schemas.microsoft.com/office/powerpoint/2010/main" val="301382218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62</a:t>
            </a:fld>
            <a:endParaRPr lang="en-US" altLang="zh-CN"/>
          </a:p>
        </p:txBody>
      </p:sp>
    </p:spTree>
    <p:extLst>
      <p:ext uri="{BB962C8B-B14F-4D97-AF65-F5344CB8AC3E}">
        <p14:creationId xmlns:p14="http://schemas.microsoft.com/office/powerpoint/2010/main" val="108434673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63</a:t>
            </a:fld>
            <a:endParaRPr lang="en-US" altLang="zh-CN"/>
          </a:p>
        </p:txBody>
      </p:sp>
    </p:spTree>
    <p:extLst>
      <p:ext uri="{BB962C8B-B14F-4D97-AF65-F5344CB8AC3E}">
        <p14:creationId xmlns:p14="http://schemas.microsoft.com/office/powerpoint/2010/main" val="35749280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64</a:t>
            </a:fld>
            <a:endParaRPr lang="en-US" altLang="zh-CN"/>
          </a:p>
        </p:txBody>
      </p:sp>
    </p:spTree>
    <p:extLst>
      <p:ext uri="{BB962C8B-B14F-4D97-AF65-F5344CB8AC3E}">
        <p14:creationId xmlns:p14="http://schemas.microsoft.com/office/powerpoint/2010/main" val="19624395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65</a:t>
            </a:fld>
            <a:endParaRPr lang="en-US" altLang="zh-CN"/>
          </a:p>
        </p:txBody>
      </p:sp>
    </p:spTree>
    <p:extLst>
      <p:ext uri="{BB962C8B-B14F-4D97-AF65-F5344CB8AC3E}">
        <p14:creationId xmlns:p14="http://schemas.microsoft.com/office/powerpoint/2010/main" val="211622760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66</a:t>
            </a:fld>
            <a:endParaRPr lang="en-US" altLang="zh-CN"/>
          </a:p>
        </p:txBody>
      </p:sp>
    </p:spTree>
    <p:extLst>
      <p:ext uri="{BB962C8B-B14F-4D97-AF65-F5344CB8AC3E}">
        <p14:creationId xmlns:p14="http://schemas.microsoft.com/office/powerpoint/2010/main" val="257328441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67</a:t>
            </a:fld>
            <a:endParaRPr lang="en-US" altLang="zh-CN"/>
          </a:p>
        </p:txBody>
      </p:sp>
    </p:spTree>
    <p:extLst>
      <p:ext uri="{BB962C8B-B14F-4D97-AF65-F5344CB8AC3E}">
        <p14:creationId xmlns:p14="http://schemas.microsoft.com/office/powerpoint/2010/main" val="293378679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68</a:t>
            </a:fld>
            <a:endParaRPr lang="en-US" altLang="zh-CN"/>
          </a:p>
        </p:txBody>
      </p:sp>
    </p:spTree>
    <p:extLst>
      <p:ext uri="{BB962C8B-B14F-4D97-AF65-F5344CB8AC3E}">
        <p14:creationId xmlns:p14="http://schemas.microsoft.com/office/powerpoint/2010/main" val="289160844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69</a:t>
            </a:fld>
            <a:endParaRPr lang="en-US" altLang="zh-CN"/>
          </a:p>
        </p:txBody>
      </p:sp>
    </p:spTree>
    <p:extLst>
      <p:ext uri="{BB962C8B-B14F-4D97-AF65-F5344CB8AC3E}">
        <p14:creationId xmlns:p14="http://schemas.microsoft.com/office/powerpoint/2010/main" val="680531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7</a:t>
            </a:fld>
            <a:endParaRPr lang="en-US" altLang="zh-CN"/>
          </a:p>
        </p:txBody>
      </p:sp>
    </p:spTree>
    <p:extLst>
      <p:ext uri="{BB962C8B-B14F-4D97-AF65-F5344CB8AC3E}">
        <p14:creationId xmlns:p14="http://schemas.microsoft.com/office/powerpoint/2010/main" val="381583838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70</a:t>
            </a:fld>
            <a:endParaRPr lang="en-US" altLang="zh-CN"/>
          </a:p>
        </p:txBody>
      </p:sp>
    </p:spTree>
    <p:extLst>
      <p:ext uri="{BB962C8B-B14F-4D97-AF65-F5344CB8AC3E}">
        <p14:creationId xmlns:p14="http://schemas.microsoft.com/office/powerpoint/2010/main" val="1925014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8</a:t>
            </a:fld>
            <a:endParaRPr lang="en-US" altLang="zh-CN"/>
          </a:p>
        </p:txBody>
      </p:sp>
    </p:spTree>
    <p:extLst>
      <p:ext uri="{BB962C8B-B14F-4D97-AF65-F5344CB8AC3E}">
        <p14:creationId xmlns:p14="http://schemas.microsoft.com/office/powerpoint/2010/main" val="2957793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1E35A8-AF6C-461D-91A5-7502FAEEE6BE}" type="slidenum">
              <a:rPr lang="en-US" altLang="zh-CN" smtClean="0"/>
              <a:pPr/>
              <a:t>9</a:t>
            </a:fld>
            <a:endParaRPr lang="en-US" altLang="zh-CN"/>
          </a:p>
        </p:txBody>
      </p:sp>
    </p:spTree>
    <p:extLst>
      <p:ext uri="{BB962C8B-B14F-4D97-AF65-F5344CB8AC3E}">
        <p14:creationId xmlns:p14="http://schemas.microsoft.com/office/powerpoint/2010/main" val="2253925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13666" name="Group 2"/>
          <p:cNvGrpSpPr>
            <a:grpSpLocks/>
          </p:cNvGrpSpPr>
          <p:nvPr/>
        </p:nvGrpSpPr>
        <p:grpSpPr bwMode="auto">
          <a:xfrm>
            <a:off x="-633413" y="798513"/>
            <a:ext cx="7542213" cy="6029325"/>
            <a:chOff x="-384" y="480"/>
            <a:chExt cx="4751" cy="3798"/>
          </a:xfrm>
        </p:grpSpPr>
        <p:grpSp>
          <p:nvGrpSpPr>
            <p:cNvPr id="113667" name="Group 3"/>
            <p:cNvGrpSpPr>
              <a:grpSpLocks/>
            </p:cNvGrpSpPr>
            <p:nvPr/>
          </p:nvGrpSpPr>
          <p:grpSpPr bwMode="auto">
            <a:xfrm>
              <a:off x="-384" y="480"/>
              <a:ext cx="4751" cy="3798"/>
              <a:chOff x="0" y="522"/>
              <a:chExt cx="4751" cy="3798"/>
            </a:xfrm>
          </p:grpSpPr>
          <p:grpSp>
            <p:nvGrpSpPr>
              <p:cNvPr id="113668" name="Group 4"/>
              <p:cNvGrpSpPr>
                <a:grpSpLocks/>
              </p:cNvGrpSpPr>
              <p:nvPr userDrawn="1"/>
            </p:nvGrpSpPr>
            <p:grpSpPr bwMode="auto">
              <a:xfrm>
                <a:off x="0" y="522"/>
                <a:ext cx="4751" cy="3794"/>
                <a:chOff x="0" y="522"/>
                <a:chExt cx="4751" cy="3794"/>
              </a:xfrm>
            </p:grpSpPr>
            <p:sp>
              <p:nvSpPr>
                <p:cNvPr id="113669" name="Freeform 5"/>
                <p:cNvSpPr>
                  <a:spLocks/>
                </p:cNvSpPr>
                <p:nvPr userDrawn="1"/>
              </p:nvSpPr>
              <p:spPr bwMode="hidden">
                <a:xfrm>
                  <a:off x="628" y="1241"/>
                  <a:ext cx="3281" cy="3075"/>
                </a:xfrm>
                <a:custGeom>
                  <a:avLst/>
                  <a:gdLst>
                    <a:gd name="T0" fmla="*/ 502 w 3271"/>
                    <a:gd name="T1" fmla="*/ 1990 h 3075"/>
                    <a:gd name="T2" fmla="*/ 186 w 3271"/>
                    <a:gd name="T3" fmla="*/ 1474 h 3075"/>
                    <a:gd name="T4" fmla="*/ 66 w 3271"/>
                    <a:gd name="T5" fmla="*/ 1169 h 3075"/>
                    <a:gd name="T6" fmla="*/ 12 w 3271"/>
                    <a:gd name="T7" fmla="*/ 875 h 3075"/>
                    <a:gd name="T8" fmla="*/ 18 w 3271"/>
                    <a:gd name="T9" fmla="*/ 611 h 3075"/>
                    <a:gd name="T10" fmla="*/ 84 w 3271"/>
                    <a:gd name="T11" fmla="*/ 389 h 3075"/>
                    <a:gd name="T12" fmla="*/ 209 w 3271"/>
                    <a:gd name="T13" fmla="*/ 216 h 3075"/>
                    <a:gd name="T14" fmla="*/ 508 w 3271"/>
                    <a:gd name="T15" fmla="*/ 42 h 3075"/>
                    <a:gd name="T16" fmla="*/ 891 w 3271"/>
                    <a:gd name="T17" fmla="*/ 6 h 3075"/>
                    <a:gd name="T18" fmla="*/ 1334 w 3271"/>
                    <a:gd name="T19" fmla="*/ 102 h 3075"/>
                    <a:gd name="T20" fmla="*/ 1806 w 3271"/>
                    <a:gd name="T21" fmla="*/ 324 h 3075"/>
                    <a:gd name="T22" fmla="*/ 2272 w 3271"/>
                    <a:gd name="T23" fmla="*/ 659 h 3075"/>
                    <a:gd name="T24" fmla="*/ 2769 w 3271"/>
                    <a:gd name="T25" fmla="*/ 1187 h 3075"/>
                    <a:gd name="T26" fmla="*/ 3085 w 3271"/>
                    <a:gd name="T27" fmla="*/ 1702 h 3075"/>
                    <a:gd name="T28" fmla="*/ 3205 w 3271"/>
                    <a:gd name="T29" fmla="*/ 2008 h 3075"/>
                    <a:gd name="T30" fmla="*/ 3259 w 3271"/>
                    <a:gd name="T31" fmla="*/ 2302 h 3075"/>
                    <a:gd name="T32" fmla="*/ 3253 w 3271"/>
                    <a:gd name="T33" fmla="*/ 2565 h 3075"/>
                    <a:gd name="T34" fmla="*/ 3187 w 3271"/>
                    <a:gd name="T35" fmla="*/ 2781 h 3075"/>
                    <a:gd name="T36" fmla="*/ 3068 w 3271"/>
                    <a:gd name="T37" fmla="*/ 2961 h 3075"/>
                    <a:gd name="T38" fmla="*/ 2918 w 3271"/>
                    <a:gd name="T39" fmla="*/ 3075 h 3075"/>
                    <a:gd name="T40" fmla="*/ 3068 w 3271"/>
                    <a:gd name="T41" fmla="*/ 2967 h 3075"/>
                    <a:gd name="T42" fmla="*/ 3193 w 3271"/>
                    <a:gd name="T43" fmla="*/ 2787 h 3075"/>
                    <a:gd name="T44" fmla="*/ 3259 w 3271"/>
                    <a:gd name="T45" fmla="*/ 2565 h 3075"/>
                    <a:gd name="T46" fmla="*/ 3265 w 3271"/>
                    <a:gd name="T47" fmla="*/ 2302 h 3075"/>
                    <a:gd name="T48" fmla="*/ 3211 w 3271"/>
                    <a:gd name="T49" fmla="*/ 2008 h 3075"/>
                    <a:gd name="T50" fmla="*/ 3091 w 3271"/>
                    <a:gd name="T51" fmla="*/ 1702 h 3075"/>
                    <a:gd name="T52" fmla="*/ 2775 w 3271"/>
                    <a:gd name="T53" fmla="*/ 1181 h 3075"/>
                    <a:gd name="T54" fmla="*/ 2278 w 3271"/>
                    <a:gd name="T55" fmla="*/ 653 h 3075"/>
                    <a:gd name="T56" fmla="*/ 1806 w 3271"/>
                    <a:gd name="T57" fmla="*/ 318 h 3075"/>
                    <a:gd name="T58" fmla="*/ 1334 w 3271"/>
                    <a:gd name="T59" fmla="*/ 96 h 3075"/>
                    <a:gd name="T60" fmla="*/ 891 w 3271"/>
                    <a:gd name="T61" fmla="*/ 0 h 3075"/>
                    <a:gd name="T62" fmla="*/ 502 w 3271"/>
                    <a:gd name="T63" fmla="*/ 36 h 3075"/>
                    <a:gd name="T64" fmla="*/ 204 w 3271"/>
                    <a:gd name="T65" fmla="*/ 210 h 3075"/>
                    <a:gd name="T66" fmla="*/ 78 w 3271"/>
                    <a:gd name="T67" fmla="*/ 389 h 3075"/>
                    <a:gd name="T68" fmla="*/ 12 w 3271"/>
                    <a:gd name="T69" fmla="*/ 611 h 3075"/>
                    <a:gd name="T70" fmla="*/ 6 w 3271"/>
                    <a:gd name="T71" fmla="*/ 875 h 3075"/>
                    <a:gd name="T72" fmla="*/ 60 w 3271"/>
                    <a:gd name="T73" fmla="*/ 1169 h 3075"/>
                    <a:gd name="T74" fmla="*/ 180 w 3271"/>
                    <a:gd name="T75" fmla="*/ 1474 h 3075"/>
                    <a:gd name="T76" fmla="*/ 353 w 3271"/>
                    <a:gd name="T77" fmla="*/ 1786 h 3075"/>
                    <a:gd name="T78" fmla="*/ 849 w 3271"/>
                    <a:gd name="T79" fmla="*/ 2380 h 3075"/>
                    <a:gd name="T80" fmla="*/ 1244 w 3271"/>
                    <a:gd name="T81" fmla="*/ 2709 h 3075"/>
                    <a:gd name="T82" fmla="*/ 1656 w 3271"/>
                    <a:gd name="T83" fmla="*/ 2961 h 3075"/>
                    <a:gd name="T84" fmla="*/ 1937 w 3271"/>
                    <a:gd name="T85" fmla="*/ 3075 h 3075"/>
                    <a:gd name="T86" fmla="*/ 1525 w 3271"/>
                    <a:gd name="T87" fmla="*/ 2889 h 3075"/>
                    <a:gd name="T88" fmla="*/ 1118 w 3271"/>
                    <a:gd name="T89" fmla="*/ 2607 h 3075"/>
                    <a:gd name="T90" fmla="*/ 849 w 3271"/>
                    <a:gd name="T91" fmla="*/ 2380 h 30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71" h="3075">
                      <a:moveTo>
                        <a:pt x="849" y="2380"/>
                      </a:moveTo>
                      <a:lnTo>
                        <a:pt x="664" y="2188"/>
                      </a:lnTo>
                      <a:lnTo>
                        <a:pt x="502" y="1990"/>
                      </a:lnTo>
                      <a:lnTo>
                        <a:pt x="359" y="1786"/>
                      </a:lnTo>
                      <a:lnTo>
                        <a:pt x="239" y="1576"/>
                      </a:lnTo>
                      <a:lnTo>
                        <a:pt x="186" y="1474"/>
                      </a:lnTo>
                      <a:lnTo>
                        <a:pt x="138" y="1373"/>
                      </a:lnTo>
                      <a:lnTo>
                        <a:pt x="102" y="1271"/>
                      </a:lnTo>
                      <a:lnTo>
                        <a:pt x="66" y="1169"/>
                      </a:lnTo>
                      <a:lnTo>
                        <a:pt x="42" y="1067"/>
                      </a:lnTo>
                      <a:lnTo>
                        <a:pt x="24" y="971"/>
                      </a:lnTo>
                      <a:lnTo>
                        <a:pt x="12" y="875"/>
                      </a:lnTo>
                      <a:lnTo>
                        <a:pt x="6" y="779"/>
                      </a:lnTo>
                      <a:lnTo>
                        <a:pt x="6" y="695"/>
                      </a:lnTo>
                      <a:lnTo>
                        <a:pt x="18" y="611"/>
                      </a:lnTo>
                      <a:lnTo>
                        <a:pt x="30" y="533"/>
                      </a:lnTo>
                      <a:lnTo>
                        <a:pt x="54" y="461"/>
                      </a:lnTo>
                      <a:lnTo>
                        <a:pt x="84" y="389"/>
                      </a:lnTo>
                      <a:lnTo>
                        <a:pt x="120" y="330"/>
                      </a:lnTo>
                      <a:lnTo>
                        <a:pt x="162" y="270"/>
                      </a:lnTo>
                      <a:lnTo>
                        <a:pt x="209" y="216"/>
                      </a:lnTo>
                      <a:lnTo>
                        <a:pt x="299" y="144"/>
                      </a:lnTo>
                      <a:lnTo>
                        <a:pt x="395" y="84"/>
                      </a:lnTo>
                      <a:lnTo>
                        <a:pt x="508" y="42"/>
                      </a:lnTo>
                      <a:lnTo>
                        <a:pt x="628" y="18"/>
                      </a:lnTo>
                      <a:lnTo>
                        <a:pt x="754" y="6"/>
                      </a:lnTo>
                      <a:lnTo>
                        <a:pt x="891" y="6"/>
                      </a:lnTo>
                      <a:lnTo>
                        <a:pt x="1035" y="24"/>
                      </a:lnTo>
                      <a:lnTo>
                        <a:pt x="1184" y="60"/>
                      </a:lnTo>
                      <a:lnTo>
                        <a:pt x="1334" y="102"/>
                      </a:lnTo>
                      <a:lnTo>
                        <a:pt x="1489" y="162"/>
                      </a:lnTo>
                      <a:lnTo>
                        <a:pt x="1644" y="240"/>
                      </a:lnTo>
                      <a:lnTo>
                        <a:pt x="1806" y="324"/>
                      </a:lnTo>
                      <a:lnTo>
                        <a:pt x="1961" y="425"/>
                      </a:lnTo>
                      <a:lnTo>
                        <a:pt x="2117" y="533"/>
                      </a:lnTo>
                      <a:lnTo>
                        <a:pt x="2272" y="659"/>
                      </a:lnTo>
                      <a:lnTo>
                        <a:pt x="2422" y="797"/>
                      </a:lnTo>
                      <a:lnTo>
                        <a:pt x="2607" y="989"/>
                      </a:lnTo>
                      <a:lnTo>
                        <a:pt x="2769" y="1187"/>
                      </a:lnTo>
                      <a:lnTo>
                        <a:pt x="2912" y="1391"/>
                      </a:lnTo>
                      <a:lnTo>
                        <a:pt x="3032" y="1600"/>
                      </a:lnTo>
                      <a:lnTo>
                        <a:pt x="3085" y="1702"/>
                      </a:lnTo>
                      <a:lnTo>
                        <a:pt x="3133" y="1804"/>
                      </a:lnTo>
                      <a:lnTo>
                        <a:pt x="3169" y="1906"/>
                      </a:lnTo>
                      <a:lnTo>
                        <a:pt x="3205" y="2008"/>
                      </a:lnTo>
                      <a:lnTo>
                        <a:pt x="3229" y="2110"/>
                      </a:lnTo>
                      <a:lnTo>
                        <a:pt x="3247" y="2206"/>
                      </a:lnTo>
                      <a:lnTo>
                        <a:pt x="3259" y="2302"/>
                      </a:lnTo>
                      <a:lnTo>
                        <a:pt x="3265" y="2398"/>
                      </a:lnTo>
                      <a:lnTo>
                        <a:pt x="3265" y="2482"/>
                      </a:lnTo>
                      <a:lnTo>
                        <a:pt x="3253" y="2565"/>
                      </a:lnTo>
                      <a:lnTo>
                        <a:pt x="3241" y="2643"/>
                      </a:lnTo>
                      <a:lnTo>
                        <a:pt x="3217" y="2715"/>
                      </a:lnTo>
                      <a:lnTo>
                        <a:pt x="3187" y="2781"/>
                      </a:lnTo>
                      <a:lnTo>
                        <a:pt x="3157" y="2847"/>
                      </a:lnTo>
                      <a:lnTo>
                        <a:pt x="3115" y="2907"/>
                      </a:lnTo>
                      <a:lnTo>
                        <a:pt x="3068" y="2961"/>
                      </a:lnTo>
                      <a:lnTo>
                        <a:pt x="3068" y="2961"/>
                      </a:lnTo>
                      <a:lnTo>
                        <a:pt x="2996" y="3021"/>
                      </a:lnTo>
                      <a:lnTo>
                        <a:pt x="2918" y="3075"/>
                      </a:lnTo>
                      <a:lnTo>
                        <a:pt x="2930" y="3075"/>
                      </a:lnTo>
                      <a:lnTo>
                        <a:pt x="3002" y="3027"/>
                      </a:lnTo>
                      <a:lnTo>
                        <a:pt x="3068" y="2967"/>
                      </a:lnTo>
                      <a:lnTo>
                        <a:pt x="3115" y="2913"/>
                      </a:lnTo>
                      <a:lnTo>
                        <a:pt x="3157" y="2853"/>
                      </a:lnTo>
                      <a:lnTo>
                        <a:pt x="3193" y="2787"/>
                      </a:lnTo>
                      <a:lnTo>
                        <a:pt x="3223" y="2721"/>
                      </a:lnTo>
                      <a:lnTo>
                        <a:pt x="3247" y="2643"/>
                      </a:lnTo>
                      <a:lnTo>
                        <a:pt x="3259" y="2565"/>
                      </a:lnTo>
                      <a:lnTo>
                        <a:pt x="3271" y="2482"/>
                      </a:lnTo>
                      <a:lnTo>
                        <a:pt x="3271" y="2398"/>
                      </a:lnTo>
                      <a:lnTo>
                        <a:pt x="3265" y="2302"/>
                      </a:lnTo>
                      <a:lnTo>
                        <a:pt x="3253" y="2206"/>
                      </a:lnTo>
                      <a:lnTo>
                        <a:pt x="3235" y="2110"/>
                      </a:lnTo>
                      <a:lnTo>
                        <a:pt x="3211" y="2008"/>
                      </a:lnTo>
                      <a:lnTo>
                        <a:pt x="3175" y="1906"/>
                      </a:lnTo>
                      <a:lnTo>
                        <a:pt x="3139" y="1804"/>
                      </a:lnTo>
                      <a:lnTo>
                        <a:pt x="3091" y="1702"/>
                      </a:lnTo>
                      <a:lnTo>
                        <a:pt x="3038" y="1594"/>
                      </a:lnTo>
                      <a:lnTo>
                        <a:pt x="2918" y="1391"/>
                      </a:lnTo>
                      <a:lnTo>
                        <a:pt x="2775" y="1181"/>
                      </a:lnTo>
                      <a:lnTo>
                        <a:pt x="2613" y="983"/>
                      </a:lnTo>
                      <a:lnTo>
                        <a:pt x="2428" y="791"/>
                      </a:lnTo>
                      <a:lnTo>
                        <a:pt x="2278" y="653"/>
                      </a:lnTo>
                      <a:lnTo>
                        <a:pt x="2123" y="527"/>
                      </a:lnTo>
                      <a:lnTo>
                        <a:pt x="1967" y="419"/>
                      </a:lnTo>
                      <a:lnTo>
                        <a:pt x="1806" y="318"/>
                      </a:lnTo>
                      <a:lnTo>
                        <a:pt x="1650" y="234"/>
                      </a:lnTo>
                      <a:lnTo>
                        <a:pt x="1489" y="156"/>
                      </a:lnTo>
                      <a:lnTo>
                        <a:pt x="1334" y="96"/>
                      </a:lnTo>
                      <a:lnTo>
                        <a:pt x="1184" y="54"/>
                      </a:lnTo>
                      <a:lnTo>
                        <a:pt x="1035" y="18"/>
                      </a:lnTo>
                      <a:lnTo>
                        <a:pt x="891" y="0"/>
                      </a:lnTo>
                      <a:lnTo>
                        <a:pt x="754" y="0"/>
                      </a:lnTo>
                      <a:lnTo>
                        <a:pt x="622" y="12"/>
                      </a:lnTo>
                      <a:lnTo>
                        <a:pt x="502" y="36"/>
                      </a:lnTo>
                      <a:lnTo>
                        <a:pt x="395" y="78"/>
                      </a:lnTo>
                      <a:lnTo>
                        <a:pt x="293" y="138"/>
                      </a:lnTo>
                      <a:lnTo>
                        <a:pt x="204" y="210"/>
                      </a:lnTo>
                      <a:lnTo>
                        <a:pt x="156" y="264"/>
                      </a:lnTo>
                      <a:lnTo>
                        <a:pt x="114" y="324"/>
                      </a:lnTo>
                      <a:lnTo>
                        <a:pt x="78" y="389"/>
                      </a:lnTo>
                      <a:lnTo>
                        <a:pt x="48" y="461"/>
                      </a:lnTo>
                      <a:lnTo>
                        <a:pt x="30" y="533"/>
                      </a:lnTo>
                      <a:lnTo>
                        <a:pt x="12" y="611"/>
                      </a:lnTo>
                      <a:lnTo>
                        <a:pt x="6" y="695"/>
                      </a:lnTo>
                      <a:lnTo>
                        <a:pt x="0" y="779"/>
                      </a:lnTo>
                      <a:lnTo>
                        <a:pt x="6" y="875"/>
                      </a:lnTo>
                      <a:lnTo>
                        <a:pt x="18" y="971"/>
                      </a:lnTo>
                      <a:lnTo>
                        <a:pt x="36" y="1067"/>
                      </a:lnTo>
                      <a:lnTo>
                        <a:pt x="60" y="1169"/>
                      </a:lnTo>
                      <a:lnTo>
                        <a:pt x="96" y="1271"/>
                      </a:lnTo>
                      <a:lnTo>
                        <a:pt x="132" y="1373"/>
                      </a:lnTo>
                      <a:lnTo>
                        <a:pt x="180" y="1474"/>
                      </a:lnTo>
                      <a:lnTo>
                        <a:pt x="233" y="1582"/>
                      </a:lnTo>
                      <a:lnTo>
                        <a:pt x="287" y="1684"/>
                      </a:lnTo>
                      <a:lnTo>
                        <a:pt x="353" y="1786"/>
                      </a:lnTo>
                      <a:lnTo>
                        <a:pt x="496" y="1990"/>
                      </a:lnTo>
                      <a:lnTo>
                        <a:pt x="664" y="2188"/>
                      </a:lnTo>
                      <a:lnTo>
                        <a:pt x="849" y="2380"/>
                      </a:lnTo>
                      <a:lnTo>
                        <a:pt x="981" y="2500"/>
                      </a:lnTo>
                      <a:lnTo>
                        <a:pt x="1112" y="2607"/>
                      </a:lnTo>
                      <a:lnTo>
                        <a:pt x="1244" y="2709"/>
                      </a:lnTo>
                      <a:lnTo>
                        <a:pt x="1381" y="2805"/>
                      </a:lnTo>
                      <a:lnTo>
                        <a:pt x="1519" y="2889"/>
                      </a:lnTo>
                      <a:lnTo>
                        <a:pt x="1656" y="2961"/>
                      </a:lnTo>
                      <a:lnTo>
                        <a:pt x="1788" y="3021"/>
                      </a:lnTo>
                      <a:lnTo>
                        <a:pt x="1926" y="3075"/>
                      </a:lnTo>
                      <a:lnTo>
                        <a:pt x="1937" y="3075"/>
                      </a:lnTo>
                      <a:lnTo>
                        <a:pt x="1800" y="3021"/>
                      </a:lnTo>
                      <a:lnTo>
                        <a:pt x="1662" y="2961"/>
                      </a:lnTo>
                      <a:lnTo>
                        <a:pt x="1525" y="2889"/>
                      </a:lnTo>
                      <a:lnTo>
                        <a:pt x="1387" y="2805"/>
                      </a:lnTo>
                      <a:lnTo>
                        <a:pt x="1250" y="2709"/>
                      </a:lnTo>
                      <a:lnTo>
                        <a:pt x="1118" y="2607"/>
                      </a:lnTo>
                      <a:lnTo>
                        <a:pt x="981" y="2500"/>
                      </a:lnTo>
                      <a:lnTo>
                        <a:pt x="849" y="2380"/>
                      </a:lnTo>
                      <a:lnTo>
                        <a:pt x="849" y="238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13670" name="Group 6"/>
                <p:cNvGrpSpPr>
                  <a:grpSpLocks/>
                </p:cNvGrpSpPr>
                <p:nvPr userDrawn="1"/>
              </p:nvGrpSpPr>
              <p:grpSpPr bwMode="auto">
                <a:xfrm>
                  <a:off x="0" y="522"/>
                  <a:ext cx="4751" cy="3794"/>
                  <a:chOff x="0" y="522"/>
                  <a:chExt cx="4751" cy="3794"/>
                </a:xfrm>
              </p:grpSpPr>
              <p:sp>
                <p:nvSpPr>
                  <p:cNvPr id="113671" name="Freeform 7"/>
                  <p:cNvSpPr>
                    <a:spLocks/>
                  </p:cNvSpPr>
                  <p:nvPr userDrawn="1"/>
                </p:nvSpPr>
                <p:spPr bwMode="hidden">
                  <a:xfrm>
                    <a:off x="400" y="815"/>
                    <a:ext cx="3964" cy="3501"/>
                  </a:xfrm>
                  <a:custGeom>
                    <a:avLst/>
                    <a:gdLst>
                      <a:gd name="T0" fmla="*/ 3946 w 3952"/>
                      <a:gd name="T1" fmla="*/ 2860 h 3501"/>
                      <a:gd name="T2" fmla="*/ 3910 w 3952"/>
                      <a:gd name="T3" fmla="*/ 2614 h 3501"/>
                      <a:gd name="T4" fmla="*/ 3839 w 3952"/>
                      <a:gd name="T5" fmla="*/ 2368 h 3501"/>
                      <a:gd name="T6" fmla="*/ 3731 w 3952"/>
                      <a:gd name="T7" fmla="*/ 2110 h 3501"/>
                      <a:gd name="T8" fmla="*/ 3593 w 3952"/>
                      <a:gd name="T9" fmla="*/ 1853 h 3501"/>
                      <a:gd name="T10" fmla="*/ 3432 w 3952"/>
                      <a:gd name="T11" fmla="*/ 1595 h 3501"/>
                      <a:gd name="T12" fmla="*/ 3241 w 3952"/>
                      <a:gd name="T13" fmla="*/ 1343 h 3501"/>
                      <a:gd name="T14" fmla="*/ 3025 w 3952"/>
                      <a:gd name="T15" fmla="*/ 1103 h 3501"/>
                      <a:gd name="T16" fmla="*/ 2721 w 3952"/>
                      <a:gd name="T17" fmla="*/ 815 h 3501"/>
                      <a:gd name="T18" fmla="*/ 2332 w 3952"/>
                      <a:gd name="T19" fmla="*/ 522 h 3501"/>
                      <a:gd name="T20" fmla="*/ 1943 w 3952"/>
                      <a:gd name="T21" fmla="*/ 288 h 3501"/>
                      <a:gd name="T22" fmla="*/ 1555 w 3952"/>
                      <a:gd name="T23" fmla="*/ 126 h 3501"/>
                      <a:gd name="T24" fmla="*/ 1184 w 3952"/>
                      <a:gd name="T25" fmla="*/ 24 h 3501"/>
                      <a:gd name="T26" fmla="*/ 837 w 3952"/>
                      <a:gd name="T27" fmla="*/ 0 h 3501"/>
                      <a:gd name="T28" fmla="*/ 526 w 3952"/>
                      <a:gd name="T29" fmla="*/ 48 h 3501"/>
                      <a:gd name="T30" fmla="*/ 263 w 3952"/>
                      <a:gd name="T31" fmla="*/ 174 h 3501"/>
                      <a:gd name="T32" fmla="*/ 114 w 3952"/>
                      <a:gd name="T33" fmla="*/ 312 h 3501"/>
                      <a:gd name="T34" fmla="*/ 0 w 3952"/>
                      <a:gd name="T35" fmla="*/ 486 h 3501"/>
                      <a:gd name="T36" fmla="*/ 72 w 3952"/>
                      <a:gd name="T37" fmla="*/ 372 h 3501"/>
                      <a:gd name="T38" fmla="*/ 269 w 3952"/>
                      <a:gd name="T39" fmla="*/ 174 h 3501"/>
                      <a:gd name="T40" fmla="*/ 526 w 3952"/>
                      <a:gd name="T41" fmla="*/ 48 h 3501"/>
                      <a:gd name="T42" fmla="*/ 837 w 3952"/>
                      <a:gd name="T43" fmla="*/ 6 h 3501"/>
                      <a:gd name="T44" fmla="*/ 1184 w 3952"/>
                      <a:gd name="T45" fmla="*/ 30 h 3501"/>
                      <a:gd name="T46" fmla="*/ 1555 w 3952"/>
                      <a:gd name="T47" fmla="*/ 132 h 3501"/>
                      <a:gd name="T48" fmla="*/ 1943 w 3952"/>
                      <a:gd name="T49" fmla="*/ 294 h 3501"/>
                      <a:gd name="T50" fmla="*/ 2332 w 3952"/>
                      <a:gd name="T51" fmla="*/ 528 h 3501"/>
                      <a:gd name="T52" fmla="*/ 2715 w 3952"/>
                      <a:gd name="T53" fmla="*/ 821 h 3501"/>
                      <a:gd name="T54" fmla="*/ 3127 w 3952"/>
                      <a:gd name="T55" fmla="*/ 1223 h 3501"/>
                      <a:gd name="T56" fmla="*/ 3336 w 3952"/>
                      <a:gd name="T57" fmla="*/ 1469 h 3501"/>
                      <a:gd name="T58" fmla="*/ 3510 w 3952"/>
                      <a:gd name="T59" fmla="*/ 1727 h 3501"/>
                      <a:gd name="T60" fmla="*/ 3665 w 3952"/>
                      <a:gd name="T61" fmla="*/ 1984 h 3501"/>
                      <a:gd name="T62" fmla="*/ 3785 w 3952"/>
                      <a:gd name="T63" fmla="*/ 2236 h 3501"/>
                      <a:gd name="T64" fmla="*/ 3875 w 3952"/>
                      <a:gd name="T65" fmla="*/ 2494 h 3501"/>
                      <a:gd name="T66" fmla="*/ 3934 w 3952"/>
                      <a:gd name="T67" fmla="*/ 2740 h 3501"/>
                      <a:gd name="T68" fmla="*/ 3952 w 3952"/>
                      <a:gd name="T69" fmla="*/ 2973 h 3501"/>
                      <a:gd name="T70" fmla="*/ 3922 w 3952"/>
                      <a:gd name="T71" fmla="*/ 3255 h 3501"/>
                      <a:gd name="T72" fmla="*/ 3833 w 3952"/>
                      <a:gd name="T73" fmla="*/ 3501 h 3501"/>
                      <a:gd name="T74" fmla="*/ 3886 w 3952"/>
                      <a:gd name="T75" fmla="*/ 3387 h 3501"/>
                      <a:gd name="T76" fmla="*/ 3946 w 3952"/>
                      <a:gd name="T77" fmla="*/ 3123 h 3501"/>
                      <a:gd name="T78" fmla="*/ 3952 w 3952"/>
                      <a:gd name="T79" fmla="*/ 2973 h 3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952" h="3501">
                        <a:moveTo>
                          <a:pt x="3952" y="2973"/>
                        </a:moveTo>
                        <a:lnTo>
                          <a:pt x="3946" y="2860"/>
                        </a:lnTo>
                        <a:lnTo>
                          <a:pt x="3934" y="2740"/>
                        </a:lnTo>
                        <a:lnTo>
                          <a:pt x="3910" y="2614"/>
                        </a:lnTo>
                        <a:lnTo>
                          <a:pt x="3875" y="2494"/>
                        </a:lnTo>
                        <a:lnTo>
                          <a:pt x="3839" y="2368"/>
                        </a:lnTo>
                        <a:lnTo>
                          <a:pt x="3785" y="2236"/>
                        </a:lnTo>
                        <a:lnTo>
                          <a:pt x="3731" y="2110"/>
                        </a:lnTo>
                        <a:lnTo>
                          <a:pt x="3665" y="1978"/>
                        </a:lnTo>
                        <a:lnTo>
                          <a:pt x="3593" y="1853"/>
                        </a:lnTo>
                        <a:lnTo>
                          <a:pt x="3516" y="1721"/>
                        </a:lnTo>
                        <a:lnTo>
                          <a:pt x="3432" y="1595"/>
                        </a:lnTo>
                        <a:lnTo>
                          <a:pt x="3336" y="1469"/>
                        </a:lnTo>
                        <a:lnTo>
                          <a:pt x="3241" y="1343"/>
                        </a:lnTo>
                        <a:lnTo>
                          <a:pt x="3133" y="1223"/>
                        </a:lnTo>
                        <a:lnTo>
                          <a:pt x="3025" y="1103"/>
                        </a:lnTo>
                        <a:lnTo>
                          <a:pt x="2906" y="983"/>
                        </a:lnTo>
                        <a:lnTo>
                          <a:pt x="2721" y="815"/>
                        </a:lnTo>
                        <a:lnTo>
                          <a:pt x="2529" y="660"/>
                        </a:lnTo>
                        <a:lnTo>
                          <a:pt x="2332" y="522"/>
                        </a:lnTo>
                        <a:lnTo>
                          <a:pt x="2141" y="396"/>
                        </a:lnTo>
                        <a:lnTo>
                          <a:pt x="1943" y="288"/>
                        </a:lnTo>
                        <a:lnTo>
                          <a:pt x="1746" y="198"/>
                        </a:lnTo>
                        <a:lnTo>
                          <a:pt x="1555" y="126"/>
                        </a:lnTo>
                        <a:lnTo>
                          <a:pt x="1363" y="66"/>
                        </a:lnTo>
                        <a:lnTo>
                          <a:pt x="1184" y="24"/>
                        </a:lnTo>
                        <a:lnTo>
                          <a:pt x="1005" y="6"/>
                        </a:lnTo>
                        <a:lnTo>
                          <a:pt x="837" y="0"/>
                        </a:lnTo>
                        <a:lnTo>
                          <a:pt x="676" y="12"/>
                        </a:lnTo>
                        <a:lnTo>
                          <a:pt x="526" y="48"/>
                        </a:lnTo>
                        <a:lnTo>
                          <a:pt x="389" y="102"/>
                        </a:lnTo>
                        <a:lnTo>
                          <a:pt x="263" y="174"/>
                        </a:lnTo>
                        <a:lnTo>
                          <a:pt x="155" y="264"/>
                        </a:lnTo>
                        <a:lnTo>
                          <a:pt x="114" y="312"/>
                        </a:lnTo>
                        <a:lnTo>
                          <a:pt x="72" y="366"/>
                        </a:lnTo>
                        <a:lnTo>
                          <a:pt x="0" y="486"/>
                        </a:lnTo>
                        <a:lnTo>
                          <a:pt x="0" y="498"/>
                        </a:lnTo>
                        <a:lnTo>
                          <a:pt x="72" y="372"/>
                        </a:lnTo>
                        <a:lnTo>
                          <a:pt x="161" y="264"/>
                        </a:lnTo>
                        <a:lnTo>
                          <a:pt x="269" y="174"/>
                        </a:lnTo>
                        <a:lnTo>
                          <a:pt x="395" y="102"/>
                        </a:lnTo>
                        <a:lnTo>
                          <a:pt x="526" y="48"/>
                        </a:lnTo>
                        <a:lnTo>
                          <a:pt x="676" y="18"/>
                        </a:lnTo>
                        <a:lnTo>
                          <a:pt x="837" y="6"/>
                        </a:lnTo>
                        <a:lnTo>
                          <a:pt x="1005" y="6"/>
                        </a:lnTo>
                        <a:lnTo>
                          <a:pt x="1184" y="30"/>
                        </a:lnTo>
                        <a:lnTo>
                          <a:pt x="1363" y="72"/>
                        </a:lnTo>
                        <a:lnTo>
                          <a:pt x="1555" y="132"/>
                        </a:lnTo>
                        <a:lnTo>
                          <a:pt x="1746" y="204"/>
                        </a:lnTo>
                        <a:lnTo>
                          <a:pt x="1943" y="294"/>
                        </a:lnTo>
                        <a:lnTo>
                          <a:pt x="2135" y="402"/>
                        </a:lnTo>
                        <a:lnTo>
                          <a:pt x="2332" y="528"/>
                        </a:lnTo>
                        <a:lnTo>
                          <a:pt x="2523" y="666"/>
                        </a:lnTo>
                        <a:lnTo>
                          <a:pt x="2715" y="821"/>
                        </a:lnTo>
                        <a:lnTo>
                          <a:pt x="2900" y="989"/>
                        </a:lnTo>
                        <a:lnTo>
                          <a:pt x="3127" y="1223"/>
                        </a:lnTo>
                        <a:lnTo>
                          <a:pt x="3235" y="1349"/>
                        </a:lnTo>
                        <a:lnTo>
                          <a:pt x="3336" y="1469"/>
                        </a:lnTo>
                        <a:lnTo>
                          <a:pt x="3426" y="1595"/>
                        </a:lnTo>
                        <a:lnTo>
                          <a:pt x="3510" y="1727"/>
                        </a:lnTo>
                        <a:lnTo>
                          <a:pt x="3593" y="1853"/>
                        </a:lnTo>
                        <a:lnTo>
                          <a:pt x="3665" y="1984"/>
                        </a:lnTo>
                        <a:lnTo>
                          <a:pt x="3731" y="2110"/>
                        </a:lnTo>
                        <a:lnTo>
                          <a:pt x="3785" y="2236"/>
                        </a:lnTo>
                        <a:lnTo>
                          <a:pt x="3833" y="2368"/>
                        </a:lnTo>
                        <a:lnTo>
                          <a:pt x="3875" y="2494"/>
                        </a:lnTo>
                        <a:lnTo>
                          <a:pt x="3910" y="2614"/>
                        </a:lnTo>
                        <a:lnTo>
                          <a:pt x="3934" y="2740"/>
                        </a:lnTo>
                        <a:lnTo>
                          <a:pt x="3946" y="2860"/>
                        </a:lnTo>
                        <a:lnTo>
                          <a:pt x="3952" y="2973"/>
                        </a:lnTo>
                        <a:lnTo>
                          <a:pt x="3946" y="3123"/>
                        </a:lnTo>
                        <a:lnTo>
                          <a:pt x="3922" y="3255"/>
                        </a:lnTo>
                        <a:lnTo>
                          <a:pt x="3886" y="3387"/>
                        </a:lnTo>
                        <a:lnTo>
                          <a:pt x="3833" y="3501"/>
                        </a:lnTo>
                        <a:lnTo>
                          <a:pt x="3833" y="3501"/>
                        </a:lnTo>
                        <a:lnTo>
                          <a:pt x="3886" y="3387"/>
                        </a:lnTo>
                        <a:lnTo>
                          <a:pt x="3928" y="3255"/>
                        </a:lnTo>
                        <a:lnTo>
                          <a:pt x="3946" y="3123"/>
                        </a:lnTo>
                        <a:lnTo>
                          <a:pt x="3952" y="2973"/>
                        </a:lnTo>
                        <a:lnTo>
                          <a:pt x="3952" y="297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672" name="Freeform 8"/>
                  <p:cNvSpPr>
                    <a:spLocks/>
                  </p:cNvSpPr>
                  <p:nvPr userDrawn="1"/>
                </p:nvSpPr>
                <p:spPr bwMode="hidden">
                  <a:xfrm>
                    <a:off x="406" y="953"/>
                    <a:ext cx="3803" cy="3363"/>
                  </a:xfrm>
                  <a:custGeom>
                    <a:avLst/>
                    <a:gdLst>
                      <a:gd name="T0" fmla="*/ 676 w 3791"/>
                      <a:gd name="T1" fmla="*/ 2416 h 3363"/>
                      <a:gd name="T2" fmla="*/ 419 w 3791"/>
                      <a:gd name="T3" fmla="*/ 2062 h 3363"/>
                      <a:gd name="T4" fmla="*/ 215 w 3791"/>
                      <a:gd name="T5" fmla="*/ 1703 h 3363"/>
                      <a:gd name="T6" fmla="*/ 78 w 3791"/>
                      <a:gd name="T7" fmla="*/ 1343 h 3363"/>
                      <a:gd name="T8" fmla="*/ 12 w 3791"/>
                      <a:gd name="T9" fmla="*/ 1001 h 3363"/>
                      <a:gd name="T10" fmla="*/ 18 w 3791"/>
                      <a:gd name="T11" fmla="*/ 701 h 3363"/>
                      <a:gd name="T12" fmla="*/ 96 w 3791"/>
                      <a:gd name="T13" fmla="*/ 450 h 3363"/>
                      <a:gd name="T14" fmla="*/ 239 w 3791"/>
                      <a:gd name="T15" fmla="*/ 246 h 3363"/>
                      <a:gd name="T16" fmla="*/ 580 w 3791"/>
                      <a:gd name="T17" fmla="*/ 48 h 3363"/>
                      <a:gd name="T18" fmla="*/ 1028 w 3791"/>
                      <a:gd name="T19" fmla="*/ 6 h 3363"/>
                      <a:gd name="T20" fmla="*/ 1543 w 3791"/>
                      <a:gd name="T21" fmla="*/ 120 h 3363"/>
                      <a:gd name="T22" fmla="*/ 2087 w 3791"/>
                      <a:gd name="T23" fmla="*/ 378 h 3363"/>
                      <a:gd name="T24" fmla="*/ 2631 w 3791"/>
                      <a:gd name="T25" fmla="*/ 773 h 3363"/>
                      <a:gd name="T26" fmla="*/ 3115 w 3791"/>
                      <a:gd name="T27" fmla="*/ 1265 h 3363"/>
                      <a:gd name="T28" fmla="*/ 3378 w 3791"/>
                      <a:gd name="T29" fmla="*/ 1625 h 3363"/>
                      <a:gd name="T30" fmla="*/ 3582 w 3791"/>
                      <a:gd name="T31" fmla="*/ 1984 h 3363"/>
                      <a:gd name="T32" fmla="*/ 3719 w 3791"/>
                      <a:gd name="T33" fmla="*/ 2344 h 3363"/>
                      <a:gd name="T34" fmla="*/ 3785 w 3791"/>
                      <a:gd name="T35" fmla="*/ 2686 h 3363"/>
                      <a:gd name="T36" fmla="*/ 3749 w 3791"/>
                      <a:gd name="T37" fmla="*/ 3105 h 3363"/>
                      <a:gd name="T38" fmla="*/ 3629 w 3791"/>
                      <a:gd name="T39" fmla="*/ 3363 h 3363"/>
                      <a:gd name="T40" fmla="*/ 3779 w 3791"/>
                      <a:gd name="T41" fmla="*/ 2967 h 3363"/>
                      <a:gd name="T42" fmla="*/ 3791 w 3791"/>
                      <a:gd name="T43" fmla="*/ 2794 h 3363"/>
                      <a:gd name="T44" fmla="*/ 3749 w 3791"/>
                      <a:gd name="T45" fmla="*/ 2458 h 3363"/>
                      <a:gd name="T46" fmla="*/ 3635 w 3791"/>
                      <a:gd name="T47" fmla="*/ 2104 h 3363"/>
                      <a:gd name="T48" fmla="*/ 3456 w 3791"/>
                      <a:gd name="T49" fmla="*/ 1739 h 3363"/>
                      <a:gd name="T50" fmla="*/ 3211 w 3791"/>
                      <a:gd name="T51" fmla="*/ 1385 h 3363"/>
                      <a:gd name="T52" fmla="*/ 2804 w 3791"/>
                      <a:gd name="T53" fmla="*/ 929 h 3363"/>
                      <a:gd name="T54" fmla="*/ 2272 w 3791"/>
                      <a:gd name="T55" fmla="*/ 492 h 3363"/>
                      <a:gd name="T56" fmla="*/ 1722 w 3791"/>
                      <a:gd name="T57" fmla="*/ 192 h 3363"/>
                      <a:gd name="T58" fmla="*/ 1190 w 3791"/>
                      <a:gd name="T59" fmla="*/ 24 h 3363"/>
                      <a:gd name="T60" fmla="*/ 717 w 3791"/>
                      <a:gd name="T61" fmla="*/ 12 h 3363"/>
                      <a:gd name="T62" fmla="*/ 335 w 3791"/>
                      <a:gd name="T63" fmla="*/ 162 h 3363"/>
                      <a:gd name="T64" fmla="*/ 132 w 3791"/>
                      <a:gd name="T65" fmla="*/ 378 h 3363"/>
                      <a:gd name="T66" fmla="*/ 36 w 3791"/>
                      <a:gd name="T67" fmla="*/ 612 h 3363"/>
                      <a:gd name="T68" fmla="*/ 0 w 3791"/>
                      <a:gd name="T69" fmla="*/ 893 h 3363"/>
                      <a:gd name="T70" fmla="*/ 42 w 3791"/>
                      <a:gd name="T71" fmla="*/ 1229 h 3363"/>
                      <a:gd name="T72" fmla="*/ 161 w 3791"/>
                      <a:gd name="T73" fmla="*/ 1583 h 3363"/>
                      <a:gd name="T74" fmla="*/ 341 w 3791"/>
                      <a:gd name="T75" fmla="*/ 1942 h 3363"/>
                      <a:gd name="T76" fmla="*/ 580 w 3791"/>
                      <a:gd name="T77" fmla="*/ 2302 h 3363"/>
                      <a:gd name="T78" fmla="*/ 987 w 3791"/>
                      <a:gd name="T79" fmla="*/ 2758 h 3363"/>
                      <a:gd name="T80" fmla="*/ 1596 w 3791"/>
                      <a:gd name="T81" fmla="*/ 3237 h 3363"/>
                      <a:gd name="T82" fmla="*/ 1596 w 3791"/>
                      <a:gd name="T83" fmla="*/ 3237 h 3363"/>
                      <a:gd name="T84" fmla="*/ 993 w 3791"/>
                      <a:gd name="T85" fmla="*/ 2758 h 3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91" h="3363">
                        <a:moveTo>
                          <a:pt x="993" y="2758"/>
                        </a:moveTo>
                        <a:lnTo>
                          <a:pt x="777" y="2536"/>
                        </a:lnTo>
                        <a:lnTo>
                          <a:pt x="676" y="2416"/>
                        </a:lnTo>
                        <a:lnTo>
                          <a:pt x="586" y="2302"/>
                        </a:lnTo>
                        <a:lnTo>
                          <a:pt x="496" y="2182"/>
                        </a:lnTo>
                        <a:lnTo>
                          <a:pt x="419" y="2062"/>
                        </a:lnTo>
                        <a:lnTo>
                          <a:pt x="341" y="1942"/>
                        </a:lnTo>
                        <a:lnTo>
                          <a:pt x="275" y="1822"/>
                        </a:lnTo>
                        <a:lnTo>
                          <a:pt x="215" y="1703"/>
                        </a:lnTo>
                        <a:lnTo>
                          <a:pt x="161" y="1583"/>
                        </a:lnTo>
                        <a:lnTo>
                          <a:pt x="114" y="1463"/>
                        </a:lnTo>
                        <a:lnTo>
                          <a:pt x="78" y="1343"/>
                        </a:lnTo>
                        <a:lnTo>
                          <a:pt x="48" y="1229"/>
                        </a:lnTo>
                        <a:lnTo>
                          <a:pt x="24" y="1115"/>
                        </a:lnTo>
                        <a:lnTo>
                          <a:pt x="12" y="1001"/>
                        </a:lnTo>
                        <a:lnTo>
                          <a:pt x="6" y="893"/>
                        </a:lnTo>
                        <a:lnTo>
                          <a:pt x="12" y="797"/>
                        </a:lnTo>
                        <a:lnTo>
                          <a:pt x="18" y="701"/>
                        </a:lnTo>
                        <a:lnTo>
                          <a:pt x="42" y="612"/>
                        </a:lnTo>
                        <a:lnTo>
                          <a:pt x="66" y="528"/>
                        </a:lnTo>
                        <a:lnTo>
                          <a:pt x="96" y="450"/>
                        </a:lnTo>
                        <a:lnTo>
                          <a:pt x="138" y="378"/>
                        </a:lnTo>
                        <a:lnTo>
                          <a:pt x="185" y="306"/>
                        </a:lnTo>
                        <a:lnTo>
                          <a:pt x="239" y="246"/>
                        </a:lnTo>
                        <a:lnTo>
                          <a:pt x="341" y="162"/>
                        </a:lnTo>
                        <a:lnTo>
                          <a:pt x="454" y="96"/>
                        </a:lnTo>
                        <a:lnTo>
                          <a:pt x="580" y="48"/>
                        </a:lnTo>
                        <a:lnTo>
                          <a:pt x="723" y="18"/>
                        </a:lnTo>
                        <a:lnTo>
                          <a:pt x="867" y="6"/>
                        </a:lnTo>
                        <a:lnTo>
                          <a:pt x="1028" y="6"/>
                        </a:lnTo>
                        <a:lnTo>
                          <a:pt x="1196" y="30"/>
                        </a:lnTo>
                        <a:lnTo>
                          <a:pt x="1363" y="66"/>
                        </a:lnTo>
                        <a:lnTo>
                          <a:pt x="1543" y="120"/>
                        </a:lnTo>
                        <a:lnTo>
                          <a:pt x="1722" y="192"/>
                        </a:lnTo>
                        <a:lnTo>
                          <a:pt x="1901" y="282"/>
                        </a:lnTo>
                        <a:lnTo>
                          <a:pt x="2087" y="378"/>
                        </a:lnTo>
                        <a:lnTo>
                          <a:pt x="2272" y="498"/>
                        </a:lnTo>
                        <a:lnTo>
                          <a:pt x="2451" y="624"/>
                        </a:lnTo>
                        <a:lnTo>
                          <a:pt x="2631" y="773"/>
                        </a:lnTo>
                        <a:lnTo>
                          <a:pt x="2804" y="929"/>
                        </a:lnTo>
                        <a:lnTo>
                          <a:pt x="3019" y="1151"/>
                        </a:lnTo>
                        <a:lnTo>
                          <a:pt x="3115" y="1265"/>
                        </a:lnTo>
                        <a:lnTo>
                          <a:pt x="3211" y="1385"/>
                        </a:lnTo>
                        <a:lnTo>
                          <a:pt x="3295" y="1505"/>
                        </a:lnTo>
                        <a:lnTo>
                          <a:pt x="3378" y="1625"/>
                        </a:lnTo>
                        <a:lnTo>
                          <a:pt x="3450" y="1745"/>
                        </a:lnTo>
                        <a:lnTo>
                          <a:pt x="3522" y="1864"/>
                        </a:lnTo>
                        <a:lnTo>
                          <a:pt x="3582" y="1984"/>
                        </a:lnTo>
                        <a:lnTo>
                          <a:pt x="3635" y="2104"/>
                        </a:lnTo>
                        <a:lnTo>
                          <a:pt x="3677" y="2224"/>
                        </a:lnTo>
                        <a:lnTo>
                          <a:pt x="3719" y="2344"/>
                        </a:lnTo>
                        <a:lnTo>
                          <a:pt x="3749" y="2458"/>
                        </a:lnTo>
                        <a:lnTo>
                          <a:pt x="3773" y="2572"/>
                        </a:lnTo>
                        <a:lnTo>
                          <a:pt x="3785" y="2686"/>
                        </a:lnTo>
                        <a:lnTo>
                          <a:pt x="3791" y="2794"/>
                        </a:lnTo>
                        <a:lnTo>
                          <a:pt x="3779" y="2955"/>
                        </a:lnTo>
                        <a:lnTo>
                          <a:pt x="3749" y="3105"/>
                        </a:lnTo>
                        <a:lnTo>
                          <a:pt x="3695" y="3243"/>
                        </a:lnTo>
                        <a:lnTo>
                          <a:pt x="3623" y="3363"/>
                        </a:lnTo>
                        <a:lnTo>
                          <a:pt x="3629" y="3363"/>
                        </a:lnTo>
                        <a:lnTo>
                          <a:pt x="3701" y="3243"/>
                        </a:lnTo>
                        <a:lnTo>
                          <a:pt x="3749" y="3111"/>
                        </a:lnTo>
                        <a:lnTo>
                          <a:pt x="3779" y="2967"/>
                        </a:lnTo>
                        <a:lnTo>
                          <a:pt x="3791" y="2806"/>
                        </a:lnTo>
                        <a:lnTo>
                          <a:pt x="3791" y="2800"/>
                        </a:lnTo>
                        <a:lnTo>
                          <a:pt x="3791" y="2794"/>
                        </a:lnTo>
                        <a:lnTo>
                          <a:pt x="3785" y="2686"/>
                        </a:lnTo>
                        <a:lnTo>
                          <a:pt x="3773" y="2572"/>
                        </a:lnTo>
                        <a:lnTo>
                          <a:pt x="3749" y="2458"/>
                        </a:lnTo>
                        <a:lnTo>
                          <a:pt x="3719" y="2338"/>
                        </a:lnTo>
                        <a:lnTo>
                          <a:pt x="3683" y="2224"/>
                        </a:lnTo>
                        <a:lnTo>
                          <a:pt x="3635" y="2104"/>
                        </a:lnTo>
                        <a:lnTo>
                          <a:pt x="3582" y="1984"/>
                        </a:lnTo>
                        <a:lnTo>
                          <a:pt x="3522" y="1864"/>
                        </a:lnTo>
                        <a:lnTo>
                          <a:pt x="3456" y="1739"/>
                        </a:lnTo>
                        <a:lnTo>
                          <a:pt x="3378" y="1619"/>
                        </a:lnTo>
                        <a:lnTo>
                          <a:pt x="3300" y="1499"/>
                        </a:lnTo>
                        <a:lnTo>
                          <a:pt x="3211" y="1385"/>
                        </a:lnTo>
                        <a:lnTo>
                          <a:pt x="3121" y="1265"/>
                        </a:lnTo>
                        <a:lnTo>
                          <a:pt x="3019" y="1151"/>
                        </a:lnTo>
                        <a:lnTo>
                          <a:pt x="2804" y="929"/>
                        </a:lnTo>
                        <a:lnTo>
                          <a:pt x="2631" y="767"/>
                        </a:lnTo>
                        <a:lnTo>
                          <a:pt x="2451" y="624"/>
                        </a:lnTo>
                        <a:lnTo>
                          <a:pt x="2272" y="492"/>
                        </a:lnTo>
                        <a:lnTo>
                          <a:pt x="2087" y="378"/>
                        </a:lnTo>
                        <a:lnTo>
                          <a:pt x="1901" y="276"/>
                        </a:lnTo>
                        <a:lnTo>
                          <a:pt x="1722" y="192"/>
                        </a:lnTo>
                        <a:lnTo>
                          <a:pt x="1543" y="120"/>
                        </a:lnTo>
                        <a:lnTo>
                          <a:pt x="1363" y="66"/>
                        </a:lnTo>
                        <a:lnTo>
                          <a:pt x="1190" y="24"/>
                        </a:lnTo>
                        <a:lnTo>
                          <a:pt x="1028" y="6"/>
                        </a:lnTo>
                        <a:lnTo>
                          <a:pt x="867" y="0"/>
                        </a:lnTo>
                        <a:lnTo>
                          <a:pt x="717" y="12"/>
                        </a:lnTo>
                        <a:lnTo>
                          <a:pt x="580" y="42"/>
                        </a:lnTo>
                        <a:lnTo>
                          <a:pt x="448" y="90"/>
                        </a:lnTo>
                        <a:lnTo>
                          <a:pt x="335" y="162"/>
                        </a:lnTo>
                        <a:lnTo>
                          <a:pt x="233" y="246"/>
                        </a:lnTo>
                        <a:lnTo>
                          <a:pt x="179" y="306"/>
                        </a:lnTo>
                        <a:lnTo>
                          <a:pt x="132" y="378"/>
                        </a:lnTo>
                        <a:lnTo>
                          <a:pt x="90" y="450"/>
                        </a:lnTo>
                        <a:lnTo>
                          <a:pt x="60" y="528"/>
                        </a:lnTo>
                        <a:lnTo>
                          <a:pt x="36" y="612"/>
                        </a:lnTo>
                        <a:lnTo>
                          <a:pt x="12" y="701"/>
                        </a:lnTo>
                        <a:lnTo>
                          <a:pt x="6" y="797"/>
                        </a:lnTo>
                        <a:lnTo>
                          <a:pt x="0" y="893"/>
                        </a:lnTo>
                        <a:lnTo>
                          <a:pt x="6" y="1001"/>
                        </a:lnTo>
                        <a:lnTo>
                          <a:pt x="24" y="1115"/>
                        </a:lnTo>
                        <a:lnTo>
                          <a:pt x="42" y="1229"/>
                        </a:lnTo>
                        <a:lnTo>
                          <a:pt x="78" y="1343"/>
                        </a:lnTo>
                        <a:lnTo>
                          <a:pt x="114" y="1463"/>
                        </a:lnTo>
                        <a:lnTo>
                          <a:pt x="161" y="1583"/>
                        </a:lnTo>
                        <a:lnTo>
                          <a:pt x="215" y="1703"/>
                        </a:lnTo>
                        <a:lnTo>
                          <a:pt x="275" y="1822"/>
                        </a:lnTo>
                        <a:lnTo>
                          <a:pt x="341" y="1942"/>
                        </a:lnTo>
                        <a:lnTo>
                          <a:pt x="413" y="2062"/>
                        </a:lnTo>
                        <a:lnTo>
                          <a:pt x="496" y="2182"/>
                        </a:lnTo>
                        <a:lnTo>
                          <a:pt x="580" y="2302"/>
                        </a:lnTo>
                        <a:lnTo>
                          <a:pt x="676" y="2422"/>
                        </a:lnTo>
                        <a:lnTo>
                          <a:pt x="771" y="2536"/>
                        </a:lnTo>
                        <a:lnTo>
                          <a:pt x="987" y="2758"/>
                        </a:lnTo>
                        <a:lnTo>
                          <a:pt x="1184" y="2931"/>
                        </a:lnTo>
                        <a:lnTo>
                          <a:pt x="1387" y="3093"/>
                        </a:lnTo>
                        <a:lnTo>
                          <a:pt x="1596" y="3237"/>
                        </a:lnTo>
                        <a:lnTo>
                          <a:pt x="1800" y="3363"/>
                        </a:lnTo>
                        <a:lnTo>
                          <a:pt x="1806" y="3363"/>
                        </a:lnTo>
                        <a:lnTo>
                          <a:pt x="1596" y="3237"/>
                        </a:lnTo>
                        <a:lnTo>
                          <a:pt x="1393" y="3093"/>
                        </a:lnTo>
                        <a:lnTo>
                          <a:pt x="1190" y="2931"/>
                        </a:lnTo>
                        <a:lnTo>
                          <a:pt x="993" y="2758"/>
                        </a:lnTo>
                        <a:lnTo>
                          <a:pt x="993" y="275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673" name="Freeform 9"/>
                  <p:cNvSpPr>
                    <a:spLocks/>
                  </p:cNvSpPr>
                  <p:nvPr userDrawn="1"/>
                </p:nvSpPr>
                <p:spPr bwMode="hidden">
                  <a:xfrm>
                    <a:off x="514" y="1091"/>
                    <a:ext cx="3538" cy="3225"/>
                  </a:xfrm>
                  <a:custGeom>
                    <a:avLst/>
                    <a:gdLst>
                      <a:gd name="T0" fmla="*/ 538 w 3527"/>
                      <a:gd name="T1" fmla="*/ 2146 h 3225"/>
                      <a:gd name="T2" fmla="*/ 317 w 3527"/>
                      <a:gd name="T3" fmla="*/ 1816 h 3225"/>
                      <a:gd name="T4" fmla="*/ 149 w 3527"/>
                      <a:gd name="T5" fmla="*/ 1481 h 3225"/>
                      <a:gd name="T6" fmla="*/ 41 w 3527"/>
                      <a:gd name="T7" fmla="*/ 1151 h 3225"/>
                      <a:gd name="T8" fmla="*/ 0 w 3527"/>
                      <a:gd name="T9" fmla="*/ 839 h 3225"/>
                      <a:gd name="T10" fmla="*/ 30 w 3527"/>
                      <a:gd name="T11" fmla="*/ 575 h 3225"/>
                      <a:gd name="T12" fmla="*/ 125 w 3527"/>
                      <a:gd name="T13" fmla="*/ 354 h 3225"/>
                      <a:gd name="T14" fmla="*/ 317 w 3527"/>
                      <a:gd name="T15" fmla="*/ 150 h 3225"/>
                      <a:gd name="T16" fmla="*/ 669 w 3527"/>
                      <a:gd name="T17" fmla="*/ 12 h 3225"/>
                      <a:gd name="T18" fmla="*/ 1112 w 3527"/>
                      <a:gd name="T19" fmla="*/ 24 h 3225"/>
                      <a:gd name="T20" fmla="*/ 1608 w 3527"/>
                      <a:gd name="T21" fmla="*/ 174 h 3225"/>
                      <a:gd name="T22" fmla="*/ 2116 w 3527"/>
                      <a:gd name="T23" fmla="*/ 456 h 3225"/>
                      <a:gd name="T24" fmla="*/ 2613 w 3527"/>
                      <a:gd name="T25" fmla="*/ 857 h 3225"/>
                      <a:gd name="T26" fmla="*/ 3073 w 3527"/>
                      <a:gd name="T27" fmla="*/ 1391 h 3225"/>
                      <a:gd name="T28" fmla="*/ 3276 w 3527"/>
                      <a:gd name="T29" fmla="*/ 1726 h 3225"/>
                      <a:gd name="T30" fmla="*/ 3426 w 3527"/>
                      <a:gd name="T31" fmla="*/ 2062 h 3225"/>
                      <a:gd name="T32" fmla="*/ 3509 w 3527"/>
                      <a:gd name="T33" fmla="*/ 2386 h 3225"/>
                      <a:gd name="T34" fmla="*/ 3521 w 3527"/>
                      <a:gd name="T35" fmla="*/ 2680 h 3225"/>
                      <a:gd name="T36" fmla="*/ 3474 w 3527"/>
                      <a:gd name="T37" fmla="*/ 2931 h 3225"/>
                      <a:gd name="T38" fmla="*/ 3360 w 3527"/>
                      <a:gd name="T39" fmla="*/ 3141 h 3225"/>
                      <a:gd name="T40" fmla="*/ 3282 w 3527"/>
                      <a:gd name="T41" fmla="*/ 3225 h 3225"/>
                      <a:gd name="T42" fmla="*/ 3312 w 3527"/>
                      <a:gd name="T43" fmla="*/ 3201 h 3225"/>
                      <a:gd name="T44" fmla="*/ 3444 w 3527"/>
                      <a:gd name="T45" fmla="*/ 3009 h 3225"/>
                      <a:gd name="T46" fmla="*/ 3515 w 3527"/>
                      <a:gd name="T47" fmla="*/ 2769 h 3225"/>
                      <a:gd name="T48" fmla="*/ 3521 w 3527"/>
                      <a:gd name="T49" fmla="*/ 2488 h 3225"/>
                      <a:gd name="T50" fmla="*/ 3462 w 3527"/>
                      <a:gd name="T51" fmla="*/ 2170 h 3225"/>
                      <a:gd name="T52" fmla="*/ 3336 w 3527"/>
                      <a:gd name="T53" fmla="*/ 1834 h 3225"/>
                      <a:gd name="T54" fmla="*/ 3145 w 3527"/>
                      <a:gd name="T55" fmla="*/ 1499 h 3225"/>
                      <a:gd name="T56" fmla="*/ 2816 w 3527"/>
                      <a:gd name="T57" fmla="*/ 1061 h 3225"/>
                      <a:gd name="T58" fmla="*/ 2284 w 3527"/>
                      <a:gd name="T59" fmla="*/ 575 h 3225"/>
                      <a:gd name="T60" fmla="*/ 1775 w 3527"/>
                      <a:gd name="T61" fmla="*/ 252 h 3225"/>
                      <a:gd name="T62" fmla="*/ 1273 w 3527"/>
                      <a:gd name="T63" fmla="*/ 60 h 3225"/>
                      <a:gd name="T64" fmla="*/ 807 w 3527"/>
                      <a:gd name="T65" fmla="*/ 0 h 3225"/>
                      <a:gd name="T66" fmla="*/ 418 w 3527"/>
                      <a:gd name="T67" fmla="*/ 84 h 3225"/>
                      <a:gd name="T68" fmla="*/ 167 w 3527"/>
                      <a:gd name="T69" fmla="*/ 288 h 3225"/>
                      <a:gd name="T70" fmla="*/ 53 w 3527"/>
                      <a:gd name="T71" fmla="*/ 498 h 3225"/>
                      <a:gd name="T72" fmla="*/ 0 w 3527"/>
                      <a:gd name="T73" fmla="*/ 749 h 3225"/>
                      <a:gd name="T74" fmla="*/ 18 w 3527"/>
                      <a:gd name="T75" fmla="*/ 1043 h 3225"/>
                      <a:gd name="T76" fmla="*/ 101 w 3527"/>
                      <a:gd name="T77" fmla="*/ 1373 h 3225"/>
                      <a:gd name="T78" fmla="*/ 251 w 3527"/>
                      <a:gd name="T79" fmla="*/ 1708 h 3225"/>
                      <a:gd name="T80" fmla="*/ 454 w 3527"/>
                      <a:gd name="T81" fmla="*/ 2038 h 3225"/>
                      <a:gd name="T82" fmla="*/ 914 w 3527"/>
                      <a:gd name="T83" fmla="*/ 2572 h 3225"/>
                      <a:gd name="T84" fmla="*/ 1255 w 3527"/>
                      <a:gd name="T85" fmla="*/ 2865 h 3225"/>
                      <a:gd name="T86" fmla="*/ 1608 w 3527"/>
                      <a:gd name="T87" fmla="*/ 3099 h 3225"/>
                      <a:gd name="T88" fmla="*/ 1853 w 3527"/>
                      <a:gd name="T89" fmla="*/ 3225 h 3225"/>
                      <a:gd name="T90" fmla="*/ 1494 w 3527"/>
                      <a:gd name="T91" fmla="*/ 3027 h 3225"/>
                      <a:gd name="T92" fmla="*/ 1142 w 3527"/>
                      <a:gd name="T93" fmla="*/ 2769 h 3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27" h="3225">
                        <a:moveTo>
                          <a:pt x="914" y="2572"/>
                        </a:moveTo>
                        <a:lnTo>
                          <a:pt x="717" y="2362"/>
                        </a:lnTo>
                        <a:lnTo>
                          <a:pt x="538" y="2146"/>
                        </a:lnTo>
                        <a:lnTo>
                          <a:pt x="460" y="2038"/>
                        </a:lnTo>
                        <a:lnTo>
                          <a:pt x="382" y="1930"/>
                        </a:lnTo>
                        <a:lnTo>
                          <a:pt x="317" y="1816"/>
                        </a:lnTo>
                        <a:lnTo>
                          <a:pt x="251" y="1702"/>
                        </a:lnTo>
                        <a:lnTo>
                          <a:pt x="197" y="1589"/>
                        </a:lnTo>
                        <a:lnTo>
                          <a:pt x="149" y="1481"/>
                        </a:lnTo>
                        <a:lnTo>
                          <a:pt x="107" y="1367"/>
                        </a:lnTo>
                        <a:lnTo>
                          <a:pt x="71" y="1259"/>
                        </a:lnTo>
                        <a:lnTo>
                          <a:pt x="41" y="1151"/>
                        </a:lnTo>
                        <a:lnTo>
                          <a:pt x="18" y="1043"/>
                        </a:lnTo>
                        <a:lnTo>
                          <a:pt x="6" y="941"/>
                        </a:lnTo>
                        <a:lnTo>
                          <a:pt x="0" y="839"/>
                        </a:lnTo>
                        <a:lnTo>
                          <a:pt x="6" y="749"/>
                        </a:lnTo>
                        <a:lnTo>
                          <a:pt x="12" y="659"/>
                        </a:lnTo>
                        <a:lnTo>
                          <a:pt x="30" y="575"/>
                        </a:lnTo>
                        <a:lnTo>
                          <a:pt x="59" y="498"/>
                        </a:lnTo>
                        <a:lnTo>
                          <a:pt x="89" y="420"/>
                        </a:lnTo>
                        <a:lnTo>
                          <a:pt x="125" y="354"/>
                        </a:lnTo>
                        <a:lnTo>
                          <a:pt x="173" y="288"/>
                        </a:lnTo>
                        <a:lnTo>
                          <a:pt x="221" y="228"/>
                        </a:lnTo>
                        <a:lnTo>
                          <a:pt x="317" y="150"/>
                        </a:lnTo>
                        <a:lnTo>
                          <a:pt x="424" y="90"/>
                        </a:lnTo>
                        <a:lnTo>
                          <a:pt x="544" y="42"/>
                        </a:lnTo>
                        <a:lnTo>
                          <a:pt x="669" y="12"/>
                        </a:lnTo>
                        <a:lnTo>
                          <a:pt x="813" y="0"/>
                        </a:lnTo>
                        <a:lnTo>
                          <a:pt x="956" y="6"/>
                        </a:lnTo>
                        <a:lnTo>
                          <a:pt x="1112" y="24"/>
                        </a:lnTo>
                        <a:lnTo>
                          <a:pt x="1273" y="60"/>
                        </a:lnTo>
                        <a:lnTo>
                          <a:pt x="1441" y="114"/>
                        </a:lnTo>
                        <a:lnTo>
                          <a:pt x="1608" y="174"/>
                        </a:lnTo>
                        <a:lnTo>
                          <a:pt x="1775" y="258"/>
                        </a:lnTo>
                        <a:lnTo>
                          <a:pt x="1949" y="348"/>
                        </a:lnTo>
                        <a:lnTo>
                          <a:pt x="2116" y="456"/>
                        </a:lnTo>
                        <a:lnTo>
                          <a:pt x="2284" y="575"/>
                        </a:lnTo>
                        <a:lnTo>
                          <a:pt x="2451" y="713"/>
                        </a:lnTo>
                        <a:lnTo>
                          <a:pt x="2613" y="857"/>
                        </a:lnTo>
                        <a:lnTo>
                          <a:pt x="2810" y="1067"/>
                        </a:lnTo>
                        <a:lnTo>
                          <a:pt x="2989" y="1283"/>
                        </a:lnTo>
                        <a:lnTo>
                          <a:pt x="3073" y="1391"/>
                        </a:lnTo>
                        <a:lnTo>
                          <a:pt x="3145" y="1505"/>
                        </a:lnTo>
                        <a:lnTo>
                          <a:pt x="3216" y="1612"/>
                        </a:lnTo>
                        <a:lnTo>
                          <a:pt x="3276" y="1726"/>
                        </a:lnTo>
                        <a:lnTo>
                          <a:pt x="3330" y="1840"/>
                        </a:lnTo>
                        <a:lnTo>
                          <a:pt x="3384" y="1948"/>
                        </a:lnTo>
                        <a:lnTo>
                          <a:pt x="3426" y="2062"/>
                        </a:lnTo>
                        <a:lnTo>
                          <a:pt x="3462" y="2170"/>
                        </a:lnTo>
                        <a:lnTo>
                          <a:pt x="3491" y="2278"/>
                        </a:lnTo>
                        <a:lnTo>
                          <a:pt x="3509" y="2386"/>
                        </a:lnTo>
                        <a:lnTo>
                          <a:pt x="3521" y="2488"/>
                        </a:lnTo>
                        <a:lnTo>
                          <a:pt x="3527" y="2590"/>
                        </a:lnTo>
                        <a:lnTo>
                          <a:pt x="3521" y="2680"/>
                        </a:lnTo>
                        <a:lnTo>
                          <a:pt x="3515" y="2769"/>
                        </a:lnTo>
                        <a:lnTo>
                          <a:pt x="3497" y="2853"/>
                        </a:lnTo>
                        <a:lnTo>
                          <a:pt x="3474" y="2931"/>
                        </a:lnTo>
                        <a:lnTo>
                          <a:pt x="3438" y="3009"/>
                        </a:lnTo>
                        <a:lnTo>
                          <a:pt x="3402" y="3075"/>
                        </a:lnTo>
                        <a:lnTo>
                          <a:pt x="3360" y="3141"/>
                        </a:lnTo>
                        <a:lnTo>
                          <a:pt x="3306" y="3201"/>
                        </a:lnTo>
                        <a:lnTo>
                          <a:pt x="3294" y="3213"/>
                        </a:lnTo>
                        <a:lnTo>
                          <a:pt x="3282" y="3225"/>
                        </a:lnTo>
                        <a:lnTo>
                          <a:pt x="3288" y="3225"/>
                        </a:lnTo>
                        <a:lnTo>
                          <a:pt x="3300" y="3213"/>
                        </a:lnTo>
                        <a:lnTo>
                          <a:pt x="3312" y="3201"/>
                        </a:lnTo>
                        <a:lnTo>
                          <a:pt x="3366" y="3141"/>
                        </a:lnTo>
                        <a:lnTo>
                          <a:pt x="3408" y="3075"/>
                        </a:lnTo>
                        <a:lnTo>
                          <a:pt x="3444" y="3009"/>
                        </a:lnTo>
                        <a:lnTo>
                          <a:pt x="3474" y="2931"/>
                        </a:lnTo>
                        <a:lnTo>
                          <a:pt x="3497" y="2853"/>
                        </a:lnTo>
                        <a:lnTo>
                          <a:pt x="3515" y="2769"/>
                        </a:lnTo>
                        <a:lnTo>
                          <a:pt x="3527" y="2680"/>
                        </a:lnTo>
                        <a:lnTo>
                          <a:pt x="3527" y="2590"/>
                        </a:lnTo>
                        <a:lnTo>
                          <a:pt x="3521" y="2488"/>
                        </a:lnTo>
                        <a:lnTo>
                          <a:pt x="3509" y="2386"/>
                        </a:lnTo>
                        <a:lnTo>
                          <a:pt x="3491" y="2278"/>
                        </a:lnTo>
                        <a:lnTo>
                          <a:pt x="3462" y="2170"/>
                        </a:lnTo>
                        <a:lnTo>
                          <a:pt x="3426" y="2056"/>
                        </a:lnTo>
                        <a:lnTo>
                          <a:pt x="3384" y="1948"/>
                        </a:lnTo>
                        <a:lnTo>
                          <a:pt x="3336" y="1834"/>
                        </a:lnTo>
                        <a:lnTo>
                          <a:pt x="3276" y="1726"/>
                        </a:lnTo>
                        <a:lnTo>
                          <a:pt x="3216" y="1612"/>
                        </a:lnTo>
                        <a:lnTo>
                          <a:pt x="3145" y="1499"/>
                        </a:lnTo>
                        <a:lnTo>
                          <a:pt x="3073" y="1391"/>
                        </a:lnTo>
                        <a:lnTo>
                          <a:pt x="2989" y="1277"/>
                        </a:lnTo>
                        <a:lnTo>
                          <a:pt x="2816" y="1061"/>
                        </a:lnTo>
                        <a:lnTo>
                          <a:pt x="2613" y="857"/>
                        </a:lnTo>
                        <a:lnTo>
                          <a:pt x="2451" y="707"/>
                        </a:lnTo>
                        <a:lnTo>
                          <a:pt x="2284" y="575"/>
                        </a:lnTo>
                        <a:lnTo>
                          <a:pt x="2116" y="456"/>
                        </a:lnTo>
                        <a:lnTo>
                          <a:pt x="1949" y="348"/>
                        </a:lnTo>
                        <a:lnTo>
                          <a:pt x="1775" y="252"/>
                        </a:lnTo>
                        <a:lnTo>
                          <a:pt x="1608" y="174"/>
                        </a:lnTo>
                        <a:lnTo>
                          <a:pt x="1435" y="108"/>
                        </a:lnTo>
                        <a:lnTo>
                          <a:pt x="1273" y="60"/>
                        </a:lnTo>
                        <a:lnTo>
                          <a:pt x="1112" y="24"/>
                        </a:lnTo>
                        <a:lnTo>
                          <a:pt x="956" y="0"/>
                        </a:lnTo>
                        <a:lnTo>
                          <a:pt x="807" y="0"/>
                        </a:lnTo>
                        <a:lnTo>
                          <a:pt x="669" y="12"/>
                        </a:lnTo>
                        <a:lnTo>
                          <a:pt x="538" y="42"/>
                        </a:lnTo>
                        <a:lnTo>
                          <a:pt x="418" y="84"/>
                        </a:lnTo>
                        <a:lnTo>
                          <a:pt x="311" y="150"/>
                        </a:lnTo>
                        <a:lnTo>
                          <a:pt x="215" y="228"/>
                        </a:lnTo>
                        <a:lnTo>
                          <a:pt x="167" y="288"/>
                        </a:lnTo>
                        <a:lnTo>
                          <a:pt x="119" y="354"/>
                        </a:lnTo>
                        <a:lnTo>
                          <a:pt x="83" y="420"/>
                        </a:lnTo>
                        <a:lnTo>
                          <a:pt x="53" y="498"/>
                        </a:lnTo>
                        <a:lnTo>
                          <a:pt x="30" y="575"/>
                        </a:lnTo>
                        <a:lnTo>
                          <a:pt x="12" y="659"/>
                        </a:lnTo>
                        <a:lnTo>
                          <a:pt x="0" y="749"/>
                        </a:lnTo>
                        <a:lnTo>
                          <a:pt x="0" y="839"/>
                        </a:lnTo>
                        <a:lnTo>
                          <a:pt x="6" y="941"/>
                        </a:lnTo>
                        <a:lnTo>
                          <a:pt x="18" y="1043"/>
                        </a:lnTo>
                        <a:lnTo>
                          <a:pt x="35" y="1151"/>
                        </a:lnTo>
                        <a:lnTo>
                          <a:pt x="65" y="1259"/>
                        </a:lnTo>
                        <a:lnTo>
                          <a:pt x="101" y="1373"/>
                        </a:lnTo>
                        <a:lnTo>
                          <a:pt x="143" y="1481"/>
                        </a:lnTo>
                        <a:lnTo>
                          <a:pt x="191" y="1595"/>
                        </a:lnTo>
                        <a:lnTo>
                          <a:pt x="251" y="1708"/>
                        </a:lnTo>
                        <a:lnTo>
                          <a:pt x="311" y="1816"/>
                        </a:lnTo>
                        <a:lnTo>
                          <a:pt x="382" y="1930"/>
                        </a:lnTo>
                        <a:lnTo>
                          <a:pt x="454" y="2038"/>
                        </a:lnTo>
                        <a:lnTo>
                          <a:pt x="538" y="2152"/>
                        </a:lnTo>
                        <a:lnTo>
                          <a:pt x="717" y="2368"/>
                        </a:lnTo>
                        <a:lnTo>
                          <a:pt x="914" y="2572"/>
                        </a:lnTo>
                        <a:lnTo>
                          <a:pt x="1028" y="2674"/>
                        </a:lnTo>
                        <a:lnTo>
                          <a:pt x="1142" y="2775"/>
                        </a:lnTo>
                        <a:lnTo>
                          <a:pt x="1255" y="2865"/>
                        </a:lnTo>
                        <a:lnTo>
                          <a:pt x="1369" y="2949"/>
                        </a:lnTo>
                        <a:lnTo>
                          <a:pt x="1488" y="3027"/>
                        </a:lnTo>
                        <a:lnTo>
                          <a:pt x="1608" y="3099"/>
                        </a:lnTo>
                        <a:lnTo>
                          <a:pt x="1722" y="3165"/>
                        </a:lnTo>
                        <a:lnTo>
                          <a:pt x="1841" y="3225"/>
                        </a:lnTo>
                        <a:lnTo>
                          <a:pt x="1853" y="3225"/>
                        </a:lnTo>
                        <a:lnTo>
                          <a:pt x="1734" y="3165"/>
                        </a:lnTo>
                        <a:lnTo>
                          <a:pt x="1614" y="3099"/>
                        </a:lnTo>
                        <a:lnTo>
                          <a:pt x="1494" y="3027"/>
                        </a:lnTo>
                        <a:lnTo>
                          <a:pt x="1375" y="2949"/>
                        </a:lnTo>
                        <a:lnTo>
                          <a:pt x="1261" y="2865"/>
                        </a:lnTo>
                        <a:lnTo>
                          <a:pt x="1142" y="2769"/>
                        </a:lnTo>
                        <a:lnTo>
                          <a:pt x="914" y="2572"/>
                        </a:lnTo>
                        <a:lnTo>
                          <a:pt x="914" y="257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13674" name="Group 10"/>
                  <p:cNvGrpSpPr>
                    <a:grpSpLocks/>
                  </p:cNvGrpSpPr>
                  <p:nvPr userDrawn="1"/>
                </p:nvGrpSpPr>
                <p:grpSpPr bwMode="auto">
                  <a:xfrm>
                    <a:off x="0" y="522"/>
                    <a:ext cx="4751" cy="3794"/>
                    <a:chOff x="0" y="522"/>
                    <a:chExt cx="4751" cy="3794"/>
                  </a:xfrm>
                </p:grpSpPr>
                <p:sp>
                  <p:nvSpPr>
                    <p:cNvPr id="113675" name="Freeform 11"/>
                    <p:cNvSpPr>
                      <a:spLocks/>
                    </p:cNvSpPr>
                    <p:nvPr userDrawn="1"/>
                  </p:nvSpPr>
                  <p:spPr bwMode="hidden">
                    <a:xfrm>
                      <a:off x="400" y="522"/>
                      <a:ext cx="4264" cy="3794"/>
                    </a:xfrm>
                    <a:custGeom>
                      <a:avLst/>
                      <a:gdLst>
                        <a:gd name="T0" fmla="*/ 4245 w 4251"/>
                        <a:gd name="T1" fmla="*/ 3237 h 3794"/>
                        <a:gd name="T2" fmla="*/ 4203 w 4251"/>
                        <a:gd name="T3" fmla="*/ 2961 h 3794"/>
                        <a:gd name="T4" fmla="*/ 4120 w 4251"/>
                        <a:gd name="T5" fmla="*/ 2679 h 3794"/>
                        <a:gd name="T6" fmla="*/ 4000 w 4251"/>
                        <a:gd name="T7" fmla="*/ 2391 h 3794"/>
                        <a:gd name="T8" fmla="*/ 3845 w 4251"/>
                        <a:gd name="T9" fmla="*/ 2098 h 3794"/>
                        <a:gd name="T10" fmla="*/ 3659 w 4251"/>
                        <a:gd name="T11" fmla="*/ 1810 h 3794"/>
                        <a:gd name="T12" fmla="*/ 3438 w 4251"/>
                        <a:gd name="T13" fmla="*/ 1528 h 3794"/>
                        <a:gd name="T14" fmla="*/ 3193 w 4251"/>
                        <a:gd name="T15" fmla="*/ 1252 h 3794"/>
                        <a:gd name="T16" fmla="*/ 2858 w 4251"/>
                        <a:gd name="T17" fmla="*/ 935 h 3794"/>
                        <a:gd name="T18" fmla="*/ 2434 w 4251"/>
                        <a:gd name="T19" fmla="*/ 605 h 3794"/>
                        <a:gd name="T20" fmla="*/ 1991 w 4251"/>
                        <a:gd name="T21" fmla="*/ 341 h 3794"/>
                        <a:gd name="T22" fmla="*/ 1549 w 4251"/>
                        <a:gd name="T23" fmla="*/ 143 h 3794"/>
                        <a:gd name="T24" fmla="*/ 1124 w 4251"/>
                        <a:gd name="T25" fmla="*/ 35 h 3794"/>
                        <a:gd name="T26" fmla="*/ 741 w 4251"/>
                        <a:gd name="T27" fmla="*/ 0 h 3794"/>
                        <a:gd name="T28" fmla="*/ 401 w 4251"/>
                        <a:gd name="T29" fmla="*/ 47 h 3794"/>
                        <a:gd name="T30" fmla="*/ 120 w 4251"/>
                        <a:gd name="T31" fmla="*/ 173 h 3794"/>
                        <a:gd name="T32" fmla="*/ 0 w 4251"/>
                        <a:gd name="T33" fmla="*/ 269 h 3794"/>
                        <a:gd name="T34" fmla="*/ 263 w 4251"/>
                        <a:gd name="T35" fmla="*/ 101 h 3794"/>
                        <a:gd name="T36" fmla="*/ 586 w 4251"/>
                        <a:gd name="T37" fmla="*/ 18 h 3794"/>
                        <a:gd name="T38" fmla="*/ 957 w 4251"/>
                        <a:gd name="T39" fmla="*/ 18 h 3794"/>
                        <a:gd name="T40" fmla="*/ 1357 w 4251"/>
                        <a:gd name="T41" fmla="*/ 95 h 3794"/>
                        <a:gd name="T42" fmla="*/ 1782 w 4251"/>
                        <a:gd name="T43" fmla="*/ 245 h 3794"/>
                        <a:gd name="T44" fmla="*/ 2212 w 4251"/>
                        <a:gd name="T45" fmla="*/ 467 h 3794"/>
                        <a:gd name="T46" fmla="*/ 2643 w 4251"/>
                        <a:gd name="T47" fmla="*/ 761 h 3794"/>
                        <a:gd name="T48" fmla="*/ 3061 w 4251"/>
                        <a:gd name="T49" fmla="*/ 1120 h 3794"/>
                        <a:gd name="T50" fmla="*/ 3318 w 4251"/>
                        <a:gd name="T51" fmla="*/ 1390 h 3794"/>
                        <a:gd name="T52" fmla="*/ 3552 w 4251"/>
                        <a:gd name="T53" fmla="*/ 1666 h 3794"/>
                        <a:gd name="T54" fmla="*/ 3755 w 4251"/>
                        <a:gd name="T55" fmla="*/ 1954 h 3794"/>
                        <a:gd name="T56" fmla="*/ 3922 w 4251"/>
                        <a:gd name="T57" fmla="*/ 2247 h 3794"/>
                        <a:gd name="T58" fmla="*/ 4060 w 4251"/>
                        <a:gd name="T59" fmla="*/ 2535 h 3794"/>
                        <a:gd name="T60" fmla="*/ 4162 w 4251"/>
                        <a:gd name="T61" fmla="*/ 2823 h 3794"/>
                        <a:gd name="T62" fmla="*/ 4221 w 4251"/>
                        <a:gd name="T63" fmla="*/ 3105 h 3794"/>
                        <a:gd name="T64" fmla="*/ 4245 w 4251"/>
                        <a:gd name="T65" fmla="*/ 3368 h 3794"/>
                        <a:gd name="T66" fmla="*/ 4233 w 4251"/>
                        <a:gd name="T67" fmla="*/ 3590 h 3794"/>
                        <a:gd name="T68" fmla="*/ 4185 w 4251"/>
                        <a:gd name="T69" fmla="*/ 3794 h 3794"/>
                        <a:gd name="T70" fmla="*/ 4215 w 4251"/>
                        <a:gd name="T71" fmla="*/ 3692 h 3794"/>
                        <a:gd name="T72" fmla="*/ 4245 w 4251"/>
                        <a:gd name="T73" fmla="*/ 3482 h 3794"/>
                        <a:gd name="T74" fmla="*/ 4251 w 4251"/>
                        <a:gd name="T75" fmla="*/ 3368 h 3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51" h="3794">
                          <a:moveTo>
                            <a:pt x="4251" y="3368"/>
                          </a:moveTo>
                          <a:lnTo>
                            <a:pt x="4245" y="3237"/>
                          </a:lnTo>
                          <a:lnTo>
                            <a:pt x="4227" y="3099"/>
                          </a:lnTo>
                          <a:lnTo>
                            <a:pt x="4203" y="2961"/>
                          </a:lnTo>
                          <a:lnTo>
                            <a:pt x="4167" y="2823"/>
                          </a:lnTo>
                          <a:lnTo>
                            <a:pt x="4120" y="2679"/>
                          </a:lnTo>
                          <a:lnTo>
                            <a:pt x="4066" y="2535"/>
                          </a:lnTo>
                          <a:lnTo>
                            <a:pt x="4000" y="2391"/>
                          </a:lnTo>
                          <a:lnTo>
                            <a:pt x="3928" y="2247"/>
                          </a:lnTo>
                          <a:lnTo>
                            <a:pt x="3845" y="2098"/>
                          </a:lnTo>
                          <a:lnTo>
                            <a:pt x="3755" y="1954"/>
                          </a:lnTo>
                          <a:lnTo>
                            <a:pt x="3659" y="1810"/>
                          </a:lnTo>
                          <a:lnTo>
                            <a:pt x="3552" y="1666"/>
                          </a:lnTo>
                          <a:lnTo>
                            <a:pt x="3438" y="1528"/>
                          </a:lnTo>
                          <a:lnTo>
                            <a:pt x="3318" y="1390"/>
                          </a:lnTo>
                          <a:lnTo>
                            <a:pt x="3193" y="1252"/>
                          </a:lnTo>
                          <a:lnTo>
                            <a:pt x="3061" y="1120"/>
                          </a:lnTo>
                          <a:lnTo>
                            <a:pt x="2858" y="935"/>
                          </a:lnTo>
                          <a:lnTo>
                            <a:pt x="2649" y="761"/>
                          </a:lnTo>
                          <a:lnTo>
                            <a:pt x="2434" y="605"/>
                          </a:lnTo>
                          <a:lnTo>
                            <a:pt x="2212" y="467"/>
                          </a:lnTo>
                          <a:lnTo>
                            <a:pt x="1991" y="341"/>
                          </a:lnTo>
                          <a:lnTo>
                            <a:pt x="1770" y="233"/>
                          </a:lnTo>
                          <a:lnTo>
                            <a:pt x="1549" y="143"/>
                          </a:lnTo>
                          <a:lnTo>
                            <a:pt x="1327" y="77"/>
                          </a:lnTo>
                          <a:lnTo>
                            <a:pt x="1124" y="35"/>
                          </a:lnTo>
                          <a:lnTo>
                            <a:pt x="927" y="6"/>
                          </a:lnTo>
                          <a:lnTo>
                            <a:pt x="741" y="0"/>
                          </a:lnTo>
                          <a:lnTo>
                            <a:pt x="568" y="18"/>
                          </a:lnTo>
                          <a:lnTo>
                            <a:pt x="401" y="47"/>
                          </a:lnTo>
                          <a:lnTo>
                            <a:pt x="257" y="101"/>
                          </a:lnTo>
                          <a:lnTo>
                            <a:pt x="120" y="173"/>
                          </a:lnTo>
                          <a:lnTo>
                            <a:pt x="0" y="263"/>
                          </a:lnTo>
                          <a:lnTo>
                            <a:pt x="0" y="269"/>
                          </a:lnTo>
                          <a:lnTo>
                            <a:pt x="126" y="173"/>
                          </a:lnTo>
                          <a:lnTo>
                            <a:pt x="263" y="101"/>
                          </a:lnTo>
                          <a:lnTo>
                            <a:pt x="419" y="47"/>
                          </a:lnTo>
                          <a:lnTo>
                            <a:pt x="586" y="18"/>
                          </a:lnTo>
                          <a:lnTo>
                            <a:pt x="765" y="6"/>
                          </a:lnTo>
                          <a:lnTo>
                            <a:pt x="957" y="18"/>
                          </a:lnTo>
                          <a:lnTo>
                            <a:pt x="1154" y="47"/>
                          </a:lnTo>
                          <a:lnTo>
                            <a:pt x="1357" y="95"/>
                          </a:lnTo>
                          <a:lnTo>
                            <a:pt x="1567" y="161"/>
                          </a:lnTo>
                          <a:lnTo>
                            <a:pt x="1782" y="245"/>
                          </a:lnTo>
                          <a:lnTo>
                            <a:pt x="1997" y="347"/>
                          </a:lnTo>
                          <a:lnTo>
                            <a:pt x="2212" y="467"/>
                          </a:lnTo>
                          <a:lnTo>
                            <a:pt x="2428" y="605"/>
                          </a:lnTo>
                          <a:lnTo>
                            <a:pt x="2643" y="761"/>
                          </a:lnTo>
                          <a:lnTo>
                            <a:pt x="2858" y="935"/>
                          </a:lnTo>
                          <a:lnTo>
                            <a:pt x="3061" y="1120"/>
                          </a:lnTo>
                          <a:lnTo>
                            <a:pt x="3193" y="1252"/>
                          </a:lnTo>
                          <a:lnTo>
                            <a:pt x="3318" y="1390"/>
                          </a:lnTo>
                          <a:lnTo>
                            <a:pt x="3438" y="1528"/>
                          </a:lnTo>
                          <a:lnTo>
                            <a:pt x="3552" y="1666"/>
                          </a:lnTo>
                          <a:lnTo>
                            <a:pt x="3653" y="1810"/>
                          </a:lnTo>
                          <a:lnTo>
                            <a:pt x="3755" y="1954"/>
                          </a:lnTo>
                          <a:lnTo>
                            <a:pt x="3839" y="2104"/>
                          </a:lnTo>
                          <a:lnTo>
                            <a:pt x="3922" y="2247"/>
                          </a:lnTo>
                          <a:lnTo>
                            <a:pt x="3994" y="2391"/>
                          </a:lnTo>
                          <a:lnTo>
                            <a:pt x="4060" y="2535"/>
                          </a:lnTo>
                          <a:lnTo>
                            <a:pt x="4114" y="2679"/>
                          </a:lnTo>
                          <a:lnTo>
                            <a:pt x="4162" y="2823"/>
                          </a:lnTo>
                          <a:lnTo>
                            <a:pt x="4197" y="2967"/>
                          </a:lnTo>
                          <a:lnTo>
                            <a:pt x="4221" y="3105"/>
                          </a:lnTo>
                          <a:lnTo>
                            <a:pt x="4239" y="3237"/>
                          </a:lnTo>
                          <a:lnTo>
                            <a:pt x="4245" y="3368"/>
                          </a:lnTo>
                          <a:lnTo>
                            <a:pt x="4245" y="3482"/>
                          </a:lnTo>
                          <a:lnTo>
                            <a:pt x="4233" y="3590"/>
                          </a:lnTo>
                          <a:lnTo>
                            <a:pt x="4215" y="3692"/>
                          </a:lnTo>
                          <a:lnTo>
                            <a:pt x="4185" y="3794"/>
                          </a:lnTo>
                          <a:lnTo>
                            <a:pt x="4185" y="3794"/>
                          </a:lnTo>
                          <a:lnTo>
                            <a:pt x="4215" y="3692"/>
                          </a:lnTo>
                          <a:lnTo>
                            <a:pt x="4239" y="3590"/>
                          </a:lnTo>
                          <a:lnTo>
                            <a:pt x="4245" y="3482"/>
                          </a:lnTo>
                          <a:lnTo>
                            <a:pt x="4251" y="3368"/>
                          </a:lnTo>
                          <a:lnTo>
                            <a:pt x="4251" y="336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13676" name="Group 12"/>
                    <p:cNvGrpSpPr>
                      <a:grpSpLocks/>
                    </p:cNvGrpSpPr>
                    <p:nvPr userDrawn="1"/>
                  </p:nvGrpSpPr>
                  <p:grpSpPr bwMode="auto">
                    <a:xfrm>
                      <a:off x="0" y="659"/>
                      <a:ext cx="4751" cy="3657"/>
                      <a:chOff x="0" y="659"/>
                      <a:chExt cx="4751" cy="3657"/>
                    </a:xfrm>
                  </p:grpSpPr>
                  <p:sp>
                    <p:nvSpPr>
                      <p:cNvPr id="113677" name="Freeform 13"/>
                      <p:cNvSpPr>
                        <a:spLocks/>
                      </p:cNvSpPr>
                      <p:nvPr userDrawn="1"/>
                    </p:nvSpPr>
                    <p:spPr bwMode="hidden">
                      <a:xfrm>
                        <a:off x="400" y="659"/>
                        <a:ext cx="4121" cy="3657"/>
                      </a:xfrm>
                      <a:custGeom>
                        <a:avLst/>
                        <a:gdLst>
                          <a:gd name="T0" fmla="*/ 161 w 4108"/>
                          <a:gd name="T1" fmla="*/ 186 h 3657"/>
                          <a:gd name="T2" fmla="*/ 442 w 4108"/>
                          <a:gd name="T3" fmla="*/ 54 h 3657"/>
                          <a:gd name="T4" fmla="*/ 771 w 4108"/>
                          <a:gd name="T5" fmla="*/ 6 h 3657"/>
                          <a:gd name="T6" fmla="*/ 1136 w 4108"/>
                          <a:gd name="T7" fmla="*/ 36 h 3657"/>
                          <a:gd name="T8" fmla="*/ 1537 w 4108"/>
                          <a:gd name="T9" fmla="*/ 144 h 3657"/>
                          <a:gd name="T10" fmla="*/ 1949 w 4108"/>
                          <a:gd name="T11" fmla="*/ 324 h 3657"/>
                          <a:gd name="T12" fmla="*/ 2368 w 4108"/>
                          <a:gd name="T13" fmla="*/ 570 h 3657"/>
                          <a:gd name="T14" fmla="*/ 2780 w 4108"/>
                          <a:gd name="T15" fmla="*/ 888 h 3657"/>
                          <a:gd name="T16" fmla="*/ 3103 w 4108"/>
                          <a:gd name="T17" fmla="*/ 1193 h 3657"/>
                          <a:gd name="T18" fmla="*/ 3336 w 4108"/>
                          <a:gd name="T19" fmla="*/ 1451 h 3657"/>
                          <a:gd name="T20" fmla="*/ 3540 w 4108"/>
                          <a:gd name="T21" fmla="*/ 1721 h 3657"/>
                          <a:gd name="T22" fmla="*/ 3719 w 4108"/>
                          <a:gd name="T23" fmla="*/ 1997 h 3657"/>
                          <a:gd name="T24" fmla="*/ 3863 w 4108"/>
                          <a:gd name="T25" fmla="*/ 2272 h 3657"/>
                          <a:gd name="T26" fmla="*/ 3976 w 4108"/>
                          <a:gd name="T27" fmla="*/ 2548 h 3657"/>
                          <a:gd name="T28" fmla="*/ 4060 w 4108"/>
                          <a:gd name="T29" fmla="*/ 2818 h 3657"/>
                          <a:gd name="T30" fmla="*/ 4102 w 4108"/>
                          <a:gd name="T31" fmla="*/ 3070 h 3657"/>
                          <a:gd name="T32" fmla="*/ 4102 w 4108"/>
                          <a:gd name="T33" fmla="*/ 3321 h 3657"/>
                          <a:gd name="T34" fmla="*/ 4060 w 4108"/>
                          <a:gd name="T35" fmla="*/ 3549 h 3657"/>
                          <a:gd name="T36" fmla="*/ 4030 w 4108"/>
                          <a:gd name="T37" fmla="*/ 3657 h 3657"/>
                          <a:gd name="T38" fmla="*/ 4090 w 4108"/>
                          <a:gd name="T39" fmla="*/ 3447 h 3657"/>
                          <a:gd name="T40" fmla="*/ 4108 w 4108"/>
                          <a:gd name="T41" fmla="*/ 3213 h 3657"/>
                          <a:gd name="T42" fmla="*/ 4102 w 4108"/>
                          <a:gd name="T43" fmla="*/ 3070 h 3657"/>
                          <a:gd name="T44" fmla="*/ 4060 w 4108"/>
                          <a:gd name="T45" fmla="*/ 2812 h 3657"/>
                          <a:gd name="T46" fmla="*/ 3982 w 4108"/>
                          <a:gd name="T47" fmla="*/ 2548 h 3657"/>
                          <a:gd name="T48" fmla="*/ 3869 w 4108"/>
                          <a:gd name="T49" fmla="*/ 2272 h 3657"/>
                          <a:gd name="T50" fmla="*/ 3725 w 4108"/>
                          <a:gd name="T51" fmla="*/ 1997 h 3657"/>
                          <a:gd name="T52" fmla="*/ 3546 w 4108"/>
                          <a:gd name="T53" fmla="*/ 1721 h 3657"/>
                          <a:gd name="T54" fmla="*/ 3342 w 4108"/>
                          <a:gd name="T55" fmla="*/ 1451 h 3657"/>
                          <a:gd name="T56" fmla="*/ 3109 w 4108"/>
                          <a:gd name="T57" fmla="*/ 1187 h 3657"/>
                          <a:gd name="T58" fmla="*/ 2792 w 4108"/>
                          <a:gd name="T59" fmla="*/ 888 h 3657"/>
                          <a:gd name="T60" fmla="*/ 2386 w 4108"/>
                          <a:gd name="T61" fmla="*/ 576 h 3657"/>
                          <a:gd name="T62" fmla="*/ 1967 w 4108"/>
                          <a:gd name="T63" fmla="*/ 330 h 3657"/>
                          <a:gd name="T64" fmla="*/ 1543 w 4108"/>
                          <a:gd name="T65" fmla="*/ 144 h 3657"/>
                          <a:gd name="T66" fmla="*/ 1130 w 4108"/>
                          <a:gd name="T67" fmla="*/ 30 h 3657"/>
                          <a:gd name="T68" fmla="*/ 753 w 4108"/>
                          <a:gd name="T69" fmla="*/ 0 h 3657"/>
                          <a:gd name="T70" fmla="*/ 431 w 4108"/>
                          <a:gd name="T71" fmla="*/ 54 h 3657"/>
                          <a:gd name="T72" fmla="*/ 161 w 4108"/>
                          <a:gd name="T73" fmla="*/ 186 h 3657"/>
                          <a:gd name="T74" fmla="*/ 24 w 4108"/>
                          <a:gd name="T75" fmla="*/ 306 h 3657"/>
                          <a:gd name="T76" fmla="*/ 0 w 4108"/>
                          <a:gd name="T77" fmla="*/ 336 h 3657"/>
                          <a:gd name="T78" fmla="*/ 48 w 4108"/>
                          <a:gd name="T79" fmla="*/ 282 h 3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108" h="3657">
                            <a:moveTo>
                              <a:pt x="48" y="282"/>
                            </a:moveTo>
                            <a:lnTo>
                              <a:pt x="161" y="186"/>
                            </a:lnTo>
                            <a:lnTo>
                              <a:pt x="293" y="108"/>
                            </a:lnTo>
                            <a:lnTo>
                              <a:pt x="442" y="54"/>
                            </a:lnTo>
                            <a:lnTo>
                              <a:pt x="598" y="18"/>
                            </a:lnTo>
                            <a:lnTo>
                              <a:pt x="771" y="6"/>
                            </a:lnTo>
                            <a:lnTo>
                              <a:pt x="951" y="12"/>
                            </a:lnTo>
                            <a:lnTo>
                              <a:pt x="1136" y="36"/>
                            </a:lnTo>
                            <a:lnTo>
                              <a:pt x="1333" y="84"/>
                            </a:lnTo>
                            <a:lnTo>
                              <a:pt x="1537" y="144"/>
                            </a:lnTo>
                            <a:lnTo>
                              <a:pt x="1740" y="222"/>
                            </a:lnTo>
                            <a:lnTo>
                              <a:pt x="1949" y="324"/>
                            </a:lnTo>
                            <a:lnTo>
                              <a:pt x="2158" y="438"/>
                            </a:lnTo>
                            <a:lnTo>
                              <a:pt x="2368" y="570"/>
                            </a:lnTo>
                            <a:lnTo>
                              <a:pt x="2577" y="720"/>
                            </a:lnTo>
                            <a:lnTo>
                              <a:pt x="2780" y="888"/>
                            </a:lnTo>
                            <a:lnTo>
                              <a:pt x="2978" y="1067"/>
                            </a:lnTo>
                            <a:lnTo>
                              <a:pt x="3103" y="1193"/>
                            </a:lnTo>
                            <a:lnTo>
                              <a:pt x="3223" y="1319"/>
                            </a:lnTo>
                            <a:lnTo>
                              <a:pt x="3336" y="1451"/>
                            </a:lnTo>
                            <a:lnTo>
                              <a:pt x="3444" y="1589"/>
                            </a:lnTo>
                            <a:lnTo>
                              <a:pt x="3540" y="1721"/>
                            </a:lnTo>
                            <a:lnTo>
                              <a:pt x="3635" y="1859"/>
                            </a:lnTo>
                            <a:lnTo>
                              <a:pt x="3719" y="1997"/>
                            </a:lnTo>
                            <a:lnTo>
                              <a:pt x="3797" y="2134"/>
                            </a:lnTo>
                            <a:lnTo>
                              <a:pt x="3863" y="2272"/>
                            </a:lnTo>
                            <a:lnTo>
                              <a:pt x="3928" y="2410"/>
                            </a:lnTo>
                            <a:lnTo>
                              <a:pt x="3976" y="2548"/>
                            </a:lnTo>
                            <a:lnTo>
                              <a:pt x="4024" y="2680"/>
                            </a:lnTo>
                            <a:lnTo>
                              <a:pt x="4060" y="2818"/>
                            </a:lnTo>
                            <a:lnTo>
                              <a:pt x="4084" y="2944"/>
                            </a:lnTo>
                            <a:lnTo>
                              <a:pt x="4102" y="3070"/>
                            </a:lnTo>
                            <a:lnTo>
                              <a:pt x="4108" y="3195"/>
                            </a:lnTo>
                            <a:lnTo>
                              <a:pt x="4102" y="3321"/>
                            </a:lnTo>
                            <a:lnTo>
                              <a:pt x="4090" y="3441"/>
                            </a:lnTo>
                            <a:lnTo>
                              <a:pt x="4060" y="3549"/>
                            </a:lnTo>
                            <a:lnTo>
                              <a:pt x="4024" y="3657"/>
                            </a:lnTo>
                            <a:lnTo>
                              <a:pt x="4030" y="3657"/>
                            </a:lnTo>
                            <a:lnTo>
                              <a:pt x="4066" y="3555"/>
                            </a:lnTo>
                            <a:lnTo>
                              <a:pt x="4090" y="3447"/>
                            </a:lnTo>
                            <a:lnTo>
                              <a:pt x="4102" y="3333"/>
                            </a:lnTo>
                            <a:lnTo>
                              <a:pt x="4108" y="3213"/>
                            </a:lnTo>
                            <a:lnTo>
                              <a:pt x="4108" y="3195"/>
                            </a:lnTo>
                            <a:lnTo>
                              <a:pt x="4102" y="3070"/>
                            </a:lnTo>
                            <a:lnTo>
                              <a:pt x="4084" y="2944"/>
                            </a:lnTo>
                            <a:lnTo>
                              <a:pt x="4060" y="2812"/>
                            </a:lnTo>
                            <a:lnTo>
                              <a:pt x="4024" y="2680"/>
                            </a:lnTo>
                            <a:lnTo>
                              <a:pt x="3982" y="2548"/>
                            </a:lnTo>
                            <a:lnTo>
                              <a:pt x="3928" y="2410"/>
                            </a:lnTo>
                            <a:lnTo>
                              <a:pt x="3869" y="2272"/>
                            </a:lnTo>
                            <a:lnTo>
                              <a:pt x="3803" y="2134"/>
                            </a:lnTo>
                            <a:lnTo>
                              <a:pt x="3725" y="1997"/>
                            </a:lnTo>
                            <a:lnTo>
                              <a:pt x="3641" y="1859"/>
                            </a:lnTo>
                            <a:lnTo>
                              <a:pt x="3546" y="1721"/>
                            </a:lnTo>
                            <a:lnTo>
                              <a:pt x="3450" y="1583"/>
                            </a:lnTo>
                            <a:lnTo>
                              <a:pt x="3342" y="1451"/>
                            </a:lnTo>
                            <a:lnTo>
                              <a:pt x="3229" y="1319"/>
                            </a:lnTo>
                            <a:lnTo>
                              <a:pt x="3109" y="1187"/>
                            </a:lnTo>
                            <a:lnTo>
                              <a:pt x="2984" y="1061"/>
                            </a:lnTo>
                            <a:lnTo>
                              <a:pt x="2792" y="888"/>
                            </a:lnTo>
                            <a:lnTo>
                              <a:pt x="2589" y="726"/>
                            </a:lnTo>
                            <a:lnTo>
                              <a:pt x="2386" y="576"/>
                            </a:lnTo>
                            <a:lnTo>
                              <a:pt x="2176" y="444"/>
                            </a:lnTo>
                            <a:lnTo>
                              <a:pt x="1967" y="330"/>
                            </a:lnTo>
                            <a:lnTo>
                              <a:pt x="1752" y="228"/>
                            </a:lnTo>
                            <a:lnTo>
                              <a:pt x="1543" y="144"/>
                            </a:lnTo>
                            <a:lnTo>
                              <a:pt x="1333" y="78"/>
                            </a:lnTo>
                            <a:lnTo>
                              <a:pt x="1130" y="30"/>
                            </a:lnTo>
                            <a:lnTo>
                              <a:pt x="939" y="6"/>
                            </a:lnTo>
                            <a:lnTo>
                              <a:pt x="753" y="0"/>
                            </a:lnTo>
                            <a:lnTo>
                              <a:pt x="586" y="18"/>
                            </a:lnTo>
                            <a:lnTo>
                              <a:pt x="431" y="54"/>
                            </a:lnTo>
                            <a:lnTo>
                              <a:pt x="287" y="108"/>
                            </a:lnTo>
                            <a:lnTo>
                              <a:pt x="161" y="186"/>
                            </a:lnTo>
                            <a:lnTo>
                              <a:pt x="48" y="282"/>
                            </a:lnTo>
                            <a:lnTo>
                              <a:pt x="24" y="306"/>
                            </a:lnTo>
                            <a:lnTo>
                              <a:pt x="0" y="330"/>
                            </a:lnTo>
                            <a:lnTo>
                              <a:pt x="0" y="336"/>
                            </a:lnTo>
                            <a:lnTo>
                              <a:pt x="24" y="312"/>
                            </a:lnTo>
                            <a:lnTo>
                              <a:pt x="48" y="282"/>
                            </a:lnTo>
                            <a:lnTo>
                              <a:pt x="48" y="28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13678" name="Group 14"/>
                      <p:cNvGrpSpPr>
                        <a:grpSpLocks/>
                      </p:cNvGrpSpPr>
                      <p:nvPr userDrawn="1"/>
                    </p:nvGrpSpPr>
                    <p:grpSpPr bwMode="auto">
                      <a:xfrm>
                        <a:off x="0" y="808"/>
                        <a:ext cx="4751" cy="3508"/>
                        <a:chOff x="-400" y="808"/>
                        <a:chExt cx="4751" cy="3508"/>
                      </a:xfrm>
                    </p:grpSpPr>
                    <p:sp>
                      <p:nvSpPr>
                        <p:cNvPr id="113679" name="Line 15"/>
                        <p:cNvSpPr>
                          <a:spLocks noChangeShapeType="1"/>
                        </p:cNvSpPr>
                        <p:nvPr userDrawn="1"/>
                      </p:nvSpPr>
                      <p:spPr bwMode="hidden">
                        <a:xfrm rot="1678521" flipH="1" flipV="1">
                          <a:off x="876" y="809"/>
                          <a:ext cx="1242" cy="191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680" name="Line 16"/>
                        <p:cNvSpPr>
                          <a:spLocks noChangeShapeType="1"/>
                        </p:cNvSpPr>
                        <p:nvPr userDrawn="1"/>
                      </p:nvSpPr>
                      <p:spPr bwMode="hidden">
                        <a:xfrm rot="1678521" flipH="1" flipV="1">
                          <a:off x="-210" y="2117"/>
                          <a:ext cx="1921" cy="379"/>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681" name="Line 17"/>
                        <p:cNvSpPr>
                          <a:spLocks noChangeShapeType="1"/>
                        </p:cNvSpPr>
                        <p:nvPr userDrawn="1"/>
                      </p:nvSpPr>
                      <p:spPr bwMode="hidden">
                        <a:xfrm rot="1678521" flipH="1" flipV="1">
                          <a:off x="-257" y="1886"/>
                          <a:ext cx="2029" cy="591"/>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682" name="Line 18"/>
                        <p:cNvSpPr>
                          <a:spLocks noChangeShapeType="1"/>
                        </p:cNvSpPr>
                        <p:nvPr userDrawn="1"/>
                      </p:nvSpPr>
                      <p:spPr bwMode="hidden">
                        <a:xfrm rot="1678521" flipH="1" flipV="1">
                          <a:off x="-327" y="1599"/>
                          <a:ext cx="2175" cy="852"/>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683" name="Line 19"/>
                        <p:cNvSpPr>
                          <a:spLocks noChangeShapeType="1"/>
                        </p:cNvSpPr>
                        <p:nvPr userDrawn="1"/>
                      </p:nvSpPr>
                      <p:spPr bwMode="hidden">
                        <a:xfrm rot="1678521" flipH="1" flipV="1">
                          <a:off x="-400" y="1259"/>
                          <a:ext cx="2334" cy="116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684" name="Line 20"/>
                        <p:cNvSpPr>
                          <a:spLocks noChangeShapeType="1"/>
                        </p:cNvSpPr>
                        <p:nvPr userDrawn="1"/>
                      </p:nvSpPr>
                      <p:spPr bwMode="hidden">
                        <a:xfrm rot="1678521" flipH="1" flipV="1">
                          <a:off x="179" y="872"/>
                          <a:ext cx="1891" cy="1681"/>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685" name="Line 21"/>
                        <p:cNvSpPr>
                          <a:spLocks noChangeShapeType="1"/>
                        </p:cNvSpPr>
                        <p:nvPr userDrawn="1"/>
                      </p:nvSpPr>
                      <p:spPr bwMode="hidden">
                        <a:xfrm rot="1678521" flipH="1" flipV="1">
                          <a:off x="-150" y="2329"/>
                          <a:ext cx="1806" cy="194"/>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686" name="Line 22"/>
                        <p:cNvSpPr>
                          <a:spLocks noChangeShapeType="1"/>
                        </p:cNvSpPr>
                        <p:nvPr userDrawn="1"/>
                      </p:nvSpPr>
                      <p:spPr bwMode="hidden">
                        <a:xfrm rot="1678521" flipH="1" flipV="1">
                          <a:off x="-109" y="2514"/>
                          <a:ext cx="1720" cy="3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687" name="Line 23"/>
                        <p:cNvSpPr>
                          <a:spLocks noChangeShapeType="1"/>
                        </p:cNvSpPr>
                        <p:nvPr userDrawn="1"/>
                      </p:nvSpPr>
                      <p:spPr bwMode="hidden">
                        <a:xfrm rot="1678521" flipH="1">
                          <a:off x="545" y="2785"/>
                          <a:ext cx="849" cy="802"/>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688" name="Line 24"/>
                        <p:cNvSpPr>
                          <a:spLocks noChangeShapeType="1"/>
                        </p:cNvSpPr>
                        <p:nvPr userDrawn="1"/>
                      </p:nvSpPr>
                      <p:spPr bwMode="hidden">
                        <a:xfrm rot="1678521" flipH="1">
                          <a:off x="168" y="2669"/>
                          <a:ext cx="1295" cy="56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689" name="Line 25"/>
                        <p:cNvSpPr>
                          <a:spLocks noChangeShapeType="1"/>
                        </p:cNvSpPr>
                        <p:nvPr userDrawn="1"/>
                      </p:nvSpPr>
                      <p:spPr bwMode="hidden">
                        <a:xfrm rot="1678521" flipH="1">
                          <a:off x="-34" y="2588"/>
                          <a:ext cx="1576" cy="24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690" name="Line 26"/>
                        <p:cNvSpPr>
                          <a:spLocks noChangeShapeType="1"/>
                        </p:cNvSpPr>
                        <p:nvPr userDrawn="1"/>
                      </p:nvSpPr>
                      <p:spPr bwMode="hidden">
                        <a:xfrm rot="1678521" flipH="1">
                          <a:off x="1201" y="2985"/>
                          <a:ext cx="141" cy="1041"/>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691" name="Line 27"/>
                        <p:cNvSpPr>
                          <a:spLocks noChangeShapeType="1"/>
                        </p:cNvSpPr>
                        <p:nvPr userDrawn="1"/>
                      </p:nvSpPr>
                      <p:spPr bwMode="hidden">
                        <a:xfrm rot="1678521" flipH="1">
                          <a:off x="1292" y="3013"/>
                          <a:ext cx="47" cy="105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692" name="Line 28"/>
                        <p:cNvSpPr>
                          <a:spLocks noChangeShapeType="1"/>
                        </p:cNvSpPr>
                        <p:nvPr userDrawn="1"/>
                      </p:nvSpPr>
                      <p:spPr bwMode="hidden">
                        <a:xfrm rot="1678521">
                          <a:off x="1331" y="3034"/>
                          <a:ext cx="47" cy="1081"/>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693" name="Line 29"/>
                        <p:cNvSpPr>
                          <a:spLocks noChangeShapeType="1"/>
                        </p:cNvSpPr>
                        <p:nvPr userDrawn="1"/>
                      </p:nvSpPr>
                      <p:spPr bwMode="hidden">
                        <a:xfrm rot="1678521">
                          <a:off x="1325" y="3059"/>
                          <a:ext cx="145" cy="1101"/>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694" name="Line 30"/>
                        <p:cNvSpPr>
                          <a:spLocks noChangeShapeType="1"/>
                        </p:cNvSpPr>
                        <p:nvPr userDrawn="1"/>
                      </p:nvSpPr>
                      <p:spPr bwMode="hidden">
                        <a:xfrm rot="1678521">
                          <a:off x="1320" y="3090"/>
                          <a:ext cx="255" cy="1124"/>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695" name="Line 31"/>
                        <p:cNvSpPr>
                          <a:spLocks noChangeShapeType="1"/>
                        </p:cNvSpPr>
                        <p:nvPr userDrawn="1"/>
                      </p:nvSpPr>
                      <p:spPr bwMode="hidden">
                        <a:xfrm rot="1678521">
                          <a:off x="1314" y="3117"/>
                          <a:ext cx="365" cy="1143"/>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696" name="Line 32"/>
                        <p:cNvSpPr>
                          <a:spLocks noChangeShapeType="1"/>
                        </p:cNvSpPr>
                        <p:nvPr userDrawn="1"/>
                      </p:nvSpPr>
                      <p:spPr bwMode="hidden">
                        <a:xfrm rot="1678521">
                          <a:off x="1337" y="3181"/>
                          <a:ext cx="567" cy="1073"/>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697" name="Line 33"/>
                        <p:cNvSpPr>
                          <a:spLocks noChangeShapeType="1"/>
                        </p:cNvSpPr>
                        <p:nvPr userDrawn="1"/>
                      </p:nvSpPr>
                      <p:spPr bwMode="hidden">
                        <a:xfrm rot="1678521">
                          <a:off x="1354" y="3209"/>
                          <a:ext cx="663" cy="1019"/>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698" name="Line 34"/>
                        <p:cNvSpPr>
                          <a:spLocks noChangeShapeType="1"/>
                        </p:cNvSpPr>
                        <p:nvPr userDrawn="1"/>
                      </p:nvSpPr>
                      <p:spPr bwMode="hidden">
                        <a:xfrm rot="1678521">
                          <a:off x="1375" y="3238"/>
                          <a:ext cx="745" cy="957"/>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699" name="Line 35"/>
                        <p:cNvSpPr>
                          <a:spLocks noChangeShapeType="1"/>
                        </p:cNvSpPr>
                        <p:nvPr userDrawn="1"/>
                      </p:nvSpPr>
                      <p:spPr bwMode="hidden">
                        <a:xfrm rot="1678521">
                          <a:off x="1393" y="3266"/>
                          <a:ext cx="849" cy="909"/>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00" name="Line 36"/>
                        <p:cNvSpPr>
                          <a:spLocks noChangeShapeType="1"/>
                        </p:cNvSpPr>
                        <p:nvPr userDrawn="1"/>
                      </p:nvSpPr>
                      <p:spPr bwMode="hidden">
                        <a:xfrm rot="1678521">
                          <a:off x="1412" y="3293"/>
                          <a:ext cx="950" cy="85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01" name="Line 37"/>
                        <p:cNvSpPr>
                          <a:spLocks noChangeShapeType="1"/>
                        </p:cNvSpPr>
                        <p:nvPr userDrawn="1"/>
                      </p:nvSpPr>
                      <p:spPr bwMode="hidden">
                        <a:xfrm rot="1678521">
                          <a:off x="1429" y="3321"/>
                          <a:ext cx="1056" cy="78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02" name="Line 38"/>
                        <p:cNvSpPr>
                          <a:spLocks noChangeShapeType="1"/>
                        </p:cNvSpPr>
                        <p:nvPr userDrawn="1"/>
                      </p:nvSpPr>
                      <p:spPr bwMode="hidden">
                        <a:xfrm rot="1678521">
                          <a:off x="1452" y="3356"/>
                          <a:ext cx="1173" cy="727"/>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03" name="Line 39"/>
                        <p:cNvSpPr>
                          <a:spLocks noChangeShapeType="1"/>
                        </p:cNvSpPr>
                        <p:nvPr userDrawn="1"/>
                      </p:nvSpPr>
                      <p:spPr bwMode="hidden">
                        <a:xfrm rot="1678521">
                          <a:off x="1469" y="3388"/>
                          <a:ext cx="1315" cy="66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04" name="Line 40"/>
                        <p:cNvSpPr>
                          <a:spLocks noChangeShapeType="1"/>
                        </p:cNvSpPr>
                        <p:nvPr userDrawn="1"/>
                      </p:nvSpPr>
                      <p:spPr bwMode="hidden">
                        <a:xfrm rot="1678521">
                          <a:off x="1493" y="3426"/>
                          <a:ext cx="1469" cy="58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05" name="Line 41"/>
                        <p:cNvSpPr>
                          <a:spLocks noChangeShapeType="1"/>
                        </p:cNvSpPr>
                        <p:nvPr userDrawn="1"/>
                      </p:nvSpPr>
                      <p:spPr bwMode="hidden">
                        <a:xfrm rot="1678521">
                          <a:off x="1511" y="3464"/>
                          <a:ext cx="1649" cy="49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06" name="Line 42"/>
                        <p:cNvSpPr>
                          <a:spLocks noChangeShapeType="1"/>
                        </p:cNvSpPr>
                        <p:nvPr userDrawn="1"/>
                      </p:nvSpPr>
                      <p:spPr bwMode="hidden">
                        <a:xfrm rot="1678521">
                          <a:off x="1528" y="3518"/>
                          <a:ext cx="1885" cy="38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07" name="Line 43"/>
                        <p:cNvSpPr>
                          <a:spLocks noChangeShapeType="1"/>
                        </p:cNvSpPr>
                        <p:nvPr userDrawn="1"/>
                      </p:nvSpPr>
                      <p:spPr bwMode="hidden">
                        <a:xfrm rot="1678521">
                          <a:off x="1552" y="3586"/>
                          <a:ext cx="2168" cy="24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08" name="Line 44"/>
                        <p:cNvSpPr>
                          <a:spLocks noChangeShapeType="1"/>
                        </p:cNvSpPr>
                        <p:nvPr userDrawn="1"/>
                      </p:nvSpPr>
                      <p:spPr bwMode="hidden">
                        <a:xfrm rot="1678521">
                          <a:off x="1577" y="3670"/>
                          <a:ext cx="2528" cy="6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09" name="Line 45"/>
                        <p:cNvSpPr>
                          <a:spLocks noChangeShapeType="1"/>
                        </p:cNvSpPr>
                        <p:nvPr userDrawn="1"/>
                      </p:nvSpPr>
                      <p:spPr bwMode="hidden">
                        <a:xfrm rot="1678521" flipV="1">
                          <a:off x="1621" y="3545"/>
                          <a:ext cx="2730" cy="17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10" name="Line 46"/>
                        <p:cNvSpPr>
                          <a:spLocks noChangeShapeType="1"/>
                        </p:cNvSpPr>
                        <p:nvPr userDrawn="1"/>
                      </p:nvSpPr>
                      <p:spPr bwMode="hidden">
                        <a:xfrm rot="1678521" flipV="1">
                          <a:off x="1682" y="3297"/>
                          <a:ext cx="2635" cy="404"/>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11" name="Line 47"/>
                        <p:cNvSpPr>
                          <a:spLocks noChangeShapeType="1"/>
                        </p:cNvSpPr>
                        <p:nvPr userDrawn="1"/>
                      </p:nvSpPr>
                      <p:spPr bwMode="hidden">
                        <a:xfrm rot="1678521" flipV="1">
                          <a:off x="1782" y="2845"/>
                          <a:ext cx="2370" cy="789"/>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12" name="Line 48"/>
                        <p:cNvSpPr>
                          <a:spLocks noChangeShapeType="1"/>
                        </p:cNvSpPr>
                        <p:nvPr userDrawn="1"/>
                      </p:nvSpPr>
                      <p:spPr bwMode="hidden">
                        <a:xfrm rot="1678521" flipV="1">
                          <a:off x="1960" y="1992"/>
                          <a:ext cx="1530" cy="1443"/>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13" name="Line 49"/>
                        <p:cNvSpPr>
                          <a:spLocks noChangeShapeType="1"/>
                        </p:cNvSpPr>
                        <p:nvPr userDrawn="1"/>
                      </p:nvSpPr>
                      <p:spPr bwMode="hidden">
                        <a:xfrm rot="1678521" flipV="1">
                          <a:off x="2014" y="1727"/>
                          <a:ext cx="1219" cy="1629"/>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14" name="Freeform 50"/>
                        <p:cNvSpPr>
                          <a:spLocks/>
                        </p:cNvSpPr>
                        <p:nvPr userDrawn="1"/>
                      </p:nvSpPr>
                      <p:spPr bwMode="hidden">
                        <a:xfrm>
                          <a:off x="0" y="2548"/>
                          <a:ext cx="1542" cy="1768"/>
                        </a:xfrm>
                        <a:custGeom>
                          <a:avLst/>
                          <a:gdLst>
                            <a:gd name="T0" fmla="*/ 909 w 1537"/>
                            <a:gd name="T1" fmla="*/ 1264 h 1768"/>
                            <a:gd name="T2" fmla="*/ 1058 w 1537"/>
                            <a:gd name="T3" fmla="*/ 1402 h 1768"/>
                            <a:gd name="T4" fmla="*/ 1214 w 1537"/>
                            <a:gd name="T5" fmla="*/ 1528 h 1768"/>
                            <a:gd name="T6" fmla="*/ 1369 w 1537"/>
                            <a:gd name="T7" fmla="*/ 1654 h 1768"/>
                            <a:gd name="T8" fmla="*/ 1531 w 1537"/>
                            <a:gd name="T9" fmla="*/ 1768 h 1768"/>
                            <a:gd name="T10" fmla="*/ 1537 w 1537"/>
                            <a:gd name="T11" fmla="*/ 1768 h 1768"/>
                            <a:gd name="T12" fmla="*/ 1375 w 1537"/>
                            <a:gd name="T13" fmla="*/ 1654 h 1768"/>
                            <a:gd name="T14" fmla="*/ 1220 w 1537"/>
                            <a:gd name="T15" fmla="*/ 1534 h 1768"/>
                            <a:gd name="T16" fmla="*/ 1064 w 1537"/>
                            <a:gd name="T17" fmla="*/ 1402 h 1768"/>
                            <a:gd name="T18" fmla="*/ 915 w 1537"/>
                            <a:gd name="T19" fmla="*/ 1258 h 1768"/>
                            <a:gd name="T20" fmla="*/ 765 w 1537"/>
                            <a:gd name="T21" fmla="*/ 1115 h 1768"/>
                            <a:gd name="T22" fmla="*/ 628 w 1537"/>
                            <a:gd name="T23" fmla="*/ 959 h 1768"/>
                            <a:gd name="T24" fmla="*/ 496 w 1537"/>
                            <a:gd name="T25" fmla="*/ 803 h 1768"/>
                            <a:gd name="T26" fmla="*/ 377 w 1537"/>
                            <a:gd name="T27" fmla="*/ 647 h 1768"/>
                            <a:gd name="T28" fmla="*/ 269 w 1537"/>
                            <a:gd name="T29" fmla="*/ 485 h 1768"/>
                            <a:gd name="T30" fmla="*/ 167 w 1537"/>
                            <a:gd name="T31" fmla="*/ 323 h 1768"/>
                            <a:gd name="T32" fmla="*/ 78 w 1537"/>
                            <a:gd name="T33" fmla="*/ 161 h 1768"/>
                            <a:gd name="T34" fmla="*/ 0 w 1537"/>
                            <a:gd name="T35" fmla="*/ 0 h 1768"/>
                            <a:gd name="T36" fmla="*/ 0 w 1537"/>
                            <a:gd name="T37" fmla="*/ 12 h 1768"/>
                            <a:gd name="T38" fmla="*/ 78 w 1537"/>
                            <a:gd name="T39" fmla="*/ 173 h 1768"/>
                            <a:gd name="T40" fmla="*/ 167 w 1537"/>
                            <a:gd name="T41" fmla="*/ 335 h 1768"/>
                            <a:gd name="T42" fmla="*/ 269 w 1537"/>
                            <a:gd name="T43" fmla="*/ 491 h 1768"/>
                            <a:gd name="T44" fmla="*/ 377 w 1537"/>
                            <a:gd name="T45" fmla="*/ 653 h 1768"/>
                            <a:gd name="T46" fmla="*/ 496 w 1537"/>
                            <a:gd name="T47" fmla="*/ 809 h 1768"/>
                            <a:gd name="T48" fmla="*/ 628 w 1537"/>
                            <a:gd name="T49" fmla="*/ 965 h 1768"/>
                            <a:gd name="T50" fmla="*/ 765 w 1537"/>
                            <a:gd name="T51" fmla="*/ 1121 h 1768"/>
                            <a:gd name="T52" fmla="*/ 909 w 1537"/>
                            <a:gd name="T53" fmla="*/ 1264 h 1768"/>
                            <a:gd name="T54" fmla="*/ 909 w 1537"/>
                            <a:gd name="T55" fmla="*/ 1264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37" h="1768">
                              <a:moveTo>
                                <a:pt x="909" y="1264"/>
                              </a:moveTo>
                              <a:lnTo>
                                <a:pt x="1058" y="1402"/>
                              </a:lnTo>
                              <a:lnTo>
                                <a:pt x="1214" y="1528"/>
                              </a:lnTo>
                              <a:lnTo>
                                <a:pt x="1369" y="1654"/>
                              </a:lnTo>
                              <a:lnTo>
                                <a:pt x="1531" y="1768"/>
                              </a:lnTo>
                              <a:lnTo>
                                <a:pt x="1537" y="1768"/>
                              </a:lnTo>
                              <a:lnTo>
                                <a:pt x="1375" y="1654"/>
                              </a:lnTo>
                              <a:lnTo>
                                <a:pt x="1220" y="1534"/>
                              </a:lnTo>
                              <a:lnTo>
                                <a:pt x="1064" y="1402"/>
                              </a:lnTo>
                              <a:lnTo>
                                <a:pt x="915" y="1258"/>
                              </a:lnTo>
                              <a:lnTo>
                                <a:pt x="765" y="1115"/>
                              </a:lnTo>
                              <a:lnTo>
                                <a:pt x="628" y="959"/>
                              </a:lnTo>
                              <a:lnTo>
                                <a:pt x="496" y="803"/>
                              </a:lnTo>
                              <a:lnTo>
                                <a:pt x="377" y="647"/>
                              </a:lnTo>
                              <a:lnTo>
                                <a:pt x="269" y="485"/>
                              </a:lnTo>
                              <a:lnTo>
                                <a:pt x="167" y="323"/>
                              </a:lnTo>
                              <a:lnTo>
                                <a:pt x="78" y="161"/>
                              </a:lnTo>
                              <a:lnTo>
                                <a:pt x="0" y="0"/>
                              </a:lnTo>
                              <a:lnTo>
                                <a:pt x="0" y="12"/>
                              </a:lnTo>
                              <a:lnTo>
                                <a:pt x="78" y="173"/>
                              </a:lnTo>
                              <a:lnTo>
                                <a:pt x="167" y="335"/>
                              </a:lnTo>
                              <a:lnTo>
                                <a:pt x="269" y="491"/>
                              </a:lnTo>
                              <a:lnTo>
                                <a:pt x="377" y="653"/>
                              </a:lnTo>
                              <a:lnTo>
                                <a:pt x="496" y="809"/>
                              </a:lnTo>
                              <a:lnTo>
                                <a:pt x="628" y="965"/>
                              </a:lnTo>
                              <a:lnTo>
                                <a:pt x="765" y="1121"/>
                              </a:lnTo>
                              <a:lnTo>
                                <a:pt x="909" y="1264"/>
                              </a:lnTo>
                              <a:lnTo>
                                <a:pt x="909" y="1264"/>
                              </a:lnTo>
                              <a:close/>
                            </a:path>
                          </a:pathLst>
                        </a:custGeom>
                        <a:solidFill>
                          <a:schemeClr val="accent2"/>
                        </a:solidFill>
                        <a:ln w="9525">
                          <a:solidFill>
                            <a:schemeClr val="accent2"/>
                          </a:solidFill>
                          <a:round/>
                          <a:headEnd/>
                          <a:tailEnd/>
                        </a:ln>
                      </p:spPr>
                      <p:txBody>
                        <a:bodyPr/>
                        <a:lstStyle/>
                        <a:p>
                          <a:endParaRPr lang="zh-CN" altLang="en-US"/>
                        </a:p>
                      </p:txBody>
                    </p:sp>
                    <p:grpSp>
                      <p:nvGrpSpPr>
                        <p:cNvPr id="113715" name="Group 51"/>
                        <p:cNvGrpSpPr>
                          <a:grpSpLocks/>
                        </p:cNvGrpSpPr>
                        <p:nvPr userDrawn="1"/>
                      </p:nvGrpSpPr>
                      <p:grpSpPr bwMode="auto">
                        <a:xfrm>
                          <a:off x="0" y="1812"/>
                          <a:ext cx="3672" cy="2049"/>
                          <a:chOff x="5" y="1816"/>
                          <a:chExt cx="3672" cy="2049"/>
                        </a:xfrm>
                      </p:grpSpPr>
                      <p:sp>
                        <p:nvSpPr>
                          <p:cNvPr id="113716" name="Oval 52"/>
                          <p:cNvSpPr>
                            <a:spLocks noChangeArrowheads="1"/>
                          </p:cNvSpPr>
                          <p:nvPr userDrawn="1"/>
                        </p:nvSpPr>
                        <p:spPr bwMode="hidden">
                          <a:xfrm rot="-2819839">
                            <a:off x="1544" y="2872"/>
                            <a:ext cx="161" cy="280"/>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717" name="Oval 53"/>
                          <p:cNvSpPr>
                            <a:spLocks noChangeArrowheads="1"/>
                          </p:cNvSpPr>
                          <p:nvPr userDrawn="1"/>
                        </p:nvSpPr>
                        <p:spPr bwMode="hidden">
                          <a:xfrm rot="-2819839">
                            <a:off x="1490" y="2750"/>
                            <a:ext cx="281" cy="503"/>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718" name="Oval 54"/>
                          <p:cNvSpPr>
                            <a:spLocks noChangeArrowheads="1"/>
                          </p:cNvSpPr>
                          <p:nvPr userDrawn="1"/>
                        </p:nvSpPr>
                        <p:spPr bwMode="hidden">
                          <a:xfrm rot="-2819839">
                            <a:off x="1415" y="2563"/>
                            <a:ext cx="471" cy="813"/>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719" name="Oval 55"/>
                          <p:cNvSpPr>
                            <a:spLocks noChangeArrowheads="1"/>
                          </p:cNvSpPr>
                          <p:nvPr userDrawn="1"/>
                        </p:nvSpPr>
                        <p:spPr bwMode="hidden">
                          <a:xfrm rot="-2819839">
                            <a:off x="1357" y="2400"/>
                            <a:ext cx="623" cy="1129"/>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720" name="Oval 56"/>
                          <p:cNvSpPr>
                            <a:spLocks noChangeArrowheads="1"/>
                          </p:cNvSpPr>
                          <p:nvPr userDrawn="1"/>
                        </p:nvSpPr>
                        <p:spPr bwMode="hidden">
                          <a:xfrm rot="-2819839">
                            <a:off x="1295" y="2200"/>
                            <a:ext cx="786" cy="1467"/>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721" name="Oval 57"/>
                          <p:cNvSpPr>
                            <a:spLocks noChangeArrowheads="1"/>
                          </p:cNvSpPr>
                          <p:nvPr userDrawn="1"/>
                        </p:nvSpPr>
                        <p:spPr bwMode="hidden">
                          <a:xfrm rot="-2819839">
                            <a:off x="1238" y="2040"/>
                            <a:ext cx="972" cy="1779"/>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722" name="Oval 58"/>
                          <p:cNvSpPr>
                            <a:spLocks noChangeArrowheads="1"/>
                          </p:cNvSpPr>
                          <p:nvPr userDrawn="1"/>
                        </p:nvSpPr>
                        <p:spPr bwMode="hidden">
                          <a:xfrm rot="-2819839">
                            <a:off x="1155" y="1868"/>
                            <a:ext cx="1167" cy="2094"/>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723" name="Oval 59"/>
                          <p:cNvSpPr>
                            <a:spLocks noChangeArrowheads="1"/>
                          </p:cNvSpPr>
                          <p:nvPr userDrawn="1"/>
                        </p:nvSpPr>
                        <p:spPr bwMode="hidden">
                          <a:xfrm rot="-2819839">
                            <a:off x="1085" y="1698"/>
                            <a:ext cx="1346" cy="2398"/>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724" name="Oval 60"/>
                          <p:cNvSpPr>
                            <a:spLocks noChangeArrowheads="1"/>
                          </p:cNvSpPr>
                          <p:nvPr userDrawn="1"/>
                        </p:nvSpPr>
                        <p:spPr bwMode="hidden">
                          <a:xfrm rot="-2819839">
                            <a:off x="998" y="1539"/>
                            <a:ext cx="1563" cy="2696"/>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725" name="Oval 61"/>
                          <p:cNvSpPr>
                            <a:spLocks noChangeArrowheads="1"/>
                          </p:cNvSpPr>
                          <p:nvPr userDrawn="1"/>
                        </p:nvSpPr>
                        <p:spPr bwMode="hidden">
                          <a:xfrm rot="-2819839">
                            <a:off x="933" y="1360"/>
                            <a:ext cx="1711" cy="3016"/>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726" name="Oval 62"/>
                          <p:cNvSpPr>
                            <a:spLocks noChangeArrowheads="1"/>
                          </p:cNvSpPr>
                          <p:nvPr userDrawn="1"/>
                        </p:nvSpPr>
                        <p:spPr bwMode="hidden">
                          <a:xfrm rot="-2865139">
                            <a:off x="877" y="1187"/>
                            <a:ext cx="1880" cy="3345"/>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727" name="Oval 63"/>
                          <p:cNvSpPr>
                            <a:spLocks noChangeArrowheads="1"/>
                          </p:cNvSpPr>
                          <p:nvPr userDrawn="1"/>
                        </p:nvSpPr>
                        <p:spPr bwMode="hidden">
                          <a:xfrm rot="-2780025">
                            <a:off x="816" y="1005"/>
                            <a:ext cx="2049" cy="3672"/>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3728" name="Line 64"/>
                        <p:cNvSpPr>
                          <a:spLocks noChangeShapeType="1"/>
                        </p:cNvSpPr>
                        <p:nvPr userDrawn="1"/>
                      </p:nvSpPr>
                      <p:spPr bwMode="hidden">
                        <a:xfrm flipV="1">
                          <a:off x="1656" y="1164"/>
                          <a:ext cx="831" cy="177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29" name="Line 65"/>
                        <p:cNvSpPr>
                          <a:spLocks noChangeShapeType="1"/>
                        </p:cNvSpPr>
                        <p:nvPr userDrawn="1"/>
                      </p:nvSpPr>
                      <p:spPr bwMode="hidden">
                        <a:xfrm rot="615780" flipV="1">
                          <a:off x="1811" y="1299"/>
                          <a:ext cx="819" cy="172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30" name="Line 66"/>
                        <p:cNvSpPr>
                          <a:spLocks noChangeShapeType="1"/>
                        </p:cNvSpPr>
                        <p:nvPr userDrawn="1"/>
                      </p:nvSpPr>
                      <p:spPr bwMode="hidden">
                        <a:xfrm rot="1139441" flipV="1">
                          <a:off x="1963" y="1148"/>
                          <a:ext cx="383" cy="189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31" name="Line 67"/>
                        <p:cNvSpPr>
                          <a:spLocks noChangeShapeType="1"/>
                        </p:cNvSpPr>
                        <p:nvPr userDrawn="1"/>
                      </p:nvSpPr>
                      <p:spPr bwMode="hidden">
                        <a:xfrm rot="1061104" flipV="1">
                          <a:off x="1921" y="1332"/>
                          <a:ext cx="744" cy="176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32" name="Line 68"/>
                        <p:cNvSpPr>
                          <a:spLocks noChangeShapeType="1"/>
                        </p:cNvSpPr>
                        <p:nvPr userDrawn="1"/>
                      </p:nvSpPr>
                      <p:spPr bwMode="hidden">
                        <a:xfrm rot="2202167" flipV="1">
                          <a:off x="2217" y="1314"/>
                          <a:ext cx="311" cy="1917"/>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33" name="Line 69"/>
                        <p:cNvSpPr>
                          <a:spLocks noChangeShapeType="1"/>
                        </p:cNvSpPr>
                        <p:nvPr userDrawn="1"/>
                      </p:nvSpPr>
                      <p:spPr bwMode="hidden">
                        <a:xfrm rot="1678521" flipV="1">
                          <a:off x="2039" y="1549"/>
                          <a:ext cx="895" cy="1722"/>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34" name="Line 70"/>
                        <p:cNvSpPr>
                          <a:spLocks noChangeShapeType="1"/>
                        </p:cNvSpPr>
                        <p:nvPr userDrawn="1"/>
                      </p:nvSpPr>
                      <p:spPr bwMode="hidden">
                        <a:xfrm rot="1678521" flipV="1">
                          <a:off x="2024" y="1649"/>
                          <a:ext cx="1049" cy="1661"/>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35" name="Line 71"/>
                        <p:cNvSpPr>
                          <a:spLocks noChangeShapeType="1"/>
                        </p:cNvSpPr>
                        <p:nvPr userDrawn="1"/>
                      </p:nvSpPr>
                      <p:spPr bwMode="hidden">
                        <a:xfrm rot="1678521" flipV="1">
                          <a:off x="1985" y="1876"/>
                          <a:ext cx="1357" cy="151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36" name="Line 72"/>
                        <p:cNvSpPr>
                          <a:spLocks noChangeShapeType="1"/>
                        </p:cNvSpPr>
                        <p:nvPr userDrawn="1"/>
                      </p:nvSpPr>
                      <p:spPr bwMode="hidden">
                        <a:xfrm rot="1678521" flipV="1">
                          <a:off x="1936" y="2115"/>
                          <a:ext cx="1686" cy="135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37" name="Line 73"/>
                        <p:cNvSpPr>
                          <a:spLocks noChangeShapeType="1"/>
                        </p:cNvSpPr>
                        <p:nvPr userDrawn="1"/>
                      </p:nvSpPr>
                      <p:spPr bwMode="hidden">
                        <a:xfrm rot="1678521" flipV="1">
                          <a:off x="1897" y="2287"/>
                          <a:ext cx="1880" cy="122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38" name="Line 74"/>
                        <p:cNvSpPr>
                          <a:spLocks noChangeShapeType="1"/>
                        </p:cNvSpPr>
                        <p:nvPr userDrawn="1"/>
                      </p:nvSpPr>
                      <p:spPr bwMode="hidden">
                        <a:xfrm rot="1678521" flipV="1">
                          <a:off x="1855" y="2458"/>
                          <a:ext cx="2060" cy="109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39" name="Line 75"/>
                        <p:cNvSpPr>
                          <a:spLocks noChangeShapeType="1"/>
                        </p:cNvSpPr>
                        <p:nvPr userDrawn="1"/>
                      </p:nvSpPr>
                      <p:spPr bwMode="hidden">
                        <a:xfrm rot="1678521" flipV="1">
                          <a:off x="1823" y="2640"/>
                          <a:ext cx="2224" cy="95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40" name="Line 76"/>
                        <p:cNvSpPr>
                          <a:spLocks noChangeShapeType="1"/>
                        </p:cNvSpPr>
                        <p:nvPr userDrawn="1"/>
                      </p:nvSpPr>
                      <p:spPr bwMode="hidden">
                        <a:xfrm rot="1678521" flipV="1">
                          <a:off x="1737" y="3059"/>
                          <a:ext cx="2520" cy="614"/>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41" name="Line 77"/>
                        <p:cNvSpPr>
                          <a:spLocks noChangeShapeType="1"/>
                        </p:cNvSpPr>
                        <p:nvPr userDrawn="1"/>
                      </p:nvSpPr>
                      <p:spPr bwMode="hidden">
                        <a:xfrm rot="1678521">
                          <a:off x="1324" y="3150"/>
                          <a:ext cx="472" cy="112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42" name="Line 78"/>
                        <p:cNvSpPr>
                          <a:spLocks noChangeShapeType="1"/>
                        </p:cNvSpPr>
                        <p:nvPr userDrawn="1"/>
                      </p:nvSpPr>
                      <p:spPr bwMode="hidden">
                        <a:xfrm rot="1678521" flipH="1">
                          <a:off x="1121" y="2961"/>
                          <a:ext cx="220" cy="1012"/>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43" name="Line 79"/>
                        <p:cNvSpPr>
                          <a:spLocks noChangeShapeType="1"/>
                        </p:cNvSpPr>
                        <p:nvPr userDrawn="1"/>
                      </p:nvSpPr>
                      <p:spPr bwMode="hidden">
                        <a:xfrm rot="1678521" flipH="1">
                          <a:off x="1041" y="2935"/>
                          <a:ext cx="304" cy="99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44" name="Line 80"/>
                        <p:cNvSpPr>
                          <a:spLocks noChangeShapeType="1"/>
                        </p:cNvSpPr>
                        <p:nvPr userDrawn="1"/>
                      </p:nvSpPr>
                      <p:spPr bwMode="hidden">
                        <a:xfrm rot="1678521" flipH="1">
                          <a:off x="957" y="2910"/>
                          <a:ext cx="394" cy="971"/>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45" name="Line 81"/>
                        <p:cNvSpPr>
                          <a:spLocks noChangeShapeType="1"/>
                        </p:cNvSpPr>
                        <p:nvPr userDrawn="1"/>
                      </p:nvSpPr>
                      <p:spPr bwMode="hidden">
                        <a:xfrm rot="1678521" flipH="1">
                          <a:off x="880" y="2885"/>
                          <a:ext cx="478" cy="943"/>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46" name="Line 82"/>
                        <p:cNvSpPr>
                          <a:spLocks noChangeShapeType="1"/>
                        </p:cNvSpPr>
                        <p:nvPr userDrawn="1"/>
                      </p:nvSpPr>
                      <p:spPr bwMode="hidden">
                        <a:xfrm rot="1678521" flipH="1">
                          <a:off x="801" y="2863"/>
                          <a:ext cx="561" cy="91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47" name="Line 83"/>
                        <p:cNvSpPr>
                          <a:spLocks noChangeShapeType="1"/>
                        </p:cNvSpPr>
                        <p:nvPr userDrawn="1"/>
                      </p:nvSpPr>
                      <p:spPr bwMode="hidden">
                        <a:xfrm rot="1678521" flipH="1">
                          <a:off x="717" y="2836"/>
                          <a:ext cx="656" cy="87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48" name="Line 84"/>
                        <p:cNvSpPr>
                          <a:spLocks noChangeShapeType="1"/>
                        </p:cNvSpPr>
                        <p:nvPr userDrawn="1"/>
                      </p:nvSpPr>
                      <p:spPr bwMode="hidden">
                        <a:xfrm rot="1678521" flipH="1">
                          <a:off x="631" y="2810"/>
                          <a:ext cx="752" cy="842"/>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49" name="Line 85"/>
                        <p:cNvSpPr>
                          <a:spLocks noChangeShapeType="1"/>
                        </p:cNvSpPr>
                        <p:nvPr userDrawn="1"/>
                      </p:nvSpPr>
                      <p:spPr bwMode="hidden">
                        <a:xfrm rot="1678521" flipH="1">
                          <a:off x="462" y="2758"/>
                          <a:ext cx="946" cy="751"/>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50" name="Line 86"/>
                        <p:cNvSpPr>
                          <a:spLocks noChangeShapeType="1"/>
                        </p:cNvSpPr>
                        <p:nvPr userDrawn="1"/>
                      </p:nvSpPr>
                      <p:spPr bwMode="hidden">
                        <a:xfrm rot="1678521" flipH="1">
                          <a:off x="365" y="2729"/>
                          <a:ext cx="1058" cy="69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51" name="Line 87"/>
                        <p:cNvSpPr>
                          <a:spLocks noChangeShapeType="1"/>
                        </p:cNvSpPr>
                        <p:nvPr userDrawn="1"/>
                      </p:nvSpPr>
                      <p:spPr bwMode="hidden">
                        <a:xfrm rot="1678521" flipH="1">
                          <a:off x="265" y="2697"/>
                          <a:ext cx="1174" cy="6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52" name="Line 88"/>
                        <p:cNvSpPr>
                          <a:spLocks noChangeShapeType="1"/>
                        </p:cNvSpPr>
                        <p:nvPr userDrawn="1"/>
                      </p:nvSpPr>
                      <p:spPr bwMode="hidden">
                        <a:xfrm rot="1678521" flipH="1">
                          <a:off x="55" y="2632"/>
                          <a:ext cx="1431" cy="481"/>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53" name="Line 89"/>
                        <p:cNvSpPr>
                          <a:spLocks noChangeShapeType="1"/>
                        </p:cNvSpPr>
                        <p:nvPr userDrawn="1"/>
                      </p:nvSpPr>
                      <p:spPr bwMode="hidden">
                        <a:xfrm rot="1678521" flipH="1">
                          <a:off x="-1" y="2607"/>
                          <a:ext cx="1513" cy="371"/>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54" name="Line 90"/>
                        <p:cNvSpPr>
                          <a:spLocks noChangeShapeType="1"/>
                        </p:cNvSpPr>
                        <p:nvPr userDrawn="1"/>
                      </p:nvSpPr>
                      <p:spPr bwMode="hidden">
                        <a:xfrm rot="1678521" flipH="1">
                          <a:off x="-72" y="2570"/>
                          <a:ext cx="1648" cy="107"/>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55" name="Line 91"/>
                        <p:cNvSpPr>
                          <a:spLocks noChangeShapeType="1"/>
                        </p:cNvSpPr>
                        <p:nvPr userDrawn="1"/>
                      </p:nvSpPr>
                      <p:spPr bwMode="hidden">
                        <a:xfrm rot="1678521" flipH="1" flipV="1">
                          <a:off x="-237" y="1095"/>
                          <a:ext cx="2219" cy="1364"/>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56" name="Line 92"/>
                        <p:cNvSpPr>
                          <a:spLocks noChangeShapeType="1"/>
                        </p:cNvSpPr>
                        <p:nvPr userDrawn="1"/>
                      </p:nvSpPr>
                      <p:spPr bwMode="hidden">
                        <a:xfrm rot="1678521" flipH="1" flipV="1">
                          <a:off x="-43" y="962"/>
                          <a:ext cx="2071" cy="1541"/>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57" name="Line 93"/>
                        <p:cNvSpPr>
                          <a:spLocks noChangeShapeType="1"/>
                        </p:cNvSpPr>
                        <p:nvPr userDrawn="1"/>
                      </p:nvSpPr>
                      <p:spPr bwMode="hidden">
                        <a:xfrm rot="1678521" flipH="1" flipV="1">
                          <a:off x="418" y="826"/>
                          <a:ext cx="1672" cy="178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58" name="Line 94"/>
                        <p:cNvSpPr>
                          <a:spLocks noChangeShapeType="1"/>
                        </p:cNvSpPr>
                        <p:nvPr userDrawn="1"/>
                      </p:nvSpPr>
                      <p:spPr bwMode="hidden">
                        <a:xfrm rot="1678521" flipH="1" flipV="1">
                          <a:off x="634" y="808"/>
                          <a:ext cx="1473" cy="1852"/>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59" name="Line 95"/>
                        <p:cNvSpPr>
                          <a:spLocks noChangeShapeType="1"/>
                        </p:cNvSpPr>
                        <p:nvPr userDrawn="1"/>
                      </p:nvSpPr>
                      <p:spPr bwMode="hidden">
                        <a:xfrm rot="1678521" flipH="1" flipV="1">
                          <a:off x="1094" y="827"/>
                          <a:ext cx="1030" cy="194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60" name="Line 96"/>
                        <p:cNvSpPr>
                          <a:spLocks noChangeShapeType="1"/>
                        </p:cNvSpPr>
                        <p:nvPr userDrawn="1"/>
                      </p:nvSpPr>
                      <p:spPr bwMode="hidden">
                        <a:xfrm rot="1678521" flipH="1" flipV="1">
                          <a:off x="1302" y="857"/>
                          <a:ext cx="829" cy="197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61" name="Line 97"/>
                        <p:cNvSpPr>
                          <a:spLocks noChangeShapeType="1"/>
                        </p:cNvSpPr>
                        <p:nvPr userDrawn="1"/>
                      </p:nvSpPr>
                      <p:spPr bwMode="hidden">
                        <a:xfrm rot="1678521" flipH="1" flipV="1">
                          <a:off x="1496" y="901"/>
                          <a:ext cx="633" cy="197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62" name="Line 98"/>
                        <p:cNvSpPr>
                          <a:spLocks noChangeShapeType="1"/>
                        </p:cNvSpPr>
                        <p:nvPr userDrawn="1"/>
                      </p:nvSpPr>
                      <p:spPr bwMode="hidden">
                        <a:xfrm rot="1678521" flipH="1" flipV="1">
                          <a:off x="1679" y="952"/>
                          <a:ext cx="447" cy="197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63" name="Line 99"/>
                        <p:cNvSpPr>
                          <a:spLocks noChangeShapeType="1"/>
                        </p:cNvSpPr>
                        <p:nvPr userDrawn="1"/>
                      </p:nvSpPr>
                      <p:spPr bwMode="hidden">
                        <a:xfrm rot="1678521" flipH="1" flipV="1">
                          <a:off x="1859" y="1013"/>
                          <a:ext cx="261" cy="1962"/>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grpSp>
          <p:grpSp>
            <p:nvGrpSpPr>
              <p:cNvPr id="113764" name="Group 100"/>
              <p:cNvGrpSpPr>
                <a:grpSpLocks/>
              </p:cNvGrpSpPr>
              <p:nvPr userDrawn="1"/>
            </p:nvGrpSpPr>
            <p:grpSpPr bwMode="auto">
              <a:xfrm>
                <a:off x="402" y="1454"/>
                <a:ext cx="2787" cy="2866"/>
                <a:chOff x="2" y="1454"/>
                <a:chExt cx="2787" cy="2866"/>
              </a:xfrm>
            </p:grpSpPr>
            <p:sp>
              <p:nvSpPr>
                <p:cNvPr id="113765" name="Line 101"/>
                <p:cNvSpPr>
                  <a:spLocks noChangeShapeType="1"/>
                </p:cNvSpPr>
                <p:nvPr userDrawn="1"/>
              </p:nvSpPr>
              <p:spPr bwMode="hidden">
                <a:xfrm rot="1678521" flipV="1">
                  <a:off x="2057" y="1454"/>
                  <a:ext cx="732" cy="177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66" name="Line 102"/>
                <p:cNvSpPr>
                  <a:spLocks noChangeShapeType="1"/>
                </p:cNvSpPr>
                <p:nvPr userDrawn="1"/>
              </p:nvSpPr>
              <p:spPr bwMode="hidden">
                <a:xfrm flipH="1" flipV="1">
                  <a:off x="870" y="3854"/>
                  <a:ext cx="223" cy="463"/>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13767" name="Group 103"/>
                <p:cNvGrpSpPr>
                  <a:grpSpLocks/>
                </p:cNvGrpSpPr>
                <p:nvPr userDrawn="1"/>
              </p:nvGrpSpPr>
              <p:grpSpPr bwMode="auto">
                <a:xfrm>
                  <a:off x="2" y="2738"/>
                  <a:ext cx="1317" cy="1582"/>
                  <a:chOff x="2" y="2738"/>
                  <a:chExt cx="1317" cy="1582"/>
                </a:xfrm>
              </p:grpSpPr>
              <p:sp>
                <p:nvSpPr>
                  <p:cNvPr id="113768" name="Line 104"/>
                  <p:cNvSpPr>
                    <a:spLocks noChangeShapeType="1"/>
                  </p:cNvSpPr>
                  <p:nvPr userDrawn="1"/>
                </p:nvSpPr>
                <p:spPr bwMode="hidden">
                  <a:xfrm flipH="1">
                    <a:off x="697" y="3855"/>
                    <a:ext cx="173" cy="187"/>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69" name="Freeform 105"/>
                  <p:cNvSpPr>
                    <a:spLocks/>
                  </p:cNvSpPr>
                  <p:nvPr userDrawn="1"/>
                </p:nvSpPr>
                <p:spPr bwMode="hidden">
                  <a:xfrm>
                    <a:off x="2" y="3218"/>
                    <a:ext cx="1006" cy="1102"/>
                  </a:xfrm>
                  <a:custGeom>
                    <a:avLst/>
                    <a:gdLst>
                      <a:gd name="T0" fmla="*/ 1006 w 1006"/>
                      <a:gd name="T1" fmla="*/ 1102 h 1102"/>
                      <a:gd name="T2" fmla="*/ 696 w 1006"/>
                      <a:gd name="T3" fmla="*/ 823 h 1102"/>
                      <a:gd name="T4" fmla="*/ 333 w 1006"/>
                      <a:gd name="T5" fmla="*/ 447 h 1102"/>
                      <a:gd name="T6" fmla="*/ 51 w 1006"/>
                      <a:gd name="T7" fmla="*/ 76 h 1102"/>
                      <a:gd name="T8" fmla="*/ 0 w 1006"/>
                      <a:gd name="T9" fmla="*/ 0 h 1102"/>
                    </a:gdLst>
                    <a:ahLst/>
                    <a:cxnLst>
                      <a:cxn ang="0">
                        <a:pos x="T0" y="T1"/>
                      </a:cxn>
                      <a:cxn ang="0">
                        <a:pos x="T2" y="T3"/>
                      </a:cxn>
                      <a:cxn ang="0">
                        <a:pos x="T4" y="T5"/>
                      </a:cxn>
                      <a:cxn ang="0">
                        <a:pos x="T6" y="T7"/>
                      </a:cxn>
                      <a:cxn ang="0">
                        <a:pos x="T8" y="T9"/>
                      </a:cxn>
                    </a:cxnLst>
                    <a:rect l="0" t="0" r="r" b="b"/>
                    <a:pathLst>
                      <a:path w="1006" h="1102">
                        <a:moveTo>
                          <a:pt x="1006" y="1102"/>
                        </a:moveTo>
                        <a:lnTo>
                          <a:pt x="696" y="823"/>
                        </a:lnTo>
                        <a:lnTo>
                          <a:pt x="333" y="447"/>
                        </a:lnTo>
                        <a:lnTo>
                          <a:pt x="51" y="76"/>
                        </a:lnTo>
                        <a:lnTo>
                          <a:pt x="0" y="0"/>
                        </a:lnTo>
                      </a:path>
                    </a:pathLst>
                  </a:custGeom>
                  <a:noFill/>
                  <a:ln w="19050" cmpd="sng">
                    <a:solidFill>
                      <a:schemeClr val="accent2"/>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70" name="Line 106"/>
                  <p:cNvSpPr>
                    <a:spLocks noChangeShapeType="1"/>
                  </p:cNvSpPr>
                  <p:nvPr userDrawn="1"/>
                </p:nvSpPr>
                <p:spPr bwMode="hidden">
                  <a:xfrm flipH="1">
                    <a:off x="1242" y="4231"/>
                    <a:ext cx="77" cy="88"/>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71" name="Line 107"/>
                  <p:cNvSpPr>
                    <a:spLocks noChangeShapeType="1"/>
                  </p:cNvSpPr>
                  <p:nvPr userDrawn="1"/>
                </p:nvSpPr>
                <p:spPr bwMode="hidden">
                  <a:xfrm flipH="1" flipV="1">
                    <a:off x="340" y="3668"/>
                    <a:ext cx="532" cy="185"/>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72" name="Line 108"/>
                  <p:cNvSpPr>
                    <a:spLocks noChangeShapeType="1"/>
                  </p:cNvSpPr>
                  <p:nvPr userDrawn="1"/>
                </p:nvSpPr>
                <p:spPr bwMode="hidden">
                  <a:xfrm flipH="1" flipV="1">
                    <a:off x="237" y="3101"/>
                    <a:ext cx="101" cy="567"/>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73" name="Line 109"/>
                  <p:cNvSpPr>
                    <a:spLocks noChangeShapeType="1"/>
                  </p:cNvSpPr>
                  <p:nvPr userDrawn="1"/>
                </p:nvSpPr>
                <p:spPr bwMode="hidden">
                  <a:xfrm flipH="1" flipV="1">
                    <a:off x="2" y="3009"/>
                    <a:ext cx="235" cy="92"/>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74" name="Line 110"/>
                  <p:cNvSpPr>
                    <a:spLocks noChangeShapeType="1"/>
                  </p:cNvSpPr>
                  <p:nvPr userDrawn="1"/>
                </p:nvSpPr>
                <p:spPr bwMode="hidden">
                  <a:xfrm flipV="1">
                    <a:off x="54" y="3101"/>
                    <a:ext cx="182" cy="194"/>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75" name="Line 111"/>
                  <p:cNvSpPr>
                    <a:spLocks noChangeShapeType="1"/>
                  </p:cNvSpPr>
                  <p:nvPr userDrawn="1"/>
                </p:nvSpPr>
                <p:spPr bwMode="hidden">
                  <a:xfrm flipH="1">
                    <a:off x="336" y="3476"/>
                    <a:ext cx="176" cy="192"/>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76" name="Line 112"/>
                  <p:cNvSpPr>
                    <a:spLocks noChangeShapeType="1"/>
                  </p:cNvSpPr>
                  <p:nvPr userDrawn="1"/>
                </p:nvSpPr>
                <p:spPr bwMode="hidden">
                  <a:xfrm flipV="1">
                    <a:off x="3" y="2738"/>
                    <a:ext cx="14" cy="23"/>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nvGrpSpPr>
            <p:cNvPr id="113777" name="Group 113"/>
            <p:cNvGrpSpPr>
              <a:grpSpLocks/>
            </p:cNvGrpSpPr>
            <p:nvPr userDrawn="1"/>
          </p:nvGrpSpPr>
          <p:grpSpPr bwMode="auto">
            <a:xfrm>
              <a:off x="16" y="1326"/>
              <a:ext cx="3325" cy="2948"/>
              <a:chOff x="16" y="1326"/>
              <a:chExt cx="3325" cy="2948"/>
            </a:xfrm>
          </p:grpSpPr>
          <p:sp>
            <p:nvSpPr>
              <p:cNvPr id="113778" name="Freeform 114"/>
              <p:cNvSpPr>
                <a:spLocks/>
              </p:cNvSpPr>
              <p:nvPr/>
            </p:nvSpPr>
            <p:spPr bwMode="hidden">
              <a:xfrm>
                <a:off x="16" y="2656"/>
                <a:ext cx="1440" cy="1618"/>
              </a:xfrm>
              <a:custGeom>
                <a:avLst/>
                <a:gdLst>
                  <a:gd name="T0" fmla="*/ 873 w 1435"/>
                  <a:gd name="T1" fmla="*/ 1150 h 1618"/>
                  <a:gd name="T2" fmla="*/ 741 w 1435"/>
                  <a:gd name="T3" fmla="*/ 1019 h 1618"/>
                  <a:gd name="T4" fmla="*/ 610 w 1435"/>
                  <a:gd name="T5" fmla="*/ 875 h 1618"/>
                  <a:gd name="T6" fmla="*/ 490 w 1435"/>
                  <a:gd name="T7" fmla="*/ 737 h 1618"/>
                  <a:gd name="T8" fmla="*/ 377 w 1435"/>
                  <a:gd name="T9" fmla="*/ 593 h 1618"/>
                  <a:gd name="T10" fmla="*/ 275 w 1435"/>
                  <a:gd name="T11" fmla="*/ 443 h 1618"/>
                  <a:gd name="T12" fmla="*/ 173 w 1435"/>
                  <a:gd name="T13" fmla="*/ 299 h 1618"/>
                  <a:gd name="T14" fmla="*/ 84 w 1435"/>
                  <a:gd name="T15" fmla="*/ 149 h 1618"/>
                  <a:gd name="T16" fmla="*/ 0 w 1435"/>
                  <a:gd name="T17" fmla="*/ 0 h 1618"/>
                  <a:gd name="T18" fmla="*/ 0 w 1435"/>
                  <a:gd name="T19" fmla="*/ 11 h 1618"/>
                  <a:gd name="T20" fmla="*/ 84 w 1435"/>
                  <a:gd name="T21" fmla="*/ 155 h 1618"/>
                  <a:gd name="T22" fmla="*/ 173 w 1435"/>
                  <a:gd name="T23" fmla="*/ 305 h 1618"/>
                  <a:gd name="T24" fmla="*/ 269 w 1435"/>
                  <a:gd name="T25" fmla="*/ 449 h 1618"/>
                  <a:gd name="T26" fmla="*/ 377 w 1435"/>
                  <a:gd name="T27" fmla="*/ 593 h 1618"/>
                  <a:gd name="T28" fmla="*/ 490 w 1435"/>
                  <a:gd name="T29" fmla="*/ 737 h 1618"/>
                  <a:gd name="T30" fmla="*/ 610 w 1435"/>
                  <a:gd name="T31" fmla="*/ 881 h 1618"/>
                  <a:gd name="T32" fmla="*/ 735 w 1435"/>
                  <a:gd name="T33" fmla="*/ 1019 h 1618"/>
                  <a:gd name="T34" fmla="*/ 873 w 1435"/>
                  <a:gd name="T35" fmla="*/ 1150 h 1618"/>
                  <a:gd name="T36" fmla="*/ 1010 w 1435"/>
                  <a:gd name="T37" fmla="*/ 1276 h 1618"/>
                  <a:gd name="T38" fmla="*/ 1148 w 1435"/>
                  <a:gd name="T39" fmla="*/ 1396 h 1618"/>
                  <a:gd name="T40" fmla="*/ 1286 w 1435"/>
                  <a:gd name="T41" fmla="*/ 1510 h 1618"/>
                  <a:gd name="T42" fmla="*/ 1429 w 1435"/>
                  <a:gd name="T43" fmla="*/ 1618 h 1618"/>
                  <a:gd name="T44" fmla="*/ 1435 w 1435"/>
                  <a:gd name="T45" fmla="*/ 1618 h 1618"/>
                  <a:gd name="T46" fmla="*/ 1292 w 1435"/>
                  <a:gd name="T47" fmla="*/ 1510 h 1618"/>
                  <a:gd name="T48" fmla="*/ 1154 w 1435"/>
                  <a:gd name="T49" fmla="*/ 1396 h 1618"/>
                  <a:gd name="T50" fmla="*/ 1010 w 1435"/>
                  <a:gd name="T51" fmla="*/ 1276 h 1618"/>
                  <a:gd name="T52" fmla="*/ 873 w 1435"/>
                  <a:gd name="T53" fmla="*/ 1150 h 1618"/>
                  <a:gd name="T54" fmla="*/ 873 w 1435"/>
                  <a:gd name="T55" fmla="*/ 1150 h 1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35" h="1618">
                    <a:moveTo>
                      <a:pt x="873" y="1150"/>
                    </a:moveTo>
                    <a:lnTo>
                      <a:pt x="741" y="1019"/>
                    </a:lnTo>
                    <a:lnTo>
                      <a:pt x="610" y="875"/>
                    </a:lnTo>
                    <a:lnTo>
                      <a:pt x="490" y="737"/>
                    </a:lnTo>
                    <a:lnTo>
                      <a:pt x="377" y="593"/>
                    </a:lnTo>
                    <a:lnTo>
                      <a:pt x="275" y="443"/>
                    </a:lnTo>
                    <a:lnTo>
                      <a:pt x="173" y="299"/>
                    </a:lnTo>
                    <a:lnTo>
                      <a:pt x="84" y="149"/>
                    </a:lnTo>
                    <a:lnTo>
                      <a:pt x="0" y="0"/>
                    </a:lnTo>
                    <a:lnTo>
                      <a:pt x="0" y="11"/>
                    </a:lnTo>
                    <a:lnTo>
                      <a:pt x="84" y="155"/>
                    </a:lnTo>
                    <a:lnTo>
                      <a:pt x="173" y="305"/>
                    </a:lnTo>
                    <a:lnTo>
                      <a:pt x="269" y="449"/>
                    </a:lnTo>
                    <a:lnTo>
                      <a:pt x="377" y="593"/>
                    </a:lnTo>
                    <a:lnTo>
                      <a:pt x="490" y="737"/>
                    </a:lnTo>
                    <a:lnTo>
                      <a:pt x="610" y="881"/>
                    </a:lnTo>
                    <a:lnTo>
                      <a:pt x="735" y="1019"/>
                    </a:lnTo>
                    <a:lnTo>
                      <a:pt x="873" y="1150"/>
                    </a:lnTo>
                    <a:lnTo>
                      <a:pt x="1010" y="1276"/>
                    </a:lnTo>
                    <a:lnTo>
                      <a:pt x="1148" y="1396"/>
                    </a:lnTo>
                    <a:lnTo>
                      <a:pt x="1286" y="1510"/>
                    </a:lnTo>
                    <a:lnTo>
                      <a:pt x="1429" y="1618"/>
                    </a:lnTo>
                    <a:lnTo>
                      <a:pt x="1435" y="1618"/>
                    </a:lnTo>
                    <a:lnTo>
                      <a:pt x="1292" y="1510"/>
                    </a:lnTo>
                    <a:lnTo>
                      <a:pt x="1154" y="1396"/>
                    </a:lnTo>
                    <a:lnTo>
                      <a:pt x="1010" y="1276"/>
                    </a:lnTo>
                    <a:lnTo>
                      <a:pt x="873" y="1150"/>
                    </a:lnTo>
                    <a:lnTo>
                      <a:pt x="873" y="115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779" name="Freeform 115"/>
              <p:cNvSpPr>
                <a:spLocks/>
              </p:cNvSpPr>
              <p:nvPr/>
            </p:nvSpPr>
            <p:spPr bwMode="hidden">
              <a:xfrm>
                <a:off x="16" y="2260"/>
                <a:ext cx="1673" cy="2014"/>
              </a:xfrm>
              <a:custGeom>
                <a:avLst/>
                <a:gdLst>
                  <a:gd name="T0" fmla="*/ 957 w 1668"/>
                  <a:gd name="T1" fmla="*/ 1463 h 2014"/>
                  <a:gd name="T2" fmla="*/ 789 w 1668"/>
                  <a:gd name="T3" fmla="*/ 1289 h 2014"/>
                  <a:gd name="T4" fmla="*/ 634 w 1668"/>
                  <a:gd name="T5" fmla="*/ 1115 h 2014"/>
                  <a:gd name="T6" fmla="*/ 490 w 1668"/>
                  <a:gd name="T7" fmla="*/ 929 h 2014"/>
                  <a:gd name="T8" fmla="*/ 365 w 1668"/>
                  <a:gd name="T9" fmla="*/ 743 h 2014"/>
                  <a:gd name="T10" fmla="*/ 251 w 1668"/>
                  <a:gd name="T11" fmla="*/ 557 h 2014"/>
                  <a:gd name="T12" fmla="*/ 149 w 1668"/>
                  <a:gd name="T13" fmla="*/ 372 h 2014"/>
                  <a:gd name="T14" fmla="*/ 66 w 1668"/>
                  <a:gd name="T15" fmla="*/ 186 h 2014"/>
                  <a:gd name="T16" fmla="*/ 0 w 1668"/>
                  <a:gd name="T17" fmla="*/ 0 h 2014"/>
                  <a:gd name="T18" fmla="*/ 0 w 1668"/>
                  <a:gd name="T19" fmla="*/ 12 h 2014"/>
                  <a:gd name="T20" fmla="*/ 66 w 1668"/>
                  <a:gd name="T21" fmla="*/ 198 h 2014"/>
                  <a:gd name="T22" fmla="*/ 149 w 1668"/>
                  <a:gd name="T23" fmla="*/ 384 h 2014"/>
                  <a:gd name="T24" fmla="*/ 251 w 1668"/>
                  <a:gd name="T25" fmla="*/ 569 h 2014"/>
                  <a:gd name="T26" fmla="*/ 365 w 1668"/>
                  <a:gd name="T27" fmla="*/ 755 h 2014"/>
                  <a:gd name="T28" fmla="*/ 490 w 1668"/>
                  <a:gd name="T29" fmla="*/ 935 h 2014"/>
                  <a:gd name="T30" fmla="*/ 634 w 1668"/>
                  <a:gd name="T31" fmla="*/ 1115 h 2014"/>
                  <a:gd name="T32" fmla="*/ 789 w 1668"/>
                  <a:gd name="T33" fmla="*/ 1295 h 2014"/>
                  <a:gd name="T34" fmla="*/ 957 w 1668"/>
                  <a:gd name="T35" fmla="*/ 1463 h 2014"/>
                  <a:gd name="T36" fmla="*/ 1130 w 1668"/>
                  <a:gd name="T37" fmla="*/ 1618 h 2014"/>
                  <a:gd name="T38" fmla="*/ 1303 w 1668"/>
                  <a:gd name="T39" fmla="*/ 1762 h 2014"/>
                  <a:gd name="T40" fmla="*/ 1483 w 1668"/>
                  <a:gd name="T41" fmla="*/ 1894 h 2014"/>
                  <a:gd name="T42" fmla="*/ 1662 w 1668"/>
                  <a:gd name="T43" fmla="*/ 2014 h 2014"/>
                  <a:gd name="T44" fmla="*/ 1668 w 1668"/>
                  <a:gd name="T45" fmla="*/ 2014 h 2014"/>
                  <a:gd name="T46" fmla="*/ 1483 w 1668"/>
                  <a:gd name="T47" fmla="*/ 1894 h 2014"/>
                  <a:gd name="T48" fmla="*/ 1303 w 1668"/>
                  <a:gd name="T49" fmla="*/ 1762 h 2014"/>
                  <a:gd name="T50" fmla="*/ 1130 w 1668"/>
                  <a:gd name="T51" fmla="*/ 1618 h 2014"/>
                  <a:gd name="T52" fmla="*/ 957 w 1668"/>
                  <a:gd name="T53" fmla="*/ 1463 h 2014"/>
                  <a:gd name="T54" fmla="*/ 957 w 1668"/>
                  <a:gd name="T55" fmla="*/ 1463 h 2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68" h="2014">
                    <a:moveTo>
                      <a:pt x="957" y="1463"/>
                    </a:moveTo>
                    <a:lnTo>
                      <a:pt x="789" y="1289"/>
                    </a:lnTo>
                    <a:lnTo>
                      <a:pt x="634" y="1115"/>
                    </a:lnTo>
                    <a:lnTo>
                      <a:pt x="490" y="929"/>
                    </a:lnTo>
                    <a:lnTo>
                      <a:pt x="365" y="743"/>
                    </a:lnTo>
                    <a:lnTo>
                      <a:pt x="251" y="557"/>
                    </a:lnTo>
                    <a:lnTo>
                      <a:pt x="149" y="372"/>
                    </a:lnTo>
                    <a:lnTo>
                      <a:pt x="66" y="186"/>
                    </a:lnTo>
                    <a:lnTo>
                      <a:pt x="0" y="0"/>
                    </a:lnTo>
                    <a:lnTo>
                      <a:pt x="0" y="12"/>
                    </a:lnTo>
                    <a:lnTo>
                      <a:pt x="66" y="198"/>
                    </a:lnTo>
                    <a:lnTo>
                      <a:pt x="149" y="384"/>
                    </a:lnTo>
                    <a:lnTo>
                      <a:pt x="251" y="569"/>
                    </a:lnTo>
                    <a:lnTo>
                      <a:pt x="365" y="755"/>
                    </a:lnTo>
                    <a:lnTo>
                      <a:pt x="490" y="935"/>
                    </a:lnTo>
                    <a:lnTo>
                      <a:pt x="634" y="1115"/>
                    </a:lnTo>
                    <a:lnTo>
                      <a:pt x="789" y="1295"/>
                    </a:lnTo>
                    <a:lnTo>
                      <a:pt x="957" y="1463"/>
                    </a:lnTo>
                    <a:lnTo>
                      <a:pt x="1130" y="1618"/>
                    </a:lnTo>
                    <a:lnTo>
                      <a:pt x="1303" y="1762"/>
                    </a:lnTo>
                    <a:lnTo>
                      <a:pt x="1483" y="1894"/>
                    </a:lnTo>
                    <a:lnTo>
                      <a:pt x="1662" y="2014"/>
                    </a:lnTo>
                    <a:lnTo>
                      <a:pt x="1668" y="2014"/>
                    </a:lnTo>
                    <a:lnTo>
                      <a:pt x="1483" y="1894"/>
                    </a:lnTo>
                    <a:lnTo>
                      <a:pt x="1303" y="1762"/>
                    </a:lnTo>
                    <a:lnTo>
                      <a:pt x="1130" y="1618"/>
                    </a:lnTo>
                    <a:lnTo>
                      <a:pt x="957" y="1463"/>
                    </a:lnTo>
                    <a:lnTo>
                      <a:pt x="957" y="146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780" name="Rectangle 116"/>
              <p:cNvSpPr>
                <a:spLocks noChangeArrowheads="1"/>
              </p:cNvSpPr>
              <p:nvPr/>
            </p:nvSpPr>
            <p:spPr bwMode="hidden">
              <a:xfrm rot="-2488720">
                <a:off x="1988" y="1919"/>
                <a:ext cx="1353" cy="17"/>
              </a:xfrm>
              <a:prstGeom prst="rect">
                <a:avLst/>
              </a:prstGeom>
              <a:solidFill>
                <a:schemeClr val="accent2"/>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781" name="Rectangle 117"/>
              <p:cNvSpPr>
                <a:spLocks noChangeArrowheads="1"/>
              </p:cNvSpPr>
              <p:nvPr/>
            </p:nvSpPr>
            <p:spPr bwMode="hidden">
              <a:xfrm rot="-5087790">
                <a:off x="1964" y="2613"/>
                <a:ext cx="2217" cy="17"/>
              </a:xfrm>
              <a:prstGeom prst="rect">
                <a:avLst/>
              </a:prstGeom>
              <a:solidFill>
                <a:schemeClr val="accent2"/>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782" name="Rectangle 118"/>
              <p:cNvSpPr>
                <a:spLocks noChangeArrowheads="1"/>
              </p:cNvSpPr>
              <p:nvPr/>
            </p:nvSpPr>
            <p:spPr bwMode="hidden">
              <a:xfrm rot="-3417299">
                <a:off x="1019" y="2694"/>
                <a:ext cx="2678" cy="17"/>
              </a:xfrm>
              <a:prstGeom prst="rect">
                <a:avLst/>
              </a:prstGeom>
              <a:solidFill>
                <a:schemeClr val="accent2"/>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783" name="Rectangle 119"/>
              <p:cNvSpPr>
                <a:spLocks noChangeArrowheads="1"/>
              </p:cNvSpPr>
              <p:nvPr/>
            </p:nvSpPr>
            <p:spPr bwMode="hidden">
              <a:xfrm rot="-835848">
                <a:off x="688" y="1748"/>
                <a:ext cx="2390" cy="17"/>
              </a:xfrm>
              <a:prstGeom prst="rect">
                <a:avLst/>
              </a:prstGeom>
              <a:solidFill>
                <a:schemeClr val="accent2"/>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3784" name="Group 120"/>
              <p:cNvGrpSpPr>
                <a:grpSpLocks noChangeAspect="1"/>
              </p:cNvGrpSpPr>
              <p:nvPr/>
            </p:nvGrpSpPr>
            <p:grpSpPr bwMode="auto">
              <a:xfrm>
                <a:off x="3046" y="1326"/>
                <a:ext cx="259" cy="299"/>
                <a:chOff x="3042" y="1265"/>
                <a:chExt cx="367" cy="424"/>
              </a:xfrm>
            </p:grpSpPr>
            <p:sp>
              <p:nvSpPr>
                <p:cNvPr id="113785" name="Oval 121"/>
                <p:cNvSpPr>
                  <a:spLocks noChangeAspect="1" noChangeArrowheads="1"/>
                </p:cNvSpPr>
                <p:nvPr userDrawn="1"/>
              </p:nvSpPr>
              <p:spPr bwMode="hidden">
                <a:xfrm rot="2828979">
                  <a:off x="2982" y="1467"/>
                  <a:ext cx="282" cy="161"/>
                </a:xfrm>
                <a:prstGeom prst="ellipse">
                  <a:avLst/>
                </a:prstGeom>
                <a:gradFill rotWithShape="0">
                  <a:gsLst>
                    <a:gs pos="0">
                      <a:schemeClr val="accent2"/>
                    </a:gs>
                    <a:gs pos="100000">
                      <a:schemeClr val="accent2">
                        <a:gamma/>
                        <a:tint val="84706"/>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786" name="Freeform 122"/>
                <p:cNvSpPr>
                  <a:spLocks noChangeAspect="1"/>
                </p:cNvSpPr>
                <p:nvPr userDrawn="1"/>
              </p:nvSpPr>
              <p:spPr bwMode="hidden">
                <a:xfrm>
                  <a:off x="3070" y="1374"/>
                  <a:ext cx="227" cy="222"/>
                </a:xfrm>
                <a:custGeom>
                  <a:avLst/>
                  <a:gdLst>
                    <a:gd name="T0" fmla="*/ 227 w 227"/>
                    <a:gd name="T1" fmla="*/ 134 h 222"/>
                    <a:gd name="T2" fmla="*/ 203 w 227"/>
                    <a:gd name="T3" fmla="*/ 144 h 222"/>
                    <a:gd name="T4" fmla="*/ 179 w 227"/>
                    <a:gd name="T5" fmla="*/ 138 h 222"/>
                    <a:gd name="T6" fmla="*/ 149 w 227"/>
                    <a:gd name="T7" fmla="*/ 126 h 222"/>
                    <a:gd name="T8" fmla="*/ 126 w 227"/>
                    <a:gd name="T9" fmla="*/ 102 h 222"/>
                    <a:gd name="T10" fmla="*/ 102 w 227"/>
                    <a:gd name="T11" fmla="*/ 72 h 222"/>
                    <a:gd name="T12" fmla="*/ 84 w 227"/>
                    <a:gd name="T13" fmla="*/ 48 h 222"/>
                    <a:gd name="T14" fmla="*/ 78 w 227"/>
                    <a:gd name="T15" fmla="*/ 24 h 222"/>
                    <a:gd name="T16" fmla="*/ 84 w 227"/>
                    <a:gd name="T17" fmla="*/ 0 h 222"/>
                    <a:gd name="T18" fmla="*/ 84 w 227"/>
                    <a:gd name="T19" fmla="*/ 0 h 222"/>
                    <a:gd name="T20" fmla="*/ 78 w 227"/>
                    <a:gd name="T21" fmla="*/ 0 h 222"/>
                    <a:gd name="T22" fmla="*/ 18 w 227"/>
                    <a:gd name="T23" fmla="*/ 60 h 222"/>
                    <a:gd name="T24" fmla="*/ 0 w 227"/>
                    <a:gd name="T25" fmla="*/ 90 h 222"/>
                    <a:gd name="T26" fmla="*/ 0 w 227"/>
                    <a:gd name="T27" fmla="*/ 120 h 222"/>
                    <a:gd name="T28" fmla="*/ 12 w 227"/>
                    <a:gd name="T29" fmla="*/ 156 h 222"/>
                    <a:gd name="T30" fmla="*/ 36 w 227"/>
                    <a:gd name="T31" fmla="*/ 192 h 222"/>
                    <a:gd name="T32" fmla="*/ 66 w 227"/>
                    <a:gd name="T33" fmla="*/ 216 h 222"/>
                    <a:gd name="T34" fmla="*/ 96 w 227"/>
                    <a:gd name="T35" fmla="*/ 222 h 222"/>
                    <a:gd name="T36" fmla="*/ 126 w 227"/>
                    <a:gd name="T37" fmla="*/ 222 h 222"/>
                    <a:gd name="T38" fmla="*/ 155 w 227"/>
                    <a:gd name="T39" fmla="*/ 210 h 222"/>
                    <a:gd name="T40" fmla="*/ 227 w 227"/>
                    <a:gd name="T41" fmla="*/ 138 h 222"/>
                    <a:gd name="T42" fmla="*/ 227 w 227"/>
                    <a:gd name="T43" fmla="*/ 13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222">
                      <a:moveTo>
                        <a:pt x="227" y="134"/>
                      </a:moveTo>
                      <a:lnTo>
                        <a:pt x="203" y="144"/>
                      </a:lnTo>
                      <a:lnTo>
                        <a:pt x="179" y="138"/>
                      </a:lnTo>
                      <a:lnTo>
                        <a:pt x="149" y="126"/>
                      </a:lnTo>
                      <a:lnTo>
                        <a:pt x="126" y="102"/>
                      </a:lnTo>
                      <a:lnTo>
                        <a:pt x="102" y="72"/>
                      </a:lnTo>
                      <a:lnTo>
                        <a:pt x="84" y="48"/>
                      </a:lnTo>
                      <a:lnTo>
                        <a:pt x="78" y="24"/>
                      </a:lnTo>
                      <a:lnTo>
                        <a:pt x="84" y="0"/>
                      </a:lnTo>
                      <a:lnTo>
                        <a:pt x="84" y="0"/>
                      </a:lnTo>
                      <a:lnTo>
                        <a:pt x="78" y="0"/>
                      </a:lnTo>
                      <a:lnTo>
                        <a:pt x="18" y="60"/>
                      </a:lnTo>
                      <a:lnTo>
                        <a:pt x="0" y="90"/>
                      </a:lnTo>
                      <a:lnTo>
                        <a:pt x="0" y="120"/>
                      </a:lnTo>
                      <a:lnTo>
                        <a:pt x="12" y="156"/>
                      </a:lnTo>
                      <a:lnTo>
                        <a:pt x="36" y="192"/>
                      </a:lnTo>
                      <a:lnTo>
                        <a:pt x="66" y="216"/>
                      </a:lnTo>
                      <a:lnTo>
                        <a:pt x="96" y="222"/>
                      </a:lnTo>
                      <a:lnTo>
                        <a:pt x="126" y="222"/>
                      </a:lnTo>
                      <a:lnTo>
                        <a:pt x="155" y="210"/>
                      </a:lnTo>
                      <a:lnTo>
                        <a:pt x="227" y="138"/>
                      </a:lnTo>
                      <a:lnTo>
                        <a:pt x="227" y="134"/>
                      </a:lnTo>
                      <a:close/>
                    </a:path>
                  </a:pathLst>
                </a:custGeom>
                <a:gradFill rotWithShape="0">
                  <a:gsLst>
                    <a:gs pos="0">
                      <a:schemeClr val="accent2"/>
                    </a:gs>
                    <a:gs pos="100000">
                      <a:schemeClr val="accent2">
                        <a:gamma/>
                        <a:tint val="84706"/>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787" name="Freeform 123"/>
                <p:cNvSpPr>
                  <a:spLocks noChangeAspect="1"/>
                </p:cNvSpPr>
                <p:nvPr userDrawn="1"/>
              </p:nvSpPr>
              <p:spPr bwMode="hidden">
                <a:xfrm>
                  <a:off x="3144" y="1365"/>
                  <a:ext cx="163" cy="155"/>
                </a:xfrm>
                <a:custGeom>
                  <a:avLst/>
                  <a:gdLst>
                    <a:gd name="T0" fmla="*/ 221 w 233"/>
                    <a:gd name="T1" fmla="*/ 216 h 234"/>
                    <a:gd name="T2" fmla="*/ 192 w 233"/>
                    <a:gd name="T3" fmla="*/ 234 h 234"/>
                    <a:gd name="T4" fmla="*/ 150 w 233"/>
                    <a:gd name="T5" fmla="*/ 234 h 234"/>
                    <a:gd name="T6" fmla="*/ 102 w 233"/>
                    <a:gd name="T7" fmla="*/ 210 h 234"/>
                    <a:gd name="T8" fmla="*/ 54 w 233"/>
                    <a:gd name="T9" fmla="*/ 174 h 234"/>
                    <a:gd name="T10" fmla="*/ 24 w 233"/>
                    <a:gd name="T11" fmla="*/ 132 h 234"/>
                    <a:gd name="T12" fmla="*/ 6 w 233"/>
                    <a:gd name="T13" fmla="*/ 84 h 234"/>
                    <a:gd name="T14" fmla="*/ 0 w 233"/>
                    <a:gd name="T15" fmla="*/ 42 h 234"/>
                    <a:gd name="T16" fmla="*/ 12 w 233"/>
                    <a:gd name="T17" fmla="*/ 12 h 234"/>
                    <a:gd name="T18" fmla="*/ 48 w 233"/>
                    <a:gd name="T19" fmla="*/ 0 h 234"/>
                    <a:gd name="T20" fmla="*/ 84 w 233"/>
                    <a:gd name="T21" fmla="*/ 0 h 234"/>
                    <a:gd name="T22" fmla="*/ 132 w 233"/>
                    <a:gd name="T23" fmla="*/ 18 h 234"/>
                    <a:gd name="T24" fmla="*/ 174 w 233"/>
                    <a:gd name="T25" fmla="*/ 54 h 234"/>
                    <a:gd name="T26" fmla="*/ 210 w 233"/>
                    <a:gd name="T27" fmla="*/ 102 h 234"/>
                    <a:gd name="T28" fmla="*/ 233 w 233"/>
                    <a:gd name="T29" fmla="*/ 144 h 234"/>
                    <a:gd name="T30" fmla="*/ 233 w 233"/>
                    <a:gd name="T31" fmla="*/ 186 h 234"/>
                    <a:gd name="T32" fmla="*/ 221 w 233"/>
                    <a:gd name="T33" fmla="*/ 216 h 234"/>
                    <a:gd name="T34" fmla="*/ 221 w 233"/>
                    <a:gd name="T35" fmla="*/ 21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3" h="234">
                      <a:moveTo>
                        <a:pt x="221" y="216"/>
                      </a:moveTo>
                      <a:lnTo>
                        <a:pt x="192" y="234"/>
                      </a:lnTo>
                      <a:lnTo>
                        <a:pt x="150" y="234"/>
                      </a:lnTo>
                      <a:lnTo>
                        <a:pt x="102" y="210"/>
                      </a:lnTo>
                      <a:lnTo>
                        <a:pt x="54" y="174"/>
                      </a:lnTo>
                      <a:lnTo>
                        <a:pt x="24" y="132"/>
                      </a:lnTo>
                      <a:lnTo>
                        <a:pt x="6" y="84"/>
                      </a:lnTo>
                      <a:lnTo>
                        <a:pt x="0" y="42"/>
                      </a:lnTo>
                      <a:lnTo>
                        <a:pt x="12" y="12"/>
                      </a:lnTo>
                      <a:lnTo>
                        <a:pt x="48" y="0"/>
                      </a:lnTo>
                      <a:lnTo>
                        <a:pt x="84" y="0"/>
                      </a:lnTo>
                      <a:lnTo>
                        <a:pt x="132" y="18"/>
                      </a:lnTo>
                      <a:lnTo>
                        <a:pt x="174" y="54"/>
                      </a:lnTo>
                      <a:lnTo>
                        <a:pt x="210" y="102"/>
                      </a:lnTo>
                      <a:lnTo>
                        <a:pt x="233" y="144"/>
                      </a:lnTo>
                      <a:lnTo>
                        <a:pt x="233" y="186"/>
                      </a:lnTo>
                      <a:lnTo>
                        <a:pt x="221" y="216"/>
                      </a:lnTo>
                      <a:lnTo>
                        <a:pt x="221" y="216"/>
                      </a:lnTo>
                      <a:close/>
                    </a:path>
                  </a:pathLst>
                </a:custGeom>
                <a:gradFill rotWithShape="0">
                  <a:gsLst>
                    <a:gs pos="0">
                      <a:schemeClr val="accent2"/>
                    </a:gs>
                    <a:gs pos="100000">
                      <a:schemeClr val="accent2">
                        <a:gamma/>
                        <a:tint val="84706"/>
                        <a:invGamma/>
                      </a:schemeClr>
                    </a:gs>
                  </a:gsLst>
                  <a:lin ang="5400000" scaled="1"/>
                </a:gra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zh-CN" altLang="en-US"/>
                </a:p>
              </p:txBody>
            </p:sp>
            <p:sp>
              <p:nvSpPr>
                <p:cNvPr id="113788" name="Freeform 124"/>
                <p:cNvSpPr>
                  <a:spLocks noChangeAspect="1"/>
                </p:cNvSpPr>
                <p:nvPr userDrawn="1"/>
              </p:nvSpPr>
              <p:spPr bwMode="hidden">
                <a:xfrm>
                  <a:off x="3202" y="1272"/>
                  <a:ext cx="203" cy="198"/>
                </a:xfrm>
                <a:custGeom>
                  <a:avLst/>
                  <a:gdLst>
                    <a:gd name="T0" fmla="*/ 179 w 203"/>
                    <a:gd name="T1" fmla="*/ 18 h 198"/>
                    <a:gd name="T2" fmla="*/ 197 w 203"/>
                    <a:gd name="T3" fmla="*/ 48 h 198"/>
                    <a:gd name="T4" fmla="*/ 203 w 203"/>
                    <a:gd name="T5" fmla="*/ 60 h 198"/>
                    <a:gd name="T6" fmla="*/ 197 w 203"/>
                    <a:gd name="T7" fmla="*/ 66 h 198"/>
                    <a:gd name="T8" fmla="*/ 65 w 203"/>
                    <a:gd name="T9" fmla="*/ 192 h 198"/>
                    <a:gd name="T10" fmla="*/ 59 w 203"/>
                    <a:gd name="T11" fmla="*/ 198 h 198"/>
                    <a:gd name="T12" fmla="*/ 47 w 203"/>
                    <a:gd name="T13" fmla="*/ 192 h 198"/>
                    <a:gd name="T14" fmla="*/ 17 w 203"/>
                    <a:gd name="T15" fmla="*/ 174 h 198"/>
                    <a:gd name="T16" fmla="*/ 0 w 203"/>
                    <a:gd name="T17" fmla="*/ 150 h 198"/>
                    <a:gd name="T18" fmla="*/ 0 w 203"/>
                    <a:gd name="T19" fmla="*/ 126 h 198"/>
                    <a:gd name="T20" fmla="*/ 131 w 203"/>
                    <a:gd name="T21" fmla="*/ 0 h 198"/>
                    <a:gd name="T22" fmla="*/ 155 w 203"/>
                    <a:gd name="T23" fmla="*/ 0 h 198"/>
                    <a:gd name="T24" fmla="*/ 179 w 203"/>
                    <a:gd name="T25" fmla="*/ 18 h 198"/>
                    <a:gd name="T26" fmla="*/ 179 w 203"/>
                    <a:gd name="T27" fmla="*/ 1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98">
                      <a:moveTo>
                        <a:pt x="179" y="18"/>
                      </a:moveTo>
                      <a:lnTo>
                        <a:pt x="197" y="48"/>
                      </a:lnTo>
                      <a:lnTo>
                        <a:pt x="203" y="60"/>
                      </a:lnTo>
                      <a:lnTo>
                        <a:pt x="197" y="66"/>
                      </a:lnTo>
                      <a:lnTo>
                        <a:pt x="65" y="192"/>
                      </a:lnTo>
                      <a:lnTo>
                        <a:pt x="59" y="198"/>
                      </a:lnTo>
                      <a:lnTo>
                        <a:pt x="47" y="192"/>
                      </a:lnTo>
                      <a:lnTo>
                        <a:pt x="17" y="174"/>
                      </a:lnTo>
                      <a:lnTo>
                        <a:pt x="0" y="150"/>
                      </a:lnTo>
                      <a:lnTo>
                        <a:pt x="0" y="126"/>
                      </a:lnTo>
                      <a:lnTo>
                        <a:pt x="131" y="0"/>
                      </a:lnTo>
                      <a:lnTo>
                        <a:pt x="155" y="0"/>
                      </a:lnTo>
                      <a:lnTo>
                        <a:pt x="179" y="18"/>
                      </a:lnTo>
                      <a:lnTo>
                        <a:pt x="179" y="18"/>
                      </a:lnTo>
                      <a:close/>
                    </a:path>
                  </a:pathLst>
                </a:custGeom>
                <a:gradFill rotWithShape="0">
                  <a:gsLst>
                    <a:gs pos="0">
                      <a:schemeClr val="accent2"/>
                    </a:gs>
                    <a:gs pos="100000">
                      <a:schemeClr val="accent2">
                        <a:gamma/>
                        <a:tint val="84706"/>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789" name="Freeform 125"/>
                <p:cNvSpPr>
                  <a:spLocks noChangeAspect="1"/>
                </p:cNvSpPr>
                <p:nvPr userDrawn="1"/>
              </p:nvSpPr>
              <p:spPr bwMode="hidden">
                <a:xfrm>
                  <a:off x="3330" y="1265"/>
                  <a:ext cx="79" cy="74"/>
                </a:xfrm>
                <a:custGeom>
                  <a:avLst/>
                  <a:gdLst>
                    <a:gd name="T0" fmla="*/ 221 w 233"/>
                    <a:gd name="T1" fmla="*/ 216 h 234"/>
                    <a:gd name="T2" fmla="*/ 192 w 233"/>
                    <a:gd name="T3" fmla="*/ 234 h 234"/>
                    <a:gd name="T4" fmla="*/ 150 w 233"/>
                    <a:gd name="T5" fmla="*/ 234 h 234"/>
                    <a:gd name="T6" fmla="*/ 102 w 233"/>
                    <a:gd name="T7" fmla="*/ 210 h 234"/>
                    <a:gd name="T8" fmla="*/ 54 w 233"/>
                    <a:gd name="T9" fmla="*/ 174 h 234"/>
                    <a:gd name="T10" fmla="*/ 24 w 233"/>
                    <a:gd name="T11" fmla="*/ 132 h 234"/>
                    <a:gd name="T12" fmla="*/ 6 w 233"/>
                    <a:gd name="T13" fmla="*/ 84 h 234"/>
                    <a:gd name="T14" fmla="*/ 0 w 233"/>
                    <a:gd name="T15" fmla="*/ 42 h 234"/>
                    <a:gd name="T16" fmla="*/ 12 w 233"/>
                    <a:gd name="T17" fmla="*/ 12 h 234"/>
                    <a:gd name="T18" fmla="*/ 48 w 233"/>
                    <a:gd name="T19" fmla="*/ 0 h 234"/>
                    <a:gd name="T20" fmla="*/ 84 w 233"/>
                    <a:gd name="T21" fmla="*/ 0 h 234"/>
                    <a:gd name="T22" fmla="*/ 132 w 233"/>
                    <a:gd name="T23" fmla="*/ 18 h 234"/>
                    <a:gd name="T24" fmla="*/ 174 w 233"/>
                    <a:gd name="T25" fmla="*/ 54 h 234"/>
                    <a:gd name="T26" fmla="*/ 210 w 233"/>
                    <a:gd name="T27" fmla="*/ 102 h 234"/>
                    <a:gd name="T28" fmla="*/ 233 w 233"/>
                    <a:gd name="T29" fmla="*/ 144 h 234"/>
                    <a:gd name="T30" fmla="*/ 233 w 233"/>
                    <a:gd name="T31" fmla="*/ 186 h 234"/>
                    <a:gd name="T32" fmla="*/ 221 w 233"/>
                    <a:gd name="T33" fmla="*/ 216 h 234"/>
                    <a:gd name="T34" fmla="*/ 221 w 233"/>
                    <a:gd name="T35" fmla="*/ 21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3" h="234">
                      <a:moveTo>
                        <a:pt x="221" y="216"/>
                      </a:moveTo>
                      <a:lnTo>
                        <a:pt x="192" y="234"/>
                      </a:lnTo>
                      <a:lnTo>
                        <a:pt x="150" y="234"/>
                      </a:lnTo>
                      <a:lnTo>
                        <a:pt x="102" y="210"/>
                      </a:lnTo>
                      <a:lnTo>
                        <a:pt x="54" y="174"/>
                      </a:lnTo>
                      <a:lnTo>
                        <a:pt x="24" y="132"/>
                      </a:lnTo>
                      <a:lnTo>
                        <a:pt x="6" y="84"/>
                      </a:lnTo>
                      <a:lnTo>
                        <a:pt x="0" y="42"/>
                      </a:lnTo>
                      <a:lnTo>
                        <a:pt x="12" y="12"/>
                      </a:lnTo>
                      <a:lnTo>
                        <a:pt x="48" y="0"/>
                      </a:lnTo>
                      <a:lnTo>
                        <a:pt x="84" y="0"/>
                      </a:lnTo>
                      <a:lnTo>
                        <a:pt x="132" y="18"/>
                      </a:lnTo>
                      <a:lnTo>
                        <a:pt x="174" y="54"/>
                      </a:lnTo>
                      <a:lnTo>
                        <a:pt x="210" y="102"/>
                      </a:lnTo>
                      <a:lnTo>
                        <a:pt x="233" y="144"/>
                      </a:lnTo>
                      <a:lnTo>
                        <a:pt x="233" y="186"/>
                      </a:lnTo>
                      <a:lnTo>
                        <a:pt x="221" y="216"/>
                      </a:lnTo>
                      <a:lnTo>
                        <a:pt x="221" y="216"/>
                      </a:lnTo>
                      <a:close/>
                    </a:path>
                  </a:pathLst>
                </a:custGeom>
                <a:gradFill rotWithShape="0">
                  <a:gsLst>
                    <a:gs pos="0">
                      <a:schemeClr val="accent2"/>
                    </a:gs>
                    <a:gs pos="100000">
                      <a:schemeClr val="accent2">
                        <a:gamma/>
                        <a:tint val="84706"/>
                        <a:invGamma/>
                      </a:schemeClr>
                    </a:gs>
                  </a:gsLst>
                  <a:lin ang="5400000" scaled="1"/>
                </a:gra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zh-CN" altLang="en-US"/>
                </a:p>
              </p:txBody>
            </p:sp>
          </p:grpSp>
        </p:grpSp>
      </p:grpSp>
      <p:sp>
        <p:nvSpPr>
          <p:cNvPr id="113790" name="Rectangle 126"/>
          <p:cNvSpPr>
            <a:spLocks noGrp="1" noChangeArrowheads="1"/>
          </p:cNvSpPr>
          <p:nvPr>
            <p:ph type="ctrTitle" sz="quarter"/>
          </p:nvPr>
        </p:nvSpPr>
        <p:spPr>
          <a:xfrm>
            <a:off x="685800" y="1600200"/>
            <a:ext cx="7772400" cy="1973263"/>
          </a:xfrm>
        </p:spPr>
        <p:txBody>
          <a:bodyPr/>
          <a:lstStyle>
            <a:lvl1pPr>
              <a:defRPr sz="5100"/>
            </a:lvl1pPr>
          </a:lstStyle>
          <a:p>
            <a:pPr lvl="0"/>
            <a:r>
              <a:rPr lang="zh-CN" altLang="en-US" noProof="0" smtClean="0"/>
              <a:t>单击此处编辑母版标题样式</a:t>
            </a:r>
          </a:p>
        </p:txBody>
      </p:sp>
      <p:sp>
        <p:nvSpPr>
          <p:cNvPr id="113791" name="Rectangle 127"/>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13792" name="Rectangle 128"/>
          <p:cNvSpPr>
            <a:spLocks noGrp="1" noChangeArrowheads="1"/>
          </p:cNvSpPr>
          <p:nvPr>
            <p:ph type="dt" sz="quarter" idx="2"/>
          </p:nvPr>
        </p:nvSpPr>
        <p:spPr/>
        <p:txBody>
          <a:bodyPr/>
          <a:lstStyle>
            <a:lvl1pPr>
              <a:defRPr>
                <a:effectLst/>
              </a:defRPr>
            </a:lvl1pPr>
          </a:lstStyle>
          <a:p>
            <a:endParaRPr lang="en-US" altLang="zh-CN"/>
          </a:p>
        </p:txBody>
      </p:sp>
      <p:sp>
        <p:nvSpPr>
          <p:cNvPr id="113793" name="Rectangle 129"/>
          <p:cNvSpPr>
            <a:spLocks noGrp="1" noChangeArrowheads="1"/>
          </p:cNvSpPr>
          <p:nvPr>
            <p:ph type="ftr" sz="quarter" idx="3"/>
          </p:nvPr>
        </p:nvSpPr>
        <p:spPr/>
        <p:txBody>
          <a:bodyPr/>
          <a:lstStyle>
            <a:lvl1pPr>
              <a:defRPr>
                <a:effectLst/>
              </a:defRPr>
            </a:lvl1pPr>
          </a:lstStyle>
          <a:p>
            <a:endParaRPr lang="en-US" altLang="zh-CN"/>
          </a:p>
        </p:txBody>
      </p:sp>
      <p:sp>
        <p:nvSpPr>
          <p:cNvPr id="113794" name="Rectangle 130"/>
          <p:cNvSpPr>
            <a:spLocks noGrp="1" noChangeArrowheads="1"/>
          </p:cNvSpPr>
          <p:nvPr>
            <p:ph type="sldNum" sz="quarter" idx="4"/>
          </p:nvPr>
        </p:nvSpPr>
        <p:spPr/>
        <p:txBody>
          <a:bodyPr/>
          <a:lstStyle>
            <a:lvl1pPr>
              <a:defRPr>
                <a:effectLst/>
              </a:defRPr>
            </a:lvl1pPr>
          </a:lstStyle>
          <a:p>
            <a:fld id="{E93A3E3D-FDF6-4AAD-A771-0EE8FE546EA5}" type="slidenum">
              <a:rPr lang="en-US" altLang="zh-CN"/>
              <a:pPr/>
              <a:t>‹#›</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13790"/>
                                        </p:tgtEl>
                                        <p:attrNameLst>
                                          <p:attrName>style.visibility</p:attrName>
                                        </p:attrNameLst>
                                      </p:cBhvr>
                                      <p:to>
                                        <p:strVal val="visible"/>
                                      </p:to>
                                    </p:set>
                                    <p:anim calcmode="lin" valueType="num">
                                      <p:cBhvr>
                                        <p:cTn id="7" dur="1000" fill="hold">
                                          <p:stCondLst>
                                            <p:cond delay="0"/>
                                          </p:stCondLst>
                                        </p:cTn>
                                        <p:tgtEl>
                                          <p:spTgt spid="113790"/>
                                        </p:tgtEl>
                                        <p:attrNameLst>
                                          <p:attrName>ppt_w</p:attrName>
                                        </p:attrNameLst>
                                      </p:cBhvr>
                                      <p:tavLst>
                                        <p:tav tm="0">
                                          <p:val>
                                            <p:fltVal val="0"/>
                                          </p:val>
                                        </p:tav>
                                        <p:tav tm="100000">
                                          <p:val>
                                            <p:strVal val="#ppt_w"/>
                                          </p:val>
                                        </p:tav>
                                      </p:tavLst>
                                    </p:anim>
                                    <p:anim calcmode="lin" valueType="num">
                                      <p:cBhvr>
                                        <p:cTn id="8" dur="1000" fill="hold">
                                          <p:stCondLst>
                                            <p:cond delay="0"/>
                                          </p:stCondLst>
                                        </p:cTn>
                                        <p:tgtEl>
                                          <p:spTgt spid="113790"/>
                                        </p:tgtEl>
                                        <p:attrNameLst>
                                          <p:attrName>ppt_h</p:attrName>
                                        </p:attrNameLst>
                                      </p:cBhvr>
                                      <p:tavLst>
                                        <p:tav tm="0">
                                          <p:val>
                                            <p:fltVal val="0"/>
                                          </p:val>
                                        </p:tav>
                                        <p:tav tm="100000">
                                          <p:val>
                                            <p:strVal val="#ppt_h"/>
                                          </p:val>
                                        </p:tav>
                                      </p:tavLst>
                                    </p:anim>
                                    <p:anim calcmode="lin" valueType="num">
                                      <p:cBhvr>
                                        <p:cTn id="9" dur="1000" fill="hold">
                                          <p:stCondLst>
                                            <p:cond delay="0"/>
                                          </p:stCondLst>
                                        </p:cTn>
                                        <p:tgtEl>
                                          <p:spTgt spid="113790"/>
                                        </p:tgtEl>
                                        <p:attrNameLst>
                                          <p:attrName>ppt_x</p:attrName>
                                        </p:attrNameLst>
                                      </p:cBhvr>
                                      <p:tavLst>
                                        <p:tav tm="0" fmla="#ppt_x+(cos(-2*pi*(1-$))*-#ppt_x-sin(-2*pi*(1-$))*(1-#ppt_y))*(1-$)">
                                          <p:val>
                                            <p:fltVal val="0"/>
                                          </p:val>
                                        </p:tav>
                                        <p:tav tm="100000">
                                          <p:val>
                                            <p:fltVal val="1"/>
                                          </p:val>
                                        </p:tav>
                                      </p:tavLst>
                                    </p:anim>
                                    <p:anim calcmode="lin" valueType="num">
                                      <p:cBhvr>
                                        <p:cTn id="10" dur="1000" fill="hold">
                                          <p:stCondLst>
                                            <p:cond delay="0"/>
                                          </p:stCondLst>
                                        </p:cTn>
                                        <p:tgtEl>
                                          <p:spTgt spid="11379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13791">
                                            <p:txEl>
                                              <p:pRg st="0" end="0"/>
                                            </p:txEl>
                                          </p:spTgt>
                                        </p:tgtEl>
                                        <p:attrNameLst>
                                          <p:attrName>style.visibility</p:attrName>
                                        </p:attrNameLst>
                                      </p:cBhvr>
                                      <p:to>
                                        <p:strVal val="visible"/>
                                      </p:to>
                                    </p:set>
                                    <p:anim calcmode="lin" valueType="num">
                                      <p:cBhvr additive="base">
                                        <p:cTn id="15" dur="500" fill="hold">
                                          <p:stCondLst>
                                            <p:cond delay="0"/>
                                          </p:stCondLst>
                                        </p:cTn>
                                        <p:tgtEl>
                                          <p:spTgt spid="113791">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stCondLst>
                                            <p:cond delay="0"/>
                                          </p:stCondLst>
                                        </p:cTn>
                                        <p:tgtEl>
                                          <p:spTgt spid="11379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790" grpId="0"/>
      <p:bldP spid="113791" grpId="0" build="p">
        <p:tmplLst>
          <p:tmpl lvl="1">
            <p:tnLst>
              <p:par>
                <p:cTn presetID="2" presetClass="entr" presetSubtype="8" fill="hold" nodeType="clickEffect">
                  <p:stCondLst>
                    <p:cond delay="0"/>
                  </p:stCondLst>
                  <p:childTnLst>
                    <p:set>
                      <p:cBhvr>
                        <p:cTn dur="1" fill="hold">
                          <p:stCondLst>
                            <p:cond delay="0"/>
                          </p:stCondLst>
                        </p:cTn>
                        <p:tgtEl>
                          <p:spTgt spid="113791"/>
                        </p:tgtEl>
                        <p:attrNameLst>
                          <p:attrName>style.visibility</p:attrName>
                        </p:attrNameLst>
                      </p:cBhvr>
                      <p:to>
                        <p:strVal val="visible"/>
                      </p:to>
                    </p:set>
                    <p:anim calcmode="lin" valueType="num">
                      <p:cBhvr additive="base">
                        <p:cTn dur="500" fill="hold">
                          <p:stCondLst>
                            <p:cond delay="0"/>
                          </p:stCondLst>
                        </p:cTn>
                        <p:tgtEl>
                          <p:spTgt spid="113791"/>
                        </p:tgtEl>
                        <p:attrNameLst>
                          <p:attrName>ppt_x</p:attrName>
                        </p:attrNameLst>
                      </p:cBhvr>
                      <p:tavLst>
                        <p:tav tm="0">
                          <p:val>
                            <p:strVal val="0-#ppt_w/2"/>
                          </p:val>
                        </p:tav>
                        <p:tav tm="100000">
                          <p:val>
                            <p:strVal val="#ppt_x"/>
                          </p:val>
                        </p:tav>
                      </p:tavLst>
                    </p:anim>
                    <p:anim calcmode="lin" valueType="num">
                      <p:cBhvr additive="base">
                        <p:cTn dur="500" fill="hold">
                          <p:stCondLst>
                            <p:cond delay="0"/>
                          </p:stCondLst>
                        </p:cTn>
                        <p:tgtEl>
                          <p:spTgt spid="113791"/>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F631830-DA8B-4076-997D-C5CA56BD6B2E}" type="slidenum">
              <a:rPr lang="en-US" altLang="zh-CN"/>
              <a:pPr/>
              <a:t>‹#›</a:t>
            </a:fld>
            <a:endParaRPr lang="en-US" altLang="zh-CN"/>
          </a:p>
        </p:txBody>
      </p:sp>
    </p:spTree>
    <p:extLst>
      <p:ext uri="{BB962C8B-B14F-4D97-AF65-F5344CB8AC3E}">
        <p14:creationId xmlns:p14="http://schemas.microsoft.com/office/powerpoint/2010/main" val="3355762179"/>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DC7D2A0-EEEA-45E7-8036-AE2824A835DC}" type="slidenum">
              <a:rPr lang="en-US" altLang="zh-CN"/>
              <a:pPr/>
              <a:t>‹#›</a:t>
            </a:fld>
            <a:endParaRPr lang="en-US" altLang="zh-CN"/>
          </a:p>
        </p:txBody>
      </p:sp>
    </p:spTree>
    <p:extLst>
      <p:ext uri="{BB962C8B-B14F-4D97-AF65-F5344CB8AC3E}">
        <p14:creationId xmlns:p14="http://schemas.microsoft.com/office/powerpoint/2010/main" val="2345404663"/>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8F08D42-77AF-43AD-8C55-AE569D6126AD}" type="slidenum">
              <a:rPr lang="en-US" altLang="zh-CN"/>
              <a:pPr/>
              <a:t>‹#›</a:t>
            </a:fld>
            <a:endParaRPr lang="en-US" altLang="zh-CN"/>
          </a:p>
        </p:txBody>
      </p:sp>
    </p:spTree>
    <p:extLst>
      <p:ext uri="{BB962C8B-B14F-4D97-AF65-F5344CB8AC3E}">
        <p14:creationId xmlns:p14="http://schemas.microsoft.com/office/powerpoint/2010/main" val="329741494"/>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42EBEE7-4DBB-4974-BAAA-1D4629E61E62}" type="slidenum">
              <a:rPr lang="en-US" altLang="zh-CN"/>
              <a:pPr/>
              <a:t>‹#›</a:t>
            </a:fld>
            <a:endParaRPr lang="en-US" altLang="zh-CN"/>
          </a:p>
        </p:txBody>
      </p:sp>
    </p:spTree>
    <p:extLst>
      <p:ext uri="{BB962C8B-B14F-4D97-AF65-F5344CB8AC3E}">
        <p14:creationId xmlns:p14="http://schemas.microsoft.com/office/powerpoint/2010/main" val="3992735402"/>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F26DD8D-FACA-4439-A2F0-DDE7D4D8A173}" type="slidenum">
              <a:rPr lang="en-US" altLang="zh-CN"/>
              <a:pPr/>
              <a:t>‹#›</a:t>
            </a:fld>
            <a:endParaRPr lang="en-US" altLang="zh-CN"/>
          </a:p>
        </p:txBody>
      </p:sp>
    </p:spTree>
    <p:extLst>
      <p:ext uri="{BB962C8B-B14F-4D97-AF65-F5344CB8AC3E}">
        <p14:creationId xmlns:p14="http://schemas.microsoft.com/office/powerpoint/2010/main" val="2524824568"/>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6FD8669D-5462-405D-921F-0524F288A233}" type="slidenum">
              <a:rPr lang="en-US" altLang="zh-CN"/>
              <a:pPr/>
              <a:t>‹#›</a:t>
            </a:fld>
            <a:endParaRPr lang="en-US" altLang="zh-CN"/>
          </a:p>
        </p:txBody>
      </p:sp>
    </p:spTree>
    <p:extLst>
      <p:ext uri="{BB962C8B-B14F-4D97-AF65-F5344CB8AC3E}">
        <p14:creationId xmlns:p14="http://schemas.microsoft.com/office/powerpoint/2010/main" val="38633760"/>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637E82B7-773E-478D-B510-B46DC24648DA}" type="slidenum">
              <a:rPr lang="en-US" altLang="zh-CN"/>
              <a:pPr/>
              <a:t>‹#›</a:t>
            </a:fld>
            <a:endParaRPr lang="en-US" altLang="zh-CN"/>
          </a:p>
        </p:txBody>
      </p:sp>
    </p:spTree>
    <p:extLst>
      <p:ext uri="{BB962C8B-B14F-4D97-AF65-F5344CB8AC3E}">
        <p14:creationId xmlns:p14="http://schemas.microsoft.com/office/powerpoint/2010/main" val="4124210300"/>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2722E361-E5AD-4125-A293-227E105F4875}" type="slidenum">
              <a:rPr lang="en-US" altLang="zh-CN"/>
              <a:pPr/>
              <a:t>‹#›</a:t>
            </a:fld>
            <a:endParaRPr lang="en-US" altLang="zh-CN"/>
          </a:p>
        </p:txBody>
      </p:sp>
    </p:spTree>
    <p:extLst>
      <p:ext uri="{BB962C8B-B14F-4D97-AF65-F5344CB8AC3E}">
        <p14:creationId xmlns:p14="http://schemas.microsoft.com/office/powerpoint/2010/main" val="161917736"/>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5066E35C-9612-4C3B-AABA-F16AC16C2139}" type="slidenum">
              <a:rPr lang="en-US" altLang="zh-CN"/>
              <a:pPr/>
              <a:t>‹#›</a:t>
            </a:fld>
            <a:endParaRPr lang="en-US" altLang="zh-CN"/>
          </a:p>
        </p:txBody>
      </p:sp>
    </p:spTree>
    <p:extLst>
      <p:ext uri="{BB962C8B-B14F-4D97-AF65-F5344CB8AC3E}">
        <p14:creationId xmlns:p14="http://schemas.microsoft.com/office/powerpoint/2010/main" val="2312499150"/>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8E4D41B-45A1-4869-89A4-6BD2DE4297D4}" type="slidenum">
              <a:rPr lang="en-US" altLang="zh-CN"/>
              <a:pPr/>
              <a:t>‹#›</a:t>
            </a:fld>
            <a:endParaRPr lang="en-US" altLang="zh-CN"/>
          </a:p>
        </p:txBody>
      </p:sp>
    </p:spTree>
    <p:extLst>
      <p:ext uri="{BB962C8B-B14F-4D97-AF65-F5344CB8AC3E}">
        <p14:creationId xmlns:p14="http://schemas.microsoft.com/office/powerpoint/2010/main" val="1731377107"/>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2"/>
            </a:gs>
            <a:gs pos="100000">
              <a:schemeClr val="bg1"/>
            </a:gs>
          </a:gsLst>
          <a:lin ang="18900000" scaled="1"/>
        </a:gradFill>
        <a:effectLst/>
      </p:bgPr>
    </p:bg>
    <p:spTree>
      <p:nvGrpSpPr>
        <p:cNvPr id="1" name=""/>
        <p:cNvGrpSpPr/>
        <p:nvPr/>
      </p:nvGrpSpPr>
      <p:grpSpPr>
        <a:xfrm>
          <a:off x="0" y="0"/>
          <a:ext cx="0" cy="0"/>
          <a:chOff x="0" y="0"/>
          <a:chExt cx="0" cy="0"/>
        </a:xfrm>
      </p:grpSpPr>
      <p:grpSp>
        <p:nvGrpSpPr>
          <p:cNvPr id="112642" name="Group 2"/>
          <p:cNvGrpSpPr>
            <a:grpSpLocks/>
          </p:cNvGrpSpPr>
          <p:nvPr/>
        </p:nvGrpSpPr>
        <p:grpSpPr bwMode="auto">
          <a:xfrm>
            <a:off x="-609600" y="762000"/>
            <a:ext cx="7542213" cy="6029325"/>
            <a:chOff x="-384" y="480"/>
            <a:chExt cx="4751" cy="3798"/>
          </a:xfrm>
        </p:grpSpPr>
        <p:grpSp>
          <p:nvGrpSpPr>
            <p:cNvPr id="112643" name="Group 3"/>
            <p:cNvGrpSpPr>
              <a:grpSpLocks/>
            </p:cNvGrpSpPr>
            <p:nvPr/>
          </p:nvGrpSpPr>
          <p:grpSpPr bwMode="auto">
            <a:xfrm>
              <a:off x="-384" y="480"/>
              <a:ext cx="4751" cy="3798"/>
              <a:chOff x="0" y="522"/>
              <a:chExt cx="4751" cy="3798"/>
            </a:xfrm>
          </p:grpSpPr>
          <p:grpSp>
            <p:nvGrpSpPr>
              <p:cNvPr id="112644" name="Group 4"/>
              <p:cNvGrpSpPr>
                <a:grpSpLocks/>
              </p:cNvGrpSpPr>
              <p:nvPr userDrawn="1"/>
            </p:nvGrpSpPr>
            <p:grpSpPr bwMode="auto">
              <a:xfrm>
                <a:off x="0" y="522"/>
                <a:ext cx="4751" cy="3794"/>
                <a:chOff x="0" y="522"/>
                <a:chExt cx="4751" cy="3794"/>
              </a:xfrm>
            </p:grpSpPr>
            <p:sp>
              <p:nvSpPr>
                <p:cNvPr id="112645" name="Freeform 5"/>
                <p:cNvSpPr>
                  <a:spLocks/>
                </p:cNvSpPr>
                <p:nvPr userDrawn="1"/>
              </p:nvSpPr>
              <p:spPr bwMode="hidden">
                <a:xfrm>
                  <a:off x="628" y="1241"/>
                  <a:ext cx="3281" cy="3075"/>
                </a:xfrm>
                <a:custGeom>
                  <a:avLst/>
                  <a:gdLst>
                    <a:gd name="T0" fmla="*/ 502 w 3271"/>
                    <a:gd name="T1" fmla="*/ 1990 h 3075"/>
                    <a:gd name="T2" fmla="*/ 186 w 3271"/>
                    <a:gd name="T3" fmla="*/ 1474 h 3075"/>
                    <a:gd name="T4" fmla="*/ 66 w 3271"/>
                    <a:gd name="T5" fmla="*/ 1169 h 3075"/>
                    <a:gd name="T6" fmla="*/ 12 w 3271"/>
                    <a:gd name="T7" fmla="*/ 875 h 3075"/>
                    <a:gd name="T8" fmla="*/ 18 w 3271"/>
                    <a:gd name="T9" fmla="*/ 611 h 3075"/>
                    <a:gd name="T10" fmla="*/ 84 w 3271"/>
                    <a:gd name="T11" fmla="*/ 389 h 3075"/>
                    <a:gd name="T12" fmla="*/ 209 w 3271"/>
                    <a:gd name="T13" fmla="*/ 216 h 3075"/>
                    <a:gd name="T14" fmla="*/ 508 w 3271"/>
                    <a:gd name="T15" fmla="*/ 42 h 3075"/>
                    <a:gd name="T16" fmla="*/ 891 w 3271"/>
                    <a:gd name="T17" fmla="*/ 6 h 3075"/>
                    <a:gd name="T18" fmla="*/ 1334 w 3271"/>
                    <a:gd name="T19" fmla="*/ 102 h 3075"/>
                    <a:gd name="T20" fmla="*/ 1806 w 3271"/>
                    <a:gd name="T21" fmla="*/ 324 h 3075"/>
                    <a:gd name="T22" fmla="*/ 2272 w 3271"/>
                    <a:gd name="T23" fmla="*/ 659 h 3075"/>
                    <a:gd name="T24" fmla="*/ 2769 w 3271"/>
                    <a:gd name="T25" fmla="*/ 1187 h 3075"/>
                    <a:gd name="T26" fmla="*/ 3085 w 3271"/>
                    <a:gd name="T27" fmla="*/ 1702 h 3075"/>
                    <a:gd name="T28" fmla="*/ 3205 w 3271"/>
                    <a:gd name="T29" fmla="*/ 2008 h 3075"/>
                    <a:gd name="T30" fmla="*/ 3259 w 3271"/>
                    <a:gd name="T31" fmla="*/ 2302 h 3075"/>
                    <a:gd name="T32" fmla="*/ 3253 w 3271"/>
                    <a:gd name="T33" fmla="*/ 2565 h 3075"/>
                    <a:gd name="T34" fmla="*/ 3187 w 3271"/>
                    <a:gd name="T35" fmla="*/ 2781 h 3075"/>
                    <a:gd name="T36" fmla="*/ 3068 w 3271"/>
                    <a:gd name="T37" fmla="*/ 2961 h 3075"/>
                    <a:gd name="T38" fmla="*/ 2918 w 3271"/>
                    <a:gd name="T39" fmla="*/ 3075 h 3075"/>
                    <a:gd name="T40" fmla="*/ 3068 w 3271"/>
                    <a:gd name="T41" fmla="*/ 2967 h 3075"/>
                    <a:gd name="T42" fmla="*/ 3193 w 3271"/>
                    <a:gd name="T43" fmla="*/ 2787 h 3075"/>
                    <a:gd name="T44" fmla="*/ 3259 w 3271"/>
                    <a:gd name="T45" fmla="*/ 2565 h 3075"/>
                    <a:gd name="T46" fmla="*/ 3265 w 3271"/>
                    <a:gd name="T47" fmla="*/ 2302 h 3075"/>
                    <a:gd name="T48" fmla="*/ 3211 w 3271"/>
                    <a:gd name="T49" fmla="*/ 2008 h 3075"/>
                    <a:gd name="T50" fmla="*/ 3091 w 3271"/>
                    <a:gd name="T51" fmla="*/ 1702 h 3075"/>
                    <a:gd name="T52" fmla="*/ 2775 w 3271"/>
                    <a:gd name="T53" fmla="*/ 1181 h 3075"/>
                    <a:gd name="T54" fmla="*/ 2278 w 3271"/>
                    <a:gd name="T55" fmla="*/ 653 h 3075"/>
                    <a:gd name="T56" fmla="*/ 1806 w 3271"/>
                    <a:gd name="T57" fmla="*/ 318 h 3075"/>
                    <a:gd name="T58" fmla="*/ 1334 w 3271"/>
                    <a:gd name="T59" fmla="*/ 96 h 3075"/>
                    <a:gd name="T60" fmla="*/ 891 w 3271"/>
                    <a:gd name="T61" fmla="*/ 0 h 3075"/>
                    <a:gd name="T62" fmla="*/ 502 w 3271"/>
                    <a:gd name="T63" fmla="*/ 36 h 3075"/>
                    <a:gd name="T64" fmla="*/ 204 w 3271"/>
                    <a:gd name="T65" fmla="*/ 210 h 3075"/>
                    <a:gd name="T66" fmla="*/ 78 w 3271"/>
                    <a:gd name="T67" fmla="*/ 389 h 3075"/>
                    <a:gd name="T68" fmla="*/ 12 w 3271"/>
                    <a:gd name="T69" fmla="*/ 611 h 3075"/>
                    <a:gd name="T70" fmla="*/ 6 w 3271"/>
                    <a:gd name="T71" fmla="*/ 875 h 3075"/>
                    <a:gd name="T72" fmla="*/ 60 w 3271"/>
                    <a:gd name="T73" fmla="*/ 1169 h 3075"/>
                    <a:gd name="T74" fmla="*/ 180 w 3271"/>
                    <a:gd name="T75" fmla="*/ 1474 h 3075"/>
                    <a:gd name="T76" fmla="*/ 353 w 3271"/>
                    <a:gd name="T77" fmla="*/ 1786 h 3075"/>
                    <a:gd name="T78" fmla="*/ 849 w 3271"/>
                    <a:gd name="T79" fmla="*/ 2380 h 3075"/>
                    <a:gd name="T80" fmla="*/ 1244 w 3271"/>
                    <a:gd name="T81" fmla="*/ 2709 h 3075"/>
                    <a:gd name="T82" fmla="*/ 1656 w 3271"/>
                    <a:gd name="T83" fmla="*/ 2961 h 3075"/>
                    <a:gd name="T84" fmla="*/ 1937 w 3271"/>
                    <a:gd name="T85" fmla="*/ 3075 h 3075"/>
                    <a:gd name="T86" fmla="*/ 1525 w 3271"/>
                    <a:gd name="T87" fmla="*/ 2889 h 3075"/>
                    <a:gd name="T88" fmla="*/ 1118 w 3271"/>
                    <a:gd name="T89" fmla="*/ 2607 h 3075"/>
                    <a:gd name="T90" fmla="*/ 849 w 3271"/>
                    <a:gd name="T91" fmla="*/ 2380 h 30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71" h="3075">
                      <a:moveTo>
                        <a:pt x="849" y="2380"/>
                      </a:moveTo>
                      <a:lnTo>
                        <a:pt x="664" y="2188"/>
                      </a:lnTo>
                      <a:lnTo>
                        <a:pt x="502" y="1990"/>
                      </a:lnTo>
                      <a:lnTo>
                        <a:pt x="359" y="1786"/>
                      </a:lnTo>
                      <a:lnTo>
                        <a:pt x="239" y="1576"/>
                      </a:lnTo>
                      <a:lnTo>
                        <a:pt x="186" y="1474"/>
                      </a:lnTo>
                      <a:lnTo>
                        <a:pt x="138" y="1373"/>
                      </a:lnTo>
                      <a:lnTo>
                        <a:pt x="102" y="1271"/>
                      </a:lnTo>
                      <a:lnTo>
                        <a:pt x="66" y="1169"/>
                      </a:lnTo>
                      <a:lnTo>
                        <a:pt x="42" y="1067"/>
                      </a:lnTo>
                      <a:lnTo>
                        <a:pt x="24" y="971"/>
                      </a:lnTo>
                      <a:lnTo>
                        <a:pt x="12" y="875"/>
                      </a:lnTo>
                      <a:lnTo>
                        <a:pt x="6" y="779"/>
                      </a:lnTo>
                      <a:lnTo>
                        <a:pt x="6" y="695"/>
                      </a:lnTo>
                      <a:lnTo>
                        <a:pt x="18" y="611"/>
                      </a:lnTo>
                      <a:lnTo>
                        <a:pt x="30" y="533"/>
                      </a:lnTo>
                      <a:lnTo>
                        <a:pt x="54" y="461"/>
                      </a:lnTo>
                      <a:lnTo>
                        <a:pt x="84" y="389"/>
                      </a:lnTo>
                      <a:lnTo>
                        <a:pt x="120" y="330"/>
                      </a:lnTo>
                      <a:lnTo>
                        <a:pt x="162" y="270"/>
                      </a:lnTo>
                      <a:lnTo>
                        <a:pt x="209" y="216"/>
                      </a:lnTo>
                      <a:lnTo>
                        <a:pt x="299" y="144"/>
                      </a:lnTo>
                      <a:lnTo>
                        <a:pt x="395" y="84"/>
                      </a:lnTo>
                      <a:lnTo>
                        <a:pt x="508" y="42"/>
                      </a:lnTo>
                      <a:lnTo>
                        <a:pt x="628" y="18"/>
                      </a:lnTo>
                      <a:lnTo>
                        <a:pt x="754" y="6"/>
                      </a:lnTo>
                      <a:lnTo>
                        <a:pt x="891" y="6"/>
                      </a:lnTo>
                      <a:lnTo>
                        <a:pt x="1035" y="24"/>
                      </a:lnTo>
                      <a:lnTo>
                        <a:pt x="1184" y="60"/>
                      </a:lnTo>
                      <a:lnTo>
                        <a:pt x="1334" y="102"/>
                      </a:lnTo>
                      <a:lnTo>
                        <a:pt x="1489" y="162"/>
                      </a:lnTo>
                      <a:lnTo>
                        <a:pt x="1644" y="240"/>
                      </a:lnTo>
                      <a:lnTo>
                        <a:pt x="1806" y="324"/>
                      </a:lnTo>
                      <a:lnTo>
                        <a:pt x="1961" y="425"/>
                      </a:lnTo>
                      <a:lnTo>
                        <a:pt x="2117" y="533"/>
                      </a:lnTo>
                      <a:lnTo>
                        <a:pt x="2272" y="659"/>
                      </a:lnTo>
                      <a:lnTo>
                        <a:pt x="2422" y="797"/>
                      </a:lnTo>
                      <a:lnTo>
                        <a:pt x="2607" y="989"/>
                      </a:lnTo>
                      <a:lnTo>
                        <a:pt x="2769" y="1187"/>
                      </a:lnTo>
                      <a:lnTo>
                        <a:pt x="2912" y="1391"/>
                      </a:lnTo>
                      <a:lnTo>
                        <a:pt x="3032" y="1600"/>
                      </a:lnTo>
                      <a:lnTo>
                        <a:pt x="3085" y="1702"/>
                      </a:lnTo>
                      <a:lnTo>
                        <a:pt x="3133" y="1804"/>
                      </a:lnTo>
                      <a:lnTo>
                        <a:pt x="3169" y="1906"/>
                      </a:lnTo>
                      <a:lnTo>
                        <a:pt x="3205" y="2008"/>
                      </a:lnTo>
                      <a:lnTo>
                        <a:pt x="3229" y="2110"/>
                      </a:lnTo>
                      <a:lnTo>
                        <a:pt x="3247" y="2206"/>
                      </a:lnTo>
                      <a:lnTo>
                        <a:pt x="3259" y="2302"/>
                      </a:lnTo>
                      <a:lnTo>
                        <a:pt x="3265" y="2398"/>
                      </a:lnTo>
                      <a:lnTo>
                        <a:pt x="3265" y="2482"/>
                      </a:lnTo>
                      <a:lnTo>
                        <a:pt x="3253" y="2565"/>
                      </a:lnTo>
                      <a:lnTo>
                        <a:pt x="3241" y="2643"/>
                      </a:lnTo>
                      <a:lnTo>
                        <a:pt x="3217" y="2715"/>
                      </a:lnTo>
                      <a:lnTo>
                        <a:pt x="3187" y="2781"/>
                      </a:lnTo>
                      <a:lnTo>
                        <a:pt x="3157" y="2847"/>
                      </a:lnTo>
                      <a:lnTo>
                        <a:pt x="3115" y="2907"/>
                      </a:lnTo>
                      <a:lnTo>
                        <a:pt x="3068" y="2961"/>
                      </a:lnTo>
                      <a:lnTo>
                        <a:pt x="3068" y="2961"/>
                      </a:lnTo>
                      <a:lnTo>
                        <a:pt x="2996" y="3021"/>
                      </a:lnTo>
                      <a:lnTo>
                        <a:pt x="2918" y="3075"/>
                      </a:lnTo>
                      <a:lnTo>
                        <a:pt x="2930" y="3075"/>
                      </a:lnTo>
                      <a:lnTo>
                        <a:pt x="3002" y="3027"/>
                      </a:lnTo>
                      <a:lnTo>
                        <a:pt x="3068" y="2967"/>
                      </a:lnTo>
                      <a:lnTo>
                        <a:pt x="3115" y="2913"/>
                      </a:lnTo>
                      <a:lnTo>
                        <a:pt x="3157" y="2853"/>
                      </a:lnTo>
                      <a:lnTo>
                        <a:pt x="3193" y="2787"/>
                      </a:lnTo>
                      <a:lnTo>
                        <a:pt x="3223" y="2721"/>
                      </a:lnTo>
                      <a:lnTo>
                        <a:pt x="3247" y="2643"/>
                      </a:lnTo>
                      <a:lnTo>
                        <a:pt x="3259" y="2565"/>
                      </a:lnTo>
                      <a:lnTo>
                        <a:pt x="3271" y="2482"/>
                      </a:lnTo>
                      <a:lnTo>
                        <a:pt x="3271" y="2398"/>
                      </a:lnTo>
                      <a:lnTo>
                        <a:pt x="3265" y="2302"/>
                      </a:lnTo>
                      <a:lnTo>
                        <a:pt x="3253" y="2206"/>
                      </a:lnTo>
                      <a:lnTo>
                        <a:pt x="3235" y="2110"/>
                      </a:lnTo>
                      <a:lnTo>
                        <a:pt x="3211" y="2008"/>
                      </a:lnTo>
                      <a:lnTo>
                        <a:pt x="3175" y="1906"/>
                      </a:lnTo>
                      <a:lnTo>
                        <a:pt x="3139" y="1804"/>
                      </a:lnTo>
                      <a:lnTo>
                        <a:pt x="3091" y="1702"/>
                      </a:lnTo>
                      <a:lnTo>
                        <a:pt x="3038" y="1594"/>
                      </a:lnTo>
                      <a:lnTo>
                        <a:pt x="2918" y="1391"/>
                      </a:lnTo>
                      <a:lnTo>
                        <a:pt x="2775" y="1181"/>
                      </a:lnTo>
                      <a:lnTo>
                        <a:pt x="2613" y="983"/>
                      </a:lnTo>
                      <a:lnTo>
                        <a:pt x="2428" y="791"/>
                      </a:lnTo>
                      <a:lnTo>
                        <a:pt x="2278" y="653"/>
                      </a:lnTo>
                      <a:lnTo>
                        <a:pt x="2123" y="527"/>
                      </a:lnTo>
                      <a:lnTo>
                        <a:pt x="1967" y="419"/>
                      </a:lnTo>
                      <a:lnTo>
                        <a:pt x="1806" y="318"/>
                      </a:lnTo>
                      <a:lnTo>
                        <a:pt x="1650" y="234"/>
                      </a:lnTo>
                      <a:lnTo>
                        <a:pt x="1489" y="156"/>
                      </a:lnTo>
                      <a:lnTo>
                        <a:pt x="1334" y="96"/>
                      </a:lnTo>
                      <a:lnTo>
                        <a:pt x="1184" y="54"/>
                      </a:lnTo>
                      <a:lnTo>
                        <a:pt x="1035" y="18"/>
                      </a:lnTo>
                      <a:lnTo>
                        <a:pt x="891" y="0"/>
                      </a:lnTo>
                      <a:lnTo>
                        <a:pt x="754" y="0"/>
                      </a:lnTo>
                      <a:lnTo>
                        <a:pt x="622" y="12"/>
                      </a:lnTo>
                      <a:lnTo>
                        <a:pt x="502" y="36"/>
                      </a:lnTo>
                      <a:lnTo>
                        <a:pt x="395" y="78"/>
                      </a:lnTo>
                      <a:lnTo>
                        <a:pt x="293" y="138"/>
                      </a:lnTo>
                      <a:lnTo>
                        <a:pt x="204" y="210"/>
                      </a:lnTo>
                      <a:lnTo>
                        <a:pt x="156" y="264"/>
                      </a:lnTo>
                      <a:lnTo>
                        <a:pt x="114" y="324"/>
                      </a:lnTo>
                      <a:lnTo>
                        <a:pt x="78" y="389"/>
                      </a:lnTo>
                      <a:lnTo>
                        <a:pt x="48" y="461"/>
                      </a:lnTo>
                      <a:lnTo>
                        <a:pt x="30" y="533"/>
                      </a:lnTo>
                      <a:lnTo>
                        <a:pt x="12" y="611"/>
                      </a:lnTo>
                      <a:lnTo>
                        <a:pt x="6" y="695"/>
                      </a:lnTo>
                      <a:lnTo>
                        <a:pt x="0" y="779"/>
                      </a:lnTo>
                      <a:lnTo>
                        <a:pt x="6" y="875"/>
                      </a:lnTo>
                      <a:lnTo>
                        <a:pt x="18" y="971"/>
                      </a:lnTo>
                      <a:lnTo>
                        <a:pt x="36" y="1067"/>
                      </a:lnTo>
                      <a:lnTo>
                        <a:pt x="60" y="1169"/>
                      </a:lnTo>
                      <a:lnTo>
                        <a:pt x="96" y="1271"/>
                      </a:lnTo>
                      <a:lnTo>
                        <a:pt x="132" y="1373"/>
                      </a:lnTo>
                      <a:lnTo>
                        <a:pt x="180" y="1474"/>
                      </a:lnTo>
                      <a:lnTo>
                        <a:pt x="233" y="1582"/>
                      </a:lnTo>
                      <a:lnTo>
                        <a:pt x="287" y="1684"/>
                      </a:lnTo>
                      <a:lnTo>
                        <a:pt x="353" y="1786"/>
                      </a:lnTo>
                      <a:lnTo>
                        <a:pt x="496" y="1990"/>
                      </a:lnTo>
                      <a:lnTo>
                        <a:pt x="664" y="2188"/>
                      </a:lnTo>
                      <a:lnTo>
                        <a:pt x="849" y="2380"/>
                      </a:lnTo>
                      <a:lnTo>
                        <a:pt x="981" y="2500"/>
                      </a:lnTo>
                      <a:lnTo>
                        <a:pt x="1112" y="2607"/>
                      </a:lnTo>
                      <a:lnTo>
                        <a:pt x="1244" y="2709"/>
                      </a:lnTo>
                      <a:lnTo>
                        <a:pt x="1381" y="2805"/>
                      </a:lnTo>
                      <a:lnTo>
                        <a:pt x="1519" y="2889"/>
                      </a:lnTo>
                      <a:lnTo>
                        <a:pt x="1656" y="2961"/>
                      </a:lnTo>
                      <a:lnTo>
                        <a:pt x="1788" y="3021"/>
                      </a:lnTo>
                      <a:lnTo>
                        <a:pt x="1926" y="3075"/>
                      </a:lnTo>
                      <a:lnTo>
                        <a:pt x="1937" y="3075"/>
                      </a:lnTo>
                      <a:lnTo>
                        <a:pt x="1800" y="3021"/>
                      </a:lnTo>
                      <a:lnTo>
                        <a:pt x="1662" y="2961"/>
                      </a:lnTo>
                      <a:lnTo>
                        <a:pt x="1525" y="2889"/>
                      </a:lnTo>
                      <a:lnTo>
                        <a:pt x="1387" y="2805"/>
                      </a:lnTo>
                      <a:lnTo>
                        <a:pt x="1250" y="2709"/>
                      </a:lnTo>
                      <a:lnTo>
                        <a:pt x="1118" y="2607"/>
                      </a:lnTo>
                      <a:lnTo>
                        <a:pt x="981" y="2500"/>
                      </a:lnTo>
                      <a:lnTo>
                        <a:pt x="849" y="2380"/>
                      </a:lnTo>
                      <a:lnTo>
                        <a:pt x="849" y="238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12646" name="Group 6"/>
                <p:cNvGrpSpPr>
                  <a:grpSpLocks/>
                </p:cNvGrpSpPr>
                <p:nvPr userDrawn="1"/>
              </p:nvGrpSpPr>
              <p:grpSpPr bwMode="auto">
                <a:xfrm>
                  <a:off x="0" y="522"/>
                  <a:ext cx="4751" cy="3794"/>
                  <a:chOff x="0" y="522"/>
                  <a:chExt cx="4751" cy="3794"/>
                </a:xfrm>
              </p:grpSpPr>
              <p:sp>
                <p:nvSpPr>
                  <p:cNvPr id="112647" name="Freeform 7"/>
                  <p:cNvSpPr>
                    <a:spLocks/>
                  </p:cNvSpPr>
                  <p:nvPr userDrawn="1"/>
                </p:nvSpPr>
                <p:spPr bwMode="hidden">
                  <a:xfrm>
                    <a:off x="400" y="815"/>
                    <a:ext cx="3964" cy="3501"/>
                  </a:xfrm>
                  <a:custGeom>
                    <a:avLst/>
                    <a:gdLst>
                      <a:gd name="T0" fmla="*/ 3946 w 3952"/>
                      <a:gd name="T1" fmla="*/ 2860 h 3501"/>
                      <a:gd name="T2" fmla="*/ 3910 w 3952"/>
                      <a:gd name="T3" fmla="*/ 2614 h 3501"/>
                      <a:gd name="T4" fmla="*/ 3839 w 3952"/>
                      <a:gd name="T5" fmla="*/ 2368 h 3501"/>
                      <a:gd name="T6" fmla="*/ 3731 w 3952"/>
                      <a:gd name="T7" fmla="*/ 2110 h 3501"/>
                      <a:gd name="T8" fmla="*/ 3593 w 3952"/>
                      <a:gd name="T9" fmla="*/ 1853 h 3501"/>
                      <a:gd name="T10" fmla="*/ 3432 w 3952"/>
                      <a:gd name="T11" fmla="*/ 1595 h 3501"/>
                      <a:gd name="T12" fmla="*/ 3241 w 3952"/>
                      <a:gd name="T13" fmla="*/ 1343 h 3501"/>
                      <a:gd name="T14" fmla="*/ 3025 w 3952"/>
                      <a:gd name="T15" fmla="*/ 1103 h 3501"/>
                      <a:gd name="T16" fmla="*/ 2721 w 3952"/>
                      <a:gd name="T17" fmla="*/ 815 h 3501"/>
                      <a:gd name="T18" fmla="*/ 2332 w 3952"/>
                      <a:gd name="T19" fmla="*/ 522 h 3501"/>
                      <a:gd name="T20" fmla="*/ 1943 w 3952"/>
                      <a:gd name="T21" fmla="*/ 288 h 3501"/>
                      <a:gd name="T22" fmla="*/ 1555 w 3952"/>
                      <a:gd name="T23" fmla="*/ 126 h 3501"/>
                      <a:gd name="T24" fmla="*/ 1184 w 3952"/>
                      <a:gd name="T25" fmla="*/ 24 h 3501"/>
                      <a:gd name="T26" fmla="*/ 837 w 3952"/>
                      <a:gd name="T27" fmla="*/ 0 h 3501"/>
                      <a:gd name="T28" fmla="*/ 526 w 3952"/>
                      <a:gd name="T29" fmla="*/ 48 h 3501"/>
                      <a:gd name="T30" fmla="*/ 263 w 3952"/>
                      <a:gd name="T31" fmla="*/ 174 h 3501"/>
                      <a:gd name="T32" fmla="*/ 114 w 3952"/>
                      <a:gd name="T33" fmla="*/ 312 h 3501"/>
                      <a:gd name="T34" fmla="*/ 0 w 3952"/>
                      <a:gd name="T35" fmla="*/ 486 h 3501"/>
                      <a:gd name="T36" fmla="*/ 72 w 3952"/>
                      <a:gd name="T37" fmla="*/ 372 h 3501"/>
                      <a:gd name="T38" fmla="*/ 269 w 3952"/>
                      <a:gd name="T39" fmla="*/ 174 h 3501"/>
                      <a:gd name="T40" fmla="*/ 526 w 3952"/>
                      <a:gd name="T41" fmla="*/ 48 h 3501"/>
                      <a:gd name="T42" fmla="*/ 837 w 3952"/>
                      <a:gd name="T43" fmla="*/ 6 h 3501"/>
                      <a:gd name="T44" fmla="*/ 1184 w 3952"/>
                      <a:gd name="T45" fmla="*/ 30 h 3501"/>
                      <a:gd name="T46" fmla="*/ 1555 w 3952"/>
                      <a:gd name="T47" fmla="*/ 132 h 3501"/>
                      <a:gd name="T48" fmla="*/ 1943 w 3952"/>
                      <a:gd name="T49" fmla="*/ 294 h 3501"/>
                      <a:gd name="T50" fmla="*/ 2332 w 3952"/>
                      <a:gd name="T51" fmla="*/ 528 h 3501"/>
                      <a:gd name="T52" fmla="*/ 2715 w 3952"/>
                      <a:gd name="T53" fmla="*/ 821 h 3501"/>
                      <a:gd name="T54" fmla="*/ 3127 w 3952"/>
                      <a:gd name="T55" fmla="*/ 1223 h 3501"/>
                      <a:gd name="T56" fmla="*/ 3336 w 3952"/>
                      <a:gd name="T57" fmla="*/ 1469 h 3501"/>
                      <a:gd name="T58" fmla="*/ 3510 w 3952"/>
                      <a:gd name="T59" fmla="*/ 1727 h 3501"/>
                      <a:gd name="T60" fmla="*/ 3665 w 3952"/>
                      <a:gd name="T61" fmla="*/ 1984 h 3501"/>
                      <a:gd name="T62" fmla="*/ 3785 w 3952"/>
                      <a:gd name="T63" fmla="*/ 2236 h 3501"/>
                      <a:gd name="T64" fmla="*/ 3875 w 3952"/>
                      <a:gd name="T65" fmla="*/ 2494 h 3501"/>
                      <a:gd name="T66" fmla="*/ 3934 w 3952"/>
                      <a:gd name="T67" fmla="*/ 2740 h 3501"/>
                      <a:gd name="T68" fmla="*/ 3952 w 3952"/>
                      <a:gd name="T69" fmla="*/ 2973 h 3501"/>
                      <a:gd name="T70" fmla="*/ 3922 w 3952"/>
                      <a:gd name="T71" fmla="*/ 3255 h 3501"/>
                      <a:gd name="T72" fmla="*/ 3833 w 3952"/>
                      <a:gd name="T73" fmla="*/ 3501 h 3501"/>
                      <a:gd name="T74" fmla="*/ 3886 w 3952"/>
                      <a:gd name="T75" fmla="*/ 3387 h 3501"/>
                      <a:gd name="T76" fmla="*/ 3946 w 3952"/>
                      <a:gd name="T77" fmla="*/ 3123 h 3501"/>
                      <a:gd name="T78" fmla="*/ 3952 w 3952"/>
                      <a:gd name="T79" fmla="*/ 2973 h 3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952" h="3501">
                        <a:moveTo>
                          <a:pt x="3952" y="2973"/>
                        </a:moveTo>
                        <a:lnTo>
                          <a:pt x="3946" y="2860"/>
                        </a:lnTo>
                        <a:lnTo>
                          <a:pt x="3934" y="2740"/>
                        </a:lnTo>
                        <a:lnTo>
                          <a:pt x="3910" y="2614"/>
                        </a:lnTo>
                        <a:lnTo>
                          <a:pt x="3875" y="2494"/>
                        </a:lnTo>
                        <a:lnTo>
                          <a:pt x="3839" y="2368"/>
                        </a:lnTo>
                        <a:lnTo>
                          <a:pt x="3785" y="2236"/>
                        </a:lnTo>
                        <a:lnTo>
                          <a:pt x="3731" y="2110"/>
                        </a:lnTo>
                        <a:lnTo>
                          <a:pt x="3665" y="1978"/>
                        </a:lnTo>
                        <a:lnTo>
                          <a:pt x="3593" y="1853"/>
                        </a:lnTo>
                        <a:lnTo>
                          <a:pt x="3516" y="1721"/>
                        </a:lnTo>
                        <a:lnTo>
                          <a:pt x="3432" y="1595"/>
                        </a:lnTo>
                        <a:lnTo>
                          <a:pt x="3336" y="1469"/>
                        </a:lnTo>
                        <a:lnTo>
                          <a:pt x="3241" y="1343"/>
                        </a:lnTo>
                        <a:lnTo>
                          <a:pt x="3133" y="1223"/>
                        </a:lnTo>
                        <a:lnTo>
                          <a:pt x="3025" y="1103"/>
                        </a:lnTo>
                        <a:lnTo>
                          <a:pt x="2906" y="983"/>
                        </a:lnTo>
                        <a:lnTo>
                          <a:pt x="2721" y="815"/>
                        </a:lnTo>
                        <a:lnTo>
                          <a:pt x="2529" y="660"/>
                        </a:lnTo>
                        <a:lnTo>
                          <a:pt x="2332" y="522"/>
                        </a:lnTo>
                        <a:lnTo>
                          <a:pt x="2141" y="396"/>
                        </a:lnTo>
                        <a:lnTo>
                          <a:pt x="1943" y="288"/>
                        </a:lnTo>
                        <a:lnTo>
                          <a:pt x="1746" y="198"/>
                        </a:lnTo>
                        <a:lnTo>
                          <a:pt x="1555" y="126"/>
                        </a:lnTo>
                        <a:lnTo>
                          <a:pt x="1363" y="66"/>
                        </a:lnTo>
                        <a:lnTo>
                          <a:pt x="1184" y="24"/>
                        </a:lnTo>
                        <a:lnTo>
                          <a:pt x="1005" y="6"/>
                        </a:lnTo>
                        <a:lnTo>
                          <a:pt x="837" y="0"/>
                        </a:lnTo>
                        <a:lnTo>
                          <a:pt x="676" y="12"/>
                        </a:lnTo>
                        <a:lnTo>
                          <a:pt x="526" y="48"/>
                        </a:lnTo>
                        <a:lnTo>
                          <a:pt x="389" y="102"/>
                        </a:lnTo>
                        <a:lnTo>
                          <a:pt x="263" y="174"/>
                        </a:lnTo>
                        <a:lnTo>
                          <a:pt x="155" y="264"/>
                        </a:lnTo>
                        <a:lnTo>
                          <a:pt x="114" y="312"/>
                        </a:lnTo>
                        <a:lnTo>
                          <a:pt x="72" y="366"/>
                        </a:lnTo>
                        <a:lnTo>
                          <a:pt x="0" y="486"/>
                        </a:lnTo>
                        <a:lnTo>
                          <a:pt x="0" y="498"/>
                        </a:lnTo>
                        <a:lnTo>
                          <a:pt x="72" y="372"/>
                        </a:lnTo>
                        <a:lnTo>
                          <a:pt x="161" y="264"/>
                        </a:lnTo>
                        <a:lnTo>
                          <a:pt x="269" y="174"/>
                        </a:lnTo>
                        <a:lnTo>
                          <a:pt x="395" y="102"/>
                        </a:lnTo>
                        <a:lnTo>
                          <a:pt x="526" y="48"/>
                        </a:lnTo>
                        <a:lnTo>
                          <a:pt x="676" y="18"/>
                        </a:lnTo>
                        <a:lnTo>
                          <a:pt x="837" y="6"/>
                        </a:lnTo>
                        <a:lnTo>
                          <a:pt x="1005" y="6"/>
                        </a:lnTo>
                        <a:lnTo>
                          <a:pt x="1184" y="30"/>
                        </a:lnTo>
                        <a:lnTo>
                          <a:pt x="1363" y="72"/>
                        </a:lnTo>
                        <a:lnTo>
                          <a:pt x="1555" y="132"/>
                        </a:lnTo>
                        <a:lnTo>
                          <a:pt x="1746" y="204"/>
                        </a:lnTo>
                        <a:lnTo>
                          <a:pt x="1943" y="294"/>
                        </a:lnTo>
                        <a:lnTo>
                          <a:pt x="2135" y="402"/>
                        </a:lnTo>
                        <a:lnTo>
                          <a:pt x="2332" y="528"/>
                        </a:lnTo>
                        <a:lnTo>
                          <a:pt x="2523" y="666"/>
                        </a:lnTo>
                        <a:lnTo>
                          <a:pt x="2715" y="821"/>
                        </a:lnTo>
                        <a:lnTo>
                          <a:pt x="2900" y="989"/>
                        </a:lnTo>
                        <a:lnTo>
                          <a:pt x="3127" y="1223"/>
                        </a:lnTo>
                        <a:lnTo>
                          <a:pt x="3235" y="1349"/>
                        </a:lnTo>
                        <a:lnTo>
                          <a:pt x="3336" y="1469"/>
                        </a:lnTo>
                        <a:lnTo>
                          <a:pt x="3426" y="1595"/>
                        </a:lnTo>
                        <a:lnTo>
                          <a:pt x="3510" y="1727"/>
                        </a:lnTo>
                        <a:lnTo>
                          <a:pt x="3593" y="1853"/>
                        </a:lnTo>
                        <a:lnTo>
                          <a:pt x="3665" y="1984"/>
                        </a:lnTo>
                        <a:lnTo>
                          <a:pt x="3731" y="2110"/>
                        </a:lnTo>
                        <a:lnTo>
                          <a:pt x="3785" y="2236"/>
                        </a:lnTo>
                        <a:lnTo>
                          <a:pt x="3833" y="2368"/>
                        </a:lnTo>
                        <a:lnTo>
                          <a:pt x="3875" y="2494"/>
                        </a:lnTo>
                        <a:lnTo>
                          <a:pt x="3910" y="2614"/>
                        </a:lnTo>
                        <a:lnTo>
                          <a:pt x="3934" y="2740"/>
                        </a:lnTo>
                        <a:lnTo>
                          <a:pt x="3946" y="2860"/>
                        </a:lnTo>
                        <a:lnTo>
                          <a:pt x="3952" y="2973"/>
                        </a:lnTo>
                        <a:lnTo>
                          <a:pt x="3946" y="3123"/>
                        </a:lnTo>
                        <a:lnTo>
                          <a:pt x="3922" y="3255"/>
                        </a:lnTo>
                        <a:lnTo>
                          <a:pt x="3886" y="3387"/>
                        </a:lnTo>
                        <a:lnTo>
                          <a:pt x="3833" y="3501"/>
                        </a:lnTo>
                        <a:lnTo>
                          <a:pt x="3833" y="3501"/>
                        </a:lnTo>
                        <a:lnTo>
                          <a:pt x="3886" y="3387"/>
                        </a:lnTo>
                        <a:lnTo>
                          <a:pt x="3928" y="3255"/>
                        </a:lnTo>
                        <a:lnTo>
                          <a:pt x="3946" y="3123"/>
                        </a:lnTo>
                        <a:lnTo>
                          <a:pt x="3952" y="2973"/>
                        </a:lnTo>
                        <a:lnTo>
                          <a:pt x="3952" y="297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648" name="Freeform 8"/>
                  <p:cNvSpPr>
                    <a:spLocks/>
                  </p:cNvSpPr>
                  <p:nvPr userDrawn="1"/>
                </p:nvSpPr>
                <p:spPr bwMode="hidden">
                  <a:xfrm>
                    <a:off x="406" y="953"/>
                    <a:ext cx="3803" cy="3363"/>
                  </a:xfrm>
                  <a:custGeom>
                    <a:avLst/>
                    <a:gdLst>
                      <a:gd name="T0" fmla="*/ 676 w 3791"/>
                      <a:gd name="T1" fmla="*/ 2416 h 3363"/>
                      <a:gd name="T2" fmla="*/ 419 w 3791"/>
                      <a:gd name="T3" fmla="*/ 2062 h 3363"/>
                      <a:gd name="T4" fmla="*/ 215 w 3791"/>
                      <a:gd name="T5" fmla="*/ 1703 h 3363"/>
                      <a:gd name="T6" fmla="*/ 78 w 3791"/>
                      <a:gd name="T7" fmla="*/ 1343 h 3363"/>
                      <a:gd name="T8" fmla="*/ 12 w 3791"/>
                      <a:gd name="T9" fmla="*/ 1001 h 3363"/>
                      <a:gd name="T10" fmla="*/ 18 w 3791"/>
                      <a:gd name="T11" fmla="*/ 701 h 3363"/>
                      <a:gd name="T12" fmla="*/ 96 w 3791"/>
                      <a:gd name="T13" fmla="*/ 450 h 3363"/>
                      <a:gd name="T14" fmla="*/ 239 w 3791"/>
                      <a:gd name="T15" fmla="*/ 246 h 3363"/>
                      <a:gd name="T16" fmla="*/ 580 w 3791"/>
                      <a:gd name="T17" fmla="*/ 48 h 3363"/>
                      <a:gd name="T18" fmla="*/ 1028 w 3791"/>
                      <a:gd name="T19" fmla="*/ 6 h 3363"/>
                      <a:gd name="T20" fmla="*/ 1543 w 3791"/>
                      <a:gd name="T21" fmla="*/ 120 h 3363"/>
                      <a:gd name="T22" fmla="*/ 2087 w 3791"/>
                      <a:gd name="T23" fmla="*/ 378 h 3363"/>
                      <a:gd name="T24" fmla="*/ 2631 w 3791"/>
                      <a:gd name="T25" fmla="*/ 773 h 3363"/>
                      <a:gd name="T26" fmla="*/ 3115 w 3791"/>
                      <a:gd name="T27" fmla="*/ 1265 h 3363"/>
                      <a:gd name="T28" fmla="*/ 3378 w 3791"/>
                      <a:gd name="T29" fmla="*/ 1625 h 3363"/>
                      <a:gd name="T30" fmla="*/ 3582 w 3791"/>
                      <a:gd name="T31" fmla="*/ 1984 h 3363"/>
                      <a:gd name="T32" fmla="*/ 3719 w 3791"/>
                      <a:gd name="T33" fmla="*/ 2344 h 3363"/>
                      <a:gd name="T34" fmla="*/ 3785 w 3791"/>
                      <a:gd name="T35" fmla="*/ 2686 h 3363"/>
                      <a:gd name="T36" fmla="*/ 3749 w 3791"/>
                      <a:gd name="T37" fmla="*/ 3105 h 3363"/>
                      <a:gd name="T38" fmla="*/ 3629 w 3791"/>
                      <a:gd name="T39" fmla="*/ 3363 h 3363"/>
                      <a:gd name="T40" fmla="*/ 3779 w 3791"/>
                      <a:gd name="T41" fmla="*/ 2967 h 3363"/>
                      <a:gd name="T42" fmla="*/ 3791 w 3791"/>
                      <a:gd name="T43" fmla="*/ 2794 h 3363"/>
                      <a:gd name="T44" fmla="*/ 3749 w 3791"/>
                      <a:gd name="T45" fmla="*/ 2458 h 3363"/>
                      <a:gd name="T46" fmla="*/ 3635 w 3791"/>
                      <a:gd name="T47" fmla="*/ 2104 h 3363"/>
                      <a:gd name="T48" fmla="*/ 3456 w 3791"/>
                      <a:gd name="T49" fmla="*/ 1739 h 3363"/>
                      <a:gd name="T50" fmla="*/ 3211 w 3791"/>
                      <a:gd name="T51" fmla="*/ 1385 h 3363"/>
                      <a:gd name="T52" fmla="*/ 2804 w 3791"/>
                      <a:gd name="T53" fmla="*/ 929 h 3363"/>
                      <a:gd name="T54" fmla="*/ 2272 w 3791"/>
                      <a:gd name="T55" fmla="*/ 492 h 3363"/>
                      <a:gd name="T56" fmla="*/ 1722 w 3791"/>
                      <a:gd name="T57" fmla="*/ 192 h 3363"/>
                      <a:gd name="T58" fmla="*/ 1190 w 3791"/>
                      <a:gd name="T59" fmla="*/ 24 h 3363"/>
                      <a:gd name="T60" fmla="*/ 717 w 3791"/>
                      <a:gd name="T61" fmla="*/ 12 h 3363"/>
                      <a:gd name="T62" fmla="*/ 335 w 3791"/>
                      <a:gd name="T63" fmla="*/ 162 h 3363"/>
                      <a:gd name="T64" fmla="*/ 132 w 3791"/>
                      <a:gd name="T65" fmla="*/ 378 h 3363"/>
                      <a:gd name="T66" fmla="*/ 36 w 3791"/>
                      <a:gd name="T67" fmla="*/ 612 h 3363"/>
                      <a:gd name="T68" fmla="*/ 0 w 3791"/>
                      <a:gd name="T69" fmla="*/ 893 h 3363"/>
                      <a:gd name="T70" fmla="*/ 42 w 3791"/>
                      <a:gd name="T71" fmla="*/ 1229 h 3363"/>
                      <a:gd name="T72" fmla="*/ 161 w 3791"/>
                      <a:gd name="T73" fmla="*/ 1583 h 3363"/>
                      <a:gd name="T74" fmla="*/ 341 w 3791"/>
                      <a:gd name="T75" fmla="*/ 1942 h 3363"/>
                      <a:gd name="T76" fmla="*/ 580 w 3791"/>
                      <a:gd name="T77" fmla="*/ 2302 h 3363"/>
                      <a:gd name="T78" fmla="*/ 987 w 3791"/>
                      <a:gd name="T79" fmla="*/ 2758 h 3363"/>
                      <a:gd name="T80" fmla="*/ 1596 w 3791"/>
                      <a:gd name="T81" fmla="*/ 3237 h 3363"/>
                      <a:gd name="T82" fmla="*/ 1596 w 3791"/>
                      <a:gd name="T83" fmla="*/ 3237 h 3363"/>
                      <a:gd name="T84" fmla="*/ 993 w 3791"/>
                      <a:gd name="T85" fmla="*/ 2758 h 3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91" h="3363">
                        <a:moveTo>
                          <a:pt x="993" y="2758"/>
                        </a:moveTo>
                        <a:lnTo>
                          <a:pt x="777" y="2536"/>
                        </a:lnTo>
                        <a:lnTo>
                          <a:pt x="676" y="2416"/>
                        </a:lnTo>
                        <a:lnTo>
                          <a:pt x="586" y="2302"/>
                        </a:lnTo>
                        <a:lnTo>
                          <a:pt x="496" y="2182"/>
                        </a:lnTo>
                        <a:lnTo>
                          <a:pt x="419" y="2062"/>
                        </a:lnTo>
                        <a:lnTo>
                          <a:pt x="341" y="1942"/>
                        </a:lnTo>
                        <a:lnTo>
                          <a:pt x="275" y="1822"/>
                        </a:lnTo>
                        <a:lnTo>
                          <a:pt x="215" y="1703"/>
                        </a:lnTo>
                        <a:lnTo>
                          <a:pt x="161" y="1583"/>
                        </a:lnTo>
                        <a:lnTo>
                          <a:pt x="114" y="1463"/>
                        </a:lnTo>
                        <a:lnTo>
                          <a:pt x="78" y="1343"/>
                        </a:lnTo>
                        <a:lnTo>
                          <a:pt x="48" y="1229"/>
                        </a:lnTo>
                        <a:lnTo>
                          <a:pt x="24" y="1115"/>
                        </a:lnTo>
                        <a:lnTo>
                          <a:pt x="12" y="1001"/>
                        </a:lnTo>
                        <a:lnTo>
                          <a:pt x="6" y="893"/>
                        </a:lnTo>
                        <a:lnTo>
                          <a:pt x="12" y="797"/>
                        </a:lnTo>
                        <a:lnTo>
                          <a:pt x="18" y="701"/>
                        </a:lnTo>
                        <a:lnTo>
                          <a:pt x="42" y="612"/>
                        </a:lnTo>
                        <a:lnTo>
                          <a:pt x="66" y="528"/>
                        </a:lnTo>
                        <a:lnTo>
                          <a:pt x="96" y="450"/>
                        </a:lnTo>
                        <a:lnTo>
                          <a:pt x="138" y="378"/>
                        </a:lnTo>
                        <a:lnTo>
                          <a:pt x="185" y="306"/>
                        </a:lnTo>
                        <a:lnTo>
                          <a:pt x="239" y="246"/>
                        </a:lnTo>
                        <a:lnTo>
                          <a:pt x="341" y="162"/>
                        </a:lnTo>
                        <a:lnTo>
                          <a:pt x="454" y="96"/>
                        </a:lnTo>
                        <a:lnTo>
                          <a:pt x="580" y="48"/>
                        </a:lnTo>
                        <a:lnTo>
                          <a:pt x="723" y="18"/>
                        </a:lnTo>
                        <a:lnTo>
                          <a:pt x="867" y="6"/>
                        </a:lnTo>
                        <a:lnTo>
                          <a:pt x="1028" y="6"/>
                        </a:lnTo>
                        <a:lnTo>
                          <a:pt x="1196" y="30"/>
                        </a:lnTo>
                        <a:lnTo>
                          <a:pt x="1363" y="66"/>
                        </a:lnTo>
                        <a:lnTo>
                          <a:pt x="1543" y="120"/>
                        </a:lnTo>
                        <a:lnTo>
                          <a:pt x="1722" y="192"/>
                        </a:lnTo>
                        <a:lnTo>
                          <a:pt x="1901" y="282"/>
                        </a:lnTo>
                        <a:lnTo>
                          <a:pt x="2087" y="378"/>
                        </a:lnTo>
                        <a:lnTo>
                          <a:pt x="2272" y="498"/>
                        </a:lnTo>
                        <a:lnTo>
                          <a:pt x="2451" y="624"/>
                        </a:lnTo>
                        <a:lnTo>
                          <a:pt x="2631" y="773"/>
                        </a:lnTo>
                        <a:lnTo>
                          <a:pt x="2804" y="929"/>
                        </a:lnTo>
                        <a:lnTo>
                          <a:pt x="3019" y="1151"/>
                        </a:lnTo>
                        <a:lnTo>
                          <a:pt x="3115" y="1265"/>
                        </a:lnTo>
                        <a:lnTo>
                          <a:pt x="3211" y="1385"/>
                        </a:lnTo>
                        <a:lnTo>
                          <a:pt x="3295" y="1505"/>
                        </a:lnTo>
                        <a:lnTo>
                          <a:pt x="3378" y="1625"/>
                        </a:lnTo>
                        <a:lnTo>
                          <a:pt x="3450" y="1745"/>
                        </a:lnTo>
                        <a:lnTo>
                          <a:pt x="3522" y="1864"/>
                        </a:lnTo>
                        <a:lnTo>
                          <a:pt x="3582" y="1984"/>
                        </a:lnTo>
                        <a:lnTo>
                          <a:pt x="3635" y="2104"/>
                        </a:lnTo>
                        <a:lnTo>
                          <a:pt x="3677" y="2224"/>
                        </a:lnTo>
                        <a:lnTo>
                          <a:pt x="3719" y="2344"/>
                        </a:lnTo>
                        <a:lnTo>
                          <a:pt x="3749" y="2458"/>
                        </a:lnTo>
                        <a:lnTo>
                          <a:pt x="3773" y="2572"/>
                        </a:lnTo>
                        <a:lnTo>
                          <a:pt x="3785" y="2686"/>
                        </a:lnTo>
                        <a:lnTo>
                          <a:pt x="3791" y="2794"/>
                        </a:lnTo>
                        <a:lnTo>
                          <a:pt x="3779" y="2955"/>
                        </a:lnTo>
                        <a:lnTo>
                          <a:pt x="3749" y="3105"/>
                        </a:lnTo>
                        <a:lnTo>
                          <a:pt x="3695" y="3243"/>
                        </a:lnTo>
                        <a:lnTo>
                          <a:pt x="3623" y="3363"/>
                        </a:lnTo>
                        <a:lnTo>
                          <a:pt x="3629" y="3363"/>
                        </a:lnTo>
                        <a:lnTo>
                          <a:pt x="3701" y="3243"/>
                        </a:lnTo>
                        <a:lnTo>
                          <a:pt x="3749" y="3111"/>
                        </a:lnTo>
                        <a:lnTo>
                          <a:pt x="3779" y="2967"/>
                        </a:lnTo>
                        <a:lnTo>
                          <a:pt x="3791" y="2806"/>
                        </a:lnTo>
                        <a:lnTo>
                          <a:pt x="3791" y="2800"/>
                        </a:lnTo>
                        <a:lnTo>
                          <a:pt x="3791" y="2794"/>
                        </a:lnTo>
                        <a:lnTo>
                          <a:pt x="3785" y="2686"/>
                        </a:lnTo>
                        <a:lnTo>
                          <a:pt x="3773" y="2572"/>
                        </a:lnTo>
                        <a:lnTo>
                          <a:pt x="3749" y="2458"/>
                        </a:lnTo>
                        <a:lnTo>
                          <a:pt x="3719" y="2338"/>
                        </a:lnTo>
                        <a:lnTo>
                          <a:pt x="3683" y="2224"/>
                        </a:lnTo>
                        <a:lnTo>
                          <a:pt x="3635" y="2104"/>
                        </a:lnTo>
                        <a:lnTo>
                          <a:pt x="3582" y="1984"/>
                        </a:lnTo>
                        <a:lnTo>
                          <a:pt x="3522" y="1864"/>
                        </a:lnTo>
                        <a:lnTo>
                          <a:pt x="3456" y="1739"/>
                        </a:lnTo>
                        <a:lnTo>
                          <a:pt x="3378" y="1619"/>
                        </a:lnTo>
                        <a:lnTo>
                          <a:pt x="3300" y="1499"/>
                        </a:lnTo>
                        <a:lnTo>
                          <a:pt x="3211" y="1385"/>
                        </a:lnTo>
                        <a:lnTo>
                          <a:pt x="3121" y="1265"/>
                        </a:lnTo>
                        <a:lnTo>
                          <a:pt x="3019" y="1151"/>
                        </a:lnTo>
                        <a:lnTo>
                          <a:pt x="2804" y="929"/>
                        </a:lnTo>
                        <a:lnTo>
                          <a:pt x="2631" y="767"/>
                        </a:lnTo>
                        <a:lnTo>
                          <a:pt x="2451" y="624"/>
                        </a:lnTo>
                        <a:lnTo>
                          <a:pt x="2272" y="492"/>
                        </a:lnTo>
                        <a:lnTo>
                          <a:pt x="2087" y="378"/>
                        </a:lnTo>
                        <a:lnTo>
                          <a:pt x="1901" y="276"/>
                        </a:lnTo>
                        <a:lnTo>
                          <a:pt x="1722" y="192"/>
                        </a:lnTo>
                        <a:lnTo>
                          <a:pt x="1543" y="120"/>
                        </a:lnTo>
                        <a:lnTo>
                          <a:pt x="1363" y="66"/>
                        </a:lnTo>
                        <a:lnTo>
                          <a:pt x="1190" y="24"/>
                        </a:lnTo>
                        <a:lnTo>
                          <a:pt x="1028" y="6"/>
                        </a:lnTo>
                        <a:lnTo>
                          <a:pt x="867" y="0"/>
                        </a:lnTo>
                        <a:lnTo>
                          <a:pt x="717" y="12"/>
                        </a:lnTo>
                        <a:lnTo>
                          <a:pt x="580" y="42"/>
                        </a:lnTo>
                        <a:lnTo>
                          <a:pt x="448" y="90"/>
                        </a:lnTo>
                        <a:lnTo>
                          <a:pt x="335" y="162"/>
                        </a:lnTo>
                        <a:lnTo>
                          <a:pt x="233" y="246"/>
                        </a:lnTo>
                        <a:lnTo>
                          <a:pt x="179" y="306"/>
                        </a:lnTo>
                        <a:lnTo>
                          <a:pt x="132" y="378"/>
                        </a:lnTo>
                        <a:lnTo>
                          <a:pt x="90" y="450"/>
                        </a:lnTo>
                        <a:lnTo>
                          <a:pt x="60" y="528"/>
                        </a:lnTo>
                        <a:lnTo>
                          <a:pt x="36" y="612"/>
                        </a:lnTo>
                        <a:lnTo>
                          <a:pt x="12" y="701"/>
                        </a:lnTo>
                        <a:lnTo>
                          <a:pt x="6" y="797"/>
                        </a:lnTo>
                        <a:lnTo>
                          <a:pt x="0" y="893"/>
                        </a:lnTo>
                        <a:lnTo>
                          <a:pt x="6" y="1001"/>
                        </a:lnTo>
                        <a:lnTo>
                          <a:pt x="24" y="1115"/>
                        </a:lnTo>
                        <a:lnTo>
                          <a:pt x="42" y="1229"/>
                        </a:lnTo>
                        <a:lnTo>
                          <a:pt x="78" y="1343"/>
                        </a:lnTo>
                        <a:lnTo>
                          <a:pt x="114" y="1463"/>
                        </a:lnTo>
                        <a:lnTo>
                          <a:pt x="161" y="1583"/>
                        </a:lnTo>
                        <a:lnTo>
                          <a:pt x="215" y="1703"/>
                        </a:lnTo>
                        <a:lnTo>
                          <a:pt x="275" y="1822"/>
                        </a:lnTo>
                        <a:lnTo>
                          <a:pt x="341" y="1942"/>
                        </a:lnTo>
                        <a:lnTo>
                          <a:pt x="413" y="2062"/>
                        </a:lnTo>
                        <a:lnTo>
                          <a:pt x="496" y="2182"/>
                        </a:lnTo>
                        <a:lnTo>
                          <a:pt x="580" y="2302"/>
                        </a:lnTo>
                        <a:lnTo>
                          <a:pt x="676" y="2422"/>
                        </a:lnTo>
                        <a:lnTo>
                          <a:pt x="771" y="2536"/>
                        </a:lnTo>
                        <a:lnTo>
                          <a:pt x="987" y="2758"/>
                        </a:lnTo>
                        <a:lnTo>
                          <a:pt x="1184" y="2931"/>
                        </a:lnTo>
                        <a:lnTo>
                          <a:pt x="1387" y="3093"/>
                        </a:lnTo>
                        <a:lnTo>
                          <a:pt x="1596" y="3237"/>
                        </a:lnTo>
                        <a:lnTo>
                          <a:pt x="1800" y="3363"/>
                        </a:lnTo>
                        <a:lnTo>
                          <a:pt x="1806" y="3363"/>
                        </a:lnTo>
                        <a:lnTo>
                          <a:pt x="1596" y="3237"/>
                        </a:lnTo>
                        <a:lnTo>
                          <a:pt x="1393" y="3093"/>
                        </a:lnTo>
                        <a:lnTo>
                          <a:pt x="1190" y="2931"/>
                        </a:lnTo>
                        <a:lnTo>
                          <a:pt x="993" y="2758"/>
                        </a:lnTo>
                        <a:lnTo>
                          <a:pt x="993" y="275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649" name="Freeform 9"/>
                  <p:cNvSpPr>
                    <a:spLocks/>
                  </p:cNvSpPr>
                  <p:nvPr userDrawn="1"/>
                </p:nvSpPr>
                <p:spPr bwMode="hidden">
                  <a:xfrm>
                    <a:off x="514" y="1091"/>
                    <a:ext cx="3538" cy="3225"/>
                  </a:xfrm>
                  <a:custGeom>
                    <a:avLst/>
                    <a:gdLst>
                      <a:gd name="T0" fmla="*/ 538 w 3527"/>
                      <a:gd name="T1" fmla="*/ 2146 h 3225"/>
                      <a:gd name="T2" fmla="*/ 317 w 3527"/>
                      <a:gd name="T3" fmla="*/ 1816 h 3225"/>
                      <a:gd name="T4" fmla="*/ 149 w 3527"/>
                      <a:gd name="T5" fmla="*/ 1481 h 3225"/>
                      <a:gd name="T6" fmla="*/ 41 w 3527"/>
                      <a:gd name="T7" fmla="*/ 1151 h 3225"/>
                      <a:gd name="T8" fmla="*/ 0 w 3527"/>
                      <a:gd name="T9" fmla="*/ 839 h 3225"/>
                      <a:gd name="T10" fmla="*/ 30 w 3527"/>
                      <a:gd name="T11" fmla="*/ 575 h 3225"/>
                      <a:gd name="T12" fmla="*/ 125 w 3527"/>
                      <a:gd name="T13" fmla="*/ 354 h 3225"/>
                      <a:gd name="T14" fmla="*/ 317 w 3527"/>
                      <a:gd name="T15" fmla="*/ 150 h 3225"/>
                      <a:gd name="T16" fmla="*/ 669 w 3527"/>
                      <a:gd name="T17" fmla="*/ 12 h 3225"/>
                      <a:gd name="T18" fmla="*/ 1112 w 3527"/>
                      <a:gd name="T19" fmla="*/ 24 h 3225"/>
                      <a:gd name="T20" fmla="*/ 1608 w 3527"/>
                      <a:gd name="T21" fmla="*/ 174 h 3225"/>
                      <a:gd name="T22" fmla="*/ 2116 w 3527"/>
                      <a:gd name="T23" fmla="*/ 456 h 3225"/>
                      <a:gd name="T24" fmla="*/ 2613 w 3527"/>
                      <a:gd name="T25" fmla="*/ 857 h 3225"/>
                      <a:gd name="T26" fmla="*/ 3073 w 3527"/>
                      <a:gd name="T27" fmla="*/ 1391 h 3225"/>
                      <a:gd name="T28" fmla="*/ 3276 w 3527"/>
                      <a:gd name="T29" fmla="*/ 1726 h 3225"/>
                      <a:gd name="T30" fmla="*/ 3426 w 3527"/>
                      <a:gd name="T31" fmla="*/ 2062 h 3225"/>
                      <a:gd name="T32" fmla="*/ 3509 w 3527"/>
                      <a:gd name="T33" fmla="*/ 2386 h 3225"/>
                      <a:gd name="T34" fmla="*/ 3521 w 3527"/>
                      <a:gd name="T35" fmla="*/ 2680 h 3225"/>
                      <a:gd name="T36" fmla="*/ 3474 w 3527"/>
                      <a:gd name="T37" fmla="*/ 2931 h 3225"/>
                      <a:gd name="T38" fmla="*/ 3360 w 3527"/>
                      <a:gd name="T39" fmla="*/ 3141 h 3225"/>
                      <a:gd name="T40" fmla="*/ 3282 w 3527"/>
                      <a:gd name="T41" fmla="*/ 3225 h 3225"/>
                      <a:gd name="T42" fmla="*/ 3312 w 3527"/>
                      <a:gd name="T43" fmla="*/ 3201 h 3225"/>
                      <a:gd name="T44" fmla="*/ 3444 w 3527"/>
                      <a:gd name="T45" fmla="*/ 3009 h 3225"/>
                      <a:gd name="T46" fmla="*/ 3515 w 3527"/>
                      <a:gd name="T47" fmla="*/ 2769 h 3225"/>
                      <a:gd name="T48" fmla="*/ 3521 w 3527"/>
                      <a:gd name="T49" fmla="*/ 2488 h 3225"/>
                      <a:gd name="T50" fmla="*/ 3462 w 3527"/>
                      <a:gd name="T51" fmla="*/ 2170 h 3225"/>
                      <a:gd name="T52" fmla="*/ 3336 w 3527"/>
                      <a:gd name="T53" fmla="*/ 1834 h 3225"/>
                      <a:gd name="T54" fmla="*/ 3145 w 3527"/>
                      <a:gd name="T55" fmla="*/ 1499 h 3225"/>
                      <a:gd name="T56" fmla="*/ 2816 w 3527"/>
                      <a:gd name="T57" fmla="*/ 1061 h 3225"/>
                      <a:gd name="T58" fmla="*/ 2284 w 3527"/>
                      <a:gd name="T59" fmla="*/ 575 h 3225"/>
                      <a:gd name="T60" fmla="*/ 1775 w 3527"/>
                      <a:gd name="T61" fmla="*/ 252 h 3225"/>
                      <a:gd name="T62" fmla="*/ 1273 w 3527"/>
                      <a:gd name="T63" fmla="*/ 60 h 3225"/>
                      <a:gd name="T64" fmla="*/ 807 w 3527"/>
                      <a:gd name="T65" fmla="*/ 0 h 3225"/>
                      <a:gd name="T66" fmla="*/ 418 w 3527"/>
                      <a:gd name="T67" fmla="*/ 84 h 3225"/>
                      <a:gd name="T68" fmla="*/ 167 w 3527"/>
                      <a:gd name="T69" fmla="*/ 288 h 3225"/>
                      <a:gd name="T70" fmla="*/ 53 w 3527"/>
                      <a:gd name="T71" fmla="*/ 498 h 3225"/>
                      <a:gd name="T72" fmla="*/ 0 w 3527"/>
                      <a:gd name="T73" fmla="*/ 749 h 3225"/>
                      <a:gd name="T74" fmla="*/ 18 w 3527"/>
                      <a:gd name="T75" fmla="*/ 1043 h 3225"/>
                      <a:gd name="T76" fmla="*/ 101 w 3527"/>
                      <a:gd name="T77" fmla="*/ 1373 h 3225"/>
                      <a:gd name="T78" fmla="*/ 251 w 3527"/>
                      <a:gd name="T79" fmla="*/ 1708 h 3225"/>
                      <a:gd name="T80" fmla="*/ 454 w 3527"/>
                      <a:gd name="T81" fmla="*/ 2038 h 3225"/>
                      <a:gd name="T82" fmla="*/ 914 w 3527"/>
                      <a:gd name="T83" fmla="*/ 2572 h 3225"/>
                      <a:gd name="T84" fmla="*/ 1255 w 3527"/>
                      <a:gd name="T85" fmla="*/ 2865 h 3225"/>
                      <a:gd name="T86" fmla="*/ 1608 w 3527"/>
                      <a:gd name="T87" fmla="*/ 3099 h 3225"/>
                      <a:gd name="T88" fmla="*/ 1853 w 3527"/>
                      <a:gd name="T89" fmla="*/ 3225 h 3225"/>
                      <a:gd name="T90" fmla="*/ 1494 w 3527"/>
                      <a:gd name="T91" fmla="*/ 3027 h 3225"/>
                      <a:gd name="T92" fmla="*/ 1142 w 3527"/>
                      <a:gd name="T93" fmla="*/ 2769 h 3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27" h="3225">
                        <a:moveTo>
                          <a:pt x="914" y="2572"/>
                        </a:moveTo>
                        <a:lnTo>
                          <a:pt x="717" y="2362"/>
                        </a:lnTo>
                        <a:lnTo>
                          <a:pt x="538" y="2146"/>
                        </a:lnTo>
                        <a:lnTo>
                          <a:pt x="460" y="2038"/>
                        </a:lnTo>
                        <a:lnTo>
                          <a:pt x="382" y="1930"/>
                        </a:lnTo>
                        <a:lnTo>
                          <a:pt x="317" y="1816"/>
                        </a:lnTo>
                        <a:lnTo>
                          <a:pt x="251" y="1702"/>
                        </a:lnTo>
                        <a:lnTo>
                          <a:pt x="197" y="1589"/>
                        </a:lnTo>
                        <a:lnTo>
                          <a:pt x="149" y="1481"/>
                        </a:lnTo>
                        <a:lnTo>
                          <a:pt x="107" y="1367"/>
                        </a:lnTo>
                        <a:lnTo>
                          <a:pt x="71" y="1259"/>
                        </a:lnTo>
                        <a:lnTo>
                          <a:pt x="41" y="1151"/>
                        </a:lnTo>
                        <a:lnTo>
                          <a:pt x="18" y="1043"/>
                        </a:lnTo>
                        <a:lnTo>
                          <a:pt x="6" y="941"/>
                        </a:lnTo>
                        <a:lnTo>
                          <a:pt x="0" y="839"/>
                        </a:lnTo>
                        <a:lnTo>
                          <a:pt x="6" y="749"/>
                        </a:lnTo>
                        <a:lnTo>
                          <a:pt x="12" y="659"/>
                        </a:lnTo>
                        <a:lnTo>
                          <a:pt x="30" y="575"/>
                        </a:lnTo>
                        <a:lnTo>
                          <a:pt x="59" y="498"/>
                        </a:lnTo>
                        <a:lnTo>
                          <a:pt x="89" y="420"/>
                        </a:lnTo>
                        <a:lnTo>
                          <a:pt x="125" y="354"/>
                        </a:lnTo>
                        <a:lnTo>
                          <a:pt x="173" y="288"/>
                        </a:lnTo>
                        <a:lnTo>
                          <a:pt x="221" y="228"/>
                        </a:lnTo>
                        <a:lnTo>
                          <a:pt x="317" y="150"/>
                        </a:lnTo>
                        <a:lnTo>
                          <a:pt x="424" y="90"/>
                        </a:lnTo>
                        <a:lnTo>
                          <a:pt x="544" y="42"/>
                        </a:lnTo>
                        <a:lnTo>
                          <a:pt x="669" y="12"/>
                        </a:lnTo>
                        <a:lnTo>
                          <a:pt x="813" y="0"/>
                        </a:lnTo>
                        <a:lnTo>
                          <a:pt x="956" y="6"/>
                        </a:lnTo>
                        <a:lnTo>
                          <a:pt x="1112" y="24"/>
                        </a:lnTo>
                        <a:lnTo>
                          <a:pt x="1273" y="60"/>
                        </a:lnTo>
                        <a:lnTo>
                          <a:pt x="1441" y="114"/>
                        </a:lnTo>
                        <a:lnTo>
                          <a:pt x="1608" y="174"/>
                        </a:lnTo>
                        <a:lnTo>
                          <a:pt x="1775" y="258"/>
                        </a:lnTo>
                        <a:lnTo>
                          <a:pt x="1949" y="348"/>
                        </a:lnTo>
                        <a:lnTo>
                          <a:pt x="2116" y="456"/>
                        </a:lnTo>
                        <a:lnTo>
                          <a:pt x="2284" y="575"/>
                        </a:lnTo>
                        <a:lnTo>
                          <a:pt x="2451" y="713"/>
                        </a:lnTo>
                        <a:lnTo>
                          <a:pt x="2613" y="857"/>
                        </a:lnTo>
                        <a:lnTo>
                          <a:pt x="2810" y="1067"/>
                        </a:lnTo>
                        <a:lnTo>
                          <a:pt x="2989" y="1283"/>
                        </a:lnTo>
                        <a:lnTo>
                          <a:pt x="3073" y="1391"/>
                        </a:lnTo>
                        <a:lnTo>
                          <a:pt x="3145" y="1505"/>
                        </a:lnTo>
                        <a:lnTo>
                          <a:pt x="3216" y="1612"/>
                        </a:lnTo>
                        <a:lnTo>
                          <a:pt x="3276" y="1726"/>
                        </a:lnTo>
                        <a:lnTo>
                          <a:pt x="3330" y="1840"/>
                        </a:lnTo>
                        <a:lnTo>
                          <a:pt x="3384" y="1948"/>
                        </a:lnTo>
                        <a:lnTo>
                          <a:pt x="3426" y="2062"/>
                        </a:lnTo>
                        <a:lnTo>
                          <a:pt x="3462" y="2170"/>
                        </a:lnTo>
                        <a:lnTo>
                          <a:pt x="3491" y="2278"/>
                        </a:lnTo>
                        <a:lnTo>
                          <a:pt x="3509" y="2386"/>
                        </a:lnTo>
                        <a:lnTo>
                          <a:pt x="3521" y="2488"/>
                        </a:lnTo>
                        <a:lnTo>
                          <a:pt x="3527" y="2590"/>
                        </a:lnTo>
                        <a:lnTo>
                          <a:pt x="3521" y="2680"/>
                        </a:lnTo>
                        <a:lnTo>
                          <a:pt x="3515" y="2769"/>
                        </a:lnTo>
                        <a:lnTo>
                          <a:pt x="3497" y="2853"/>
                        </a:lnTo>
                        <a:lnTo>
                          <a:pt x="3474" y="2931"/>
                        </a:lnTo>
                        <a:lnTo>
                          <a:pt x="3438" y="3009"/>
                        </a:lnTo>
                        <a:lnTo>
                          <a:pt x="3402" y="3075"/>
                        </a:lnTo>
                        <a:lnTo>
                          <a:pt x="3360" y="3141"/>
                        </a:lnTo>
                        <a:lnTo>
                          <a:pt x="3306" y="3201"/>
                        </a:lnTo>
                        <a:lnTo>
                          <a:pt x="3294" y="3213"/>
                        </a:lnTo>
                        <a:lnTo>
                          <a:pt x="3282" y="3225"/>
                        </a:lnTo>
                        <a:lnTo>
                          <a:pt x="3288" y="3225"/>
                        </a:lnTo>
                        <a:lnTo>
                          <a:pt x="3300" y="3213"/>
                        </a:lnTo>
                        <a:lnTo>
                          <a:pt x="3312" y="3201"/>
                        </a:lnTo>
                        <a:lnTo>
                          <a:pt x="3366" y="3141"/>
                        </a:lnTo>
                        <a:lnTo>
                          <a:pt x="3408" y="3075"/>
                        </a:lnTo>
                        <a:lnTo>
                          <a:pt x="3444" y="3009"/>
                        </a:lnTo>
                        <a:lnTo>
                          <a:pt x="3474" y="2931"/>
                        </a:lnTo>
                        <a:lnTo>
                          <a:pt x="3497" y="2853"/>
                        </a:lnTo>
                        <a:lnTo>
                          <a:pt x="3515" y="2769"/>
                        </a:lnTo>
                        <a:lnTo>
                          <a:pt x="3527" y="2680"/>
                        </a:lnTo>
                        <a:lnTo>
                          <a:pt x="3527" y="2590"/>
                        </a:lnTo>
                        <a:lnTo>
                          <a:pt x="3521" y="2488"/>
                        </a:lnTo>
                        <a:lnTo>
                          <a:pt x="3509" y="2386"/>
                        </a:lnTo>
                        <a:lnTo>
                          <a:pt x="3491" y="2278"/>
                        </a:lnTo>
                        <a:lnTo>
                          <a:pt x="3462" y="2170"/>
                        </a:lnTo>
                        <a:lnTo>
                          <a:pt x="3426" y="2056"/>
                        </a:lnTo>
                        <a:lnTo>
                          <a:pt x="3384" y="1948"/>
                        </a:lnTo>
                        <a:lnTo>
                          <a:pt x="3336" y="1834"/>
                        </a:lnTo>
                        <a:lnTo>
                          <a:pt x="3276" y="1726"/>
                        </a:lnTo>
                        <a:lnTo>
                          <a:pt x="3216" y="1612"/>
                        </a:lnTo>
                        <a:lnTo>
                          <a:pt x="3145" y="1499"/>
                        </a:lnTo>
                        <a:lnTo>
                          <a:pt x="3073" y="1391"/>
                        </a:lnTo>
                        <a:lnTo>
                          <a:pt x="2989" y="1277"/>
                        </a:lnTo>
                        <a:lnTo>
                          <a:pt x="2816" y="1061"/>
                        </a:lnTo>
                        <a:lnTo>
                          <a:pt x="2613" y="857"/>
                        </a:lnTo>
                        <a:lnTo>
                          <a:pt x="2451" y="707"/>
                        </a:lnTo>
                        <a:lnTo>
                          <a:pt x="2284" y="575"/>
                        </a:lnTo>
                        <a:lnTo>
                          <a:pt x="2116" y="456"/>
                        </a:lnTo>
                        <a:lnTo>
                          <a:pt x="1949" y="348"/>
                        </a:lnTo>
                        <a:lnTo>
                          <a:pt x="1775" y="252"/>
                        </a:lnTo>
                        <a:lnTo>
                          <a:pt x="1608" y="174"/>
                        </a:lnTo>
                        <a:lnTo>
                          <a:pt x="1435" y="108"/>
                        </a:lnTo>
                        <a:lnTo>
                          <a:pt x="1273" y="60"/>
                        </a:lnTo>
                        <a:lnTo>
                          <a:pt x="1112" y="24"/>
                        </a:lnTo>
                        <a:lnTo>
                          <a:pt x="956" y="0"/>
                        </a:lnTo>
                        <a:lnTo>
                          <a:pt x="807" y="0"/>
                        </a:lnTo>
                        <a:lnTo>
                          <a:pt x="669" y="12"/>
                        </a:lnTo>
                        <a:lnTo>
                          <a:pt x="538" y="42"/>
                        </a:lnTo>
                        <a:lnTo>
                          <a:pt x="418" y="84"/>
                        </a:lnTo>
                        <a:lnTo>
                          <a:pt x="311" y="150"/>
                        </a:lnTo>
                        <a:lnTo>
                          <a:pt x="215" y="228"/>
                        </a:lnTo>
                        <a:lnTo>
                          <a:pt x="167" y="288"/>
                        </a:lnTo>
                        <a:lnTo>
                          <a:pt x="119" y="354"/>
                        </a:lnTo>
                        <a:lnTo>
                          <a:pt x="83" y="420"/>
                        </a:lnTo>
                        <a:lnTo>
                          <a:pt x="53" y="498"/>
                        </a:lnTo>
                        <a:lnTo>
                          <a:pt x="30" y="575"/>
                        </a:lnTo>
                        <a:lnTo>
                          <a:pt x="12" y="659"/>
                        </a:lnTo>
                        <a:lnTo>
                          <a:pt x="0" y="749"/>
                        </a:lnTo>
                        <a:lnTo>
                          <a:pt x="0" y="839"/>
                        </a:lnTo>
                        <a:lnTo>
                          <a:pt x="6" y="941"/>
                        </a:lnTo>
                        <a:lnTo>
                          <a:pt x="18" y="1043"/>
                        </a:lnTo>
                        <a:lnTo>
                          <a:pt x="35" y="1151"/>
                        </a:lnTo>
                        <a:lnTo>
                          <a:pt x="65" y="1259"/>
                        </a:lnTo>
                        <a:lnTo>
                          <a:pt x="101" y="1373"/>
                        </a:lnTo>
                        <a:lnTo>
                          <a:pt x="143" y="1481"/>
                        </a:lnTo>
                        <a:lnTo>
                          <a:pt x="191" y="1595"/>
                        </a:lnTo>
                        <a:lnTo>
                          <a:pt x="251" y="1708"/>
                        </a:lnTo>
                        <a:lnTo>
                          <a:pt x="311" y="1816"/>
                        </a:lnTo>
                        <a:lnTo>
                          <a:pt x="382" y="1930"/>
                        </a:lnTo>
                        <a:lnTo>
                          <a:pt x="454" y="2038"/>
                        </a:lnTo>
                        <a:lnTo>
                          <a:pt x="538" y="2152"/>
                        </a:lnTo>
                        <a:lnTo>
                          <a:pt x="717" y="2368"/>
                        </a:lnTo>
                        <a:lnTo>
                          <a:pt x="914" y="2572"/>
                        </a:lnTo>
                        <a:lnTo>
                          <a:pt x="1028" y="2674"/>
                        </a:lnTo>
                        <a:lnTo>
                          <a:pt x="1142" y="2775"/>
                        </a:lnTo>
                        <a:lnTo>
                          <a:pt x="1255" y="2865"/>
                        </a:lnTo>
                        <a:lnTo>
                          <a:pt x="1369" y="2949"/>
                        </a:lnTo>
                        <a:lnTo>
                          <a:pt x="1488" y="3027"/>
                        </a:lnTo>
                        <a:lnTo>
                          <a:pt x="1608" y="3099"/>
                        </a:lnTo>
                        <a:lnTo>
                          <a:pt x="1722" y="3165"/>
                        </a:lnTo>
                        <a:lnTo>
                          <a:pt x="1841" y="3225"/>
                        </a:lnTo>
                        <a:lnTo>
                          <a:pt x="1853" y="3225"/>
                        </a:lnTo>
                        <a:lnTo>
                          <a:pt x="1734" y="3165"/>
                        </a:lnTo>
                        <a:lnTo>
                          <a:pt x="1614" y="3099"/>
                        </a:lnTo>
                        <a:lnTo>
                          <a:pt x="1494" y="3027"/>
                        </a:lnTo>
                        <a:lnTo>
                          <a:pt x="1375" y="2949"/>
                        </a:lnTo>
                        <a:lnTo>
                          <a:pt x="1261" y="2865"/>
                        </a:lnTo>
                        <a:lnTo>
                          <a:pt x="1142" y="2769"/>
                        </a:lnTo>
                        <a:lnTo>
                          <a:pt x="914" y="2572"/>
                        </a:lnTo>
                        <a:lnTo>
                          <a:pt x="914" y="257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12650" name="Group 10"/>
                  <p:cNvGrpSpPr>
                    <a:grpSpLocks/>
                  </p:cNvGrpSpPr>
                  <p:nvPr userDrawn="1"/>
                </p:nvGrpSpPr>
                <p:grpSpPr bwMode="auto">
                  <a:xfrm>
                    <a:off x="0" y="522"/>
                    <a:ext cx="4751" cy="3794"/>
                    <a:chOff x="0" y="522"/>
                    <a:chExt cx="4751" cy="3794"/>
                  </a:xfrm>
                </p:grpSpPr>
                <p:sp>
                  <p:nvSpPr>
                    <p:cNvPr id="112651" name="Freeform 11"/>
                    <p:cNvSpPr>
                      <a:spLocks/>
                    </p:cNvSpPr>
                    <p:nvPr userDrawn="1"/>
                  </p:nvSpPr>
                  <p:spPr bwMode="hidden">
                    <a:xfrm>
                      <a:off x="400" y="522"/>
                      <a:ext cx="4264" cy="3794"/>
                    </a:xfrm>
                    <a:custGeom>
                      <a:avLst/>
                      <a:gdLst>
                        <a:gd name="T0" fmla="*/ 4245 w 4251"/>
                        <a:gd name="T1" fmla="*/ 3237 h 3794"/>
                        <a:gd name="T2" fmla="*/ 4203 w 4251"/>
                        <a:gd name="T3" fmla="*/ 2961 h 3794"/>
                        <a:gd name="T4" fmla="*/ 4120 w 4251"/>
                        <a:gd name="T5" fmla="*/ 2679 h 3794"/>
                        <a:gd name="T6" fmla="*/ 4000 w 4251"/>
                        <a:gd name="T7" fmla="*/ 2391 h 3794"/>
                        <a:gd name="T8" fmla="*/ 3845 w 4251"/>
                        <a:gd name="T9" fmla="*/ 2098 h 3794"/>
                        <a:gd name="T10" fmla="*/ 3659 w 4251"/>
                        <a:gd name="T11" fmla="*/ 1810 h 3794"/>
                        <a:gd name="T12" fmla="*/ 3438 w 4251"/>
                        <a:gd name="T13" fmla="*/ 1528 h 3794"/>
                        <a:gd name="T14" fmla="*/ 3193 w 4251"/>
                        <a:gd name="T15" fmla="*/ 1252 h 3794"/>
                        <a:gd name="T16" fmla="*/ 2858 w 4251"/>
                        <a:gd name="T17" fmla="*/ 935 h 3794"/>
                        <a:gd name="T18" fmla="*/ 2434 w 4251"/>
                        <a:gd name="T19" fmla="*/ 605 h 3794"/>
                        <a:gd name="T20" fmla="*/ 1991 w 4251"/>
                        <a:gd name="T21" fmla="*/ 341 h 3794"/>
                        <a:gd name="T22" fmla="*/ 1549 w 4251"/>
                        <a:gd name="T23" fmla="*/ 143 h 3794"/>
                        <a:gd name="T24" fmla="*/ 1124 w 4251"/>
                        <a:gd name="T25" fmla="*/ 35 h 3794"/>
                        <a:gd name="T26" fmla="*/ 741 w 4251"/>
                        <a:gd name="T27" fmla="*/ 0 h 3794"/>
                        <a:gd name="T28" fmla="*/ 401 w 4251"/>
                        <a:gd name="T29" fmla="*/ 47 h 3794"/>
                        <a:gd name="T30" fmla="*/ 120 w 4251"/>
                        <a:gd name="T31" fmla="*/ 173 h 3794"/>
                        <a:gd name="T32" fmla="*/ 0 w 4251"/>
                        <a:gd name="T33" fmla="*/ 269 h 3794"/>
                        <a:gd name="T34" fmla="*/ 263 w 4251"/>
                        <a:gd name="T35" fmla="*/ 101 h 3794"/>
                        <a:gd name="T36" fmla="*/ 586 w 4251"/>
                        <a:gd name="T37" fmla="*/ 18 h 3794"/>
                        <a:gd name="T38" fmla="*/ 957 w 4251"/>
                        <a:gd name="T39" fmla="*/ 18 h 3794"/>
                        <a:gd name="T40" fmla="*/ 1357 w 4251"/>
                        <a:gd name="T41" fmla="*/ 95 h 3794"/>
                        <a:gd name="T42" fmla="*/ 1782 w 4251"/>
                        <a:gd name="T43" fmla="*/ 245 h 3794"/>
                        <a:gd name="T44" fmla="*/ 2212 w 4251"/>
                        <a:gd name="T45" fmla="*/ 467 h 3794"/>
                        <a:gd name="T46" fmla="*/ 2643 w 4251"/>
                        <a:gd name="T47" fmla="*/ 761 h 3794"/>
                        <a:gd name="T48" fmla="*/ 3061 w 4251"/>
                        <a:gd name="T49" fmla="*/ 1120 h 3794"/>
                        <a:gd name="T50" fmla="*/ 3318 w 4251"/>
                        <a:gd name="T51" fmla="*/ 1390 h 3794"/>
                        <a:gd name="T52" fmla="*/ 3552 w 4251"/>
                        <a:gd name="T53" fmla="*/ 1666 h 3794"/>
                        <a:gd name="T54" fmla="*/ 3755 w 4251"/>
                        <a:gd name="T55" fmla="*/ 1954 h 3794"/>
                        <a:gd name="T56" fmla="*/ 3922 w 4251"/>
                        <a:gd name="T57" fmla="*/ 2247 h 3794"/>
                        <a:gd name="T58" fmla="*/ 4060 w 4251"/>
                        <a:gd name="T59" fmla="*/ 2535 h 3794"/>
                        <a:gd name="T60" fmla="*/ 4162 w 4251"/>
                        <a:gd name="T61" fmla="*/ 2823 h 3794"/>
                        <a:gd name="T62" fmla="*/ 4221 w 4251"/>
                        <a:gd name="T63" fmla="*/ 3105 h 3794"/>
                        <a:gd name="T64" fmla="*/ 4245 w 4251"/>
                        <a:gd name="T65" fmla="*/ 3368 h 3794"/>
                        <a:gd name="T66" fmla="*/ 4233 w 4251"/>
                        <a:gd name="T67" fmla="*/ 3590 h 3794"/>
                        <a:gd name="T68" fmla="*/ 4185 w 4251"/>
                        <a:gd name="T69" fmla="*/ 3794 h 3794"/>
                        <a:gd name="T70" fmla="*/ 4215 w 4251"/>
                        <a:gd name="T71" fmla="*/ 3692 h 3794"/>
                        <a:gd name="T72" fmla="*/ 4245 w 4251"/>
                        <a:gd name="T73" fmla="*/ 3482 h 3794"/>
                        <a:gd name="T74" fmla="*/ 4251 w 4251"/>
                        <a:gd name="T75" fmla="*/ 3368 h 3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51" h="3794">
                          <a:moveTo>
                            <a:pt x="4251" y="3368"/>
                          </a:moveTo>
                          <a:lnTo>
                            <a:pt x="4245" y="3237"/>
                          </a:lnTo>
                          <a:lnTo>
                            <a:pt x="4227" y="3099"/>
                          </a:lnTo>
                          <a:lnTo>
                            <a:pt x="4203" y="2961"/>
                          </a:lnTo>
                          <a:lnTo>
                            <a:pt x="4167" y="2823"/>
                          </a:lnTo>
                          <a:lnTo>
                            <a:pt x="4120" y="2679"/>
                          </a:lnTo>
                          <a:lnTo>
                            <a:pt x="4066" y="2535"/>
                          </a:lnTo>
                          <a:lnTo>
                            <a:pt x="4000" y="2391"/>
                          </a:lnTo>
                          <a:lnTo>
                            <a:pt x="3928" y="2247"/>
                          </a:lnTo>
                          <a:lnTo>
                            <a:pt x="3845" y="2098"/>
                          </a:lnTo>
                          <a:lnTo>
                            <a:pt x="3755" y="1954"/>
                          </a:lnTo>
                          <a:lnTo>
                            <a:pt x="3659" y="1810"/>
                          </a:lnTo>
                          <a:lnTo>
                            <a:pt x="3552" y="1666"/>
                          </a:lnTo>
                          <a:lnTo>
                            <a:pt x="3438" y="1528"/>
                          </a:lnTo>
                          <a:lnTo>
                            <a:pt x="3318" y="1390"/>
                          </a:lnTo>
                          <a:lnTo>
                            <a:pt x="3193" y="1252"/>
                          </a:lnTo>
                          <a:lnTo>
                            <a:pt x="3061" y="1120"/>
                          </a:lnTo>
                          <a:lnTo>
                            <a:pt x="2858" y="935"/>
                          </a:lnTo>
                          <a:lnTo>
                            <a:pt x="2649" y="761"/>
                          </a:lnTo>
                          <a:lnTo>
                            <a:pt x="2434" y="605"/>
                          </a:lnTo>
                          <a:lnTo>
                            <a:pt x="2212" y="467"/>
                          </a:lnTo>
                          <a:lnTo>
                            <a:pt x="1991" y="341"/>
                          </a:lnTo>
                          <a:lnTo>
                            <a:pt x="1770" y="233"/>
                          </a:lnTo>
                          <a:lnTo>
                            <a:pt x="1549" y="143"/>
                          </a:lnTo>
                          <a:lnTo>
                            <a:pt x="1327" y="77"/>
                          </a:lnTo>
                          <a:lnTo>
                            <a:pt x="1124" y="35"/>
                          </a:lnTo>
                          <a:lnTo>
                            <a:pt x="927" y="6"/>
                          </a:lnTo>
                          <a:lnTo>
                            <a:pt x="741" y="0"/>
                          </a:lnTo>
                          <a:lnTo>
                            <a:pt x="568" y="18"/>
                          </a:lnTo>
                          <a:lnTo>
                            <a:pt x="401" y="47"/>
                          </a:lnTo>
                          <a:lnTo>
                            <a:pt x="257" y="101"/>
                          </a:lnTo>
                          <a:lnTo>
                            <a:pt x="120" y="173"/>
                          </a:lnTo>
                          <a:lnTo>
                            <a:pt x="0" y="263"/>
                          </a:lnTo>
                          <a:lnTo>
                            <a:pt x="0" y="269"/>
                          </a:lnTo>
                          <a:lnTo>
                            <a:pt x="126" y="173"/>
                          </a:lnTo>
                          <a:lnTo>
                            <a:pt x="263" y="101"/>
                          </a:lnTo>
                          <a:lnTo>
                            <a:pt x="419" y="47"/>
                          </a:lnTo>
                          <a:lnTo>
                            <a:pt x="586" y="18"/>
                          </a:lnTo>
                          <a:lnTo>
                            <a:pt x="765" y="6"/>
                          </a:lnTo>
                          <a:lnTo>
                            <a:pt x="957" y="18"/>
                          </a:lnTo>
                          <a:lnTo>
                            <a:pt x="1154" y="47"/>
                          </a:lnTo>
                          <a:lnTo>
                            <a:pt x="1357" y="95"/>
                          </a:lnTo>
                          <a:lnTo>
                            <a:pt x="1567" y="161"/>
                          </a:lnTo>
                          <a:lnTo>
                            <a:pt x="1782" y="245"/>
                          </a:lnTo>
                          <a:lnTo>
                            <a:pt x="1997" y="347"/>
                          </a:lnTo>
                          <a:lnTo>
                            <a:pt x="2212" y="467"/>
                          </a:lnTo>
                          <a:lnTo>
                            <a:pt x="2428" y="605"/>
                          </a:lnTo>
                          <a:lnTo>
                            <a:pt x="2643" y="761"/>
                          </a:lnTo>
                          <a:lnTo>
                            <a:pt x="2858" y="935"/>
                          </a:lnTo>
                          <a:lnTo>
                            <a:pt x="3061" y="1120"/>
                          </a:lnTo>
                          <a:lnTo>
                            <a:pt x="3193" y="1252"/>
                          </a:lnTo>
                          <a:lnTo>
                            <a:pt x="3318" y="1390"/>
                          </a:lnTo>
                          <a:lnTo>
                            <a:pt x="3438" y="1528"/>
                          </a:lnTo>
                          <a:lnTo>
                            <a:pt x="3552" y="1666"/>
                          </a:lnTo>
                          <a:lnTo>
                            <a:pt x="3653" y="1810"/>
                          </a:lnTo>
                          <a:lnTo>
                            <a:pt x="3755" y="1954"/>
                          </a:lnTo>
                          <a:lnTo>
                            <a:pt x="3839" y="2104"/>
                          </a:lnTo>
                          <a:lnTo>
                            <a:pt x="3922" y="2247"/>
                          </a:lnTo>
                          <a:lnTo>
                            <a:pt x="3994" y="2391"/>
                          </a:lnTo>
                          <a:lnTo>
                            <a:pt x="4060" y="2535"/>
                          </a:lnTo>
                          <a:lnTo>
                            <a:pt x="4114" y="2679"/>
                          </a:lnTo>
                          <a:lnTo>
                            <a:pt x="4162" y="2823"/>
                          </a:lnTo>
                          <a:lnTo>
                            <a:pt x="4197" y="2967"/>
                          </a:lnTo>
                          <a:lnTo>
                            <a:pt x="4221" y="3105"/>
                          </a:lnTo>
                          <a:lnTo>
                            <a:pt x="4239" y="3237"/>
                          </a:lnTo>
                          <a:lnTo>
                            <a:pt x="4245" y="3368"/>
                          </a:lnTo>
                          <a:lnTo>
                            <a:pt x="4245" y="3482"/>
                          </a:lnTo>
                          <a:lnTo>
                            <a:pt x="4233" y="3590"/>
                          </a:lnTo>
                          <a:lnTo>
                            <a:pt x="4215" y="3692"/>
                          </a:lnTo>
                          <a:lnTo>
                            <a:pt x="4185" y="3794"/>
                          </a:lnTo>
                          <a:lnTo>
                            <a:pt x="4185" y="3794"/>
                          </a:lnTo>
                          <a:lnTo>
                            <a:pt x="4215" y="3692"/>
                          </a:lnTo>
                          <a:lnTo>
                            <a:pt x="4239" y="3590"/>
                          </a:lnTo>
                          <a:lnTo>
                            <a:pt x="4245" y="3482"/>
                          </a:lnTo>
                          <a:lnTo>
                            <a:pt x="4251" y="3368"/>
                          </a:lnTo>
                          <a:lnTo>
                            <a:pt x="4251" y="336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12652" name="Group 12"/>
                    <p:cNvGrpSpPr>
                      <a:grpSpLocks/>
                    </p:cNvGrpSpPr>
                    <p:nvPr userDrawn="1"/>
                  </p:nvGrpSpPr>
                  <p:grpSpPr bwMode="auto">
                    <a:xfrm>
                      <a:off x="0" y="659"/>
                      <a:ext cx="4751" cy="3657"/>
                      <a:chOff x="0" y="659"/>
                      <a:chExt cx="4751" cy="3657"/>
                    </a:xfrm>
                  </p:grpSpPr>
                  <p:sp>
                    <p:nvSpPr>
                      <p:cNvPr id="112653" name="Freeform 13"/>
                      <p:cNvSpPr>
                        <a:spLocks/>
                      </p:cNvSpPr>
                      <p:nvPr userDrawn="1"/>
                    </p:nvSpPr>
                    <p:spPr bwMode="hidden">
                      <a:xfrm>
                        <a:off x="400" y="659"/>
                        <a:ext cx="4121" cy="3657"/>
                      </a:xfrm>
                      <a:custGeom>
                        <a:avLst/>
                        <a:gdLst>
                          <a:gd name="T0" fmla="*/ 161 w 4108"/>
                          <a:gd name="T1" fmla="*/ 186 h 3657"/>
                          <a:gd name="T2" fmla="*/ 442 w 4108"/>
                          <a:gd name="T3" fmla="*/ 54 h 3657"/>
                          <a:gd name="T4" fmla="*/ 771 w 4108"/>
                          <a:gd name="T5" fmla="*/ 6 h 3657"/>
                          <a:gd name="T6" fmla="*/ 1136 w 4108"/>
                          <a:gd name="T7" fmla="*/ 36 h 3657"/>
                          <a:gd name="T8" fmla="*/ 1537 w 4108"/>
                          <a:gd name="T9" fmla="*/ 144 h 3657"/>
                          <a:gd name="T10" fmla="*/ 1949 w 4108"/>
                          <a:gd name="T11" fmla="*/ 324 h 3657"/>
                          <a:gd name="T12" fmla="*/ 2368 w 4108"/>
                          <a:gd name="T13" fmla="*/ 570 h 3657"/>
                          <a:gd name="T14" fmla="*/ 2780 w 4108"/>
                          <a:gd name="T15" fmla="*/ 888 h 3657"/>
                          <a:gd name="T16" fmla="*/ 3103 w 4108"/>
                          <a:gd name="T17" fmla="*/ 1193 h 3657"/>
                          <a:gd name="T18" fmla="*/ 3336 w 4108"/>
                          <a:gd name="T19" fmla="*/ 1451 h 3657"/>
                          <a:gd name="T20" fmla="*/ 3540 w 4108"/>
                          <a:gd name="T21" fmla="*/ 1721 h 3657"/>
                          <a:gd name="T22" fmla="*/ 3719 w 4108"/>
                          <a:gd name="T23" fmla="*/ 1997 h 3657"/>
                          <a:gd name="T24" fmla="*/ 3863 w 4108"/>
                          <a:gd name="T25" fmla="*/ 2272 h 3657"/>
                          <a:gd name="T26" fmla="*/ 3976 w 4108"/>
                          <a:gd name="T27" fmla="*/ 2548 h 3657"/>
                          <a:gd name="T28" fmla="*/ 4060 w 4108"/>
                          <a:gd name="T29" fmla="*/ 2818 h 3657"/>
                          <a:gd name="T30" fmla="*/ 4102 w 4108"/>
                          <a:gd name="T31" fmla="*/ 3070 h 3657"/>
                          <a:gd name="T32" fmla="*/ 4102 w 4108"/>
                          <a:gd name="T33" fmla="*/ 3321 h 3657"/>
                          <a:gd name="T34" fmla="*/ 4060 w 4108"/>
                          <a:gd name="T35" fmla="*/ 3549 h 3657"/>
                          <a:gd name="T36" fmla="*/ 4030 w 4108"/>
                          <a:gd name="T37" fmla="*/ 3657 h 3657"/>
                          <a:gd name="T38" fmla="*/ 4090 w 4108"/>
                          <a:gd name="T39" fmla="*/ 3447 h 3657"/>
                          <a:gd name="T40" fmla="*/ 4108 w 4108"/>
                          <a:gd name="T41" fmla="*/ 3213 h 3657"/>
                          <a:gd name="T42" fmla="*/ 4102 w 4108"/>
                          <a:gd name="T43" fmla="*/ 3070 h 3657"/>
                          <a:gd name="T44" fmla="*/ 4060 w 4108"/>
                          <a:gd name="T45" fmla="*/ 2812 h 3657"/>
                          <a:gd name="T46" fmla="*/ 3982 w 4108"/>
                          <a:gd name="T47" fmla="*/ 2548 h 3657"/>
                          <a:gd name="T48" fmla="*/ 3869 w 4108"/>
                          <a:gd name="T49" fmla="*/ 2272 h 3657"/>
                          <a:gd name="T50" fmla="*/ 3725 w 4108"/>
                          <a:gd name="T51" fmla="*/ 1997 h 3657"/>
                          <a:gd name="T52" fmla="*/ 3546 w 4108"/>
                          <a:gd name="T53" fmla="*/ 1721 h 3657"/>
                          <a:gd name="T54" fmla="*/ 3342 w 4108"/>
                          <a:gd name="T55" fmla="*/ 1451 h 3657"/>
                          <a:gd name="T56" fmla="*/ 3109 w 4108"/>
                          <a:gd name="T57" fmla="*/ 1187 h 3657"/>
                          <a:gd name="T58" fmla="*/ 2792 w 4108"/>
                          <a:gd name="T59" fmla="*/ 888 h 3657"/>
                          <a:gd name="T60" fmla="*/ 2386 w 4108"/>
                          <a:gd name="T61" fmla="*/ 576 h 3657"/>
                          <a:gd name="T62" fmla="*/ 1967 w 4108"/>
                          <a:gd name="T63" fmla="*/ 330 h 3657"/>
                          <a:gd name="T64" fmla="*/ 1543 w 4108"/>
                          <a:gd name="T65" fmla="*/ 144 h 3657"/>
                          <a:gd name="T66" fmla="*/ 1130 w 4108"/>
                          <a:gd name="T67" fmla="*/ 30 h 3657"/>
                          <a:gd name="T68" fmla="*/ 753 w 4108"/>
                          <a:gd name="T69" fmla="*/ 0 h 3657"/>
                          <a:gd name="T70" fmla="*/ 431 w 4108"/>
                          <a:gd name="T71" fmla="*/ 54 h 3657"/>
                          <a:gd name="T72" fmla="*/ 161 w 4108"/>
                          <a:gd name="T73" fmla="*/ 186 h 3657"/>
                          <a:gd name="T74" fmla="*/ 24 w 4108"/>
                          <a:gd name="T75" fmla="*/ 306 h 3657"/>
                          <a:gd name="T76" fmla="*/ 0 w 4108"/>
                          <a:gd name="T77" fmla="*/ 336 h 3657"/>
                          <a:gd name="T78" fmla="*/ 48 w 4108"/>
                          <a:gd name="T79" fmla="*/ 282 h 3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108" h="3657">
                            <a:moveTo>
                              <a:pt x="48" y="282"/>
                            </a:moveTo>
                            <a:lnTo>
                              <a:pt x="161" y="186"/>
                            </a:lnTo>
                            <a:lnTo>
                              <a:pt x="293" y="108"/>
                            </a:lnTo>
                            <a:lnTo>
                              <a:pt x="442" y="54"/>
                            </a:lnTo>
                            <a:lnTo>
                              <a:pt x="598" y="18"/>
                            </a:lnTo>
                            <a:lnTo>
                              <a:pt x="771" y="6"/>
                            </a:lnTo>
                            <a:lnTo>
                              <a:pt x="951" y="12"/>
                            </a:lnTo>
                            <a:lnTo>
                              <a:pt x="1136" y="36"/>
                            </a:lnTo>
                            <a:lnTo>
                              <a:pt x="1333" y="84"/>
                            </a:lnTo>
                            <a:lnTo>
                              <a:pt x="1537" y="144"/>
                            </a:lnTo>
                            <a:lnTo>
                              <a:pt x="1740" y="222"/>
                            </a:lnTo>
                            <a:lnTo>
                              <a:pt x="1949" y="324"/>
                            </a:lnTo>
                            <a:lnTo>
                              <a:pt x="2158" y="438"/>
                            </a:lnTo>
                            <a:lnTo>
                              <a:pt x="2368" y="570"/>
                            </a:lnTo>
                            <a:lnTo>
                              <a:pt x="2577" y="720"/>
                            </a:lnTo>
                            <a:lnTo>
                              <a:pt x="2780" y="888"/>
                            </a:lnTo>
                            <a:lnTo>
                              <a:pt x="2978" y="1067"/>
                            </a:lnTo>
                            <a:lnTo>
                              <a:pt x="3103" y="1193"/>
                            </a:lnTo>
                            <a:lnTo>
                              <a:pt x="3223" y="1319"/>
                            </a:lnTo>
                            <a:lnTo>
                              <a:pt x="3336" y="1451"/>
                            </a:lnTo>
                            <a:lnTo>
                              <a:pt x="3444" y="1589"/>
                            </a:lnTo>
                            <a:lnTo>
                              <a:pt x="3540" y="1721"/>
                            </a:lnTo>
                            <a:lnTo>
                              <a:pt x="3635" y="1859"/>
                            </a:lnTo>
                            <a:lnTo>
                              <a:pt x="3719" y="1997"/>
                            </a:lnTo>
                            <a:lnTo>
                              <a:pt x="3797" y="2134"/>
                            </a:lnTo>
                            <a:lnTo>
                              <a:pt x="3863" y="2272"/>
                            </a:lnTo>
                            <a:lnTo>
                              <a:pt x="3928" y="2410"/>
                            </a:lnTo>
                            <a:lnTo>
                              <a:pt x="3976" y="2548"/>
                            </a:lnTo>
                            <a:lnTo>
                              <a:pt x="4024" y="2680"/>
                            </a:lnTo>
                            <a:lnTo>
                              <a:pt x="4060" y="2818"/>
                            </a:lnTo>
                            <a:lnTo>
                              <a:pt x="4084" y="2944"/>
                            </a:lnTo>
                            <a:lnTo>
                              <a:pt x="4102" y="3070"/>
                            </a:lnTo>
                            <a:lnTo>
                              <a:pt x="4108" y="3195"/>
                            </a:lnTo>
                            <a:lnTo>
                              <a:pt x="4102" y="3321"/>
                            </a:lnTo>
                            <a:lnTo>
                              <a:pt x="4090" y="3441"/>
                            </a:lnTo>
                            <a:lnTo>
                              <a:pt x="4060" y="3549"/>
                            </a:lnTo>
                            <a:lnTo>
                              <a:pt x="4024" y="3657"/>
                            </a:lnTo>
                            <a:lnTo>
                              <a:pt x="4030" y="3657"/>
                            </a:lnTo>
                            <a:lnTo>
                              <a:pt x="4066" y="3555"/>
                            </a:lnTo>
                            <a:lnTo>
                              <a:pt x="4090" y="3447"/>
                            </a:lnTo>
                            <a:lnTo>
                              <a:pt x="4102" y="3333"/>
                            </a:lnTo>
                            <a:lnTo>
                              <a:pt x="4108" y="3213"/>
                            </a:lnTo>
                            <a:lnTo>
                              <a:pt x="4108" y="3195"/>
                            </a:lnTo>
                            <a:lnTo>
                              <a:pt x="4102" y="3070"/>
                            </a:lnTo>
                            <a:lnTo>
                              <a:pt x="4084" y="2944"/>
                            </a:lnTo>
                            <a:lnTo>
                              <a:pt x="4060" y="2812"/>
                            </a:lnTo>
                            <a:lnTo>
                              <a:pt x="4024" y="2680"/>
                            </a:lnTo>
                            <a:lnTo>
                              <a:pt x="3982" y="2548"/>
                            </a:lnTo>
                            <a:lnTo>
                              <a:pt x="3928" y="2410"/>
                            </a:lnTo>
                            <a:lnTo>
                              <a:pt x="3869" y="2272"/>
                            </a:lnTo>
                            <a:lnTo>
                              <a:pt x="3803" y="2134"/>
                            </a:lnTo>
                            <a:lnTo>
                              <a:pt x="3725" y="1997"/>
                            </a:lnTo>
                            <a:lnTo>
                              <a:pt x="3641" y="1859"/>
                            </a:lnTo>
                            <a:lnTo>
                              <a:pt x="3546" y="1721"/>
                            </a:lnTo>
                            <a:lnTo>
                              <a:pt x="3450" y="1583"/>
                            </a:lnTo>
                            <a:lnTo>
                              <a:pt x="3342" y="1451"/>
                            </a:lnTo>
                            <a:lnTo>
                              <a:pt x="3229" y="1319"/>
                            </a:lnTo>
                            <a:lnTo>
                              <a:pt x="3109" y="1187"/>
                            </a:lnTo>
                            <a:lnTo>
                              <a:pt x="2984" y="1061"/>
                            </a:lnTo>
                            <a:lnTo>
                              <a:pt x="2792" y="888"/>
                            </a:lnTo>
                            <a:lnTo>
                              <a:pt x="2589" y="726"/>
                            </a:lnTo>
                            <a:lnTo>
                              <a:pt x="2386" y="576"/>
                            </a:lnTo>
                            <a:lnTo>
                              <a:pt x="2176" y="444"/>
                            </a:lnTo>
                            <a:lnTo>
                              <a:pt x="1967" y="330"/>
                            </a:lnTo>
                            <a:lnTo>
                              <a:pt x="1752" y="228"/>
                            </a:lnTo>
                            <a:lnTo>
                              <a:pt x="1543" y="144"/>
                            </a:lnTo>
                            <a:lnTo>
                              <a:pt x="1333" y="78"/>
                            </a:lnTo>
                            <a:lnTo>
                              <a:pt x="1130" y="30"/>
                            </a:lnTo>
                            <a:lnTo>
                              <a:pt x="939" y="6"/>
                            </a:lnTo>
                            <a:lnTo>
                              <a:pt x="753" y="0"/>
                            </a:lnTo>
                            <a:lnTo>
                              <a:pt x="586" y="18"/>
                            </a:lnTo>
                            <a:lnTo>
                              <a:pt x="431" y="54"/>
                            </a:lnTo>
                            <a:lnTo>
                              <a:pt x="287" y="108"/>
                            </a:lnTo>
                            <a:lnTo>
                              <a:pt x="161" y="186"/>
                            </a:lnTo>
                            <a:lnTo>
                              <a:pt x="48" y="282"/>
                            </a:lnTo>
                            <a:lnTo>
                              <a:pt x="24" y="306"/>
                            </a:lnTo>
                            <a:lnTo>
                              <a:pt x="0" y="330"/>
                            </a:lnTo>
                            <a:lnTo>
                              <a:pt x="0" y="336"/>
                            </a:lnTo>
                            <a:lnTo>
                              <a:pt x="24" y="312"/>
                            </a:lnTo>
                            <a:lnTo>
                              <a:pt x="48" y="282"/>
                            </a:lnTo>
                            <a:lnTo>
                              <a:pt x="48" y="28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12654" name="Group 14"/>
                      <p:cNvGrpSpPr>
                        <a:grpSpLocks/>
                      </p:cNvGrpSpPr>
                      <p:nvPr userDrawn="1"/>
                    </p:nvGrpSpPr>
                    <p:grpSpPr bwMode="auto">
                      <a:xfrm>
                        <a:off x="0" y="808"/>
                        <a:ext cx="4751" cy="3508"/>
                        <a:chOff x="-400" y="808"/>
                        <a:chExt cx="4751" cy="3508"/>
                      </a:xfrm>
                    </p:grpSpPr>
                    <p:sp>
                      <p:nvSpPr>
                        <p:cNvPr id="112655" name="Line 15"/>
                        <p:cNvSpPr>
                          <a:spLocks noChangeShapeType="1"/>
                        </p:cNvSpPr>
                        <p:nvPr userDrawn="1"/>
                      </p:nvSpPr>
                      <p:spPr bwMode="hidden">
                        <a:xfrm rot="1678521" flipH="1" flipV="1">
                          <a:off x="876" y="809"/>
                          <a:ext cx="1242" cy="191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56" name="Line 16"/>
                        <p:cNvSpPr>
                          <a:spLocks noChangeShapeType="1"/>
                        </p:cNvSpPr>
                        <p:nvPr userDrawn="1"/>
                      </p:nvSpPr>
                      <p:spPr bwMode="hidden">
                        <a:xfrm rot="1678521" flipH="1" flipV="1">
                          <a:off x="-210" y="2117"/>
                          <a:ext cx="1921" cy="379"/>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57" name="Line 17"/>
                        <p:cNvSpPr>
                          <a:spLocks noChangeShapeType="1"/>
                        </p:cNvSpPr>
                        <p:nvPr userDrawn="1"/>
                      </p:nvSpPr>
                      <p:spPr bwMode="hidden">
                        <a:xfrm rot="1678521" flipH="1" flipV="1">
                          <a:off x="-257" y="1886"/>
                          <a:ext cx="2029" cy="591"/>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58" name="Line 18"/>
                        <p:cNvSpPr>
                          <a:spLocks noChangeShapeType="1"/>
                        </p:cNvSpPr>
                        <p:nvPr userDrawn="1"/>
                      </p:nvSpPr>
                      <p:spPr bwMode="hidden">
                        <a:xfrm rot="1678521" flipH="1" flipV="1">
                          <a:off x="-327" y="1599"/>
                          <a:ext cx="2175" cy="852"/>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59" name="Line 19"/>
                        <p:cNvSpPr>
                          <a:spLocks noChangeShapeType="1"/>
                        </p:cNvSpPr>
                        <p:nvPr userDrawn="1"/>
                      </p:nvSpPr>
                      <p:spPr bwMode="hidden">
                        <a:xfrm rot="1678521" flipH="1" flipV="1">
                          <a:off x="-400" y="1259"/>
                          <a:ext cx="2334" cy="116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60" name="Line 20"/>
                        <p:cNvSpPr>
                          <a:spLocks noChangeShapeType="1"/>
                        </p:cNvSpPr>
                        <p:nvPr userDrawn="1"/>
                      </p:nvSpPr>
                      <p:spPr bwMode="hidden">
                        <a:xfrm rot="1678521" flipH="1" flipV="1">
                          <a:off x="179" y="872"/>
                          <a:ext cx="1891" cy="1681"/>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61" name="Line 21"/>
                        <p:cNvSpPr>
                          <a:spLocks noChangeShapeType="1"/>
                        </p:cNvSpPr>
                        <p:nvPr userDrawn="1"/>
                      </p:nvSpPr>
                      <p:spPr bwMode="hidden">
                        <a:xfrm rot="1678521" flipH="1" flipV="1">
                          <a:off x="-150" y="2329"/>
                          <a:ext cx="1806" cy="194"/>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62" name="Line 22"/>
                        <p:cNvSpPr>
                          <a:spLocks noChangeShapeType="1"/>
                        </p:cNvSpPr>
                        <p:nvPr userDrawn="1"/>
                      </p:nvSpPr>
                      <p:spPr bwMode="hidden">
                        <a:xfrm rot="1678521" flipH="1" flipV="1">
                          <a:off x="-109" y="2514"/>
                          <a:ext cx="1720" cy="3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63" name="Line 23"/>
                        <p:cNvSpPr>
                          <a:spLocks noChangeShapeType="1"/>
                        </p:cNvSpPr>
                        <p:nvPr userDrawn="1"/>
                      </p:nvSpPr>
                      <p:spPr bwMode="hidden">
                        <a:xfrm rot="1678521" flipH="1">
                          <a:off x="545" y="2785"/>
                          <a:ext cx="849" cy="802"/>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64" name="Line 24"/>
                        <p:cNvSpPr>
                          <a:spLocks noChangeShapeType="1"/>
                        </p:cNvSpPr>
                        <p:nvPr userDrawn="1"/>
                      </p:nvSpPr>
                      <p:spPr bwMode="hidden">
                        <a:xfrm rot="1678521" flipH="1">
                          <a:off x="168" y="2669"/>
                          <a:ext cx="1295" cy="56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65" name="Line 25"/>
                        <p:cNvSpPr>
                          <a:spLocks noChangeShapeType="1"/>
                        </p:cNvSpPr>
                        <p:nvPr userDrawn="1"/>
                      </p:nvSpPr>
                      <p:spPr bwMode="hidden">
                        <a:xfrm rot="1678521" flipH="1">
                          <a:off x="-34" y="2588"/>
                          <a:ext cx="1576" cy="24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66" name="Line 26"/>
                        <p:cNvSpPr>
                          <a:spLocks noChangeShapeType="1"/>
                        </p:cNvSpPr>
                        <p:nvPr userDrawn="1"/>
                      </p:nvSpPr>
                      <p:spPr bwMode="hidden">
                        <a:xfrm rot="1678521" flipH="1">
                          <a:off x="1201" y="2985"/>
                          <a:ext cx="141" cy="1041"/>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67" name="Line 27"/>
                        <p:cNvSpPr>
                          <a:spLocks noChangeShapeType="1"/>
                        </p:cNvSpPr>
                        <p:nvPr userDrawn="1"/>
                      </p:nvSpPr>
                      <p:spPr bwMode="hidden">
                        <a:xfrm rot="1678521" flipH="1">
                          <a:off x="1292" y="3013"/>
                          <a:ext cx="47" cy="105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68" name="Line 28"/>
                        <p:cNvSpPr>
                          <a:spLocks noChangeShapeType="1"/>
                        </p:cNvSpPr>
                        <p:nvPr userDrawn="1"/>
                      </p:nvSpPr>
                      <p:spPr bwMode="hidden">
                        <a:xfrm rot="1678521">
                          <a:off x="1331" y="3034"/>
                          <a:ext cx="47" cy="1081"/>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69" name="Line 29"/>
                        <p:cNvSpPr>
                          <a:spLocks noChangeShapeType="1"/>
                        </p:cNvSpPr>
                        <p:nvPr userDrawn="1"/>
                      </p:nvSpPr>
                      <p:spPr bwMode="hidden">
                        <a:xfrm rot="1678521">
                          <a:off x="1325" y="3059"/>
                          <a:ext cx="145" cy="1101"/>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70" name="Line 30"/>
                        <p:cNvSpPr>
                          <a:spLocks noChangeShapeType="1"/>
                        </p:cNvSpPr>
                        <p:nvPr userDrawn="1"/>
                      </p:nvSpPr>
                      <p:spPr bwMode="hidden">
                        <a:xfrm rot="1678521">
                          <a:off x="1320" y="3090"/>
                          <a:ext cx="255" cy="1124"/>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71" name="Line 31"/>
                        <p:cNvSpPr>
                          <a:spLocks noChangeShapeType="1"/>
                        </p:cNvSpPr>
                        <p:nvPr userDrawn="1"/>
                      </p:nvSpPr>
                      <p:spPr bwMode="hidden">
                        <a:xfrm rot="1678521">
                          <a:off x="1314" y="3117"/>
                          <a:ext cx="365" cy="1143"/>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72" name="Line 32"/>
                        <p:cNvSpPr>
                          <a:spLocks noChangeShapeType="1"/>
                        </p:cNvSpPr>
                        <p:nvPr userDrawn="1"/>
                      </p:nvSpPr>
                      <p:spPr bwMode="hidden">
                        <a:xfrm rot="1678521">
                          <a:off x="1337" y="3181"/>
                          <a:ext cx="567" cy="1073"/>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73" name="Line 33"/>
                        <p:cNvSpPr>
                          <a:spLocks noChangeShapeType="1"/>
                        </p:cNvSpPr>
                        <p:nvPr userDrawn="1"/>
                      </p:nvSpPr>
                      <p:spPr bwMode="hidden">
                        <a:xfrm rot="1678521">
                          <a:off x="1354" y="3209"/>
                          <a:ext cx="663" cy="1019"/>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74" name="Line 34"/>
                        <p:cNvSpPr>
                          <a:spLocks noChangeShapeType="1"/>
                        </p:cNvSpPr>
                        <p:nvPr userDrawn="1"/>
                      </p:nvSpPr>
                      <p:spPr bwMode="hidden">
                        <a:xfrm rot="1678521">
                          <a:off x="1375" y="3238"/>
                          <a:ext cx="745" cy="957"/>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75" name="Line 35"/>
                        <p:cNvSpPr>
                          <a:spLocks noChangeShapeType="1"/>
                        </p:cNvSpPr>
                        <p:nvPr userDrawn="1"/>
                      </p:nvSpPr>
                      <p:spPr bwMode="hidden">
                        <a:xfrm rot="1678521">
                          <a:off x="1393" y="3266"/>
                          <a:ext cx="849" cy="909"/>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76" name="Line 36"/>
                        <p:cNvSpPr>
                          <a:spLocks noChangeShapeType="1"/>
                        </p:cNvSpPr>
                        <p:nvPr userDrawn="1"/>
                      </p:nvSpPr>
                      <p:spPr bwMode="hidden">
                        <a:xfrm rot="1678521">
                          <a:off x="1412" y="3293"/>
                          <a:ext cx="950" cy="85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77" name="Line 37"/>
                        <p:cNvSpPr>
                          <a:spLocks noChangeShapeType="1"/>
                        </p:cNvSpPr>
                        <p:nvPr userDrawn="1"/>
                      </p:nvSpPr>
                      <p:spPr bwMode="hidden">
                        <a:xfrm rot="1678521">
                          <a:off x="1429" y="3321"/>
                          <a:ext cx="1056" cy="78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78" name="Line 38"/>
                        <p:cNvSpPr>
                          <a:spLocks noChangeShapeType="1"/>
                        </p:cNvSpPr>
                        <p:nvPr userDrawn="1"/>
                      </p:nvSpPr>
                      <p:spPr bwMode="hidden">
                        <a:xfrm rot="1678521">
                          <a:off x="1452" y="3356"/>
                          <a:ext cx="1173" cy="727"/>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79" name="Line 39"/>
                        <p:cNvSpPr>
                          <a:spLocks noChangeShapeType="1"/>
                        </p:cNvSpPr>
                        <p:nvPr userDrawn="1"/>
                      </p:nvSpPr>
                      <p:spPr bwMode="hidden">
                        <a:xfrm rot="1678521">
                          <a:off x="1469" y="3388"/>
                          <a:ext cx="1315" cy="66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80" name="Line 40"/>
                        <p:cNvSpPr>
                          <a:spLocks noChangeShapeType="1"/>
                        </p:cNvSpPr>
                        <p:nvPr userDrawn="1"/>
                      </p:nvSpPr>
                      <p:spPr bwMode="hidden">
                        <a:xfrm rot="1678521">
                          <a:off x="1493" y="3426"/>
                          <a:ext cx="1469" cy="58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81" name="Line 41"/>
                        <p:cNvSpPr>
                          <a:spLocks noChangeShapeType="1"/>
                        </p:cNvSpPr>
                        <p:nvPr userDrawn="1"/>
                      </p:nvSpPr>
                      <p:spPr bwMode="hidden">
                        <a:xfrm rot="1678521">
                          <a:off x="1511" y="3464"/>
                          <a:ext cx="1649" cy="49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82" name="Line 42"/>
                        <p:cNvSpPr>
                          <a:spLocks noChangeShapeType="1"/>
                        </p:cNvSpPr>
                        <p:nvPr userDrawn="1"/>
                      </p:nvSpPr>
                      <p:spPr bwMode="hidden">
                        <a:xfrm rot="1678521">
                          <a:off x="1528" y="3518"/>
                          <a:ext cx="1885" cy="38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83" name="Line 43"/>
                        <p:cNvSpPr>
                          <a:spLocks noChangeShapeType="1"/>
                        </p:cNvSpPr>
                        <p:nvPr userDrawn="1"/>
                      </p:nvSpPr>
                      <p:spPr bwMode="hidden">
                        <a:xfrm rot="1678521">
                          <a:off x="1552" y="3586"/>
                          <a:ext cx="2168" cy="24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84" name="Line 44"/>
                        <p:cNvSpPr>
                          <a:spLocks noChangeShapeType="1"/>
                        </p:cNvSpPr>
                        <p:nvPr userDrawn="1"/>
                      </p:nvSpPr>
                      <p:spPr bwMode="hidden">
                        <a:xfrm rot="1678521">
                          <a:off x="1577" y="3670"/>
                          <a:ext cx="2528" cy="6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85" name="Line 45"/>
                        <p:cNvSpPr>
                          <a:spLocks noChangeShapeType="1"/>
                        </p:cNvSpPr>
                        <p:nvPr userDrawn="1"/>
                      </p:nvSpPr>
                      <p:spPr bwMode="hidden">
                        <a:xfrm rot="1678521" flipV="1">
                          <a:off x="1621" y="3545"/>
                          <a:ext cx="2730" cy="17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86" name="Line 46"/>
                        <p:cNvSpPr>
                          <a:spLocks noChangeShapeType="1"/>
                        </p:cNvSpPr>
                        <p:nvPr userDrawn="1"/>
                      </p:nvSpPr>
                      <p:spPr bwMode="hidden">
                        <a:xfrm rot="1678521" flipV="1">
                          <a:off x="1682" y="3297"/>
                          <a:ext cx="2635" cy="404"/>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87" name="Line 47"/>
                        <p:cNvSpPr>
                          <a:spLocks noChangeShapeType="1"/>
                        </p:cNvSpPr>
                        <p:nvPr userDrawn="1"/>
                      </p:nvSpPr>
                      <p:spPr bwMode="hidden">
                        <a:xfrm rot="1678521" flipV="1">
                          <a:off x="1782" y="2845"/>
                          <a:ext cx="2370" cy="789"/>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88" name="Line 48"/>
                        <p:cNvSpPr>
                          <a:spLocks noChangeShapeType="1"/>
                        </p:cNvSpPr>
                        <p:nvPr userDrawn="1"/>
                      </p:nvSpPr>
                      <p:spPr bwMode="hidden">
                        <a:xfrm rot="1678521" flipV="1">
                          <a:off x="1960" y="1992"/>
                          <a:ext cx="1530" cy="1443"/>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89" name="Line 49"/>
                        <p:cNvSpPr>
                          <a:spLocks noChangeShapeType="1"/>
                        </p:cNvSpPr>
                        <p:nvPr userDrawn="1"/>
                      </p:nvSpPr>
                      <p:spPr bwMode="hidden">
                        <a:xfrm rot="1678521" flipV="1">
                          <a:off x="2014" y="1727"/>
                          <a:ext cx="1219" cy="1629"/>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90" name="Freeform 50"/>
                        <p:cNvSpPr>
                          <a:spLocks/>
                        </p:cNvSpPr>
                        <p:nvPr userDrawn="1"/>
                      </p:nvSpPr>
                      <p:spPr bwMode="hidden">
                        <a:xfrm>
                          <a:off x="0" y="2548"/>
                          <a:ext cx="1542" cy="1768"/>
                        </a:xfrm>
                        <a:custGeom>
                          <a:avLst/>
                          <a:gdLst>
                            <a:gd name="T0" fmla="*/ 909 w 1537"/>
                            <a:gd name="T1" fmla="*/ 1264 h 1768"/>
                            <a:gd name="T2" fmla="*/ 1058 w 1537"/>
                            <a:gd name="T3" fmla="*/ 1402 h 1768"/>
                            <a:gd name="T4" fmla="*/ 1214 w 1537"/>
                            <a:gd name="T5" fmla="*/ 1528 h 1768"/>
                            <a:gd name="T6" fmla="*/ 1369 w 1537"/>
                            <a:gd name="T7" fmla="*/ 1654 h 1768"/>
                            <a:gd name="T8" fmla="*/ 1531 w 1537"/>
                            <a:gd name="T9" fmla="*/ 1768 h 1768"/>
                            <a:gd name="T10" fmla="*/ 1537 w 1537"/>
                            <a:gd name="T11" fmla="*/ 1768 h 1768"/>
                            <a:gd name="T12" fmla="*/ 1375 w 1537"/>
                            <a:gd name="T13" fmla="*/ 1654 h 1768"/>
                            <a:gd name="T14" fmla="*/ 1220 w 1537"/>
                            <a:gd name="T15" fmla="*/ 1534 h 1768"/>
                            <a:gd name="T16" fmla="*/ 1064 w 1537"/>
                            <a:gd name="T17" fmla="*/ 1402 h 1768"/>
                            <a:gd name="T18" fmla="*/ 915 w 1537"/>
                            <a:gd name="T19" fmla="*/ 1258 h 1768"/>
                            <a:gd name="T20" fmla="*/ 765 w 1537"/>
                            <a:gd name="T21" fmla="*/ 1115 h 1768"/>
                            <a:gd name="T22" fmla="*/ 628 w 1537"/>
                            <a:gd name="T23" fmla="*/ 959 h 1768"/>
                            <a:gd name="T24" fmla="*/ 496 w 1537"/>
                            <a:gd name="T25" fmla="*/ 803 h 1768"/>
                            <a:gd name="T26" fmla="*/ 377 w 1537"/>
                            <a:gd name="T27" fmla="*/ 647 h 1768"/>
                            <a:gd name="T28" fmla="*/ 269 w 1537"/>
                            <a:gd name="T29" fmla="*/ 485 h 1768"/>
                            <a:gd name="T30" fmla="*/ 167 w 1537"/>
                            <a:gd name="T31" fmla="*/ 323 h 1768"/>
                            <a:gd name="T32" fmla="*/ 78 w 1537"/>
                            <a:gd name="T33" fmla="*/ 161 h 1768"/>
                            <a:gd name="T34" fmla="*/ 0 w 1537"/>
                            <a:gd name="T35" fmla="*/ 0 h 1768"/>
                            <a:gd name="T36" fmla="*/ 0 w 1537"/>
                            <a:gd name="T37" fmla="*/ 12 h 1768"/>
                            <a:gd name="T38" fmla="*/ 78 w 1537"/>
                            <a:gd name="T39" fmla="*/ 173 h 1768"/>
                            <a:gd name="T40" fmla="*/ 167 w 1537"/>
                            <a:gd name="T41" fmla="*/ 335 h 1768"/>
                            <a:gd name="T42" fmla="*/ 269 w 1537"/>
                            <a:gd name="T43" fmla="*/ 491 h 1768"/>
                            <a:gd name="T44" fmla="*/ 377 w 1537"/>
                            <a:gd name="T45" fmla="*/ 653 h 1768"/>
                            <a:gd name="T46" fmla="*/ 496 w 1537"/>
                            <a:gd name="T47" fmla="*/ 809 h 1768"/>
                            <a:gd name="T48" fmla="*/ 628 w 1537"/>
                            <a:gd name="T49" fmla="*/ 965 h 1768"/>
                            <a:gd name="T50" fmla="*/ 765 w 1537"/>
                            <a:gd name="T51" fmla="*/ 1121 h 1768"/>
                            <a:gd name="T52" fmla="*/ 909 w 1537"/>
                            <a:gd name="T53" fmla="*/ 1264 h 1768"/>
                            <a:gd name="T54" fmla="*/ 909 w 1537"/>
                            <a:gd name="T55" fmla="*/ 1264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37" h="1768">
                              <a:moveTo>
                                <a:pt x="909" y="1264"/>
                              </a:moveTo>
                              <a:lnTo>
                                <a:pt x="1058" y="1402"/>
                              </a:lnTo>
                              <a:lnTo>
                                <a:pt x="1214" y="1528"/>
                              </a:lnTo>
                              <a:lnTo>
                                <a:pt x="1369" y="1654"/>
                              </a:lnTo>
                              <a:lnTo>
                                <a:pt x="1531" y="1768"/>
                              </a:lnTo>
                              <a:lnTo>
                                <a:pt x="1537" y="1768"/>
                              </a:lnTo>
                              <a:lnTo>
                                <a:pt x="1375" y="1654"/>
                              </a:lnTo>
                              <a:lnTo>
                                <a:pt x="1220" y="1534"/>
                              </a:lnTo>
                              <a:lnTo>
                                <a:pt x="1064" y="1402"/>
                              </a:lnTo>
                              <a:lnTo>
                                <a:pt x="915" y="1258"/>
                              </a:lnTo>
                              <a:lnTo>
                                <a:pt x="765" y="1115"/>
                              </a:lnTo>
                              <a:lnTo>
                                <a:pt x="628" y="959"/>
                              </a:lnTo>
                              <a:lnTo>
                                <a:pt x="496" y="803"/>
                              </a:lnTo>
                              <a:lnTo>
                                <a:pt x="377" y="647"/>
                              </a:lnTo>
                              <a:lnTo>
                                <a:pt x="269" y="485"/>
                              </a:lnTo>
                              <a:lnTo>
                                <a:pt x="167" y="323"/>
                              </a:lnTo>
                              <a:lnTo>
                                <a:pt x="78" y="161"/>
                              </a:lnTo>
                              <a:lnTo>
                                <a:pt x="0" y="0"/>
                              </a:lnTo>
                              <a:lnTo>
                                <a:pt x="0" y="12"/>
                              </a:lnTo>
                              <a:lnTo>
                                <a:pt x="78" y="173"/>
                              </a:lnTo>
                              <a:lnTo>
                                <a:pt x="167" y="335"/>
                              </a:lnTo>
                              <a:lnTo>
                                <a:pt x="269" y="491"/>
                              </a:lnTo>
                              <a:lnTo>
                                <a:pt x="377" y="653"/>
                              </a:lnTo>
                              <a:lnTo>
                                <a:pt x="496" y="809"/>
                              </a:lnTo>
                              <a:lnTo>
                                <a:pt x="628" y="965"/>
                              </a:lnTo>
                              <a:lnTo>
                                <a:pt x="765" y="1121"/>
                              </a:lnTo>
                              <a:lnTo>
                                <a:pt x="909" y="1264"/>
                              </a:lnTo>
                              <a:lnTo>
                                <a:pt x="909" y="1264"/>
                              </a:lnTo>
                              <a:close/>
                            </a:path>
                          </a:pathLst>
                        </a:custGeom>
                        <a:solidFill>
                          <a:schemeClr val="accent2"/>
                        </a:solidFill>
                        <a:ln w="9525">
                          <a:solidFill>
                            <a:schemeClr val="accent2"/>
                          </a:solidFill>
                          <a:round/>
                          <a:headEnd/>
                          <a:tailEnd/>
                        </a:ln>
                      </p:spPr>
                      <p:txBody>
                        <a:bodyPr/>
                        <a:lstStyle/>
                        <a:p>
                          <a:endParaRPr lang="zh-CN" altLang="en-US"/>
                        </a:p>
                      </p:txBody>
                    </p:sp>
                    <p:grpSp>
                      <p:nvGrpSpPr>
                        <p:cNvPr id="112691" name="Group 51"/>
                        <p:cNvGrpSpPr>
                          <a:grpSpLocks/>
                        </p:cNvGrpSpPr>
                        <p:nvPr userDrawn="1"/>
                      </p:nvGrpSpPr>
                      <p:grpSpPr bwMode="auto">
                        <a:xfrm>
                          <a:off x="0" y="1812"/>
                          <a:ext cx="3672" cy="2049"/>
                          <a:chOff x="5" y="1816"/>
                          <a:chExt cx="3672" cy="2049"/>
                        </a:xfrm>
                      </p:grpSpPr>
                      <p:sp>
                        <p:nvSpPr>
                          <p:cNvPr id="112692" name="Oval 52"/>
                          <p:cNvSpPr>
                            <a:spLocks noChangeArrowheads="1"/>
                          </p:cNvSpPr>
                          <p:nvPr userDrawn="1"/>
                        </p:nvSpPr>
                        <p:spPr bwMode="hidden">
                          <a:xfrm rot="-2819839">
                            <a:off x="1544" y="2872"/>
                            <a:ext cx="161" cy="280"/>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93" name="Oval 53"/>
                          <p:cNvSpPr>
                            <a:spLocks noChangeArrowheads="1"/>
                          </p:cNvSpPr>
                          <p:nvPr userDrawn="1"/>
                        </p:nvSpPr>
                        <p:spPr bwMode="hidden">
                          <a:xfrm rot="-2819839">
                            <a:off x="1490" y="2750"/>
                            <a:ext cx="281" cy="503"/>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94" name="Oval 54"/>
                          <p:cNvSpPr>
                            <a:spLocks noChangeArrowheads="1"/>
                          </p:cNvSpPr>
                          <p:nvPr userDrawn="1"/>
                        </p:nvSpPr>
                        <p:spPr bwMode="hidden">
                          <a:xfrm rot="-2819839">
                            <a:off x="1415" y="2563"/>
                            <a:ext cx="471" cy="813"/>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95" name="Oval 55"/>
                          <p:cNvSpPr>
                            <a:spLocks noChangeArrowheads="1"/>
                          </p:cNvSpPr>
                          <p:nvPr userDrawn="1"/>
                        </p:nvSpPr>
                        <p:spPr bwMode="hidden">
                          <a:xfrm rot="-2819839">
                            <a:off x="1357" y="2400"/>
                            <a:ext cx="623" cy="1129"/>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96" name="Oval 56"/>
                          <p:cNvSpPr>
                            <a:spLocks noChangeArrowheads="1"/>
                          </p:cNvSpPr>
                          <p:nvPr userDrawn="1"/>
                        </p:nvSpPr>
                        <p:spPr bwMode="hidden">
                          <a:xfrm rot="-2819839">
                            <a:off x="1295" y="2200"/>
                            <a:ext cx="786" cy="1467"/>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97" name="Oval 57"/>
                          <p:cNvSpPr>
                            <a:spLocks noChangeArrowheads="1"/>
                          </p:cNvSpPr>
                          <p:nvPr userDrawn="1"/>
                        </p:nvSpPr>
                        <p:spPr bwMode="hidden">
                          <a:xfrm rot="-2819839">
                            <a:off x="1238" y="2040"/>
                            <a:ext cx="972" cy="1779"/>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98" name="Oval 58"/>
                          <p:cNvSpPr>
                            <a:spLocks noChangeArrowheads="1"/>
                          </p:cNvSpPr>
                          <p:nvPr userDrawn="1"/>
                        </p:nvSpPr>
                        <p:spPr bwMode="hidden">
                          <a:xfrm rot="-2819839">
                            <a:off x="1155" y="1868"/>
                            <a:ext cx="1167" cy="2094"/>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99" name="Oval 59"/>
                          <p:cNvSpPr>
                            <a:spLocks noChangeArrowheads="1"/>
                          </p:cNvSpPr>
                          <p:nvPr userDrawn="1"/>
                        </p:nvSpPr>
                        <p:spPr bwMode="hidden">
                          <a:xfrm rot="-2819839">
                            <a:off x="1085" y="1698"/>
                            <a:ext cx="1346" cy="2398"/>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00" name="Oval 60"/>
                          <p:cNvSpPr>
                            <a:spLocks noChangeArrowheads="1"/>
                          </p:cNvSpPr>
                          <p:nvPr userDrawn="1"/>
                        </p:nvSpPr>
                        <p:spPr bwMode="hidden">
                          <a:xfrm rot="-2819839">
                            <a:off x="998" y="1539"/>
                            <a:ext cx="1563" cy="2696"/>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01" name="Oval 61"/>
                          <p:cNvSpPr>
                            <a:spLocks noChangeArrowheads="1"/>
                          </p:cNvSpPr>
                          <p:nvPr userDrawn="1"/>
                        </p:nvSpPr>
                        <p:spPr bwMode="hidden">
                          <a:xfrm rot="-2819839">
                            <a:off x="933" y="1360"/>
                            <a:ext cx="1711" cy="3016"/>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02" name="Oval 62"/>
                          <p:cNvSpPr>
                            <a:spLocks noChangeArrowheads="1"/>
                          </p:cNvSpPr>
                          <p:nvPr userDrawn="1"/>
                        </p:nvSpPr>
                        <p:spPr bwMode="hidden">
                          <a:xfrm rot="-2865139">
                            <a:off x="877" y="1187"/>
                            <a:ext cx="1880" cy="3345"/>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03" name="Oval 63"/>
                          <p:cNvSpPr>
                            <a:spLocks noChangeArrowheads="1"/>
                          </p:cNvSpPr>
                          <p:nvPr userDrawn="1"/>
                        </p:nvSpPr>
                        <p:spPr bwMode="hidden">
                          <a:xfrm rot="-2780025">
                            <a:off x="816" y="1005"/>
                            <a:ext cx="2049" cy="3672"/>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2704" name="Line 64"/>
                        <p:cNvSpPr>
                          <a:spLocks noChangeShapeType="1"/>
                        </p:cNvSpPr>
                        <p:nvPr userDrawn="1"/>
                      </p:nvSpPr>
                      <p:spPr bwMode="hidden">
                        <a:xfrm flipV="1">
                          <a:off x="1656" y="1164"/>
                          <a:ext cx="831" cy="177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05" name="Line 65"/>
                        <p:cNvSpPr>
                          <a:spLocks noChangeShapeType="1"/>
                        </p:cNvSpPr>
                        <p:nvPr userDrawn="1"/>
                      </p:nvSpPr>
                      <p:spPr bwMode="hidden">
                        <a:xfrm rot="615780" flipV="1">
                          <a:off x="1811" y="1299"/>
                          <a:ext cx="819" cy="172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06" name="Line 66"/>
                        <p:cNvSpPr>
                          <a:spLocks noChangeShapeType="1"/>
                        </p:cNvSpPr>
                        <p:nvPr userDrawn="1"/>
                      </p:nvSpPr>
                      <p:spPr bwMode="hidden">
                        <a:xfrm rot="1139441" flipV="1">
                          <a:off x="1963" y="1148"/>
                          <a:ext cx="383" cy="189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07" name="Line 67"/>
                        <p:cNvSpPr>
                          <a:spLocks noChangeShapeType="1"/>
                        </p:cNvSpPr>
                        <p:nvPr userDrawn="1"/>
                      </p:nvSpPr>
                      <p:spPr bwMode="hidden">
                        <a:xfrm rot="1061104" flipV="1">
                          <a:off x="1921" y="1332"/>
                          <a:ext cx="744" cy="176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08" name="Line 68"/>
                        <p:cNvSpPr>
                          <a:spLocks noChangeShapeType="1"/>
                        </p:cNvSpPr>
                        <p:nvPr userDrawn="1"/>
                      </p:nvSpPr>
                      <p:spPr bwMode="hidden">
                        <a:xfrm rot="2202167" flipV="1">
                          <a:off x="2217" y="1314"/>
                          <a:ext cx="311" cy="1917"/>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09" name="Line 69"/>
                        <p:cNvSpPr>
                          <a:spLocks noChangeShapeType="1"/>
                        </p:cNvSpPr>
                        <p:nvPr userDrawn="1"/>
                      </p:nvSpPr>
                      <p:spPr bwMode="hidden">
                        <a:xfrm rot="1678521" flipV="1">
                          <a:off x="2039" y="1549"/>
                          <a:ext cx="895" cy="1722"/>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10" name="Line 70"/>
                        <p:cNvSpPr>
                          <a:spLocks noChangeShapeType="1"/>
                        </p:cNvSpPr>
                        <p:nvPr userDrawn="1"/>
                      </p:nvSpPr>
                      <p:spPr bwMode="hidden">
                        <a:xfrm rot="1678521" flipV="1">
                          <a:off x="2024" y="1649"/>
                          <a:ext cx="1049" cy="1661"/>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11" name="Line 71"/>
                        <p:cNvSpPr>
                          <a:spLocks noChangeShapeType="1"/>
                        </p:cNvSpPr>
                        <p:nvPr userDrawn="1"/>
                      </p:nvSpPr>
                      <p:spPr bwMode="hidden">
                        <a:xfrm rot="1678521" flipV="1">
                          <a:off x="1985" y="1876"/>
                          <a:ext cx="1357" cy="151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12" name="Line 72"/>
                        <p:cNvSpPr>
                          <a:spLocks noChangeShapeType="1"/>
                        </p:cNvSpPr>
                        <p:nvPr userDrawn="1"/>
                      </p:nvSpPr>
                      <p:spPr bwMode="hidden">
                        <a:xfrm rot="1678521" flipV="1">
                          <a:off x="1936" y="2115"/>
                          <a:ext cx="1686" cy="135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13" name="Line 73"/>
                        <p:cNvSpPr>
                          <a:spLocks noChangeShapeType="1"/>
                        </p:cNvSpPr>
                        <p:nvPr userDrawn="1"/>
                      </p:nvSpPr>
                      <p:spPr bwMode="hidden">
                        <a:xfrm rot="1678521" flipV="1">
                          <a:off x="1897" y="2287"/>
                          <a:ext cx="1880" cy="122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14" name="Line 74"/>
                        <p:cNvSpPr>
                          <a:spLocks noChangeShapeType="1"/>
                        </p:cNvSpPr>
                        <p:nvPr userDrawn="1"/>
                      </p:nvSpPr>
                      <p:spPr bwMode="hidden">
                        <a:xfrm rot="1678521" flipV="1">
                          <a:off x="1855" y="2458"/>
                          <a:ext cx="2060" cy="109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15" name="Line 75"/>
                        <p:cNvSpPr>
                          <a:spLocks noChangeShapeType="1"/>
                        </p:cNvSpPr>
                        <p:nvPr userDrawn="1"/>
                      </p:nvSpPr>
                      <p:spPr bwMode="hidden">
                        <a:xfrm rot="1678521" flipV="1">
                          <a:off x="1823" y="2640"/>
                          <a:ext cx="2224" cy="95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16" name="Line 76"/>
                        <p:cNvSpPr>
                          <a:spLocks noChangeShapeType="1"/>
                        </p:cNvSpPr>
                        <p:nvPr userDrawn="1"/>
                      </p:nvSpPr>
                      <p:spPr bwMode="hidden">
                        <a:xfrm rot="1678521" flipV="1">
                          <a:off x="1737" y="3059"/>
                          <a:ext cx="2520" cy="614"/>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17" name="Line 77"/>
                        <p:cNvSpPr>
                          <a:spLocks noChangeShapeType="1"/>
                        </p:cNvSpPr>
                        <p:nvPr userDrawn="1"/>
                      </p:nvSpPr>
                      <p:spPr bwMode="hidden">
                        <a:xfrm rot="1678521">
                          <a:off x="1324" y="3150"/>
                          <a:ext cx="472" cy="112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18" name="Line 78"/>
                        <p:cNvSpPr>
                          <a:spLocks noChangeShapeType="1"/>
                        </p:cNvSpPr>
                        <p:nvPr userDrawn="1"/>
                      </p:nvSpPr>
                      <p:spPr bwMode="hidden">
                        <a:xfrm rot="1678521" flipH="1">
                          <a:off x="1121" y="2961"/>
                          <a:ext cx="220" cy="1012"/>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19" name="Line 79"/>
                        <p:cNvSpPr>
                          <a:spLocks noChangeShapeType="1"/>
                        </p:cNvSpPr>
                        <p:nvPr userDrawn="1"/>
                      </p:nvSpPr>
                      <p:spPr bwMode="hidden">
                        <a:xfrm rot="1678521" flipH="1">
                          <a:off x="1041" y="2935"/>
                          <a:ext cx="304" cy="99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20" name="Line 80"/>
                        <p:cNvSpPr>
                          <a:spLocks noChangeShapeType="1"/>
                        </p:cNvSpPr>
                        <p:nvPr userDrawn="1"/>
                      </p:nvSpPr>
                      <p:spPr bwMode="hidden">
                        <a:xfrm rot="1678521" flipH="1">
                          <a:off x="957" y="2910"/>
                          <a:ext cx="394" cy="971"/>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21" name="Line 81"/>
                        <p:cNvSpPr>
                          <a:spLocks noChangeShapeType="1"/>
                        </p:cNvSpPr>
                        <p:nvPr userDrawn="1"/>
                      </p:nvSpPr>
                      <p:spPr bwMode="hidden">
                        <a:xfrm rot="1678521" flipH="1">
                          <a:off x="880" y="2885"/>
                          <a:ext cx="478" cy="943"/>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22" name="Line 82"/>
                        <p:cNvSpPr>
                          <a:spLocks noChangeShapeType="1"/>
                        </p:cNvSpPr>
                        <p:nvPr userDrawn="1"/>
                      </p:nvSpPr>
                      <p:spPr bwMode="hidden">
                        <a:xfrm rot="1678521" flipH="1">
                          <a:off x="801" y="2863"/>
                          <a:ext cx="561" cy="91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23" name="Line 83"/>
                        <p:cNvSpPr>
                          <a:spLocks noChangeShapeType="1"/>
                        </p:cNvSpPr>
                        <p:nvPr userDrawn="1"/>
                      </p:nvSpPr>
                      <p:spPr bwMode="hidden">
                        <a:xfrm rot="1678521" flipH="1">
                          <a:off x="717" y="2836"/>
                          <a:ext cx="656" cy="87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24" name="Line 84"/>
                        <p:cNvSpPr>
                          <a:spLocks noChangeShapeType="1"/>
                        </p:cNvSpPr>
                        <p:nvPr userDrawn="1"/>
                      </p:nvSpPr>
                      <p:spPr bwMode="hidden">
                        <a:xfrm rot="1678521" flipH="1">
                          <a:off x="631" y="2810"/>
                          <a:ext cx="752" cy="842"/>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25" name="Line 85"/>
                        <p:cNvSpPr>
                          <a:spLocks noChangeShapeType="1"/>
                        </p:cNvSpPr>
                        <p:nvPr userDrawn="1"/>
                      </p:nvSpPr>
                      <p:spPr bwMode="hidden">
                        <a:xfrm rot="1678521" flipH="1">
                          <a:off x="462" y="2758"/>
                          <a:ext cx="946" cy="751"/>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26" name="Line 86"/>
                        <p:cNvSpPr>
                          <a:spLocks noChangeShapeType="1"/>
                        </p:cNvSpPr>
                        <p:nvPr userDrawn="1"/>
                      </p:nvSpPr>
                      <p:spPr bwMode="hidden">
                        <a:xfrm rot="1678521" flipH="1">
                          <a:off x="365" y="2729"/>
                          <a:ext cx="1058" cy="69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27" name="Line 87"/>
                        <p:cNvSpPr>
                          <a:spLocks noChangeShapeType="1"/>
                        </p:cNvSpPr>
                        <p:nvPr userDrawn="1"/>
                      </p:nvSpPr>
                      <p:spPr bwMode="hidden">
                        <a:xfrm rot="1678521" flipH="1">
                          <a:off x="265" y="2697"/>
                          <a:ext cx="1174" cy="6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28" name="Line 88"/>
                        <p:cNvSpPr>
                          <a:spLocks noChangeShapeType="1"/>
                        </p:cNvSpPr>
                        <p:nvPr userDrawn="1"/>
                      </p:nvSpPr>
                      <p:spPr bwMode="hidden">
                        <a:xfrm rot="1678521" flipH="1">
                          <a:off x="55" y="2632"/>
                          <a:ext cx="1431" cy="481"/>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29" name="Line 89"/>
                        <p:cNvSpPr>
                          <a:spLocks noChangeShapeType="1"/>
                        </p:cNvSpPr>
                        <p:nvPr userDrawn="1"/>
                      </p:nvSpPr>
                      <p:spPr bwMode="hidden">
                        <a:xfrm rot="1678521" flipH="1">
                          <a:off x="-1" y="2607"/>
                          <a:ext cx="1513" cy="371"/>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30" name="Line 90"/>
                        <p:cNvSpPr>
                          <a:spLocks noChangeShapeType="1"/>
                        </p:cNvSpPr>
                        <p:nvPr userDrawn="1"/>
                      </p:nvSpPr>
                      <p:spPr bwMode="hidden">
                        <a:xfrm rot="1678521" flipH="1">
                          <a:off x="-72" y="2570"/>
                          <a:ext cx="1648" cy="107"/>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31" name="Line 91"/>
                        <p:cNvSpPr>
                          <a:spLocks noChangeShapeType="1"/>
                        </p:cNvSpPr>
                        <p:nvPr userDrawn="1"/>
                      </p:nvSpPr>
                      <p:spPr bwMode="hidden">
                        <a:xfrm rot="1678521" flipH="1" flipV="1">
                          <a:off x="-237" y="1095"/>
                          <a:ext cx="2219" cy="1364"/>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32" name="Line 92"/>
                        <p:cNvSpPr>
                          <a:spLocks noChangeShapeType="1"/>
                        </p:cNvSpPr>
                        <p:nvPr userDrawn="1"/>
                      </p:nvSpPr>
                      <p:spPr bwMode="hidden">
                        <a:xfrm rot="1678521" flipH="1" flipV="1">
                          <a:off x="-43" y="962"/>
                          <a:ext cx="2071" cy="1541"/>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33" name="Line 93"/>
                        <p:cNvSpPr>
                          <a:spLocks noChangeShapeType="1"/>
                        </p:cNvSpPr>
                        <p:nvPr userDrawn="1"/>
                      </p:nvSpPr>
                      <p:spPr bwMode="hidden">
                        <a:xfrm rot="1678521" flipH="1" flipV="1">
                          <a:off x="418" y="826"/>
                          <a:ext cx="1672" cy="178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34" name="Line 94"/>
                        <p:cNvSpPr>
                          <a:spLocks noChangeShapeType="1"/>
                        </p:cNvSpPr>
                        <p:nvPr userDrawn="1"/>
                      </p:nvSpPr>
                      <p:spPr bwMode="hidden">
                        <a:xfrm rot="1678521" flipH="1" flipV="1">
                          <a:off x="634" y="808"/>
                          <a:ext cx="1473" cy="1852"/>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35" name="Line 95"/>
                        <p:cNvSpPr>
                          <a:spLocks noChangeShapeType="1"/>
                        </p:cNvSpPr>
                        <p:nvPr userDrawn="1"/>
                      </p:nvSpPr>
                      <p:spPr bwMode="hidden">
                        <a:xfrm rot="1678521" flipH="1" flipV="1">
                          <a:off x="1094" y="827"/>
                          <a:ext cx="1030" cy="194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36" name="Line 96"/>
                        <p:cNvSpPr>
                          <a:spLocks noChangeShapeType="1"/>
                        </p:cNvSpPr>
                        <p:nvPr userDrawn="1"/>
                      </p:nvSpPr>
                      <p:spPr bwMode="hidden">
                        <a:xfrm rot="1678521" flipH="1" flipV="1">
                          <a:off x="1302" y="857"/>
                          <a:ext cx="829" cy="197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37" name="Line 97"/>
                        <p:cNvSpPr>
                          <a:spLocks noChangeShapeType="1"/>
                        </p:cNvSpPr>
                        <p:nvPr userDrawn="1"/>
                      </p:nvSpPr>
                      <p:spPr bwMode="hidden">
                        <a:xfrm rot="1678521" flipH="1" flipV="1">
                          <a:off x="1496" y="901"/>
                          <a:ext cx="633" cy="197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38" name="Line 98"/>
                        <p:cNvSpPr>
                          <a:spLocks noChangeShapeType="1"/>
                        </p:cNvSpPr>
                        <p:nvPr userDrawn="1"/>
                      </p:nvSpPr>
                      <p:spPr bwMode="hidden">
                        <a:xfrm rot="1678521" flipH="1" flipV="1">
                          <a:off x="1679" y="952"/>
                          <a:ext cx="447" cy="197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39" name="Line 99"/>
                        <p:cNvSpPr>
                          <a:spLocks noChangeShapeType="1"/>
                        </p:cNvSpPr>
                        <p:nvPr userDrawn="1"/>
                      </p:nvSpPr>
                      <p:spPr bwMode="hidden">
                        <a:xfrm rot="1678521" flipH="1" flipV="1">
                          <a:off x="1859" y="1013"/>
                          <a:ext cx="261" cy="1962"/>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grpSp>
          <p:grpSp>
            <p:nvGrpSpPr>
              <p:cNvPr id="112740" name="Group 100"/>
              <p:cNvGrpSpPr>
                <a:grpSpLocks/>
              </p:cNvGrpSpPr>
              <p:nvPr userDrawn="1"/>
            </p:nvGrpSpPr>
            <p:grpSpPr bwMode="auto">
              <a:xfrm>
                <a:off x="402" y="1454"/>
                <a:ext cx="2787" cy="2866"/>
                <a:chOff x="2" y="1454"/>
                <a:chExt cx="2787" cy="2866"/>
              </a:xfrm>
            </p:grpSpPr>
            <p:sp>
              <p:nvSpPr>
                <p:cNvPr id="112741" name="Line 101"/>
                <p:cNvSpPr>
                  <a:spLocks noChangeShapeType="1"/>
                </p:cNvSpPr>
                <p:nvPr userDrawn="1"/>
              </p:nvSpPr>
              <p:spPr bwMode="hidden">
                <a:xfrm rot="1678521" flipV="1">
                  <a:off x="2057" y="1454"/>
                  <a:ext cx="732" cy="177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42" name="Line 102"/>
                <p:cNvSpPr>
                  <a:spLocks noChangeShapeType="1"/>
                </p:cNvSpPr>
                <p:nvPr userDrawn="1"/>
              </p:nvSpPr>
              <p:spPr bwMode="hidden">
                <a:xfrm flipH="1" flipV="1">
                  <a:off x="870" y="3854"/>
                  <a:ext cx="223" cy="463"/>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12743" name="Group 103"/>
                <p:cNvGrpSpPr>
                  <a:grpSpLocks/>
                </p:cNvGrpSpPr>
                <p:nvPr userDrawn="1"/>
              </p:nvGrpSpPr>
              <p:grpSpPr bwMode="auto">
                <a:xfrm>
                  <a:off x="2" y="2738"/>
                  <a:ext cx="1317" cy="1582"/>
                  <a:chOff x="2" y="2738"/>
                  <a:chExt cx="1317" cy="1582"/>
                </a:xfrm>
              </p:grpSpPr>
              <p:sp>
                <p:nvSpPr>
                  <p:cNvPr id="112744" name="Line 104"/>
                  <p:cNvSpPr>
                    <a:spLocks noChangeShapeType="1"/>
                  </p:cNvSpPr>
                  <p:nvPr userDrawn="1"/>
                </p:nvSpPr>
                <p:spPr bwMode="hidden">
                  <a:xfrm flipH="1">
                    <a:off x="697" y="3855"/>
                    <a:ext cx="173" cy="187"/>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45" name="Freeform 105"/>
                  <p:cNvSpPr>
                    <a:spLocks/>
                  </p:cNvSpPr>
                  <p:nvPr userDrawn="1"/>
                </p:nvSpPr>
                <p:spPr bwMode="hidden">
                  <a:xfrm>
                    <a:off x="2" y="3218"/>
                    <a:ext cx="1006" cy="1102"/>
                  </a:xfrm>
                  <a:custGeom>
                    <a:avLst/>
                    <a:gdLst>
                      <a:gd name="T0" fmla="*/ 1006 w 1006"/>
                      <a:gd name="T1" fmla="*/ 1102 h 1102"/>
                      <a:gd name="T2" fmla="*/ 696 w 1006"/>
                      <a:gd name="T3" fmla="*/ 823 h 1102"/>
                      <a:gd name="T4" fmla="*/ 333 w 1006"/>
                      <a:gd name="T5" fmla="*/ 447 h 1102"/>
                      <a:gd name="T6" fmla="*/ 51 w 1006"/>
                      <a:gd name="T7" fmla="*/ 76 h 1102"/>
                      <a:gd name="T8" fmla="*/ 0 w 1006"/>
                      <a:gd name="T9" fmla="*/ 0 h 1102"/>
                    </a:gdLst>
                    <a:ahLst/>
                    <a:cxnLst>
                      <a:cxn ang="0">
                        <a:pos x="T0" y="T1"/>
                      </a:cxn>
                      <a:cxn ang="0">
                        <a:pos x="T2" y="T3"/>
                      </a:cxn>
                      <a:cxn ang="0">
                        <a:pos x="T4" y="T5"/>
                      </a:cxn>
                      <a:cxn ang="0">
                        <a:pos x="T6" y="T7"/>
                      </a:cxn>
                      <a:cxn ang="0">
                        <a:pos x="T8" y="T9"/>
                      </a:cxn>
                    </a:cxnLst>
                    <a:rect l="0" t="0" r="r" b="b"/>
                    <a:pathLst>
                      <a:path w="1006" h="1102">
                        <a:moveTo>
                          <a:pt x="1006" y="1102"/>
                        </a:moveTo>
                        <a:lnTo>
                          <a:pt x="696" y="823"/>
                        </a:lnTo>
                        <a:lnTo>
                          <a:pt x="333" y="447"/>
                        </a:lnTo>
                        <a:lnTo>
                          <a:pt x="51" y="76"/>
                        </a:lnTo>
                        <a:lnTo>
                          <a:pt x="0" y="0"/>
                        </a:lnTo>
                      </a:path>
                    </a:pathLst>
                  </a:custGeom>
                  <a:noFill/>
                  <a:ln w="19050" cmpd="sng">
                    <a:solidFill>
                      <a:schemeClr val="accent2"/>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46" name="Line 106"/>
                  <p:cNvSpPr>
                    <a:spLocks noChangeShapeType="1"/>
                  </p:cNvSpPr>
                  <p:nvPr userDrawn="1"/>
                </p:nvSpPr>
                <p:spPr bwMode="hidden">
                  <a:xfrm flipH="1">
                    <a:off x="1242" y="4231"/>
                    <a:ext cx="77" cy="88"/>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47" name="Line 107"/>
                  <p:cNvSpPr>
                    <a:spLocks noChangeShapeType="1"/>
                  </p:cNvSpPr>
                  <p:nvPr userDrawn="1"/>
                </p:nvSpPr>
                <p:spPr bwMode="hidden">
                  <a:xfrm flipH="1" flipV="1">
                    <a:off x="340" y="3668"/>
                    <a:ext cx="532" cy="185"/>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48" name="Line 108"/>
                  <p:cNvSpPr>
                    <a:spLocks noChangeShapeType="1"/>
                  </p:cNvSpPr>
                  <p:nvPr userDrawn="1"/>
                </p:nvSpPr>
                <p:spPr bwMode="hidden">
                  <a:xfrm flipH="1" flipV="1">
                    <a:off x="237" y="3101"/>
                    <a:ext cx="101" cy="567"/>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49" name="Line 109"/>
                  <p:cNvSpPr>
                    <a:spLocks noChangeShapeType="1"/>
                  </p:cNvSpPr>
                  <p:nvPr userDrawn="1"/>
                </p:nvSpPr>
                <p:spPr bwMode="hidden">
                  <a:xfrm flipH="1" flipV="1">
                    <a:off x="2" y="3009"/>
                    <a:ext cx="235" cy="92"/>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50" name="Line 110"/>
                  <p:cNvSpPr>
                    <a:spLocks noChangeShapeType="1"/>
                  </p:cNvSpPr>
                  <p:nvPr userDrawn="1"/>
                </p:nvSpPr>
                <p:spPr bwMode="hidden">
                  <a:xfrm flipV="1">
                    <a:off x="54" y="3101"/>
                    <a:ext cx="182" cy="194"/>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51" name="Line 111"/>
                  <p:cNvSpPr>
                    <a:spLocks noChangeShapeType="1"/>
                  </p:cNvSpPr>
                  <p:nvPr userDrawn="1"/>
                </p:nvSpPr>
                <p:spPr bwMode="hidden">
                  <a:xfrm flipH="1">
                    <a:off x="336" y="3476"/>
                    <a:ext cx="176" cy="192"/>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52" name="Line 112"/>
                  <p:cNvSpPr>
                    <a:spLocks noChangeShapeType="1"/>
                  </p:cNvSpPr>
                  <p:nvPr userDrawn="1"/>
                </p:nvSpPr>
                <p:spPr bwMode="hidden">
                  <a:xfrm flipV="1">
                    <a:off x="3" y="2738"/>
                    <a:ext cx="14" cy="23"/>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nvGrpSpPr>
            <p:cNvPr id="112753" name="Group 113"/>
            <p:cNvGrpSpPr>
              <a:grpSpLocks/>
            </p:cNvGrpSpPr>
            <p:nvPr userDrawn="1"/>
          </p:nvGrpSpPr>
          <p:grpSpPr bwMode="auto">
            <a:xfrm>
              <a:off x="16" y="1326"/>
              <a:ext cx="3325" cy="2948"/>
              <a:chOff x="16" y="1326"/>
              <a:chExt cx="3325" cy="2948"/>
            </a:xfrm>
          </p:grpSpPr>
          <p:sp>
            <p:nvSpPr>
              <p:cNvPr id="112754" name="Freeform 114"/>
              <p:cNvSpPr>
                <a:spLocks/>
              </p:cNvSpPr>
              <p:nvPr/>
            </p:nvSpPr>
            <p:spPr bwMode="hidden">
              <a:xfrm>
                <a:off x="16" y="2656"/>
                <a:ext cx="1440" cy="1618"/>
              </a:xfrm>
              <a:custGeom>
                <a:avLst/>
                <a:gdLst>
                  <a:gd name="T0" fmla="*/ 873 w 1435"/>
                  <a:gd name="T1" fmla="*/ 1150 h 1618"/>
                  <a:gd name="T2" fmla="*/ 741 w 1435"/>
                  <a:gd name="T3" fmla="*/ 1019 h 1618"/>
                  <a:gd name="T4" fmla="*/ 610 w 1435"/>
                  <a:gd name="T5" fmla="*/ 875 h 1618"/>
                  <a:gd name="T6" fmla="*/ 490 w 1435"/>
                  <a:gd name="T7" fmla="*/ 737 h 1618"/>
                  <a:gd name="T8" fmla="*/ 377 w 1435"/>
                  <a:gd name="T9" fmla="*/ 593 h 1618"/>
                  <a:gd name="T10" fmla="*/ 275 w 1435"/>
                  <a:gd name="T11" fmla="*/ 443 h 1618"/>
                  <a:gd name="T12" fmla="*/ 173 w 1435"/>
                  <a:gd name="T13" fmla="*/ 299 h 1618"/>
                  <a:gd name="T14" fmla="*/ 84 w 1435"/>
                  <a:gd name="T15" fmla="*/ 149 h 1618"/>
                  <a:gd name="T16" fmla="*/ 0 w 1435"/>
                  <a:gd name="T17" fmla="*/ 0 h 1618"/>
                  <a:gd name="T18" fmla="*/ 0 w 1435"/>
                  <a:gd name="T19" fmla="*/ 11 h 1618"/>
                  <a:gd name="T20" fmla="*/ 84 w 1435"/>
                  <a:gd name="T21" fmla="*/ 155 h 1618"/>
                  <a:gd name="T22" fmla="*/ 173 w 1435"/>
                  <a:gd name="T23" fmla="*/ 305 h 1618"/>
                  <a:gd name="T24" fmla="*/ 269 w 1435"/>
                  <a:gd name="T25" fmla="*/ 449 h 1618"/>
                  <a:gd name="T26" fmla="*/ 377 w 1435"/>
                  <a:gd name="T27" fmla="*/ 593 h 1618"/>
                  <a:gd name="T28" fmla="*/ 490 w 1435"/>
                  <a:gd name="T29" fmla="*/ 737 h 1618"/>
                  <a:gd name="T30" fmla="*/ 610 w 1435"/>
                  <a:gd name="T31" fmla="*/ 881 h 1618"/>
                  <a:gd name="T32" fmla="*/ 735 w 1435"/>
                  <a:gd name="T33" fmla="*/ 1019 h 1618"/>
                  <a:gd name="T34" fmla="*/ 873 w 1435"/>
                  <a:gd name="T35" fmla="*/ 1150 h 1618"/>
                  <a:gd name="T36" fmla="*/ 1010 w 1435"/>
                  <a:gd name="T37" fmla="*/ 1276 h 1618"/>
                  <a:gd name="T38" fmla="*/ 1148 w 1435"/>
                  <a:gd name="T39" fmla="*/ 1396 h 1618"/>
                  <a:gd name="T40" fmla="*/ 1286 w 1435"/>
                  <a:gd name="T41" fmla="*/ 1510 h 1618"/>
                  <a:gd name="T42" fmla="*/ 1429 w 1435"/>
                  <a:gd name="T43" fmla="*/ 1618 h 1618"/>
                  <a:gd name="T44" fmla="*/ 1435 w 1435"/>
                  <a:gd name="T45" fmla="*/ 1618 h 1618"/>
                  <a:gd name="T46" fmla="*/ 1292 w 1435"/>
                  <a:gd name="T47" fmla="*/ 1510 h 1618"/>
                  <a:gd name="T48" fmla="*/ 1154 w 1435"/>
                  <a:gd name="T49" fmla="*/ 1396 h 1618"/>
                  <a:gd name="T50" fmla="*/ 1010 w 1435"/>
                  <a:gd name="T51" fmla="*/ 1276 h 1618"/>
                  <a:gd name="T52" fmla="*/ 873 w 1435"/>
                  <a:gd name="T53" fmla="*/ 1150 h 1618"/>
                  <a:gd name="T54" fmla="*/ 873 w 1435"/>
                  <a:gd name="T55" fmla="*/ 1150 h 1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35" h="1618">
                    <a:moveTo>
                      <a:pt x="873" y="1150"/>
                    </a:moveTo>
                    <a:lnTo>
                      <a:pt x="741" y="1019"/>
                    </a:lnTo>
                    <a:lnTo>
                      <a:pt x="610" y="875"/>
                    </a:lnTo>
                    <a:lnTo>
                      <a:pt x="490" y="737"/>
                    </a:lnTo>
                    <a:lnTo>
                      <a:pt x="377" y="593"/>
                    </a:lnTo>
                    <a:lnTo>
                      <a:pt x="275" y="443"/>
                    </a:lnTo>
                    <a:lnTo>
                      <a:pt x="173" y="299"/>
                    </a:lnTo>
                    <a:lnTo>
                      <a:pt x="84" y="149"/>
                    </a:lnTo>
                    <a:lnTo>
                      <a:pt x="0" y="0"/>
                    </a:lnTo>
                    <a:lnTo>
                      <a:pt x="0" y="11"/>
                    </a:lnTo>
                    <a:lnTo>
                      <a:pt x="84" y="155"/>
                    </a:lnTo>
                    <a:lnTo>
                      <a:pt x="173" y="305"/>
                    </a:lnTo>
                    <a:lnTo>
                      <a:pt x="269" y="449"/>
                    </a:lnTo>
                    <a:lnTo>
                      <a:pt x="377" y="593"/>
                    </a:lnTo>
                    <a:lnTo>
                      <a:pt x="490" y="737"/>
                    </a:lnTo>
                    <a:lnTo>
                      <a:pt x="610" y="881"/>
                    </a:lnTo>
                    <a:lnTo>
                      <a:pt x="735" y="1019"/>
                    </a:lnTo>
                    <a:lnTo>
                      <a:pt x="873" y="1150"/>
                    </a:lnTo>
                    <a:lnTo>
                      <a:pt x="1010" y="1276"/>
                    </a:lnTo>
                    <a:lnTo>
                      <a:pt x="1148" y="1396"/>
                    </a:lnTo>
                    <a:lnTo>
                      <a:pt x="1286" y="1510"/>
                    </a:lnTo>
                    <a:lnTo>
                      <a:pt x="1429" y="1618"/>
                    </a:lnTo>
                    <a:lnTo>
                      <a:pt x="1435" y="1618"/>
                    </a:lnTo>
                    <a:lnTo>
                      <a:pt x="1292" y="1510"/>
                    </a:lnTo>
                    <a:lnTo>
                      <a:pt x="1154" y="1396"/>
                    </a:lnTo>
                    <a:lnTo>
                      <a:pt x="1010" y="1276"/>
                    </a:lnTo>
                    <a:lnTo>
                      <a:pt x="873" y="1150"/>
                    </a:lnTo>
                    <a:lnTo>
                      <a:pt x="873" y="115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755" name="Freeform 115"/>
              <p:cNvSpPr>
                <a:spLocks/>
              </p:cNvSpPr>
              <p:nvPr/>
            </p:nvSpPr>
            <p:spPr bwMode="hidden">
              <a:xfrm>
                <a:off x="16" y="2260"/>
                <a:ext cx="1673" cy="2014"/>
              </a:xfrm>
              <a:custGeom>
                <a:avLst/>
                <a:gdLst>
                  <a:gd name="T0" fmla="*/ 957 w 1668"/>
                  <a:gd name="T1" fmla="*/ 1463 h 2014"/>
                  <a:gd name="T2" fmla="*/ 789 w 1668"/>
                  <a:gd name="T3" fmla="*/ 1289 h 2014"/>
                  <a:gd name="T4" fmla="*/ 634 w 1668"/>
                  <a:gd name="T5" fmla="*/ 1115 h 2014"/>
                  <a:gd name="T6" fmla="*/ 490 w 1668"/>
                  <a:gd name="T7" fmla="*/ 929 h 2014"/>
                  <a:gd name="T8" fmla="*/ 365 w 1668"/>
                  <a:gd name="T9" fmla="*/ 743 h 2014"/>
                  <a:gd name="T10" fmla="*/ 251 w 1668"/>
                  <a:gd name="T11" fmla="*/ 557 h 2014"/>
                  <a:gd name="T12" fmla="*/ 149 w 1668"/>
                  <a:gd name="T13" fmla="*/ 372 h 2014"/>
                  <a:gd name="T14" fmla="*/ 66 w 1668"/>
                  <a:gd name="T15" fmla="*/ 186 h 2014"/>
                  <a:gd name="T16" fmla="*/ 0 w 1668"/>
                  <a:gd name="T17" fmla="*/ 0 h 2014"/>
                  <a:gd name="T18" fmla="*/ 0 w 1668"/>
                  <a:gd name="T19" fmla="*/ 12 h 2014"/>
                  <a:gd name="T20" fmla="*/ 66 w 1668"/>
                  <a:gd name="T21" fmla="*/ 198 h 2014"/>
                  <a:gd name="T22" fmla="*/ 149 w 1668"/>
                  <a:gd name="T23" fmla="*/ 384 h 2014"/>
                  <a:gd name="T24" fmla="*/ 251 w 1668"/>
                  <a:gd name="T25" fmla="*/ 569 h 2014"/>
                  <a:gd name="T26" fmla="*/ 365 w 1668"/>
                  <a:gd name="T27" fmla="*/ 755 h 2014"/>
                  <a:gd name="T28" fmla="*/ 490 w 1668"/>
                  <a:gd name="T29" fmla="*/ 935 h 2014"/>
                  <a:gd name="T30" fmla="*/ 634 w 1668"/>
                  <a:gd name="T31" fmla="*/ 1115 h 2014"/>
                  <a:gd name="T32" fmla="*/ 789 w 1668"/>
                  <a:gd name="T33" fmla="*/ 1295 h 2014"/>
                  <a:gd name="T34" fmla="*/ 957 w 1668"/>
                  <a:gd name="T35" fmla="*/ 1463 h 2014"/>
                  <a:gd name="T36" fmla="*/ 1130 w 1668"/>
                  <a:gd name="T37" fmla="*/ 1618 h 2014"/>
                  <a:gd name="T38" fmla="*/ 1303 w 1668"/>
                  <a:gd name="T39" fmla="*/ 1762 h 2014"/>
                  <a:gd name="T40" fmla="*/ 1483 w 1668"/>
                  <a:gd name="T41" fmla="*/ 1894 h 2014"/>
                  <a:gd name="T42" fmla="*/ 1662 w 1668"/>
                  <a:gd name="T43" fmla="*/ 2014 h 2014"/>
                  <a:gd name="T44" fmla="*/ 1668 w 1668"/>
                  <a:gd name="T45" fmla="*/ 2014 h 2014"/>
                  <a:gd name="T46" fmla="*/ 1483 w 1668"/>
                  <a:gd name="T47" fmla="*/ 1894 h 2014"/>
                  <a:gd name="T48" fmla="*/ 1303 w 1668"/>
                  <a:gd name="T49" fmla="*/ 1762 h 2014"/>
                  <a:gd name="T50" fmla="*/ 1130 w 1668"/>
                  <a:gd name="T51" fmla="*/ 1618 h 2014"/>
                  <a:gd name="T52" fmla="*/ 957 w 1668"/>
                  <a:gd name="T53" fmla="*/ 1463 h 2014"/>
                  <a:gd name="T54" fmla="*/ 957 w 1668"/>
                  <a:gd name="T55" fmla="*/ 1463 h 2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68" h="2014">
                    <a:moveTo>
                      <a:pt x="957" y="1463"/>
                    </a:moveTo>
                    <a:lnTo>
                      <a:pt x="789" y="1289"/>
                    </a:lnTo>
                    <a:lnTo>
                      <a:pt x="634" y="1115"/>
                    </a:lnTo>
                    <a:lnTo>
                      <a:pt x="490" y="929"/>
                    </a:lnTo>
                    <a:lnTo>
                      <a:pt x="365" y="743"/>
                    </a:lnTo>
                    <a:lnTo>
                      <a:pt x="251" y="557"/>
                    </a:lnTo>
                    <a:lnTo>
                      <a:pt x="149" y="372"/>
                    </a:lnTo>
                    <a:lnTo>
                      <a:pt x="66" y="186"/>
                    </a:lnTo>
                    <a:lnTo>
                      <a:pt x="0" y="0"/>
                    </a:lnTo>
                    <a:lnTo>
                      <a:pt x="0" y="12"/>
                    </a:lnTo>
                    <a:lnTo>
                      <a:pt x="66" y="198"/>
                    </a:lnTo>
                    <a:lnTo>
                      <a:pt x="149" y="384"/>
                    </a:lnTo>
                    <a:lnTo>
                      <a:pt x="251" y="569"/>
                    </a:lnTo>
                    <a:lnTo>
                      <a:pt x="365" y="755"/>
                    </a:lnTo>
                    <a:lnTo>
                      <a:pt x="490" y="935"/>
                    </a:lnTo>
                    <a:lnTo>
                      <a:pt x="634" y="1115"/>
                    </a:lnTo>
                    <a:lnTo>
                      <a:pt x="789" y="1295"/>
                    </a:lnTo>
                    <a:lnTo>
                      <a:pt x="957" y="1463"/>
                    </a:lnTo>
                    <a:lnTo>
                      <a:pt x="1130" y="1618"/>
                    </a:lnTo>
                    <a:lnTo>
                      <a:pt x="1303" y="1762"/>
                    </a:lnTo>
                    <a:lnTo>
                      <a:pt x="1483" y="1894"/>
                    </a:lnTo>
                    <a:lnTo>
                      <a:pt x="1662" y="2014"/>
                    </a:lnTo>
                    <a:lnTo>
                      <a:pt x="1668" y="2014"/>
                    </a:lnTo>
                    <a:lnTo>
                      <a:pt x="1483" y="1894"/>
                    </a:lnTo>
                    <a:lnTo>
                      <a:pt x="1303" y="1762"/>
                    </a:lnTo>
                    <a:lnTo>
                      <a:pt x="1130" y="1618"/>
                    </a:lnTo>
                    <a:lnTo>
                      <a:pt x="957" y="1463"/>
                    </a:lnTo>
                    <a:lnTo>
                      <a:pt x="957" y="146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756" name="Rectangle 116"/>
              <p:cNvSpPr>
                <a:spLocks noChangeArrowheads="1"/>
              </p:cNvSpPr>
              <p:nvPr/>
            </p:nvSpPr>
            <p:spPr bwMode="hidden">
              <a:xfrm rot="-2488720">
                <a:off x="1988" y="1919"/>
                <a:ext cx="1353" cy="17"/>
              </a:xfrm>
              <a:prstGeom prst="rect">
                <a:avLst/>
              </a:prstGeom>
              <a:solidFill>
                <a:schemeClr val="accent2"/>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57" name="Rectangle 117"/>
              <p:cNvSpPr>
                <a:spLocks noChangeArrowheads="1"/>
              </p:cNvSpPr>
              <p:nvPr/>
            </p:nvSpPr>
            <p:spPr bwMode="hidden">
              <a:xfrm rot="-5087790">
                <a:off x="1964" y="2613"/>
                <a:ext cx="2217" cy="17"/>
              </a:xfrm>
              <a:prstGeom prst="rect">
                <a:avLst/>
              </a:prstGeom>
              <a:solidFill>
                <a:schemeClr val="accent2"/>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58" name="Rectangle 118"/>
              <p:cNvSpPr>
                <a:spLocks noChangeArrowheads="1"/>
              </p:cNvSpPr>
              <p:nvPr/>
            </p:nvSpPr>
            <p:spPr bwMode="hidden">
              <a:xfrm rot="-3417299">
                <a:off x="1019" y="2694"/>
                <a:ext cx="2678" cy="17"/>
              </a:xfrm>
              <a:prstGeom prst="rect">
                <a:avLst/>
              </a:prstGeom>
              <a:solidFill>
                <a:schemeClr val="accent2"/>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59" name="Rectangle 119"/>
              <p:cNvSpPr>
                <a:spLocks noChangeArrowheads="1"/>
              </p:cNvSpPr>
              <p:nvPr/>
            </p:nvSpPr>
            <p:spPr bwMode="hidden">
              <a:xfrm rot="-835848">
                <a:off x="688" y="1748"/>
                <a:ext cx="2390" cy="17"/>
              </a:xfrm>
              <a:prstGeom prst="rect">
                <a:avLst/>
              </a:prstGeom>
              <a:solidFill>
                <a:schemeClr val="accent2"/>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2760" name="Group 120"/>
              <p:cNvGrpSpPr>
                <a:grpSpLocks noChangeAspect="1"/>
              </p:cNvGrpSpPr>
              <p:nvPr/>
            </p:nvGrpSpPr>
            <p:grpSpPr bwMode="auto">
              <a:xfrm>
                <a:off x="3046" y="1326"/>
                <a:ext cx="259" cy="299"/>
                <a:chOff x="3042" y="1265"/>
                <a:chExt cx="367" cy="424"/>
              </a:xfrm>
            </p:grpSpPr>
            <p:sp>
              <p:nvSpPr>
                <p:cNvPr id="112761" name="Oval 121"/>
                <p:cNvSpPr>
                  <a:spLocks noChangeAspect="1" noChangeArrowheads="1"/>
                </p:cNvSpPr>
                <p:nvPr userDrawn="1"/>
              </p:nvSpPr>
              <p:spPr bwMode="hidden">
                <a:xfrm rot="2828979">
                  <a:off x="2982" y="1467"/>
                  <a:ext cx="282" cy="161"/>
                </a:xfrm>
                <a:prstGeom prst="ellipse">
                  <a:avLst/>
                </a:prstGeom>
                <a:gradFill rotWithShape="0">
                  <a:gsLst>
                    <a:gs pos="0">
                      <a:schemeClr val="accent2"/>
                    </a:gs>
                    <a:gs pos="100000">
                      <a:schemeClr val="accent2">
                        <a:gamma/>
                        <a:tint val="84706"/>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62" name="Freeform 122"/>
                <p:cNvSpPr>
                  <a:spLocks noChangeAspect="1"/>
                </p:cNvSpPr>
                <p:nvPr userDrawn="1"/>
              </p:nvSpPr>
              <p:spPr bwMode="hidden">
                <a:xfrm>
                  <a:off x="3070" y="1374"/>
                  <a:ext cx="227" cy="222"/>
                </a:xfrm>
                <a:custGeom>
                  <a:avLst/>
                  <a:gdLst>
                    <a:gd name="T0" fmla="*/ 227 w 227"/>
                    <a:gd name="T1" fmla="*/ 134 h 222"/>
                    <a:gd name="T2" fmla="*/ 203 w 227"/>
                    <a:gd name="T3" fmla="*/ 144 h 222"/>
                    <a:gd name="T4" fmla="*/ 179 w 227"/>
                    <a:gd name="T5" fmla="*/ 138 h 222"/>
                    <a:gd name="T6" fmla="*/ 149 w 227"/>
                    <a:gd name="T7" fmla="*/ 126 h 222"/>
                    <a:gd name="T8" fmla="*/ 126 w 227"/>
                    <a:gd name="T9" fmla="*/ 102 h 222"/>
                    <a:gd name="T10" fmla="*/ 102 w 227"/>
                    <a:gd name="T11" fmla="*/ 72 h 222"/>
                    <a:gd name="T12" fmla="*/ 84 w 227"/>
                    <a:gd name="T13" fmla="*/ 48 h 222"/>
                    <a:gd name="T14" fmla="*/ 78 w 227"/>
                    <a:gd name="T15" fmla="*/ 24 h 222"/>
                    <a:gd name="T16" fmla="*/ 84 w 227"/>
                    <a:gd name="T17" fmla="*/ 0 h 222"/>
                    <a:gd name="T18" fmla="*/ 84 w 227"/>
                    <a:gd name="T19" fmla="*/ 0 h 222"/>
                    <a:gd name="T20" fmla="*/ 78 w 227"/>
                    <a:gd name="T21" fmla="*/ 0 h 222"/>
                    <a:gd name="T22" fmla="*/ 18 w 227"/>
                    <a:gd name="T23" fmla="*/ 60 h 222"/>
                    <a:gd name="T24" fmla="*/ 0 w 227"/>
                    <a:gd name="T25" fmla="*/ 90 h 222"/>
                    <a:gd name="T26" fmla="*/ 0 w 227"/>
                    <a:gd name="T27" fmla="*/ 120 h 222"/>
                    <a:gd name="T28" fmla="*/ 12 w 227"/>
                    <a:gd name="T29" fmla="*/ 156 h 222"/>
                    <a:gd name="T30" fmla="*/ 36 w 227"/>
                    <a:gd name="T31" fmla="*/ 192 h 222"/>
                    <a:gd name="T32" fmla="*/ 66 w 227"/>
                    <a:gd name="T33" fmla="*/ 216 h 222"/>
                    <a:gd name="T34" fmla="*/ 96 w 227"/>
                    <a:gd name="T35" fmla="*/ 222 h 222"/>
                    <a:gd name="T36" fmla="*/ 126 w 227"/>
                    <a:gd name="T37" fmla="*/ 222 h 222"/>
                    <a:gd name="T38" fmla="*/ 155 w 227"/>
                    <a:gd name="T39" fmla="*/ 210 h 222"/>
                    <a:gd name="T40" fmla="*/ 227 w 227"/>
                    <a:gd name="T41" fmla="*/ 138 h 222"/>
                    <a:gd name="T42" fmla="*/ 227 w 227"/>
                    <a:gd name="T43" fmla="*/ 13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222">
                      <a:moveTo>
                        <a:pt x="227" y="134"/>
                      </a:moveTo>
                      <a:lnTo>
                        <a:pt x="203" y="144"/>
                      </a:lnTo>
                      <a:lnTo>
                        <a:pt x="179" y="138"/>
                      </a:lnTo>
                      <a:lnTo>
                        <a:pt x="149" y="126"/>
                      </a:lnTo>
                      <a:lnTo>
                        <a:pt x="126" y="102"/>
                      </a:lnTo>
                      <a:lnTo>
                        <a:pt x="102" y="72"/>
                      </a:lnTo>
                      <a:lnTo>
                        <a:pt x="84" y="48"/>
                      </a:lnTo>
                      <a:lnTo>
                        <a:pt x="78" y="24"/>
                      </a:lnTo>
                      <a:lnTo>
                        <a:pt x="84" y="0"/>
                      </a:lnTo>
                      <a:lnTo>
                        <a:pt x="84" y="0"/>
                      </a:lnTo>
                      <a:lnTo>
                        <a:pt x="78" y="0"/>
                      </a:lnTo>
                      <a:lnTo>
                        <a:pt x="18" y="60"/>
                      </a:lnTo>
                      <a:lnTo>
                        <a:pt x="0" y="90"/>
                      </a:lnTo>
                      <a:lnTo>
                        <a:pt x="0" y="120"/>
                      </a:lnTo>
                      <a:lnTo>
                        <a:pt x="12" y="156"/>
                      </a:lnTo>
                      <a:lnTo>
                        <a:pt x="36" y="192"/>
                      </a:lnTo>
                      <a:lnTo>
                        <a:pt x="66" y="216"/>
                      </a:lnTo>
                      <a:lnTo>
                        <a:pt x="96" y="222"/>
                      </a:lnTo>
                      <a:lnTo>
                        <a:pt x="126" y="222"/>
                      </a:lnTo>
                      <a:lnTo>
                        <a:pt x="155" y="210"/>
                      </a:lnTo>
                      <a:lnTo>
                        <a:pt x="227" y="138"/>
                      </a:lnTo>
                      <a:lnTo>
                        <a:pt x="227" y="134"/>
                      </a:lnTo>
                      <a:close/>
                    </a:path>
                  </a:pathLst>
                </a:custGeom>
                <a:gradFill rotWithShape="0">
                  <a:gsLst>
                    <a:gs pos="0">
                      <a:schemeClr val="accent2"/>
                    </a:gs>
                    <a:gs pos="100000">
                      <a:schemeClr val="accent2">
                        <a:gamma/>
                        <a:tint val="84706"/>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763" name="Freeform 123"/>
                <p:cNvSpPr>
                  <a:spLocks noChangeAspect="1"/>
                </p:cNvSpPr>
                <p:nvPr userDrawn="1"/>
              </p:nvSpPr>
              <p:spPr bwMode="hidden">
                <a:xfrm>
                  <a:off x="3144" y="1365"/>
                  <a:ext cx="163" cy="155"/>
                </a:xfrm>
                <a:custGeom>
                  <a:avLst/>
                  <a:gdLst>
                    <a:gd name="T0" fmla="*/ 221 w 233"/>
                    <a:gd name="T1" fmla="*/ 216 h 234"/>
                    <a:gd name="T2" fmla="*/ 192 w 233"/>
                    <a:gd name="T3" fmla="*/ 234 h 234"/>
                    <a:gd name="T4" fmla="*/ 150 w 233"/>
                    <a:gd name="T5" fmla="*/ 234 h 234"/>
                    <a:gd name="T6" fmla="*/ 102 w 233"/>
                    <a:gd name="T7" fmla="*/ 210 h 234"/>
                    <a:gd name="T8" fmla="*/ 54 w 233"/>
                    <a:gd name="T9" fmla="*/ 174 h 234"/>
                    <a:gd name="T10" fmla="*/ 24 w 233"/>
                    <a:gd name="T11" fmla="*/ 132 h 234"/>
                    <a:gd name="T12" fmla="*/ 6 w 233"/>
                    <a:gd name="T13" fmla="*/ 84 h 234"/>
                    <a:gd name="T14" fmla="*/ 0 w 233"/>
                    <a:gd name="T15" fmla="*/ 42 h 234"/>
                    <a:gd name="T16" fmla="*/ 12 w 233"/>
                    <a:gd name="T17" fmla="*/ 12 h 234"/>
                    <a:gd name="T18" fmla="*/ 48 w 233"/>
                    <a:gd name="T19" fmla="*/ 0 h 234"/>
                    <a:gd name="T20" fmla="*/ 84 w 233"/>
                    <a:gd name="T21" fmla="*/ 0 h 234"/>
                    <a:gd name="T22" fmla="*/ 132 w 233"/>
                    <a:gd name="T23" fmla="*/ 18 h 234"/>
                    <a:gd name="T24" fmla="*/ 174 w 233"/>
                    <a:gd name="T25" fmla="*/ 54 h 234"/>
                    <a:gd name="T26" fmla="*/ 210 w 233"/>
                    <a:gd name="T27" fmla="*/ 102 h 234"/>
                    <a:gd name="T28" fmla="*/ 233 w 233"/>
                    <a:gd name="T29" fmla="*/ 144 h 234"/>
                    <a:gd name="T30" fmla="*/ 233 w 233"/>
                    <a:gd name="T31" fmla="*/ 186 h 234"/>
                    <a:gd name="T32" fmla="*/ 221 w 233"/>
                    <a:gd name="T33" fmla="*/ 216 h 234"/>
                    <a:gd name="T34" fmla="*/ 221 w 233"/>
                    <a:gd name="T35" fmla="*/ 21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3" h="234">
                      <a:moveTo>
                        <a:pt x="221" y="216"/>
                      </a:moveTo>
                      <a:lnTo>
                        <a:pt x="192" y="234"/>
                      </a:lnTo>
                      <a:lnTo>
                        <a:pt x="150" y="234"/>
                      </a:lnTo>
                      <a:lnTo>
                        <a:pt x="102" y="210"/>
                      </a:lnTo>
                      <a:lnTo>
                        <a:pt x="54" y="174"/>
                      </a:lnTo>
                      <a:lnTo>
                        <a:pt x="24" y="132"/>
                      </a:lnTo>
                      <a:lnTo>
                        <a:pt x="6" y="84"/>
                      </a:lnTo>
                      <a:lnTo>
                        <a:pt x="0" y="42"/>
                      </a:lnTo>
                      <a:lnTo>
                        <a:pt x="12" y="12"/>
                      </a:lnTo>
                      <a:lnTo>
                        <a:pt x="48" y="0"/>
                      </a:lnTo>
                      <a:lnTo>
                        <a:pt x="84" y="0"/>
                      </a:lnTo>
                      <a:lnTo>
                        <a:pt x="132" y="18"/>
                      </a:lnTo>
                      <a:lnTo>
                        <a:pt x="174" y="54"/>
                      </a:lnTo>
                      <a:lnTo>
                        <a:pt x="210" y="102"/>
                      </a:lnTo>
                      <a:lnTo>
                        <a:pt x="233" y="144"/>
                      </a:lnTo>
                      <a:lnTo>
                        <a:pt x="233" y="186"/>
                      </a:lnTo>
                      <a:lnTo>
                        <a:pt x="221" y="216"/>
                      </a:lnTo>
                      <a:lnTo>
                        <a:pt x="221" y="216"/>
                      </a:lnTo>
                      <a:close/>
                    </a:path>
                  </a:pathLst>
                </a:custGeom>
                <a:gradFill rotWithShape="0">
                  <a:gsLst>
                    <a:gs pos="0">
                      <a:schemeClr val="accent2"/>
                    </a:gs>
                    <a:gs pos="100000">
                      <a:schemeClr val="accent2">
                        <a:gamma/>
                        <a:tint val="84706"/>
                        <a:invGamma/>
                      </a:schemeClr>
                    </a:gs>
                  </a:gsLst>
                  <a:lin ang="5400000" scaled="1"/>
                </a:gra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zh-CN" altLang="en-US"/>
                </a:p>
              </p:txBody>
            </p:sp>
            <p:sp>
              <p:nvSpPr>
                <p:cNvPr id="112764" name="Freeform 124"/>
                <p:cNvSpPr>
                  <a:spLocks noChangeAspect="1"/>
                </p:cNvSpPr>
                <p:nvPr userDrawn="1"/>
              </p:nvSpPr>
              <p:spPr bwMode="hidden">
                <a:xfrm>
                  <a:off x="3202" y="1272"/>
                  <a:ext cx="203" cy="198"/>
                </a:xfrm>
                <a:custGeom>
                  <a:avLst/>
                  <a:gdLst>
                    <a:gd name="T0" fmla="*/ 179 w 203"/>
                    <a:gd name="T1" fmla="*/ 18 h 198"/>
                    <a:gd name="T2" fmla="*/ 197 w 203"/>
                    <a:gd name="T3" fmla="*/ 48 h 198"/>
                    <a:gd name="T4" fmla="*/ 203 w 203"/>
                    <a:gd name="T5" fmla="*/ 60 h 198"/>
                    <a:gd name="T6" fmla="*/ 197 w 203"/>
                    <a:gd name="T7" fmla="*/ 66 h 198"/>
                    <a:gd name="T8" fmla="*/ 65 w 203"/>
                    <a:gd name="T9" fmla="*/ 192 h 198"/>
                    <a:gd name="T10" fmla="*/ 59 w 203"/>
                    <a:gd name="T11" fmla="*/ 198 h 198"/>
                    <a:gd name="T12" fmla="*/ 47 w 203"/>
                    <a:gd name="T13" fmla="*/ 192 h 198"/>
                    <a:gd name="T14" fmla="*/ 17 w 203"/>
                    <a:gd name="T15" fmla="*/ 174 h 198"/>
                    <a:gd name="T16" fmla="*/ 0 w 203"/>
                    <a:gd name="T17" fmla="*/ 150 h 198"/>
                    <a:gd name="T18" fmla="*/ 0 w 203"/>
                    <a:gd name="T19" fmla="*/ 126 h 198"/>
                    <a:gd name="T20" fmla="*/ 131 w 203"/>
                    <a:gd name="T21" fmla="*/ 0 h 198"/>
                    <a:gd name="T22" fmla="*/ 155 w 203"/>
                    <a:gd name="T23" fmla="*/ 0 h 198"/>
                    <a:gd name="T24" fmla="*/ 179 w 203"/>
                    <a:gd name="T25" fmla="*/ 18 h 198"/>
                    <a:gd name="T26" fmla="*/ 179 w 203"/>
                    <a:gd name="T27" fmla="*/ 1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98">
                      <a:moveTo>
                        <a:pt x="179" y="18"/>
                      </a:moveTo>
                      <a:lnTo>
                        <a:pt x="197" y="48"/>
                      </a:lnTo>
                      <a:lnTo>
                        <a:pt x="203" y="60"/>
                      </a:lnTo>
                      <a:lnTo>
                        <a:pt x="197" y="66"/>
                      </a:lnTo>
                      <a:lnTo>
                        <a:pt x="65" y="192"/>
                      </a:lnTo>
                      <a:lnTo>
                        <a:pt x="59" y="198"/>
                      </a:lnTo>
                      <a:lnTo>
                        <a:pt x="47" y="192"/>
                      </a:lnTo>
                      <a:lnTo>
                        <a:pt x="17" y="174"/>
                      </a:lnTo>
                      <a:lnTo>
                        <a:pt x="0" y="150"/>
                      </a:lnTo>
                      <a:lnTo>
                        <a:pt x="0" y="126"/>
                      </a:lnTo>
                      <a:lnTo>
                        <a:pt x="131" y="0"/>
                      </a:lnTo>
                      <a:lnTo>
                        <a:pt x="155" y="0"/>
                      </a:lnTo>
                      <a:lnTo>
                        <a:pt x="179" y="18"/>
                      </a:lnTo>
                      <a:lnTo>
                        <a:pt x="179" y="18"/>
                      </a:lnTo>
                      <a:close/>
                    </a:path>
                  </a:pathLst>
                </a:custGeom>
                <a:gradFill rotWithShape="0">
                  <a:gsLst>
                    <a:gs pos="0">
                      <a:schemeClr val="accent2"/>
                    </a:gs>
                    <a:gs pos="100000">
                      <a:schemeClr val="accent2">
                        <a:gamma/>
                        <a:tint val="84706"/>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765" name="Freeform 125"/>
                <p:cNvSpPr>
                  <a:spLocks noChangeAspect="1"/>
                </p:cNvSpPr>
                <p:nvPr userDrawn="1"/>
              </p:nvSpPr>
              <p:spPr bwMode="hidden">
                <a:xfrm>
                  <a:off x="3330" y="1265"/>
                  <a:ext cx="79" cy="74"/>
                </a:xfrm>
                <a:custGeom>
                  <a:avLst/>
                  <a:gdLst>
                    <a:gd name="T0" fmla="*/ 221 w 233"/>
                    <a:gd name="T1" fmla="*/ 216 h 234"/>
                    <a:gd name="T2" fmla="*/ 192 w 233"/>
                    <a:gd name="T3" fmla="*/ 234 h 234"/>
                    <a:gd name="T4" fmla="*/ 150 w 233"/>
                    <a:gd name="T5" fmla="*/ 234 h 234"/>
                    <a:gd name="T6" fmla="*/ 102 w 233"/>
                    <a:gd name="T7" fmla="*/ 210 h 234"/>
                    <a:gd name="T8" fmla="*/ 54 w 233"/>
                    <a:gd name="T9" fmla="*/ 174 h 234"/>
                    <a:gd name="T10" fmla="*/ 24 w 233"/>
                    <a:gd name="T11" fmla="*/ 132 h 234"/>
                    <a:gd name="T12" fmla="*/ 6 w 233"/>
                    <a:gd name="T13" fmla="*/ 84 h 234"/>
                    <a:gd name="T14" fmla="*/ 0 w 233"/>
                    <a:gd name="T15" fmla="*/ 42 h 234"/>
                    <a:gd name="T16" fmla="*/ 12 w 233"/>
                    <a:gd name="T17" fmla="*/ 12 h 234"/>
                    <a:gd name="T18" fmla="*/ 48 w 233"/>
                    <a:gd name="T19" fmla="*/ 0 h 234"/>
                    <a:gd name="T20" fmla="*/ 84 w 233"/>
                    <a:gd name="T21" fmla="*/ 0 h 234"/>
                    <a:gd name="T22" fmla="*/ 132 w 233"/>
                    <a:gd name="T23" fmla="*/ 18 h 234"/>
                    <a:gd name="T24" fmla="*/ 174 w 233"/>
                    <a:gd name="T25" fmla="*/ 54 h 234"/>
                    <a:gd name="T26" fmla="*/ 210 w 233"/>
                    <a:gd name="T27" fmla="*/ 102 h 234"/>
                    <a:gd name="T28" fmla="*/ 233 w 233"/>
                    <a:gd name="T29" fmla="*/ 144 h 234"/>
                    <a:gd name="T30" fmla="*/ 233 w 233"/>
                    <a:gd name="T31" fmla="*/ 186 h 234"/>
                    <a:gd name="T32" fmla="*/ 221 w 233"/>
                    <a:gd name="T33" fmla="*/ 216 h 234"/>
                    <a:gd name="T34" fmla="*/ 221 w 233"/>
                    <a:gd name="T35" fmla="*/ 21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3" h="234">
                      <a:moveTo>
                        <a:pt x="221" y="216"/>
                      </a:moveTo>
                      <a:lnTo>
                        <a:pt x="192" y="234"/>
                      </a:lnTo>
                      <a:lnTo>
                        <a:pt x="150" y="234"/>
                      </a:lnTo>
                      <a:lnTo>
                        <a:pt x="102" y="210"/>
                      </a:lnTo>
                      <a:lnTo>
                        <a:pt x="54" y="174"/>
                      </a:lnTo>
                      <a:lnTo>
                        <a:pt x="24" y="132"/>
                      </a:lnTo>
                      <a:lnTo>
                        <a:pt x="6" y="84"/>
                      </a:lnTo>
                      <a:lnTo>
                        <a:pt x="0" y="42"/>
                      </a:lnTo>
                      <a:lnTo>
                        <a:pt x="12" y="12"/>
                      </a:lnTo>
                      <a:lnTo>
                        <a:pt x="48" y="0"/>
                      </a:lnTo>
                      <a:lnTo>
                        <a:pt x="84" y="0"/>
                      </a:lnTo>
                      <a:lnTo>
                        <a:pt x="132" y="18"/>
                      </a:lnTo>
                      <a:lnTo>
                        <a:pt x="174" y="54"/>
                      </a:lnTo>
                      <a:lnTo>
                        <a:pt x="210" y="102"/>
                      </a:lnTo>
                      <a:lnTo>
                        <a:pt x="233" y="144"/>
                      </a:lnTo>
                      <a:lnTo>
                        <a:pt x="233" y="186"/>
                      </a:lnTo>
                      <a:lnTo>
                        <a:pt x="221" y="216"/>
                      </a:lnTo>
                      <a:lnTo>
                        <a:pt x="221" y="216"/>
                      </a:lnTo>
                      <a:close/>
                    </a:path>
                  </a:pathLst>
                </a:custGeom>
                <a:gradFill rotWithShape="0">
                  <a:gsLst>
                    <a:gs pos="0">
                      <a:schemeClr val="accent2"/>
                    </a:gs>
                    <a:gs pos="100000">
                      <a:schemeClr val="accent2">
                        <a:gamma/>
                        <a:tint val="84706"/>
                        <a:invGamma/>
                      </a:schemeClr>
                    </a:gs>
                  </a:gsLst>
                  <a:lin ang="5400000" scaled="1"/>
                </a:gra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zh-CN" altLang="en-US"/>
                </a:p>
              </p:txBody>
            </p:sp>
          </p:grpSp>
        </p:grpSp>
      </p:grpSp>
      <p:sp>
        <p:nvSpPr>
          <p:cNvPr id="112766" name="Rectangle 126"/>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effectLst>
                  <a:outerShdw blurRad="38100" dist="38100" dir="2700000" algn="tl">
                    <a:srgbClr val="000000"/>
                  </a:outerShdw>
                </a:effectLst>
                <a:latin typeface="+mn-lt"/>
                <a:ea typeface="+mn-ea"/>
              </a:defRPr>
            </a:lvl1pPr>
          </a:lstStyle>
          <a:p>
            <a:endParaRPr lang="en-US" altLang="zh-CN"/>
          </a:p>
        </p:txBody>
      </p:sp>
      <p:sp>
        <p:nvSpPr>
          <p:cNvPr id="112767" name="Rectangle 12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b="0">
                <a:effectLst>
                  <a:outerShdw blurRad="38100" dist="38100" dir="2700000" algn="tl">
                    <a:srgbClr val="000000"/>
                  </a:outerShdw>
                </a:effectLst>
                <a:latin typeface="+mn-lt"/>
                <a:ea typeface="+mn-ea"/>
              </a:defRPr>
            </a:lvl1pPr>
          </a:lstStyle>
          <a:p>
            <a:endParaRPr lang="en-US" altLang="zh-CN"/>
          </a:p>
        </p:txBody>
      </p:sp>
      <p:sp>
        <p:nvSpPr>
          <p:cNvPr id="112768" name="Rectangle 128"/>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effectLst>
                  <a:outerShdw blurRad="38100" dist="38100" dir="2700000" algn="tl">
                    <a:srgbClr val="000000"/>
                  </a:outerShdw>
                </a:effectLst>
                <a:latin typeface="+mn-lt"/>
                <a:ea typeface="+mn-ea"/>
              </a:defRPr>
            </a:lvl1pPr>
          </a:lstStyle>
          <a:p>
            <a:fld id="{EC2F0ADD-17EC-4A6D-BFAE-56C69730E2AB}" type="slidenum">
              <a:rPr lang="en-US" altLang="zh-CN"/>
              <a:pPr/>
              <a:t>‹#›</a:t>
            </a:fld>
            <a:endParaRPr lang="en-US" altLang="zh-CN"/>
          </a:p>
        </p:txBody>
      </p:sp>
      <p:sp>
        <p:nvSpPr>
          <p:cNvPr id="112769" name="Rectangle 129"/>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2770" name="Rectangle 130"/>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cSld>
  <p:clrMap bg1="dk2" tx1="lt1" bg2="dk1"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ransition spd="slow">
    <p:wipe dir="r"/>
  </p:transition>
  <p:timing>
    <p:tnLst>
      <p:par>
        <p:cTn id="1" dur="indefinite" restart="never" nodeType="tmRoot"/>
      </p:par>
    </p:tnLst>
  </p:timing>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9pPr>
    </p:titleStyle>
    <p:bodyStyle>
      <a:lvl1pPr marL="342900" indent="-342900" algn="l" rtl="0" fontAlgn="base">
        <a:spcBef>
          <a:spcPct val="20000"/>
        </a:spcBef>
        <a:spcAft>
          <a:spcPct val="0"/>
        </a:spcAft>
        <a:buClr>
          <a:schemeClr val="tx2"/>
        </a:buClr>
        <a:buSzPct val="60000"/>
        <a:buFont typeface="Wingdings" pitchFamily="2" charset="2"/>
        <a:buChar char="u"/>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fontAlgn="base">
        <a:spcBef>
          <a:spcPct val="20000"/>
        </a:spcBef>
        <a:spcAft>
          <a:spcPct val="0"/>
        </a:spcAft>
        <a:buClr>
          <a:schemeClr val="hlink"/>
        </a:buClr>
        <a:buSzPct val="60000"/>
        <a:buFont typeface="Wingdings" pitchFamily="2" charset="2"/>
        <a:buChar char="u"/>
        <a:defRPr sz="2400">
          <a:solidFill>
            <a:schemeClr val="tx1"/>
          </a:solidFill>
          <a:effectLst>
            <a:outerShdw blurRad="38100" dist="38100" dir="2700000" algn="tl">
              <a:srgbClr val="000000"/>
            </a:outerShdw>
          </a:effectLst>
          <a:latin typeface="+mn-lt"/>
          <a:ea typeface="+mn-ea"/>
        </a:defRPr>
      </a:lvl3pPr>
      <a:lvl4pPr marL="1600200" indent="-228600" algn="l" rtl="0" fontAlgn="base">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ea typeface="+mn-ea"/>
        </a:defRPr>
      </a:lvl4pPr>
      <a:lvl5pPr marL="2057400" indent="-228600" algn="l" rtl="0" fontAlgn="base">
        <a:spcBef>
          <a:spcPct val="20000"/>
        </a:spcBef>
        <a:spcAft>
          <a:spcPct val="0"/>
        </a:spcAft>
        <a:buClr>
          <a:schemeClr val="folHlink"/>
        </a:buClr>
        <a:buSzPct val="60000"/>
        <a:buFont typeface="Wingdings" pitchFamily="2" charset="2"/>
        <a:buChar char="u"/>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u"/>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u"/>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u"/>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u"/>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6.png"/><Relationship Id="rId5" Type="http://schemas.openxmlformats.org/officeDocument/2006/relationships/image" Target="../media/image7.wmf"/><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10.emf"/><Relationship Id="rId4" Type="http://schemas.openxmlformats.org/officeDocument/2006/relationships/oleObject" Target="../embeddings/oleObject5.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notesSlide" Target="../notesSlides/notesSlide21.xml"/><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3.emf"/><Relationship Id="rId5" Type="http://schemas.openxmlformats.org/officeDocument/2006/relationships/oleObject" Target="../embeddings/oleObject7.bin"/><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6.emf"/><Relationship Id="rId5" Type="http://schemas.openxmlformats.org/officeDocument/2006/relationships/oleObject" Target="../embeddings/oleObject9.bin"/><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notesSlide" Target="../notesSlides/notesSlide26.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7.emf"/><Relationship Id="rId5" Type="http://schemas.openxmlformats.org/officeDocument/2006/relationships/oleObject" Target="../embeddings/oleObject10.bin"/><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1.emf"/><Relationship Id="rId5" Type="http://schemas.openxmlformats.org/officeDocument/2006/relationships/oleObject" Target="../embeddings/oleObject12.bin"/><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2.emf"/><Relationship Id="rId4" Type="http://schemas.openxmlformats.org/officeDocument/2006/relationships/oleObject" Target="../embeddings/oleObject13.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2.emf"/><Relationship Id="rId4" Type="http://schemas.openxmlformats.org/officeDocument/2006/relationships/oleObject" Target="../embeddings/oleObject14.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2.emf"/><Relationship Id="rId4" Type="http://schemas.openxmlformats.org/officeDocument/2006/relationships/oleObject" Target="../embeddings/oleObject15.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24.e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17.bin"/><Relationship Id="rId5" Type="http://schemas.openxmlformats.org/officeDocument/2006/relationships/image" Target="../media/image23.emf"/><Relationship Id="rId4" Type="http://schemas.openxmlformats.org/officeDocument/2006/relationships/oleObject" Target="../embeddings/oleObject16.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19.bin"/><Relationship Id="rId5" Type="http://schemas.openxmlformats.org/officeDocument/2006/relationships/image" Target="../media/image25.emf"/><Relationship Id="rId4" Type="http://schemas.openxmlformats.org/officeDocument/2006/relationships/oleObject" Target="../embeddings/oleObject18.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20.png"/><Relationship Id="rId5" Type="http://schemas.openxmlformats.org/officeDocument/2006/relationships/image" Target="../media/image27.emf"/><Relationship Id="rId4" Type="http://schemas.openxmlformats.org/officeDocument/2006/relationships/oleObject" Target="../embeddings/oleObject20.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28.png"/><Relationship Id="rId5" Type="http://schemas.openxmlformats.org/officeDocument/2006/relationships/image" Target="../media/image22.emf"/><Relationship Id="rId4" Type="http://schemas.openxmlformats.org/officeDocument/2006/relationships/oleObject" Target="../embeddings/oleObject21.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29.emf"/><Relationship Id="rId4" Type="http://schemas.openxmlformats.org/officeDocument/2006/relationships/oleObject" Target="../embeddings/oleObject22.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31.wmf"/><Relationship Id="rId5" Type="http://schemas.openxmlformats.org/officeDocument/2006/relationships/oleObject" Target="../embeddings/oleObject23.bin"/><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32.png"/><Relationship Id="rId5" Type="http://schemas.openxmlformats.org/officeDocument/2006/relationships/image" Target="../media/image33.wmf"/><Relationship Id="rId4" Type="http://schemas.openxmlformats.org/officeDocument/2006/relationships/oleObject" Target="../embeddings/oleObject24.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32.png"/><Relationship Id="rId5" Type="http://schemas.openxmlformats.org/officeDocument/2006/relationships/image" Target="../media/image34.wmf"/><Relationship Id="rId4" Type="http://schemas.openxmlformats.org/officeDocument/2006/relationships/oleObject" Target="../embeddings/oleObject25.bin"/></Relationships>
</file>

<file path=ppt/slides/_rels/slide4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notesSlide" Target="../notesSlides/notesSlide44.xml"/><Relationship Id="rId7"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27.bin"/><Relationship Id="rId5" Type="http://schemas.openxmlformats.org/officeDocument/2006/relationships/image" Target="../media/image35.wmf"/><Relationship Id="rId4" Type="http://schemas.openxmlformats.org/officeDocument/2006/relationships/oleObject" Target="../embeddings/oleObject26.bin"/><Relationship Id="rId9" Type="http://schemas.openxmlformats.org/officeDocument/2006/relationships/image" Target="../media/image38.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39.emf"/><Relationship Id="rId4" Type="http://schemas.openxmlformats.org/officeDocument/2006/relationships/oleObject" Target="../embeddings/oleObject28.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40.emf"/><Relationship Id="rId4" Type="http://schemas.openxmlformats.org/officeDocument/2006/relationships/oleObject" Target="../embeddings/oleObject29.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41.emf"/><Relationship Id="rId4" Type="http://schemas.openxmlformats.org/officeDocument/2006/relationships/oleObject" Target="../embeddings/oleObject30.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7" Type="http://schemas.openxmlformats.org/officeDocument/2006/relationships/image" Target="../media/image43.e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32.bin"/><Relationship Id="rId5" Type="http://schemas.openxmlformats.org/officeDocument/2006/relationships/image" Target="../media/image42.emf"/><Relationship Id="rId4" Type="http://schemas.openxmlformats.org/officeDocument/2006/relationships/oleObject" Target="../embeddings/oleObject31.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notesSlide" Target="../notesSlides/notesSlide49.xml"/><Relationship Id="rId7" Type="http://schemas.openxmlformats.org/officeDocument/2006/relationships/image" Target="../media/image45.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34.bin"/><Relationship Id="rId5" Type="http://schemas.openxmlformats.org/officeDocument/2006/relationships/image" Target="../media/image44.wmf"/><Relationship Id="rId4" Type="http://schemas.openxmlformats.org/officeDocument/2006/relationships/oleObject" Target="../embeddings/oleObject33.bin"/><Relationship Id="rId9" Type="http://schemas.openxmlformats.org/officeDocument/2006/relationships/image" Target="../media/image43.emf"/></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7" Type="http://schemas.openxmlformats.org/officeDocument/2006/relationships/image" Target="../media/image43.e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37.bin"/><Relationship Id="rId5" Type="http://schemas.openxmlformats.org/officeDocument/2006/relationships/image" Target="../media/image46.wmf"/><Relationship Id="rId4" Type="http://schemas.openxmlformats.org/officeDocument/2006/relationships/oleObject" Target="../embeddings/oleObject36.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7" Type="http://schemas.openxmlformats.org/officeDocument/2006/relationships/image" Target="../media/image48.w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39.bin"/><Relationship Id="rId5" Type="http://schemas.openxmlformats.org/officeDocument/2006/relationships/image" Target="../media/image47.emf"/><Relationship Id="rId4" Type="http://schemas.openxmlformats.org/officeDocument/2006/relationships/oleObject" Target="../embeddings/oleObject38.bin"/></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notesSlide" Target="../notesSlides/notesSlide52.xml"/><Relationship Id="rId7" Type="http://schemas.openxmlformats.org/officeDocument/2006/relationships/image" Target="../media/image47.e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41.bin"/><Relationship Id="rId5" Type="http://schemas.openxmlformats.org/officeDocument/2006/relationships/image" Target="../media/image49.emf"/><Relationship Id="rId4" Type="http://schemas.openxmlformats.org/officeDocument/2006/relationships/oleObject" Target="../embeddings/oleObject40.bin"/><Relationship Id="rId9" Type="http://schemas.openxmlformats.org/officeDocument/2006/relationships/image" Target="../media/image50.wmf"/></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51.png"/><Relationship Id="rId5" Type="http://schemas.openxmlformats.org/officeDocument/2006/relationships/image" Target="../media/image47.emf"/><Relationship Id="rId4" Type="http://schemas.openxmlformats.org/officeDocument/2006/relationships/oleObject" Target="../embeddings/oleObject43.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52.emf"/><Relationship Id="rId5" Type="http://schemas.openxmlformats.org/officeDocument/2006/relationships/oleObject" Target="../embeddings/oleObject44.bin"/><Relationship Id="rId4" Type="http://schemas.openxmlformats.org/officeDocument/2006/relationships/image" Target="../media/image53.png"/></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notesSlide" Target="../notesSlides/notesSlide55.xml"/><Relationship Id="rId7" Type="http://schemas.openxmlformats.org/officeDocument/2006/relationships/image" Target="../media/image52.e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46.bin"/><Relationship Id="rId5" Type="http://schemas.openxmlformats.org/officeDocument/2006/relationships/image" Target="../media/image54.emf"/><Relationship Id="rId4" Type="http://schemas.openxmlformats.org/officeDocument/2006/relationships/oleObject" Target="../embeddings/oleObject45.bin"/><Relationship Id="rId9" Type="http://schemas.openxmlformats.org/officeDocument/2006/relationships/image" Target="../media/image55.wmf"/></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52.emf"/><Relationship Id="rId5" Type="http://schemas.openxmlformats.org/officeDocument/2006/relationships/oleObject" Target="../embeddings/oleObject48.bin"/><Relationship Id="rId4" Type="http://schemas.openxmlformats.org/officeDocument/2006/relationships/image" Target="../media/image56.png"/></Relationships>
</file>

<file path=ppt/slides/_rels/slide5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7" Type="http://schemas.openxmlformats.org/officeDocument/2006/relationships/image" Target="../media/image60.wmf"/><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oleObject" Target="../embeddings/oleObject50.bin"/><Relationship Id="rId5" Type="http://schemas.openxmlformats.org/officeDocument/2006/relationships/image" Target="../media/image59.emf"/><Relationship Id="rId4" Type="http://schemas.openxmlformats.org/officeDocument/2006/relationships/oleObject" Target="../embeddings/oleObject49.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62.png"/><Relationship Id="rId5" Type="http://schemas.openxmlformats.org/officeDocument/2006/relationships/image" Target="../media/image61.emf"/><Relationship Id="rId4" Type="http://schemas.openxmlformats.org/officeDocument/2006/relationships/oleObject" Target="../embeddings/oleObject51.bin"/></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7" Type="http://schemas.openxmlformats.org/officeDocument/2006/relationships/image" Target="../media/image64.wmf"/><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oleObject" Target="../embeddings/oleObject53.bin"/><Relationship Id="rId5" Type="http://schemas.openxmlformats.org/officeDocument/2006/relationships/image" Target="../media/image63.emf"/><Relationship Id="rId4" Type="http://schemas.openxmlformats.org/officeDocument/2006/relationships/oleObject" Target="../embeddings/oleObject52.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7"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65.png"/><Relationship Id="rId5" Type="http://schemas.openxmlformats.org/officeDocument/2006/relationships/image" Target="../media/image63.emf"/><Relationship Id="rId4" Type="http://schemas.openxmlformats.org/officeDocument/2006/relationships/oleObject" Target="../embeddings/oleObject54.bin"/></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notesSlide" Target="../notesSlides/notesSlide62.xml"/><Relationship Id="rId7" Type="http://schemas.openxmlformats.org/officeDocument/2006/relationships/image" Target="../media/image67.wmf"/><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oleObject" Target="../embeddings/oleObject56.bin"/><Relationship Id="rId5" Type="http://schemas.openxmlformats.org/officeDocument/2006/relationships/image" Target="../media/image66.wmf"/><Relationship Id="rId4" Type="http://schemas.openxmlformats.org/officeDocument/2006/relationships/oleObject" Target="../embeddings/oleObject55.bin"/><Relationship Id="rId9" Type="http://schemas.openxmlformats.org/officeDocument/2006/relationships/image" Target="../media/image68.emf"/></Relationships>
</file>

<file path=ppt/slides/_rels/slide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69.emf"/><Relationship Id="rId5" Type="http://schemas.openxmlformats.org/officeDocument/2006/relationships/oleObject" Target="../embeddings/oleObject58.bin"/><Relationship Id="rId4" Type="http://schemas.openxmlformats.org/officeDocument/2006/relationships/image" Target="../media/image6.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70.emf"/><Relationship Id="rId5" Type="http://schemas.openxmlformats.org/officeDocument/2006/relationships/oleObject" Target="../embeddings/oleObject59.bin"/><Relationship Id="rId4" Type="http://schemas.openxmlformats.org/officeDocument/2006/relationships/image" Target="../media/image53.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71.emf"/><Relationship Id="rId5" Type="http://schemas.openxmlformats.org/officeDocument/2006/relationships/oleObject" Target="../embeddings/oleObject60.bin"/><Relationship Id="rId4" Type="http://schemas.openxmlformats.org/officeDocument/2006/relationships/image" Target="../media/image20.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72.emf"/><Relationship Id="rId5" Type="http://schemas.openxmlformats.org/officeDocument/2006/relationships/oleObject" Target="../embeddings/oleObject61.bin"/><Relationship Id="rId4" Type="http://schemas.openxmlformats.org/officeDocument/2006/relationships/image" Target="../media/image38.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28.png"/><Relationship Id="rId5" Type="http://schemas.openxmlformats.org/officeDocument/2006/relationships/image" Target="../media/image73.emf"/><Relationship Id="rId4" Type="http://schemas.openxmlformats.org/officeDocument/2006/relationships/oleObject" Target="../embeddings/oleObject62.bin"/></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68538" y="260350"/>
            <a:ext cx="4752975" cy="720725"/>
          </a:xfrm>
        </p:spPr>
        <p:txBody>
          <a:bodyPr/>
          <a:lstStyle/>
          <a:p>
            <a:r>
              <a:rPr lang="zh-CN" altLang="en-US" sz="4000" b="1">
                <a:solidFill>
                  <a:srgbClr val="FFFF66"/>
                </a:solidFill>
                <a:latin typeface="Times New Roman" pitchFamily="18" charset="0"/>
                <a:ea typeface="楷体_GB2312" pitchFamily="49" charset="-122"/>
              </a:rPr>
              <a:t>第五章   触发器</a:t>
            </a:r>
          </a:p>
        </p:txBody>
      </p:sp>
      <p:sp>
        <p:nvSpPr>
          <p:cNvPr id="5125" name="Text Box 5"/>
          <p:cNvSpPr txBox="1">
            <a:spLocks noChangeArrowheads="1"/>
          </p:cNvSpPr>
          <p:nvPr/>
        </p:nvSpPr>
        <p:spPr bwMode="auto">
          <a:xfrm>
            <a:off x="323850" y="908050"/>
            <a:ext cx="23034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u="sng"/>
              <a:t>内容介绍</a:t>
            </a:r>
          </a:p>
        </p:txBody>
      </p:sp>
      <p:sp>
        <p:nvSpPr>
          <p:cNvPr id="5126" name="Text Box 6"/>
          <p:cNvSpPr txBox="1">
            <a:spLocks noChangeArrowheads="1"/>
          </p:cNvSpPr>
          <p:nvPr/>
        </p:nvSpPr>
        <p:spPr bwMode="auto">
          <a:xfrm>
            <a:off x="323850" y="1557338"/>
            <a:ext cx="8424863"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t>       </a:t>
            </a:r>
            <a:r>
              <a:rPr kumimoji="1" lang="zh-CN" altLang="en-US"/>
              <a:t>本章介绍构成时序逻辑电路的最基本部件－双稳态触发器，重点介绍各触发器的结构、工作原理、动作特点，以及触发器从功能上的分类及相互间的转换。</a:t>
            </a:r>
          </a:p>
        </p:txBody>
      </p:sp>
      <p:sp>
        <p:nvSpPr>
          <p:cNvPr id="5134" name="Text Box 14"/>
          <p:cNvSpPr txBox="1">
            <a:spLocks noChangeArrowheads="1"/>
          </p:cNvSpPr>
          <p:nvPr/>
        </p:nvSpPr>
        <p:spPr bwMode="auto">
          <a:xfrm>
            <a:off x="395288" y="3284538"/>
            <a:ext cx="8497887"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        </a:t>
            </a:r>
            <a:r>
              <a:rPr lang="zh-CN" altLang="en-US"/>
              <a:t>首先从组成各类触发器的基本部分－</a:t>
            </a:r>
            <a:r>
              <a:rPr lang="en-US" altLang="zh-CN"/>
              <a:t>SR</a:t>
            </a:r>
            <a:r>
              <a:rPr lang="zh-CN" altLang="en-US"/>
              <a:t>锁存器入手，介绍触发器的结构、逻辑功能、动作特点，在基础上介绍</a:t>
            </a:r>
            <a:r>
              <a:rPr lang="en-US" altLang="zh-CN"/>
              <a:t>JK</a:t>
            </a:r>
            <a:r>
              <a:rPr lang="zh-CN" altLang="en-US"/>
              <a:t>触发器、</a:t>
            </a:r>
            <a:r>
              <a:rPr lang="en-US" altLang="zh-CN"/>
              <a:t>D</a:t>
            </a:r>
            <a:r>
              <a:rPr lang="zh-CN" altLang="en-US"/>
              <a:t>触发器、</a:t>
            </a:r>
            <a:r>
              <a:rPr lang="en-US" altLang="zh-CN"/>
              <a:t>T</a:t>
            </a:r>
            <a:r>
              <a:rPr lang="zh-CN" altLang="en-US"/>
              <a:t>触发器等，给出触发器的描述方程。</a:t>
            </a:r>
          </a:p>
        </p:txBody>
      </p:sp>
      <p:sp>
        <p:nvSpPr>
          <p:cNvPr id="5135" name="Text Box 15"/>
          <p:cNvSpPr txBox="1">
            <a:spLocks noChangeArrowheads="1"/>
          </p:cNvSpPr>
          <p:nvPr/>
        </p:nvSpPr>
        <p:spPr bwMode="auto">
          <a:xfrm>
            <a:off x="323850" y="5229225"/>
            <a:ext cx="85693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        </a:t>
            </a:r>
            <a:r>
              <a:rPr lang="zh-CN" altLang="en-US"/>
              <a:t>本章重点是各触发器的功能表、逻辑符号、触发电平、状态方程的描述等。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1"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1000" fill="hold"/>
                                        <p:tgtEl>
                                          <p:spTgt spid="5122"/>
                                        </p:tgtEl>
                                        <p:attrNameLst>
                                          <p:attrName>ppt_w</p:attrName>
                                        </p:attrNameLst>
                                      </p:cBhvr>
                                      <p:tavLst>
                                        <p:tav tm="0">
                                          <p:val>
                                            <p:fltVal val="0"/>
                                          </p:val>
                                        </p:tav>
                                        <p:tav tm="100000">
                                          <p:val>
                                            <p:strVal val="#ppt_w"/>
                                          </p:val>
                                        </p:tav>
                                      </p:tavLst>
                                    </p:anim>
                                    <p:anim calcmode="lin" valueType="num">
                                      <p:cBhvr>
                                        <p:cTn id="8" dur="1000" fill="hold"/>
                                        <p:tgtEl>
                                          <p:spTgt spid="5122"/>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9" presetClass="entr" presetSubtype="0" fill="hold" grpId="1" nodeType="clickEffect">
                                  <p:stCondLst>
                                    <p:cond delay="0"/>
                                  </p:stCondLst>
                                  <p:childTnLst>
                                    <p:set>
                                      <p:cBhvr>
                                        <p:cTn id="12" dur="1" fill="hold">
                                          <p:stCondLst>
                                            <p:cond delay="0"/>
                                          </p:stCondLst>
                                        </p:cTn>
                                        <p:tgtEl>
                                          <p:spTgt spid="5125"/>
                                        </p:tgtEl>
                                        <p:attrNameLst>
                                          <p:attrName>style.visibility</p:attrName>
                                        </p:attrNameLst>
                                      </p:cBhvr>
                                      <p:to>
                                        <p:strVal val="visible"/>
                                      </p:to>
                                    </p:set>
                                    <p:anim calcmode="lin" valueType="num">
                                      <p:cBhvr>
                                        <p:cTn id="13" dur="1000" fill="hold"/>
                                        <p:tgtEl>
                                          <p:spTgt spid="5125"/>
                                        </p:tgtEl>
                                        <p:attrNameLst>
                                          <p:attrName>ppt_x</p:attrName>
                                        </p:attrNameLst>
                                      </p:cBhvr>
                                      <p:tavLst>
                                        <p:tav tm="0">
                                          <p:val>
                                            <p:strVal val="#ppt_x-.2"/>
                                          </p:val>
                                        </p:tav>
                                        <p:tav tm="100000">
                                          <p:val>
                                            <p:strVal val="#ppt_x"/>
                                          </p:val>
                                        </p:tav>
                                      </p:tavLst>
                                    </p:anim>
                                    <p:anim calcmode="lin" valueType="num">
                                      <p:cBhvr>
                                        <p:cTn id="14" dur="1000" fill="hold"/>
                                        <p:tgtEl>
                                          <p:spTgt spid="5125"/>
                                        </p:tgtEl>
                                        <p:attrNameLst>
                                          <p:attrName>ppt_y</p:attrName>
                                        </p:attrNameLst>
                                      </p:cBhvr>
                                      <p:tavLst>
                                        <p:tav tm="0">
                                          <p:val>
                                            <p:strVal val="#ppt_y"/>
                                          </p:val>
                                        </p:tav>
                                        <p:tav tm="100000">
                                          <p:val>
                                            <p:strVal val="#ppt_y"/>
                                          </p:val>
                                        </p:tav>
                                      </p:tavLst>
                                    </p:anim>
                                    <p:animEffect transition="in" filter="wipe(right)" prLst="gradientSize: 0.1">
                                      <p:cBhvr>
                                        <p:cTn id="15" dur="1000"/>
                                        <p:tgtEl>
                                          <p:spTgt spid="512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126"/>
                                        </p:tgtEl>
                                        <p:attrNameLst>
                                          <p:attrName>style.visibility</p:attrName>
                                        </p:attrNameLst>
                                      </p:cBhvr>
                                      <p:to>
                                        <p:strVal val="visible"/>
                                      </p:to>
                                    </p:set>
                                    <p:animEffect transition="in" filter="wipe(left)">
                                      <p:cBhvr>
                                        <p:cTn id="20" dur="1000"/>
                                        <p:tgtEl>
                                          <p:spTgt spid="512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134"/>
                                        </p:tgtEl>
                                        <p:attrNameLst>
                                          <p:attrName>style.visibility</p:attrName>
                                        </p:attrNameLst>
                                      </p:cBhvr>
                                      <p:to>
                                        <p:strVal val="visible"/>
                                      </p:to>
                                    </p:set>
                                    <p:animEffect transition="in" filter="wipe(left)">
                                      <p:cBhvr>
                                        <p:cTn id="25" dur="1000"/>
                                        <p:tgtEl>
                                          <p:spTgt spid="513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135"/>
                                        </p:tgtEl>
                                        <p:attrNameLst>
                                          <p:attrName>style.visibility</p:attrName>
                                        </p:attrNameLst>
                                      </p:cBhvr>
                                      <p:to>
                                        <p:strVal val="visible"/>
                                      </p:to>
                                    </p:set>
                                    <p:animEffect transition="in" filter="wipe(left)">
                                      <p:cBhvr>
                                        <p:cTn id="30" dur="1000"/>
                                        <p:tgtEl>
                                          <p:spTgt spid="5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1"/>
      <p:bldP spid="5125" grpId="1"/>
      <p:bldP spid="5126" grpId="0" autoUpdateAnimBg="0"/>
      <p:bldP spid="5134" grpId="0"/>
      <p:bldP spid="513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179388" y="620713"/>
            <a:ext cx="2674937" cy="652462"/>
          </a:xfrm>
        </p:spPr>
        <p:txBody>
          <a:bodyPr/>
          <a:lstStyle/>
          <a:p>
            <a:pPr algn="l"/>
            <a:r>
              <a:rPr lang="zh-CN" altLang="en-US" sz="2800" b="1" u="sng">
                <a:solidFill>
                  <a:schemeClr val="tx1"/>
                </a:solidFill>
                <a:latin typeface="Times New Roman" pitchFamily="18" charset="0"/>
                <a:ea typeface="楷体_GB2312" pitchFamily="49" charset="-122"/>
              </a:rPr>
              <a:t>二、动作特点</a:t>
            </a:r>
          </a:p>
        </p:txBody>
      </p:sp>
      <p:sp>
        <p:nvSpPr>
          <p:cNvPr id="125956" name="Rectangle 4"/>
          <p:cNvSpPr>
            <a:spLocks noChangeArrowheads="1"/>
          </p:cNvSpPr>
          <p:nvPr/>
        </p:nvSpPr>
        <p:spPr bwMode="auto">
          <a:xfrm>
            <a:off x="0" y="0"/>
            <a:ext cx="341947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effectLst>
                  <a:outerShdw blurRad="38100" dist="38100" dir="2700000" algn="tl">
                    <a:srgbClr val="000000"/>
                  </a:outerShdw>
                </a:effectLst>
              </a:rPr>
              <a:t>5.2   </a:t>
            </a:r>
            <a:r>
              <a:rPr lang="en-US" altLang="zh-CN" sz="3600" i="1" u="sng">
                <a:solidFill>
                  <a:srgbClr val="FFFF66"/>
                </a:solidFill>
                <a:effectLst>
                  <a:outerShdw blurRad="38100" dist="38100" dir="2700000" algn="tl">
                    <a:srgbClr val="000000"/>
                  </a:outerShdw>
                </a:effectLst>
              </a:rPr>
              <a:t>SR</a:t>
            </a:r>
            <a:r>
              <a:rPr lang="zh-CN" altLang="en-US" sz="3600" u="sng">
                <a:solidFill>
                  <a:srgbClr val="FFFF66"/>
                </a:solidFill>
                <a:effectLst>
                  <a:outerShdw blurRad="38100" dist="38100" dir="2700000" algn="tl">
                    <a:srgbClr val="000000"/>
                  </a:outerShdw>
                </a:effectLst>
              </a:rPr>
              <a:t>锁存器</a:t>
            </a:r>
          </a:p>
        </p:txBody>
      </p:sp>
      <p:sp>
        <p:nvSpPr>
          <p:cNvPr id="125957" name="Rectangle 5"/>
          <p:cNvSpPr>
            <a:spLocks noChangeArrowheads="1"/>
          </p:cNvSpPr>
          <p:nvPr/>
        </p:nvSpPr>
        <p:spPr bwMode="auto">
          <a:xfrm>
            <a:off x="250825" y="1268413"/>
            <a:ext cx="7327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在任何时刻，输入都能直接改变输出的状态。</a:t>
            </a:r>
          </a:p>
        </p:txBody>
      </p:sp>
      <p:sp>
        <p:nvSpPr>
          <p:cNvPr id="125958" name="Rectangle 6"/>
          <p:cNvSpPr>
            <a:spLocks noChangeArrowheads="1"/>
          </p:cNvSpPr>
          <p:nvPr/>
        </p:nvSpPr>
        <p:spPr bwMode="auto">
          <a:xfrm>
            <a:off x="179388" y="1866900"/>
            <a:ext cx="2160587"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例</a:t>
            </a:r>
            <a:r>
              <a:rPr lang="en-US" altLang="zh-CN"/>
              <a:t>5.2.1 </a:t>
            </a:r>
            <a:r>
              <a:rPr lang="zh-CN" altLang="en-US"/>
              <a:t>已知由与非门构成的</a:t>
            </a:r>
            <a:r>
              <a:rPr lang="en-US" altLang="zh-CN"/>
              <a:t>SR</a:t>
            </a:r>
            <a:r>
              <a:rPr lang="zh-CN" altLang="en-US"/>
              <a:t>锁存器输入端的波形，试画出输出端</a:t>
            </a:r>
            <a:r>
              <a:rPr lang="en-US" altLang="zh-CN" i="1"/>
              <a:t>Q</a:t>
            </a:r>
            <a:r>
              <a:rPr lang="zh-CN" altLang="en-US"/>
              <a:t>和</a:t>
            </a:r>
            <a:r>
              <a:rPr lang="en-US" altLang="zh-CN" i="1"/>
              <a:t>Q</a:t>
            </a:r>
            <a:r>
              <a:rPr lang="en-US" altLang="zh-CN" i="1">
                <a:sym typeface="Symbol" pitchFamily="18" charset="2"/>
              </a:rPr>
              <a:t> </a:t>
            </a:r>
            <a:r>
              <a:rPr lang="zh-CN" altLang="en-US">
                <a:sym typeface="Symbol" pitchFamily="18" charset="2"/>
              </a:rPr>
              <a:t>的波形</a:t>
            </a:r>
          </a:p>
        </p:txBody>
      </p:sp>
      <p:sp>
        <p:nvSpPr>
          <p:cNvPr id="125960" name="Text Box 8"/>
          <p:cNvSpPr txBox="1">
            <a:spLocks noChangeArrowheads="1"/>
          </p:cNvSpPr>
          <p:nvPr/>
        </p:nvSpPr>
        <p:spPr bwMode="auto">
          <a:xfrm>
            <a:off x="250825" y="5013325"/>
            <a:ext cx="20891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解：波形如图</a:t>
            </a:r>
            <a:r>
              <a:rPr lang="en-US" altLang="zh-CN"/>
              <a:t>5.2.3</a:t>
            </a:r>
            <a:r>
              <a:rPr lang="zh-CN" altLang="en-US"/>
              <a:t>所示</a:t>
            </a:r>
          </a:p>
        </p:txBody>
      </p:sp>
      <p:grpSp>
        <p:nvGrpSpPr>
          <p:cNvPr id="125962" name="Group 10"/>
          <p:cNvGrpSpPr>
            <a:grpSpLocks/>
          </p:cNvGrpSpPr>
          <p:nvPr/>
        </p:nvGrpSpPr>
        <p:grpSpPr bwMode="auto">
          <a:xfrm>
            <a:off x="2411413" y="2133600"/>
            <a:ext cx="6553200" cy="4241800"/>
            <a:chOff x="1519" y="1344"/>
            <a:chExt cx="4128" cy="2672"/>
          </a:xfrm>
        </p:grpSpPr>
        <p:pic>
          <p:nvPicPr>
            <p:cNvPr id="125959" name="Picture 7" descr="5-2-3"/>
            <p:cNvPicPr>
              <a:picLocks noChangeAspect="1" noChangeArrowheads="1"/>
            </p:cNvPicPr>
            <p:nvPr/>
          </p:nvPicPr>
          <p:blipFill>
            <a:blip r:embed="rId4">
              <a:extLst>
                <a:ext uri="{28A0092B-C50C-407E-A947-70E740481C1C}">
                  <a14:useLocalDpi xmlns:a14="http://schemas.microsoft.com/office/drawing/2010/main" val="0"/>
                </a:ext>
              </a:extLst>
            </a:blip>
            <a:srcRect l="2156" r="2110" b="11256"/>
            <a:stretch>
              <a:fillRect/>
            </a:stretch>
          </p:blipFill>
          <p:spPr bwMode="auto">
            <a:xfrm>
              <a:off x="1519" y="1344"/>
              <a:ext cx="4128" cy="2672"/>
            </a:xfrm>
            <a:prstGeom prst="rect">
              <a:avLst/>
            </a:prstGeom>
            <a:noFill/>
            <a:ln w="57150" cmpd="thickThin">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125961" name="Rectangle 9"/>
            <p:cNvSpPr>
              <a:spLocks noChangeArrowheads="1"/>
            </p:cNvSpPr>
            <p:nvPr/>
          </p:nvSpPr>
          <p:spPr bwMode="auto">
            <a:xfrm>
              <a:off x="1519" y="3657"/>
              <a:ext cx="7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rPr>
                <a:t>图</a:t>
              </a:r>
              <a:r>
                <a:rPr lang="en-US" altLang="zh-CN">
                  <a:solidFill>
                    <a:srgbClr val="000000"/>
                  </a:solidFill>
                </a:rPr>
                <a:t>5.2.3</a:t>
              </a:r>
            </a:p>
          </p:txBody>
        </p:sp>
      </p:grpSp>
      <p:graphicFrame>
        <p:nvGraphicFramePr>
          <p:cNvPr id="125963" name="Object 11"/>
          <p:cNvGraphicFramePr>
            <a:graphicFrameLocks noChangeAspect="1"/>
          </p:cNvGraphicFramePr>
          <p:nvPr/>
        </p:nvGraphicFramePr>
        <p:xfrm>
          <a:off x="3563938" y="404813"/>
          <a:ext cx="4622800" cy="623887"/>
        </p:xfrm>
        <a:graphic>
          <a:graphicData uri="http://schemas.openxmlformats.org/presentationml/2006/ole">
            <mc:AlternateContent xmlns:mc="http://schemas.openxmlformats.org/markup-compatibility/2006">
              <mc:Choice xmlns:v="urn:schemas-microsoft-com:vml" Requires="v">
                <p:oleObj spid="_x0000_s125967" name="公式" r:id="rId5" imgW="2057400" imgH="279360" progId="Equation.3">
                  <p:embed/>
                </p:oleObj>
              </mc:Choice>
              <mc:Fallback>
                <p:oleObj name="公式" r:id="rId5" imgW="2057400" imgH="27936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938" y="404813"/>
                        <a:ext cx="4622800" cy="623887"/>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5964" name="Rectangle 12"/>
          <p:cNvSpPr>
            <a:spLocks noChangeArrowheads="1"/>
          </p:cNvSpPr>
          <p:nvPr/>
        </p:nvSpPr>
        <p:spPr bwMode="auto">
          <a:xfrm>
            <a:off x="6516688" y="2565400"/>
            <a:ext cx="360362" cy="3455988"/>
          </a:xfrm>
          <a:prstGeom prst="rect">
            <a:avLst/>
          </a:prstGeom>
          <a:solidFill>
            <a:srgbClr val="FF00FF">
              <a:alpha val="14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66" name="AutoShape 14"/>
          <p:cNvSpPr>
            <a:spLocks noChangeArrowheads="1"/>
          </p:cNvSpPr>
          <p:nvPr/>
        </p:nvSpPr>
        <p:spPr bwMode="auto">
          <a:xfrm>
            <a:off x="6516688" y="1125538"/>
            <a:ext cx="288925" cy="1366837"/>
          </a:xfrm>
          <a:prstGeom prst="upArrow">
            <a:avLst>
              <a:gd name="adj1" fmla="val 50000"/>
              <a:gd name="adj2" fmla="val 118269"/>
            </a:avLst>
          </a:prstGeom>
          <a:solidFill>
            <a:srgbClr val="FFFF66"/>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5954"/>
                                        </p:tgtEl>
                                        <p:attrNameLst>
                                          <p:attrName>style.visibility</p:attrName>
                                        </p:attrNameLst>
                                      </p:cBhvr>
                                      <p:to>
                                        <p:strVal val="visible"/>
                                      </p:to>
                                    </p:set>
                                    <p:animEffect transition="in" filter="wipe(left)">
                                      <p:cBhvr>
                                        <p:cTn id="7" dur="1000"/>
                                        <p:tgtEl>
                                          <p:spTgt spid="1259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288" fill="hold" grpId="0" nodeType="clickEffect">
                                  <p:stCondLst>
                                    <p:cond delay="0"/>
                                  </p:stCondLst>
                                  <p:childTnLst>
                                    <p:set>
                                      <p:cBhvr>
                                        <p:cTn id="11" dur="1" fill="hold">
                                          <p:stCondLst>
                                            <p:cond delay="0"/>
                                          </p:stCondLst>
                                        </p:cTn>
                                        <p:tgtEl>
                                          <p:spTgt spid="125957"/>
                                        </p:tgtEl>
                                        <p:attrNameLst>
                                          <p:attrName>style.visibility</p:attrName>
                                        </p:attrNameLst>
                                      </p:cBhvr>
                                      <p:to>
                                        <p:strVal val="visible"/>
                                      </p:to>
                                    </p:set>
                                    <p:anim calcmode="lin" valueType="num">
                                      <p:cBhvr>
                                        <p:cTn id="12" dur="1000" fill="hold"/>
                                        <p:tgtEl>
                                          <p:spTgt spid="125957"/>
                                        </p:tgtEl>
                                        <p:attrNameLst>
                                          <p:attrName>ppt_w</p:attrName>
                                        </p:attrNameLst>
                                      </p:cBhvr>
                                      <p:tavLst>
                                        <p:tav tm="0">
                                          <p:val>
                                            <p:strVal val="4/3*#ppt_w"/>
                                          </p:val>
                                        </p:tav>
                                        <p:tav tm="100000">
                                          <p:val>
                                            <p:strVal val="#ppt_w"/>
                                          </p:val>
                                        </p:tav>
                                      </p:tavLst>
                                    </p:anim>
                                    <p:anim calcmode="lin" valueType="num">
                                      <p:cBhvr>
                                        <p:cTn id="13" dur="1000" fill="hold"/>
                                        <p:tgtEl>
                                          <p:spTgt spid="125957"/>
                                        </p:tgtEl>
                                        <p:attrNameLst>
                                          <p:attrName>ppt_h</p:attrName>
                                        </p:attrNameLst>
                                      </p:cBhvr>
                                      <p:tavLst>
                                        <p:tav tm="0">
                                          <p:val>
                                            <p:strVal val="4/3*#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6" fill="hold" grpId="0" nodeType="clickEffect">
                                  <p:stCondLst>
                                    <p:cond delay="0"/>
                                  </p:stCondLst>
                                  <p:childTnLst>
                                    <p:set>
                                      <p:cBhvr>
                                        <p:cTn id="17" dur="1" fill="hold">
                                          <p:stCondLst>
                                            <p:cond delay="0"/>
                                          </p:stCondLst>
                                        </p:cTn>
                                        <p:tgtEl>
                                          <p:spTgt spid="125958"/>
                                        </p:tgtEl>
                                        <p:attrNameLst>
                                          <p:attrName>style.visibility</p:attrName>
                                        </p:attrNameLst>
                                      </p:cBhvr>
                                      <p:to>
                                        <p:strVal val="visible"/>
                                      </p:to>
                                    </p:set>
                                    <p:animEffect transition="in" filter="barn(inHorizontal)">
                                      <p:cBhvr>
                                        <p:cTn id="18" dur="1000"/>
                                        <p:tgtEl>
                                          <p:spTgt spid="12595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0" presetClass="entr" presetSubtype="0" fill="hold" grpId="0" nodeType="clickEffect">
                                  <p:stCondLst>
                                    <p:cond delay="0"/>
                                  </p:stCondLst>
                                  <p:childTnLst>
                                    <p:set>
                                      <p:cBhvr>
                                        <p:cTn id="22" dur="1" fill="hold">
                                          <p:stCondLst>
                                            <p:cond delay="0"/>
                                          </p:stCondLst>
                                        </p:cTn>
                                        <p:tgtEl>
                                          <p:spTgt spid="125960"/>
                                        </p:tgtEl>
                                        <p:attrNameLst>
                                          <p:attrName>style.visibility</p:attrName>
                                        </p:attrNameLst>
                                      </p:cBhvr>
                                      <p:to>
                                        <p:strVal val="visible"/>
                                      </p:to>
                                    </p:set>
                                    <p:animEffect transition="in" filter="wedge">
                                      <p:cBhvr>
                                        <p:cTn id="23" dur="1000"/>
                                        <p:tgtEl>
                                          <p:spTgt spid="12596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125962"/>
                                        </p:tgtEl>
                                        <p:attrNameLst>
                                          <p:attrName>style.visibility</p:attrName>
                                        </p:attrNameLst>
                                      </p:cBhvr>
                                      <p:to>
                                        <p:strVal val="visible"/>
                                      </p:to>
                                    </p:set>
                                    <p:animEffect transition="in" filter="dissolve">
                                      <p:cBhvr>
                                        <p:cTn id="28" dur="1000"/>
                                        <p:tgtEl>
                                          <p:spTgt spid="12596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5964"/>
                                        </p:tgtEl>
                                        <p:attrNameLst>
                                          <p:attrName>style.visibility</p:attrName>
                                        </p:attrNameLst>
                                      </p:cBhvr>
                                      <p:to>
                                        <p:strVal val="visible"/>
                                      </p:to>
                                    </p:set>
                                    <p:animEffect transition="in" filter="fade">
                                      <p:cBhvr>
                                        <p:cTn id="33" dur="1000"/>
                                        <p:tgtEl>
                                          <p:spTgt spid="12596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25966"/>
                                        </p:tgtEl>
                                        <p:attrNameLst>
                                          <p:attrName>style.visibility</p:attrName>
                                        </p:attrNameLst>
                                      </p:cBhvr>
                                      <p:to>
                                        <p:strVal val="visible"/>
                                      </p:to>
                                    </p:set>
                                    <p:animEffect transition="in" filter="wipe(down)">
                                      <p:cBhvr>
                                        <p:cTn id="38" dur="1000"/>
                                        <p:tgtEl>
                                          <p:spTgt spid="12596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nodeType="clickEffect">
                                  <p:stCondLst>
                                    <p:cond delay="0"/>
                                  </p:stCondLst>
                                  <p:childTnLst>
                                    <p:set>
                                      <p:cBhvr>
                                        <p:cTn id="42" dur="1" fill="hold">
                                          <p:stCondLst>
                                            <p:cond delay="0"/>
                                          </p:stCondLst>
                                        </p:cTn>
                                        <p:tgtEl>
                                          <p:spTgt spid="125963"/>
                                        </p:tgtEl>
                                        <p:attrNameLst>
                                          <p:attrName>style.visibility</p:attrName>
                                        </p:attrNameLst>
                                      </p:cBhvr>
                                      <p:to>
                                        <p:strVal val="visible"/>
                                      </p:to>
                                    </p:set>
                                    <p:animEffect transition="in" filter="fade">
                                      <p:cBhvr>
                                        <p:cTn id="43" dur="1000"/>
                                        <p:tgtEl>
                                          <p:spTgt spid="125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p:bldP spid="125957" grpId="0"/>
      <p:bldP spid="125958" grpId="0"/>
      <p:bldP spid="125960" grpId="0"/>
      <p:bldP spid="125964" grpId="0" animBg="1"/>
      <p:bldP spid="125966"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4968875" cy="522288"/>
          </a:xfrm>
        </p:spPr>
        <p:txBody>
          <a:bodyPr/>
          <a:lstStyle/>
          <a:p>
            <a:pPr algn="l"/>
            <a:r>
              <a:rPr lang="en-US" altLang="zh-CN" sz="3600" b="1" u="sng">
                <a:solidFill>
                  <a:srgbClr val="FFFF66"/>
                </a:solidFill>
                <a:latin typeface="Times New Roman" pitchFamily="18" charset="0"/>
                <a:ea typeface="楷体_GB2312" pitchFamily="49" charset="-122"/>
              </a:rPr>
              <a:t>5.3 </a:t>
            </a:r>
            <a:r>
              <a:rPr lang="zh-CN" altLang="en-US" sz="3600" b="1" u="sng">
                <a:solidFill>
                  <a:srgbClr val="FFFF66"/>
                </a:solidFill>
                <a:latin typeface="Times New Roman" pitchFamily="18" charset="0"/>
                <a:ea typeface="楷体_GB2312" pitchFamily="49" charset="-122"/>
              </a:rPr>
              <a:t>电平触发的触发器</a:t>
            </a:r>
          </a:p>
        </p:txBody>
      </p:sp>
      <p:sp>
        <p:nvSpPr>
          <p:cNvPr id="12302" name="Text Box 14"/>
          <p:cNvSpPr txBox="1">
            <a:spLocks noChangeArrowheads="1"/>
          </p:cNvSpPr>
          <p:nvPr/>
        </p:nvSpPr>
        <p:spPr bwMode="auto">
          <a:xfrm>
            <a:off x="250825" y="620713"/>
            <a:ext cx="85153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t>        </a:t>
            </a:r>
            <a:r>
              <a:rPr kumimoji="1" lang="zh-CN" altLang="en-US"/>
              <a:t>在数字系统中，常常要求某些触发器在同一时刻动作，这就要求有一个同步信号来控制，这个控制信号叫做时钟信号（</a:t>
            </a:r>
            <a:r>
              <a:rPr kumimoji="1" lang="en-US" altLang="zh-CN"/>
              <a:t>Clock</a:t>
            </a:r>
            <a:r>
              <a:rPr kumimoji="1" lang="zh-CN" altLang="en-US"/>
              <a:t>），简称时钟，用</a:t>
            </a:r>
            <a:r>
              <a:rPr kumimoji="1" lang="en-US" altLang="zh-CN"/>
              <a:t>CLK</a:t>
            </a:r>
            <a:r>
              <a:rPr kumimoji="1" lang="zh-CN" altLang="en-US"/>
              <a:t>表示。这种受时钟控制的触发器统称为时钟触发器。</a:t>
            </a:r>
          </a:p>
        </p:txBody>
      </p:sp>
      <p:sp>
        <p:nvSpPr>
          <p:cNvPr id="12304" name="Text Box 16"/>
          <p:cNvSpPr txBox="1">
            <a:spLocks noChangeArrowheads="1"/>
          </p:cNvSpPr>
          <p:nvPr/>
        </p:nvSpPr>
        <p:spPr bwMode="auto">
          <a:xfrm>
            <a:off x="179388" y="2420938"/>
            <a:ext cx="50403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u="sng"/>
              <a:t>一、电路结构与工作原理</a:t>
            </a:r>
          </a:p>
        </p:txBody>
      </p:sp>
      <p:sp>
        <p:nvSpPr>
          <p:cNvPr id="12305" name="Text Box 17"/>
          <p:cNvSpPr txBox="1">
            <a:spLocks noChangeArrowheads="1"/>
          </p:cNvSpPr>
          <p:nvPr/>
        </p:nvSpPr>
        <p:spPr bwMode="auto">
          <a:xfrm>
            <a:off x="323850" y="2924175"/>
            <a:ext cx="84248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t>        </a:t>
            </a:r>
            <a:r>
              <a:rPr kumimoji="1" lang="zh-CN" altLang="en-US"/>
              <a:t>图</a:t>
            </a:r>
            <a:r>
              <a:rPr kumimoji="1" lang="en-US" altLang="zh-CN"/>
              <a:t>5.3.1</a:t>
            </a:r>
            <a:r>
              <a:rPr kumimoji="1" lang="zh-CN" altLang="en-US"/>
              <a:t>所示为电平触发</a:t>
            </a:r>
            <a:r>
              <a:rPr kumimoji="1" lang="en-US" altLang="zh-CN" i="1"/>
              <a:t>SR</a:t>
            </a:r>
            <a:r>
              <a:rPr kumimoji="1" lang="zh-CN" altLang="en-US"/>
              <a:t>触发器（同步</a:t>
            </a:r>
            <a:r>
              <a:rPr kumimoji="1" lang="en-US" altLang="zh-CN" i="1"/>
              <a:t>SR</a:t>
            </a:r>
            <a:r>
              <a:rPr kumimoji="1" lang="zh-CN" altLang="en-US"/>
              <a:t>触发器）的基本电路结构及图形符号。</a:t>
            </a:r>
          </a:p>
        </p:txBody>
      </p:sp>
      <p:grpSp>
        <p:nvGrpSpPr>
          <p:cNvPr id="12311" name="Group 23"/>
          <p:cNvGrpSpPr>
            <a:grpSpLocks/>
          </p:cNvGrpSpPr>
          <p:nvPr/>
        </p:nvGrpSpPr>
        <p:grpSpPr bwMode="auto">
          <a:xfrm>
            <a:off x="250825" y="4076700"/>
            <a:ext cx="8640763" cy="2546350"/>
            <a:chOff x="158" y="2568"/>
            <a:chExt cx="5443" cy="1604"/>
          </a:xfrm>
        </p:grpSpPr>
        <p:pic>
          <p:nvPicPr>
            <p:cNvPr id="12307" name="Picture 19" descr="5-3-1"/>
            <p:cNvPicPr>
              <a:picLocks noChangeAspect="1" noChangeArrowheads="1"/>
            </p:cNvPicPr>
            <p:nvPr/>
          </p:nvPicPr>
          <p:blipFill>
            <a:blip r:embed="rId3">
              <a:extLst>
                <a:ext uri="{28A0092B-C50C-407E-A947-70E740481C1C}">
                  <a14:useLocalDpi xmlns:a14="http://schemas.microsoft.com/office/drawing/2010/main" val="0"/>
                </a:ext>
              </a:extLst>
            </a:blip>
            <a:srcRect t="9479" b="19933"/>
            <a:stretch>
              <a:fillRect/>
            </a:stretch>
          </p:blipFill>
          <p:spPr bwMode="auto">
            <a:xfrm>
              <a:off x="158" y="2568"/>
              <a:ext cx="5443" cy="1568"/>
            </a:xfrm>
            <a:prstGeom prst="rect">
              <a:avLst/>
            </a:prstGeom>
            <a:noFill/>
            <a:ln w="57150" cmpd="thickThin">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12308" name="Rectangle 20"/>
            <p:cNvSpPr>
              <a:spLocks noChangeArrowheads="1"/>
            </p:cNvSpPr>
            <p:nvPr/>
          </p:nvSpPr>
          <p:spPr bwMode="auto">
            <a:xfrm>
              <a:off x="2971" y="3884"/>
              <a:ext cx="6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solidFill>
                    <a:srgbClr val="000000"/>
                  </a:solidFill>
                </a:rPr>
                <a:t>图</a:t>
              </a:r>
              <a:r>
                <a:rPr kumimoji="1" lang="en-US" altLang="zh-CN" sz="2400">
                  <a:solidFill>
                    <a:srgbClr val="000000"/>
                  </a:solidFill>
                </a:rPr>
                <a:t>5.3.1</a:t>
              </a:r>
            </a:p>
          </p:txBody>
        </p:sp>
        <p:sp>
          <p:nvSpPr>
            <p:cNvPr id="12309" name="Rectangle 21"/>
            <p:cNvSpPr>
              <a:spLocks noChangeArrowheads="1"/>
            </p:cNvSpPr>
            <p:nvPr/>
          </p:nvSpPr>
          <p:spPr bwMode="auto">
            <a:xfrm>
              <a:off x="703" y="2568"/>
              <a:ext cx="1043" cy="1542"/>
            </a:xfrm>
            <a:prstGeom prst="rect">
              <a:avLst/>
            </a:prstGeom>
            <a:solidFill>
              <a:srgbClr val="99CCFF">
                <a:alpha val="25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0" name="Rectangle 22"/>
            <p:cNvSpPr>
              <a:spLocks noChangeArrowheads="1"/>
            </p:cNvSpPr>
            <p:nvPr/>
          </p:nvSpPr>
          <p:spPr bwMode="auto">
            <a:xfrm>
              <a:off x="1746" y="2568"/>
              <a:ext cx="1134" cy="1588"/>
            </a:xfrm>
            <a:prstGeom prst="rect">
              <a:avLst/>
            </a:prstGeom>
            <a:solidFill>
              <a:srgbClr val="FF99FF">
                <a:alpha val="25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312" name="AutoShape 24"/>
          <p:cNvSpPr>
            <a:spLocks noChangeArrowheads="1"/>
          </p:cNvSpPr>
          <p:nvPr/>
        </p:nvSpPr>
        <p:spPr bwMode="auto">
          <a:xfrm>
            <a:off x="5435600" y="2781300"/>
            <a:ext cx="2665413" cy="576263"/>
          </a:xfrm>
          <a:prstGeom prst="wedgeRoundRectCallout">
            <a:avLst>
              <a:gd name="adj1" fmla="val -100389"/>
              <a:gd name="adj2" fmla="val 241736"/>
              <a:gd name="adj3" fmla="val 16667"/>
            </a:avLst>
          </a:prstGeom>
          <a:solidFill>
            <a:srgbClr val="FFFF66"/>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solidFill>
                  <a:srgbClr val="FF6600"/>
                </a:solidFill>
              </a:rPr>
              <a:t>基本</a:t>
            </a:r>
            <a:r>
              <a:rPr lang="en-US" altLang="zh-CN">
                <a:solidFill>
                  <a:srgbClr val="FF6600"/>
                </a:solidFill>
              </a:rPr>
              <a:t>SR</a:t>
            </a:r>
            <a:r>
              <a:rPr lang="zh-CN" altLang="en-US">
                <a:solidFill>
                  <a:srgbClr val="FF6600"/>
                </a:solidFill>
              </a:rPr>
              <a:t>锁存器</a:t>
            </a:r>
          </a:p>
        </p:txBody>
      </p:sp>
      <p:sp>
        <p:nvSpPr>
          <p:cNvPr id="12313" name="AutoShape 25"/>
          <p:cNvSpPr>
            <a:spLocks noChangeArrowheads="1"/>
          </p:cNvSpPr>
          <p:nvPr/>
        </p:nvSpPr>
        <p:spPr bwMode="auto">
          <a:xfrm>
            <a:off x="1116013" y="2781300"/>
            <a:ext cx="2665412" cy="576263"/>
          </a:xfrm>
          <a:prstGeom prst="wedgeRoundRectCallout">
            <a:avLst>
              <a:gd name="adj1" fmla="val -3366"/>
              <a:gd name="adj2" fmla="val 200690"/>
              <a:gd name="adj3" fmla="val 16667"/>
            </a:avLst>
          </a:prstGeom>
          <a:solidFill>
            <a:srgbClr val="FFFF66"/>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solidFill>
                  <a:srgbClr val="FF6600"/>
                </a:solidFill>
              </a:rPr>
              <a:t>输入控制门</a:t>
            </a:r>
          </a:p>
        </p:txBody>
      </p:sp>
      <p:sp>
        <p:nvSpPr>
          <p:cNvPr id="12315" name="AutoShape 27"/>
          <p:cNvSpPr>
            <a:spLocks noChangeArrowheads="1"/>
          </p:cNvSpPr>
          <p:nvPr/>
        </p:nvSpPr>
        <p:spPr bwMode="auto">
          <a:xfrm>
            <a:off x="1547813" y="4508500"/>
            <a:ext cx="3455987" cy="1441450"/>
          </a:xfrm>
          <a:prstGeom prst="horizontalScroll">
            <a:avLst>
              <a:gd name="adj" fmla="val 12500"/>
            </a:avLst>
          </a:prstGeom>
          <a:solidFill>
            <a:srgbClr val="FF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solidFill>
                  <a:srgbClr val="000000"/>
                </a:solidFill>
              </a:rPr>
              <a:t>只有在</a:t>
            </a:r>
            <a:r>
              <a:rPr lang="en-US" altLang="zh-CN">
                <a:solidFill>
                  <a:srgbClr val="000000"/>
                </a:solidFill>
              </a:rPr>
              <a:t>CLK</a:t>
            </a:r>
            <a:r>
              <a:rPr lang="zh-CN" altLang="en-US">
                <a:solidFill>
                  <a:srgbClr val="000000"/>
                </a:solidFill>
              </a:rPr>
              <a:t>＝</a:t>
            </a:r>
            <a:r>
              <a:rPr lang="en-US" altLang="zh-CN">
                <a:solidFill>
                  <a:srgbClr val="000000"/>
                </a:solidFill>
              </a:rPr>
              <a:t>1</a:t>
            </a:r>
            <a:r>
              <a:rPr lang="zh-CN" altLang="en-US">
                <a:solidFill>
                  <a:srgbClr val="000000"/>
                </a:solidFill>
              </a:rPr>
              <a:t>时，</a:t>
            </a:r>
          </a:p>
          <a:p>
            <a:pPr algn="ctr"/>
            <a:r>
              <a:rPr lang="en-US" altLang="zh-CN">
                <a:solidFill>
                  <a:srgbClr val="000000"/>
                </a:solidFill>
              </a:rPr>
              <a:t>SR</a:t>
            </a:r>
            <a:r>
              <a:rPr lang="zh-CN" altLang="en-US">
                <a:solidFill>
                  <a:srgbClr val="000000"/>
                </a:solidFill>
              </a:rPr>
              <a:t>才能起作用</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p:cTn id="7" dur="1000" fill="hold"/>
                                        <p:tgtEl>
                                          <p:spTgt spid="12290"/>
                                        </p:tgtEl>
                                        <p:attrNameLst>
                                          <p:attrName>ppt_w</p:attrName>
                                        </p:attrNameLst>
                                      </p:cBhvr>
                                      <p:tavLst>
                                        <p:tav tm="0">
                                          <p:val>
                                            <p:fltVal val="0"/>
                                          </p:val>
                                        </p:tav>
                                        <p:tav tm="100000">
                                          <p:val>
                                            <p:strVal val="#ppt_w"/>
                                          </p:val>
                                        </p:tav>
                                      </p:tavLst>
                                    </p:anim>
                                    <p:anim calcmode="lin" valueType="num">
                                      <p:cBhvr>
                                        <p:cTn id="8" dur="1000" fill="hold"/>
                                        <p:tgtEl>
                                          <p:spTgt spid="12290"/>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26" fill="hold" grpId="0" nodeType="clickEffect">
                                  <p:stCondLst>
                                    <p:cond delay="0"/>
                                  </p:stCondLst>
                                  <p:childTnLst>
                                    <p:set>
                                      <p:cBhvr>
                                        <p:cTn id="12" dur="1" fill="hold">
                                          <p:stCondLst>
                                            <p:cond delay="0"/>
                                          </p:stCondLst>
                                        </p:cTn>
                                        <p:tgtEl>
                                          <p:spTgt spid="12302"/>
                                        </p:tgtEl>
                                        <p:attrNameLst>
                                          <p:attrName>style.visibility</p:attrName>
                                        </p:attrNameLst>
                                      </p:cBhvr>
                                      <p:to>
                                        <p:strVal val="visible"/>
                                      </p:to>
                                    </p:set>
                                    <p:animEffect transition="in" filter="barn(inHorizontal)">
                                      <p:cBhvr>
                                        <p:cTn id="13" dur="1000"/>
                                        <p:tgtEl>
                                          <p:spTgt spid="1230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2304"/>
                                        </p:tgtEl>
                                        <p:attrNameLst>
                                          <p:attrName>style.visibility</p:attrName>
                                        </p:attrNameLst>
                                      </p:cBhvr>
                                      <p:to>
                                        <p:strVal val="visible"/>
                                      </p:to>
                                    </p:set>
                                    <p:animEffect transition="in" filter="wipe(left)">
                                      <p:cBhvr>
                                        <p:cTn id="18" dur="1000"/>
                                        <p:tgtEl>
                                          <p:spTgt spid="1230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9" presetClass="entr" presetSubtype="0" fill="hold" grpId="0" nodeType="clickEffect">
                                  <p:stCondLst>
                                    <p:cond delay="0"/>
                                  </p:stCondLst>
                                  <p:childTnLst>
                                    <p:set>
                                      <p:cBhvr>
                                        <p:cTn id="22" dur="1" fill="hold">
                                          <p:stCondLst>
                                            <p:cond delay="0"/>
                                          </p:stCondLst>
                                        </p:cTn>
                                        <p:tgtEl>
                                          <p:spTgt spid="12305"/>
                                        </p:tgtEl>
                                        <p:attrNameLst>
                                          <p:attrName>style.visibility</p:attrName>
                                        </p:attrNameLst>
                                      </p:cBhvr>
                                      <p:to>
                                        <p:strVal val="visible"/>
                                      </p:to>
                                    </p:set>
                                    <p:anim calcmode="lin" valueType="num">
                                      <p:cBhvr>
                                        <p:cTn id="23" dur="1000" fill="hold"/>
                                        <p:tgtEl>
                                          <p:spTgt spid="12305"/>
                                        </p:tgtEl>
                                        <p:attrNameLst>
                                          <p:attrName>ppt_x</p:attrName>
                                        </p:attrNameLst>
                                      </p:cBhvr>
                                      <p:tavLst>
                                        <p:tav tm="0">
                                          <p:val>
                                            <p:strVal val="#ppt_x-.2"/>
                                          </p:val>
                                        </p:tav>
                                        <p:tav tm="100000">
                                          <p:val>
                                            <p:strVal val="#ppt_x"/>
                                          </p:val>
                                        </p:tav>
                                      </p:tavLst>
                                    </p:anim>
                                    <p:anim calcmode="lin" valueType="num">
                                      <p:cBhvr>
                                        <p:cTn id="24" dur="1000" fill="hold"/>
                                        <p:tgtEl>
                                          <p:spTgt spid="12305"/>
                                        </p:tgtEl>
                                        <p:attrNameLst>
                                          <p:attrName>ppt_y</p:attrName>
                                        </p:attrNameLst>
                                      </p:cBhvr>
                                      <p:tavLst>
                                        <p:tav tm="0">
                                          <p:val>
                                            <p:strVal val="#ppt_y"/>
                                          </p:val>
                                        </p:tav>
                                        <p:tav tm="100000">
                                          <p:val>
                                            <p:strVal val="#ppt_y"/>
                                          </p:val>
                                        </p:tav>
                                      </p:tavLst>
                                    </p:anim>
                                    <p:animEffect transition="in" filter="wipe(right)" prLst="gradientSize: 0.1">
                                      <p:cBhvr>
                                        <p:cTn id="25" dur="1000"/>
                                        <p:tgtEl>
                                          <p:spTgt spid="1230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12311"/>
                                        </p:tgtEl>
                                        <p:attrNameLst>
                                          <p:attrName>style.visibility</p:attrName>
                                        </p:attrNameLst>
                                      </p:cBhvr>
                                      <p:to>
                                        <p:strVal val="visible"/>
                                      </p:to>
                                    </p:set>
                                    <p:animEffect transition="in" filter="dissolve">
                                      <p:cBhvr>
                                        <p:cTn id="30" dur="1000"/>
                                        <p:tgtEl>
                                          <p:spTgt spid="1231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2312"/>
                                        </p:tgtEl>
                                        <p:attrNameLst>
                                          <p:attrName>style.visibility</p:attrName>
                                        </p:attrNameLst>
                                      </p:cBhvr>
                                      <p:to>
                                        <p:strVal val="visible"/>
                                      </p:to>
                                    </p:set>
                                    <p:animEffect transition="in" filter="fade">
                                      <p:cBhvr>
                                        <p:cTn id="35" dur="1000"/>
                                        <p:tgtEl>
                                          <p:spTgt spid="1231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2313"/>
                                        </p:tgtEl>
                                        <p:attrNameLst>
                                          <p:attrName>style.visibility</p:attrName>
                                        </p:attrNameLst>
                                      </p:cBhvr>
                                      <p:to>
                                        <p:strVal val="visible"/>
                                      </p:to>
                                    </p:set>
                                    <p:animEffect transition="in" filter="fade">
                                      <p:cBhvr>
                                        <p:cTn id="40" dur="1000"/>
                                        <p:tgtEl>
                                          <p:spTgt spid="1231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6" presetClass="entr" presetSubtype="16" fill="hold" grpId="0" nodeType="clickEffect">
                                  <p:stCondLst>
                                    <p:cond delay="0"/>
                                  </p:stCondLst>
                                  <p:childTnLst>
                                    <p:set>
                                      <p:cBhvr>
                                        <p:cTn id="44" dur="1" fill="hold">
                                          <p:stCondLst>
                                            <p:cond delay="0"/>
                                          </p:stCondLst>
                                        </p:cTn>
                                        <p:tgtEl>
                                          <p:spTgt spid="12315"/>
                                        </p:tgtEl>
                                        <p:attrNameLst>
                                          <p:attrName>style.visibility</p:attrName>
                                        </p:attrNameLst>
                                      </p:cBhvr>
                                      <p:to>
                                        <p:strVal val="visible"/>
                                      </p:to>
                                    </p:set>
                                    <p:animEffect transition="in" filter="circle(in)">
                                      <p:cBhvr>
                                        <p:cTn id="45" dur="1000"/>
                                        <p:tgtEl>
                                          <p:spTgt spid="12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302" grpId="0" autoUpdateAnimBg="0"/>
      <p:bldP spid="12304" grpId="0" autoUpdateAnimBg="0"/>
      <p:bldP spid="12305" grpId="0" autoUpdateAnimBg="0"/>
      <p:bldP spid="12312" grpId="0" animBg="1"/>
      <p:bldP spid="12313" grpId="0" animBg="1"/>
      <p:bldP spid="123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250825" y="476250"/>
            <a:ext cx="2601913" cy="576263"/>
          </a:xfrm>
        </p:spPr>
        <p:txBody>
          <a:bodyPr/>
          <a:lstStyle/>
          <a:p>
            <a:pPr algn="l"/>
            <a:r>
              <a:rPr lang="zh-CN" altLang="en-US" sz="2800" b="1" u="sng">
                <a:solidFill>
                  <a:schemeClr val="tx1"/>
                </a:solidFill>
                <a:latin typeface="Times New Roman" pitchFamily="18" charset="0"/>
                <a:ea typeface="楷体_GB2312" pitchFamily="49" charset="-122"/>
              </a:rPr>
              <a:t>二、工作原理</a:t>
            </a:r>
          </a:p>
        </p:txBody>
      </p:sp>
      <p:pic>
        <p:nvPicPr>
          <p:cNvPr id="128005" name="Picture 5" descr="5-3-1"/>
          <p:cNvPicPr>
            <a:picLocks noChangeAspect="1" noChangeArrowheads="1"/>
          </p:cNvPicPr>
          <p:nvPr/>
        </p:nvPicPr>
        <p:blipFill>
          <a:blip r:embed="rId3">
            <a:extLst>
              <a:ext uri="{28A0092B-C50C-407E-A947-70E740481C1C}">
                <a14:useLocalDpi xmlns:a14="http://schemas.microsoft.com/office/drawing/2010/main" val="0"/>
              </a:ext>
            </a:extLst>
          </a:blip>
          <a:srcRect t="9479" r="42073" b="19933"/>
          <a:stretch>
            <a:fillRect/>
          </a:stretch>
        </p:blipFill>
        <p:spPr bwMode="auto">
          <a:xfrm>
            <a:off x="4500563" y="692150"/>
            <a:ext cx="4429125" cy="2203450"/>
          </a:xfrm>
          <a:prstGeom prst="rect">
            <a:avLst/>
          </a:prstGeom>
          <a:noFill/>
          <a:ln w="57150" cmpd="thickThin">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128009" name="Rectangle 9"/>
          <p:cNvSpPr>
            <a:spLocks noChangeArrowheads="1"/>
          </p:cNvSpPr>
          <p:nvPr/>
        </p:nvSpPr>
        <p:spPr bwMode="auto">
          <a:xfrm>
            <a:off x="0" y="0"/>
            <a:ext cx="496887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effectLst>
                  <a:outerShdw blurRad="38100" dist="38100" dir="2700000" algn="tl">
                    <a:srgbClr val="000000"/>
                  </a:outerShdw>
                </a:effectLst>
              </a:rPr>
              <a:t>5.3 </a:t>
            </a:r>
            <a:r>
              <a:rPr lang="zh-CN" altLang="en-US" sz="3600" u="sng">
                <a:solidFill>
                  <a:srgbClr val="FFFF66"/>
                </a:solidFill>
                <a:effectLst>
                  <a:outerShdw blurRad="38100" dist="38100" dir="2700000" algn="tl">
                    <a:srgbClr val="000000"/>
                  </a:outerShdw>
                </a:effectLst>
              </a:rPr>
              <a:t>电平触发的触发器</a:t>
            </a:r>
          </a:p>
        </p:txBody>
      </p:sp>
      <p:sp>
        <p:nvSpPr>
          <p:cNvPr id="128010" name="Text Box 10"/>
          <p:cNvSpPr txBox="1">
            <a:spLocks noChangeArrowheads="1"/>
          </p:cNvSpPr>
          <p:nvPr/>
        </p:nvSpPr>
        <p:spPr bwMode="auto">
          <a:xfrm>
            <a:off x="250825" y="1052513"/>
            <a:ext cx="41767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u="sng"/>
              <a:t>1. </a:t>
            </a:r>
            <a:r>
              <a:rPr lang="en-US" altLang="zh-CN" i="1" u="sng"/>
              <a:t>CLK</a:t>
            </a:r>
            <a:r>
              <a:rPr lang="zh-CN" altLang="en-US" u="sng"/>
              <a:t>＝</a:t>
            </a:r>
            <a:r>
              <a:rPr lang="en-US" altLang="zh-CN" u="sng"/>
              <a:t>0</a:t>
            </a:r>
          </a:p>
        </p:txBody>
      </p:sp>
      <p:sp>
        <p:nvSpPr>
          <p:cNvPr id="128011" name="Text Box 11"/>
          <p:cNvSpPr txBox="1">
            <a:spLocks noChangeArrowheads="1"/>
          </p:cNvSpPr>
          <p:nvPr/>
        </p:nvSpPr>
        <p:spPr bwMode="auto">
          <a:xfrm>
            <a:off x="250825" y="1557338"/>
            <a:ext cx="42497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此时门</a:t>
            </a:r>
            <a:r>
              <a:rPr lang="en-US" altLang="zh-CN"/>
              <a:t>G</a:t>
            </a:r>
            <a:r>
              <a:rPr lang="en-US" altLang="zh-CN" baseline="-25000"/>
              <a:t>3</a:t>
            </a:r>
            <a:r>
              <a:rPr lang="zh-CN" altLang="en-US"/>
              <a:t>和</a:t>
            </a:r>
            <a:r>
              <a:rPr lang="en-US" altLang="zh-CN"/>
              <a:t>G</a:t>
            </a:r>
            <a:r>
              <a:rPr lang="en-US" altLang="zh-CN" baseline="-25000"/>
              <a:t>4</a:t>
            </a:r>
            <a:r>
              <a:rPr lang="zh-CN" altLang="en-US"/>
              <a:t>被封锁，输出为高电平。</a:t>
            </a:r>
            <a:endParaRPr lang="zh-CN" altLang="en-US" baseline="-25000"/>
          </a:p>
        </p:txBody>
      </p:sp>
      <p:sp>
        <p:nvSpPr>
          <p:cNvPr id="128012" name="Rectangle 12"/>
          <p:cNvSpPr>
            <a:spLocks noChangeArrowheads="1"/>
          </p:cNvSpPr>
          <p:nvPr/>
        </p:nvSpPr>
        <p:spPr bwMode="auto">
          <a:xfrm>
            <a:off x="5003800" y="134143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0</a:t>
            </a:r>
          </a:p>
        </p:txBody>
      </p:sp>
      <p:sp>
        <p:nvSpPr>
          <p:cNvPr id="128013" name="Rectangle 13"/>
          <p:cNvSpPr>
            <a:spLocks noChangeArrowheads="1"/>
          </p:cNvSpPr>
          <p:nvPr/>
        </p:nvSpPr>
        <p:spPr bwMode="auto">
          <a:xfrm>
            <a:off x="250825" y="2420938"/>
            <a:ext cx="4105275"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对于由</a:t>
            </a:r>
            <a:r>
              <a:rPr lang="en-US" altLang="zh-CN"/>
              <a:t>G</a:t>
            </a:r>
            <a:r>
              <a:rPr lang="en-US" altLang="zh-CN" baseline="-25000"/>
              <a:t>1</a:t>
            </a:r>
            <a:r>
              <a:rPr lang="zh-CN" altLang="en-US"/>
              <a:t>和</a:t>
            </a:r>
            <a:r>
              <a:rPr lang="en-US" altLang="zh-CN"/>
              <a:t>G</a:t>
            </a:r>
            <a:r>
              <a:rPr lang="en-US" altLang="zh-CN" baseline="-25000"/>
              <a:t>2</a:t>
            </a:r>
            <a:r>
              <a:rPr lang="zh-CN" altLang="en-US"/>
              <a:t>构成的</a:t>
            </a:r>
            <a:r>
              <a:rPr lang="en-US" altLang="zh-CN" i="1"/>
              <a:t>SR</a:t>
            </a:r>
            <a:r>
              <a:rPr lang="zh-CN" altLang="en-US"/>
              <a:t>锁存器，触发器保持原态，即</a:t>
            </a:r>
            <a:r>
              <a:rPr lang="en-US" altLang="zh-CN" i="1"/>
              <a:t>Q </a:t>
            </a:r>
            <a:r>
              <a:rPr lang="en-US" altLang="zh-CN"/>
              <a:t>* = </a:t>
            </a:r>
            <a:r>
              <a:rPr lang="en-US" altLang="zh-CN" i="1"/>
              <a:t>Q</a:t>
            </a:r>
          </a:p>
        </p:txBody>
      </p:sp>
      <p:sp>
        <p:nvSpPr>
          <p:cNvPr id="128014" name="Rectangle 14"/>
          <p:cNvSpPr>
            <a:spLocks noChangeArrowheads="1"/>
          </p:cNvSpPr>
          <p:nvPr/>
        </p:nvSpPr>
        <p:spPr bwMode="auto">
          <a:xfrm>
            <a:off x="6443663" y="69215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1</a:t>
            </a:r>
          </a:p>
        </p:txBody>
      </p:sp>
      <p:sp>
        <p:nvSpPr>
          <p:cNvPr id="128015" name="Rectangle 15"/>
          <p:cNvSpPr>
            <a:spLocks noChangeArrowheads="1"/>
          </p:cNvSpPr>
          <p:nvPr/>
        </p:nvSpPr>
        <p:spPr bwMode="auto">
          <a:xfrm>
            <a:off x="6443663" y="22764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1</a:t>
            </a:r>
          </a:p>
        </p:txBody>
      </p:sp>
      <p:sp>
        <p:nvSpPr>
          <p:cNvPr id="128016" name="Text Box 16"/>
          <p:cNvSpPr txBox="1">
            <a:spLocks noChangeArrowheads="1"/>
          </p:cNvSpPr>
          <p:nvPr/>
        </p:nvSpPr>
        <p:spPr bwMode="auto">
          <a:xfrm>
            <a:off x="250825" y="3860800"/>
            <a:ext cx="41767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u="sng"/>
              <a:t>2. </a:t>
            </a:r>
            <a:r>
              <a:rPr lang="en-US" altLang="zh-CN" i="1" u="sng"/>
              <a:t>CLK</a:t>
            </a:r>
            <a:r>
              <a:rPr lang="zh-CN" altLang="en-US" u="sng"/>
              <a:t>＝</a:t>
            </a:r>
            <a:r>
              <a:rPr lang="en-US" altLang="zh-CN" u="sng"/>
              <a:t>1</a:t>
            </a:r>
          </a:p>
        </p:txBody>
      </p:sp>
      <p:sp>
        <p:nvSpPr>
          <p:cNvPr id="128018" name="Text Box 18"/>
          <p:cNvSpPr txBox="1">
            <a:spLocks noChangeArrowheads="1"/>
          </p:cNvSpPr>
          <p:nvPr/>
        </p:nvSpPr>
        <p:spPr bwMode="auto">
          <a:xfrm>
            <a:off x="250825" y="4365625"/>
            <a:ext cx="4176713"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        </a:t>
            </a:r>
            <a:r>
              <a:rPr lang="zh-CN" altLang="en-US"/>
              <a:t>此时门</a:t>
            </a:r>
            <a:r>
              <a:rPr lang="en-US" altLang="zh-CN"/>
              <a:t>G</a:t>
            </a:r>
            <a:r>
              <a:rPr lang="en-US" altLang="zh-CN" baseline="-25000"/>
              <a:t>3</a:t>
            </a:r>
            <a:r>
              <a:rPr lang="zh-CN" altLang="en-US"/>
              <a:t>和</a:t>
            </a:r>
            <a:r>
              <a:rPr lang="en-US" altLang="zh-CN"/>
              <a:t>G</a:t>
            </a:r>
            <a:r>
              <a:rPr lang="en-US" altLang="zh-CN" baseline="-25000"/>
              <a:t>4</a:t>
            </a:r>
            <a:r>
              <a:rPr lang="zh-CN" altLang="en-US"/>
              <a:t>开启，触发器输出由</a:t>
            </a:r>
            <a:r>
              <a:rPr lang="en-US" altLang="zh-CN" i="1"/>
              <a:t>S </a:t>
            </a:r>
            <a:r>
              <a:rPr lang="zh-CN" altLang="en-US"/>
              <a:t>和</a:t>
            </a:r>
            <a:r>
              <a:rPr lang="en-US" altLang="zh-CN" i="1"/>
              <a:t>R</a:t>
            </a:r>
            <a:r>
              <a:rPr lang="zh-CN" altLang="en-US"/>
              <a:t>决定。</a:t>
            </a:r>
            <a:endParaRPr lang="zh-CN" altLang="en-US" baseline="-25000"/>
          </a:p>
        </p:txBody>
      </p:sp>
      <p:pic>
        <p:nvPicPr>
          <p:cNvPr id="128019" name="Picture 19" descr="5-3-1"/>
          <p:cNvPicPr>
            <a:picLocks noChangeAspect="1" noChangeArrowheads="1"/>
          </p:cNvPicPr>
          <p:nvPr/>
        </p:nvPicPr>
        <p:blipFill>
          <a:blip r:embed="rId3">
            <a:extLst>
              <a:ext uri="{28A0092B-C50C-407E-A947-70E740481C1C}">
                <a14:useLocalDpi xmlns:a14="http://schemas.microsoft.com/office/drawing/2010/main" val="0"/>
              </a:ext>
            </a:extLst>
          </a:blip>
          <a:srcRect t="9479" r="42073" b="19933"/>
          <a:stretch>
            <a:fillRect/>
          </a:stretch>
        </p:blipFill>
        <p:spPr bwMode="auto">
          <a:xfrm>
            <a:off x="4500563" y="3429000"/>
            <a:ext cx="4429125" cy="2203450"/>
          </a:xfrm>
          <a:prstGeom prst="rect">
            <a:avLst/>
          </a:prstGeom>
          <a:noFill/>
          <a:ln w="57150" cmpd="thickThin">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128020" name="Text Box 20"/>
          <p:cNvSpPr txBox="1">
            <a:spLocks noChangeArrowheads="1"/>
          </p:cNvSpPr>
          <p:nvPr/>
        </p:nvSpPr>
        <p:spPr bwMode="auto">
          <a:xfrm>
            <a:off x="250825" y="5661025"/>
            <a:ext cx="39608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u="sng"/>
              <a:t>a. </a:t>
            </a:r>
            <a:r>
              <a:rPr lang="en-US" altLang="zh-CN" i="1" u="sng"/>
              <a:t>S</a:t>
            </a:r>
            <a:r>
              <a:rPr lang="en-US" altLang="zh-CN" u="sng"/>
              <a:t>=0 , </a:t>
            </a:r>
            <a:r>
              <a:rPr lang="en-US" altLang="zh-CN" i="1" u="sng"/>
              <a:t>R</a:t>
            </a:r>
            <a:r>
              <a:rPr lang="en-US" altLang="zh-CN" u="sng"/>
              <a:t>=0</a:t>
            </a:r>
          </a:p>
        </p:txBody>
      </p:sp>
      <p:sp>
        <p:nvSpPr>
          <p:cNvPr id="128021" name="Rectangle 21"/>
          <p:cNvSpPr>
            <a:spLocks noChangeArrowheads="1"/>
          </p:cNvSpPr>
          <p:nvPr/>
        </p:nvSpPr>
        <p:spPr bwMode="auto">
          <a:xfrm>
            <a:off x="5076825" y="400526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1</a:t>
            </a:r>
          </a:p>
        </p:txBody>
      </p:sp>
      <p:sp>
        <p:nvSpPr>
          <p:cNvPr id="128022" name="Rectangle 22"/>
          <p:cNvSpPr>
            <a:spLocks noChangeArrowheads="1"/>
          </p:cNvSpPr>
          <p:nvPr/>
        </p:nvSpPr>
        <p:spPr bwMode="auto">
          <a:xfrm>
            <a:off x="5148263" y="335756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0</a:t>
            </a:r>
          </a:p>
        </p:txBody>
      </p:sp>
      <p:sp>
        <p:nvSpPr>
          <p:cNvPr id="128023" name="Rectangle 23"/>
          <p:cNvSpPr>
            <a:spLocks noChangeArrowheads="1"/>
          </p:cNvSpPr>
          <p:nvPr/>
        </p:nvSpPr>
        <p:spPr bwMode="auto">
          <a:xfrm>
            <a:off x="5148263" y="51577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0</a:t>
            </a:r>
          </a:p>
        </p:txBody>
      </p:sp>
      <p:sp>
        <p:nvSpPr>
          <p:cNvPr id="128024" name="Rectangle 24"/>
          <p:cNvSpPr>
            <a:spLocks noChangeArrowheads="1"/>
          </p:cNvSpPr>
          <p:nvPr/>
        </p:nvSpPr>
        <p:spPr bwMode="auto">
          <a:xfrm>
            <a:off x="6443663" y="3429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1</a:t>
            </a:r>
          </a:p>
        </p:txBody>
      </p:sp>
      <p:sp>
        <p:nvSpPr>
          <p:cNvPr id="128025" name="Rectangle 25"/>
          <p:cNvSpPr>
            <a:spLocks noChangeArrowheads="1"/>
          </p:cNvSpPr>
          <p:nvPr/>
        </p:nvSpPr>
        <p:spPr bwMode="auto">
          <a:xfrm>
            <a:off x="6443663" y="508476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1</a:t>
            </a:r>
          </a:p>
        </p:txBody>
      </p:sp>
      <p:sp>
        <p:nvSpPr>
          <p:cNvPr id="128026" name="Rectangle 26"/>
          <p:cNvSpPr>
            <a:spLocks noChangeArrowheads="1"/>
          </p:cNvSpPr>
          <p:nvPr/>
        </p:nvSpPr>
        <p:spPr bwMode="auto">
          <a:xfrm>
            <a:off x="539750" y="6165850"/>
            <a:ext cx="1346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i="1"/>
              <a:t>Q </a:t>
            </a:r>
            <a:r>
              <a:rPr lang="en-US" altLang="zh-CN"/>
              <a:t>* = </a:t>
            </a:r>
            <a:r>
              <a:rPr lang="en-US" altLang="zh-CN" i="1"/>
              <a:t>Q</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8002"/>
                                        </p:tgtEl>
                                        <p:attrNameLst>
                                          <p:attrName>style.visibility</p:attrName>
                                        </p:attrNameLst>
                                      </p:cBhvr>
                                      <p:to>
                                        <p:strVal val="visible"/>
                                      </p:to>
                                    </p:set>
                                    <p:animEffect transition="in" filter="box(in)">
                                      <p:cBhvr>
                                        <p:cTn id="7" dur="1000"/>
                                        <p:tgtEl>
                                          <p:spTgt spid="1280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28005"/>
                                        </p:tgtEl>
                                        <p:attrNameLst>
                                          <p:attrName>style.visibility</p:attrName>
                                        </p:attrNameLst>
                                      </p:cBhvr>
                                      <p:to>
                                        <p:strVal val="visible"/>
                                      </p:to>
                                    </p:set>
                                    <p:animEffect transition="in" filter="dissolve">
                                      <p:cBhvr>
                                        <p:cTn id="12" dur="1000"/>
                                        <p:tgtEl>
                                          <p:spTgt spid="1280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8010"/>
                                        </p:tgtEl>
                                        <p:attrNameLst>
                                          <p:attrName>style.visibility</p:attrName>
                                        </p:attrNameLst>
                                      </p:cBhvr>
                                      <p:to>
                                        <p:strVal val="visible"/>
                                      </p:to>
                                    </p:set>
                                    <p:animEffect transition="in" filter="wipe(left)">
                                      <p:cBhvr>
                                        <p:cTn id="17" dur="1000"/>
                                        <p:tgtEl>
                                          <p:spTgt spid="1280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128011"/>
                                        </p:tgtEl>
                                        <p:attrNameLst>
                                          <p:attrName>style.visibility</p:attrName>
                                        </p:attrNameLst>
                                      </p:cBhvr>
                                      <p:to>
                                        <p:strVal val="visible"/>
                                      </p:to>
                                    </p:set>
                                    <p:animEffect transition="in" filter="barn(inHorizontal)">
                                      <p:cBhvr>
                                        <p:cTn id="22" dur="500"/>
                                        <p:tgtEl>
                                          <p:spTgt spid="1280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8012"/>
                                        </p:tgtEl>
                                        <p:attrNameLst>
                                          <p:attrName>style.visibility</p:attrName>
                                        </p:attrNameLst>
                                      </p:cBhvr>
                                      <p:to>
                                        <p:strVal val="visible"/>
                                      </p:to>
                                    </p:set>
                                    <p:animEffect transition="in" filter="fade">
                                      <p:cBhvr>
                                        <p:cTn id="27" dur="1000"/>
                                        <p:tgtEl>
                                          <p:spTgt spid="1280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8014"/>
                                        </p:tgtEl>
                                        <p:attrNameLst>
                                          <p:attrName>style.visibility</p:attrName>
                                        </p:attrNameLst>
                                      </p:cBhvr>
                                      <p:to>
                                        <p:strVal val="visible"/>
                                      </p:to>
                                    </p:set>
                                    <p:animEffect transition="in" filter="fade">
                                      <p:cBhvr>
                                        <p:cTn id="32" dur="1000"/>
                                        <p:tgtEl>
                                          <p:spTgt spid="12801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8015"/>
                                        </p:tgtEl>
                                        <p:attrNameLst>
                                          <p:attrName>style.visibility</p:attrName>
                                        </p:attrNameLst>
                                      </p:cBhvr>
                                      <p:to>
                                        <p:strVal val="visible"/>
                                      </p:to>
                                    </p:set>
                                    <p:animEffect transition="in" filter="fade">
                                      <p:cBhvr>
                                        <p:cTn id="37" dur="1000"/>
                                        <p:tgtEl>
                                          <p:spTgt spid="12801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128013"/>
                                        </p:tgtEl>
                                        <p:attrNameLst>
                                          <p:attrName>style.visibility</p:attrName>
                                        </p:attrNameLst>
                                      </p:cBhvr>
                                      <p:to>
                                        <p:strVal val="visible"/>
                                      </p:to>
                                    </p:set>
                                    <p:animEffect transition="in" filter="barn(outHorizontal)">
                                      <p:cBhvr>
                                        <p:cTn id="42" dur="500"/>
                                        <p:tgtEl>
                                          <p:spTgt spid="12801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8016"/>
                                        </p:tgtEl>
                                        <p:attrNameLst>
                                          <p:attrName>style.visibility</p:attrName>
                                        </p:attrNameLst>
                                      </p:cBhvr>
                                      <p:to>
                                        <p:strVal val="visible"/>
                                      </p:to>
                                    </p:set>
                                    <p:animEffect transition="in" filter="wipe(left)">
                                      <p:cBhvr>
                                        <p:cTn id="47" dur="1000"/>
                                        <p:tgtEl>
                                          <p:spTgt spid="12801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26" fill="hold" grpId="0" nodeType="clickEffect">
                                  <p:stCondLst>
                                    <p:cond delay="0"/>
                                  </p:stCondLst>
                                  <p:childTnLst>
                                    <p:set>
                                      <p:cBhvr>
                                        <p:cTn id="51" dur="1" fill="hold">
                                          <p:stCondLst>
                                            <p:cond delay="0"/>
                                          </p:stCondLst>
                                        </p:cTn>
                                        <p:tgtEl>
                                          <p:spTgt spid="128018"/>
                                        </p:tgtEl>
                                        <p:attrNameLst>
                                          <p:attrName>style.visibility</p:attrName>
                                        </p:attrNameLst>
                                      </p:cBhvr>
                                      <p:to>
                                        <p:strVal val="visible"/>
                                      </p:to>
                                    </p:set>
                                    <p:animEffect transition="in" filter="barn(inHorizontal)">
                                      <p:cBhvr>
                                        <p:cTn id="52" dur="500"/>
                                        <p:tgtEl>
                                          <p:spTgt spid="12801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128019"/>
                                        </p:tgtEl>
                                        <p:attrNameLst>
                                          <p:attrName>style.visibility</p:attrName>
                                        </p:attrNameLst>
                                      </p:cBhvr>
                                      <p:to>
                                        <p:strVal val="visible"/>
                                      </p:to>
                                    </p:set>
                                    <p:animEffect transition="in" filter="dissolve">
                                      <p:cBhvr>
                                        <p:cTn id="57" dur="1000"/>
                                        <p:tgtEl>
                                          <p:spTgt spid="12801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28020"/>
                                        </p:tgtEl>
                                        <p:attrNameLst>
                                          <p:attrName>style.visibility</p:attrName>
                                        </p:attrNameLst>
                                      </p:cBhvr>
                                      <p:to>
                                        <p:strVal val="visible"/>
                                      </p:to>
                                    </p:set>
                                    <p:animEffect transition="in" filter="wipe(left)">
                                      <p:cBhvr>
                                        <p:cTn id="62" dur="1000"/>
                                        <p:tgtEl>
                                          <p:spTgt spid="12802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28021"/>
                                        </p:tgtEl>
                                        <p:attrNameLst>
                                          <p:attrName>style.visibility</p:attrName>
                                        </p:attrNameLst>
                                      </p:cBhvr>
                                      <p:to>
                                        <p:strVal val="visible"/>
                                      </p:to>
                                    </p:set>
                                    <p:animEffect transition="in" filter="fade">
                                      <p:cBhvr>
                                        <p:cTn id="67" dur="1000"/>
                                        <p:tgtEl>
                                          <p:spTgt spid="12802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28022"/>
                                        </p:tgtEl>
                                        <p:attrNameLst>
                                          <p:attrName>style.visibility</p:attrName>
                                        </p:attrNameLst>
                                      </p:cBhvr>
                                      <p:to>
                                        <p:strVal val="visible"/>
                                      </p:to>
                                    </p:set>
                                    <p:animEffect transition="in" filter="fade">
                                      <p:cBhvr>
                                        <p:cTn id="72" dur="1000"/>
                                        <p:tgtEl>
                                          <p:spTgt spid="12802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28023"/>
                                        </p:tgtEl>
                                        <p:attrNameLst>
                                          <p:attrName>style.visibility</p:attrName>
                                        </p:attrNameLst>
                                      </p:cBhvr>
                                      <p:to>
                                        <p:strVal val="visible"/>
                                      </p:to>
                                    </p:set>
                                    <p:animEffect transition="in" filter="fade">
                                      <p:cBhvr>
                                        <p:cTn id="77" dur="1000"/>
                                        <p:tgtEl>
                                          <p:spTgt spid="128023"/>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28024"/>
                                        </p:tgtEl>
                                        <p:attrNameLst>
                                          <p:attrName>style.visibility</p:attrName>
                                        </p:attrNameLst>
                                      </p:cBhvr>
                                      <p:to>
                                        <p:strVal val="visible"/>
                                      </p:to>
                                    </p:set>
                                    <p:animEffect transition="in" filter="fade">
                                      <p:cBhvr>
                                        <p:cTn id="82" dur="1000"/>
                                        <p:tgtEl>
                                          <p:spTgt spid="128024"/>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28025"/>
                                        </p:tgtEl>
                                        <p:attrNameLst>
                                          <p:attrName>style.visibility</p:attrName>
                                        </p:attrNameLst>
                                      </p:cBhvr>
                                      <p:to>
                                        <p:strVal val="visible"/>
                                      </p:to>
                                    </p:set>
                                    <p:animEffect transition="in" filter="fade">
                                      <p:cBhvr>
                                        <p:cTn id="87" dur="1000"/>
                                        <p:tgtEl>
                                          <p:spTgt spid="128025"/>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28026"/>
                                        </p:tgtEl>
                                        <p:attrNameLst>
                                          <p:attrName>style.visibility</p:attrName>
                                        </p:attrNameLst>
                                      </p:cBhvr>
                                      <p:to>
                                        <p:strVal val="visible"/>
                                      </p:to>
                                    </p:set>
                                    <p:animEffect transition="in" filter="fade">
                                      <p:cBhvr>
                                        <p:cTn id="92" dur="1000"/>
                                        <p:tgtEl>
                                          <p:spTgt spid="128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p:bldP spid="128010" grpId="0"/>
      <p:bldP spid="128011" grpId="0"/>
      <p:bldP spid="128012" grpId="0"/>
      <p:bldP spid="128013" grpId="0"/>
      <p:bldP spid="128014" grpId="0"/>
      <p:bldP spid="128015" grpId="0"/>
      <p:bldP spid="128016" grpId="0"/>
      <p:bldP spid="128018" grpId="0"/>
      <p:bldP spid="128020" grpId="0"/>
      <p:bldP spid="128021" grpId="0"/>
      <p:bldP spid="128022" grpId="0"/>
      <p:bldP spid="128023" grpId="0"/>
      <p:bldP spid="128024" grpId="0"/>
      <p:bldP spid="128025" grpId="0"/>
      <p:bldP spid="1280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250825" y="549275"/>
            <a:ext cx="4033838" cy="576263"/>
          </a:xfrm>
        </p:spPr>
        <p:txBody>
          <a:bodyPr/>
          <a:lstStyle/>
          <a:p>
            <a:pPr algn="l"/>
            <a:r>
              <a:rPr lang="en-US" altLang="zh-CN" sz="2800" b="1" u="sng">
                <a:solidFill>
                  <a:schemeClr val="tx1"/>
                </a:solidFill>
                <a:effectLst/>
                <a:latin typeface="Times New Roman" pitchFamily="18" charset="0"/>
                <a:ea typeface="楷体_GB2312" pitchFamily="49" charset="-122"/>
              </a:rPr>
              <a:t>b. </a:t>
            </a:r>
            <a:r>
              <a:rPr lang="en-US" altLang="zh-CN" sz="2800" b="1" i="1" u="sng">
                <a:solidFill>
                  <a:schemeClr val="tx1"/>
                </a:solidFill>
                <a:effectLst/>
                <a:latin typeface="Times New Roman" pitchFamily="18" charset="0"/>
                <a:ea typeface="楷体_GB2312" pitchFamily="49" charset="-122"/>
              </a:rPr>
              <a:t>S</a:t>
            </a:r>
            <a:r>
              <a:rPr lang="en-US" altLang="zh-CN" sz="2800" b="1" u="sng">
                <a:solidFill>
                  <a:schemeClr val="tx1"/>
                </a:solidFill>
                <a:effectLst/>
                <a:latin typeface="Times New Roman" pitchFamily="18" charset="0"/>
                <a:ea typeface="楷体_GB2312" pitchFamily="49" charset="-122"/>
              </a:rPr>
              <a:t>=0 , </a:t>
            </a:r>
            <a:r>
              <a:rPr lang="en-US" altLang="zh-CN" sz="2800" b="1" i="1" u="sng">
                <a:solidFill>
                  <a:schemeClr val="tx1"/>
                </a:solidFill>
                <a:effectLst/>
                <a:latin typeface="Times New Roman" pitchFamily="18" charset="0"/>
                <a:ea typeface="楷体_GB2312" pitchFamily="49" charset="-122"/>
              </a:rPr>
              <a:t>R</a:t>
            </a:r>
            <a:r>
              <a:rPr lang="en-US" altLang="zh-CN" sz="2800" b="1" u="sng">
                <a:solidFill>
                  <a:schemeClr val="tx1"/>
                </a:solidFill>
                <a:effectLst/>
                <a:latin typeface="Times New Roman" pitchFamily="18" charset="0"/>
                <a:ea typeface="楷体_GB2312" pitchFamily="49" charset="-122"/>
              </a:rPr>
              <a:t>=1</a:t>
            </a:r>
          </a:p>
        </p:txBody>
      </p:sp>
      <p:pic>
        <p:nvPicPr>
          <p:cNvPr id="129028" name="Picture 4" descr="5-3-1"/>
          <p:cNvPicPr>
            <a:picLocks noChangeAspect="1" noChangeArrowheads="1"/>
          </p:cNvPicPr>
          <p:nvPr/>
        </p:nvPicPr>
        <p:blipFill>
          <a:blip r:embed="rId3">
            <a:extLst>
              <a:ext uri="{28A0092B-C50C-407E-A947-70E740481C1C}">
                <a14:useLocalDpi xmlns:a14="http://schemas.microsoft.com/office/drawing/2010/main" val="0"/>
              </a:ext>
            </a:extLst>
          </a:blip>
          <a:srcRect t="9479" r="42073" b="19933"/>
          <a:stretch>
            <a:fillRect/>
          </a:stretch>
        </p:blipFill>
        <p:spPr bwMode="auto">
          <a:xfrm>
            <a:off x="4500563" y="692150"/>
            <a:ext cx="4429125" cy="2203450"/>
          </a:xfrm>
          <a:prstGeom prst="rect">
            <a:avLst/>
          </a:prstGeom>
          <a:noFill/>
          <a:ln w="57150" cmpd="thickThin">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129029" name="Rectangle 5"/>
          <p:cNvSpPr>
            <a:spLocks noChangeArrowheads="1"/>
          </p:cNvSpPr>
          <p:nvPr/>
        </p:nvSpPr>
        <p:spPr bwMode="auto">
          <a:xfrm>
            <a:off x="0" y="0"/>
            <a:ext cx="496887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effectLst>
                  <a:outerShdw blurRad="38100" dist="38100" dir="2700000" algn="tl">
                    <a:srgbClr val="000000"/>
                  </a:outerShdw>
                </a:effectLst>
              </a:rPr>
              <a:t>5.3 </a:t>
            </a:r>
            <a:r>
              <a:rPr lang="zh-CN" altLang="en-US" sz="3600" u="sng">
                <a:solidFill>
                  <a:srgbClr val="FFFF66"/>
                </a:solidFill>
                <a:effectLst>
                  <a:outerShdw blurRad="38100" dist="38100" dir="2700000" algn="tl">
                    <a:srgbClr val="000000"/>
                  </a:outerShdw>
                </a:effectLst>
              </a:rPr>
              <a:t>电平触发的触发器</a:t>
            </a:r>
          </a:p>
        </p:txBody>
      </p:sp>
      <p:sp>
        <p:nvSpPr>
          <p:cNvPr id="129030" name="Rectangle 6"/>
          <p:cNvSpPr>
            <a:spLocks noChangeArrowheads="1"/>
          </p:cNvSpPr>
          <p:nvPr/>
        </p:nvSpPr>
        <p:spPr bwMode="auto">
          <a:xfrm>
            <a:off x="5076825" y="62071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0</a:t>
            </a:r>
          </a:p>
        </p:txBody>
      </p:sp>
      <p:sp>
        <p:nvSpPr>
          <p:cNvPr id="129031" name="Rectangle 7"/>
          <p:cNvSpPr>
            <a:spLocks noChangeArrowheads="1"/>
          </p:cNvSpPr>
          <p:nvPr/>
        </p:nvSpPr>
        <p:spPr bwMode="auto">
          <a:xfrm>
            <a:off x="5076825" y="242093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1</a:t>
            </a:r>
          </a:p>
        </p:txBody>
      </p:sp>
      <p:sp>
        <p:nvSpPr>
          <p:cNvPr id="129032" name="Rectangle 8"/>
          <p:cNvSpPr>
            <a:spLocks noChangeArrowheads="1"/>
          </p:cNvSpPr>
          <p:nvPr/>
        </p:nvSpPr>
        <p:spPr bwMode="auto">
          <a:xfrm>
            <a:off x="5076825" y="126841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1</a:t>
            </a:r>
          </a:p>
        </p:txBody>
      </p:sp>
      <p:sp>
        <p:nvSpPr>
          <p:cNvPr id="129033" name="Rectangle 9"/>
          <p:cNvSpPr>
            <a:spLocks noChangeArrowheads="1"/>
          </p:cNvSpPr>
          <p:nvPr/>
        </p:nvSpPr>
        <p:spPr bwMode="auto">
          <a:xfrm>
            <a:off x="6372225" y="69215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1</a:t>
            </a:r>
          </a:p>
        </p:txBody>
      </p:sp>
      <p:sp>
        <p:nvSpPr>
          <p:cNvPr id="129034" name="Rectangle 10"/>
          <p:cNvSpPr>
            <a:spLocks noChangeArrowheads="1"/>
          </p:cNvSpPr>
          <p:nvPr/>
        </p:nvSpPr>
        <p:spPr bwMode="auto">
          <a:xfrm>
            <a:off x="6372225" y="18446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0</a:t>
            </a:r>
          </a:p>
        </p:txBody>
      </p:sp>
      <p:sp>
        <p:nvSpPr>
          <p:cNvPr id="129035" name="Rectangle 11"/>
          <p:cNvSpPr>
            <a:spLocks noChangeArrowheads="1"/>
          </p:cNvSpPr>
          <p:nvPr/>
        </p:nvSpPr>
        <p:spPr bwMode="auto">
          <a:xfrm>
            <a:off x="8101013" y="22764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1</a:t>
            </a:r>
          </a:p>
        </p:txBody>
      </p:sp>
      <p:sp>
        <p:nvSpPr>
          <p:cNvPr id="129036" name="Rectangle 12"/>
          <p:cNvSpPr>
            <a:spLocks noChangeArrowheads="1"/>
          </p:cNvSpPr>
          <p:nvPr/>
        </p:nvSpPr>
        <p:spPr bwMode="auto">
          <a:xfrm>
            <a:off x="8027988" y="7651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0</a:t>
            </a:r>
          </a:p>
        </p:txBody>
      </p:sp>
      <p:sp>
        <p:nvSpPr>
          <p:cNvPr id="129037" name="Rectangle 13"/>
          <p:cNvSpPr>
            <a:spLocks noChangeArrowheads="1"/>
          </p:cNvSpPr>
          <p:nvPr/>
        </p:nvSpPr>
        <p:spPr bwMode="auto">
          <a:xfrm>
            <a:off x="611188" y="1125538"/>
            <a:ext cx="12668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i="1"/>
              <a:t>Q </a:t>
            </a:r>
            <a:r>
              <a:rPr lang="en-US" altLang="zh-CN"/>
              <a:t>* </a:t>
            </a:r>
            <a:r>
              <a:rPr lang="en-US" altLang="zh-CN" i="1"/>
              <a:t>= </a:t>
            </a:r>
            <a:r>
              <a:rPr lang="en-US" altLang="zh-CN"/>
              <a:t>0</a:t>
            </a:r>
          </a:p>
        </p:txBody>
      </p:sp>
      <p:sp>
        <p:nvSpPr>
          <p:cNvPr id="129038" name="Rectangle 14"/>
          <p:cNvSpPr>
            <a:spLocks noChangeArrowheads="1"/>
          </p:cNvSpPr>
          <p:nvPr/>
        </p:nvSpPr>
        <p:spPr bwMode="auto">
          <a:xfrm>
            <a:off x="250825" y="1628775"/>
            <a:ext cx="403383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u="sng"/>
              <a:t>c. </a:t>
            </a:r>
            <a:r>
              <a:rPr lang="en-US" altLang="zh-CN" i="1" u="sng"/>
              <a:t>S</a:t>
            </a:r>
            <a:r>
              <a:rPr lang="en-US" altLang="zh-CN" u="sng"/>
              <a:t>=1 , </a:t>
            </a:r>
            <a:r>
              <a:rPr lang="en-US" altLang="zh-CN" i="1" u="sng"/>
              <a:t>R</a:t>
            </a:r>
            <a:r>
              <a:rPr lang="en-US" altLang="zh-CN" u="sng"/>
              <a:t>=0</a:t>
            </a:r>
          </a:p>
        </p:txBody>
      </p:sp>
      <p:pic>
        <p:nvPicPr>
          <p:cNvPr id="129039" name="Picture 15" descr="5-3-1"/>
          <p:cNvPicPr>
            <a:picLocks noChangeAspect="1" noChangeArrowheads="1"/>
          </p:cNvPicPr>
          <p:nvPr/>
        </p:nvPicPr>
        <p:blipFill>
          <a:blip r:embed="rId3">
            <a:extLst>
              <a:ext uri="{28A0092B-C50C-407E-A947-70E740481C1C}">
                <a14:useLocalDpi xmlns:a14="http://schemas.microsoft.com/office/drawing/2010/main" val="0"/>
              </a:ext>
            </a:extLst>
          </a:blip>
          <a:srcRect t="9479" r="42073" b="19933"/>
          <a:stretch>
            <a:fillRect/>
          </a:stretch>
        </p:blipFill>
        <p:spPr bwMode="auto">
          <a:xfrm>
            <a:off x="4500563" y="3141663"/>
            <a:ext cx="4429125" cy="2203450"/>
          </a:xfrm>
          <a:prstGeom prst="rect">
            <a:avLst/>
          </a:prstGeom>
          <a:noFill/>
          <a:ln w="57150" cmpd="thickThin">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129040" name="Rectangle 16"/>
          <p:cNvSpPr>
            <a:spLocks noChangeArrowheads="1"/>
          </p:cNvSpPr>
          <p:nvPr/>
        </p:nvSpPr>
        <p:spPr bwMode="auto">
          <a:xfrm>
            <a:off x="5076825" y="371792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1</a:t>
            </a:r>
          </a:p>
        </p:txBody>
      </p:sp>
      <p:sp>
        <p:nvSpPr>
          <p:cNvPr id="129041" name="Rectangle 17"/>
          <p:cNvSpPr>
            <a:spLocks noChangeArrowheads="1"/>
          </p:cNvSpPr>
          <p:nvPr/>
        </p:nvSpPr>
        <p:spPr bwMode="auto">
          <a:xfrm>
            <a:off x="5076825" y="307022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1</a:t>
            </a:r>
          </a:p>
        </p:txBody>
      </p:sp>
      <p:sp>
        <p:nvSpPr>
          <p:cNvPr id="129042" name="Rectangle 18"/>
          <p:cNvSpPr>
            <a:spLocks noChangeArrowheads="1"/>
          </p:cNvSpPr>
          <p:nvPr/>
        </p:nvSpPr>
        <p:spPr bwMode="auto">
          <a:xfrm>
            <a:off x="5076825" y="487045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0</a:t>
            </a:r>
          </a:p>
        </p:txBody>
      </p:sp>
      <p:sp>
        <p:nvSpPr>
          <p:cNvPr id="129043" name="Rectangle 19"/>
          <p:cNvSpPr>
            <a:spLocks noChangeArrowheads="1"/>
          </p:cNvSpPr>
          <p:nvPr/>
        </p:nvSpPr>
        <p:spPr bwMode="auto">
          <a:xfrm>
            <a:off x="6372225" y="42941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1</a:t>
            </a:r>
          </a:p>
        </p:txBody>
      </p:sp>
      <p:sp>
        <p:nvSpPr>
          <p:cNvPr id="129044" name="Rectangle 20"/>
          <p:cNvSpPr>
            <a:spLocks noChangeArrowheads="1"/>
          </p:cNvSpPr>
          <p:nvPr/>
        </p:nvSpPr>
        <p:spPr bwMode="auto">
          <a:xfrm>
            <a:off x="6372225" y="314166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0</a:t>
            </a:r>
          </a:p>
        </p:txBody>
      </p:sp>
      <p:sp>
        <p:nvSpPr>
          <p:cNvPr id="129045" name="Rectangle 21"/>
          <p:cNvSpPr>
            <a:spLocks noChangeArrowheads="1"/>
          </p:cNvSpPr>
          <p:nvPr/>
        </p:nvSpPr>
        <p:spPr bwMode="auto">
          <a:xfrm>
            <a:off x="8027988" y="32131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1</a:t>
            </a:r>
          </a:p>
        </p:txBody>
      </p:sp>
      <p:sp>
        <p:nvSpPr>
          <p:cNvPr id="129046" name="Rectangle 22"/>
          <p:cNvSpPr>
            <a:spLocks noChangeArrowheads="1"/>
          </p:cNvSpPr>
          <p:nvPr/>
        </p:nvSpPr>
        <p:spPr bwMode="auto">
          <a:xfrm>
            <a:off x="8027988" y="422116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0</a:t>
            </a:r>
          </a:p>
        </p:txBody>
      </p:sp>
      <p:sp>
        <p:nvSpPr>
          <p:cNvPr id="129047" name="Rectangle 23"/>
          <p:cNvSpPr>
            <a:spLocks noChangeArrowheads="1"/>
          </p:cNvSpPr>
          <p:nvPr/>
        </p:nvSpPr>
        <p:spPr bwMode="auto">
          <a:xfrm>
            <a:off x="611188" y="2205038"/>
            <a:ext cx="12668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i="1"/>
              <a:t>Q </a:t>
            </a:r>
            <a:r>
              <a:rPr lang="en-US" altLang="zh-CN"/>
              <a:t>* </a:t>
            </a:r>
            <a:r>
              <a:rPr lang="en-US" altLang="zh-CN" i="1"/>
              <a:t>= </a:t>
            </a:r>
            <a:r>
              <a:rPr lang="en-US" altLang="zh-CN"/>
              <a:t>1</a:t>
            </a:r>
          </a:p>
        </p:txBody>
      </p:sp>
      <p:sp>
        <p:nvSpPr>
          <p:cNvPr id="129048" name="Rectangle 24"/>
          <p:cNvSpPr>
            <a:spLocks noChangeArrowheads="1"/>
          </p:cNvSpPr>
          <p:nvPr/>
        </p:nvSpPr>
        <p:spPr bwMode="auto">
          <a:xfrm>
            <a:off x="250825" y="2708275"/>
            <a:ext cx="403383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u="sng"/>
              <a:t>d. </a:t>
            </a:r>
            <a:r>
              <a:rPr lang="en-US" altLang="zh-CN" i="1" u="sng"/>
              <a:t>S</a:t>
            </a:r>
            <a:r>
              <a:rPr lang="en-US" altLang="zh-CN" u="sng"/>
              <a:t>=1 , </a:t>
            </a:r>
            <a:r>
              <a:rPr lang="en-US" altLang="zh-CN" i="1" u="sng"/>
              <a:t>R</a:t>
            </a:r>
            <a:r>
              <a:rPr lang="en-US" altLang="zh-CN" u="sng"/>
              <a:t>=1</a:t>
            </a:r>
          </a:p>
        </p:txBody>
      </p:sp>
      <p:pic>
        <p:nvPicPr>
          <p:cNvPr id="129049" name="Picture 25" descr="5-3-1"/>
          <p:cNvPicPr>
            <a:picLocks noChangeAspect="1" noChangeArrowheads="1"/>
          </p:cNvPicPr>
          <p:nvPr/>
        </p:nvPicPr>
        <p:blipFill>
          <a:blip r:embed="rId3">
            <a:extLst>
              <a:ext uri="{28A0092B-C50C-407E-A947-70E740481C1C}">
                <a14:useLocalDpi xmlns:a14="http://schemas.microsoft.com/office/drawing/2010/main" val="0"/>
              </a:ext>
            </a:extLst>
          </a:blip>
          <a:srcRect t="9479" r="43962" b="19933"/>
          <a:stretch>
            <a:fillRect/>
          </a:stretch>
        </p:blipFill>
        <p:spPr bwMode="auto">
          <a:xfrm>
            <a:off x="179388" y="4365625"/>
            <a:ext cx="4284662" cy="2203450"/>
          </a:xfrm>
          <a:prstGeom prst="rect">
            <a:avLst/>
          </a:prstGeom>
          <a:noFill/>
          <a:ln w="57150" cmpd="thickThin">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129050" name="Rectangle 26"/>
          <p:cNvSpPr>
            <a:spLocks noChangeArrowheads="1"/>
          </p:cNvSpPr>
          <p:nvPr/>
        </p:nvSpPr>
        <p:spPr bwMode="auto">
          <a:xfrm>
            <a:off x="827088" y="49418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1</a:t>
            </a:r>
          </a:p>
        </p:txBody>
      </p:sp>
      <p:sp>
        <p:nvSpPr>
          <p:cNvPr id="129051" name="Rectangle 27"/>
          <p:cNvSpPr>
            <a:spLocks noChangeArrowheads="1"/>
          </p:cNvSpPr>
          <p:nvPr/>
        </p:nvSpPr>
        <p:spPr bwMode="auto">
          <a:xfrm>
            <a:off x="827088" y="4292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1</a:t>
            </a:r>
          </a:p>
        </p:txBody>
      </p:sp>
      <p:sp>
        <p:nvSpPr>
          <p:cNvPr id="129052" name="Rectangle 28"/>
          <p:cNvSpPr>
            <a:spLocks noChangeArrowheads="1"/>
          </p:cNvSpPr>
          <p:nvPr/>
        </p:nvSpPr>
        <p:spPr bwMode="auto">
          <a:xfrm>
            <a:off x="827088" y="566102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1</a:t>
            </a:r>
          </a:p>
        </p:txBody>
      </p:sp>
      <p:sp>
        <p:nvSpPr>
          <p:cNvPr id="129053" name="Rectangle 29"/>
          <p:cNvSpPr>
            <a:spLocks noChangeArrowheads="1"/>
          </p:cNvSpPr>
          <p:nvPr/>
        </p:nvSpPr>
        <p:spPr bwMode="auto">
          <a:xfrm>
            <a:off x="2051050" y="436562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0</a:t>
            </a:r>
          </a:p>
        </p:txBody>
      </p:sp>
      <p:sp>
        <p:nvSpPr>
          <p:cNvPr id="129054" name="Rectangle 30"/>
          <p:cNvSpPr>
            <a:spLocks noChangeArrowheads="1"/>
          </p:cNvSpPr>
          <p:nvPr/>
        </p:nvSpPr>
        <p:spPr bwMode="auto">
          <a:xfrm>
            <a:off x="2051050" y="55895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0</a:t>
            </a:r>
          </a:p>
        </p:txBody>
      </p:sp>
      <p:sp>
        <p:nvSpPr>
          <p:cNvPr id="129055" name="Rectangle 31"/>
          <p:cNvSpPr>
            <a:spLocks noChangeArrowheads="1"/>
          </p:cNvSpPr>
          <p:nvPr/>
        </p:nvSpPr>
        <p:spPr bwMode="auto">
          <a:xfrm>
            <a:off x="3779838" y="443706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1</a:t>
            </a:r>
          </a:p>
        </p:txBody>
      </p:sp>
      <p:sp>
        <p:nvSpPr>
          <p:cNvPr id="129056" name="Rectangle 32"/>
          <p:cNvSpPr>
            <a:spLocks noChangeArrowheads="1"/>
          </p:cNvSpPr>
          <p:nvPr/>
        </p:nvSpPr>
        <p:spPr bwMode="auto">
          <a:xfrm>
            <a:off x="3779838" y="594995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FF6600"/>
                </a:solidFill>
              </a:rPr>
              <a:t>1</a:t>
            </a:r>
          </a:p>
        </p:txBody>
      </p:sp>
      <p:sp>
        <p:nvSpPr>
          <p:cNvPr id="129057" name="Rectangle 33"/>
          <p:cNvSpPr>
            <a:spLocks noChangeArrowheads="1"/>
          </p:cNvSpPr>
          <p:nvPr/>
        </p:nvSpPr>
        <p:spPr bwMode="auto">
          <a:xfrm>
            <a:off x="539750" y="3357563"/>
            <a:ext cx="3384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Q </a:t>
            </a:r>
            <a:r>
              <a:rPr lang="en-US" altLang="zh-CN"/>
              <a:t>* </a:t>
            </a:r>
            <a:r>
              <a:rPr lang="en-US" altLang="zh-CN" i="1"/>
              <a:t>= Q </a:t>
            </a:r>
            <a:r>
              <a:rPr lang="en-US" altLang="zh-CN"/>
              <a:t>*</a:t>
            </a:r>
            <a:r>
              <a:rPr lang="en-US" altLang="zh-CN">
                <a:sym typeface="Symbol" pitchFamily="18" charset="2"/>
              </a:rPr>
              <a:t>=</a:t>
            </a:r>
            <a:r>
              <a:rPr lang="en-US" altLang="zh-CN" i="1"/>
              <a:t> </a:t>
            </a:r>
            <a:r>
              <a:rPr lang="en-US" altLang="zh-CN"/>
              <a:t>1(</a:t>
            </a:r>
            <a:r>
              <a:rPr lang="zh-CN" altLang="en-US"/>
              <a:t>禁态）</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29028"/>
                                        </p:tgtEl>
                                        <p:attrNameLst>
                                          <p:attrName>style.visibility</p:attrName>
                                        </p:attrNameLst>
                                      </p:cBhvr>
                                      <p:to>
                                        <p:strVal val="visible"/>
                                      </p:to>
                                    </p:set>
                                    <p:animEffect transition="in" filter="dissolve">
                                      <p:cBhvr>
                                        <p:cTn id="7" dur="1000"/>
                                        <p:tgtEl>
                                          <p:spTgt spid="1290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9026"/>
                                        </p:tgtEl>
                                        <p:attrNameLst>
                                          <p:attrName>style.visibility</p:attrName>
                                        </p:attrNameLst>
                                      </p:cBhvr>
                                      <p:to>
                                        <p:strVal val="visible"/>
                                      </p:to>
                                    </p:set>
                                    <p:animEffect transition="in" filter="wipe(left)">
                                      <p:cBhvr>
                                        <p:cTn id="12" dur="1000"/>
                                        <p:tgtEl>
                                          <p:spTgt spid="1290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9032"/>
                                        </p:tgtEl>
                                        <p:attrNameLst>
                                          <p:attrName>style.visibility</p:attrName>
                                        </p:attrNameLst>
                                      </p:cBhvr>
                                      <p:to>
                                        <p:strVal val="visible"/>
                                      </p:to>
                                    </p:set>
                                    <p:animEffect transition="in" filter="fade">
                                      <p:cBhvr>
                                        <p:cTn id="17" dur="1000"/>
                                        <p:tgtEl>
                                          <p:spTgt spid="1290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9030"/>
                                        </p:tgtEl>
                                        <p:attrNameLst>
                                          <p:attrName>style.visibility</p:attrName>
                                        </p:attrNameLst>
                                      </p:cBhvr>
                                      <p:to>
                                        <p:strVal val="visible"/>
                                      </p:to>
                                    </p:set>
                                    <p:animEffect transition="in" filter="fade">
                                      <p:cBhvr>
                                        <p:cTn id="22" dur="1000"/>
                                        <p:tgtEl>
                                          <p:spTgt spid="1290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9031"/>
                                        </p:tgtEl>
                                        <p:attrNameLst>
                                          <p:attrName>style.visibility</p:attrName>
                                        </p:attrNameLst>
                                      </p:cBhvr>
                                      <p:to>
                                        <p:strVal val="visible"/>
                                      </p:to>
                                    </p:set>
                                    <p:animEffect transition="in" filter="fade">
                                      <p:cBhvr>
                                        <p:cTn id="27" dur="1000"/>
                                        <p:tgtEl>
                                          <p:spTgt spid="12903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9033"/>
                                        </p:tgtEl>
                                        <p:attrNameLst>
                                          <p:attrName>style.visibility</p:attrName>
                                        </p:attrNameLst>
                                      </p:cBhvr>
                                      <p:to>
                                        <p:strVal val="visible"/>
                                      </p:to>
                                    </p:set>
                                    <p:animEffect transition="in" filter="fade">
                                      <p:cBhvr>
                                        <p:cTn id="32" dur="1000"/>
                                        <p:tgtEl>
                                          <p:spTgt spid="12903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9034"/>
                                        </p:tgtEl>
                                        <p:attrNameLst>
                                          <p:attrName>style.visibility</p:attrName>
                                        </p:attrNameLst>
                                      </p:cBhvr>
                                      <p:to>
                                        <p:strVal val="visible"/>
                                      </p:to>
                                    </p:set>
                                    <p:animEffect transition="in" filter="fade">
                                      <p:cBhvr>
                                        <p:cTn id="37" dur="1000"/>
                                        <p:tgtEl>
                                          <p:spTgt spid="12903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9035"/>
                                        </p:tgtEl>
                                        <p:attrNameLst>
                                          <p:attrName>style.visibility</p:attrName>
                                        </p:attrNameLst>
                                      </p:cBhvr>
                                      <p:to>
                                        <p:strVal val="visible"/>
                                      </p:to>
                                    </p:set>
                                    <p:animEffect transition="in" filter="fade">
                                      <p:cBhvr>
                                        <p:cTn id="42" dur="1000"/>
                                        <p:tgtEl>
                                          <p:spTgt spid="12903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9036"/>
                                        </p:tgtEl>
                                        <p:attrNameLst>
                                          <p:attrName>style.visibility</p:attrName>
                                        </p:attrNameLst>
                                      </p:cBhvr>
                                      <p:to>
                                        <p:strVal val="visible"/>
                                      </p:to>
                                    </p:set>
                                    <p:animEffect transition="in" filter="fade">
                                      <p:cBhvr>
                                        <p:cTn id="47" dur="1000"/>
                                        <p:tgtEl>
                                          <p:spTgt spid="12903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29037"/>
                                        </p:tgtEl>
                                        <p:attrNameLst>
                                          <p:attrName>style.visibility</p:attrName>
                                        </p:attrNameLst>
                                      </p:cBhvr>
                                      <p:to>
                                        <p:strVal val="visible"/>
                                      </p:to>
                                    </p:set>
                                    <p:animEffect transition="in" filter="fade">
                                      <p:cBhvr>
                                        <p:cTn id="52" dur="1000"/>
                                        <p:tgtEl>
                                          <p:spTgt spid="12903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9038"/>
                                        </p:tgtEl>
                                        <p:attrNameLst>
                                          <p:attrName>style.visibility</p:attrName>
                                        </p:attrNameLst>
                                      </p:cBhvr>
                                      <p:to>
                                        <p:strVal val="visible"/>
                                      </p:to>
                                    </p:set>
                                    <p:animEffect transition="in" filter="wipe(left)">
                                      <p:cBhvr>
                                        <p:cTn id="57" dur="1000"/>
                                        <p:tgtEl>
                                          <p:spTgt spid="12903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129039"/>
                                        </p:tgtEl>
                                        <p:attrNameLst>
                                          <p:attrName>style.visibility</p:attrName>
                                        </p:attrNameLst>
                                      </p:cBhvr>
                                      <p:to>
                                        <p:strVal val="visible"/>
                                      </p:to>
                                    </p:set>
                                    <p:animEffect transition="in" filter="dissolve">
                                      <p:cBhvr>
                                        <p:cTn id="62" dur="1000"/>
                                        <p:tgtEl>
                                          <p:spTgt spid="12903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29040"/>
                                        </p:tgtEl>
                                        <p:attrNameLst>
                                          <p:attrName>style.visibility</p:attrName>
                                        </p:attrNameLst>
                                      </p:cBhvr>
                                      <p:to>
                                        <p:strVal val="visible"/>
                                      </p:to>
                                    </p:set>
                                    <p:animEffect transition="in" filter="fade">
                                      <p:cBhvr>
                                        <p:cTn id="67" dur="1000"/>
                                        <p:tgtEl>
                                          <p:spTgt spid="12904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29041"/>
                                        </p:tgtEl>
                                        <p:attrNameLst>
                                          <p:attrName>style.visibility</p:attrName>
                                        </p:attrNameLst>
                                      </p:cBhvr>
                                      <p:to>
                                        <p:strVal val="visible"/>
                                      </p:to>
                                    </p:set>
                                    <p:animEffect transition="in" filter="fade">
                                      <p:cBhvr>
                                        <p:cTn id="72" dur="1000"/>
                                        <p:tgtEl>
                                          <p:spTgt spid="12904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29042"/>
                                        </p:tgtEl>
                                        <p:attrNameLst>
                                          <p:attrName>style.visibility</p:attrName>
                                        </p:attrNameLst>
                                      </p:cBhvr>
                                      <p:to>
                                        <p:strVal val="visible"/>
                                      </p:to>
                                    </p:set>
                                    <p:animEffect transition="in" filter="fade">
                                      <p:cBhvr>
                                        <p:cTn id="77" dur="1000"/>
                                        <p:tgtEl>
                                          <p:spTgt spid="12904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29043"/>
                                        </p:tgtEl>
                                        <p:attrNameLst>
                                          <p:attrName>style.visibility</p:attrName>
                                        </p:attrNameLst>
                                      </p:cBhvr>
                                      <p:to>
                                        <p:strVal val="visible"/>
                                      </p:to>
                                    </p:set>
                                    <p:animEffect transition="in" filter="fade">
                                      <p:cBhvr>
                                        <p:cTn id="82" dur="1000"/>
                                        <p:tgtEl>
                                          <p:spTgt spid="12904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29044"/>
                                        </p:tgtEl>
                                        <p:attrNameLst>
                                          <p:attrName>style.visibility</p:attrName>
                                        </p:attrNameLst>
                                      </p:cBhvr>
                                      <p:to>
                                        <p:strVal val="visible"/>
                                      </p:to>
                                    </p:set>
                                    <p:animEffect transition="in" filter="fade">
                                      <p:cBhvr>
                                        <p:cTn id="87" dur="1000"/>
                                        <p:tgtEl>
                                          <p:spTgt spid="129044"/>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29045"/>
                                        </p:tgtEl>
                                        <p:attrNameLst>
                                          <p:attrName>style.visibility</p:attrName>
                                        </p:attrNameLst>
                                      </p:cBhvr>
                                      <p:to>
                                        <p:strVal val="visible"/>
                                      </p:to>
                                    </p:set>
                                    <p:animEffect transition="in" filter="fade">
                                      <p:cBhvr>
                                        <p:cTn id="92" dur="1000"/>
                                        <p:tgtEl>
                                          <p:spTgt spid="129045"/>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129046"/>
                                        </p:tgtEl>
                                        <p:attrNameLst>
                                          <p:attrName>style.visibility</p:attrName>
                                        </p:attrNameLst>
                                      </p:cBhvr>
                                      <p:to>
                                        <p:strVal val="visible"/>
                                      </p:to>
                                    </p:set>
                                    <p:animEffect transition="in" filter="fade">
                                      <p:cBhvr>
                                        <p:cTn id="97" dur="1000"/>
                                        <p:tgtEl>
                                          <p:spTgt spid="129046"/>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129047"/>
                                        </p:tgtEl>
                                        <p:attrNameLst>
                                          <p:attrName>style.visibility</p:attrName>
                                        </p:attrNameLst>
                                      </p:cBhvr>
                                      <p:to>
                                        <p:strVal val="visible"/>
                                      </p:to>
                                    </p:set>
                                    <p:animEffect transition="in" filter="fade">
                                      <p:cBhvr>
                                        <p:cTn id="102" dur="1000"/>
                                        <p:tgtEl>
                                          <p:spTgt spid="129047"/>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129048"/>
                                        </p:tgtEl>
                                        <p:attrNameLst>
                                          <p:attrName>style.visibility</p:attrName>
                                        </p:attrNameLst>
                                      </p:cBhvr>
                                      <p:to>
                                        <p:strVal val="visible"/>
                                      </p:to>
                                    </p:set>
                                    <p:animEffect transition="in" filter="wipe(left)">
                                      <p:cBhvr>
                                        <p:cTn id="107" dur="1000"/>
                                        <p:tgtEl>
                                          <p:spTgt spid="129048"/>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9" presetClass="entr" presetSubtype="0" fill="hold" nodeType="clickEffect">
                                  <p:stCondLst>
                                    <p:cond delay="0"/>
                                  </p:stCondLst>
                                  <p:childTnLst>
                                    <p:set>
                                      <p:cBhvr>
                                        <p:cTn id="111" dur="1" fill="hold">
                                          <p:stCondLst>
                                            <p:cond delay="0"/>
                                          </p:stCondLst>
                                        </p:cTn>
                                        <p:tgtEl>
                                          <p:spTgt spid="129049"/>
                                        </p:tgtEl>
                                        <p:attrNameLst>
                                          <p:attrName>style.visibility</p:attrName>
                                        </p:attrNameLst>
                                      </p:cBhvr>
                                      <p:to>
                                        <p:strVal val="visible"/>
                                      </p:to>
                                    </p:set>
                                    <p:animEffect transition="in" filter="dissolve">
                                      <p:cBhvr>
                                        <p:cTn id="112" dur="1000"/>
                                        <p:tgtEl>
                                          <p:spTgt spid="129049"/>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129050"/>
                                        </p:tgtEl>
                                        <p:attrNameLst>
                                          <p:attrName>style.visibility</p:attrName>
                                        </p:attrNameLst>
                                      </p:cBhvr>
                                      <p:to>
                                        <p:strVal val="visible"/>
                                      </p:to>
                                    </p:set>
                                    <p:animEffect transition="in" filter="fade">
                                      <p:cBhvr>
                                        <p:cTn id="117" dur="1000"/>
                                        <p:tgtEl>
                                          <p:spTgt spid="129050"/>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129051"/>
                                        </p:tgtEl>
                                        <p:attrNameLst>
                                          <p:attrName>style.visibility</p:attrName>
                                        </p:attrNameLst>
                                      </p:cBhvr>
                                      <p:to>
                                        <p:strVal val="visible"/>
                                      </p:to>
                                    </p:set>
                                    <p:animEffect transition="in" filter="fade">
                                      <p:cBhvr>
                                        <p:cTn id="122" dur="1000"/>
                                        <p:tgtEl>
                                          <p:spTgt spid="129051"/>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129052"/>
                                        </p:tgtEl>
                                        <p:attrNameLst>
                                          <p:attrName>style.visibility</p:attrName>
                                        </p:attrNameLst>
                                      </p:cBhvr>
                                      <p:to>
                                        <p:strVal val="visible"/>
                                      </p:to>
                                    </p:set>
                                    <p:animEffect transition="in" filter="fade">
                                      <p:cBhvr>
                                        <p:cTn id="127" dur="1000"/>
                                        <p:tgtEl>
                                          <p:spTgt spid="129052"/>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129053"/>
                                        </p:tgtEl>
                                        <p:attrNameLst>
                                          <p:attrName>style.visibility</p:attrName>
                                        </p:attrNameLst>
                                      </p:cBhvr>
                                      <p:to>
                                        <p:strVal val="visible"/>
                                      </p:to>
                                    </p:set>
                                    <p:animEffect transition="in" filter="fade">
                                      <p:cBhvr>
                                        <p:cTn id="132" dur="1000"/>
                                        <p:tgtEl>
                                          <p:spTgt spid="129053"/>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129054"/>
                                        </p:tgtEl>
                                        <p:attrNameLst>
                                          <p:attrName>style.visibility</p:attrName>
                                        </p:attrNameLst>
                                      </p:cBhvr>
                                      <p:to>
                                        <p:strVal val="visible"/>
                                      </p:to>
                                    </p:set>
                                    <p:animEffect transition="in" filter="fade">
                                      <p:cBhvr>
                                        <p:cTn id="137" dur="1000"/>
                                        <p:tgtEl>
                                          <p:spTgt spid="129054"/>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129055"/>
                                        </p:tgtEl>
                                        <p:attrNameLst>
                                          <p:attrName>style.visibility</p:attrName>
                                        </p:attrNameLst>
                                      </p:cBhvr>
                                      <p:to>
                                        <p:strVal val="visible"/>
                                      </p:to>
                                    </p:set>
                                    <p:animEffect transition="in" filter="fade">
                                      <p:cBhvr>
                                        <p:cTn id="142" dur="1000"/>
                                        <p:tgtEl>
                                          <p:spTgt spid="129055"/>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129056"/>
                                        </p:tgtEl>
                                        <p:attrNameLst>
                                          <p:attrName>style.visibility</p:attrName>
                                        </p:attrNameLst>
                                      </p:cBhvr>
                                      <p:to>
                                        <p:strVal val="visible"/>
                                      </p:to>
                                    </p:set>
                                    <p:animEffect transition="in" filter="fade">
                                      <p:cBhvr>
                                        <p:cTn id="147" dur="1000"/>
                                        <p:tgtEl>
                                          <p:spTgt spid="129056"/>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129057"/>
                                        </p:tgtEl>
                                        <p:attrNameLst>
                                          <p:attrName>style.visibility</p:attrName>
                                        </p:attrNameLst>
                                      </p:cBhvr>
                                      <p:to>
                                        <p:strVal val="visible"/>
                                      </p:to>
                                    </p:set>
                                    <p:animEffect transition="in" filter="fade">
                                      <p:cBhvr>
                                        <p:cTn id="152" dur="1000"/>
                                        <p:tgtEl>
                                          <p:spTgt spid="129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6" grpId="0"/>
      <p:bldP spid="129030" grpId="0"/>
      <p:bldP spid="129031" grpId="0"/>
      <p:bldP spid="129032" grpId="0"/>
      <p:bldP spid="129033" grpId="0"/>
      <p:bldP spid="129034" grpId="0"/>
      <p:bldP spid="129035" grpId="0"/>
      <p:bldP spid="129036" grpId="0"/>
      <p:bldP spid="129037" grpId="0"/>
      <p:bldP spid="129038" grpId="0"/>
      <p:bldP spid="129040" grpId="0"/>
      <p:bldP spid="129041" grpId="0"/>
      <p:bldP spid="129042" grpId="0"/>
      <p:bldP spid="129043" grpId="0"/>
      <p:bldP spid="129044" grpId="0"/>
      <p:bldP spid="129045" grpId="0"/>
      <p:bldP spid="129046" grpId="0"/>
      <p:bldP spid="129047" grpId="0"/>
      <p:bldP spid="129048" grpId="0"/>
      <p:bldP spid="129050" grpId="0"/>
      <p:bldP spid="129051" grpId="0"/>
      <p:bldP spid="129052" grpId="0"/>
      <p:bldP spid="129053" grpId="0"/>
      <p:bldP spid="129054" grpId="0"/>
      <p:bldP spid="129055" grpId="0"/>
      <p:bldP spid="129056" grpId="0"/>
      <p:bldP spid="12905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250825" y="692150"/>
            <a:ext cx="4681538" cy="576263"/>
          </a:xfrm>
        </p:spPr>
        <p:txBody>
          <a:bodyPr/>
          <a:lstStyle/>
          <a:p>
            <a:pPr algn="l"/>
            <a:r>
              <a:rPr lang="zh-CN" altLang="en-US" sz="2800" b="1">
                <a:solidFill>
                  <a:schemeClr val="tx1"/>
                </a:solidFill>
                <a:latin typeface="Times New Roman" pitchFamily="18" charset="0"/>
                <a:ea typeface="楷体_GB2312" pitchFamily="49" charset="-122"/>
              </a:rPr>
              <a:t>其功能如表</a:t>
            </a:r>
            <a:r>
              <a:rPr lang="en-US" altLang="zh-CN" sz="2800" b="1">
                <a:solidFill>
                  <a:schemeClr val="tx1"/>
                </a:solidFill>
                <a:latin typeface="Times New Roman" pitchFamily="18" charset="0"/>
                <a:ea typeface="楷体_GB2312" pitchFamily="49" charset="-122"/>
              </a:rPr>
              <a:t>5.3.1</a:t>
            </a:r>
            <a:r>
              <a:rPr lang="zh-CN" altLang="en-US" sz="2800" b="1">
                <a:solidFill>
                  <a:schemeClr val="tx1"/>
                </a:solidFill>
                <a:latin typeface="Times New Roman" pitchFamily="18" charset="0"/>
                <a:ea typeface="楷体_GB2312" pitchFamily="49" charset="-122"/>
              </a:rPr>
              <a:t>所示</a:t>
            </a:r>
          </a:p>
        </p:txBody>
      </p:sp>
      <p:sp>
        <p:nvSpPr>
          <p:cNvPr id="130143" name="Rectangle 95"/>
          <p:cNvSpPr>
            <a:spLocks noChangeArrowheads="1"/>
          </p:cNvSpPr>
          <p:nvPr/>
        </p:nvSpPr>
        <p:spPr bwMode="auto">
          <a:xfrm>
            <a:off x="0" y="0"/>
            <a:ext cx="496887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effectLst>
                  <a:outerShdw blurRad="38100" dist="38100" dir="2700000" algn="tl">
                    <a:srgbClr val="000000"/>
                  </a:outerShdw>
                </a:effectLst>
              </a:rPr>
              <a:t>5.3 </a:t>
            </a:r>
            <a:r>
              <a:rPr lang="zh-CN" altLang="en-US" sz="3600" u="sng">
                <a:solidFill>
                  <a:srgbClr val="FFFF66"/>
                </a:solidFill>
                <a:effectLst>
                  <a:outerShdw blurRad="38100" dist="38100" dir="2700000" algn="tl">
                    <a:srgbClr val="000000"/>
                  </a:outerShdw>
                </a:effectLst>
              </a:rPr>
              <a:t>电平触发的触发器</a:t>
            </a:r>
          </a:p>
        </p:txBody>
      </p:sp>
      <p:grpSp>
        <p:nvGrpSpPr>
          <p:cNvPr id="130145" name="Group 97"/>
          <p:cNvGrpSpPr>
            <a:grpSpLocks/>
          </p:cNvGrpSpPr>
          <p:nvPr/>
        </p:nvGrpSpPr>
        <p:grpSpPr bwMode="auto">
          <a:xfrm>
            <a:off x="5435600" y="620713"/>
            <a:ext cx="3276600" cy="5541962"/>
            <a:chOff x="3696" y="436"/>
            <a:chExt cx="2064" cy="3491"/>
          </a:xfrm>
        </p:grpSpPr>
        <p:grpSp>
          <p:nvGrpSpPr>
            <p:cNvPr id="130142" name="Group 94"/>
            <p:cNvGrpSpPr>
              <a:grpSpLocks/>
            </p:cNvGrpSpPr>
            <p:nvPr/>
          </p:nvGrpSpPr>
          <p:grpSpPr bwMode="auto">
            <a:xfrm>
              <a:off x="3718" y="754"/>
              <a:ext cx="2042" cy="3173"/>
              <a:chOff x="3696" y="1298"/>
              <a:chExt cx="2042" cy="3173"/>
            </a:xfrm>
          </p:grpSpPr>
          <p:sp>
            <p:nvSpPr>
              <p:cNvPr id="130053" name="Rectangle 5"/>
              <p:cNvSpPr>
                <a:spLocks noChangeArrowheads="1"/>
              </p:cNvSpPr>
              <p:nvPr/>
            </p:nvSpPr>
            <p:spPr bwMode="auto">
              <a:xfrm>
                <a:off x="5241" y="1585"/>
                <a:ext cx="497" cy="303"/>
              </a:xfrm>
              <a:prstGeom prst="rect">
                <a:avLst/>
              </a:prstGeom>
              <a:solidFill>
                <a:srgbClr val="CC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FF6600"/>
                    </a:solidFill>
                    <a:effectLst>
                      <a:outerShdw blurRad="38100" dist="38100" dir="2700000" algn="tl">
                        <a:srgbClr val="000000"/>
                      </a:outerShdw>
                    </a:effectLst>
                    <a:latin typeface="Verdana" pitchFamily="34" charset="0"/>
                    <a:ea typeface="宋体" pitchFamily="2" charset="-122"/>
                  </a:rPr>
                  <a:t>0</a:t>
                </a:r>
              </a:p>
            </p:txBody>
          </p:sp>
          <p:sp>
            <p:nvSpPr>
              <p:cNvPr id="130054" name="Rectangle 6"/>
              <p:cNvSpPr>
                <a:spLocks noChangeArrowheads="1"/>
              </p:cNvSpPr>
              <p:nvPr/>
            </p:nvSpPr>
            <p:spPr bwMode="auto">
              <a:xfrm>
                <a:off x="4802" y="1585"/>
                <a:ext cx="439" cy="303"/>
              </a:xfrm>
              <a:prstGeom prst="rect">
                <a:avLst/>
              </a:prstGeom>
              <a:solidFill>
                <a:srgbClr val="CC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FF6600"/>
                    </a:solidFill>
                    <a:effectLst>
                      <a:outerShdw blurRad="38100" dist="38100" dir="2700000" algn="tl">
                        <a:srgbClr val="000000"/>
                      </a:outerShdw>
                    </a:effectLst>
                    <a:latin typeface="Verdana" pitchFamily="34" charset="0"/>
                    <a:ea typeface="宋体" pitchFamily="2" charset="-122"/>
                  </a:rPr>
                  <a:t>0</a:t>
                </a:r>
              </a:p>
            </p:txBody>
          </p:sp>
          <p:sp>
            <p:nvSpPr>
              <p:cNvPr id="130055" name="Rectangle 7"/>
              <p:cNvSpPr>
                <a:spLocks noChangeArrowheads="1"/>
              </p:cNvSpPr>
              <p:nvPr/>
            </p:nvSpPr>
            <p:spPr bwMode="auto">
              <a:xfrm>
                <a:off x="4376" y="1585"/>
                <a:ext cx="426" cy="303"/>
              </a:xfrm>
              <a:prstGeom prst="rect">
                <a:avLst/>
              </a:prstGeom>
              <a:solidFill>
                <a:srgbClr val="CC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FF6600"/>
                    </a:solidFill>
                    <a:effectLst>
                      <a:outerShdw blurRad="38100" dist="38100" dir="2700000" algn="tl">
                        <a:srgbClr val="000000"/>
                      </a:outerShdw>
                    </a:effectLst>
                    <a:latin typeface="Verdana" pitchFamily="34" charset="0"/>
                    <a:ea typeface="宋体" pitchFamily="2" charset="-122"/>
                  </a:rPr>
                  <a:t>X</a:t>
                </a:r>
              </a:p>
            </p:txBody>
          </p:sp>
          <p:sp>
            <p:nvSpPr>
              <p:cNvPr id="130056" name="Rectangle 8"/>
              <p:cNvSpPr>
                <a:spLocks noChangeArrowheads="1"/>
              </p:cNvSpPr>
              <p:nvPr/>
            </p:nvSpPr>
            <p:spPr bwMode="auto">
              <a:xfrm>
                <a:off x="3999" y="1585"/>
                <a:ext cx="377" cy="303"/>
              </a:xfrm>
              <a:prstGeom prst="rect">
                <a:avLst/>
              </a:prstGeom>
              <a:solidFill>
                <a:srgbClr val="CC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FF6600"/>
                    </a:solidFill>
                    <a:effectLst>
                      <a:outerShdw blurRad="38100" dist="38100" dir="2700000" algn="tl">
                        <a:srgbClr val="000000"/>
                      </a:outerShdw>
                    </a:effectLst>
                    <a:latin typeface="Verdana" pitchFamily="34" charset="0"/>
                    <a:ea typeface="宋体" pitchFamily="2" charset="-122"/>
                  </a:rPr>
                  <a:t>X</a:t>
                </a:r>
              </a:p>
            </p:txBody>
          </p:sp>
          <p:sp>
            <p:nvSpPr>
              <p:cNvPr id="130057" name="Rectangle 9"/>
              <p:cNvSpPr>
                <a:spLocks noChangeArrowheads="1"/>
              </p:cNvSpPr>
              <p:nvPr/>
            </p:nvSpPr>
            <p:spPr bwMode="auto">
              <a:xfrm>
                <a:off x="3696" y="1585"/>
                <a:ext cx="303" cy="303"/>
              </a:xfrm>
              <a:prstGeom prst="rect">
                <a:avLst/>
              </a:prstGeom>
              <a:solidFill>
                <a:srgbClr val="CC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FF6600"/>
                    </a:solidFill>
                    <a:effectLst>
                      <a:outerShdw blurRad="38100" dist="38100" dir="2700000" algn="tl">
                        <a:srgbClr val="000000"/>
                      </a:outerShdw>
                    </a:effectLst>
                    <a:latin typeface="Verdana" pitchFamily="34" charset="0"/>
                    <a:ea typeface="宋体" pitchFamily="2" charset="-122"/>
                  </a:rPr>
                  <a:t>0</a:t>
                </a:r>
              </a:p>
            </p:txBody>
          </p:sp>
          <p:sp>
            <p:nvSpPr>
              <p:cNvPr id="130058" name="Rectangle 10"/>
              <p:cNvSpPr>
                <a:spLocks noChangeArrowheads="1"/>
              </p:cNvSpPr>
              <p:nvPr/>
            </p:nvSpPr>
            <p:spPr bwMode="auto">
              <a:xfrm>
                <a:off x="5241" y="1888"/>
                <a:ext cx="497" cy="287"/>
              </a:xfrm>
              <a:prstGeom prst="rect">
                <a:avLst/>
              </a:prstGeom>
              <a:solidFill>
                <a:srgbClr val="CC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FF6600"/>
                    </a:solidFill>
                    <a:effectLst>
                      <a:outerShdw blurRad="38100" dist="38100" dir="2700000" algn="tl">
                        <a:srgbClr val="000000"/>
                      </a:outerShdw>
                    </a:effectLst>
                    <a:latin typeface="Verdana" pitchFamily="34" charset="0"/>
                    <a:ea typeface="宋体" pitchFamily="2" charset="-122"/>
                  </a:rPr>
                  <a:t>1</a:t>
                </a:r>
              </a:p>
            </p:txBody>
          </p:sp>
          <p:sp>
            <p:nvSpPr>
              <p:cNvPr id="130059" name="Rectangle 11"/>
              <p:cNvSpPr>
                <a:spLocks noChangeArrowheads="1"/>
              </p:cNvSpPr>
              <p:nvPr/>
            </p:nvSpPr>
            <p:spPr bwMode="auto">
              <a:xfrm>
                <a:off x="4802" y="1888"/>
                <a:ext cx="439" cy="287"/>
              </a:xfrm>
              <a:prstGeom prst="rect">
                <a:avLst/>
              </a:prstGeom>
              <a:solidFill>
                <a:srgbClr val="CC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FF6600"/>
                    </a:solidFill>
                    <a:effectLst>
                      <a:outerShdw blurRad="38100" dist="38100" dir="2700000" algn="tl">
                        <a:srgbClr val="000000"/>
                      </a:outerShdw>
                    </a:effectLst>
                    <a:latin typeface="Verdana" pitchFamily="34" charset="0"/>
                    <a:ea typeface="宋体" pitchFamily="2" charset="-122"/>
                  </a:rPr>
                  <a:t>1</a:t>
                </a:r>
              </a:p>
            </p:txBody>
          </p:sp>
          <p:sp>
            <p:nvSpPr>
              <p:cNvPr id="130060" name="Rectangle 12"/>
              <p:cNvSpPr>
                <a:spLocks noChangeArrowheads="1"/>
              </p:cNvSpPr>
              <p:nvPr/>
            </p:nvSpPr>
            <p:spPr bwMode="auto">
              <a:xfrm>
                <a:off x="4376" y="1888"/>
                <a:ext cx="426" cy="287"/>
              </a:xfrm>
              <a:prstGeom prst="rect">
                <a:avLst/>
              </a:prstGeom>
              <a:solidFill>
                <a:srgbClr val="CC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FF6600"/>
                    </a:solidFill>
                    <a:effectLst>
                      <a:outerShdw blurRad="38100" dist="38100" dir="2700000" algn="tl">
                        <a:srgbClr val="000000"/>
                      </a:outerShdw>
                    </a:effectLst>
                    <a:latin typeface="Verdana" pitchFamily="34" charset="0"/>
                    <a:ea typeface="宋体" pitchFamily="2" charset="-122"/>
                  </a:rPr>
                  <a:t>X</a:t>
                </a:r>
              </a:p>
            </p:txBody>
          </p:sp>
          <p:sp>
            <p:nvSpPr>
              <p:cNvPr id="130061" name="Rectangle 13"/>
              <p:cNvSpPr>
                <a:spLocks noChangeArrowheads="1"/>
              </p:cNvSpPr>
              <p:nvPr/>
            </p:nvSpPr>
            <p:spPr bwMode="auto">
              <a:xfrm>
                <a:off x="3999" y="1888"/>
                <a:ext cx="377" cy="287"/>
              </a:xfrm>
              <a:prstGeom prst="rect">
                <a:avLst/>
              </a:prstGeom>
              <a:solidFill>
                <a:srgbClr val="CC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FF6600"/>
                    </a:solidFill>
                    <a:effectLst>
                      <a:outerShdw blurRad="38100" dist="38100" dir="2700000" algn="tl">
                        <a:srgbClr val="000000"/>
                      </a:outerShdw>
                    </a:effectLst>
                    <a:latin typeface="Verdana" pitchFamily="34" charset="0"/>
                    <a:ea typeface="宋体" pitchFamily="2" charset="-122"/>
                  </a:rPr>
                  <a:t>X</a:t>
                </a:r>
              </a:p>
            </p:txBody>
          </p:sp>
          <p:sp>
            <p:nvSpPr>
              <p:cNvPr id="130062" name="Rectangle 14"/>
              <p:cNvSpPr>
                <a:spLocks noChangeArrowheads="1"/>
              </p:cNvSpPr>
              <p:nvPr/>
            </p:nvSpPr>
            <p:spPr bwMode="auto">
              <a:xfrm>
                <a:off x="3696" y="1888"/>
                <a:ext cx="303" cy="287"/>
              </a:xfrm>
              <a:prstGeom prst="rect">
                <a:avLst/>
              </a:prstGeom>
              <a:solidFill>
                <a:srgbClr val="CC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FF6600"/>
                    </a:solidFill>
                    <a:effectLst>
                      <a:outerShdw blurRad="38100" dist="38100" dir="2700000" algn="tl">
                        <a:srgbClr val="000000"/>
                      </a:outerShdw>
                    </a:effectLst>
                    <a:latin typeface="Verdana" pitchFamily="34" charset="0"/>
                    <a:ea typeface="宋体" pitchFamily="2" charset="-122"/>
                  </a:rPr>
                  <a:t>0</a:t>
                </a:r>
              </a:p>
            </p:txBody>
          </p:sp>
          <p:sp>
            <p:nvSpPr>
              <p:cNvPr id="130063" name="Rectangle 15"/>
              <p:cNvSpPr>
                <a:spLocks noChangeArrowheads="1"/>
              </p:cNvSpPr>
              <p:nvPr/>
            </p:nvSpPr>
            <p:spPr bwMode="auto">
              <a:xfrm>
                <a:off x="3999" y="4184"/>
                <a:ext cx="377" cy="287"/>
              </a:xfrm>
              <a:prstGeom prst="rect">
                <a:avLst/>
              </a:prstGeom>
              <a:solidFill>
                <a:srgbClr val="CCFFFF">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FFFF66"/>
                    </a:solidFill>
                    <a:effectLst>
                      <a:outerShdw blurRad="38100" dist="38100" dir="2700000" algn="tl">
                        <a:srgbClr val="000000"/>
                      </a:outerShdw>
                    </a:effectLst>
                    <a:latin typeface="Verdana" pitchFamily="34" charset="0"/>
                    <a:ea typeface="宋体" pitchFamily="2" charset="-122"/>
                  </a:rPr>
                  <a:t>1</a:t>
                </a:r>
              </a:p>
            </p:txBody>
          </p:sp>
          <p:sp>
            <p:nvSpPr>
              <p:cNvPr id="130064" name="Rectangle 16"/>
              <p:cNvSpPr>
                <a:spLocks noChangeArrowheads="1"/>
              </p:cNvSpPr>
              <p:nvPr/>
            </p:nvSpPr>
            <p:spPr bwMode="auto">
              <a:xfrm>
                <a:off x="3999" y="3897"/>
                <a:ext cx="377" cy="287"/>
              </a:xfrm>
              <a:prstGeom prst="rect">
                <a:avLst/>
              </a:prstGeom>
              <a:solidFill>
                <a:srgbClr val="CCFFFF">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FFFF66"/>
                    </a:solidFill>
                    <a:effectLst>
                      <a:outerShdw blurRad="38100" dist="38100" dir="2700000" algn="tl">
                        <a:srgbClr val="000000"/>
                      </a:outerShdw>
                    </a:effectLst>
                    <a:latin typeface="Verdana" pitchFamily="34" charset="0"/>
                    <a:ea typeface="宋体" pitchFamily="2" charset="-122"/>
                  </a:rPr>
                  <a:t>1</a:t>
                </a:r>
              </a:p>
            </p:txBody>
          </p:sp>
          <p:sp>
            <p:nvSpPr>
              <p:cNvPr id="130065" name="Rectangle 17"/>
              <p:cNvSpPr>
                <a:spLocks noChangeArrowheads="1"/>
              </p:cNvSpPr>
              <p:nvPr/>
            </p:nvSpPr>
            <p:spPr bwMode="auto">
              <a:xfrm>
                <a:off x="3999" y="3610"/>
                <a:ext cx="377" cy="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000000"/>
                    </a:solidFill>
                    <a:effectLst>
                      <a:outerShdw blurRad="38100" dist="38100" dir="2700000" algn="tl">
                        <a:srgbClr val="C0C0C0"/>
                      </a:outerShdw>
                    </a:effectLst>
                    <a:latin typeface="Verdana" pitchFamily="34" charset="0"/>
                    <a:ea typeface="宋体" pitchFamily="2" charset="-122"/>
                  </a:rPr>
                  <a:t>0</a:t>
                </a:r>
              </a:p>
            </p:txBody>
          </p:sp>
          <p:sp>
            <p:nvSpPr>
              <p:cNvPr id="130066" name="Rectangle 18"/>
              <p:cNvSpPr>
                <a:spLocks noChangeArrowheads="1"/>
              </p:cNvSpPr>
              <p:nvPr/>
            </p:nvSpPr>
            <p:spPr bwMode="auto">
              <a:xfrm>
                <a:off x="3999" y="3323"/>
                <a:ext cx="377" cy="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000000"/>
                    </a:solidFill>
                    <a:effectLst>
                      <a:outerShdw blurRad="38100" dist="38100" dir="2700000" algn="tl">
                        <a:srgbClr val="C0C0C0"/>
                      </a:outerShdw>
                    </a:effectLst>
                    <a:latin typeface="Verdana" pitchFamily="34" charset="0"/>
                    <a:ea typeface="宋体" pitchFamily="2" charset="-122"/>
                  </a:rPr>
                  <a:t>0</a:t>
                </a:r>
              </a:p>
            </p:txBody>
          </p:sp>
          <p:sp>
            <p:nvSpPr>
              <p:cNvPr id="130067" name="Rectangle 19"/>
              <p:cNvSpPr>
                <a:spLocks noChangeArrowheads="1"/>
              </p:cNvSpPr>
              <p:nvPr/>
            </p:nvSpPr>
            <p:spPr bwMode="auto">
              <a:xfrm>
                <a:off x="3999" y="3036"/>
                <a:ext cx="377" cy="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000000"/>
                    </a:solidFill>
                    <a:effectLst>
                      <a:outerShdw blurRad="38100" dist="38100" dir="2700000" algn="tl">
                        <a:srgbClr val="C0C0C0"/>
                      </a:outerShdw>
                    </a:effectLst>
                    <a:latin typeface="Verdana" pitchFamily="34" charset="0"/>
                    <a:ea typeface="宋体" pitchFamily="2" charset="-122"/>
                  </a:rPr>
                  <a:t>1</a:t>
                </a:r>
              </a:p>
            </p:txBody>
          </p:sp>
          <p:sp>
            <p:nvSpPr>
              <p:cNvPr id="130068" name="Rectangle 20"/>
              <p:cNvSpPr>
                <a:spLocks noChangeArrowheads="1"/>
              </p:cNvSpPr>
              <p:nvPr/>
            </p:nvSpPr>
            <p:spPr bwMode="auto">
              <a:xfrm>
                <a:off x="3999" y="2749"/>
                <a:ext cx="377" cy="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000000"/>
                    </a:solidFill>
                    <a:effectLst>
                      <a:outerShdw blurRad="38100" dist="38100" dir="2700000" algn="tl">
                        <a:srgbClr val="C0C0C0"/>
                      </a:outerShdw>
                    </a:effectLst>
                    <a:latin typeface="Verdana" pitchFamily="34" charset="0"/>
                    <a:ea typeface="宋体" pitchFamily="2" charset="-122"/>
                  </a:rPr>
                  <a:t>1</a:t>
                </a:r>
              </a:p>
            </p:txBody>
          </p:sp>
          <p:sp>
            <p:nvSpPr>
              <p:cNvPr id="130069" name="Rectangle 21"/>
              <p:cNvSpPr>
                <a:spLocks noChangeArrowheads="1"/>
              </p:cNvSpPr>
              <p:nvPr/>
            </p:nvSpPr>
            <p:spPr bwMode="auto">
              <a:xfrm>
                <a:off x="3999" y="2462"/>
                <a:ext cx="377" cy="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000000"/>
                    </a:solidFill>
                    <a:effectLst>
                      <a:outerShdw blurRad="38100" dist="38100" dir="2700000" algn="tl">
                        <a:srgbClr val="C0C0C0"/>
                      </a:outerShdw>
                    </a:effectLst>
                    <a:latin typeface="Verdana" pitchFamily="34" charset="0"/>
                    <a:ea typeface="宋体" pitchFamily="2" charset="-122"/>
                  </a:rPr>
                  <a:t>0</a:t>
                </a:r>
              </a:p>
            </p:txBody>
          </p:sp>
          <p:sp>
            <p:nvSpPr>
              <p:cNvPr id="130070" name="Rectangle 22"/>
              <p:cNvSpPr>
                <a:spLocks noChangeArrowheads="1"/>
              </p:cNvSpPr>
              <p:nvPr/>
            </p:nvSpPr>
            <p:spPr bwMode="auto">
              <a:xfrm>
                <a:off x="3999" y="2175"/>
                <a:ext cx="377" cy="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000000"/>
                    </a:solidFill>
                    <a:effectLst>
                      <a:outerShdw blurRad="38100" dist="38100" dir="2700000" algn="tl">
                        <a:srgbClr val="C0C0C0"/>
                      </a:outerShdw>
                    </a:effectLst>
                    <a:latin typeface="Verdana" pitchFamily="34" charset="0"/>
                    <a:ea typeface="宋体" pitchFamily="2" charset="-122"/>
                  </a:rPr>
                  <a:t>0</a:t>
                </a:r>
              </a:p>
            </p:txBody>
          </p:sp>
          <p:sp>
            <p:nvSpPr>
              <p:cNvPr id="130071" name="Rectangle 23"/>
              <p:cNvSpPr>
                <a:spLocks noChangeArrowheads="1"/>
              </p:cNvSpPr>
              <p:nvPr/>
            </p:nvSpPr>
            <p:spPr bwMode="auto">
              <a:xfrm>
                <a:off x="3999" y="1298"/>
                <a:ext cx="377" cy="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endParaRPr lang="zh-CN" altLang="zh-CN" sz="2400" b="0">
                  <a:solidFill>
                    <a:srgbClr val="000000"/>
                  </a:solidFill>
                  <a:effectLst>
                    <a:outerShdw blurRad="38100" dist="38100" dir="2700000" algn="tl">
                      <a:srgbClr val="C0C0C0"/>
                    </a:outerShdw>
                  </a:effectLst>
                  <a:latin typeface="Verdana" pitchFamily="34" charset="0"/>
                  <a:ea typeface="宋体" pitchFamily="2" charset="-122"/>
                </a:endParaRPr>
              </a:p>
            </p:txBody>
          </p:sp>
          <p:sp>
            <p:nvSpPr>
              <p:cNvPr id="130072" name="Rectangle 24"/>
              <p:cNvSpPr>
                <a:spLocks noChangeArrowheads="1"/>
              </p:cNvSpPr>
              <p:nvPr/>
            </p:nvSpPr>
            <p:spPr bwMode="auto">
              <a:xfrm>
                <a:off x="5241" y="2462"/>
                <a:ext cx="497" cy="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000000"/>
                    </a:solidFill>
                    <a:effectLst>
                      <a:outerShdw blurRad="38100" dist="38100" dir="2700000" algn="tl">
                        <a:srgbClr val="C0C0C0"/>
                      </a:outerShdw>
                    </a:effectLst>
                    <a:latin typeface="Verdana" pitchFamily="34" charset="0"/>
                    <a:ea typeface="宋体" pitchFamily="2" charset="-122"/>
                  </a:rPr>
                  <a:t>1</a:t>
                </a:r>
              </a:p>
            </p:txBody>
          </p:sp>
          <p:sp>
            <p:nvSpPr>
              <p:cNvPr id="130073" name="Rectangle 25"/>
              <p:cNvSpPr>
                <a:spLocks noChangeArrowheads="1"/>
              </p:cNvSpPr>
              <p:nvPr/>
            </p:nvSpPr>
            <p:spPr bwMode="auto">
              <a:xfrm>
                <a:off x="4802" y="2462"/>
                <a:ext cx="439" cy="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000000"/>
                    </a:solidFill>
                    <a:effectLst>
                      <a:outerShdw blurRad="38100" dist="38100" dir="2700000" algn="tl">
                        <a:srgbClr val="C0C0C0"/>
                      </a:outerShdw>
                    </a:effectLst>
                    <a:latin typeface="Verdana" pitchFamily="34" charset="0"/>
                    <a:ea typeface="宋体" pitchFamily="2" charset="-122"/>
                  </a:rPr>
                  <a:t>1</a:t>
                </a:r>
              </a:p>
            </p:txBody>
          </p:sp>
          <p:sp>
            <p:nvSpPr>
              <p:cNvPr id="130074" name="Rectangle 26"/>
              <p:cNvSpPr>
                <a:spLocks noChangeArrowheads="1"/>
              </p:cNvSpPr>
              <p:nvPr/>
            </p:nvSpPr>
            <p:spPr bwMode="auto">
              <a:xfrm>
                <a:off x="4376" y="2462"/>
                <a:ext cx="426" cy="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000000"/>
                    </a:solidFill>
                    <a:effectLst>
                      <a:outerShdw blurRad="38100" dist="38100" dir="2700000" algn="tl">
                        <a:srgbClr val="C0C0C0"/>
                      </a:outerShdw>
                    </a:effectLst>
                    <a:latin typeface="Verdana" pitchFamily="34" charset="0"/>
                    <a:ea typeface="宋体" pitchFamily="2" charset="-122"/>
                  </a:rPr>
                  <a:t>0</a:t>
                </a:r>
              </a:p>
            </p:txBody>
          </p:sp>
          <p:sp>
            <p:nvSpPr>
              <p:cNvPr id="130075" name="Rectangle 27"/>
              <p:cNvSpPr>
                <a:spLocks noChangeArrowheads="1"/>
              </p:cNvSpPr>
              <p:nvPr/>
            </p:nvSpPr>
            <p:spPr bwMode="auto">
              <a:xfrm>
                <a:off x="3696" y="2462"/>
                <a:ext cx="303" cy="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000000"/>
                    </a:solidFill>
                    <a:effectLst>
                      <a:outerShdw blurRad="38100" dist="38100" dir="2700000" algn="tl">
                        <a:srgbClr val="C0C0C0"/>
                      </a:outerShdw>
                    </a:effectLst>
                    <a:latin typeface="Verdana" pitchFamily="34" charset="0"/>
                    <a:ea typeface="宋体" pitchFamily="2" charset="-122"/>
                  </a:rPr>
                  <a:t>1</a:t>
                </a:r>
              </a:p>
            </p:txBody>
          </p:sp>
          <p:sp>
            <p:nvSpPr>
              <p:cNvPr id="130076" name="Rectangle 28"/>
              <p:cNvSpPr>
                <a:spLocks noChangeArrowheads="1"/>
              </p:cNvSpPr>
              <p:nvPr/>
            </p:nvSpPr>
            <p:spPr bwMode="auto">
              <a:xfrm>
                <a:off x="5241" y="4184"/>
                <a:ext cx="497" cy="287"/>
              </a:xfrm>
              <a:prstGeom prst="rect">
                <a:avLst/>
              </a:prstGeom>
              <a:solidFill>
                <a:srgbClr val="CCFFFF">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FFFF66"/>
                    </a:solidFill>
                    <a:effectLst>
                      <a:outerShdw blurRad="38100" dist="38100" dir="2700000" algn="tl">
                        <a:srgbClr val="000000"/>
                      </a:outerShdw>
                    </a:effectLst>
                    <a:latin typeface="Verdana" pitchFamily="34" charset="0"/>
                    <a:ea typeface="宋体" pitchFamily="2" charset="-122"/>
                  </a:rPr>
                  <a:t>1*</a:t>
                </a:r>
              </a:p>
            </p:txBody>
          </p:sp>
          <p:sp>
            <p:nvSpPr>
              <p:cNvPr id="130077" name="Rectangle 29"/>
              <p:cNvSpPr>
                <a:spLocks noChangeArrowheads="1"/>
              </p:cNvSpPr>
              <p:nvPr/>
            </p:nvSpPr>
            <p:spPr bwMode="auto">
              <a:xfrm>
                <a:off x="4802" y="4184"/>
                <a:ext cx="439" cy="287"/>
              </a:xfrm>
              <a:prstGeom prst="rect">
                <a:avLst/>
              </a:prstGeom>
              <a:solidFill>
                <a:srgbClr val="CCFFFF">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FFFF66"/>
                    </a:solidFill>
                    <a:effectLst>
                      <a:outerShdw blurRad="38100" dist="38100" dir="2700000" algn="tl">
                        <a:srgbClr val="000000"/>
                      </a:outerShdw>
                    </a:effectLst>
                    <a:latin typeface="Verdana" pitchFamily="34" charset="0"/>
                    <a:ea typeface="宋体" pitchFamily="2" charset="-122"/>
                  </a:rPr>
                  <a:t>1</a:t>
                </a:r>
              </a:p>
            </p:txBody>
          </p:sp>
          <p:sp>
            <p:nvSpPr>
              <p:cNvPr id="130078" name="Rectangle 30"/>
              <p:cNvSpPr>
                <a:spLocks noChangeArrowheads="1"/>
              </p:cNvSpPr>
              <p:nvPr/>
            </p:nvSpPr>
            <p:spPr bwMode="auto">
              <a:xfrm>
                <a:off x="4376" y="4184"/>
                <a:ext cx="426" cy="287"/>
              </a:xfrm>
              <a:prstGeom prst="rect">
                <a:avLst/>
              </a:prstGeom>
              <a:solidFill>
                <a:srgbClr val="CCFFFF">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FFFF66"/>
                    </a:solidFill>
                    <a:effectLst>
                      <a:outerShdw blurRad="38100" dist="38100" dir="2700000" algn="tl">
                        <a:srgbClr val="000000"/>
                      </a:outerShdw>
                    </a:effectLst>
                    <a:latin typeface="Verdana" pitchFamily="34" charset="0"/>
                    <a:ea typeface="宋体" pitchFamily="2" charset="-122"/>
                  </a:rPr>
                  <a:t>1</a:t>
                </a:r>
              </a:p>
            </p:txBody>
          </p:sp>
          <p:sp>
            <p:nvSpPr>
              <p:cNvPr id="130079" name="Rectangle 31"/>
              <p:cNvSpPr>
                <a:spLocks noChangeArrowheads="1"/>
              </p:cNvSpPr>
              <p:nvPr/>
            </p:nvSpPr>
            <p:spPr bwMode="auto">
              <a:xfrm>
                <a:off x="3696" y="4184"/>
                <a:ext cx="303" cy="287"/>
              </a:xfrm>
              <a:prstGeom prst="rect">
                <a:avLst/>
              </a:prstGeom>
              <a:solidFill>
                <a:srgbClr val="CCFFFF">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FFFF66"/>
                    </a:solidFill>
                    <a:effectLst>
                      <a:outerShdw blurRad="38100" dist="38100" dir="2700000" algn="tl">
                        <a:srgbClr val="000000"/>
                      </a:outerShdw>
                    </a:effectLst>
                    <a:latin typeface="Verdana" pitchFamily="34" charset="0"/>
                    <a:ea typeface="宋体" pitchFamily="2" charset="-122"/>
                  </a:rPr>
                  <a:t>1</a:t>
                </a:r>
              </a:p>
            </p:txBody>
          </p:sp>
          <p:sp>
            <p:nvSpPr>
              <p:cNvPr id="130080" name="Rectangle 32"/>
              <p:cNvSpPr>
                <a:spLocks noChangeArrowheads="1"/>
              </p:cNvSpPr>
              <p:nvPr/>
            </p:nvSpPr>
            <p:spPr bwMode="auto">
              <a:xfrm>
                <a:off x="5241" y="3897"/>
                <a:ext cx="497" cy="287"/>
              </a:xfrm>
              <a:prstGeom prst="rect">
                <a:avLst/>
              </a:prstGeom>
              <a:solidFill>
                <a:srgbClr val="CCFFFF">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FFFF66"/>
                    </a:solidFill>
                    <a:effectLst>
                      <a:outerShdw blurRad="38100" dist="38100" dir="2700000" algn="tl">
                        <a:srgbClr val="000000"/>
                      </a:outerShdw>
                    </a:effectLst>
                    <a:latin typeface="Verdana" pitchFamily="34" charset="0"/>
                    <a:ea typeface="宋体" pitchFamily="2" charset="-122"/>
                  </a:rPr>
                  <a:t>1*</a:t>
                </a:r>
              </a:p>
            </p:txBody>
          </p:sp>
          <p:sp>
            <p:nvSpPr>
              <p:cNvPr id="130081" name="Rectangle 33"/>
              <p:cNvSpPr>
                <a:spLocks noChangeArrowheads="1"/>
              </p:cNvSpPr>
              <p:nvPr/>
            </p:nvSpPr>
            <p:spPr bwMode="auto">
              <a:xfrm>
                <a:off x="4802" y="3897"/>
                <a:ext cx="439" cy="287"/>
              </a:xfrm>
              <a:prstGeom prst="rect">
                <a:avLst/>
              </a:prstGeom>
              <a:solidFill>
                <a:srgbClr val="CCFFFF">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FFFF66"/>
                    </a:solidFill>
                    <a:effectLst>
                      <a:outerShdw blurRad="38100" dist="38100" dir="2700000" algn="tl">
                        <a:srgbClr val="000000"/>
                      </a:outerShdw>
                    </a:effectLst>
                    <a:latin typeface="Verdana" pitchFamily="34" charset="0"/>
                    <a:ea typeface="宋体" pitchFamily="2" charset="-122"/>
                  </a:rPr>
                  <a:t>0</a:t>
                </a:r>
              </a:p>
            </p:txBody>
          </p:sp>
          <p:sp>
            <p:nvSpPr>
              <p:cNvPr id="130082" name="Rectangle 34"/>
              <p:cNvSpPr>
                <a:spLocks noChangeArrowheads="1"/>
              </p:cNvSpPr>
              <p:nvPr/>
            </p:nvSpPr>
            <p:spPr bwMode="auto">
              <a:xfrm>
                <a:off x="4376" y="3897"/>
                <a:ext cx="426" cy="287"/>
              </a:xfrm>
              <a:prstGeom prst="rect">
                <a:avLst/>
              </a:prstGeom>
              <a:solidFill>
                <a:srgbClr val="CCFFFF">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FFFF66"/>
                    </a:solidFill>
                    <a:effectLst>
                      <a:outerShdw blurRad="38100" dist="38100" dir="2700000" algn="tl">
                        <a:srgbClr val="000000"/>
                      </a:outerShdw>
                    </a:effectLst>
                    <a:latin typeface="Verdana" pitchFamily="34" charset="0"/>
                    <a:ea typeface="宋体" pitchFamily="2" charset="-122"/>
                  </a:rPr>
                  <a:t>1</a:t>
                </a:r>
              </a:p>
            </p:txBody>
          </p:sp>
          <p:sp>
            <p:nvSpPr>
              <p:cNvPr id="130083" name="Rectangle 35"/>
              <p:cNvSpPr>
                <a:spLocks noChangeArrowheads="1"/>
              </p:cNvSpPr>
              <p:nvPr/>
            </p:nvSpPr>
            <p:spPr bwMode="auto">
              <a:xfrm>
                <a:off x="3696" y="3897"/>
                <a:ext cx="303" cy="287"/>
              </a:xfrm>
              <a:prstGeom prst="rect">
                <a:avLst/>
              </a:prstGeom>
              <a:solidFill>
                <a:srgbClr val="CCFFFF">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FFFF66"/>
                    </a:solidFill>
                    <a:effectLst>
                      <a:outerShdw blurRad="38100" dist="38100" dir="2700000" algn="tl">
                        <a:srgbClr val="000000"/>
                      </a:outerShdw>
                    </a:effectLst>
                    <a:latin typeface="Verdana" pitchFamily="34" charset="0"/>
                    <a:ea typeface="宋体" pitchFamily="2" charset="-122"/>
                  </a:rPr>
                  <a:t>1</a:t>
                </a:r>
              </a:p>
            </p:txBody>
          </p:sp>
          <p:sp>
            <p:nvSpPr>
              <p:cNvPr id="130084" name="Rectangle 36"/>
              <p:cNvSpPr>
                <a:spLocks noChangeArrowheads="1"/>
              </p:cNvSpPr>
              <p:nvPr/>
            </p:nvSpPr>
            <p:spPr bwMode="auto">
              <a:xfrm>
                <a:off x="5241" y="3610"/>
                <a:ext cx="497" cy="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000000"/>
                    </a:solidFill>
                    <a:effectLst>
                      <a:outerShdw blurRad="38100" dist="38100" dir="2700000" algn="tl">
                        <a:srgbClr val="C0C0C0"/>
                      </a:outerShdw>
                    </a:effectLst>
                    <a:latin typeface="Verdana" pitchFamily="34" charset="0"/>
                    <a:ea typeface="宋体" pitchFamily="2" charset="-122"/>
                  </a:rPr>
                  <a:t>0</a:t>
                </a:r>
              </a:p>
            </p:txBody>
          </p:sp>
          <p:sp>
            <p:nvSpPr>
              <p:cNvPr id="130085" name="Rectangle 37"/>
              <p:cNvSpPr>
                <a:spLocks noChangeArrowheads="1"/>
              </p:cNvSpPr>
              <p:nvPr/>
            </p:nvSpPr>
            <p:spPr bwMode="auto">
              <a:xfrm>
                <a:off x="4802" y="3610"/>
                <a:ext cx="439" cy="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000000"/>
                    </a:solidFill>
                    <a:effectLst>
                      <a:outerShdw blurRad="38100" dist="38100" dir="2700000" algn="tl">
                        <a:srgbClr val="C0C0C0"/>
                      </a:outerShdw>
                    </a:effectLst>
                    <a:latin typeface="Verdana" pitchFamily="34" charset="0"/>
                    <a:ea typeface="宋体" pitchFamily="2" charset="-122"/>
                  </a:rPr>
                  <a:t>1</a:t>
                </a:r>
              </a:p>
            </p:txBody>
          </p:sp>
          <p:sp>
            <p:nvSpPr>
              <p:cNvPr id="130086" name="Rectangle 38"/>
              <p:cNvSpPr>
                <a:spLocks noChangeArrowheads="1"/>
              </p:cNvSpPr>
              <p:nvPr/>
            </p:nvSpPr>
            <p:spPr bwMode="auto">
              <a:xfrm>
                <a:off x="4376" y="3610"/>
                <a:ext cx="426" cy="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000000"/>
                    </a:solidFill>
                    <a:effectLst>
                      <a:outerShdw blurRad="38100" dist="38100" dir="2700000" algn="tl">
                        <a:srgbClr val="C0C0C0"/>
                      </a:outerShdw>
                    </a:effectLst>
                    <a:latin typeface="Verdana" pitchFamily="34" charset="0"/>
                    <a:ea typeface="宋体" pitchFamily="2" charset="-122"/>
                  </a:rPr>
                  <a:t>1</a:t>
                </a:r>
              </a:p>
            </p:txBody>
          </p:sp>
          <p:sp>
            <p:nvSpPr>
              <p:cNvPr id="130087" name="Rectangle 39"/>
              <p:cNvSpPr>
                <a:spLocks noChangeArrowheads="1"/>
              </p:cNvSpPr>
              <p:nvPr/>
            </p:nvSpPr>
            <p:spPr bwMode="auto">
              <a:xfrm>
                <a:off x="3696" y="3610"/>
                <a:ext cx="303" cy="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000000"/>
                    </a:solidFill>
                    <a:effectLst>
                      <a:outerShdw blurRad="38100" dist="38100" dir="2700000" algn="tl">
                        <a:srgbClr val="C0C0C0"/>
                      </a:outerShdw>
                    </a:effectLst>
                    <a:latin typeface="Verdana" pitchFamily="34" charset="0"/>
                    <a:ea typeface="宋体" pitchFamily="2" charset="-122"/>
                  </a:rPr>
                  <a:t>1</a:t>
                </a:r>
              </a:p>
            </p:txBody>
          </p:sp>
          <p:sp>
            <p:nvSpPr>
              <p:cNvPr id="130088" name="Rectangle 40"/>
              <p:cNvSpPr>
                <a:spLocks noChangeArrowheads="1"/>
              </p:cNvSpPr>
              <p:nvPr/>
            </p:nvSpPr>
            <p:spPr bwMode="auto">
              <a:xfrm>
                <a:off x="5241" y="3323"/>
                <a:ext cx="497" cy="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000000"/>
                    </a:solidFill>
                    <a:effectLst>
                      <a:outerShdw blurRad="38100" dist="38100" dir="2700000" algn="tl">
                        <a:srgbClr val="C0C0C0"/>
                      </a:outerShdw>
                    </a:effectLst>
                    <a:latin typeface="Verdana" pitchFamily="34" charset="0"/>
                    <a:ea typeface="宋体" pitchFamily="2" charset="-122"/>
                  </a:rPr>
                  <a:t>0</a:t>
                </a:r>
              </a:p>
            </p:txBody>
          </p:sp>
          <p:sp>
            <p:nvSpPr>
              <p:cNvPr id="130089" name="Rectangle 41"/>
              <p:cNvSpPr>
                <a:spLocks noChangeArrowheads="1"/>
              </p:cNvSpPr>
              <p:nvPr/>
            </p:nvSpPr>
            <p:spPr bwMode="auto">
              <a:xfrm>
                <a:off x="4802" y="3323"/>
                <a:ext cx="439" cy="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000000"/>
                    </a:solidFill>
                    <a:effectLst>
                      <a:outerShdw blurRad="38100" dist="38100" dir="2700000" algn="tl">
                        <a:srgbClr val="C0C0C0"/>
                      </a:outerShdw>
                    </a:effectLst>
                    <a:latin typeface="Verdana" pitchFamily="34" charset="0"/>
                    <a:ea typeface="宋体" pitchFamily="2" charset="-122"/>
                  </a:rPr>
                  <a:t>0</a:t>
                </a:r>
              </a:p>
            </p:txBody>
          </p:sp>
          <p:sp>
            <p:nvSpPr>
              <p:cNvPr id="130090" name="Rectangle 42"/>
              <p:cNvSpPr>
                <a:spLocks noChangeArrowheads="1"/>
              </p:cNvSpPr>
              <p:nvPr/>
            </p:nvSpPr>
            <p:spPr bwMode="auto">
              <a:xfrm>
                <a:off x="4376" y="3323"/>
                <a:ext cx="426" cy="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000000"/>
                    </a:solidFill>
                    <a:effectLst>
                      <a:outerShdw blurRad="38100" dist="38100" dir="2700000" algn="tl">
                        <a:srgbClr val="C0C0C0"/>
                      </a:outerShdw>
                    </a:effectLst>
                    <a:latin typeface="Verdana" pitchFamily="34" charset="0"/>
                    <a:ea typeface="宋体" pitchFamily="2" charset="-122"/>
                  </a:rPr>
                  <a:t>1</a:t>
                </a:r>
              </a:p>
            </p:txBody>
          </p:sp>
          <p:sp>
            <p:nvSpPr>
              <p:cNvPr id="130091" name="Rectangle 43"/>
              <p:cNvSpPr>
                <a:spLocks noChangeArrowheads="1"/>
              </p:cNvSpPr>
              <p:nvPr/>
            </p:nvSpPr>
            <p:spPr bwMode="auto">
              <a:xfrm>
                <a:off x="3696" y="3323"/>
                <a:ext cx="303" cy="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000000"/>
                    </a:solidFill>
                    <a:effectLst>
                      <a:outerShdw blurRad="38100" dist="38100" dir="2700000" algn="tl">
                        <a:srgbClr val="C0C0C0"/>
                      </a:outerShdw>
                    </a:effectLst>
                    <a:latin typeface="Verdana" pitchFamily="34" charset="0"/>
                    <a:ea typeface="宋体" pitchFamily="2" charset="-122"/>
                  </a:rPr>
                  <a:t>1</a:t>
                </a:r>
              </a:p>
            </p:txBody>
          </p:sp>
          <p:sp>
            <p:nvSpPr>
              <p:cNvPr id="130092" name="Rectangle 44"/>
              <p:cNvSpPr>
                <a:spLocks noChangeArrowheads="1"/>
              </p:cNvSpPr>
              <p:nvPr/>
            </p:nvSpPr>
            <p:spPr bwMode="auto">
              <a:xfrm>
                <a:off x="5241" y="3036"/>
                <a:ext cx="497" cy="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000000"/>
                    </a:solidFill>
                    <a:effectLst>
                      <a:outerShdw blurRad="38100" dist="38100" dir="2700000" algn="tl">
                        <a:srgbClr val="C0C0C0"/>
                      </a:outerShdw>
                    </a:effectLst>
                    <a:latin typeface="Verdana" pitchFamily="34" charset="0"/>
                    <a:ea typeface="宋体" pitchFamily="2" charset="-122"/>
                  </a:rPr>
                  <a:t>1</a:t>
                </a:r>
              </a:p>
            </p:txBody>
          </p:sp>
          <p:sp>
            <p:nvSpPr>
              <p:cNvPr id="130093" name="Rectangle 45"/>
              <p:cNvSpPr>
                <a:spLocks noChangeArrowheads="1"/>
              </p:cNvSpPr>
              <p:nvPr/>
            </p:nvSpPr>
            <p:spPr bwMode="auto">
              <a:xfrm>
                <a:off x="4802" y="3036"/>
                <a:ext cx="439" cy="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000000"/>
                    </a:solidFill>
                    <a:effectLst>
                      <a:outerShdw blurRad="38100" dist="38100" dir="2700000" algn="tl">
                        <a:srgbClr val="C0C0C0"/>
                      </a:outerShdw>
                    </a:effectLst>
                    <a:latin typeface="Verdana" pitchFamily="34" charset="0"/>
                    <a:ea typeface="宋体" pitchFamily="2" charset="-122"/>
                  </a:rPr>
                  <a:t>1</a:t>
                </a:r>
              </a:p>
            </p:txBody>
          </p:sp>
          <p:sp>
            <p:nvSpPr>
              <p:cNvPr id="130094" name="Rectangle 46"/>
              <p:cNvSpPr>
                <a:spLocks noChangeArrowheads="1"/>
              </p:cNvSpPr>
              <p:nvPr/>
            </p:nvSpPr>
            <p:spPr bwMode="auto">
              <a:xfrm>
                <a:off x="4376" y="3036"/>
                <a:ext cx="426" cy="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000000"/>
                    </a:solidFill>
                    <a:effectLst>
                      <a:outerShdw blurRad="38100" dist="38100" dir="2700000" algn="tl">
                        <a:srgbClr val="C0C0C0"/>
                      </a:outerShdw>
                    </a:effectLst>
                    <a:latin typeface="Verdana" pitchFamily="34" charset="0"/>
                    <a:ea typeface="宋体" pitchFamily="2" charset="-122"/>
                  </a:rPr>
                  <a:t>0</a:t>
                </a:r>
              </a:p>
            </p:txBody>
          </p:sp>
          <p:sp>
            <p:nvSpPr>
              <p:cNvPr id="130095" name="Rectangle 47"/>
              <p:cNvSpPr>
                <a:spLocks noChangeArrowheads="1"/>
              </p:cNvSpPr>
              <p:nvPr/>
            </p:nvSpPr>
            <p:spPr bwMode="auto">
              <a:xfrm>
                <a:off x="3696" y="3036"/>
                <a:ext cx="303" cy="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000000"/>
                    </a:solidFill>
                    <a:effectLst>
                      <a:outerShdw blurRad="38100" dist="38100" dir="2700000" algn="tl">
                        <a:srgbClr val="C0C0C0"/>
                      </a:outerShdw>
                    </a:effectLst>
                    <a:latin typeface="Verdana" pitchFamily="34" charset="0"/>
                    <a:ea typeface="宋体" pitchFamily="2" charset="-122"/>
                  </a:rPr>
                  <a:t>1</a:t>
                </a:r>
              </a:p>
            </p:txBody>
          </p:sp>
          <p:sp>
            <p:nvSpPr>
              <p:cNvPr id="130096" name="Rectangle 48"/>
              <p:cNvSpPr>
                <a:spLocks noChangeArrowheads="1"/>
              </p:cNvSpPr>
              <p:nvPr/>
            </p:nvSpPr>
            <p:spPr bwMode="auto">
              <a:xfrm>
                <a:off x="5241" y="2749"/>
                <a:ext cx="497" cy="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000000"/>
                    </a:solidFill>
                    <a:effectLst>
                      <a:outerShdw blurRad="38100" dist="38100" dir="2700000" algn="tl">
                        <a:srgbClr val="C0C0C0"/>
                      </a:outerShdw>
                    </a:effectLst>
                    <a:latin typeface="Verdana" pitchFamily="34" charset="0"/>
                    <a:ea typeface="宋体" pitchFamily="2" charset="-122"/>
                  </a:rPr>
                  <a:t>1</a:t>
                </a:r>
              </a:p>
            </p:txBody>
          </p:sp>
          <p:sp>
            <p:nvSpPr>
              <p:cNvPr id="130097" name="Rectangle 49"/>
              <p:cNvSpPr>
                <a:spLocks noChangeArrowheads="1"/>
              </p:cNvSpPr>
              <p:nvPr/>
            </p:nvSpPr>
            <p:spPr bwMode="auto">
              <a:xfrm>
                <a:off x="4802" y="2749"/>
                <a:ext cx="439" cy="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000000"/>
                    </a:solidFill>
                    <a:effectLst>
                      <a:outerShdw blurRad="38100" dist="38100" dir="2700000" algn="tl">
                        <a:srgbClr val="C0C0C0"/>
                      </a:outerShdw>
                    </a:effectLst>
                    <a:latin typeface="Verdana" pitchFamily="34" charset="0"/>
                    <a:ea typeface="宋体" pitchFamily="2" charset="-122"/>
                  </a:rPr>
                  <a:t>0</a:t>
                </a:r>
              </a:p>
            </p:txBody>
          </p:sp>
          <p:sp>
            <p:nvSpPr>
              <p:cNvPr id="130098" name="Rectangle 50"/>
              <p:cNvSpPr>
                <a:spLocks noChangeArrowheads="1"/>
              </p:cNvSpPr>
              <p:nvPr/>
            </p:nvSpPr>
            <p:spPr bwMode="auto">
              <a:xfrm>
                <a:off x="4376" y="2749"/>
                <a:ext cx="426" cy="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000000"/>
                    </a:solidFill>
                    <a:effectLst>
                      <a:outerShdw blurRad="38100" dist="38100" dir="2700000" algn="tl">
                        <a:srgbClr val="C0C0C0"/>
                      </a:outerShdw>
                    </a:effectLst>
                    <a:latin typeface="Verdana" pitchFamily="34" charset="0"/>
                    <a:ea typeface="宋体" pitchFamily="2" charset="-122"/>
                  </a:rPr>
                  <a:t>0</a:t>
                </a:r>
              </a:p>
            </p:txBody>
          </p:sp>
          <p:sp>
            <p:nvSpPr>
              <p:cNvPr id="130099" name="Rectangle 51"/>
              <p:cNvSpPr>
                <a:spLocks noChangeArrowheads="1"/>
              </p:cNvSpPr>
              <p:nvPr/>
            </p:nvSpPr>
            <p:spPr bwMode="auto">
              <a:xfrm>
                <a:off x="3696" y="2749"/>
                <a:ext cx="303" cy="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000000"/>
                    </a:solidFill>
                    <a:effectLst>
                      <a:outerShdw blurRad="38100" dist="38100" dir="2700000" algn="tl">
                        <a:srgbClr val="C0C0C0"/>
                      </a:outerShdw>
                    </a:effectLst>
                    <a:latin typeface="Verdana" pitchFamily="34" charset="0"/>
                    <a:ea typeface="宋体" pitchFamily="2" charset="-122"/>
                  </a:rPr>
                  <a:t>1</a:t>
                </a:r>
              </a:p>
            </p:txBody>
          </p:sp>
          <p:sp>
            <p:nvSpPr>
              <p:cNvPr id="130100" name="Rectangle 52"/>
              <p:cNvSpPr>
                <a:spLocks noChangeArrowheads="1"/>
              </p:cNvSpPr>
              <p:nvPr/>
            </p:nvSpPr>
            <p:spPr bwMode="auto">
              <a:xfrm>
                <a:off x="5241" y="2175"/>
                <a:ext cx="497" cy="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000000"/>
                    </a:solidFill>
                    <a:effectLst>
                      <a:outerShdw blurRad="38100" dist="38100" dir="2700000" algn="tl">
                        <a:srgbClr val="C0C0C0"/>
                      </a:outerShdw>
                    </a:effectLst>
                    <a:latin typeface="Verdana" pitchFamily="34" charset="0"/>
                    <a:ea typeface="宋体" pitchFamily="2" charset="-122"/>
                  </a:rPr>
                  <a:t>0</a:t>
                </a:r>
              </a:p>
            </p:txBody>
          </p:sp>
          <p:sp>
            <p:nvSpPr>
              <p:cNvPr id="130101" name="Rectangle 53"/>
              <p:cNvSpPr>
                <a:spLocks noChangeArrowheads="1"/>
              </p:cNvSpPr>
              <p:nvPr/>
            </p:nvSpPr>
            <p:spPr bwMode="auto">
              <a:xfrm>
                <a:off x="4802" y="2175"/>
                <a:ext cx="439" cy="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000000"/>
                    </a:solidFill>
                    <a:effectLst>
                      <a:outerShdw blurRad="38100" dist="38100" dir="2700000" algn="tl">
                        <a:srgbClr val="C0C0C0"/>
                      </a:outerShdw>
                    </a:effectLst>
                    <a:latin typeface="Verdana" pitchFamily="34" charset="0"/>
                    <a:ea typeface="宋体" pitchFamily="2" charset="-122"/>
                  </a:rPr>
                  <a:t>0</a:t>
                </a:r>
              </a:p>
            </p:txBody>
          </p:sp>
          <p:sp>
            <p:nvSpPr>
              <p:cNvPr id="130102" name="Rectangle 54"/>
              <p:cNvSpPr>
                <a:spLocks noChangeArrowheads="1"/>
              </p:cNvSpPr>
              <p:nvPr/>
            </p:nvSpPr>
            <p:spPr bwMode="auto">
              <a:xfrm>
                <a:off x="4376" y="2175"/>
                <a:ext cx="426" cy="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000000"/>
                    </a:solidFill>
                    <a:effectLst>
                      <a:outerShdw blurRad="38100" dist="38100" dir="2700000" algn="tl">
                        <a:srgbClr val="C0C0C0"/>
                      </a:outerShdw>
                    </a:effectLst>
                    <a:latin typeface="Verdana" pitchFamily="34" charset="0"/>
                    <a:ea typeface="宋体" pitchFamily="2" charset="-122"/>
                  </a:rPr>
                  <a:t>0</a:t>
                </a:r>
              </a:p>
            </p:txBody>
          </p:sp>
          <p:sp>
            <p:nvSpPr>
              <p:cNvPr id="130103" name="Rectangle 55"/>
              <p:cNvSpPr>
                <a:spLocks noChangeArrowheads="1"/>
              </p:cNvSpPr>
              <p:nvPr/>
            </p:nvSpPr>
            <p:spPr bwMode="auto">
              <a:xfrm>
                <a:off x="3696" y="2175"/>
                <a:ext cx="303" cy="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000000"/>
                    </a:solidFill>
                    <a:effectLst>
                      <a:outerShdw blurRad="38100" dist="38100" dir="2700000" algn="tl">
                        <a:srgbClr val="C0C0C0"/>
                      </a:outerShdw>
                    </a:effectLst>
                    <a:latin typeface="Verdana" pitchFamily="34" charset="0"/>
                    <a:ea typeface="宋体" pitchFamily="2" charset="-122"/>
                  </a:rPr>
                  <a:t>1</a:t>
                </a:r>
              </a:p>
            </p:txBody>
          </p:sp>
          <p:sp>
            <p:nvSpPr>
              <p:cNvPr id="130104" name="Rectangle 56"/>
              <p:cNvSpPr>
                <a:spLocks noChangeArrowheads="1"/>
              </p:cNvSpPr>
              <p:nvPr/>
            </p:nvSpPr>
            <p:spPr bwMode="auto">
              <a:xfrm>
                <a:off x="5241" y="1298"/>
                <a:ext cx="497" cy="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endParaRPr lang="zh-CN" altLang="zh-CN" sz="2400" b="0">
                  <a:solidFill>
                    <a:srgbClr val="000000"/>
                  </a:solidFill>
                  <a:effectLst>
                    <a:outerShdw blurRad="38100" dist="38100" dir="2700000" algn="tl">
                      <a:srgbClr val="C0C0C0"/>
                    </a:outerShdw>
                  </a:effectLst>
                  <a:latin typeface="Verdana" pitchFamily="34" charset="0"/>
                  <a:ea typeface="宋体" pitchFamily="2" charset="-122"/>
                </a:endParaRPr>
              </a:p>
            </p:txBody>
          </p:sp>
          <p:sp>
            <p:nvSpPr>
              <p:cNvPr id="130105" name="Rectangle 57"/>
              <p:cNvSpPr>
                <a:spLocks noChangeArrowheads="1"/>
              </p:cNvSpPr>
              <p:nvPr/>
            </p:nvSpPr>
            <p:spPr bwMode="auto">
              <a:xfrm>
                <a:off x="4802" y="1298"/>
                <a:ext cx="439" cy="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endParaRPr lang="zh-CN" altLang="zh-CN" sz="2400" b="0">
                  <a:solidFill>
                    <a:srgbClr val="000000"/>
                  </a:solidFill>
                  <a:effectLst>
                    <a:outerShdw blurRad="38100" dist="38100" dir="2700000" algn="tl">
                      <a:srgbClr val="C0C0C0"/>
                    </a:outerShdw>
                  </a:effectLst>
                  <a:latin typeface="Verdana" pitchFamily="34" charset="0"/>
                  <a:ea typeface="宋体" pitchFamily="2" charset="-122"/>
                </a:endParaRPr>
              </a:p>
            </p:txBody>
          </p:sp>
          <p:sp>
            <p:nvSpPr>
              <p:cNvPr id="130106" name="Rectangle 58"/>
              <p:cNvSpPr>
                <a:spLocks noChangeArrowheads="1"/>
              </p:cNvSpPr>
              <p:nvPr/>
            </p:nvSpPr>
            <p:spPr bwMode="auto">
              <a:xfrm>
                <a:off x="4376" y="1298"/>
                <a:ext cx="426" cy="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endParaRPr lang="zh-CN" altLang="zh-CN" sz="2400" b="0">
                  <a:solidFill>
                    <a:srgbClr val="000000"/>
                  </a:solidFill>
                  <a:effectLst>
                    <a:outerShdw blurRad="38100" dist="38100" dir="2700000" algn="tl">
                      <a:srgbClr val="C0C0C0"/>
                    </a:outerShdw>
                  </a:effectLst>
                  <a:latin typeface="Verdana" pitchFamily="34" charset="0"/>
                  <a:ea typeface="宋体" pitchFamily="2" charset="-122"/>
                </a:endParaRPr>
              </a:p>
            </p:txBody>
          </p:sp>
          <p:sp>
            <p:nvSpPr>
              <p:cNvPr id="130107" name="Rectangle 59"/>
              <p:cNvSpPr>
                <a:spLocks noChangeArrowheads="1"/>
              </p:cNvSpPr>
              <p:nvPr/>
            </p:nvSpPr>
            <p:spPr bwMode="auto">
              <a:xfrm>
                <a:off x="3696" y="1298"/>
                <a:ext cx="303" cy="2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endParaRPr lang="zh-CN" altLang="zh-CN" sz="2400" b="0">
                  <a:solidFill>
                    <a:srgbClr val="000000"/>
                  </a:solidFill>
                  <a:effectLst>
                    <a:outerShdw blurRad="38100" dist="38100" dir="2700000" algn="tl">
                      <a:srgbClr val="C0C0C0"/>
                    </a:outerShdw>
                  </a:effectLst>
                  <a:latin typeface="Verdana" pitchFamily="34" charset="0"/>
                  <a:ea typeface="宋体" pitchFamily="2" charset="-122"/>
                </a:endParaRPr>
              </a:p>
            </p:txBody>
          </p:sp>
          <p:sp>
            <p:nvSpPr>
              <p:cNvPr id="130108" name="Line 60"/>
              <p:cNvSpPr>
                <a:spLocks noChangeShapeType="1"/>
              </p:cNvSpPr>
              <p:nvPr/>
            </p:nvSpPr>
            <p:spPr bwMode="auto">
              <a:xfrm>
                <a:off x="3696" y="1298"/>
                <a:ext cx="204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109" name="Line 61"/>
              <p:cNvSpPr>
                <a:spLocks noChangeShapeType="1"/>
              </p:cNvSpPr>
              <p:nvPr/>
            </p:nvSpPr>
            <p:spPr bwMode="auto">
              <a:xfrm>
                <a:off x="3696" y="1585"/>
                <a:ext cx="204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110" name="Line 62"/>
              <p:cNvSpPr>
                <a:spLocks noChangeShapeType="1"/>
              </p:cNvSpPr>
              <p:nvPr/>
            </p:nvSpPr>
            <p:spPr bwMode="auto">
              <a:xfrm>
                <a:off x="3696" y="4471"/>
                <a:ext cx="1106"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111" name="Line 63"/>
              <p:cNvSpPr>
                <a:spLocks noChangeShapeType="1"/>
              </p:cNvSpPr>
              <p:nvPr/>
            </p:nvSpPr>
            <p:spPr bwMode="auto">
              <a:xfrm>
                <a:off x="3696" y="1298"/>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112" name="Line 64"/>
              <p:cNvSpPr>
                <a:spLocks noChangeShapeType="1"/>
              </p:cNvSpPr>
              <p:nvPr/>
            </p:nvSpPr>
            <p:spPr bwMode="auto">
              <a:xfrm>
                <a:off x="4802" y="1298"/>
                <a:ext cx="0" cy="317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113" name="Line 65"/>
              <p:cNvSpPr>
                <a:spLocks noChangeShapeType="1"/>
              </p:cNvSpPr>
              <p:nvPr/>
            </p:nvSpPr>
            <p:spPr bwMode="auto">
              <a:xfrm>
                <a:off x="5241" y="1298"/>
                <a:ext cx="0" cy="317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114" name="Line 66"/>
              <p:cNvSpPr>
                <a:spLocks noChangeShapeType="1"/>
              </p:cNvSpPr>
              <p:nvPr/>
            </p:nvSpPr>
            <p:spPr bwMode="auto">
              <a:xfrm>
                <a:off x="5738" y="1298"/>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115" name="Line 67"/>
              <p:cNvSpPr>
                <a:spLocks noChangeShapeType="1"/>
              </p:cNvSpPr>
              <p:nvPr/>
            </p:nvSpPr>
            <p:spPr bwMode="auto">
              <a:xfrm>
                <a:off x="3696" y="1585"/>
                <a:ext cx="0" cy="116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116" name="Line 68"/>
              <p:cNvSpPr>
                <a:spLocks noChangeShapeType="1"/>
              </p:cNvSpPr>
              <p:nvPr/>
            </p:nvSpPr>
            <p:spPr bwMode="auto">
              <a:xfrm>
                <a:off x="5738" y="1585"/>
                <a:ext cx="0" cy="116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117" name="Line 69"/>
              <p:cNvSpPr>
                <a:spLocks noChangeShapeType="1"/>
              </p:cNvSpPr>
              <p:nvPr/>
            </p:nvSpPr>
            <p:spPr bwMode="auto">
              <a:xfrm>
                <a:off x="3696" y="2749"/>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118" name="Line 70"/>
              <p:cNvSpPr>
                <a:spLocks noChangeShapeType="1"/>
              </p:cNvSpPr>
              <p:nvPr/>
            </p:nvSpPr>
            <p:spPr bwMode="auto">
              <a:xfrm>
                <a:off x="5738" y="2749"/>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119" name="Line 71"/>
              <p:cNvSpPr>
                <a:spLocks noChangeShapeType="1"/>
              </p:cNvSpPr>
              <p:nvPr/>
            </p:nvSpPr>
            <p:spPr bwMode="auto">
              <a:xfrm>
                <a:off x="3696" y="3036"/>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120" name="Line 72"/>
              <p:cNvSpPr>
                <a:spLocks noChangeShapeType="1"/>
              </p:cNvSpPr>
              <p:nvPr/>
            </p:nvSpPr>
            <p:spPr bwMode="auto">
              <a:xfrm>
                <a:off x="5738" y="3036"/>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121" name="Line 73"/>
              <p:cNvSpPr>
                <a:spLocks noChangeShapeType="1"/>
              </p:cNvSpPr>
              <p:nvPr/>
            </p:nvSpPr>
            <p:spPr bwMode="auto">
              <a:xfrm>
                <a:off x="3696" y="3323"/>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122" name="Line 74"/>
              <p:cNvSpPr>
                <a:spLocks noChangeShapeType="1"/>
              </p:cNvSpPr>
              <p:nvPr/>
            </p:nvSpPr>
            <p:spPr bwMode="auto">
              <a:xfrm>
                <a:off x="5738" y="3323"/>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123" name="Line 75"/>
              <p:cNvSpPr>
                <a:spLocks noChangeShapeType="1"/>
              </p:cNvSpPr>
              <p:nvPr/>
            </p:nvSpPr>
            <p:spPr bwMode="auto">
              <a:xfrm>
                <a:off x="3696" y="3610"/>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124" name="Line 76"/>
              <p:cNvSpPr>
                <a:spLocks noChangeShapeType="1"/>
              </p:cNvSpPr>
              <p:nvPr/>
            </p:nvSpPr>
            <p:spPr bwMode="auto">
              <a:xfrm>
                <a:off x="5738" y="3610"/>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125" name="Line 77"/>
              <p:cNvSpPr>
                <a:spLocks noChangeShapeType="1"/>
              </p:cNvSpPr>
              <p:nvPr/>
            </p:nvSpPr>
            <p:spPr bwMode="auto">
              <a:xfrm>
                <a:off x="3696" y="3897"/>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126" name="Line 78"/>
              <p:cNvSpPr>
                <a:spLocks noChangeShapeType="1"/>
              </p:cNvSpPr>
              <p:nvPr/>
            </p:nvSpPr>
            <p:spPr bwMode="auto">
              <a:xfrm>
                <a:off x="5738" y="3897"/>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127" name="Line 79"/>
              <p:cNvSpPr>
                <a:spLocks noChangeShapeType="1"/>
              </p:cNvSpPr>
              <p:nvPr/>
            </p:nvSpPr>
            <p:spPr bwMode="auto">
              <a:xfrm>
                <a:off x="3696" y="4184"/>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128" name="Line 80"/>
              <p:cNvSpPr>
                <a:spLocks noChangeShapeType="1"/>
              </p:cNvSpPr>
              <p:nvPr/>
            </p:nvSpPr>
            <p:spPr bwMode="auto">
              <a:xfrm>
                <a:off x="5738" y="4184"/>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129" name="Line 81"/>
              <p:cNvSpPr>
                <a:spLocks noChangeShapeType="1"/>
              </p:cNvSpPr>
              <p:nvPr/>
            </p:nvSpPr>
            <p:spPr bwMode="auto">
              <a:xfrm>
                <a:off x="4802" y="4471"/>
                <a:ext cx="439"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130" name="Line 82"/>
              <p:cNvSpPr>
                <a:spLocks noChangeShapeType="1"/>
              </p:cNvSpPr>
              <p:nvPr/>
            </p:nvSpPr>
            <p:spPr bwMode="auto">
              <a:xfrm>
                <a:off x="5241" y="4471"/>
                <a:ext cx="49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131" name="Line 83"/>
              <p:cNvSpPr>
                <a:spLocks noChangeShapeType="1"/>
              </p:cNvSpPr>
              <p:nvPr/>
            </p:nvSpPr>
            <p:spPr bwMode="auto">
              <a:xfrm>
                <a:off x="3999" y="1585"/>
                <a:ext cx="0" cy="288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30132" name="Object 84"/>
              <p:cNvGraphicFramePr>
                <a:graphicFrameLocks noChangeAspect="1"/>
              </p:cNvGraphicFramePr>
              <p:nvPr/>
            </p:nvGraphicFramePr>
            <p:xfrm>
              <a:off x="3696" y="1298"/>
              <a:ext cx="1860" cy="259"/>
            </p:xfrm>
            <a:graphic>
              <a:graphicData uri="http://schemas.openxmlformats.org/presentationml/2006/ole">
                <mc:AlternateContent xmlns:mc="http://schemas.openxmlformats.org/markup-compatibility/2006">
                  <mc:Choice xmlns:v="urn:schemas-microsoft-com:vml" Requires="v">
                    <p:oleObj spid="_x0000_s130148" name="公式" r:id="rId4" imgW="1307880" imgH="215640" progId="Equation.3">
                      <p:embed/>
                    </p:oleObj>
                  </mc:Choice>
                  <mc:Fallback>
                    <p:oleObj name="公式" r:id="rId4" imgW="1307880" imgH="215640" progId="Equation.3">
                      <p:embed/>
                      <p:pic>
                        <p:nvPicPr>
                          <p:cNvPr id="0" name="Object 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6" y="1298"/>
                            <a:ext cx="1860" cy="259"/>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30144" name="Rectangle 96"/>
            <p:cNvSpPr>
              <a:spLocks noChangeArrowheads="1"/>
            </p:cNvSpPr>
            <p:nvPr/>
          </p:nvSpPr>
          <p:spPr bwMode="auto">
            <a:xfrm>
              <a:off x="3696" y="436"/>
              <a:ext cx="7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effectLst>
                    <a:outerShdw blurRad="38100" dist="38100" dir="2700000" algn="tl">
                      <a:srgbClr val="000000"/>
                    </a:outerShdw>
                  </a:effectLst>
                </a:rPr>
                <a:t>表</a:t>
              </a:r>
              <a:r>
                <a:rPr lang="en-US" altLang="zh-CN">
                  <a:effectLst>
                    <a:outerShdw blurRad="38100" dist="38100" dir="2700000" algn="tl">
                      <a:srgbClr val="000000"/>
                    </a:outerShdw>
                  </a:effectLst>
                </a:rPr>
                <a:t>5.3.1</a:t>
              </a:r>
            </a:p>
          </p:txBody>
        </p:sp>
      </p:grpSp>
      <p:pic>
        <p:nvPicPr>
          <p:cNvPr id="130146" name="Picture 98" descr="5-3-1"/>
          <p:cNvPicPr>
            <a:picLocks noChangeAspect="1" noChangeArrowheads="1"/>
          </p:cNvPicPr>
          <p:nvPr/>
        </p:nvPicPr>
        <p:blipFill>
          <a:blip r:embed="rId6">
            <a:extLst>
              <a:ext uri="{28A0092B-C50C-407E-A947-70E740481C1C}">
                <a14:useLocalDpi xmlns:a14="http://schemas.microsoft.com/office/drawing/2010/main" val="0"/>
              </a:ext>
            </a:extLst>
          </a:blip>
          <a:srcRect t="9479" r="43962" b="19933"/>
          <a:stretch>
            <a:fillRect/>
          </a:stretch>
        </p:blipFill>
        <p:spPr bwMode="auto">
          <a:xfrm>
            <a:off x="179388" y="2492375"/>
            <a:ext cx="4284662" cy="2203450"/>
          </a:xfrm>
          <a:prstGeom prst="rect">
            <a:avLst/>
          </a:prstGeom>
          <a:noFill/>
          <a:ln w="57150" cmpd="thickThin">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130147" name="AutoShape 99"/>
          <p:cNvSpPr>
            <a:spLocks noChangeArrowheads="1"/>
          </p:cNvSpPr>
          <p:nvPr/>
        </p:nvSpPr>
        <p:spPr bwMode="auto">
          <a:xfrm>
            <a:off x="4572000" y="3284538"/>
            <a:ext cx="792163" cy="504825"/>
          </a:xfrm>
          <a:prstGeom prst="rightArrow">
            <a:avLst>
              <a:gd name="adj1" fmla="val 50000"/>
              <a:gd name="adj2" fmla="val 39230"/>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0050"/>
                                        </p:tgtEl>
                                        <p:attrNameLst>
                                          <p:attrName>style.visibility</p:attrName>
                                        </p:attrNameLst>
                                      </p:cBhvr>
                                      <p:to>
                                        <p:strVal val="visible"/>
                                      </p:to>
                                    </p:set>
                                    <p:animEffect transition="in" filter="wipe(left)">
                                      <p:cBhvr>
                                        <p:cTn id="7" dur="1000"/>
                                        <p:tgtEl>
                                          <p:spTgt spid="1300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30146"/>
                                        </p:tgtEl>
                                        <p:attrNameLst>
                                          <p:attrName>style.visibility</p:attrName>
                                        </p:attrNameLst>
                                      </p:cBhvr>
                                      <p:to>
                                        <p:strVal val="visible"/>
                                      </p:to>
                                    </p:set>
                                    <p:animEffect transition="in" filter="dissolve">
                                      <p:cBhvr>
                                        <p:cTn id="12" dur="1000"/>
                                        <p:tgtEl>
                                          <p:spTgt spid="1301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0147"/>
                                        </p:tgtEl>
                                        <p:attrNameLst>
                                          <p:attrName>style.visibility</p:attrName>
                                        </p:attrNameLst>
                                      </p:cBhvr>
                                      <p:to>
                                        <p:strVal val="visible"/>
                                      </p:to>
                                    </p:set>
                                    <p:animEffect transition="in" filter="wipe(left)">
                                      <p:cBhvr>
                                        <p:cTn id="17" dur="1000"/>
                                        <p:tgtEl>
                                          <p:spTgt spid="1301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30145"/>
                                        </p:tgtEl>
                                        <p:attrNameLst>
                                          <p:attrName>style.visibility</p:attrName>
                                        </p:attrNameLst>
                                      </p:cBhvr>
                                      <p:to>
                                        <p:strVal val="visible"/>
                                      </p:to>
                                    </p:set>
                                    <p:animEffect transition="in" filter="dissolve">
                                      <p:cBhvr>
                                        <p:cTn id="22" dur="1000"/>
                                        <p:tgtEl>
                                          <p:spTgt spid="130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0" grpId="0"/>
      <p:bldP spid="13014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179388" y="549275"/>
            <a:ext cx="8713787" cy="1800225"/>
          </a:xfrm>
        </p:spPr>
        <p:txBody>
          <a:bodyPr/>
          <a:lstStyle/>
          <a:p>
            <a:pPr algn="l"/>
            <a:r>
              <a:rPr lang="en-US" altLang="zh-CN" sz="2800" b="1">
                <a:solidFill>
                  <a:schemeClr val="tx1"/>
                </a:solidFill>
                <a:effectLst/>
                <a:latin typeface="Times New Roman" pitchFamily="18" charset="0"/>
                <a:ea typeface="楷体_GB2312" pitchFamily="49" charset="-122"/>
              </a:rPr>
              <a:t>        </a:t>
            </a:r>
            <a:r>
              <a:rPr lang="zh-CN" altLang="en-US" sz="2800" b="1">
                <a:solidFill>
                  <a:schemeClr val="tx1"/>
                </a:solidFill>
                <a:effectLst/>
                <a:latin typeface="Times New Roman" pitchFamily="18" charset="0"/>
                <a:ea typeface="楷体_GB2312" pitchFamily="49" charset="-122"/>
              </a:rPr>
              <a:t>在某些应用场合，有时需要在时钟</a:t>
            </a:r>
            <a:r>
              <a:rPr lang="en-US" altLang="zh-CN" sz="2800" b="1" i="1">
                <a:solidFill>
                  <a:schemeClr val="tx1"/>
                </a:solidFill>
                <a:effectLst/>
                <a:latin typeface="Times New Roman" pitchFamily="18" charset="0"/>
                <a:ea typeface="楷体_GB2312" pitchFamily="49" charset="-122"/>
              </a:rPr>
              <a:t>CLK</a:t>
            </a:r>
            <a:r>
              <a:rPr lang="zh-CN" altLang="en-US" sz="2800" b="1">
                <a:solidFill>
                  <a:schemeClr val="tx1"/>
                </a:solidFill>
                <a:effectLst/>
                <a:latin typeface="Times New Roman" pitchFamily="18" charset="0"/>
                <a:ea typeface="楷体_GB2312" pitchFamily="49" charset="-122"/>
              </a:rPr>
              <a:t>到来之前，先将触发器预置成制定状态，故实际的同步</a:t>
            </a:r>
            <a:r>
              <a:rPr lang="en-US" altLang="zh-CN" sz="2800" b="1" i="1">
                <a:solidFill>
                  <a:schemeClr val="tx1"/>
                </a:solidFill>
                <a:effectLst/>
                <a:latin typeface="Times New Roman" pitchFamily="18" charset="0"/>
                <a:ea typeface="楷体_GB2312" pitchFamily="49" charset="-122"/>
              </a:rPr>
              <a:t>SR</a:t>
            </a:r>
            <a:r>
              <a:rPr lang="zh-CN" altLang="en-US" sz="2800" b="1">
                <a:solidFill>
                  <a:schemeClr val="tx1"/>
                </a:solidFill>
                <a:effectLst/>
                <a:latin typeface="Times New Roman" pitchFamily="18" charset="0"/>
                <a:ea typeface="楷体_GB2312" pitchFamily="49" charset="-122"/>
              </a:rPr>
              <a:t>触发器设置了异步置位端</a:t>
            </a:r>
            <a:r>
              <a:rPr lang="en-US" altLang="zh-CN" sz="2800" b="1" i="1">
                <a:solidFill>
                  <a:schemeClr val="tx1"/>
                </a:solidFill>
                <a:effectLst/>
                <a:latin typeface="Times New Roman" pitchFamily="18" charset="0"/>
                <a:ea typeface="楷体_GB2312" pitchFamily="49" charset="-122"/>
              </a:rPr>
              <a:t>S </a:t>
            </a:r>
            <a:r>
              <a:rPr lang="en-US" altLang="zh-CN" sz="2800" b="1" baseline="-25000">
                <a:solidFill>
                  <a:schemeClr val="tx1"/>
                </a:solidFill>
                <a:effectLst/>
                <a:latin typeface="Times New Roman" pitchFamily="18" charset="0"/>
                <a:ea typeface="楷体_GB2312" pitchFamily="49" charset="-122"/>
              </a:rPr>
              <a:t>D</a:t>
            </a:r>
            <a:r>
              <a:rPr lang="en-US" altLang="zh-CN" sz="2800" b="1">
                <a:solidFill>
                  <a:schemeClr val="tx1"/>
                </a:solidFill>
                <a:effectLst/>
                <a:latin typeface="Times New Roman" pitchFamily="18" charset="0"/>
                <a:ea typeface="楷体_GB2312" pitchFamily="49" charset="-122"/>
                <a:sym typeface="Symbol" pitchFamily="18" charset="2"/>
              </a:rPr>
              <a:t></a:t>
            </a:r>
            <a:r>
              <a:rPr lang="zh-CN" altLang="en-US" sz="2800" b="1">
                <a:solidFill>
                  <a:schemeClr val="tx1"/>
                </a:solidFill>
                <a:effectLst/>
                <a:latin typeface="Times New Roman" pitchFamily="18" charset="0"/>
                <a:ea typeface="楷体_GB2312" pitchFamily="49" charset="-122"/>
              </a:rPr>
              <a:t>和异步复位端</a:t>
            </a:r>
            <a:r>
              <a:rPr lang="en-US" altLang="zh-CN" sz="2800" b="1" i="1">
                <a:solidFill>
                  <a:schemeClr val="tx1"/>
                </a:solidFill>
                <a:effectLst/>
                <a:latin typeface="Times New Roman" pitchFamily="18" charset="0"/>
                <a:ea typeface="楷体_GB2312" pitchFamily="49" charset="-122"/>
              </a:rPr>
              <a:t>R </a:t>
            </a:r>
            <a:r>
              <a:rPr lang="en-US" altLang="zh-CN" sz="2800" b="1" baseline="-25000">
                <a:solidFill>
                  <a:schemeClr val="tx1"/>
                </a:solidFill>
                <a:effectLst/>
                <a:latin typeface="Times New Roman" pitchFamily="18" charset="0"/>
                <a:ea typeface="楷体_GB2312" pitchFamily="49" charset="-122"/>
              </a:rPr>
              <a:t>D</a:t>
            </a:r>
            <a:r>
              <a:rPr lang="en-US" altLang="zh-CN" sz="2800" b="1">
                <a:solidFill>
                  <a:schemeClr val="tx1"/>
                </a:solidFill>
                <a:effectLst/>
                <a:latin typeface="Times New Roman" pitchFamily="18" charset="0"/>
                <a:ea typeface="楷体_GB2312" pitchFamily="49" charset="-122"/>
                <a:sym typeface="Symbol" pitchFamily="18" charset="2"/>
              </a:rPr>
              <a:t></a:t>
            </a:r>
            <a:r>
              <a:rPr lang="zh-CN" altLang="en-US" sz="2800" b="1">
                <a:solidFill>
                  <a:schemeClr val="tx1"/>
                </a:solidFill>
                <a:effectLst/>
                <a:latin typeface="Times New Roman" pitchFamily="18" charset="0"/>
                <a:ea typeface="楷体_GB2312" pitchFamily="49" charset="-122"/>
                <a:sym typeface="Symbol" pitchFamily="18" charset="2"/>
              </a:rPr>
              <a:t>，其电路及图形符号如图</a:t>
            </a:r>
            <a:r>
              <a:rPr lang="en-US" altLang="zh-CN" sz="2800" b="1">
                <a:solidFill>
                  <a:schemeClr val="tx1"/>
                </a:solidFill>
                <a:effectLst/>
                <a:latin typeface="Times New Roman" pitchFamily="18" charset="0"/>
                <a:ea typeface="楷体_GB2312" pitchFamily="49" charset="-122"/>
                <a:sym typeface="Symbol" pitchFamily="18" charset="2"/>
              </a:rPr>
              <a:t>5.3.2</a:t>
            </a:r>
            <a:r>
              <a:rPr lang="zh-CN" altLang="en-US" sz="2800" b="1">
                <a:solidFill>
                  <a:schemeClr val="tx1"/>
                </a:solidFill>
                <a:effectLst/>
                <a:latin typeface="Times New Roman" pitchFamily="18" charset="0"/>
                <a:ea typeface="楷体_GB2312" pitchFamily="49" charset="-122"/>
                <a:sym typeface="Symbol" pitchFamily="18" charset="2"/>
              </a:rPr>
              <a:t>所示</a:t>
            </a:r>
          </a:p>
        </p:txBody>
      </p:sp>
      <p:sp>
        <p:nvSpPr>
          <p:cNvPr id="131076" name="Rectangle 4"/>
          <p:cNvSpPr>
            <a:spLocks noChangeArrowheads="1"/>
          </p:cNvSpPr>
          <p:nvPr/>
        </p:nvSpPr>
        <p:spPr bwMode="auto">
          <a:xfrm>
            <a:off x="0" y="0"/>
            <a:ext cx="496887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effectLst>
                  <a:outerShdw blurRad="38100" dist="38100" dir="2700000" algn="tl">
                    <a:srgbClr val="000000"/>
                  </a:outerShdw>
                </a:effectLst>
              </a:rPr>
              <a:t>5.3 </a:t>
            </a:r>
            <a:r>
              <a:rPr lang="zh-CN" altLang="en-US" sz="3600" u="sng">
                <a:solidFill>
                  <a:srgbClr val="FFFF66"/>
                </a:solidFill>
                <a:effectLst>
                  <a:outerShdw blurRad="38100" dist="38100" dir="2700000" algn="tl">
                    <a:srgbClr val="000000"/>
                  </a:outerShdw>
                </a:effectLst>
              </a:rPr>
              <a:t>电平触发的触发器</a:t>
            </a:r>
          </a:p>
        </p:txBody>
      </p:sp>
      <p:grpSp>
        <p:nvGrpSpPr>
          <p:cNvPr id="131079" name="Group 7"/>
          <p:cNvGrpSpPr>
            <a:grpSpLocks/>
          </p:cNvGrpSpPr>
          <p:nvPr/>
        </p:nvGrpSpPr>
        <p:grpSpPr bwMode="auto">
          <a:xfrm>
            <a:off x="395288" y="2420938"/>
            <a:ext cx="8208962" cy="3313112"/>
            <a:chOff x="249" y="1570"/>
            <a:chExt cx="5171" cy="2087"/>
          </a:xfrm>
        </p:grpSpPr>
        <p:pic>
          <p:nvPicPr>
            <p:cNvPr id="131077" name="Picture 5" descr="5-3-2"/>
            <p:cNvPicPr>
              <a:picLocks noChangeAspect="1" noChangeArrowheads="1"/>
            </p:cNvPicPr>
            <p:nvPr/>
          </p:nvPicPr>
          <p:blipFill>
            <a:blip r:embed="rId3">
              <a:extLst>
                <a:ext uri="{28A0092B-C50C-407E-A947-70E740481C1C}">
                  <a14:useLocalDpi xmlns:a14="http://schemas.microsoft.com/office/drawing/2010/main" val="0"/>
                </a:ext>
              </a:extLst>
            </a:blip>
            <a:srcRect b="17641"/>
            <a:stretch>
              <a:fillRect/>
            </a:stretch>
          </p:blipFill>
          <p:spPr bwMode="auto">
            <a:xfrm>
              <a:off x="249" y="1570"/>
              <a:ext cx="5171" cy="2087"/>
            </a:xfrm>
            <a:prstGeom prst="rect">
              <a:avLst/>
            </a:prstGeom>
            <a:noFill/>
            <a:ln w="57150" cmpd="thickThin">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131078" name="Rectangle 6"/>
            <p:cNvSpPr>
              <a:spLocks noChangeArrowheads="1"/>
            </p:cNvSpPr>
            <p:nvPr/>
          </p:nvSpPr>
          <p:spPr bwMode="auto">
            <a:xfrm>
              <a:off x="2381" y="3326"/>
              <a:ext cx="6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000000"/>
                  </a:solidFill>
                  <a:sym typeface="Symbol" pitchFamily="18" charset="2"/>
                </a:rPr>
                <a:t>图</a:t>
              </a:r>
              <a:r>
                <a:rPr lang="en-US" altLang="zh-CN" sz="2400">
                  <a:solidFill>
                    <a:srgbClr val="000000"/>
                  </a:solidFill>
                  <a:sym typeface="Symbol" pitchFamily="18" charset="2"/>
                </a:rPr>
                <a:t>5.3.2</a:t>
              </a:r>
            </a:p>
          </p:txBody>
        </p:sp>
      </p:grpSp>
      <p:sp>
        <p:nvSpPr>
          <p:cNvPr id="131080" name="Rectangle 8"/>
          <p:cNvSpPr>
            <a:spLocks noChangeArrowheads="1"/>
          </p:cNvSpPr>
          <p:nvPr/>
        </p:nvSpPr>
        <p:spPr bwMode="auto">
          <a:xfrm>
            <a:off x="0" y="5734050"/>
            <a:ext cx="9144000" cy="94615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当</a:t>
            </a:r>
            <a:r>
              <a:rPr lang="en-US" altLang="zh-CN" i="1">
                <a:solidFill>
                  <a:srgbClr val="000000"/>
                </a:solidFill>
              </a:rPr>
              <a:t>CLK</a:t>
            </a:r>
            <a:r>
              <a:rPr lang="zh-CN" altLang="en-US">
                <a:solidFill>
                  <a:srgbClr val="000000"/>
                </a:solidFill>
              </a:rPr>
              <a:t>＝</a:t>
            </a:r>
            <a:r>
              <a:rPr lang="en-US" altLang="zh-CN">
                <a:solidFill>
                  <a:srgbClr val="000000"/>
                </a:solidFill>
              </a:rPr>
              <a:t>0</a:t>
            </a:r>
            <a:r>
              <a:rPr lang="zh-CN" altLang="en-US">
                <a:solidFill>
                  <a:srgbClr val="000000"/>
                </a:solidFill>
              </a:rPr>
              <a:t>情况下，</a:t>
            </a:r>
            <a:r>
              <a:rPr lang="en-US" altLang="zh-CN" i="1">
                <a:solidFill>
                  <a:srgbClr val="000000"/>
                </a:solidFill>
              </a:rPr>
              <a:t>S </a:t>
            </a:r>
            <a:r>
              <a:rPr lang="en-US" altLang="zh-CN" baseline="-25000">
                <a:solidFill>
                  <a:srgbClr val="000000"/>
                </a:solidFill>
              </a:rPr>
              <a:t>D</a:t>
            </a:r>
            <a:r>
              <a:rPr lang="en-US" altLang="zh-CN">
                <a:solidFill>
                  <a:srgbClr val="000000"/>
                </a:solidFill>
                <a:sym typeface="Symbol" pitchFamily="18" charset="2"/>
              </a:rPr>
              <a:t></a:t>
            </a:r>
            <a:r>
              <a:rPr lang="zh-CN" altLang="en-US">
                <a:solidFill>
                  <a:srgbClr val="000000"/>
                </a:solidFill>
                <a:sym typeface="Symbol" pitchFamily="18" charset="2"/>
              </a:rPr>
              <a:t>＝</a:t>
            </a:r>
            <a:r>
              <a:rPr lang="en-US" altLang="zh-CN">
                <a:solidFill>
                  <a:srgbClr val="000000"/>
                </a:solidFill>
                <a:sym typeface="Symbol" pitchFamily="18" charset="2"/>
              </a:rPr>
              <a:t>0</a:t>
            </a:r>
            <a:r>
              <a:rPr lang="zh-CN" altLang="en-US">
                <a:solidFill>
                  <a:srgbClr val="000000"/>
                </a:solidFill>
                <a:sym typeface="Symbol" pitchFamily="18" charset="2"/>
              </a:rPr>
              <a:t>， </a:t>
            </a:r>
            <a:r>
              <a:rPr lang="en-US" altLang="zh-CN" i="1">
                <a:solidFill>
                  <a:srgbClr val="000000"/>
                </a:solidFill>
              </a:rPr>
              <a:t>R </a:t>
            </a:r>
            <a:r>
              <a:rPr lang="en-US" altLang="zh-CN" baseline="-25000">
                <a:solidFill>
                  <a:srgbClr val="000000"/>
                </a:solidFill>
              </a:rPr>
              <a:t>D</a:t>
            </a:r>
            <a:r>
              <a:rPr lang="en-US" altLang="zh-CN">
                <a:solidFill>
                  <a:srgbClr val="000000"/>
                </a:solidFill>
                <a:sym typeface="Symbol" pitchFamily="18" charset="2"/>
              </a:rPr>
              <a:t></a:t>
            </a:r>
            <a:r>
              <a:rPr lang="zh-CN" altLang="en-US">
                <a:solidFill>
                  <a:srgbClr val="000000"/>
                </a:solidFill>
                <a:sym typeface="Symbol" pitchFamily="18" charset="2"/>
              </a:rPr>
              <a:t>＝</a:t>
            </a:r>
            <a:r>
              <a:rPr lang="en-US" altLang="zh-CN">
                <a:solidFill>
                  <a:srgbClr val="000000"/>
                </a:solidFill>
                <a:sym typeface="Symbol" pitchFamily="18" charset="2"/>
              </a:rPr>
              <a:t>1</a:t>
            </a:r>
            <a:r>
              <a:rPr lang="zh-CN" altLang="en-US">
                <a:solidFill>
                  <a:srgbClr val="000000"/>
                </a:solidFill>
                <a:sym typeface="Symbol" pitchFamily="18" charset="2"/>
              </a:rPr>
              <a:t>，</a:t>
            </a:r>
            <a:r>
              <a:rPr lang="en-US" altLang="zh-CN" i="1">
                <a:solidFill>
                  <a:srgbClr val="000000"/>
                </a:solidFill>
                <a:sym typeface="Symbol" pitchFamily="18" charset="2"/>
              </a:rPr>
              <a:t>Q</a:t>
            </a:r>
            <a:r>
              <a:rPr lang="zh-CN" altLang="en-US">
                <a:solidFill>
                  <a:srgbClr val="000000"/>
                </a:solidFill>
                <a:sym typeface="Symbol" pitchFamily="18" charset="2"/>
              </a:rPr>
              <a:t>＝</a:t>
            </a:r>
            <a:r>
              <a:rPr lang="en-US" altLang="zh-CN">
                <a:solidFill>
                  <a:srgbClr val="000000"/>
                </a:solidFill>
                <a:sym typeface="Symbol" pitchFamily="18" charset="2"/>
              </a:rPr>
              <a:t>1</a:t>
            </a:r>
            <a:r>
              <a:rPr lang="zh-CN" altLang="en-US">
                <a:solidFill>
                  <a:srgbClr val="000000"/>
                </a:solidFill>
                <a:sym typeface="Symbol" pitchFamily="18" charset="2"/>
              </a:rPr>
              <a:t>； </a:t>
            </a:r>
            <a:r>
              <a:rPr lang="en-US" altLang="zh-CN" i="1">
                <a:solidFill>
                  <a:srgbClr val="000000"/>
                </a:solidFill>
              </a:rPr>
              <a:t>S </a:t>
            </a:r>
            <a:r>
              <a:rPr lang="en-US" altLang="zh-CN" baseline="-25000">
                <a:solidFill>
                  <a:srgbClr val="000000"/>
                </a:solidFill>
              </a:rPr>
              <a:t>D</a:t>
            </a:r>
            <a:r>
              <a:rPr lang="en-US" altLang="zh-CN">
                <a:solidFill>
                  <a:srgbClr val="000000"/>
                </a:solidFill>
                <a:sym typeface="Symbol" pitchFamily="18" charset="2"/>
              </a:rPr>
              <a:t></a:t>
            </a:r>
            <a:r>
              <a:rPr lang="zh-CN" altLang="en-US">
                <a:solidFill>
                  <a:srgbClr val="000000"/>
                </a:solidFill>
                <a:sym typeface="Symbol" pitchFamily="18" charset="2"/>
              </a:rPr>
              <a:t>＝</a:t>
            </a:r>
            <a:r>
              <a:rPr lang="en-US" altLang="zh-CN">
                <a:solidFill>
                  <a:srgbClr val="000000"/>
                </a:solidFill>
                <a:sym typeface="Symbol" pitchFamily="18" charset="2"/>
              </a:rPr>
              <a:t>1</a:t>
            </a:r>
            <a:r>
              <a:rPr lang="zh-CN" altLang="en-US">
                <a:solidFill>
                  <a:srgbClr val="000000"/>
                </a:solidFill>
                <a:sym typeface="Symbol" pitchFamily="18" charset="2"/>
              </a:rPr>
              <a:t>， </a:t>
            </a:r>
            <a:r>
              <a:rPr lang="en-US" altLang="zh-CN" i="1">
                <a:solidFill>
                  <a:srgbClr val="000000"/>
                </a:solidFill>
              </a:rPr>
              <a:t>R </a:t>
            </a:r>
            <a:r>
              <a:rPr lang="en-US" altLang="zh-CN" baseline="-25000">
                <a:solidFill>
                  <a:srgbClr val="000000"/>
                </a:solidFill>
              </a:rPr>
              <a:t>D</a:t>
            </a:r>
            <a:r>
              <a:rPr lang="en-US" altLang="zh-CN">
                <a:solidFill>
                  <a:srgbClr val="000000"/>
                </a:solidFill>
                <a:sym typeface="Symbol" pitchFamily="18" charset="2"/>
              </a:rPr>
              <a:t></a:t>
            </a:r>
            <a:r>
              <a:rPr lang="zh-CN" altLang="en-US">
                <a:solidFill>
                  <a:srgbClr val="000000"/>
                </a:solidFill>
                <a:sym typeface="Symbol" pitchFamily="18" charset="2"/>
              </a:rPr>
              <a:t>＝</a:t>
            </a:r>
            <a:r>
              <a:rPr lang="en-US" altLang="zh-CN">
                <a:solidFill>
                  <a:srgbClr val="000000"/>
                </a:solidFill>
                <a:sym typeface="Symbol" pitchFamily="18" charset="2"/>
              </a:rPr>
              <a:t>1</a:t>
            </a:r>
            <a:r>
              <a:rPr lang="zh-CN" altLang="en-US">
                <a:solidFill>
                  <a:srgbClr val="000000"/>
                </a:solidFill>
                <a:sym typeface="Symbol" pitchFamily="18" charset="2"/>
              </a:rPr>
              <a:t>，</a:t>
            </a:r>
            <a:r>
              <a:rPr lang="en-US" altLang="zh-CN" i="1">
                <a:solidFill>
                  <a:srgbClr val="000000"/>
                </a:solidFill>
                <a:sym typeface="Symbol" pitchFamily="18" charset="2"/>
              </a:rPr>
              <a:t>Q</a:t>
            </a:r>
            <a:r>
              <a:rPr lang="zh-CN" altLang="en-US">
                <a:solidFill>
                  <a:srgbClr val="000000"/>
                </a:solidFill>
                <a:sym typeface="Symbol" pitchFamily="18" charset="2"/>
              </a:rPr>
              <a:t>＝</a:t>
            </a:r>
            <a:r>
              <a:rPr lang="en-US" altLang="zh-CN">
                <a:solidFill>
                  <a:srgbClr val="000000"/>
                </a:solidFill>
                <a:sym typeface="Symbol" pitchFamily="18" charset="2"/>
              </a:rPr>
              <a:t>0</a:t>
            </a:r>
            <a:r>
              <a:rPr lang="zh-CN" altLang="en-US">
                <a:solidFill>
                  <a:srgbClr val="000000"/>
                </a:solidFill>
                <a:sym typeface="Symbol" pitchFamily="18" charset="2"/>
              </a:rPr>
              <a:t>。不用设置初态时， </a:t>
            </a:r>
            <a:r>
              <a:rPr lang="en-US" altLang="zh-CN" i="1">
                <a:solidFill>
                  <a:srgbClr val="000000"/>
                </a:solidFill>
              </a:rPr>
              <a:t>S </a:t>
            </a:r>
            <a:r>
              <a:rPr lang="en-US" altLang="zh-CN" baseline="-25000">
                <a:solidFill>
                  <a:srgbClr val="000000"/>
                </a:solidFill>
              </a:rPr>
              <a:t>D</a:t>
            </a:r>
            <a:r>
              <a:rPr lang="en-US" altLang="zh-CN">
                <a:solidFill>
                  <a:srgbClr val="000000"/>
                </a:solidFill>
                <a:sym typeface="Symbol" pitchFamily="18" charset="2"/>
              </a:rPr>
              <a:t></a:t>
            </a:r>
            <a:r>
              <a:rPr lang="zh-CN" altLang="en-US">
                <a:solidFill>
                  <a:srgbClr val="000000"/>
                </a:solidFill>
                <a:sym typeface="Symbol" pitchFamily="18" charset="2"/>
              </a:rPr>
              <a:t>＝</a:t>
            </a:r>
            <a:r>
              <a:rPr lang="en-US" altLang="zh-CN" i="1">
                <a:solidFill>
                  <a:srgbClr val="000000"/>
                </a:solidFill>
              </a:rPr>
              <a:t>R </a:t>
            </a:r>
            <a:r>
              <a:rPr lang="en-US" altLang="zh-CN" baseline="-25000">
                <a:solidFill>
                  <a:srgbClr val="000000"/>
                </a:solidFill>
              </a:rPr>
              <a:t>D</a:t>
            </a:r>
            <a:r>
              <a:rPr lang="en-US" altLang="zh-CN">
                <a:solidFill>
                  <a:srgbClr val="000000"/>
                </a:solidFill>
                <a:sym typeface="Symbol" pitchFamily="18" charset="2"/>
              </a:rPr>
              <a:t></a:t>
            </a:r>
            <a:r>
              <a:rPr lang="zh-CN" altLang="en-US">
                <a:solidFill>
                  <a:srgbClr val="000000"/>
                </a:solidFill>
                <a:sym typeface="Symbol" pitchFamily="18" charset="2"/>
              </a:rPr>
              <a:t>＝</a:t>
            </a:r>
            <a:r>
              <a:rPr lang="en-US" altLang="zh-CN">
                <a:solidFill>
                  <a:srgbClr val="000000"/>
                </a:solidFill>
                <a:sym typeface="Symbol" pitchFamily="18" charset="2"/>
              </a:rPr>
              <a:t>1</a:t>
            </a:r>
          </a:p>
        </p:txBody>
      </p:sp>
      <p:sp>
        <p:nvSpPr>
          <p:cNvPr id="131081" name="AutoShape 9"/>
          <p:cNvSpPr>
            <a:spLocks noChangeArrowheads="1"/>
          </p:cNvSpPr>
          <p:nvPr/>
        </p:nvSpPr>
        <p:spPr bwMode="auto">
          <a:xfrm>
            <a:off x="5867400" y="1844675"/>
            <a:ext cx="2449513" cy="936625"/>
          </a:xfrm>
          <a:prstGeom prst="wedgeRoundRectCallout">
            <a:avLst>
              <a:gd name="adj1" fmla="val -23819"/>
              <a:gd name="adj2" fmla="val 121185"/>
              <a:gd name="adj3" fmla="val 16667"/>
            </a:avLst>
          </a:prstGeom>
          <a:solidFill>
            <a:srgbClr val="FFFF66"/>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solidFill>
                  <a:srgbClr val="FF6600"/>
                </a:solidFill>
              </a:rPr>
              <a:t>小圆圈表示低电平有效</a:t>
            </a:r>
          </a:p>
        </p:txBody>
      </p:sp>
      <p:sp>
        <p:nvSpPr>
          <p:cNvPr id="131082" name="AutoShape 10"/>
          <p:cNvSpPr>
            <a:spLocks noChangeArrowheads="1"/>
          </p:cNvSpPr>
          <p:nvPr/>
        </p:nvSpPr>
        <p:spPr bwMode="auto">
          <a:xfrm>
            <a:off x="5651500" y="4868863"/>
            <a:ext cx="2809875" cy="936625"/>
          </a:xfrm>
          <a:prstGeom prst="wedgeRoundRectCallout">
            <a:avLst>
              <a:gd name="adj1" fmla="val -18532"/>
              <a:gd name="adj2" fmla="val -140000"/>
              <a:gd name="adj3" fmla="val 16667"/>
            </a:avLst>
          </a:prstGeom>
          <a:solidFill>
            <a:srgbClr val="FFFF66"/>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solidFill>
                  <a:srgbClr val="FF6600"/>
                </a:solidFill>
              </a:rPr>
              <a:t>无小圆圈表示高电平控制</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31074"/>
                                        </p:tgtEl>
                                        <p:attrNameLst>
                                          <p:attrName>style.visibility</p:attrName>
                                        </p:attrNameLst>
                                      </p:cBhvr>
                                      <p:to>
                                        <p:strVal val="visible"/>
                                      </p:to>
                                    </p:set>
                                    <p:animEffect transition="in" filter="barn(inHorizontal)">
                                      <p:cBhvr>
                                        <p:cTn id="7" dur="1000"/>
                                        <p:tgtEl>
                                          <p:spTgt spid="1310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31079"/>
                                        </p:tgtEl>
                                        <p:attrNameLst>
                                          <p:attrName>style.visibility</p:attrName>
                                        </p:attrNameLst>
                                      </p:cBhvr>
                                      <p:to>
                                        <p:strVal val="visible"/>
                                      </p:to>
                                    </p:set>
                                    <p:animEffect transition="in" filter="dissolve">
                                      <p:cBhvr>
                                        <p:cTn id="12" dur="1000"/>
                                        <p:tgtEl>
                                          <p:spTgt spid="1310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31080"/>
                                        </p:tgtEl>
                                        <p:attrNameLst>
                                          <p:attrName>style.visibility</p:attrName>
                                        </p:attrNameLst>
                                      </p:cBhvr>
                                      <p:to>
                                        <p:strVal val="visible"/>
                                      </p:to>
                                    </p:set>
                                    <p:animEffect transition="in" filter="circle(in)">
                                      <p:cBhvr>
                                        <p:cTn id="17" dur="1000"/>
                                        <p:tgtEl>
                                          <p:spTgt spid="1310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1081"/>
                                        </p:tgtEl>
                                        <p:attrNameLst>
                                          <p:attrName>style.visibility</p:attrName>
                                        </p:attrNameLst>
                                      </p:cBhvr>
                                      <p:to>
                                        <p:strVal val="visible"/>
                                      </p:to>
                                    </p:set>
                                    <p:animEffect transition="in" filter="fade">
                                      <p:cBhvr>
                                        <p:cTn id="22" dur="1000"/>
                                        <p:tgtEl>
                                          <p:spTgt spid="1310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1082"/>
                                        </p:tgtEl>
                                        <p:attrNameLst>
                                          <p:attrName>style.visibility</p:attrName>
                                        </p:attrNameLst>
                                      </p:cBhvr>
                                      <p:to>
                                        <p:strVal val="visible"/>
                                      </p:to>
                                    </p:set>
                                    <p:animEffect transition="in" filter="fade">
                                      <p:cBhvr>
                                        <p:cTn id="27" dur="1000"/>
                                        <p:tgtEl>
                                          <p:spTgt spid="131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4" grpId="0"/>
      <p:bldP spid="131080" grpId="0" animBg="1"/>
      <p:bldP spid="131081" grpId="0" animBg="1"/>
      <p:bldP spid="131082"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50825" y="549275"/>
            <a:ext cx="6553200" cy="674688"/>
          </a:xfrm>
        </p:spPr>
        <p:txBody>
          <a:bodyPr/>
          <a:lstStyle/>
          <a:p>
            <a:pPr algn="l"/>
            <a:r>
              <a:rPr lang="zh-CN" altLang="en-US" sz="2800" b="1" u="sng">
                <a:solidFill>
                  <a:schemeClr val="tx1"/>
                </a:solidFill>
                <a:effectLst/>
                <a:latin typeface="Times New Roman" pitchFamily="18" charset="0"/>
                <a:ea typeface="楷体_GB2312" pitchFamily="49" charset="-122"/>
              </a:rPr>
              <a:t>三、  电平触发方式的动作特点：</a:t>
            </a:r>
          </a:p>
        </p:txBody>
      </p:sp>
      <p:sp>
        <p:nvSpPr>
          <p:cNvPr id="18445" name="Text Box 13"/>
          <p:cNvSpPr txBox="1">
            <a:spLocks noChangeArrowheads="1"/>
          </p:cNvSpPr>
          <p:nvPr/>
        </p:nvSpPr>
        <p:spPr bwMode="auto">
          <a:xfrm>
            <a:off x="179388" y="1196975"/>
            <a:ext cx="8713787"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t> ①</a:t>
            </a:r>
            <a:r>
              <a:rPr kumimoji="1" lang="zh-CN" altLang="en-US"/>
              <a:t>在</a:t>
            </a:r>
            <a:r>
              <a:rPr kumimoji="1" lang="en-US" altLang="zh-CN" i="1"/>
              <a:t>CLK</a:t>
            </a:r>
            <a:r>
              <a:rPr kumimoji="1" lang="zh-CN" altLang="en-US"/>
              <a:t>＝</a:t>
            </a:r>
            <a:r>
              <a:rPr kumimoji="1" lang="en-US" altLang="zh-CN"/>
              <a:t>1</a:t>
            </a:r>
            <a:r>
              <a:rPr kumimoji="1" lang="zh-CN" altLang="en-US"/>
              <a:t>期间，</a:t>
            </a:r>
            <a:r>
              <a:rPr kumimoji="1" lang="en-US" altLang="zh-CN" i="1"/>
              <a:t>S</a:t>
            </a:r>
            <a:r>
              <a:rPr kumimoji="1" lang="zh-CN" altLang="en-US"/>
              <a:t>和</a:t>
            </a:r>
            <a:r>
              <a:rPr kumimoji="1" lang="en-US" altLang="zh-CN" i="1"/>
              <a:t>R</a:t>
            </a:r>
            <a:r>
              <a:rPr kumimoji="1" lang="zh-CN" altLang="en-US"/>
              <a:t>的信号都能通过引导门</a:t>
            </a:r>
            <a:r>
              <a:rPr kumimoji="1" lang="en-US" altLang="zh-CN"/>
              <a:t>G</a:t>
            </a:r>
            <a:r>
              <a:rPr kumimoji="1" lang="en-US" altLang="zh-CN" baseline="-25000"/>
              <a:t>3</a:t>
            </a:r>
            <a:r>
              <a:rPr kumimoji="1" lang="zh-CN" altLang="en-US"/>
              <a:t>和</a:t>
            </a:r>
            <a:r>
              <a:rPr kumimoji="1" lang="en-US" altLang="zh-CN"/>
              <a:t>G</a:t>
            </a:r>
            <a:r>
              <a:rPr kumimoji="1" lang="en-US" altLang="zh-CN" baseline="-25000"/>
              <a:t>4</a:t>
            </a:r>
            <a:r>
              <a:rPr kumimoji="1" lang="zh-CN" altLang="en-US"/>
              <a:t>门，从而引起</a:t>
            </a:r>
            <a:r>
              <a:rPr kumimoji="1" lang="en-US" altLang="zh-CN" i="1"/>
              <a:t>SR</a:t>
            </a:r>
            <a:r>
              <a:rPr kumimoji="1" lang="zh-CN" altLang="en-US"/>
              <a:t>锁存器的变化，从而使得触发器置成相应的状态；</a:t>
            </a:r>
            <a:endParaRPr kumimoji="1" lang="zh-CN" altLang="en-US">
              <a:solidFill>
                <a:srgbClr val="FFFF66"/>
              </a:solidFill>
            </a:endParaRPr>
          </a:p>
        </p:txBody>
      </p:sp>
      <p:sp>
        <p:nvSpPr>
          <p:cNvPr id="18455" name="Rectangle 23"/>
          <p:cNvSpPr>
            <a:spLocks noChangeArrowheads="1"/>
          </p:cNvSpPr>
          <p:nvPr/>
        </p:nvSpPr>
        <p:spPr bwMode="auto">
          <a:xfrm>
            <a:off x="0" y="0"/>
            <a:ext cx="496887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effectLst>
                  <a:outerShdw blurRad="38100" dist="38100" dir="2700000" algn="tl">
                    <a:srgbClr val="000000"/>
                  </a:outerShdw>
                </a:effectLst>
              </a:rPr>
              <a:t>5.3 </a:t>
            </a:r>
            <a:r>
              <a:rPr lang="zh-CN" altLang="en-US" sz="3600" u="sng">
                <a:solidFill>
                  <a:srgbClr val="FFFF66"/>
                </a:solidFill>
                <a:effectLst>
                  <a:outerShdw blurRad="38100" dist="38100" dir="2700000" algn="tl">
                    <a:srgbClr val="000000"/>
                  </a:outerShdw>
                </a:effectLst>
              </a:rPr>
              <a:t>电平触发的触发器</a:t>
            </a:r>
          </a:p>
        </p:txBody>
      </p:sp>
      <p:pic>
        <p:nvPicPr>
          <p:cNvPr id="18456" name="Picture 24" descr="5-3-1"/>
          <p:cNvPicPr>
            <a:picLocks noChangeAspect="1" noChangeArrowheads="1"/>
          </p:cNvPicPr>
          <p:nvPr/>
        </p:nvPicPr>
        <p:blipFill>
          <a:blip r:embed="rId3">
            <a:extLst>
              <a:ext uri="{28A0092B-C50C-407E-A947-70E740481C1C}">
                <a14:useLocalDpi xmlns:a14="http://schemas.microsoft.com/office/drawing/2010/main" val="0"/>
              </a:ext>
            </a:extLst>
          </a:blip>
          <a:srcRect t="9479" r="43962" b="19933"/>
          <a:stretch>
            <a:fillRect/>
          </a:stretch>
        </p:blipFill>
        <p:spPr bwMode="auto">
          <a:xfrm>
            <a:off x="3851275" y="3573463"/>
            <a:ext cx="5041900" cy="2592387"/>
          </a:xfrm>
          <a:prstGeom prst="rect">
            <a:avLst/>
          </a:prstGeom>
          <a:noFill/>
          <a:ln w="57150" cmpd="thickThin">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18457" name="Rectangle 25"/>
          <p:cNvSpPr>
            <a:spLocks noChangeArrowheads="1"/>
          </p:cNvSpPr>
          <p:nvPr/>
        </p:nvSpPr>
        <p:spPr bwMode="auto">
          <a:xfrm>
            <a:off x="250825" y="2565400"/>
            <a:ext cx="86423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t>②</a:t>
            </a:r>
            <a:r>
              <a:rPr kumimoji="1" lang="zh-CN" altLang="en-US"/>
              <a:t>在</a:t>
            </a:r>
            <a:r>
              <a:rPr kumimoji="1" lang="en-US" altLang="zh-CN" i="1"/>
              <a:t>CLK</a:t>
            </a:r>
            <a:r>
              <a:rPr kumimoji="1" lang="zh-CN" altLang="en-US"/>
              <a:t>＝</a:t>
            </a:r>
            <a:r>
              <a:rPr kumimoji="1" lang="en-US" altLang="zh-CN"/>
              <a:t>1</a:t>
            </a:r>
            <a:r>
              <a:rPr kumimoji="1" lang="zh-CN" altLang="en-US"/>
              <a:t>的全部时间里</a:t>
            </a:r>
            <a:r>
              <a:rPr kumimoji="1" lang="en-US" altLang="zh-CN"/>
              <a:t>S</a:t>
            </a:r>
            <a:r>
              <a:rPr kumimoji="1" lang="zh-CN" altLang="en-US"/>
              <a:t>和</a:t>
            </a:r>
            <a:r>
              <a:rPr kumimoji="1" lang="en-US" altLang="zh-CN"/>
              <a:t>R</a:t>
            </a:r>
            <a:r>
              <a:rPr kumimoji="1" lang="zh-CN" altLang="en-US"/>
              <a:t>的变化都将引起触发器输出端状态的变化。</a:t>
            </a:r>
            <a:endParaRPr kumimoji="1" lang="zh-CN" altLang="en-US">
              <a:solidFill>
                <a:srgbClr val="FFFF66"/>
              </a:solidFill>
            </a:endParaRPr>
          </a:p>
        </p:txBody>
      </p:sp>
      <p:sp>
        <p:nvSpPr>
          <p:cNvPr id="18458" name="Text Box 26"/>
          <p:cNvSpPr txBox="1">
            <a:spLocks noChangeArrowheads="1"/>
          </p:cNvSpPr>
          <p:nvPr/>
        </p:nvSpPr>
        <p:spPr bwMode="auto">
          <a:xfrm>
            <a:off x="250825" y="3716338"/>
            <a:ext cx="3384550"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a:t>这种在</a:t>
            </a:r>
            <a:r>
              <a:rPr kumimoji="1" lang="en-US" altLang="zh-CN"/>
              <a:t>CLK</a:t>
            </a:r>
            <a:r>
              <a:rPr kumimoji="1" lang="zh-CN" altLang="en-US"/>
              <a:t>由“</a:t>
            </a:r>
            <a:r>
              <a:rPr kumimoji="1" lang="en-US" altLang="zh-CN"/>
              <a:t>0”</a:t>
            </a:r>
            <a:r>
              <a:rPr kumimoji="1" lang="zh-CN" altLang="en-US"/>
              <a:t>到“</a:t>
            </a:r>
            <a:r>
              <a:rPr kumimoji="1" lang="en-US" altLang="zh-CN"/>
              <a:t>1”</a:t>
            </a:r>
            <a:r>
              <a:rPr kumimoji="1" lang="zh-CN" altLang="en-US"/>
              <a:t>整个正脉冲期间触发器动作的控制方式称为</a:t>
            </a:r>
            <a:r>
              <a:rPr kumimoji="1" lang="zh-CN" altLang="en-US">
                <a:solidFill>
                  <a:srgbClr val="FFFF66"/>
                </a:solidFill>
              </a:rPr>
              <a:t>电平触发方式</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wipe(left)">
                                      <p:cBhvr>
                                        <p:cTn id="7" dur="1000"/>
                                        <p:tgtEl>
                                          <p:spTgt spid="184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8456"/>
                                        </p:tgtEl>
                                        <p:attrNameLst>
                                          <p:attrName>style.visibility</p:attrName>
                                        </p:attrNameLst>
                                      </p:cBhvr>
                                      <p:to>
                                        <p:strVal val="visible"/>
                                      </p:to>
                                    </p:set>
                                    <p:animEffect transition="in" filter="dissolve">
                                      <p:cBhvr>
                                        <p:cTn id="12" dur="1000"/>
                                        <p:tgtEl>
                                          <p:spTgt spid="184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18445"/>
                                        </p:tgtEl>
                                        <p:attrNameLst>
                                          <p:attrName>style.visibility</p:attrName>
                                        </p:attrNameLst>
                                      </p:cBhvr>
                                      <p:to>
                                        <p:strVal val="visible"/>
                                      </p:to>
                                    </p:set>
                                    <p:animEffect transition="in" filter="barn(inHorizontal)">
                                      <p:cBhvr>
                                        <p:cTn id="17" dur="1000"/>
                                        <p:tgtEl>
                                          <p:spTgt spid="184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8457"/>
                                        </p:tgtEl>
                                        <p:attrNameLst>
                                          <p:attrName>style.visibility</p:attrName>
                                        </p:attrNameLst>
                                      </p:cBhvr>
                                      <p:to>
                                        <p:strVal val="visible"/>
                                      </p:to>
                                    </p:set>
                                    <p:animEffect transition="in" filter="barn(inVertical)">
                                      <p:cBhvr>
                                        <p:cTn id="22" dur="500"/>
                                        <p:tgtEl>
                                          <p:spTgt spid="1845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458"/>
                                        </p:tgtEl>
                                        <p:attrNameLst>
                                          <p:attrName>style.visibility</p:attrName>
                                        </p:attrNameLst>
                                      </p:cBhvr>
                                      <p:to>
                                        <p:strVal val="visible"/>
                                      </p:to>
                                    </p:set>
                                    <p:animEffect transition="in" filter="fade">
                                      <p:cBhvr>
                                        <p:cTn id="27" dur="1000"/>
                                        <p:tgtEl>
                                          <p:spTgt spid="18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P spid="18445" grpId="0" autoUpdateAnimBg="0"/>
      <p:bldP spid="18457" grpId="0"/>
      <p:bldP spid="1845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250825" y="549275"/>
            <a:ext cx="8534400" cy="1139825"/>
          </a:xfrm>
        </p:spPr>
        <p:txBody>
          <a:bodyPr/>
          <a:lstStyle/>
          <a:p>
            <a:pPr algn="l"/>
            <a:r>
              <a:rPr kumimoji="1" lang="zh-CN" altLang="en-US" sz="2800" b="1">
                <a:solidFill>
                  <a:schemeClr val="tx1"/>
                </a:solidFill>
                <a:effectLst/>
                <a:latin typeface="Times New Roman" pitchFamily="18" charset="0"/>
                <a:ea typeface="楷体_GB2312" pitchFamily="49" charset="-122"/>
              </a:rPr>
              <a:t>例</a:t>
            </a:r>
            <a:r>
              <a:rPr kumimoji="1" lang="en-US" altLang="zh-CN" sz="2800" b="1">
                <a:solidFill>
                  <a:schemeClr val="tx1"/>
                </a:solidFill>
                <a:effectLst/>
                <a:latin typeface="Times New Roman" pitchFamily="18" charset="0"/>
                <a:ea typeface="楷体_GB2312" pitchFamily="49" charset="-122"/>
              </a:rPr>
              <a:t>5.3.1 </a:t>
            </a:r>
            <a:r>
              <a:rPr kumimoji="1" lang="zh-CN" altLang="en-US" sz="2800" b="1">
                <a:solidFill>
                  <a:schemeClr val="tx1"/>
                </a:solidFill>
                <a:effectLst/>
                <a:latin typeface="Times New Roman" pitchFamily="18" charset="0"/>
                <a:ea typeface="楷体_GB2312" pitchFamily="49" charset="-122"/>
              </a:rPr>
              <a:t>对于同步</a:t>
            </a:r>
            <a:r>
              <a:rPr kumimoji="1" lang="en-US" altLang="zh-CN" sz="2800" b="1" i="1">
                <a:solidFill>
                  <a:schemeClr val="tx1"/>
                </a:solidFill>
                <a:effectLst/>
                <a:latin typeface="Times New Roman" pitchFamily="18" charset="0"/>
                <a:ea typeface="楷体_GB2312" pitchFamily="49" charset="-122"/>
              </a:rPr>
              <a:t>SR</a:t>
            </a:r>
            <a:r>
              <a:rPr kumimoji="1" lang="zh-CN" altLang="en-US" sz="2800" b="1">
                <a:solidFill>
                  <a:schemeClr val="tx1"/>
                </a:solidFill>
                <a:effectLst/>
                <a:latin typeface="Times New Roman" pitchFamily="18" charset="0"/>
                <a:ea typeface="楷体_GB2312" pitchFamily="49" charset="-122"/>
              </a:rPr>
              <a:t>触发器，电路、时钟及输入端波形如图</a:t>
            </a:r>
            <a:r>
              <a:rPr kumimoji="1" lang="en-US" altLang="zh-CN" sz="2800" b="1">
                <a:solidFill>
                  <a:schemeClr val="tx1"/>
                </a:solidFill>
                <a:effectLst/>
                <a:latin typeface="Times New Roman" pitchFamily="18" charset="0"/>
                <a:ea typeface="楷体_GB2312" pitchFamily="49" charset="-122"/>
              </a:rPr>
              <a:t>5.3.3</a:t>
            </a:r>
            <a:r>
              <a:rPr kumimoji="1" lang="zh-CN" altLang="en-US" sz="2800" b="1">
                <a:solidFill>
                  <a:schemeClr val="tx1"/>
                </a:solidFill>
                <a:effectLst/>
                <a:latin typeface="Times New Roman" pitchFamily="18" charset="0"/>
                <a:ea typeface="楷体_GB2312" pitchFamily="49" charset="-122"/>
              </a:rPr>
              <a:t>所示，若</a:t>
            </a:r>
            <a:r>
              <a:rPr kumimoji="1" lang="en-US" altLang="zh-CN" sz="2800" b="1" i="1">
                <a:solidFill>
                  <a:schemeClr val="tx1"/>
                </a:solidFill>
                <a:effectLst/>
                <a:latin typeface="Times New Roman" pitchFamily="18" charset="0"/>
                <a:ea typeface="楷体_GB2312" pitchFamily="49" charset="-122"/>
              </a:rPr>
              <a:t>Q</a:t>
            </a:r>
            <a:r>
              <a:rPr kumimoji="1" lang="en-US" altLang="zh-CN" sz="2800" b="1">
                <a:solidFill>
                  <a:schemeClr val="tx1"/>
                </a:solidFill>
                <a:effectLst/>
                <a:latin typeface="Times New Roman" pitchFamily="18" charset="0"/>
                <a:ea typeface="楷体_GB2312" pitchFamily="49" charset="-122"/>
              </a:rPr>
              <a:t> </a:t>
            </a:r>
            <a:r>
              <a:rPr kumimoji="1" lang="zh-CN" altLang="en-US" sz="2800" b="1">
                <a:solidFill>
                  <a:schemeClr val="tx1"/>
                </a:solidFill>
                <a:effectLst/>
                <a:latin typeface="Times New Roman" pitchFamily="18" charset="0"/>
                <a:ea typeface="楷体_GB2312" pitchFamily="49" charset="-122"/>
              </a:rPr>
              <a:t>＝</a:t>
            </a:r>
            <a:r>
              <a:rPr kumimoji="1" lang="en-US" altLang="zh-CN" sz="2800" b="1">
                <a:solidFill>
                  <a:schemeClr val="tx1"/>
                </a:solidFill>
                <a:effectLst/>
                <a:latin typeface="Times New Roman" pitchFamily="18" charset="0"/>
                <a:ea typeface="楷体_GB2312" pitchFamily="49" charset="-122"/>
              </a:rPr>
              <a:t>0 </a:t>
            </a:r>
            <a:r>
              <a:rPr kumimoji="1" lang="zh-CN" altLang="en-US" sz="2800" b="1">
                <a:solidFill>
                  <a:schemeClr val="tx1"/>
                </a:solidFill>
                <a:effectLst/>
                <a:latin typeface="Times New Roman" pitchFamily="18" charset="0"/>
                <a:ea typeface="楷体_GB2312" pitchFamily="49" charset="-122"/>
              </a:rPr>
              <a:t>，试画出</a:t>
            </a:r>
            <a:r>
              <a:rPr kumimoji="1" lang="en-US" altLang="zh-CN" sz="2800" b="1" i="1">
                <a:solidFill>
                  <a:schemeClr val="tx1"/>
                </a:solidFill>
                <a:effectLst/>
                <a:latin typeface="Times New Roman" pitchFamily="18" charset="0"/>
                <a:ea typeface="楷体_GB2312" pitchFamily="49" charset="-122"/>
              </a:rPr>
              <a:t>Q</a:t>
            </a:r>
            <a:r>
              <a:rPr kumimoji="1" lang="zh-CN" altLang="en-US" sz="2800" b="1">
                <a:solidFill>
                  <a:schemeClr val="tx1"/>
                </a:solidFill>
                <a:effectLst/>
                <a:latin typeface="Times New Roman" pitchFamily="18" charset="0"/>
                <a:ea typeface="楷体_GB2312" pitchFamily="49" charset="-122"/>
              </a:rPr>
              <a:t>和 </a:t>
            </a:r>
            <a:r>
              <a:rPr kumimoji="1" lang="en-US" altLang="zh-CN" sz="2800" b="1" i="1">
                <a:solidFill>
                  <a:schemeClr val="tx1"/>
                </a:solidFill>
                <a:effectLst/>
                <a:latin typeface="Times New Roman" pitchFamily="18" charset="0"/>
                <a:ea typeface="楷体_GB2312" pitchFamily="49" charset="-122"/>
              </a:rPr>
              <a:t>Q</a:t>
            </a:r>
            <a:r>
              <a:rPr kumimoji="1" lang="en-US" altLang="zh-CN" sz="2800" b="1" i="1">
                <a:solidFill>
                  <a:schemeClr val="tx1"/>
                </a:solidFill>
                <a:effectLst/>
                <a:latin typeface="Times New Roman" pitchFamily="18" charset="0"/>
                <a:ea typeface="楷体_GB2312" pitchFamily="49" charset="-122"/>
                <a:sym typeface="Symbol" pitchFamily="18" charset="2"/>
              </a:rPr>
              <a:t> </a:t>
            </a:r>
            <a:r>
              <a:rPr kumimoji="1" lang="zh-CN" altLang="en-US" sz="2800" b="1">
                <a:solidFill>
                  <a:schemeClr val="tx1"/>
                </a:solidFill>
                <a:effectLst/>
                <a:latin typeface="Times New Roman" pitchFamily="18" charset="0"/>
                <a:ea typeface="楷体_GB2312" pitchFamily="49" charset="-122"/>
              </a:rPr>
              <a:t>的波形 。   </a:t>
            </a:r>
          </a:p>
        </p:txBody>
      </p:sp>
      <p:sp>
        <p:nvSpPr>
          <p:cNvPr id="132108" name="Rectangle 12"/>
          <p:cNvSpPr>
            <a:spLocks noChangeArrowheads="1"/>
          </p:cNvSpPr>
          <p:nvPr/>
        </p:nvSpPr>
        <p:spPr bwMode="auto">
          <a:xfrm>
            <a:off x="0" y="0"/>
            <a:ext cx="496887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effectLst>
                  <a:outerShdw blurRad="38100" dist="38100" dir="2700000" algn="tl">
                    <a:srgbClr val="000000"/>
                  </a:outerShdw>
                </a:effectLst>
              </a:rPr>
              <a:t>5.3 </a:t>
            </a:r>
            <a:r>
              <a:rPr lang="zh-CN" altLang="en-US" sz="3600" u="sng">
                <a:solidFill>
                  <a:srgbClr val="FFFF66"/>
                </a:solidFill>
                <a:effectLst>
                  <a:outerShdw blurRad="38100" dist="38100" dir="2700000" algn="tl">
                    <a:srgbClr val="000000"/>
                  </a:outerShdw>
                </a:effectLst>
              </a:rPr>
              <a:t>电平触发的触发器</a:t>
            </a:r>
          </a:p>
        </p:txBody>
      </p:sp>
      <p:sp>
        <p:nvSpPr>
          <p:cNvPr id="132111" name="Text Box 15"/>
          <p:cNvSpPr txBox="1">
            <a:spLocks noChangeArrowheads="1"/>
          </p:cNvSpPr>
          <p:nvPr/>
        </p:nvSpPr>
        <p:spPr bwMode="auto">
          <a:xfrm>
            <a:off x="250825" y="1557338"/>
            <a:ext cx="53292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解：输出波形如图</a:t>
            </a:r>
            <a:r>
              <a:rPr lang="en-US" altLang="zh-CN"/>
              <a:t>5.3.3</a:t>
            </a:r>
            <a:r>
              <a:rPr lang="zh-CN" altLang="en-US"/>
              <a:t>所示</a:t>
            </a:r>
          </a:p>
        </p:txBody>
      </p:sp>
      <p:pic>
        <p:nvPicPr>
          <p:cNvPr id="132113" name="Picture 17" descr="5-3-3"/>
          <p:cNvPicPr>
            <a:picLocks noChangeAspect="1" noChangeArrowheads="1"/>
          </p:cNvPicPr>
          <p:nvPr/>
        </p:nvPicPr>
        <p:blipFill>
          <a:blip r:embed="rId3">
            <a:extLst>
              <a:ext uri="{28A0092B-C50C-407E-A947-70E740481C1C}">
                <a14:useLocalDpi xmlns:a14="http://schemas.microsoft.com/office/drawing/2010/main" val="0"/>
              </a:ext>
            </a:extLst>
          </a:blip>
          <a:srcRect l="46693" t="53522" b="6242"/>
          <a:stretch>
            <a:fillRect/>
          </a:stretch>
        </p:blipFill>
        <p:spPr bwMode="auto">
          <a:xfrm>
            <a:off x="4427538" y="4797425"/>
            <a:ext cx="3673475" cy="178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ckThin">
                <a:solidFill>
                  <a:srgbClr val="FF6600"/>
                </a:solidFill>
                <a:miter lim="800000"/>
                <a:headEnd/>
                <a:tailEnd/>
              </a14:hiddenLine>
            </a:ext>
          </a:extLst>
        </p:spPr>
      </p:pic>
      <p:sp>
        <p:nvSpPr>
          <p:cNvPr id="132114" name="Rectangle 18"/>
          <p:cNvSpPr>
            <a:spLocks noChangeArrowheads="1"/>
          </p:cNvSpPr>
          <p:nvPr/>
        </p:nvSpPr>
        <p:spPr bwMode="auto">
          <a:xfrm>
            <a:off x="5364163" y="4797425"/>
            <a:ext cx="647700" cy="1655763"/>
          </a:xfrm>
          <a:prstGeom prst="rect">
            <a:avLst/>
          </a:prstGeom>
          <a:solidFill>
            <a:srgbClr val="FF99CC">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15" name="Rectangle 19"/>
          <p:cNvSpPr>
            <a:spLocks noChangeArrowheads="1"/>
          </p:cNvSpPr>
          <p:nvPr/>
        </p:nvSpPr>
        <p:spPr bwMode="auto">
          <a:xfrm>
            <a:off x="6588125" y="4797425"/>
            <a:ext cx="647700" cy="1655763"/>
          </a:xfrm>
          <a:prstGeom prst="rect">
            <a:avLst/>
          </a:prstGeom>
          <a:solidFill>
            <a:srgbClr val="FF99CC">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2116" name="Group 20"/>
          <p:cNvGrpSpPr>
            <a:grpSpLocks/>
          </p:cNvGrpSpPr>
          <p:nvPr/>
        </p:nvGrpSpPr>
        <p:grpSpPr bwMode="auto">
          <a:xfrm>
            <a:off x="1187450" y="2133600"/>
            <a:ext cx="6913563" cy="2519363"/>
            <a:chOff x="748" y="1525"/>
            <a:chExt cx="4082" cy="1497"/>
          </a:xfrm>
        </p:grpSpPr>
        <p:pic>
          <p:nvPicPr>
            <p:cNvPr id="132105" name="Picture 9" descr="5-3-3"/>
            <p:cNvPicPr>
              <a:picLocks noChangeAspect="1" noChangeArrowheads="1"/>
            </p:cNvPicPr>
            <p:nvPr/>
          </p:nvPicPr>
          <p:blipFill>
            <a:blip r:embed="rId3">
              <a:extLst>
                <a:ext uri="{28A0092B-C50C-407E-A947-70E740481C1C}">
                  <a14:useLocalDpi xmlns:a14="http://schemas.microsoft.com/office/drawing/2010/main" val="0"/>
                </a:ext>
              </a:extLst>
            </a:blip>
            <a:srcRect b="43015"/>
            <a:stretch>
              <a:fillRect/>
            </a:stretch>
          </p:blipFill>
          <p:spPr bwMode="auto">
            <a:xfrm>
              <a:off x="748" y="1525"/>
              <a:ext cx="4082" cy="1497"/>
            </a:xfrm>
            <a:prstGeom prst="rect">
              <a:avLst/>
            </a:prstGeom>
            <a:noFill/>
            <a:ln w="57150" cmpd="thickThin">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132106" name="Rectangle 10"/>
            <p:cNvSpPr>
              <a:spLocks noChangeArrowheads="1"/>
            </p:cNvSpPr>
            <p:nvPr/>
          </p:nvSpPr>
          <p:spPr bwMode="auto">
            <a:xfrm>
              <a:off x="3242" y="1706"/>
              <a:ext cx="364" cy="1316"/>
            </a:xfrm>
            <a:prstGeom prst="rect">
              <a:avLst/>
            </a:prstGeom>
            <a:solidFill>
              <a:srgbClr val="FF99CC">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07" name="Rectangle 11"/>
            <p:cNvSpPr>
              <a:spLocks noChangeArrowheads="1"/>
            </p:cNvSpPr>
            <p:nvPr/>
          </p:nvSpPr>
          <p:spPr bwMode="auto">
            <a:xfrm>
              <a:off x="3923" y="1706"/>
              <a:ext cx="364" cy="1316"/>
            </a:xfrm>
            <a:prstGeom prst="rect">
              <a:avLst/>
            </a:prstGeom>
            <a:solidFill>
              <a:srgbClr val="FF99CC">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09" name="Rectangle 13"/>
            <p:cNvSpPr>
              <a:spLocks noChangeArrowheads="1"/>
            </p:cNvSpPr>
            <p:nvPr/>
          </p:nvSpPr>
          <p:spPr bwMode="auto">
            <a:xfrm>
              <a:off x="794" y="1525"/>
              <a:ext cx="649"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00"/>
                  </a:solidFill>
                </a:rPr>
                <a:t>图</a:t>
              </a:r>
              <a:r>
                <a:rPr kumimoji="1" lang="en-US" altLang="zh-CN" sz="2400">
                  <a:solidFill>
                    <a:srgbClr val="000000"/>
                  </a:solidFill>
                </a:rPr>
                <a:t>5.3.3</a:t>
              </a:r>
            </a:p>
          </p:txBody>
        </p:sp>
      </p:gr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2098"/>
                                        </p:tgtEl>
                                        <p:attrNameLst>
                                          <p:attrName>style.visibility</p:attrName>
                                        </p:attrNameLst>
                                      </p:cBhvr>
                                      <p:to>
                                        <p:strVal val="visible"/>
                                      </p:to>
                                    </p:set>
                                    <p:animEffect transition="in" filter="box(in)">
                                      <p:cBhvr>
                                        <p:cTn id="7" dur="1000"/>
                                        <p:tgtEl>
                                          <p:spTgt spid="1320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111"/>
                                        </p:tgtEl>
                                        <p:attrNameLst>
                                          <p:attrName>style.visibility</p:attrName>
                                        </p:attrNameLst>
                                      </p:cBhvr>
                                      <p:to>
                                        <p:strVal val="visible"/>
                                      </p:to>
                                    </p:set>
                                    <p:animEffect transition="in" filter="wipe(left)">
                                      <p:cBhvr>
                                        <p:cTn id="12" dur="1000"/>
                                        <p:tgtEl>
                                          <p:spTgt spid="1321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32116"/>
                                        </p:tgtEl>
                                        <p:attrNameLst>
                                          <p:attrName>style.visibility</p:attrName>
                                        </p:attrNameLst>
                                      </p:cBhvr>
                                      <p:to>
                                        <p:strVal val="visible"/>
                                      </p:to>
                                    </p:set>
                                    <p:animEffect transition="in" filter="dissolve">
                                      <p:cBhvr>
                                        <p:cTn id="17" dur="1000"/>
                                        <p:tgtEl>
                                          <p:spTgt spid="1321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32113"/>
                                        </p:tgtEl>
                                        <p:attrNameLst>
                                          <p:attrName>style.visibility</p:attrName>
                                        </p:attrNameLst>
                                      </p:cBhvr>
                                      <p:to>
                                        <p:strVal val="visible"/>
                                      </p:to>
                                    </p:set>
                                    <p:animEffect transition="in" filter="dissolve">
                                      <p:cBhvr>
                                        <p:cTn id="22" dur="1000"/>
                                        <p:tgtEl>
                                          <p:spTgt spid="1321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2114"/>
                                        </p:tgtEl>
                                        <p:attrNameLst>
                                          <p:attrName>style.visibility</p:attrName>
                                        </p:attrNameLst>
                                      </p:cBhvr>
                                      <p:to>
                                        <p:strVal val="visible"/>
                                      </p:to>
                                    </p:set>
                                    <p:animEffect transition="in" filter="fade">
                                      <p:cBhvr>
                                        <p:cTn id="27" dur="1000"/>
                                        <p:tgtEl>
                                          <p:spTgt spid="1321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2115"/>
                                        </p:tgtEl>
                                        <p:attrNameLst>
                                          <p:attrName>style.visibility</p:attrName>
                                        </p:attrNameLst>
                                      </p:cBhvr>
                                      <p:to>
                                        <p:strVal val="visible"/>
                                      </p:to>
                                    </p:set>
                                    <p:animEffect transition="in" filter="fade">
                                      <p:cBhvr>
                                        <p:cTn id="32" dur="1000"/>
                                        <p:tgtEl>
                                          <p:spTgt spid="132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p:bldP spid="132111" grpId="0"/>
      <p:bldP spid="132114" grpId="0" animBg="1"/>
      <p:bldP spid="1321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323850" y="549275"/>
            <a:ext cx="8496300" cy="1139825"/>
          </a:xfrm>
        </p:spPr>
        <p:txBody>
          <a:bodyPr/>
          <a:lstStyle/>
          <a:p>
            <a:pPr algn="l"/>
            <a:r>
              <a:rPr kumimoji="1" lang="zh-CN" altLang="en-US" sz="2800" b="1">
                <a:solidFill>
                  <a:schemeClr val="tx1"/>
                </a:solidFill>
                <a:effectLst/>
                <a:latin typeface="Times New Roman" pitchFamily="18" charset="0"/>
                <a:ea typeface="楷体_GB2312" pitchFamily="49" charset="-122"/>
              </a:rPr>
              <a:t>例</a:t>
            </a:r>
            <a:r>
              <a:rPr kumimoji="1" lang="en-US" altLang="zh-CN" sz="2800" b="1">
                <a:solidFill>
                  <a:schemeClr val="tx1"/>
                </a:solidFill>
                <a:effectLst/>
                <a:latin typeface="Times New Roman" pitchFamily="18" charset="0"/>
                <a:ea typeface="楷体_GB2312" pitchFamily="49" charset="-122"/>
              </a:rPr>
              <a:t>5.3.2</a:t>
            </a:r>
            <a:r>
              <a:rPr kumimoji="1" lang="zh-CN" altLang="en-US" sz="2800" b="1">
                <a:solidFill>
                  <a:schemeClr val="tx1"/>
                </a:solidFill>
                <a:effectLst/>
                <a:latin typeface="Times New Roman" pitchFamily="18" charset="0"/>
                <a:ea typeface="楷体_GB2312" pitchFamily="49" charset="-122"/>
              </a:rPr>
              <a:t>电路如图</a:t>
            </a:r>
            <a:r>
              <a:rPr kumimoji="1" lang="en-US" altLang="zh-CN" sz="2800" b="1">
                <a:solidFill>
                  <a:schemeClr val="tx1"/>
                </a:solidFill>
                <a:effectLst/>
                <a:latin typeface="Times New Roman" pitchFamily="18" charset="0"/>
                <a:ea typeface="楷体_GB2312" pitchFamily="49" charset="-122"/>
              </a:rPr>
              <a:t>5.3.4</a:t>
            </a:r>
            <a:r>
              <a:rPr kumimoji="1" lang="zh-CN" altLang="en-US" sz="2800" b="1">
                <a:solidFill>
                  <a:schemeClr val="tx1"/>
                </a:solidFill>
                <a:effectLst/>
                <a:latin typeface="Times New Roman" pitchFamily="18" charset="0"/>
                <a:ea typeface="楷体_GB2312" pitchFamily="49" charset="-122"/>
              </a:rPr>
              <a:t>所示，已知</a:t>
            </a:r>
            <a:r>
              <a:rPr kumimoji="1" lang="en-US" altLang="zh-CN" sz="2800" b="1" i="1">
                <a:solidFill>
                  <a:schemeClr val="tx1"/>
                </a:solidFill>
                <a:effectLst/>
                <a:latin typeface="Times New Roman" pitchFamily="18" charset="0"/>
                <a:ea typeface="楷体_GB2312" pitchFamily="49" charset="-122"/>
              </a:rPr>
              <a:t>S</a:t>
            </a:r>
            <a:r>
              <a:rPr kumimoji="1" lang="zh-CN" altLang="en-US" sz="2800" b="1">
                <a:solidFill>
                  <a:schemeClr val="tx1"/>
                </a:solidFill>
                <a:effectLst/>
                <a:latin typeface="Times New Roman" pitchFamily="18" charset="0"/>
                <a:ea typeface="楷体_GB2312" pitchFamily="49" charset="-122"/>
              </a:rPr>
              <a:t>、</a:t>
            </a:r>
            <a:r>
              <a:rPr kumimoji="1" lang="en-US" altLang="zh-CN" sz="2800" b="1" i="1">
                <a:solidFill>
                  <a:schemeClr val="tx1"/>
                </a:solidFill>
                <a:effectLst/>
                <a:latin typeface="Times New Roman" pitchFamily="18" charset="0"/>
                <a:ea typeface="楷体_GB2312" pitchFamily="49" charset="-122"/>
              </a:rPr>
              <a:t>R</a:t>
            </a:r>
            <a:r>
              <a:rPr kumimoji="1" lang="zh-CN" altLang="en-US" sz="2800" b="1">
                <a:solidFill>
                  <a:schemeClr val="tx1"/>
                </a:solidFill>
                <a:effectLst/>
                <a:latin typeface="Times New Roman" pitchFamily="18" charset="0"/>
                <a:ea typeface="楷体_GB2312" pitchFamily="49" charset="-122"/>
              </a:rPr>
              <a:t>、</a:t>
            </a:r>
            <a:r>
              <a:rPr kumimoji="1" lang="en-US" altLang="zh-CN" sz="2800" b="1" i="1">
                <a:solidFill>
                  <a:schemeClr val="tx1"/>
                </a:solidFill>
                <a:effectLst/>
                <a:latin typeface="Times New Roman" pitchFamily="18" charset="0"/>
                <a:ea typeface="楷体_GB2312" pitchFamily="49" charset="-122"/>
              </a:rPr>
              <a:t>R</a:t>
            </a:r>
            <a:r>
              <a:rPr kumimoji="1" lang="en-US" altLang="zh-CN" sz="2800" b="1" i="1">
                <a:solidFill>
                  <a:schemeClr val="tx1"/>
                </a:solidFill>
                <a:effectLst/>
                <a:latin typeface="Times New Roman" pitchFamily="18" charset="0"/>
                <a:ea typeface="楷体_GB2312" pitchFamily="49" charset="-122"/>
                <a:sym typeface="Symbol" pitchFamily="18" charset="2"/>
              </a:rPr>
              <a:t></a:t>
            </a:r>
            <a:r>
              <a:rPr kumimoji="1" lang="en-US" altLang="zh-CN" sz="2800" b="1" baseline="-25000">
                <a:solidFill>
                  <a:schemeClr val="tx1"/>
                </a:solidFill>
                <a:effectLst/>
                <a:latin typeface="Times New Roman" pitchFamily="18" charset="0"/>
                <a:ea typeface="楷体_GB2312" pitchFamily="49" charset="-122"/>
                <a:sym typeface="Symbol" pitchFamily="18" charset="2"/>
              </a:rPr>
              <a:t>D</a:t>
            </a:r>
            <a:r>
              <a:rPr kumimoji="1" lang="zh-CN" altLang="en-US" sz="2800" b="1">
                <a:solidFill>
                  <a:schemeClr val="tx1"/>
                </a:solidFill>
                <a:effectLst/>
                <a:latin typeface="Times New Roman" pitchFamily="18" charset="0"/>
                <a:ea typeface="楷体_GB2312" pitchFamily="49" charset="-122"/>
              </a:rPr>
              <a:t>和</a:t>
            </a:r>
            <a:r>
              <a:rPr kumimoji="1" lang="en-US" altLang="zh-CN" sz="2800" b="1" i="1">
                <a:solidFill>
                  <a:schemeClr val="tx1"/>
                </a:solidFill>
                <a:effectLst/>
                <a:latin typeface="Times New Roman" pitchFamily="18" charset="0"/>
                <a:ea typeface="楷体_GB2312" pitchFamily="49" charset="-122"/>
              </a:rPr>
              <a:t>CLK</a:t>
            </a:r>
            <a:r>
              <a:rPr kumimoji="1" lang="zh-CN" altLang="en-US" sz="2800" b="1">
                <a:solidFill>
                  <a:schemeClr val="tx1"/>
                </a:solidFill>
                <a:effectLst/>
                <a:latin typeface="Times New Roman" pitchFamily="18" charset="0"/>
                <a:ea typeface="楷体_GB2312" pitchFamily="49" charset="-122"/>
              </a:rPr>
              <a:t>的波形</a:t>
            </a:r>
            <a:r>
              <a:rPr kumimoji="1" lang="en-US" altLang="zh-CN" sz="2800" b="1">
                <a:solidFill>
                  <a:schemeClr val="tx1"/>
                </a:solidFill>
                <a:effectLst/>
                <a:latin typeface="Times New Roman" pitchFamily="18" charset="0"/>
                <a:ea typeface="楷体_GB2312" pitchFamily="49" charset="-122"/>
              </a:rPr>
              <a:t>,</a:t>
            </a:r>
            <a:r>
              <a:rPr kumimoji="1" lang="zh-CN" altLang="en-US" sz="2800" b="1">
                <a:solidFill>
                  <a:schemeClr val="tx1"/>
                </a:solidFill>
                <a:effectLst/>
                <a:latin typeface="Times New Roman" pitchFamily="18" charset="0"/>
                <a:ea typeface="楷体_GB2312" pitchFamily="49" charset="-122"/>
              </a:rPr>
              <a:t>且</a:t>
            </a:r>
            <a:r>
              <a:rPr kumimoji="1" lang="en-US" altLang="zh-CN" sz="2800" b="1" i="1">
                <a:solidFill>
                  <a:schemeClr val="tx1"/>
                </a:solidFill>
                <a:effectLst/>
                <a:latin typeface="Times New Roman" pitchFamily="18" charset="0"/>
                <a:ea typeface="楷体_GB2312" pitchFamily="49" charset="-122"/>
              </a:rPr>
              <a:t>S</a:t>
            </a:r>
            <a:r>
              <a:rPr kumimoji="1" lang="en-US" altLang="zh-CN" sz="2800" b="1" i="1">
                <a:solidFill>
                  <a:schemeClr val="tx1"/>
                </a:solidFill>
                <a:effectLst/>
                <a:latin typeface="Times New Roman" pitchFamily="18" charset="0"/>
                <a:ea typeface="楷体_GB2312" pitchFamily="49" charset="-122"/>
                <a:sym typeface="Symbol" pitchFamily="18" charset="2"/>
              </a:rPr>
              <a:t></a:t>
            </a:r>
            <a:r>
              <a:rPr kumimoji="1" lang="en-US" altLang="zh-CN" sz="2800" b="1" baseline="-25000">
                <a:solidFill>
                  <a:schemeClr val="tx1"/>
                </a:solidFill>
                <a:effectLst/>
                <a:latin typeface="Times New Roman" pitchFamily="18" charset="0"/>
                <a:ea typeface="楷体_GB2312" pitchFamily="49" charset="-122"/>
                <a:sym typeface="Symbol" pitchFamily="18" charset="2"/>
              </a:rPr>
              <a:t>D</a:t>
            </a:r>
            <a:r>
              <a:rPr kumimoji="1" lang="en-US" altLang="zh-CN" sz="2800" b="1">
                <a:solidFill>
                  <a:schemeClr val="tx1"/>
                </a:solidFill>
                <a:effectLst/>
                <a:latin typeface="Times New Roman" pitchFamily="18" charset="0"/>
                <a:ea typeface="楷体_GB2312" pitchFamily="49" charset="-122"/>
                <a:sym typeface="Symbol" pitchFamily="18" charset="2"/>
              </a:rPr>
              <a:t>=1,</a:t>
            </a:r>
            <a:r>
              <a:rPr kumimoji="1" lang="zh-CN" altLang="en-US" sz="2800" b="1">
                <a:solidFill>
                  <a:schemeClr val="tx1"/>
                </a:solidFill>
                <a:effectLst/>
                <a:latin typeface="Times New Roman" pitchFamily="18" charset="0"/>
                <a:ea typeface="楷体_GB2312" pitchFamily="49" charset="-122"/>
              </a:rPr>
              <a:t>试画出</a:t>
            </a:r>
            <a:r>
              <a:rPr kumimoji="1" lang="en-US" altLang="zh-CN" sz="2800" b="1">
                <a:solidFill>
                  <a:schemeClr val="tx1"/>
                </a:solidFill>
                <a:effectLst/>
                <a:latin typeface="Times New Roman" pitchFamily="18" charset="0"/>
                <a:ea typeface="楷体_GB2312" pitchFamily="49" charset="-122"/>
              </a:rPr>
              <a:t>Q</a:t>
            </a:r>
            <a:r>
              <a:rPr kumimoji="1" lang="zh-CN" altLang="en-US" sz="2800" b="1">
                <a:solidFill>
                  <a:schemeClr val="tx1"/>
                </a:solidFill>
                <a:effectLst/>
                <a:latin typeface="Times New Roman" pitchFamily="18" charset="0"/>
                <a:ea typeface="楷体_GB2312" pitchFamily="49" charset="-122"/>
              </a:rPr>
              <a:t>和</a:t>
            </a:r>
            <a:r>
              <a:rPr kumimoji="1" lang="en-US" altLang="zh-CN" sz="2800" b="1" i="1">
                <a:solidFill>
                  <a:schemeClr val="tx1"/>
                </a:solidFill>
                <a:effectLst/>
                <a:latin typeface="Times New Roman" pitchFamily="18" charset="0"/>
                <a:ea typeface="楷体_GB2312" pitchFamily="49" charset="-122"/>
              </a:rPr>
              <a:t>Q</a:t>
            </a:r>
            <a:r>
              <a:rPr kumimoji="1" lang="en-US" altLang="zh-CN" sz="2800" b="1" i="1">
                <a:solidFill>
                  <a:schemeClr val="tx1"/>
                </a:solidFill>
                <a:effectLst/>
                <a:latin typeface="Times New Roman" pitchFamily="18" charset="0"/>
                <a:ea typeface="楷体_GB2312" pitchFamily="49" charset="-122"/>
                <a:sym typeface="Symbol" pitchFamily="18" charset="2"/>
              </a:rPr>
              <a:t> </a:t>
            </a:r>
            <a:r>
              <a:rPr kumimoji="1" lang="zh-CN" altLang="en-US" sz="2800" b="1">
                <a:solidFill>
                  <a:schemeClr val="tx1"/>
                </a:solidFill>
                <a:effectLst/>
                <a:latin typeface="Times New Roman" pitchFamily="18" charset="0"/>
                <a:ea typeface="楷体_GB2312" pitchFamily="49" charset="-122"/>
              </a:rPr>
              <a:t>的波形。   </a:t>
            </a:r>
          </a:p>
        </p:txBody>
      </p:sp>
      <p:sp>
        <p:nvSpPr>
          <p:cNvPr id="133129" name="Rectangle 9"/>
          <p:cNvSpPr>
            <a:spLocks noChangeArrowheads="1"/>
          </p:cNvSpPr>
          <p:nvPr/>
        </p:nvSpPr>
        <p:spPr bwMode="auto">
          <a:xfrm>
            <a:off x="0" y="0"/>
            <a:ext cx="496887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effectLst>
                  <a:outerShdw blurRad="38100" dist="38100" dir="2700000" algn="tl">
                    <a:srgbClr val="000000"/>
                  </a:outerShdw>
                </a:effectLst>
              </a:rPr>
              <a:t>5.3 </a:t>
            </a:r>
            <a:r>
              <a:rPr lang="zh-CN" altLang="en-US" sz="3600" u="sng">
                <a:solidFill>
                  <a:srgbClr val="FFFF66"/>
                </a:solidFill>
                <a:effectLst>
                  <a:outerShdw blurRad="38100" dist="38100" dir="2700000" algn="tl">
                    <a:srgbClr val="000000"/>
                  </a:outerShdw>
                </a:effectLst>
              </a:rPr>
              <a:t>电平触发的触发器</a:t>
            </a:r>
          </a:p>
        </p:txBody>
      </p:sp>
      <p:grpSp>
        <p:nvGrpSpPr>
          <p:cNvPr id="133134" name="Group 14"/>
          <p:cNvGrpSpPr>
            <a:grpSpLocks/>
          </p:cNvGrpSpPr>
          <p:nvPr/>
        </p:nvGrpSpPr>
        <p:grpSpPr bwMode="auto">
          <a:xfrm>
            <a:off x="3851275" y="1989138"/>
            <a:ext cx="4681538" cy="3338512"/>
            <a:chOff x="249" y="1298"/>
            <a:chExt cx="2949" cy="2103"/>
          </a:xfrm>
        </p:grpSpPr>
        <p:pic>
          <p:nvPicPr>
            <p:cNvPr id="133131" name="Picture 11" descr="5-3-2"/>
            <p:cNvPicPr>
              <a:picLocks noChangeAspect="1" noChangeArrowheads="1"/>
            </p:cNvPicPr>
            <p:nvPr/>
          </p:nvPicPr>
          <p:blipFill>
            <a:blip r:embed="rId3">
              <a:extLst>
                <a:ext uri="{28A0092B-C50C-407E-A947-70E740481C1C}">
                  <a14:useLocalDpi xmlns:a14="http://schemas.microsoft.com/office/drawing/2010/main" val="0"/>
                </a:ext>
              </a:extLst>
            </a:blip>
            <a:srcRect r="43860" b="17641"/>
            <a:stretch>
              <a:fillRect/>
            </a:stretch>
          </p:blipFill>
          <p:spPr bwMode="auto">
            <a:xfrm>
              <a:off x="295" y="1298"/>
              <a:ext cx="2903" cy="2087"/>
            </a:xfrm>
            <a:prstGeom prst="rect">
              <a:avLst/>
            </a:prstGeom>
            <a:noFill/>
            <a:ln w="57150" cmpd="thickThin">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133133" name="Rectangle 13"/>
            <p:cNvSpPr>
              <a:spLocks noChangeArrowheads="1"/>
            </p:cNvSpPr>
            <p:nvPr/>
          </p:nvSpPr>
          <p:spPr bwMode="auto">
            <a:xfrm>
              <a:off x="249" y="3113"/>
              <a:ext cx="10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solidFill>
                    <a:srgbClr val="000000"/>
                  </a:solidFill>
                </a:rPr>
                <a:t>图</a:t>
              </a:r>
              <a:r>
                <a:rPr kumimoji="1" lang="en-US" altLang="zh-CN" sz="2400">
                  <a:solidFill>
                    <a:srgbClr val="000000"/>
                  </a:solidFill>
                </a:rPr>
                <a:t>5.3.4</a:t>
              </a:r>
            </a:p>
          </p:txBody>
        </p:sp>
      </p:grpSp>
      <p:sp>
        <p:nvSpPr>
          <p:cNvPr id="133135" name="Text Box 15"/>
          <p:cNvSpPr txBox="1">
            <a:spLocks noChangeArrowheads="1"/>
          </p:cNvSpPr>
          <p:nvPr/>
        </p:nvSpPr>
        <p:spPr bwMode="auto">
          <a:xfrm>
            <a:off x="323850" y="1700213"/>
            <a:ext cx="36718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解：其输出波形如图</a:t>
            </a:r>
            <a:r>
              <a:rPr lang="en-US" altLang="zh-CN"/>
              <a:t>5.3.5</a:t>
            </a:r>
            <a:r>
              <a:rPr lang="zh-CN" altLang="en-US"/>
              <a:t>所示</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3122"/>
                                        </p:tgtEl>
                                        <p:attrNameLst>
                                          <p:attrName>style.visibility</p:attrName>
                                        </p:attrNameLst>
                                      </p:cBhvr>
                                      <p:to>
                                        <p:strVal val="visible"/>
                                      </p:to>
                                    </p:set>
                                    <p:animEffect transition="in" filter="box(in)">
                                      <p:cBhvr>
                                        <p:cTn id="7" dur="1000"/>
                                        <p:tgtEl>
                                          <p:spTgt spid="133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33134"/>
                                        </p:tgtEl>
                                        <p:attrNameLst>
                                          <p:attrName>style.visibility</p:attrName>
                                        </p:attrNameLst>
                                      </p:cBhvr>
                                      <p:to>
                                        <p:strVal val="visible"/>
                                      </p:to>
                                    </p:set>
                                    <p:animEffect transition="in" filter="dissolve">
                                      <p:cBhvr>
                                        <p:cTn id="12" dur="1000"/>
                                        <p:tgtEl>
                                          <p:spTgt spid="1331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9" presetClass="entr" presetSubtype="0" fill="hold" grpId="0" nodeType="clickEffect">
                                  <p:stCondLst>
                                    <p:cond delay="0"/>
                                  </p:stCondLst>
                                  <p:childTnLst>
                                    <p:set>
                                      <p:cBhvr>
                                        <p:cTn id="16" dur="1" fill="hold">
                                          <p:stCondLst>
                                            <p:cond delay="0"/>
                                          </p:stCondLst>
                                        </p:cTn>
                                        <p:tgtEl>
                                          <p:spTgt spid="133135"/>
                                        </p:tgtEl>
                                        <p:attrNameLst>
                                          <p:attrName>style.visibility</p:attrName>
                                        </p:attrNameLst>
                                      </p:cBhvr>
                                      <p:to>
                                        <p:strVal val="visible"/>
                                      </p:to>
                                    </p:set>
                                    <p:anim calcmode="lin" valueType="num">
                                      <p:cBhvr>
                                        <p:cTn id="17" dur="1000" fill="hold"/>
                                        <p:tgtEl>
                                          <p:spTgt spid="133135"/>
                                        </p:tgtEl>
                                        <p:attrNameLst>
                                          <p:attrName>ppt_x</p:attrName>
                                        </p:attrNameLst>
                                      </p:cBhvr>
                                      <p:tavLst>
                                        <p:tav tm="0">
                                          <p:val>
                                            <p:strVal val="#ppt_x-.2"/>
                                          </p:val>
                                        </p:tav>
                                        <p:tav tm="100000">
                                          <p:val>
                                            <p:strVal val="#ppt_x"/>
                                          </p:val>
                                        </p:tav>
                                      </p:tavLst>
                                    </p:anim>
                                    <p:anim calcmode="lin" valueType="num">
                                      <p:cBhvr>
                                        <p:cTn id="18" dur="1000" fill="hold"/>
                                        <p:tgtEl>
                                          <p:spTgt spid="133135"/>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33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p:bldP spid="133135"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0495" name="Object 15"/>
          <p:cNvGraphicFramePr>
            <a:graphicFrameLocks noChangeAspect="1"/>
          </p:cNvGraphicFramePr>
          <p:nvPr/>
        </p:nvGraphicFramePr>
        <p:xfrm>
          <a:off x="1042988" y="620713"/>
          <a:ext cx="6804025" cy="6237287"/>
        </p:xfrm>
        <a:graphic>
          <a:graphicData uri="http://schemas.openxmlformats.org/presentationml/2006/ole">
            <mc:AlternateContent xmlns:mc="http://schemas.openxmlformats.org/markup-compatibility/2006">
              <mc:Choice xmlns:v="urn:schemas-microsoft-com:vml" Requires="v">
                <p:oleObj spid="_x0000_s20499" name="Visio" r:id="rId4" imgW="4029151" imgH="3453994" progId="Visio.Drawing.11">
                  <p:embed/>
                </p:oleObj>
              </mc:Choice>
              <mc:Fallback>
                <p:oleObj name="Visio" r:id="rId4" imgW="4029151" imgH="3453994" progId="Visio.Drawing.11">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l="5992" t="3810" r="6181" b="2280"/>
                      <a:stretch>
                        <a:fillRect/>
                      </a:stretch>
                    </p:blipFill>
                    <p:spPr bwMode="auto">
                      <a:xfrm>
                        <a:off x="1042988" y="620713"/>
                        <a:ext cx="6804025" cy="6237287"/>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97" name="Rectangle 17"/>
          <p:cNvSpPr>
            <a:spLocks noChangeArrowheads="1"/>
          </p:cNvSpPr>
          <p:nvPr/>
        </p:nvSpPr>
        <p:spPr bwMode="auto">
          <a:xfrm>
            <a:off x="0" y="0"/>
            <a:ext cx="496887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effectLst>
                  <a:outerShdw blurRad="38100" dist="38100" dir="2700000" algn="tl">
                    <a:srgbClr val="000000"/>
                  </a:outerShdw>
                </a:effectLst>
              </a:rPr>
              <a:t>5.3 </a:t>
            </a:r>
            <a:r>
              <a:rPr lang="zh-CN" altLang="en-US" sz="3600" u="sng">
                <a:solidFill>
                  <a:srgbClr val="FFFF66"/>
                </a:solidFill>
                <a:effectLst>
                  <a:outerShdw blurRad="38100" dist="38100" dir="2700000" algn="tl">
                    <a:srgbClr val="000000"/>
                  </a:outerShdw>
                </a:effectLst>
              </a:rPr>
              <a:t>电平触发的触发器</a:t>
            </a:r>
          </a:p>
        </p:txBody>
      </p:sp>
      <p:graphicFrame>
        <p:nvGraphicFramePr>
          <p:cNvPr id="20498" name="Object 18"/>
          <p:cNvGraphicFramePr>
            <a:graphicFrameLocks noChangeAspect="1"/>
          </p:cNvGraphicFramePr>
          <p:nvPr/>
        </p:nvGraphicFramePr>
        <p:xfrm>
          <a:off x="539750" y="6346825"/>
          <a:ext cx="7777163" cy="511175"/>
        </p:xfrm>
        <a:graphic>
          <a:graphicData uri="http://schemas.openxmlformats.org/presentationml/2006/ole">
            <mc:AlternateContent xmlns:mc="http://schemas.openxmlformats.org/markup-compatibility/2006">
              <mc:Choice xmlns:v="urn:schemas-microsoft-com:vml" Requires="v">
                <p:oleObj spid="_x0000_s20500" name="公式" r:id="rId6" imgW="3288960" imgH="228600" progId="Equation.3">
                  <p:embed/>
                </p:oleObj>
              </mc:Choice>
              <mc:Fallback>
                <p:oleObj name="公式" r:id="rId6" imgW="3288960" imgH="228600" progId="Equation.3">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750" y="6346825"/>
                        <a:ext cx="7777163" cy="511175"/>
                      </a:xfrm>
                      <a:prstGeom prst="rect">
                        <a:avLst/>
                      </a:prstGeom>
                      <a:solidFill>
                        <a:srgbClr val="FFFF66"/>
                      </a:solidFill>
                      <a:ln w="57150" cmpd="thickThin">
                        <a:solidFill>
                          <a:schemeClr val="hlink"/>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0495"/>
                                        </p:tgtEl>
                                        <p:attrNameLst>
                                          <p:attrName>style.visibility</p:attrName>
                                        </p:attrNameLst>
                                      </p:cBhvr>
                                      <p:to>
                                        <p:strVal val="visible"/>
                                      </p:to>
                                    </p:set>
                                    <p:animEffect transition="in" filter="dissolve">
                                      <p:cBhvr>
                                        <p:cTn id="7" dur="1000"/>
                                        <p:tgtEl>
                                          <p:spTgt spid="204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nodeType="clickEffect">
                                  <p:stCondLst>
                                    <p:cond delay="0"/>
                                  </p:stCondLst>
                                  <p:childTnLst>
                                    <p:set>
                                      <p:cBhvr>
                                        <p:cTn id="11" dur="1" fill="hold">
                                          <p:stCondLst>
                                            <p:cond delay="0"/>
                                          </p:stCondLst>
                                        </p:cTn>
                                        <p:tgtEl>
                                          <p:spTgt spid="20498"/>
                                        </p:tgtEl>
                                        <p:attrNameLst>
                                          <p:attrName>style.visibility</p:attrName>
                                        </p:attrNameLst>
                                      </p:cBhvr>
                                      <p:to>
                                        <p:strVal val="visible"/>
                                      </p:to>
                                    </p:set>
                                    <p:anim calcmode="lin" valueType="num">
                                      <p:cBhvr>
                                        <p:cTn id="12" dur="1000" fill="hold"/>
                                        <p:tgtEl>
                                          <p:spTgt spid="20498"/>
                                        </p:tgtEl>
                                        <p:attrNameLst>
                                          <p:attrName>ppt_x</p:attrName>
                                        </p:attrNameLst>
                                      </p:cBhvr>
                                      <p:tavLst>
                                        <p:tav tm="0">
                                          <p:val>
                                            <p:strVal val="#ppt_x-.2"/>
                                          </p:val>
                                        </p:tav>
                                        <p:tav tm="100000">
                                          <p:val>
                                            <p:strVal val="#ppt_x"/>
                                          </p:val>
                                        </p:tav>
                                      </p:tavLst>
                                    </p:anim>
                                    <p:anim calcmode="lin" valueType="num">
                                      <p:cBhvr>
                                        <p:cTn id="13" dur="1000" fill="hold"/>
                                        <p:tgtEl>
                                          <p:spTgt spid="2049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0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539750" y="476250"/>
            <a:ext cx="2952750" cy="576263"/>
          </a:xfrm>
        </p:spPr>
        <p:txBody>
          <a:bodyPr/>
          <a:lstStyle/>
          <a:p>
            <a:pPr algn="l"/>
            <a:r>
              <a:rPr lang="zh-CN" altLang="en-US" sz="3200" b="1" u="sng">
                <a:solidFill>
                  <a:schemeClr val="tx1"/>
                </a:solidFill>
                <a:ea typeface="楷体_GB2312" pitchFamily="49" charset="-122"/>
              </a:rPr>
              <a:t>本章的内容</a:t>
            </a:r>
          </a:p>
        </p:txBody>
      </p:sp>
      <p:sp>
        <p:nvSpPr>
          <p:cNvPr id="115716" name="Text Box 4"/>
          <p:cNvSpPr txBox="1">
            <a:spLocks noChangeArrowheads="1"/>
          </p:cNvSpPr>
          <p:nvPr/>
        </p:nvSpPr>
        <p:spPr bwMode="auto">
          <a:xfrm>
            <a:off x="539750" y="1196975"/>
            <a:ext cx="6911975" cy="436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5.1   </a:t>
            </a:r>
            <a:r>
              <a:rPr lang="zh-CN" altLang="en-US"/>
              <a:t>概述</a:t>
            </a:r>
          </a:p>
          <a:p>
            <a:pPr>
              <a:spcBef>
                <a:spcPct val="50000"/>
              </a:spcBef>
            </a:pPr>
            <a:r>
              <a:rPr lang="en-US" altLang="zh-CN"/>
              <a:t>5.2   SR</a:t>
            </a:r>
            <a:r>
              <a:rPr lang="zh-CN" altLang="en-US"/>
              <a:t>锁存器</a:t>
            </a:r>
          </a:p>
          <a:p>
            <a:pPr>
              <a:spcBef>
                <a:spcPct val="50000"/>
              </a:spcBef>
            </a:pPr>
            <a:r>
              <a:rPr lang="en-US" altLang="zh-CN"/>
              <a:t>5.3   </a:t>
            </a:r>
            <a:r>
              <a:rPr lang="zh-CN" altLang="en-US"/>
              <a:t>电平触发的触发器</a:t>
            </a:r>
          </a:p>
          <a:p>
            <a:pPr>
              <a:spcBef>
                <a:spcPct val="50000"/>
              </a:spcBef>
            </a:pPr>
            <a:r>
              <a:rPr lang="en-US" altLang="zh-CN"/>
              <a:t>5.4   </a:t>
            </a:r>
            <a:r>
              <a:rPr lang="zh-CN" altLang="en-US"/>
              <a:t>脉冲触发的触发器</a:t>
            </a:r>
          </a:p>
          <a:p>
            <a:pPr>
              <a:spcBef>
                <a:spcPct val="50000"/>
              </a:spcBef>
            </a:pPr>
            <a:r>
              <a:rPr lang="en-US" altLang="zh-CN"/>
              <a:t>5.5   </a:t>
            </a:r>
            <a:r>
              <a:rPr lang="zh-CN" altLang="en-US"/>
              <a:t>边沿触发的触发器</a:t>
            </a:r>
          </a:p>
          <a:p>
            <a:pPr>
              <a:spcBef>
                <a:spcPct val="50000"/>
              </a:spcBef>
            </a:pPr>
            <a:r>
              <a:rPr lang="en-US" altLang="zh-CN"/>
              <a:t>5.6   </a:t>
            </a:r>
            <a:r>
              <a:rPr lang="zh-CN" altLang="en-US"/>
              <a:t>触发器的逻辑功能及其描述方法</a:t>
            </a:r>
          </a:p>
          <a:p>
            <a:pPr>
              <a:spcBef>
                <a:spcPct val="50000"/>
              </a:spcBef>
            </a:pPr>
            <a:r>
              <a:rPr lang="zh-CN" altLang="en-US"/>
              <a:t>*</a:t>
            </a:r>
            <a:r>
              <a:rPr lang="en-US" altLang="zh-CN"/>
              <a:t>5.7   </a:t>
            </a:r>
            <a:r>
              <a:rPr lang="zh-CN" altLang="en-US"/>
              <a:t>触发器的动态特性</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15714"/>
                                        </p:tgtEl>
                                        <p:attrNameLst>
                                          <p:attrName>style.visibility</p:attrName>
                                        </p:attrNameLst>
                                      </p:cBhvr>
                                      <p:to>
                                        <p:strVal val="visible"/>
                                      </p:to>
                                    </p:set>
                                    <p:anim calcmode="lin" valueType="num">
                                      <p:cBhvr>
                                        <p:cTn id="7" dur="1000" fill="hold"/>
                                        <p:tgtEl>
                                          <p:spTgt spid="115714"/>
                                        </p:tgtEl>
                                        <p:attrNameLst>
                                          <p:attrName>ppt_w</p:attrName>
                                        </p:attrNameLst>
                                      </p:cBhvr>
                                      <p:tavLst>
                                        <p:tav tm="0">
                                          <p:val>
                                            <p:strVal val="2/3*#ppt_w"/>
                                          </p:val>
                                        </p:tav>
                                        <p:tav tm="100000">
                                          <p:val>
                                            <p:strVal val="#ppt_w"/>
                                          </p:val>
                                        </p:tav>
                                      </p:tavLst>
                                    </p:anim>
                                    <p:anim calcmode="lin" valueType="num">
                                      <p:cBhvr>
                                        <p:cTn id="8" dur="1000" fill="hold"/>
                                        <p:tgtEl>
                                          <p:spTgt spid="115714"/>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6" presetClass="entr" presetSubtype="16" fill="hold" grpId="1" nodeType="clickEffect">
                                  <p:stCondLst>
                                    <p:cond delay="0"/>
                                  </p:stCondLst>
                                  <p:childTnLst>
                                    <p:set>
                                      <p:cBhvr>
                                        <p:cTn id="12" dur="1" fill="hold">
                                          <p:stCondLst>
                                            <p:cond delay="0"/>
                                          </p:stCondLst>
                                        </p:cTn>
                                        <p:tgtEl>
                                          <p:spTgt spid="115716"/>
                                        </p:tgtEl>
                                        <p:attrNameLst>
                                          <p:attrName>style.visibility</p:attrName>
                                        </p:attrNameLst>
                                      </p:cBhvr>
                                      <p:to>
                                        <p:strVal val="visible"/>
                                      </p:to>
                                    </p:set>
                                    <p:animEffect transition="in" filter="circle(in)">
                                      <p:cBhvr>
                                        <p:cTn id="13" dur="1000"/>
                                        <p:tgtEl>
                                          <p:spTgt spid="115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p:bldP spid="115716" grpId="1"/>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85" name="Text Box 13"/>
          <p:cNvSpPr txBox="1">
            <a:spLocks noChangeArrowheads="1"/>
          </p:cNvSpPr>
          <p:nvPr/>
        </p:nvSpPr>
        <p:spPr bwMode="auto">
          <a:xfrm>
            <a:off x="250825" y="692150"/>
            <a:ext cx="8569325"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t>         </a:t>
            </a:r>
            <a:r>
              <a:rPr kumimoji="1" lang="zh-CN" altLang="en-US"/>
              <a:t>由此例题可以看出，这种同步</a:t>
            </a:r>
            <a:r>
              <a:rPr kumimoji="1" lang="en-US" altLang="zh-CN"/>
              <a:t>RS</a:t>
            </a:r>
            <a:r>
              <a:rPr kumimoji="1" lang="zh-CN" altLang="en-US"/>
              <a:t>触发器在</a:t>
            </a:r>
            <a:r>
              <a:rPr kumimoji="1" lang="en-US" altLang="zh-CN" i="1"/>
              <a:t>CLK</a:t>
            </a:r>
            <a:r>
              <a:rPr kumimoji="1" lang="zh-CN" altLang="en-US"/>
              <a:t>＝</a:t>
            </a:r>
            <a:r>
              <a:rPr kumimoji="1" lang="en-US" altLang="zh-CN"/>
              <a:t>1</a:t>
            </a:r>
            <a:r>
              <a:rPr kumimoji="1" lang="zh-CN" altLang="en-US"/>
              <a:t>期间，输出状态随输入信号</a:t>
            </a:r>
            <a:r>
              <a:rPr kumimoji="1" lang="en-US" altLang="zh-CN" i="1"/>
              <a:t>S</a:t>
            </a:r>
            <a:r>
              <a:rPr kumimoji="1" lang="zh-CN" altLang="en-US" i="1"/>
              <a:t>、</a:t>
            </a:r>
            <a:r>
              <a:rPr kumimoji="1" lang="en-US" altLang="zh-CN" i="1"/>
              <a:t>R</a:t>
            </a:r>
            <a:r>
              <a:rPr kumimoji="1" lang="zh-CN" altLang="en-US"/>
              <a:t>的变化而多次翻转，即存在空翻现象，降低电路的抗干扰能力。而且实际应用中要求触发器在每个</a:t>
            </a:r>
            <a:r>
              <a:rPr kumimoji="1" lang="en-US" altLang="zh-CN" i="1"/>
              <a:t>CLK</a:t>
            </a:r>
            <a:r>
              <a:rPr kumimoji="1" lang="zh-CN" altLang="en-US"/>
              <a:t>信号作用期间状态只能改变一次。另外</a:t>
            </a:r>
            <a:r>
              <a:rPr kumimoji="1" lang="en-US" altLang="zh-CN" i="1"/>
              <a:t>S</a:t>
            </a:r>
            <a:r>
              <a:rPr kumimoji="1" lang="zh-CN" altLang="en-US"/>
              <a:t>和</a:t>
            </a:r>
            <a:r>
              <a:rPr kumimoji="1" lang="en-US" altLang="zh-CN" i="1"/>
              <a:t>R</a:t>
            </a:r>
            <a:r>
              <a:rPr kumimoji="1" lang="zh-CN" altLang="en-US"/>
              <a:t>的取值受到约束，即不能同时为</a:t>
            </a:r>
            <a:r>
              <a:rPr kumimoji="1" lang="en-US" altLang="zh-CN"/>
              <a:t>1.</a:t>
            </a:r>
          </a:p>
        </p:txBody>
      </p:sp>
      <p:sp>
        <p:nvSpPr>
          <p:cNvPr id="28692" name="Rectangle 20"/>
          <p:cNvSpPr>
            <a:spLocks noChangeArrowheads="1"/>
          </p:cNvSpPr>
          <p:nvPr/>
        </p:nvSpPr>
        <p:spPr bwMode="auto">
          <a:xfrm>
            <a:off x="0" y="0"/>
            <a:ext cx="496887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effectLst>
                  <a:outerShdw blurRad="38100" dist="38100" dir="2700000" algn="tl">
                    <a:srgbClr val="000000"/>
                  </a:outerShdw>
                </a:effectLst>
              </a:rPr>
              <a:t>5.3 </a:t>
            </a:r>
            <a:r>
              <a:rPr lang="zh-CN" altLang="en-US" sz="3600" u="sng">
                <a:solidFill>
                  <a:srgbClr val="FFFF66"/>
                </a:solidFill>
                <a:effectLst>
                  <a:outerShdw blurRad="38100" dist="38100" dir="2700000" algn="tl">
                    <a:srgbClr val="000000"/>
                  </a:outerShdw>
                </a:effectLst>
              </a:rPr>
              <a:t>电平触发的触发器</a:t>
            </a:r>
          </a:p>
        </p:txBody>
      </p:sp>
      <p:sp>
        <p:nvSpPr>
          <p:cNvPr id="28694" name="Text Box 22"/>
          <p:cNvSpPr txBox="1">
            <a:spLocks noChangeArrowheads="1"/>
          </p:cNvSpPr>
          <p:nvPr/>
        </p:nvSpPr>
        <p:spPr bwMode="auto">
          <a:xfrm>
            <a:off x="250825" y="3429000"/>
            <a:ext cx="3960813"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        </a:t>
            </a:r>
            <a:r>
              <a:rPr lang="zh-CN" altLang="en-US"/>
              <a:t>为了适应单端输入信号的需要，有时将</a:t>
            </a:r>
            <a:r>
              <a:rPr lang="en-US" altLang="zh-CN" i="1"/>
              <a:t>S</a:t>
            </a:r>
            <a:r>
              <a:rPr lang="zh-CN" altLang="en-US"/>
              <a:t>通过反相器接到</a:t>
            </a:r>
            <a:r>
              <a:rPr lang="en-US" altLang="zh-CN" i="1"/>
              <a:t>R</a:t>
            </a:r>
            <a:r>
              <a:rPr lang="zh-CN" altLang="en-US"/>
              <a:t>上，如图</a:t>
            </a:r>
            <a:r>
              <a:rPr lang="en-US" altLang="zh-CN"/>
              <a:t>5.3.5</a:t>
            </a:r>
            <a:r>
              <a:rPr lang="zh-CN" altLang="en-US"/>
              <a:t>所示，这就构成了电平触发的</a:t>
            </a:r>
            <a:r>
              <a:rPr lang="en-US" altLang="zh-CN"/>
              <a:t>D</a:t>
            </a:r>
            <a:r>
              <a:rPr lang="zh-CN" altLang="en-US"/>
              <a:t>触发器</a:t>
            </a:r>
          </a:p>
        </p:txBody>
      </p:sp>
      <p:grpSp>
        <p:nvGrpSpPr>
          <p:cNvPr id="28696" name="Group 24"/>
          <p:cNvGrpSpPr>
            <a:grpSpLocks/>
          </p:cNvGrpSpPr>
          <p:nvPr/>
        </p:nvGrpSpPr>
        <p:grpSpPr bwMode="auto">
          <a:xfrm>
            <a:off x="4211638" y="3357563"/>
            <a:ext cx="4681537" cy="2592387"/>
            <a:chOff x="2472" y="2115"/>
            <a:chExt cx="2949" cy="1633"/>
          </a:xfrm>
        </p:grpSpPr>
        <p:pic>
          <p:nvPicPr>
            <p:cNvPr id="28693" name="Picture 21" descr="5-3-4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2" y="2115"/>
              <a:ext cx="2949" cy="1633"/>
            </a:xfrm>
            <a:prstGeom prst="rect">
              <a:avLst/>
            </a:prstGeom>
            <a:noFill/>
            <a:ln w="57150" cmpd="thickThin">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28695" name="Rectangle 23"/>
            <p:cNvSpPr>
              <a:spLocks noChangeArrowheads="1"/>
            </p:cNvSpPr>
            <p:nvPr/>
          </p:nvSpPr>
          <p:spPr bwMode="auto">
            <a:xfrm>
              <a:off x="2472" y="3430"/>
              <a:ext cx="10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solidFill>
                    <a:srgbClr val="000000"/>
                  </a:solidFill>
                </a:rPr>
                <a:t>图</a:t>
              </a:r>
              <a:r>
                <a:rPr lang="en-US" altLang="zh-CN" sz="2400">
                  <a:solidFill>
                    <a:srgbClr val="000000"/>
                  </a:solidFill>
                </a:rPr>
                <a:t>5.3.5</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8685"/>
                                        </p:tgtEl>
                                        <p:attrNameLst>
                                          <p:attrName>style.visibility</p:attrName>
                                        </p:attrNameLst>
                                      </p:cBhvr>
                                      <p:to>
                                        <p:strVal val="visible"/>
                                      </p:to>
                                    </p:set>
                                    <p:animEffect transition="in" filter="barn(inHorizontal)">
                                      <p:cBhvr>
                                        <p:cTn id="7" dur="1000"/>
                                        <p:tgtEl>
                                          <p:spTgt spid="286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8694"/>
                                        </p:tgtEl>
                                        <p:attrNameLst>
                                          <p:attrName>style.visibility</p:attrName>
                                        </p:attrNameLst>
                                      </p:cBhvr>
                                      <p:to>
                                        <p:strVal val="visible"/>
                                      </p:to>
                                    </p:set>
                                    <p:animEffect transition="in" filter="box(in)">
                                      <p:cBhvr>
                                        <p:cTn id="12" dur="1000"/>
                                        <p:tgtEl>
                                          <p:spTgt spid="286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8696"/>
                                        </p:tgtEl>
                                        <p:attrNameLst>
                                          <p:attrName>style.visibility</p:attrName>
                                        </p:attrNameLst>
                                      </p:cBhvr>
                                      <p:to>
                                        <p:strVal val="visible"/>
                                      </p:to>
                                    </p:set>
                                    <p:animEffect transition="in" filter="dissolve">
                                      <p:cBhvr>
                                        <p:cTn id="17" dur="1000"/>
                                        <p:tgtEl>
                                          <p:spTgt spid="28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5" grpId="0" autoUpdateAnimBg="0"/>
      <p:bldP spid="2869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250825" y="549275"/>
            <a:ext cx="5689600" cy="630238"/>
          </a:xfrm>
        </p:spPr>
        <p:txBody>
          <a:bodyPr/>
          <a:lstStyle/>
          <a:p>
            <a:pPr algn="l"/>
            <a:r>
              <a:rPr kumimoji="1" lang="en-US" altLang="zh-CN" sz="2800" b="1">
                <a:solidFill>
                  <a:schemeClr val="tx1"/>
                </a:solidFill>
                <a:effectLst/>
                <a:latin typeface="Times New Roman" pitchFamily="18" charset="0"/>
                <a:ea typeface="楷体_GB2312" pitchFamily="49" charset="-122"/>
              </a:rPr>
              <a:t>D</a:t>
            </a:r>
            <a:r>
              <a:rPr kumimoji="1" lang="zh-CN" altLang="en-US" sz="2800" b="1">
                <a:solidFill>
                  <a:schemeClr val="tx1"/>
                </a:solidFill>
                <a:effectLst/>
                <a:latin typeface="Times New Roman" pitchFamily="18" charset="0"/>
                <a:ea typeface="楷体_GB2312" pitchFamily="49" charset="-122"/>
              </a:rPr>
              <a:t>触发器的真值表如表</a:t>
            </a:r>
            <a:r>
              <a:rPr kumimoji="1" lang="en-US" altLang="zh-CN" sz="2800" b="1">
                <a:solidFill>
                  <a:schemeClr val="tx1"/>
                </a:solidFill>
                <a:effectLst/>
                <a:latin typeface="Times New Roman" pitchFamily="18" charset="0"/>
                <a:ea typeface="楷体_GB2312" pitchFamily="49" charset="-122"/>
              </a:rPr>
              <a:t>5.3.2</a:t>
            </a:r>
            <a:r>
              <a:rPr kumimoji="1" lang="zh-CN" altLang="en-US" sz="2800" b="1">
                <a:solidFill>
                  <a:schemeClr val="tx1"/>
                </a:solidFill>
                <a:effectLst/>
                <a:latin typeface="Times New Roman" pitchFamily="18" charset="0"/>
                <a:ea typeface="楷体_GB2312" pitchFamily="49" charset="-122"/>
              </a:rPr>
              <a:t>所示</a:t>
            </a:r>
          </a:p>
        </p:txBody>
      </p:sp>
      <p:sp>
        <p:nvSpPr>
          <p:cNvPr id="134161" name="Text Box 17"/>
          <p:cNvSpPr txBox="1">
            <a:spLocks noChangeArrowheads="1"/>
          </p:cNvSpPr>
          <p:nvPr/>
        </p:nvSpPr>
        <p:spPr bwMode="auto">
          <a:xfrm>
            <a:off x="323850" y="4076700"/>
            <a:ext cx="4608513"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a:t>此电路称为</a:t>
            </a:r>
            <a:r>
              <a:rPr kumimoji="1" lang="en-US" altLang="zh-CN"/>
              <a:t>D</a:t>
            </a:r>
            <a:r>
              <a:rPr kumimoji="1" lang="zh-CN" altLang="en-US"/>
              <a:t>锁存器，其图形符号如图</a:t>
            </a:r>
            <a:r>
              <a:rPr kumimoji="1" lang="en-US" altLang="zh-CN"/>
              <a:t>5.3.6</a:t>
            </a:r>
            <a:r>
              <a:rPr kumimoji="1" lang="zh-CN" altLang="en-US"/>
              <a:t>所示，其特点是在</a:t>
            </a:r>
            <a:r>
              <a:rPr kumimoji="1" lang="en-US" altLang="zh-CN" i="1"/>
              <a:t>CLK</a:t>
            </a:r>
            <a:r>
              <a:rPr kumimoji="1" lang="zh-CN" altLang="en-US"/>
              <a:t>的有效电平期间输出状态始终跟随输入状态变化，即输出与输入状态相同。</a:t>
            </a:r>
          </a:p>
        </p:txBody>
      </p:sp>
      <p:grpSp>
        <p:nvGrpSpPr>
          <p:cNvPr id="134162" name="Group 18"/>
          <p:cNvGrpSpPr>
            <a:grpSpLocks/>
          </p:cNvGrpSpPr>
          <p:nvPr/>
        </p:nvGrpSpPr>
        <p:grpSpPr bwMode="auto">
          <a:xfrm>
            <a:off x="323850" y="1341438"/>
            <a:ext cx="4681538" cy="2592387"/>
            <a:chOff x="2472" y="2115"/>
            <a:chExt cx="2949" cy="1633"/>
          </a:xfrm>
        </p:grpSpPr>
        <p:pic>
          <p:nvPicPr>
            <p:cNvPr id="134163" name="Picture 19" descr="5-3-4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2" y="2115"/>
              <a:ext cx="2949" cy="1633"/>
            </a:xfrm>
            <a:prstGeom prst="rect">
              <a:avLst/>
            </a:prstGeom>
            <a:noFill/>
            <a:ln w="57150" cmpd="thickThin">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134164" name="Rectangle 20"/>
            <p:cNvSpPr>
              <a:spLocks noChangeArrowheads="1"/>
            </p:cNvSpPr>
            <p:nvPr/>
          </p:nvSpPr>
          <p:spPr bwMode="auto">
            <a:xfrm>
              <a:off x="2472" y="3430"/>
              <a:ext cx="10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solidFill>
                    <a:srgbClr val="000000"/>
                  </a:solidFill>
                </a:rPr>
                <a:t>图</a:t>
              </a:r>
              <a:r>
                <a:rPr lang="en-US" altLang="zh-CN" sz="2400">
                  <a:solidFill>
                    <a:srgbClr val="000000"/>
                  </a:solidFill>
                </a:rPr>
                <a:t>5.3.5</a:t>
              </a:r>
            </a:p>
          </p:txBody>
        </p:sp>
      </p:grpSp>
      <p:grpSp>
        <p:nvGrpSpPr>
          <p:cNvPr id="134263" name="Group 119"/>
          <p:cNvGrpSpPr>
            <a:grpSpLocks/>
          </p:cNvGrpSpPr>
          <p:nvPr/>
        </p:nvGrpSpPr>
        <p:grpSpPr bwMode="auto">
          <a:xfrm>
            <a:off x="5435600" y="836613"/>
            <a:ext cx="2808288" cy="3163887"/>
            <a:chOff x="3560" y="436"/>
            <a:chExt cx="1769" cy="1993"/>
          </a:xfrm>
        </p:grpSpPr>
        <p:graphicFrame>
          <p:nvGraphicFramePr>
            <p:cNvPr id="134261" name="Object 117"/>
            <p:cNvGraphicFramePr>
              <a:graphicFrameLocks noChangeAspect="1"/>
            </p:cNvGraphicFramePr>
            <p:nvPr/>
          </p:nvGraphicFramePr>
          <p:xfrm>
            <a:off x="3606" y="799"/>
            <a:ext cx="1723" cy="1630"/>
          </p:xfrm>
          <a:graphic>
            <a:graphicData uri="http://schemas.openxmlformats.org/presentationml/2006/ole">
              <mc:AlternateContent xmlns:mc="http://schemas.openxmlformats.org/markup-compatibility/2006">
                <mc:Choice xmlns:v="urn:schemas-microsoft-com:vml" Requires="v">
                  <p:oleObj spid="_x0000_s134266" name="Visio" r:id="rId5" imgW="1003097" imgH="949147" progId="Visio.Drawing.11">
                    <p:embed/>
                  </p:oleObj>
                </mc:Choice>
                <mc:Fallback>
                  <p:oleObj name="Visio" r:id="rId5" imgW="1003097" imgH="949147" progId="Visio.Drawing.11">
                    <p:embed/>
                    <p:pic>
                      <p:nvPicPr>
                        <p:cNvPr id="0" name="Object 1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6" y="799"/>
                          <a:ext cx="1723" cy="1630"/>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4262" name="Rectangle 118"/>
            <p:cNvSpPr>
              <a:spLocks noChangeArrowheads="1"/>
            </p:cNvSpPr>
            <p:nvPr/>
          </p:nvSpPr>
          <p:spPr bwMode="auto">
            <a:xfrm>
              <a:off x="3560" y="436"/>
              <a:ext cx="7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t>表</a:t>
              </a:r>
              <a:r>
                <a:rPr kumimoji="1" lang="en-US" altLang="zh-CN"/>
                <a:t>5.3.2</a:t>
              </a:r>
            </a:p>
          </p:txBody>
        </p:sp>
      </p:grpSp>
      <p:sp>
        <p:nvSpPr>
          <p:cNvPr id="134264" name="Rectangle 120"/>
          <p:cNvSpPr>
            <a:spLocks noChangeArrowheads="1"/>
          </p:cNvSpPr>
          <p:nvPr/>
        </p:nvSpPr>
        <p:spPr bwMode="auto">
          <a:xfrm>
            <a:off x="0" y="0"/>
            <a:ext cx="496887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effectLst>
                  <a:outerShdw blurRad="38100" dist="38100" dir="2700000" algn="tl">
                    <a:srgbClr val="000000"/>
                  </a:outerShdw>
                </a:effectLst>
              </a:rPr>
              <a:t>5.3 </a:t>
            </a:r>
            <a:r>
              <a:rPr lang="zh-CN" altLang="en-US" sz="3600" u="sng">
                <a:solidFill>
                  <a:srgbClr val="FFFF66"/>
                </a:solidFill>
                <a:effectLst>
                  <a:outerShdw blurRad="38100" dist="38100" dir="2700000" algn="tl">
                    <a:srgbClr val="000000"/>
                  </a:outerShdw>
                </a:effectLst>
              </a:rPr>
              <a:t>电平触发的触发器</a:t>
            </a:r>
          </a:p>
        </p:txBody>
      </p:sp>
      <p:graphicFrame>
        <p:nvGraphicFramePr>
          <p:cNvPr id="134265" name="Object 121"/>
          <p:cNvGraphicFramePr>
            <a:graphicFrameLocks noChangeAspect="1"/>
          </p:cNvGraphicFramePr>
          <p:nvPr/>
        </p:nvGraphicFramePr>
        <p:xfrm>
          <a:off x="5076825" y="4437063"/>
          <a:ext cx="3581400" cy="1582737"/>
        </p:xfrm>
        <a:graphic>
          <a:graphicData uri="http://schemas.openxmlformats.org/presentationml/2006/ole">
            <mc:AlternateContent xmlns:mc="http://schemas.openxmlformats.org/markup-compatibility/2006">
              <mc:Choice xmlns:v="urn:schemas-microsoft-com:vml" Requires="v">
                <p:oleObj spid="_x0000_s134267" name="Visio" r:id="rId7" imgW="1714500" imgH="997001" progId="Visio.Drawing.11">
                  <p:embed/>
                </p:oleObj>
              </mc:Choice>
              <mc:Fallback>
                <p:oleObj name="Visio" r:id="rId7" imgW="1714500" imgH="997001" progId="Visio.Drawing.11">
                  <p:embed/>
                  <p:pic>
                    <p:nvPicPr>
                      <p:cNvPr id="0" name="Object 121"/>
                      <p:cNvPicPr>
                        <a:picLocks noChangeAspect="1" noChangeArrowheads="1"/>
                      </p:cNvPicPr>
                      <p:nvPr/>
                    </p:nvPicPr>
                    <p:blipFill>
                      <a:blip r:embed="rId8">
                        <a:extLst>
                          <a:ext uri="{28A0092B-C50C-407E-A947-70E740481C1C}">
                            <a14:useLocalDpi xmlns:a14="http://schemas.microsoft.com/office/drawing/2010/main" val="0"/>
                          </a:ext>
                        </a:extLst>
                      </a:blip>
                      <a:srcRect t="8003" b="16006"/>
                      <a:stretch>
                        <a:fillRect/>
                      </a:stretch>
                    </p:blipFill>
                    <p:spPr bwMode="auto">
                      <a:xfrm>
                        <a:off x="5076825" y="4437063"/>
                        <a:ext cx="3581400" cy="1582737"/>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4146"/>
                                        </p:tgtEl>
                                        <p:attrNameLst>
                                          <p:attrName>style.visibility</p:attrName>
                                        </p:attrNameLst>
                                      </p:cBhvr>
                                      <p:to>
                                        <p:strVal val="visible"/>
                                      </p:to>
                                    </p:set>
                                    <p:animEffect transition="in" filter="wipe(left)">
                                      <p:cBhvr>
                                        <p:cTn id="7" dur="1000"/>
                                        <p:tgtEl>
                                          <p:spTgt spid="1341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34162"/>
                                        </p:tgtEl>
                                        <p:attrNameLst>
                                          <p:attrName>style.visibility</p:attrName>
                                        </p:attrNameLst>
                                      </p:cBhvr>
                                      <p:to>
                                        <p:strVal val="visible"/>
                                      </p:to>
                                    </p:set>
                                    <p:animEffect transition="in" filter="dissolve">
                                      <p:cBhvr>
                                        <p:cTn id="12" dur="1000"/>
                                        <p:tgtEl>
                                          <p:spTgt spid="1341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34263"/>
                                        </p:tgtEl>
                                        <p:attrNameLst>
                                          <p:attrName>style.visibility</p:attrName>
                                        </p:attrNameLst>
                                      </p:cBhvr>
                                      <p:to>
                                        <p:strVal val="visible"/>
                                      </p:to>
                                    </p:set>
                                    <p:animEffect transition="in" filter="fade">
                                      <p:cBhvr>
                                        <p:cTn id="17" dur="1000"/>
                                        <p:tgtEl>
                                          <p:spTgt spid="1342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34161"/>
                                        </p:tgtEl>
                                        <p:attrNameLst>
                                          <p:attrName>style.visibility</p:attrName>
                                        </p:attrNameLst>
                                      </p:cBhvr>
                                      <p:to>
                                        <p:strVal val="visible"/>
                                      </p:to>
                                    </p:set>
                                    <p:animEffect transition="in" filter="box(in)">
                                      <p:cBhvr>
                                        <p:cTn id="22" dur="1000"/>
                                        <p:tgtEl>
                                          <p:spTgt spid="13416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34265"/>
                                        </p:tgtEl>
                                        <p:attrNameLst>
                                          <p:attrName>style.visibility</p:attrName>
                                        </p:attrNameLst>
                                      </p:cBhvr>
                                      <p:to>
                                        <p:strVal val="visible"/>
                                      </p:to>
                                    </p:set>
                                    <p:animEffect transition="in" filter="dissolve">
                                      <p:cBhvr>
                                        <p:cTn id="27" dur="1000"/>
                                        <p:tgtEl>
                                          <p:spTgt spid="134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p:bldP spid="134161"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0"/>
            <a:ext cx="6072188" cy="598488"/>
          </a:xfrm>
        </p:spPr>
        <p:txBody>
          <a:bodyPr/>
          <a:lstStyle/>
          <a:p>
            <a:pPr algn="l"/>
            <a:r>
              <a:rPr lang="en-US" altLang="zh-CN" sz="3600" b="1" u="sng">
                <a:solidFill>
                  <a:srgbClr val="FFFF66"/>
                </a:solidFill>
                <a:latin typeface="Times New Roman" pitchFamily="18" charset="0"/>
                <a:ea typeface="楷体_GB2312" pitchFamily="49" charset="-122"/>
              </a:rPr>
              <a:t>5.4 </a:t>
            </a:r>
            <a:r>
              <a:rPr lang="zh-CN" altLang="en-US" sz="3600" b="1" u="sng">
                <a:solidFill>
                  <a:srgbClr val="FFFF66"/>
                </a:solidFill>
                <a:latin typeface="Times New Roman" pitchFamily="18" charset="0"/>
                <a:ea typeface="楷体_GB2312" pitchFamily="49" charset="-122"/>
              </a:rPr>
              <a:t>脉冲触发的触发器</a:t>
            </a:r>
          </a:p>
        </p:txBody>
      </p:sp>
      <p:sp>
        <p:nvSpPr>
          <p:cNvPr id="29708" name="Text Box 12"/>
          <p:cNvSpPr txBox="1">
            <a:spLocks noChangeArrowheads="1"/>
          </p:cNvSpPr>
          <p:nvPr/>
        </p:nvSpPr>
        <p:spPr bwMode="auto">
          <a:xfrm>
            <a:off x="250825" y="620713"/>
            <a:ext cx="8588375"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t>      </a:t>
            </a:r>
            <a:r>
              <a:rPr kumimoji="1" lang="zh-CN" altLang="en-US"/>
              <a:t>为了避免空翻现象，提高触发器工作的可靠性，希望在每个</a:t>
            </a:r>
            <a:r>
              <a:rPr kumimoji="1" lang="en-US" altLang="zh-CN" i="1"/>
              <a:t>CLK</a:t>
            </a:r>
            <a:r>
              <a:rPr kumimoji="1" lang="zh-CN" altLang="en-US"/>
              <a:t>期间输出端的状态只改变一次，则在电平触发的触发器的基础上设计出脉冲触发的触发器。</a:t>
            </a:r>
          </a:p>
        </p:txBody>
      </p:sp>
      <p:sp>
        <p:nvSpPr>
          <p:cNvPr id="29709" name="Text Box 13"/>
          <p:cNvSpPr txBox="1">
            <a:spLocks noChangeArrowheads="1"/>
          </p:cNvSpPr>
          <p:nvPr/>
        </p:nvSpPr>
        <p:spPr bwMode="auto">
          <a:xfrm>
            <a:off x="250825" y="2060575"/>
            <a:ext cx="4681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a:t>一 、电路结构与工作原理</a:t>
            </a:r>
          </a:p>
        </p:txBody>
      </p:sp>
      <p:sp>
        <p:nvSpPr>
          <p:cNvPr id="29710" name="Text Box 14"/>
          <p:cNvSpPr txBox="1">
            <a:spLocks noChangeArrowheads="1"/>
          </p:cNvSpPr>
          <p:nvPr/>
        </p:nvSpPr>
        <p:spPr bwMode="auto">
          <a:xfrm>
            <a:off x="250825" y="3644900"/>
            <a:ext cx="87137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t>        </a:t>
            </a:r>
            <a:r>
              <a:rPr kumimoji="1" lang="zh-CN" altLang="en-US"/>
              <a:t>脉冲触发的</a:t>
            </a:r>
            <a:r>
              <a:rPr kumimoji="1" lang="en-US" altLang="zh-CN" i="1"/>
              <a:t>SR</a:t>
            </a:r>
            <a:r>
              <a:rPr kumimoji="1" lang="zh-CN" altLang="en-US"/>
              <a:t>触发器是由两个同样的电平触发</a:t>
            </a:r>
            <a:r>
              <a:rPr kumimoji="1" lang="en-US" altLang="zh-CN" i="1"/>
              <a:t>SR</a:t>
            </a:r>
            <a:r>
              <a:rPr kumimoji="1" lang="zh-CN" altLang="en-US"/>
              <a:t>触发器组成</a:t>
            </a:r>
          </a:p>
        </p:txBody>
      </p:sp>
      <p:sp>
        <p:nvSpPr>
          <p:cNvPr id="29712" name="Text Box 16"/>
          <p:cNvSpPr txBox="1">
            <a:spLocks noChangeArrowheads="1"/>
          </p:cNvSpPr>
          <p:nvPr/>
        </p:nvSpPr>
        <p:spPr bwMode="auto">
          <a:xfrm>
            <a:off x="395288" y="2563813"/>
            <a:ext cx="817403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t>1.</a:t>
            </a:r>
            <a:r>
              <a:rPr kumimoji="1" lang="zh-CN" altLang="en-US"/>
              <a:t>脉冲触发的</a:t>
            </a:r>
            <a:r>
              <a:rPr kumimoji="1" lang="en-US" altLang="zh-CN" i="1"/>
              <a:t>SR</a:t>
            </a:r>
            <a:r>
              <a:rPr kumimoji="1" lang="zh-CN" altLang="en-US"/>
              <a:t>触发器（主从</a:t>
            </a:r>
            <a:r>
              <a:rPr kumimoji="1" lang="en-US" altLang="zh-CN" i="1"/>
              <a:t>SR</a:t>
            </a:r>
            <a:r>
              <a:rPr kumimoji="1" lang="zh-CN" altLang="en-US"/>
              <a:t>触发器）（</a:t>
            </a:r>
            <a:r>
              <a:rPr kumimoji="1" lang="en-US" altLang="zh-CN"/>
              <a:t>Master</a:t>
            </a:r>
            <a:r>
              <a:rPr kumimoji="1" lang="zh-CN" altLang="en-US"/>
              <a:t>－</a:t>
            </a:r>
            <a:r>
              <a:rPr kumimoji="1" lang="en-US" altLang="zh-CN"/>
              <a:t>Slave SR Flip</a:t>
            </a:r>
            <a:r>
              <a:rPr kumimoji="1" lang="zh-CN" altLang="en-US"/>
              <a:t>－</a:t>
            </a:r>
            <a:r>
              <a:rPr kumimoji="1" lang="en-US" altLang="zh-CN"/>
              <a:t>Flop</a:t>
            </a:r>
            <a:r>
              <a:rPr kumimoji="1" lang="zh-CN" altLang="en-US"/>
              <a:t>）：</a:t>
            </a:r>
          </a:p>
        </p:txBody>
      </p:sp>
      <p:sp>
        <p:nvSpPr>
          <p:cNvPr id="29713" name="Rectangle 17"/>
          <p:cNvSpPr>
            <a:spLocks noChangeArrowheads="1"/>
          </p:cNvSpPr>
          <p:nvPr/>
        </p:nvSpPr>
        <p:spPr bwMode="auto">
          <a:xfrm>
            <a:off x="323850" y="4724400"/>
            <a:ext cx="663575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kumimoji="1" lang="zh-CN" altLang="en-US"/>
              <a:t>典型电路结构形式如图</a:t>
            </a:r>
            <a:r>
              <a:rPr kumimoji="1" lang="en-US" altLang="zh-CN"/>
              <a:t>5.4.1</a:t>
            </a:r>
            <a:r>
              <a:rPr kumimoji="1" lang="zh-CN" altLang="en-US"/>
              <a:t>所示。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9698"/>
                                        </p:tgtEl>
                                        <p:attrNameLst>
                                          <p:attrName>style.visibility</p:attrName>
                                        </p:attrNameLst>
                                      </p:cBhvr>
                                      <p:to>
                                        <p:strVal val="visible"/>
                                      </p:to>
                                    </p:set>
                                    <p:anim calcmode="lin" valueType="num">
                                      <p:cBhvr>
                                        <p:cTn id="7" dur="1000" fill="hold"/>
                                        <p:tgtEl>
                                          <p:spTgt spid="29698"/>
                                        </p:tgtEl>
                                        <p:attrNameLst>
                                          <p:attrName>ppt_w</p:attrName>
                                        </p:attrNameLst>
                                      </p:cBhvr>
                                      <p:tavLst>
                                        <p:tav tm="0">
                                          <p:val>
                                            <p:fltVal val="0"/>
                                          </p:val>
                                        </p:tav>
                                        <p:tav tm="100000">
                                          <p:val>
                                            <p:strVal val="#ppt_w"/>
                                          </p:val>
                                        </p:tav>
                                      </p:tavLst>
                                    </p:anim>
                                    <p:anim calcmode="lin" valueType="num">
                                      <p:cBhvr>
                                        <p:cTn id="8" dur="1000" fill="hold"/>
                                        <p:tgtEl>
                                          <p:spTgt spid="29698"/>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29708"/>
                                        </p:tgtEl>
                                        <p:attrNameLst>
                                          <p:attrName>style.visibility</p:attrName>
                                        </p:attrNameLst>
                                      </p:cBhvr>
                                      <p:to>
                                        <p:strVal val="visible"/>
                                      </p:to>
                                    </p:set>
                                    <p:animEffect transition="in" filter="box(in)">
                                      <p:cBhvr>
                                        <p:cTn id="13" dur="1000"/>
                                        <p:tgtEl>
                                          <p:spTgt spid="2970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9709"/>
                                        </p:tgtEl>
                                        <p:attrNameLst>
                                          <p:attrName>style.visibility</p:attrName>
                                        </p:attrNameLst>
                                      </p:cBhvr>
                                      <p:to>
                                        <p:strVal val="visible"/>
                                      </p:to>
                                    </p:set>
                                    <p:animEffect transition="in" filter="wipe(left)">
                                      <p:cBhvr>
                                        <p:cTn id="18" dur="1000"/>
                                        <p:tgtEl>
                                          <p:spTgt spid="2970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9" presetClass="entr" presetSubtype="0" fill="hold" grpId="0" nodeType="clickEffect">
                                  <p:stCondLst>
                                    <p:cond delay="0"/>
                                  </p:stCondLst>
                                  <p:childTnLst>
                                    <p:set>
                                      <p:cBhvr>
                                        <p:cTn id="22" dur="1" fill="hold">
                                          <p:stCondLst>
                                            <p:cond delay="0"/>
                                          </p:stCondLst>
                                        </p:cTn>
                                        <p:tgtEl>
                                          <p:spTgt spid="29712"/>
                                        </p:tgtEl>
                                        <p:attrNameLst>
                                          <p:attrName>style.visibility</p:attrName>
                                        </p:attrNameLst>
                                      </p:cBhvr>
                                      <p:to>
                                        <p:strVal val="visible"/>
                                      </p:to>
                                    </p:set>
                                    <p:anim calcmode="lin" valueType="num">
                                      <p:cBhvr>
                                        <p:cTn id="23" dur="1000" fill="hold"/>
                                        <p:tgtEl>
                                          <p:spTgt spid="29712"/>
                                        </p:tgtEl>
                                        <p:attrNameLst>
                                          <p:attrName>ppt_x</p:attrName>
                                        </p:attrNameLst>
                                      </p:cBhvr>
                                      <p:tavLst>
                                        <p:tav tm="0">
                                          <p:val>
                                            <p:strVal val="#ppt_x-.2"/>
                                          </p:val>
                                        </p:tav>
                                        <p:tav tm="100000">
                                          <p:val>
                                            <p:strVal val="#ppt_x"/>
                                          </p:val>
                                        </p:tav>
                                      </p:tavLst>
                                    </p:anim>
                                    <p:anim calcmode="lin" valueType="num">
                                      <p:cBhvr>
                                        <p:cTn id="24" dur="1000" fill="hold"/>
                                        <p:tgtEl>
                                          <p:spTgt spid="29712"/>
                                        </p:tgtEl>
                                        <p:attrNameLst>
                                          <p:attrName>ppt_y</p:attrName>
                                        </p:attrNameLst>
                                      </p:cBhvr>
                                      <p:tavLst>
                                        <p:tav tm="0">
                                          <p:val>
                                            <p:strVal val="#ppt_y"/>
                                          </p:val>
                                        </p:tav>
                                        <p:tav tm="100000">
                                          <p:val>
                                            <p:strVal val="#ppt_y"/>
                                          </p:val>
                                        </p:tav>
                                      </p:tavLst>
                                    </p:anim>
                                    <p:animEffect transition="in" filter="wipe(right)" prLst="gradientSize: 0.1">
                                      <p:cBhvr>
                                        <p:cTn id="25" dur="1000"/>
                                        <p:tgtEl>
                                          <p:spTgt spid="2971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29710"/>
                                        </p:tgtEl>
                                        <p:attrNameLst>
                                          <p:attrName>style.visibility</p:attrName>
                                        </p:attrNameLst>
                                      </p:cBhvr>
                                      <p:to>
                                        <p:strVal val="visible"/>
                                      </p:to>
                                    </p:set>
                                    <p:animEffect transition="in" filter="box(in)">
                                      <p:cBhvr>
                                        <p:cTn id="30" dur="1000"/>
                                        <p:tgtEl>
                                          <p:spTgt spid="2971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grpId="0" nodeType="clickEffect">
                                  <p:stCondLst>
                                    <p:cond delay="0"/>
                                  </p:stCondLst>
                                  <p:childTnLst>
                                    <p:set>
                                      <p:cBhvr>
                                        <p:cTn id="34" dur="1" fill="hold">
                                          <p:stCondLst>
                                            <p:cond delay="0"/>
                                          </p:stCondLst>
                                        </p:cTn>
                                        <p:tgtEl>
                                          <p:spTgt spid="29713"/>
                                        </p:tgtEl>
                                        <p:attrNameLst>
                                          <p:attrName>style.visibility</p:attrName>
                                        </p:attrNameLst>
                                      </p:cBhvr>
                                      <p:to>
                                        <p:strVal val="visible"/>
                                      </p:to>
                                    </p:set>
                                    <p:anim calcmode="lin" valueType="num">
                                      <p:cBhvr>
                                        <p:cTn id="35" dur="1000" fill="hold"/>
                                        <p:tgtEl>
                                          <p:spTgt spid="29713"/>
                                        </p:tgtEl>
                                        <p:attrNameLst>
                                          <p:attrName>ppt_x</p:attrName>
                                        </p:attrNameLst>
                                      </p:cBhvr>
                                      <p:tavLst>
                                        <p:tav tm="0">
                                          <p:val>
                                            <p:strVal val="#ppt_x-.2"/>
                                          </p:val>
                                        </p:tav>
                                        <p:tav tm="100000">
                                          <p:val>
                                            <p:strVal val="#ppt_x"/>
                                          </p:val>
                                        </p:tav>
                                      </p:tavLst>
                                    </p:anim>
                                    <p:anim calcmode="lin" valueType="num">
                                      <p:cBhvr>
                                        <p:cTn id="36" dur="1000" fill="hold"/>
                                        <p:tgtEl>
                                          <p:spTgt spid="29713"/>
                                        </p:tgtEl>
                                        <p:attrNameLst>
                                          <p:attrName>ppt_y</p:attrName>
                                        </p:attrNameLst>
                                      </p:cBhvr>
                                      <p:tavLst>
                                        <p:tav tm="0">
                                          <p:val>
                                            <p:strVal val="#ppt_y"/>
                                          </p:val>
                                        </p:tav>
                                        <p:tav tm="100000">
                                          <p:val>
                                            <p:strVal val="#ppt_y"/>
                                          </p:val>
                                        </p:tav>
                                      </p:tavLst>
                                    </p:anim>
                                    <p:animEffect transition="in" filter="wipe(right)" prLst="gradientSize: 0.1">
                                      <p:cBhvr>
                                        <p:cTn id="37" dur="1000"/>
                                        <p:tgtEl>
                                          <p:spTgt spid="29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utoUpdateAnimBg="0"/>
      <p:bldP spid="29708" grpId="0" autoUpdateAnimBg="0"/>
      <p:bldP spid="29709" grpId="0" autoUpdateAnimBg="0"/>
      <p:bldP spid="29710" grpId="0" autoUpdateAnimBg="0"/>
      <p:bldP spid="29712" grpId="0" autoUpdateAnimBg="0"/>
      <p:bldP spid="297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6" name="Rectangle 8"/>
          <p:cNvSpPr>
            <a:spLocks noChangeArrowheads="1"/>
          </p:cNvSpPr>
          <p:nvPr/>
        </p:nvSpPr>
        <p:spPr bwMode="auto">
          <a:xfrm>
            <a:off x="0" y="0"/>
            <a:ext cx="6072188"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effectLst>
                  <a:outerShdw blurRad="38100" dist="38100" dir="2700000" algn="tl">
                    <a:srgbClr val="000000"/>
                  </a:outerShdw>
                </a:effectLst>
              </a:rPr>
              <a:t>5.4 </a:t>
            </a:r>
            <a:r>
              <a:rPr lang="zh-CN" altLang="en-US" sz="3600" u="sng">
                <a:solidFill>
                  <a:srgbClr val="FFFF66"/>
                </a:solidFill>
                <a:effectLst>
                  <a:outerShdw blurRad="38100" dist="38100" dir="2700000" algn="tl">
                    <a:srgbClr val="000000"/>
                  </a:outerShdw>
                </a:effectLst>
              </a:rPr>
              <a:t>脉冲触发的触发器</a:t>
            </a:r>
          </a:p>
        </p:txBody>
      </p:sp>
      <p:grpSp>
        <p:nvGrpSpPr>
          <p:cNvPr id="135180" name="Group 12"/>
          <p:cNvGrpSpPr>
            <a:grpSpLocks/>
          </p:cNvGrpSpPr>
          <p:nvPr/>
        </p:nvGrpSpPr>
        <p:grpSpPr bwMode="auto">
          <a:xfrm>
            <a:off x="865188" y="836613"/>
            <a:ext cx="8278812" cy="3527425"/>
            <a:chOff x="249" y="709"/>
            <a:chExt cx="5215" cy="2222"/>
          </a:xfrm>
        </p:grpSpPr>
        <p:grpSp>
          <p:nvGrpSpPr>
            <p:cNvPr id="135178" name="Group 10"/>
            <p:cNvGrpSpPr>
              <a:grpSpLocks/>
            </p:cNvGrpSpPr>
            <p:nvPr/>
          </p:nvGrpSpPr>
          <p:grpSpPr bwMode="auto">
            <a:xfrm>
              <a:off x="249" y="709"/>
              <a:ext cx="5215" cy="2222"/>
              <a:chOff x="249" y="981"/>
              <a:chExt cx="5215" cy="2222"/>
            </a:xfrm>
          </p:grpSpPr>
          <p:pic>
            <p:nvPicPr>
              <p:cNvPr id="135172" name="Picture 4" descr="5-4-1"/>
              <p:cNvPicPr>
                <a:picLocks noChangeAspect="1" noChangeArrowheads="1"/>
              </p:cNvPicPr>
              <p:nvPr/>
            </p:nvPicPr>
            <p:blipFill>
              <a:blip r:embed="rId3">
                <a:extLst>
                  <a:ext uri="{28A0092B-C50C-407E-A947-70E740481C1C}">
                    <a14:useLocalDpi xmlns:a14="http://schemas.microsoft.com/office/drawing/2010/main" val="0"/>
                  </a:ext>
                </a:extLst>
              </a:blip>
              <a:srcRect t="8951" r="31094" b="5205"/>
              <a:stretch>
                <a:fillRect/>
              </a:stretch>
            </p:blipFill>
            <p:spPr bwMode="auto">
              <a:xfrm>
                <a:off x="249" y="1026"/>
                <a:ext cx="4899" cy="2177"/>
              </a:xfrm>
              <a:prstGeom prst="rect">
                <a:avLst/>
              </a:prstGeom>
              <a:noFill/>
              <a:ln w="57150" cmpd="thickThin">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135173" name="Rectangle 5"/>
              <p:cNvSpPr>
                <a:spLocks noChangeArrowheads="1"/>
              </p:cNvSpPr>
              <p:nvPr/>
            </p:nvSpPr>
            <p:spPr bwMode="auto">
              <a:xfrm>
                <a:off x="1156" y="981"/>
                <a:ext cx="1270" cy="1497"/>
              </a:xfrm>
              <a:prstGeom prst="rect">
                <a:avLst/>
              </a:prstGeom>
              <a:solidFill>
                <a:srgbClr val="FFFF66">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35174" name="AutoShape 6"/>
              <p:cNvCxnSpPr>
                <a:cxnSpLocks noChangeShapeType="1"/>
              </p:cNvCxnSpPr>
              <p:nvPr/>
            </p:nvCxnSpPr>
            <p:spPr bwMode="auto">
              <a:xfrm rot="16200000" flipH="1">
                <a:off x="5420" y="2173"/>
                <a:ext cx="44" cy="44"/>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5175" name="Rectangle 7"/>
              <p:cNvSpPr>
                <a:spLocks noChangeArrowheads="1"/>
              </p:cNvSpPr>
              <p:nvPr/>
            </p:nvSpPr>
            <p:spPr bwMode="auto">
              <a:xfrm>
                <a:off x="3334" y="981"/>
                <a:ext cx="1187" cy="1497"/>
              </a:xfrm>
              <a:prstGeom prst="rect">
                <a:avLst/>
              </a:prstGeom>
              <a:solidFill>
                <a:srgbClr val="FF99FF">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5179" name="Rectangle 11"/>
            <p:cNvSpPr>
              <a:spLocks noChangeArrowheads="1"/>
            </p:cNvSpPr>
            <p:nvPr/>
          </p:nvSpPr>
          <p:spPr bwMode="auto">
            <a:xfrm>
              <a:off x="4286" y="2600"/>
              <a:ext cx="6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00"/>
                  </a:solidFill>
                </a:rPr>
                <a:t>图</a:t>
              </a:r>
              <a:r>
                <a:rPr kumimoji="1" lang="en-US" altLang="zh-CN" sz="2400">
                  <a:solidFill>
                    <a:srgbClr val="000000"/>
                  </a:solidFill>
                </a:rPr>
                <a:t>5.4.1</a:t>
              </a:r>
            </a:p>
          </p:txBody>
        </p:sp>
      </p:grpSp>
      <p:grpSp>
        <p:nvGrpSpPr>
          <p:cNvPr id="135185" name="Group 17"/>
          <p:cNvGrpSpPr>
            <a:grpSpLocks/>
          </p:cNvGrpSpPr>
          <p:nvPr/>
        </p:nvGrpSpPr>
        <p:grpSpPr bwMode="auto">
          <a:xfrm>
            <a:off x="5580063" y="4652963"/>
            <a:ext cx="3024187" cy="1752600"/>
            <a:chOff x="3515" y="2931"/>
            <a:chExt cx="1905" cy="1104"/>
          </a:xfrm>
        </p:grpSpPr>
        <p:pic>
          <p:nvPicPr>
            <p:cNvPr id="135177" name="Picture 9" descr="5-4-1"/>
            <p:cNvPicPr>
              <a:picLocks noChangeAspect="1" noChangeArrowheads="1"/>
            </p:cNvPicPr>
            <p:nvPr/>
          </p:nvPicPr>
          <p:blipFill>
            <a:blip r:embed="rId3">
              <a:extLst>
                <a:ext uri="{28A0092B-C50C-407E-A947-70E740481C1C}">
                  <a14:useLocalDpi xmlns:a14="http://schemas.microsoft.com/office/drawing/2010/main" val="0"/>
                </a:ext>
              </a:extLst>
            </a:blip>
            <a:srcRect l="74409" t="16983" b="41119"/>
            <a:stretch>
              <a:fillRect/>
            </a:stretch>
          </p:blipFill>
          <p:spPr bwMode="auto">
            <a:xfrm>
              <a:off x="3560" y="2931"/>
              <a:ext cx="1860" cy="1086"/>
            </a:xfrm>
            <a:prstGeom prst="rect">
              <a:avLst/>
            </a:prstGeom>
            <a:noFill/>
            <a:ln w="57150" cmpd="thickThin">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135182" name="Rectangle 14"/>
            <p:cNvSpPr>
              <a:spLocks noChangeArrowheads="1"/>
            </p:cNvSpPr>
            <p:nvPr/>
          </p:nvSpPr>
          <p:spPr bwMode="auto">
            <a:xfrm>
              <a:off x="3515" y="3747"/>
              <a:ext cx="9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solidFill>
                    <a:srgbClr val="000000"/>
                  </a:solidFill>
                </a:rPr>
                <a:t>图</a:t>
              </a:r>
              <a:r>
                <a:rPr kumimoji="1" lang="en-US" altLang="zh-CN" sz="2400">
                  <a:solidFill>
                    <a:srgbClr val="000000"/>
                  </a:solidFill>
                </a:rPr>
                <a:t>5.4.2</a:t>
              </a:r>
            </a:p>
          </p:txBody>
        </p:sp>
      </p:grpSp>
      <p:sp>
        <p:nvSpPr>
          <p:cNvPr id="135184" name="Rectangle 16"/>
          <p:cNvSpPr>
            <a:spLocks noGrp="1" noChangeArrowheads="1"/>
          </p:cNvSpPr>
          <p:nvPr>
            <p:ph type="title"/>
          </p:nvPr>
        </p:nvSpPr>
        <p:spPr>
          <a:xfrm>
            <a:off x="250825" y="4652963"/>
            <a:ext cx="5257800" cy="1871662"/>
          </a:xfrm>
        </p:spPr>
        <p:txBody>
          <a:bodyPr/>
          <a:lstStyle/>
          <a:p>
            <a:pPr algn="l"/>
            <a:r>
              <a:rPr kumimoji="1" lang="zh-CN" altLang="en-US" sz="2800" b="1">
                <a:solidFill>
                  <a:schemeClr val="tx1"/>
                </a:solidFill>
                <a:effectLst/>
                <a:latin typeface="Times New Roman" pitchFamily="18" charset="0"/>
                <a:ea typeface="楷体_GB2312" pitchFamily="49" charset="-122"/>
              </a:rPr>
              <a:t>由</a:t>
            </a:r>
            <a:r>
              <a:rPr kumimoji="1" lang="en-US" altLang="zh-CN" sz="2800" b="1">
                <a:solidFill>
                  <a:schemeClr val="tx1"/>
                </a:solidFill>
                <a:effectLst/>
                <a:latin typeface="Times New Roman" pitchFamily="18" charset="0"/>
                <a:ea typeface="楷体_GB2312" pitchFamily="49" charset="-122"/>
              </a:rPr>
              <a:t>G</a:t>
            </a:r>
            <a:r>
              <a:rPr kumimoji="1" lang="en-US" altLang="zh-CN" sz="2800" b="1" baseline="-25000">
                <a:solidFill>
                  <a:schemeClr val="tx1"/>
                </a:solidFill>
                <a:effectLst/>
                <a:latin typeface="Times New Roman" pitchFamily="18" charset="0"/>
                <a:ea typeface="楷体_GB2312" pitchFamily="49" charset="-122"/>
              </a:rPr>
              <a:t>5</a:t>
            </a:r>
            <a:r>
              <a:rPr kumimoji="1" lang="zh-CN" altLang="en-US" sz="2800" b="1">
                <a:solidFill>
                  <a:schemeClr val="tx1"/>
                </a:solidFill>
                <a:effectLst/>
                <a:latin typeface="Times New Roman" pitchFamily="18" charset="0"/>
                <a:ea typeface="楷体_GB2312" pitchFamily="49" charset="-122"/>
              </a:rPr>
              <a:t>～</a:t>
            </a:r>
            <a:r>
              <a:rPr kumimoji="1" lang="en-US" altLang="zh-CN" sz="2800" b="1">
                <a:solidFill>
                  <a:schemeClr val="tx1"/>
                </a:solidFill>
                <a:effectLst/>
                <a:latin typeface="Times New Roman" pitchFamily="18" charset="0"/>
                <a:ea typeface="楷体_GB2312" pitchFamily="49" charset="-122"/>
              </a:rPr>
              <a:t>G</a:t>
            </a:r>
            <a:r>
              <a:rPr kumimoji="1" lang="en-US" altLang="zh-CN" sz="2800" b="1" baseline="-25000">
                <a:solidFill>
                  <a:schemeClr val="tx1"/>
                </a:solidFill>
                <a:effectLst/>
                <a:latin typeface="Times New Roman" pitchFamily="18" charset="0"/>
                <a:ea typeface="楷体_GB2312" pitchFamily="49" charset="-122"/>
              </a:rPr>
              <a:t>8</a:t>
            </a:r>
            <a:r>
              <a:rPr kumimoji="1" lang="zh-CN" altLang="en-US" sz="2800" b="1">
                <a:solidFill>
                  <a:schemeClr val="tx1"/>
                </a:solidFill>
                <a:effectLst/>
                <a:latin typeface="Times New Roman" pitchFamily="18" charset="0"/>
                <a:ea typeface="楷体_GB2312" pitchFamily="49" charset="-122"/>
              </a:rPr>
              <a:t>构成主触发器，由</a:t>
            </a:r>
            <a:r>
              <a:rPr kumimoji="1" lang="en-US" altLang="zh-CN" sz="2800" b="1">
                <a:solidFill>
                  <a:schemeClr val="tx1"/>
                </a:solidFill>
                <a:effectLst/>
                <a:latin typeface="Times New Roman" pitchFamily="18" charset="0"/>
                <a:ea typeface="楷体_GB2312" pitchFamily="49" charset="-122"/>
              </a:rPr>
              <a:t>G</a:t>
            </a:r>
            <a:r>
              <a:rPr kumimoji="1" lang="en-US" altLang="zh-CN" sz="2800" b="1" baseline="-25000">
                <a:solidFill>
                  <a:schemeClr val="tx1"/>
                </a:solidFill>
                <a:effectLst/>
                <a:latin typeface="Times New Roman" pitchFamily="18" charset="0"/>
                <a:ea typeface="楷体_GB2312" pitchFamily="49" charset="-122"/>
              </a:rPr>
              <a:t>1</a:t>
            </a:r>
            <a:r>
              <a:rPr kumimoji="1" lang="zh-CN" altLang="en-US" sz="2800" b="1">
                <a:solidFill>
                  <a:schemeClr val="tx1"/>
                </a:solidFill>
                <a:effectLst/>
                <a:latin typeface="Times New Roman" pitchFamily="18" charset="0"/>
                <a:ea typeface="楷体_GB2312" pitchFamily="49" charset="-122"/>
              </a:rPr>
              <a:t>～</a:t>
            </a:r>
            <a:r>
              <a:rPr kumimoji="1" lang="en-US" altLang="zh-CN" sz="2800" b="1">
                <a:solidFill>
                  <a:schemeClr val="tx1"/>
                </a:solidFill>
                <a:effectLst/>
                <a:latin typeface="Times New Roman" pitchFamily="18" charset="0"/>
                <a:ea typeface="楷体_GB2312" pitchFamily="49" charset="-122"/>
              </a:rPr>
              <a:t>G</a:t>
            </a:r>
            <a:r>
              <a:rPr kumimoji="1" lang="en-US" altLang="zh-CN" sz="2800" b="1" baseline="-25000">
                <a:solidFill>
                  <a:schemeClr val="tx1"/>
                </a:solidFill>
                <a:effectLst/>
                <a:latin typeface="Times New Roman" pitchFamily="18" charset="0"/>
                <a:ea typeface="楷体_GB2312" pitchFamily="49" charset="-122"/>
              </a:rPr>
              <a:t>4</a:t>
            </a:r>
            <a:r>
              <a:rPr kumimoji="1" lang="zh-CN" altLang="en-US" sz="2800" b="1">
                <a:solidFill>
                  <a:schemeClr val="tx1"/>
                </a:solidFill>
                <a:effectLst/>
                <a:latin typeface="Times New Roman" pitchFamily="18" charset="0"/>
                <a:ea typeface="楷体_GB2312" pitchFamily="49" charset="-122"/>
              </a:rPr>
              <a:t>构成从触发器，它们通过时钟连在一起，</a:t>
            </a:r>
            <a:r>
              <a:rPr kumimoji="1" lang="en-US" altLang="zh-CN" sz="2800" b="1" i="1">
                <a:solidFill>
                  <a:schemeClr val="tx1"/>
                </a:solidFill>
                <a:effectLst/>
                <a:latin typeface="Times New Roman" pitchFamily="18" charset="0"/>
                <a:ea typeface="楷体_GB2312" pitchFamily="49" charset="-122"/>
              </a:rPr>
              <a:t>CLK</a:t>
            </a:r>
            <a:r>
              <a:rPr kumimoji="1" lang="zh-CN" altLang="en-US" sz="2800" b="1" baseline="-25000">
                <a:solidFill>
                  <a:schemeClr val="tx1"/>
                </a:solidFill>
                <a:effectLst/>
                <a:latin typeface="Times New Roman" pitchFamily="18" charset="0"/>
                <a:ea typeface="楷体_GB2312" pitchFamily="49" charset="-122"/>
              </a:rPr>
              <a:t>从</a:t>
            </a:r>
            <a:r>
              <a:rPr kumimoji="1" lang="zh-CN" altLang="en-US" sz="2800" b="1">
                <a:solidFill>
                  <a:schemeClr val="tx1"/>
                </a:solidFill>
                <a:effectLst/>
                <a:latin typeface="Times New Roman" pitchFamily="18" charset="0"/>
                <a:ea typeface="楷体_GB2312" pitchFamily="49" charset="-122"/>
                <a:sym typeface="Symbol" pitchFamily="18" charset="2"/>
              </a:rPr>
              <a:t>＝</a:t>
            </a:r>
            <a:r>
              <a:rPr kumimoji="1" lang="en-US" altLang="zh-CN" sz="2800" b="1" i="1">
                <a:solidFill>
                  <a:schemeClr val="tx1"/>
                </a:solidFill>
                <a:effectLst/>
                <a:latin typeface="Times New Roman" pitchFamily="18" charset="0"/>
                <a:ea typeface="楷体_GB2312" pitchFamily="49" charset="-122"/>
                <a:sym typeface="Symbol" pitchFamily="18" charset="2"/>
              </a:rPr>
              <a:t>CLK </a:t>
            </a:r>
            <a:r>
              <a:rPr kumimoji="1" lang="en-US" altLang="zh-CN" sz="2800" b="1">
                <a:solidFill>
                  <a:schemeClr val="tx1"/>
                </a:solidFill>
                <a:effectLst/>
                <a:latin typeface="Times New Roman" pitchFamily="18" charset="0"/>
                <a:ea typeface="楷体_GB2312" pitchFamily="49" charset="-122"/>
                <a:sym typeface="Symbol" pitchFamily="18" charset="2"/>
              </a:rPr>
              <a:t></a:t>
            </a:r>
            <a:r>
              <a:rPr kumimoji="1" lang="zh-CN" altLang="en-US" sz="2800" b="1">
                <a:solidFill>
                  <a:schemeClr val="tx1"/>
                </a:solidFill>
                <a:effectLst/>
                <a:latin typeface="Times New Roman" pitchFamily="18" charset="0"/>
                <a:ea typeface="楷体_GB2312" pitchFamily="49" charset="-122"/>
                <a:sym typeface="Symbol" pitchFamily="18" charset="2"/>
              </a:rPr>
              <a:t>，其</a:t>
            </a:r>
            <a:r>
              <a:rPr kumimoji="1" lang="zh-CN" altLang="en-US" sz="2800" b="1">
                <a:solidFill>
                  <a:schemeClr val="tx1"/>
                </a:solidFill>
                <a:effectLst/>
                <a:latin typeface="Times New Roman" pitchFamily="18" charset="0"/>
                <a:ea typeface="楷体_GB2312" pitchFamily="49" charset="-122"/>
              </a:rPr>
              <a:t>图形符号如图</a:t>
            </a:r>
            <a:r>
              <a:rPr kumimoji="1" lang="en-US" altLang="zh-CN" sz="2800" b="1">
                <a:solidFill>
                  <a:schemeClr val="tx1"/>
                </a:solidFill>
                <a:effectLst/>
                <a:latin typeface="Times New Roman" pitchFamily="18" charset="0"/>
                <a:ea typeface="楷体_GB2312" pitchFamily="49" charset="-122"/>
              </a:rPr>
              <a:t>5.4.2</a:t>
            </a:r>
            <a:r>
              <a:rPr kumimoji="1" lang="zh-CN" altLang="en-US" sz="2800" b="1">
                <a:solidFill>
                  <a:schemeClr val="tx1"/>
                </a:solidFill>
                <a:effectLst/>
                <a:latin typeface="Times New Roman" pitchFamily="18" charset="0"/>
                <a:ea typeface="楷体_GB2312" pitchFamily="49" charset="-122"/>
              </a:rPr>
              <a:t>所示</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5180"/>
                                        </p:tgtEl>
                                        <p:attrNameLst>
                                          <p:attrName>style.visibility</p:attrName>
                                        </p:attrNameLst>
                                      </p:cBhvr>
                                      <p:to>
                                        <p:strVal val="visible"/>
                                      </p:to>
                                    </p:set>
                                    <p:animEffect transition="in" filter="dissolve">
                                      <p:cBhvr>
                                        <p:cTn id="7" dur="1000"/>
                                        <p:tgtEl>
                                          <p:spTgt spid="1351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5184"/>
                                        </p:tgtEl>
                                        <p:attrNameLst>
                                          <p:attrName>style.visibility</p:attrName>
                                        </p:attrNameLst>
                                      </p:cBhvr>
                                      <p:to>
                                        <p:strVal val="visible"/>
                                      </p:to>
                                    </p:set>
                                    <p:animEffect transition="in" filter="box(in)">
                                      <p:cBhvr>
                                        <p:cTn id="12" dur="1000"/>
                                        <p:tgtEl>
                                          <p:spTgt spid="1351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35185"/>
                                        </p:tgtEl>
                                        <p:attrNameLst>
                                          <p:attrName>style.visibility</p:attrName>
                                        </p:attrNameLst>
                                      </p:cBhvr>
                                      <p:to>
                                        <p:strVal val="visible"/>
                                      </p:to>
                                    </p:set>
                                    <p:animEffect transition="in" filter="dissolve">
                                      <p:cBhvr>
                                        <p:cTn id="17" dur="1000"/>
                                        <p:tgtEl>
                                          <p:spTgt spid="135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8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5" name="Rectangle 15"/>
          <p:cNvSpPr>
            <a:spLocks noChangeArrowheads="1"/>
          </p:cNvSpPr>
          <p:nvPr/>
        </p:nvSpPr>
        <p:spPr bwMode="auto">
          <a:xfrm>
            <a:off x="250825" y="4149725"/>
            <a:ext cx="2808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u="sng"/>
              <a:t>工作原理</a:t>
            </a:r>
            <a:r>
              <a:rPr kumimoji="1" lang="en-US" altLang="zh-CN" u="sng"/>
              <a:t>:</a:t>
            </a:r>
          </a:p>
        </p:txBody>
      </p:sp>
      <p:sp>
        <p:nvSpPr>
          <p:cNvPr id="30736" name="Rectangle 16"/>
          <p:cNvSpPr>
            <a:spLocks noChangeArrowheads="1"/>
          </p:cNvSpPr>
          <p:nvPr/>
        </p:nvSpPr>
        <p:spPr bwMode="auto">
          <a:xfrm>
            <a:off x="0" y="0"/>
            <a:ext cx="6072188"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effectLst>
                  <a:outerShdw blurRad="38100" dist="38100" dir="2700000" algn="tl">
                    <a:srgbClr val="000000"/>
                  </a:outerShdw>
                </a:effectLst>
              </a:rPr>
              <a:t>5.4 </a:t>
            </a:r>
            <a:r>
              <a:rPr lang="zh-CN" altLang="en-US" sz="3600" u="sng">
                <a:solidFill>
                  <a:srgbClr val="FFFF66"/>
                </a:solidFill>
                <a:effectLst>
                  <a:outerShdw blurRad="38100" dist="38100" dir="2700000" algn="tl">
                    <a:srgbClr val="000000"/>
                  </a:outerShdw>
                </a:effectLst>
              </a:rPr>
              <a:t>脉冲触发的触发器</a:t>
            </a:r>
          </a:p>
        </p:txBody>
      </p:sp>
      <p:grpSp>
        <p:nvGrpSpPr>
          <p:cNvPr id="30737" name="Group 17"/>
          <p:cNvGrpSpPr>
            <a:grpSpLocks/>
          </p:cNvGrpSpPr>
          <p:nvPr/>
        </p:nvGrpSpPr>
        <p:grpSpPr bwMode="auto">
          <a:xfrm>
            <a:off x="865188" y="620713"/>
            <a:ext cx="8278812" cy="3527425"/>
            <a:chOff x="249" y="709"/>
            <a:chExt cx="5215" cy="2222"/>
          </a:xfrm>
        </p:grpSpPr>
        <p:grpSp>
          <p:nvGrpSpPr>
            <p:cNvPr id="30738" name="Group 18"/>
            <p:cNvGrpSpPr>
              <a:grpSpLocks/>
            </p:cNvGrpSpPr>
            <p:nvPr/>
          </p:nvGrpSpPr>
          <p:grpSpPr bwMode="auto">
            <a:xfrm>
              <a:off x="249" y="709"/>
              <a:ext cx="5215" cy="2222"/>
              <a:chOff x="249" y="981"/>
              <a:chExt cx="5215" cy="2222"/>
            </a:xfrm>
          </p:grpSpPr>
          <p:pic>
            <p:nvPicPr>
              <p:cNvPr id="30739" name="Picture 19" descr="5-4-1"/>
              <p:cNvPicPr>
                <a:picLocks noChangeAspect="1" noChangeArrowheads="1"/>
              </p:cNvPicPr>
              <p:nvPr/>
            </p:nvPicPr>
            <p:blipFill>
              <a:blip r:embed="rId3">
                <a:extLst>
                  <a:ext uri="{28A0092B-C50C-407E-A947-70E740481C1C}">
                    <a14:useLocalDpi xmlns:a14="http://schemas.microsoft.com/office/drawing/2010/main" val="0"/>
                  </a:ext>
                </a:extLst>
              </a:blip>
              <a:srcRect t="8951" r="31094" b="5205"/>
              <a:stretch>
                <a:fillRect/>
              </a:stretch>
            </p:blipFill>
            <p:spPr bwMode="auto">
              <a:xfrm>
                <a:off x="249" y="1026"/>
                <a:ext cx="4899" cy="2177"/>
              </a:xfrm>
              <a:prstGeom prst="rect">
                <a:avLst/>
              </a:prstGeom>
              <a:noFill/>
              <a:ln w="57150" cmpd="thickThin">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30740" name="Rectangle 20"/>
              <p:cNvSpPr>
                <a:spLocks noChangeArrowheads="1"/>
              </p:cNvSpPr>
              <p:nvPr/>
            </p:nvSpPr>
            <p:spPr bwMode="auto">
              <a:xfrm>
                <a:off x="1156" y="981"/>
                <a:ext cx="1270" cy="1497"/>
              </a:xfrm>
              <a:prstGeom prst="rect">
                <a:avLst/>
              </a:prstGeom>
              <a:solidFill>
                <a:srgbClr val="FFFF66">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30741" name="AutoShape 21"/>
              <p:cNvCxnSpPr>
                <a:cxnSpLocks noChangeShapeType="1"/>
              </p:cNvCxnSpPr>
              <p:nvPr/>
            </p:nvCxnSpPr>
            <p:spPr bwMode="auto">
              <a:xfrm rot="16200000" flipH="1">
                <a:off x="5420" y="2173"/>
                <a:ext cx="44" cy="44"/>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42" name="Rectangle 22"/>
              <p:cNvSpPr>
                <a:spLocks noChangeArrowheads="1"/>
              </p:cNvSpPr>
              <p:nvPr/>
            </p:nvSpPr>
            <p:spPr bwMode="auto">
              <a:xfrm>
                <a:off x="3334" y="981"/>
                <a:ext cx="1187" cy="1497"/>
              </a:xfrm>
              <a:prstGeom prst="rect">
                <a:avLst/>
              </a:prstGeom>
              <a:solidFill>
                <a:srgbClr val="FF99FF">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743" name="Rectangle 23"/>
            <p:cNvSpPr>
              <a:spLocks noChangeArrowheads="1"/>
            </p:cNvSpPr>
            <p:nvPr/>
          </p:nvSpPr>
          <p:spPr bwMode="auto">
            <a:xfrm>
              <a:off x="4286" y="2600"/>
              <a:ext cx="6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00"/>
                  </a:solidFill>
                </a:rPr>
                <a:t>图</a:t>
              </a:r>
              <a:r>
                <a:rPr kumimoji="1" lang="en-US" altLang="zh-CN" sz="2400">
                  <a:solidFill>
                    <a:srgbClr val="000000"/>
                  </a:solidFill>
                </a:rPr>
                <a:t>5.4.1</a:t>
              </a:r>
            </a:p>
          </p:txBody>
        </p:sp>
      </p:grpSp>
      <p:sp>
        <p:nvSpPr>
          <p:cNvPr id="30744" name="Text Box 24"/>
          <p:cNvSpPr txBox="1">
            <a:spLocks noChangeArrowheads="1"/>
          </p:cNvSpPr>
          <p:nvPr/>
        </p:nvSpPr>
        <p:spPr bwMode="auto">
          <a:xfrm>
            <a:off x="250825" y="4581525"/>
            <a:ext cx="86423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①</a:t>
            </a:r>
            <a:r>
              <a:rPr lang="zh-CN" altLang="en-US"/>
              <a:t>在</a:t>
            </a:r>
            <a:r>
              <a:rPr lang="en-US" altLang="zh-CN" i="1"/>
              <a:t>CLK</a:t>
            </a:r>
            <a:r>
              <a:rPr lang="zh-CN" altLang="en-US"/>
              <a:t>＝</a:t>
            </a:r>
            <a:r>
              <a:rPr lang="en-US" altLang="zh-CN"/>
              <a:t>1</a:t>
            </a:r>
            <a:r>
              <a:rPr lang="zh-CN" altLang="en-US"/>
              <a:t>时，主触发器按</a:t>
            </a:r>
            <a:r>
              <a:rPr lang="en-US" altLang="zh-CN" i="1"/>
              <a:t>S</a:t>
            </a:r>
            <a:r>
              <a:rPr lang="zh-CN" altLang="en-US" i="1"/>
              <a:t>、</a:t>
            </a:r>
            <a:r>
              <a:rPr lang="en-US" altLang="zh-CN" i="1"/>
              <a:t>R</a:t>
            </a:r>
            <a:r>
              <a:rPr lang="zh-CN" altLang="en-US"/>
              <a:t>变化</a:t>
            </a:r>
            <a:r>
              <a:rPr lang="zh-CN" altLang="en-US" i="1"/>
              <a:t>，</a:t>
            </a:r>
            <a:r>
              <a:rPr lang="zh-CN" altLang="en-US"/>
              <a:t>而从触发器保持状态不变；</a:t>
            </a:r>
          </a:p>
        </p:txBody>
      </p:sp>
      <p:sp>
        <p:nvSpPr>
          <p:cNvPr id="30746" name="Text Box 26"/>
          <p:cNvSpPr txBox="1">
            <a:spLocks noChangeArrowheads="1"/>
          </p:cNvSpPr>
          <p:nvPr/>
        </p:nvSpPr>
        <p:spPr bwMode="auto">
          <a:xfrm>
            <a:off x="250825" y="5484813"/>
            <a:ext cx="8640763"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②</a:t>
            </a:r>
            <a:r>
              <a:rPr lang="zh-CN" altLang="en-US"/>
              <a:t>在</a:t>
            </a:r>
            <a:r>
              <a:rPr lang="en-US" altLang="zh-CN" i="1"/>
              <a:t>CLK</a:t>
            </a:r>
            <a:r>
              <a:rPr lang="zh-CN" altLang="en-US"/>
              <a:t>由</a:t>
            </a:r>
            <a:r>
              <a:rPr lang="en-US" altLang="zh-CN"/>
              <a:t>1 </a:t>
            </a:r>
            <a:r>
              <a:rPr lang="en-US" altLang="zh-CN">
                <a:sym typeface="Symbol" pitchFamily="18" charset="2"/>
              </a:rPr>
              <a:t>0</a:t>
            </a:r>
            <a:r>
              <a:rPr lang="zh-CN" altLang="en-US">
                <a:sym typeface="Symbol" pitchFamily="18" charset="2"/>
              </a:rPr>
              <a:t>（下降沿），主触发器保持，从触发器随主触发器的状态翻转，故在</a:t>
            </a:r>
            <a:r>
              <a:rPr lang="en-US" altLang="zh-CN">
                <a:sym typeface="Symbol" pitchFamily="18" charset="2"/>
              </a:rPr>
              <a:t>CLK</a:t>
            </a:r>
            <a:r>
              <a:rPr lang="zh-CN" altLang="en-US">
                <a:sym typeface="Symbol" pitchFamily="18" charset="2"/>
              </a:rPr>
              <a:t>的一个周期内，触发器的输出状态之可能改变一次</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0737"/>
                                        </p:tgtEl>
                                        <p:attrNameLst>
                                          <p:attrName>style.visibility</p:attrName>
                                        </p:attrNameLst>
                                      </p:cBhvr>
                                      <p:to>
                                        <p:strVal val="visible"/>
                                      </p:to>
                                    </p:set>
                                    <p:animEffect transition="in" filter="dissolve">
                                      <p:cBhvr>
                                        <p:cTn id="7" dur="1000"/>
                                        <p:tgtEl>
                                          <p:spTgt spid="307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735"/>
                                        </p:tgtEl>
                                        <p:attrNameLst>
                                          <p:attrName>style.visibility</p:attrName>
                                        </p:attrNameLst>
                                      </p:cBhvr>
                                      <p:to>
                                        <p:strVal val="visible"/>
                                      </p:to>
                                    </p:set>
                                    <p:animEffect transition="in" filter="box(in)">
                                      <p:cBhvr>
                                        <p:cTn id="12" dur="1000"/>
                                        <p:tgtEl>
                                          <p:spTgt spid="307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9" presetClass="entr" presetSubtype="0" fill="hold" grpId="0" nodeType="clickEffect">
                                  <p:stCondLst>
                                    <p:cond delay="0"/>
                                  </p:stCondLst>
                                  <p:childTnLst>
                                    <p:set>
                                      <p:cBhvr>
                                        <p:cTn id="16" dur="1" fill="hold">
                                          <p:stCondLst>
                                            <p:cond delay="0"/>
                                          </p:stCondLst>
                                        </p:cTn>
                                        <p:tgtEl>
                                          <p:spTgt spid="30744"/>
                                        </p:tgtEl>
                                        <p:attrNameLst>
                                          <p:attrName>style.visibility</p:attrName>
                                        </p:attrNameLst>
                                      </p:cBhvr>
                                      <p:to>
                                        <p:strVal val="visible"/>
                                      </p:to>
                                    </p:set>
                                    <p:anim calcmode="lin" valueType="num">
                                      <p:cBhvr>
                                        <p:cTn id="17" dur="1000" fill="hold"/>
                                        <p:tgtEl>
                                          <p:spTgt spid="30744"/>
                                        </p:tgtEl>
                                        <p:attrNameLst>
                                          <p:attrName>ppt_x</p:attrName>
                                        </p:attrNameLst>
                                      </p:cBhvr>
                                      <p:tavLst>
                                        <p:tav tm="0">
                                          <p:val>
                                            <p:strVal val="#ppt_x-.2"/>
                                          </p:val>
                                        </p:tav>
                                        <p:tav tm="100000">
                                          <p:val>
                                            <p:strVal val="#ppt_x"/>
                                          </p:val>
                                        </p:tav>
                                      </p:tavLst>
                                    </p:anim>
                                    <p:anim calcmode="lin" valueType="num">
                                      <p:cBhvr>
                                        <p:cTn id="18" dur="1000" fill="hold"/>
                                        <p:tgtEl>
                                          <p:spTgt spid="30744"/>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074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9" presetClass="entr" presetSubtype="0" fill="hold" grpId="0" nodeType="clickEffect">
                                  <p:stCondLst>
                                    <p:cond delay="0"/>
                                  </p:stCondLst>
                                  <p:childTnLst>
                                    <p:set>
                                      <p:cBhvr>
                                        <p:cTn id="23" dur="1" fill="hold">
                                          <p:stCondLst>
                                            <p:cond delay="0"/>
                                          </p:stCondLst>
                                        </p:cTn>
                                        <p:tgtEl>
                                          <p:spTgt spid="30746"/>
                                        </p:tgtEl>
                                        <p:attrNameLst>
                                          <p:attrName>style.visibility</p:attrName>
                                        </p:attrNameLst>
                                      </p:cBhvr>
                                      <p:to>
                                        <p:strVal val="visible"/>
                                      </p:to>
                                    </p:set>
                                    <p:anim calcmode="lin" valueType="num">
                                      <p:cBhvr>
                                        <p:cTn id="24" dur="1000" fill="hold"/>
                                        <p:tgtEl>
                                          <p:spTgt spid="30746"/>
                                        </p:tgtEl>
                                        <p:attrNameLst>
                                          <p:attrName>ppt_x</p:attrName>
                                        </p:attrNameLst>
                                      </p:cBhvr>
                                      <p:tavLst>
                                        <p:tav tm="0">
                                          <p:val>
                                            <p:strVal val="#ppt_x-.2"/>
                                          </p:val>
                                        </p:tav>
                                        <p:tav tm="100000">
                                          <p:val>
                                            <p:strVal val="#ppt_x"/>
                                          </p:val>
                                        </p:tav>
                                      </p:tavLst>
                                    </p:anim>
                                    <p:anim calcmode="lin" valueType="num">
                                      <p:cBhvr>
                                        <p:cTn id="25" dur="1000" fill="hold"/>
                                        <p:tgtEl>
                                          <p:spTgt spid="30746"/>
                                        </p:tgtEl>
                                        <p:attrNameLst>
                                          <p:attrName>ppt_y</p:attrName>
                                        </p:attrNameLst>
                                      </p:cBhvr>
                                      <p:tavLst>
                                        <p:tav tm="0">
                                          <p:val>
                                            <p:strVal val="#ppt_y"/>
                                          </p:val>
                                        </p:tav>
                                        <p:tav tm="100000">
                                          <p:val>
                                            <p:strVal val="#ppt_y"/>
                                          </p:val>
                                        </p:tav>
                                      </p:tavLst>
                                    </p:anim>
                                    <p:animEffect transition="in" filter="wipe(right)" prLst="gradientSize: 0.1">
                                      <p:cBhvr>
                                        <p:cTn id="26" dur="1000"/>
                                        <p:tgtEl>
                                          <p:spTgt spid="30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5" grpId="0"/>
      <p:bldP spid="30744" grpId="0"/>
      <p:bldP spid="30746" grpId="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95288" y="908050"/>
            <a:ext cx="3600450" cy="2160588"/>
          </a:xfrm>
        </p:spPr>
        <p:txBody>
          <a:bodyPr/>
          <a:lstStyle/>
          <a:p>
            <a:pPr algn="l"/>
            <a:r>
              <a:rPr lang="en-US" altLang="zh-CN" sz="2800" b="1">
                <a:solidFill>
                  <a:schemeClr val="tx1"/>
                </a:solidFill>
                <a:latin typeface="Times New Roman" pitchFamily="18" charset="0"/>
                <a:ea typeface="楷体_GB2312" pitchFamily="49" charset="-122"/>
              </a:rPr>
              <a:t>       </a:t>
            </a:r>
            <a:r>
              <a:rPr lang="zh-CN" altLang="en-US" sz="2800" b="1">
                <a:solidFill>
                  <a:schemeClr val="tx1"/>
                </a:solidFill>
                <a:latin typeface="Times New Roman" pitchFamily="18" charset="0"/>
                <a:ea typeface="楷体_GB2312" pitchFamily="49" charset="-122"/>
              </a:rPr>
              <a:t>主从</a:t>
            </a:r>
            <a:r>
              <a:rPr lang="en-US" altLang="zh-CN" sz="2800" b="1" i="1">
                <a:solidFill>
                  <a:schemeClr val="tx1"/>
                </a:solidFill>
                <a:latin typeface="Times New Roman" pitchFamily="18" charset="0"/>
                <a:ea typeface="楷体_GB2312" pitchFamily="49" charset="-122"/>
              </a:rPr>
              <a:t>SR</a:t>
            </a:r>
            <a:r>
              <a:rPr lang="zh-CN" altLang="en-US" sz="2800" b="1">
                <a:solidFill>
                  <a:schemeClr val="tx1"/>
                </a:solidFill>
                <a:latin typeface="Times New Roman" pitchFamily="18" charset="0"/>
                <a:ea typeface="楷体_GB2312" pitchFamily="49" charset="-122"/>
              </a:rPr>
              <a:t>触发器的特性表如表</a:t>
            </a:r>
            <a:r>
              <a:rPr lang="en-US" altLang="zh-CN" sz="2800" b="1">
                <a:solidFill>
                  <a:schemeClr val="tx1"/>
                </a:solidFill>
                <a:latin typeface="Times New Roman" pitchFamily="18" charset="0"/>
                <a:ea typeface="楷体_GB2312" pitchFamily="49" charset="-122"/>
              </a:rPr>
              <a:t>5.4.1</a:t>
            </a:r>
            <a:r>
              <a:rPr lang="zh-CN" altLang="en-US" sz="2800" b="1">
                <a:solidFill>
                  <a:schemeClr val="tx1"/>
                </a:solidFill>
                <a:latin typeface="Times New Roman" pitchFamily="18" charset="0"/>
                <a:ea typeface="楷体_GB2312" pitchFamily="49" charset="-122"/>
              </a:rPr>
              <a:t>所示，和电平触发的</a:t>
            </a:r>
            <a:r>
              <a:rPr lang="en-US" altLang="zh-CN" sz="2800" b="1" i="1">
                <a:solidFill>
                  <a:schemeClr val="tx1"/>
                </a:solidFill>
                <a:latin typeface="Times New Roman" pitchFamily="18" charset="0"/>
                <a:ea typeface="楷体_GB2312" pitchFamily="49" charset="-122"/>
              </a:rPr>
              <a:t>SR</a:t>
            </a:r>
            <a:r>
              <a:rPr lang="zh-CN" altLang="en-US" sz="2800" b="1">
                <a:solidFill>
                  <a:schemeClr val="tx1"/>
                </a:solidFill>
                <a:latin typeface="Times New Roman" pitchFamily="18" charset="0"/>
                <a:ea typeface="楷体_GB2312" pitchFamily="49" charset="-122"/>
              </a:rPr>
              <a:t>触发器相同，只是</a:t>
            </a:r>
            <a:r>
              <a:rPr lang="en-US" altLang="zh-CN" sz="2800" b="1">
                <a:solidFill>
                  <a:schemeClr val="tx1"/>
                </a:solidFill>
                <a:latin typeface="Times New Roman" pitchFamily="18" charset="0"/>
                <a:ea typeface="楷体_GB2312" pitchFamily="49" charset="-122"/>
              </a:rPr>
              <a:t>CLK</a:t>
            </a:r>
            <a:r>
              <a:rPr lang="zh-CN" altLang="en-US" sz="2800" b="1">
                <a:solidFill>
                  <a:schemeClr val="tx1"/>
                </a:solidFill>
                <a:latin typeface="Times New Roman" pitchFamily="18" charset="0"/>
                <a:ea typeface="楷体_GB2312" pitchFamily="49" charset="-122"/>
              </a:rPr>
              <a:t>作用的时间不同</a:t>
            </a:r>
          </a:p>
        </p:txBody>
      </p:sp>
      <p:grpSp>
        <p:nvGrpSpPr>
          <p:cNvPr id="31757" name="Group 13"/>
          <p:cNvGrpSpPr>
            <a:grpSpLocks/>
          </p:cNvGrpSpPr>
          <p:nvPr/>
        </p:nvGrpSpPr>
        <p:grpSpPr bwMode="auto">
          <a:xfrm>
            <a:off x="395288" y="3644900"/>
            <a:ext cx="3024187" cy="1752600"/>
            <a:chOff x="3515" y="2931"/>
            <a:chExt cx="1905" cy="1104"/>
          </a:xfrm>
        </p:grpSpPr>
        <p:pic>
          <p:nvPicPr>
            <p:cNvPr id="31758" name="Picture 14" descr="5-4-1"/>
            <p:cNvPicPr>
              <a:picLocks noChangeAspect="1" noChangeArrowheads="1"/>
            </p:cNvPicPr>
            <p:nvPr/>
          </p:nvPicPr>
          <p:blipFill>
            <a:blip r:embed="rId4">
              <a:extLst>
                <a:ext uri="{28A0092B-C50C-407E-A947-70E740481C1C}">
                  <a14:useLocalDpi xmlns:a14="http://schemas.microsoft.com/office/drawing/2010/main" val="0"/>
                </a:ext>
              </a:extLst>
            </a:blip>
            <a:srcRect l="74409" t="16983" b="41119"/>
            <a:stretch>
              <a:fillRect/>
            </a:stretch>
          </p:blipFill>
          <p:spPr bwMode="auto">
            <a:xfrm>
              <a:off x="3560" y="2931"/>
              <a:ext cx="1860" cy="1086"/>
            </a:xfrm>
            <a:prstGeom prst="rect">
              <a:avLst/>
            </a:prstGeom>
            <a:noFill/>
            <a:ln w="57150" cmpd="thickThin">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31759" name="Rectangle 15"/>
            <p:cNvSpPr>
              <a:spLocks noChangeArrowheads="1"/>
            </p:cNvSpPr>
            <p:nvPr/>
          </p:nvSpPr>
          <p:spPr bwMode="auto">
            <a:xfrm>
              <a:off x="3515" y="3747"/>
              <a:ext cx="9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solidFill>
                    <a:srgbClr val="000000"/>
                  </a:solidFill>
                </a:rPr>
                <a:t>图</a:t>
              </a:r>
              <a:r>
                <a:rPr kumimoji="1" lang="en-US" altLang="zh-CN" sz="2400">
                  <a:solidFill>
                    <a:srgbClr val="000000"/>
                  </a:solidFill>
                </a:rPr>
                <a:t>5.4.2</a:t>
              </a:r>
            </a:p>
          </p:txBody>
        </p:sp>
      </p:grpSp>
      <p:sp>
        <p:nvSpPr>
          <p:cNvPr id="31760" name="Rectangle 16"/>
          <p:cNvSpPr>
            <a:spLocks noChangeArrowheads="1"/>
          </p:cNvSpPr>
          <p:nvPr/>
        </p:nvSpPr>
        <p:spPr bwMode="auto">
          <a:xfrm>
            <a:off x="0" y="0"/>
            <a:ext cx="6072188"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effectLst>
                  <a:outerShdw blurRad="38100" dist="38100" dir="2700000" algn="tl">
                    <a:srgbClr val="000000"/>
                  </a:outerShdw>
                </a:effectLst>
              </a:rPr>
              <a:t>5.4 </a:t>
            </a:r>
            <a:r>
              <a:rPr lang="zh-CN" altLang="en-US" sz="3600" u="sng">
                <a:solidFill>
                  <a:srgbClr val="FFFF66"/>
                </a:solidFill>
                <a:effectLst>
                  <a:outerShdw blurRad="38100" dist="38100" dir="2700000" algn="tl">
                    <a:srgbClr val="000000"/>
                  </a:outerShdw>
                </a:effectLst>
              </a:rPr>
              <a:t>脉冲触发的触发器</a:t>
            </a:r>
          </a:p>
        </p:txBody>
      </p:sp>
      <p:grpSp>
        <p:nvGrpSpPr>
          <p:cNvPr id="31762" name="Group 18"/>
          <p:cNvGrpSpPr>
            <a:grpSpLocks/>
          </p:cNvGrpSpPr>
          <p:nvPr/>
        </p:nvGrpSpPr>
        <p:grpSpPr bwMode="auto">
          <a:xfrm>
            <a:off x="3995738" y="765175"/>
            <a:ext cx="4906962" cy="5688013"/>
            <a:chOff x="2517" y="572"/>
            <a:chExt cx="3091" cy="3583"/>
          </a:xfrm>
        </p:grpSpPr>
        <p:graphicFrame>
          <p:nvGraphicFramePr>
            <p:cNvPr id="31756" name="Object 12"/>
            <p:cNvGraphicFramePr>
              <a:graphicFrameLocks noChangeAspect="1"/>
            </p:cNvGraphicFramePr>
            <p:nvPr/>
          </p:nvGraphicFramePr>
          <p:xfrm>
            <a:off x="2562" y="935"/>
            <a:ext cx="3046" cy="3220"/>
          </p:xfrm>
          <a:graphic>
            <a:graphicData uri="http://schemas.openxmlformats.org/presentationml/2006/ole">
              <mc:AlternateContent xmlns:mc="http://schemas.openxmlformats.org/markup-compatibility/2006">
                <mc:Choice xmlns:v="urn:schemas-microsoft-com:vml" Requires="v">
                  <p:oleObj spid="_x0000_s31764" name="Visio" r:id="rId5" imgW="2229002" imgH="2563673" progId="Visio.Drawing.11">
                    <p:embed/>
                  </p:oleObj>
                </mc:Choice>
                <mc:Fallback>
                  <p:oleObj name="Visio" r:id="rId5" imgW="2229002" imgH="2563673" progId="Visio.Drawing.11">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b="8105"/>
                        <a:stretch>
                          <a:fillRect/>
                        </a:stretch>
                      </p:blipFill>
                      <p:spPr bwMode="auto">
                        <a:xfrm>
                          <a:off x="2562" y="935"/>
                          <a:ext cx="3046" cy="3220"/>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61" name="Rectangle 17"/>
            <p:cNvSpPr>
              <a:spLocks noChangeArrowheads="1"/>
            </p:cNvSpPr>
            <p:nvPr/>
          </p:nvSpPr>
          <p:spPr bwMode="auto">
            <a:xfrm>
              <a:off x="2517" y="572"/>
              <a:ext cx="7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effectLst>
                    <a:outerShdw blurRad="38100" dist="38100" dir="2700000" algn="tl">
                      <a:srgbClr val="000000"/>
                    </a:outerShdw>
                  </a:effectLst>
                </a:rPr>
                <a:t>表</a:t>
              </a:r>
              <a:r>
                <a:rPr lang="en-US" altLang="zh-CN">
                  <a:effectLst>
                    <a:outerShdw blurRad="38100" dist="38100" dir="2700000" algn="tl">
                      <a:srgbClr val="000000"/>
                    </a:outerShdw>
                  </a:effectLst>
                </a:rPr>
                <a:t>5.4.1</a:t>
              </a:r>
            </a:p>
          </p:txBody>
        </p:sp>
      </p:grpSp>
      <p:sp>
        <p:nvSpPr>
          <p:cNvPr id="31763" name="AutoShape 19"/>
          <p:cNvSpPr>
            <a:spLocks noChangeArrowheads="1"/>
          </p:cNvSpPr>
          <p:nvPr/>
        </p:nvSpPr>
        <p:spPr bwMode="auto">
          <a:xfrm>
            <a:off x="1692275" y="5734050"/>
            <a:ext cx="1511300" cy="935038"/>
          </a:xfrm>
          <a:prstGeom prst="wedgeRoundRectCallout">
            <a:avLst>
              <a:gd name="adj1" fmla="val -7773"/>
              <a:gd name="adj2" fmla="val -130644"/>
              <a:gd name="adj3" fmla="val 16667"/>
            </a:avLst>
          </a:prstGeom>
          <a:solidFill>
            <a:srgbClr val="FFFF66"/>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solidFill>
                  <a:srgbClr val="000000"/>
                </a:solidFill>
              </a:rPr>
              <a:t>表示延迟输出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barn(inHorizontal)">
                                      <p:cBhvr>
                                        <p:cTn id="7" dur="1000"/>
                                        <p:tgtEl>
                                          <p:spTgt spid="317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1762"/>
                                        </p:tgtEl>
                                        <p:attrNameLst>
                                          <p:attrName>style.visibility</p:attrName>
                                        </p:attrNameLst>
                                      </p:cBhvr>
                                      <p:to>
                                        <p:strVal val="visible"/>
                                      </p:to>
                                    </p:set>
                                    <p:animEffect transition="in" filter="dissolve">
                                      <p:cBhvr>
                                        <p:cTn id="12" dur="1000"/>
                                        <p:tgtEl>
                                          <p:spTgt spid="317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1757"/>
                                        </p:tgtEl>
                                        <p:attrNameLst>
                                          <p:attrName>style.visibility</p:attrName>
                                        </p:attrNameLst>
                                      </p:cBhvr>
                                      <p:to>
                                        <p:strVal val="visible"/>
                                      </p:to>
                                    </p:set>
                                    <p:animEffect transition="in" filter="dissolve">
                                      <p:cBhvr>
                                        <p:cTn id="17" dur="1000"/>
                                        <p:tgtEl>
                                          <p:spTgt spid="317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1763"/>
                                        </p:tgtEl>
                                        <p:attrNameLst>
                                          <p:attrName>style.visibility</p:attrName>
                                        </p:attrNameLst>
                                      </p:cBhvr>
                                      <p:to>
                                        <p:strVal val="visible"/>
                                      </p:to>
                                    </p:set>
                                    <p:animEffect transition="in" filter="fade">
                                      <p:cBhvr>
                                        <p:cTn id="22" dur="1000"/>
                                        <p:tgtEl>
                                          <p:spTgt spid="31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utoUpdateAnimBg="0"/>
      <p:bldP spid="3176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179388" y="620713"/>
            <a:ext cx="4608512" cy="1800225"/>
          </a:xfrm>
        </p:spPr>
        <p:txBody>
          <a:bodyPr/>
          <a:lstStyle/>
          <a:p>
            <a:pPr algn="l"/>
            <a:r>
              <a:rPr lang="zh-CN" altLang="en-US" sz="2800" b="1">
                <a:solidFill>
                  <a:schemeClr val="tx1"/>
                </a:solidFill>
                <a:latin typeface="Times New Roman" pitchFamily="18" charset="0"/>
                <a:ea typeface="楷体_GB2312" pitchFamily="49" charset="-122"/>
              </a:rPr>
              <a:t>例</a:t>
            </a:r>
            <a:r>
              <a:rPr lang="en-US" altLang="zh-CN" sz="2800" b="1">
                <a:solidFill>
                  <a:schemeClr val="tx1"/>
                </a:solidFill>
                <a:latin typeface="Times New Roman" pitchFamily="18" charset="0"/>
                <a:ea typeface="楷体_GB2312" pitchFamily="49" charset="-122"/>
              </a:rPr>
              <a:t>5.4.1 </a:t>
            </a:r>
            <a:r>
              <a:rPr lang="zh-CN" altLang="en-US" sz="2800" b="1">
                <a:solidFill>
                  <a:schemeClr val="tx1"/>
                </a:solidFill>
                <a:latin typeface="Times New Roman" pitchFamily="18" charset="0"/>
                <a:ea typeface="楷体_GB2312" pitchFamily="49" charset="-122"/>
              </a:rPr>
              <a:t>图</a:t>
            </a:r>
            <a:r>
              <a:rPr lang="en-US" altLang="zh-CN" sz="2800" b="1">
                <a:solidFill>
                  <a:schemeClr val="tx1"/>
                </a:solidFill>
                <a:latin typeface="Times New Roman" pitchFamily="18" charset="0"/>
                <a:ea typeface="楷体_GB2312" pitchFamily="49" charset="-122"/>
              </a:rPr>
              <a:t>5.4.3</a:t>
            </a:r>
            <a:r>
              <a:rPr lang="zh-CN" altLang="en-US" sz="2800" b="1">
                <a:solidFill>
                  <a:schemeClr val="tx1"/>
                </a:solidFill>
                <a:latin typeface="Times New Roman" pitchFamily="18" charset="0"/>
                <a:ea typeface="楷体_GB2312" pitchFamily="49" charset="-122"/>
              </a:rPr>
              <a:t>为主从型</a:t>
            </a:r>
            <a:r>
              <a:rPr lang="en-US" altLang="zh-CN" sz="2800" b="1" i="1">
                <a:solidFill>
                  <a:schemeClr val="tx1"/>
                </a:solidFill>
                <a:latin typeface="Times New Roman" pitchFamily="18" charset="0"/>
                <a:ea typeface="楷体_GB2312" pitchFamily="49" charset="-122"/>
              </a:rPr>
              <a:t>SR</a:t>
            </a:r>
            <a:r>
              <a:rPr lang="zh-CN" altLang="en-US" sz="2800" b="1">
                <a:solidFill>
                  <a:schemeClr val="tx1"/>
                </a:solidFill>
                <a:latin typeface="Times New Roman" pitchFamily="18" charset="0"/>
                <a:ea typeface="楷体_GB2312" pitchFamily="49" charset="-122"/>
              </a:rPr>
              <a:t>触发器输入信号波形，试画出输出端</a:t>
            </a:r>
            <a:r>
              <a:rPr lang="en-US" altLang="zh-CN" sz="2800" b="1" i="1">
                <a:solidFill>
                  <a:schemeClr val="tx1"/>
                </a:solidFill>
                <a:latin typeface="Times New Roman" pitchFamily="18" charset="0"/>
                <a:ea typeface="楷体_GB2312" pitchFamily="49" charset="-122"/>
              </a:rPr>
              <a:t>Q </a:t>
            </a:r>
            <a:r>
              <a:rPr lang="zh-CN" altLang="en-US" sz="2800" b="1">
                <a:solidFill>
                  <a:schemeClr val="tx1"/>
                </a:solidFill>
                <a:latin typeface="Times New Roman" pitchFamily="18" charset="0"/>
                <a:ea typeface="楷体_GB2312" pitchFamily="49" charset="-122"/>
              </a:rPr>
              <a:t>和</a:t>
            </a:r>
            <a:r>
              <a:rPr lang="en-US" altLang="zh-CN" sz="2800" b="1" i="1">
                <a:solidFill>
                  <a:schemeClr val="tx1"/>
                </a:solidFill>
                <a:latin typeface="Times New Roman" pitchFamily="18" charset="0"/>
                <a:ea typeface="楷体_GB2312" pitchFamily="49" charset="-122"/>
              </a:rPr>
              <a:t>Q </a:t>
            </a:r>
            <a:r>
              <a:rPr lang="en-US" altLang="zh-CN" sz="2800" b="1">
                <a:solidFill>
                  <a:schemeClr val="tx1"/>
                </a:solidFill>
                <a:latin typeface="Times New Roman" pitchFamily="18" charset="0"/>
                <a:ea typeface="楷体_GB2312" pitchFamily="49" charset="-122"/>
                <a:sym typeface="Symbol" pitchFamily="18" charset="2"/>
              </a:rPr>
              <a:t></a:t>
            </a:r>
            <a:r>
              <a:rPr lang="zh-CN" altLang="en-US" sz="2800" b="1">
                <a:solidFill>
                  <a:schemeClr val="tx1"/>
                </a:solidFill>
                <a:latin typeface="Times New Roman" pitchFamily="18" charset="0"/>
                <a:ea typeface="楷体_GB2312" pitchFamily="49" charset="-122"/>
              </a:rPr>
              <a:t>的波形，设初态为“</a:t>
            </a:r>
            <a:r>
              <a:rPr lang="en-US" altLang="zh-CN" sz="2800" b="1">
                <a:solidFill>
                  <a:schemeClr val="tx1"/>
                </a:solidFill>
                <a:latin typeface="Times New Roman" pitchFamily="18" charset="0"/>
                <a:ea typeface="楷体_GB2312" pitchFamily="49" charset="-122"/>
              </a:rPr>
              <a:t>0”</a:t>
            </a:r>
            <a:r>
              <a:rPr lang="zh-CN" altLang="en-US" sz="2800" b="1">
                <a:solidFill>
                  <a:schemeClr val="tx1"/>
                </a:solidFill>
                <a:latin typeface="Times New Roman" pitchFamily="18" charset="0"/>
                <a:ea typeface="楷体_GB2312" pitchFamily="49" charset="-122"/>
              </a:rPr>
              <a:t>。</a:t>
            </a:r>
          </a:p>
        </p:txBody>
      </p:sp>
      <p:sp>
        <p:nvSpPr>
          <p:cNvPr id="136196" name="Rectangle 4"/>
          <p:cNvSpPr>
            <a:spLocks noChangeArrowheads="1"/>
          </p:cNvSpPr>
          <p:nvPr/>
        </p:nvSpPr>
        <p:spPr bwMode="auto">
          <a:xfrm>
            <a:off x="0" y="0"/>
            <a:ext cx="6072188"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effectLst>
                  <a:outerShdw blurRad="38100" dist="38100" dir="2700000" algn="tl">
                    <a:srgbClr val="000000"/>
                  </a:outerShdw>
                </a:effectLst>
              </a:rPr>
              <a:t>5.4 </a:t>
            </a:r>
            <a:r>
              <a:rPr lang="zh-CN" altLang="en-US" sz="3600" u="sng">
                <a:solidFill>
                  <a:srgbClr val="FFFF66"/>
                </a:solidFill>
                <a:effectLst>
                  <a:outerShdw blurRad="38100" dist="38100" dir="2700000" algn="tl">
                    <a:srgbClr val="000000"/>
                  </a:outerShdw>
                </a:effectLst>
              </a:rPr>
              <a:t>脉冲触发的触发器</a:t>
            </a:r>
          </a:p>
        </p:txBody>
      </p:sp>
      <p:grpSp>
        <p:nvGrpSpPr>
          <p:cNvPr id="136197" name="Group 5"/>
          <p:cNvGrpSpPr>
            <a:grpSpLocks/>
          </p:cNvGrpSpPr>
          <p:nvPr/>
        </p:nvGrpSpPr>
        <p:grpSpPr bwMode="auto">
          <a:xfrm>
            <a:off x="395288" y="2565400"/>
            <a:ext cx="3024187" cy="1752600"/>
            <a:chOff x="3515" y="2931"/>
            <a:chExt cx="1905" cy="1104"/>
          </a:xfrm>
        </p:grpSpPr>
        <p:pic>
          <p:nvPicPr>
            <p:cNvPr id="136198" name="Picture 6" descr="5-4-1"/>
            <p:cNvPicPr>
              <a:picLocks noChangeAspect="1" noChangeArrowheads="1"/>
            </p:cNvPicPr>
            <p:nvPr/>
          </p:nvPicPr>
          <p:blipFill>
            <a:blip r:embed="rId4">
              <a:extLst>
                <a:ext uri="{28A0092B-C50C-407E-A947-70E740481C1C}">
                  <a14:useLocalDpi xmlns:a14="http://schemas.microsoft.com/office/drawing/2010/main" val="0"/>
                </a:ext>
              </a:extLst>
            </a:blip>
            <a:srcRect l="74409" t="16983" b="41119"/>
            <a:stretch>
              <a:fillRect/>
            </a:stretch>
          </p:blipFill>
          <p:spPr bwMode="auto">
            <a:xfrm>
              <a:off x="3560" y="2931"/>
              <a:ext cx="1860" cy="1086"/>
            </a:xfrm>
            <a:prstGeom prst="rect">
              <a:avLst/>
            </a:prstGeom>
            <a:noFill/>
            <a:ln w="57150" cmpd="thickThin">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136199" name="Rectangle 7"/>
            <p:cNvSpPr>
              <a:spLocks noChangeArrowheads="1"/>
            </p:cNvSpPr>
            <p:nvPr/>
          </p:nvSpPr>
          <p:spPr bwMode="auto">
            <a:xfrm>
              <a:off x="3515" y="3747"/>
              <a:ext cx="9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solidFill>
                    <a:srgbClr val="000000"/>
                  </a:solidFill>
                </a:rPr>
                <a:t>图</a:t>
              </a:r>
              <a:r>
                <a:rPr kumimoji="1" lang="en-US" altLang="zh-CN" sz="2400">
                  <a:solidFill>
                    <a:srgbClr val="000000"/>
                  </a:solidFill>
                </a:rPr>
                <a:t>5.4.2</a:t>
              </a:r>
            </a:p>
          </p:txBody>
        </p:sp>
      </p:grpSp>
      <p:sp>
        <p:nvSpPr>
          <p:cNvPr id="136200" name="Text Box 8"/>
          <p:cNvSpPr txBox="1">
            <a:spLocks noChangeArrowheads="1"/>
          </p:cNvSpPr>
          <p:nvPr/>
        </p:nvSpPr>
        <p:spPr bwMode="auto">
          <a:xfrm>
            <a:off x="323850" y="4508500"/>
            <a:ext cx="41767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解：其输出波形如图</a:t>
            </a:r>
            <a:r>
              <a:rPr lang="en-US" altLang="zh-CN"/>
              <a:t>5.4.4</a:t>
            </a:r>
            <a:r>
              <a:rPr lang="zh-CN" altLang="en-US"/>
              <a:t>所示</a:t>
            </a:r>
          </a:p>
        </p:txBody>
      </p:sp>
      <p:graphicFrame>
        <p:nvGraphicFramePr>
          <p:cNvPr id="136201" name="Object 9"/>
          <p:cNvGraphicFramePr>
            <a:graphicFrameLocks noChangeAspect="1"/>
          </p:cNvGraphicFramePr>
          <p:nvPr/>
        </p:nvGraphicFramePr>
        <p:xfrm>
          <a:off x="4859338" y="188913"/>
          <a:ext cx="4103687" cy="3984625"/>
        </p:xfrm>
        <a:graphic>
          <a:graphicData uri="http://schemas.openxmlformats.org/presentationml/2006/ole">
            <mc:AlternateContent xmlns:mc="http://schemas.openxmlformats.org/markup-compatibility/2006">
              <mc:Choice xmlns:v="urn:schemas-microsoft-com:vml" Requires="v">
                <p:oleObj spid="_x0000_s136207" name="Visio" r:id="rId5" imgW="1703832" imgH="1654759" progId="Visio.Drawing.11">
                  <p:embed/>
                </p:oleObj>
              </mc:Choice>
              <mc:Fallback>
                <p:oleObj name="Visio" r:id="rId5" imgW="1703832" imgH="1654759" progId="Visio.Drawing.11">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9338" y="188913"/>
                        <a:ext cx="4103687" cy="3984625"/>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6202" name="Object 10"/>
          <p:cNvGraphicFramePr>
            <a:graphicFrameLocks noChangeAspect="1"/>
          </p:cNvGraphicFramePr>
          <p:nvPr/>
        </p:nvGraphicFramePr>
        <p:xfrm>
          <a:off x="5148263" y="4405313"/>
          <a:ext cx="3744912" cy="2452687"/>
        </p:xfrm>
        <a:graphic>
          <a:graphicData uri="http://schemas.openxmlformats.org/presentationml/2006/ole">
            <mc:AlternateContent xmlns:mc="http://schemas.openxmlformats.org/markup-compatibility/2006">
              <mc:Choice xmlns:v="urn:schemas-microsoft-com:vml" Requires="v">
                <p:oleObj spid="_x0000_s136208" name="Visio" r:id="rId7" imgW="1620622" imgH="1083259" progId="Visio.Drawing.11">
                  <p:embed/>
                </p:oleObj>
              </mc:Choice>
              <mc:Fallback>
                <p:oleObj name="Visio" r:id="rId7" imgW="1620622" imgH="1083259" progId="Visio.Drawing.11">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8263" y="4405313"/>
                        <a:ext cx="3744912" cy="2452687"/>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6203" name="Line 11"/>
          <p:cNvSpPr>
            <a:spLocks noChangeShapeType="1"/>
          </p:cNvSpPr>
          <p:nvPr/>
        </p:nvSpPr>
        <p:spPr bwMode="auto">
          <a:xfrm>
            <a:off x="6084888" y="1052513"/>
            <a:ext cx="0" cy="4681537"/>
          </a:xfrm>
          <a:prstGeom prst="line">
            <a:avLst/>
          </a:prstGeom>
          <a:noFill/>
          <a:ln w="28575">
            <a:solidFill>
              <a:srgbClr val="000000"/>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204" name="Line 12"/>
          <p:cNvSpPr>
            <a:spLocks noChangeShapeType="1"/>
          </p:cNvSpPr>
          <p:nvPr/>
        </p:nvSpPr>
        <p:spPr bwMode="auto">
          <a:xfrm>
            <a:off x="6588125" y="1052513"/>
            <a:ext cx="0" cy="4681537"/>
          </a:xfrm>
          <a:prstGeom prst="line">
            <a:avLst/>
          </a:prstGeom>
          <a:noFill/>
          <a:ln w="28575">
            <a:solidFill>
              <a:srgbClr val="000000"/>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205" name="Line 13"/>
          <p:cNvSpPr>
            <a:spLocks noChangeShapeType="1"/>
          </p:cNvSpPr>
          <p:nvPr/>
        </p:nvSpPr>
        <p:spPr bwMode="auto">
          <a:xfrm>
            <a:off x="7092950" y="981075"/>
            <a:ext cx="0" cy="3816350"/>
          </a:xfrm>
          <a:prstGeom prst="line">
            <a:avLst/>
          </a:prstGeom>
          <a:noFill/>
          <a:ln w="28575">
            <a:solidFill>
              <a:srgbClr val="000000"/>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206" name="Line 14"/>
          <p:cNvSpPr>
            <a:spLocks noChangeShapeType="1"/>
          </p:cNvSpPr>
          <p:nvPr/>
        </p:nvSpPr>
        <p:spPr bwMode="auto">
          <a:xfrm>
            <a:off x="7667625" y="1125538"/>
            <a:ext cx="0" cy="3598862"/>
          </a:xfrm>
          <a:prstGeom prst="line">
            <a:avLst/>
          </a:prstGeom>
          <a:noFill/>
          <a:ln w="28575">
            <a:solidFill>
              <a:srgbClr val="000000"/>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6194"/>
                                        </p:tgtEl>
                                        <p:attrNameLst>
                                          <p:attrName>style.visibility</p:attrName>
                                        </p:attrNameLst>
                                      </p:cBhvr>
                                      <p:to>
                                        <p:strVal val="visible"/>
                                      </p:to>
                                    </p:set>
                                    <p:animEffect transition="in" filter="box(in)">
                                      <p:cBhvr>
                                        <p:cTn id="7" dur="1000"/>
                                        <p:tgtEl>
                                          <p:spTgt spid="1361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36197"/>
                                        </p:tgtEl>
                                        <p:attrNameLst>
                                          <p:attrName>style.visibility</p:attrName>
                                        </p:attrNameLst>
                                      </p:cBhvr>
                                      <p:to>
                                        <p:strVal val="visible"/>
                                      </p:to>
                                    </p:set>
                                    <p:animEffect transition="in" filter="dissolve">
                                      <p:cBhvr>
                                        <p:cTn id="12" dur="1000"/>
                                        <p:tgtEl>
                                          <p:spTgt spid="1361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36201"/>
                                        </p:tgtEl>
                                        <p:attrNameLst>
                                          <p:attrName>style.visibility</p:attrName>
                                        </p:attrNameLst>
                                      </p:cBhvr>
                                      <p:to>
                                        <p:strVal val="visible"/>
                                      </p:to>
                                    </p:set>
                                    <p:animEffect transition="in" filter="dissolve">
                                      <p:cBhvr>
                                        <p:cTn id="17" dur="1000"/>
                                        <p:tgtEl>
                                          <p:spTgt spid="1362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6200"/>
                                        </p:tgtEl>
                                        <p:attrNameLst>
                                          <p:attrName>style.visibility</p:attrName>
                                        </p:attrNameLst>
                                      </p:cBhvr>
                                      <p:to>
                                        <p:strVal val="visible"/>
                                      </p:to>
                                    </p:set>
                                    <p:animEffect transition="in" filter="wipe(left)">
                                      <p:cBhvr>
                                        <p:cTn id="22" dur="1000"/>
                                        <p:tgtEl>
                                          <p:spTgt spid="1362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36202"/>
                                        </p:tgtEl>
                                        <p:attrNameLst>
                                          <p:attrName>style.visibility</p:attrName>
                                        </p:attrNameLst>
                                      </p:cBhvr>
                                      <p:to>
                                        <p:strVal val="visible"/>
                                      </p:to>
                                    </p:set>
                                    <p:animEffect transition="in" filter="dissolve">
                                      <p:cBhvr>
                                        <p:cTn id="27" dur="1000"/>
                                        <p:tgtEl>
                                          <p:spTgt spid="1362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36203"/>
                                        </p:tgtEl>
                                        <p:attrNameLst>
                                          <p:attrName>style.visibility</p:attrName>
                                        </p:attrNameLst>
                                      </p:cBhvr>
                                      <p:to>
                                        <p:strVal val="visible"/>
                                      </p:to>
                                    </p:set>
                                    <p:animEffect transition="in" filter="wipe(up)">
                                      <p:cBhvr>
                                        <p:cTn id="32" dur="1000"/>
                                        <p:tgtEl>
                                          <p:spTgt spid="13620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36204"/>
                                        </p:tgtEl>
                                        <p:attrNameLst>
                                          <p:attrName>style.visibility</p:attrName>
                                        </p:attrNameLst>
                                      </p:cBhvr>
                                      <p:to>
                                        <p:strVal val="visible"/>
                                      </p:to>
                                    </p:set>
                                    <p:animEffect transition="in" filter="wipe(up)">
                                      <p:cBhvr>
                                        <p:cTn id="37" dur="1000"/>
                                        <p:tgtEl>
                                          <p:spTgt spid="13620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36205"/>
                                        </p:tgtEl>
                                        <p:attrNameLst>
                                          <p:attrName>style.visibility</p:attrName>
                                        </p:attrNameLst>
                                      </p:cBhvr>
                                      <p:to>
                                        <p:strVal val="visible"/>
                                      </p:to>
                                    </p:set>
                                    <p:animEffect transition="in" filter="wipe(up)">
                                      <p:cBhvr>
                                        <p:cTn id="42" dur="1000"/>
                                        <p:tgtEl>
                                          <p:spTgt spid="13620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36206"/>
                                        </p:tgtEl>
                                        <p:attrNameLst>
                                          <p:attrName>style.visibility</p:attrName>
                                        </p:attrNameLst>
                                      </p:cBhvr>
                                      <p:to>
                                        <p:strVal val="visible"/>
                                      </p:to>
                                    </p:set>
                                    <p:animEffect transition="in" filter="wipe(up)">
                                      <p:cBhvr>
                                        <p:cTn id="47" dur="1000"/>
                                        <p:tgtEl>
                                          <p:spTgt spid="136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4" grpId="0"/>
      <p:bldP spid="136200" grpId="0"/>
      <p:bldP spid="136203" grpId="0" animBg="1"/>
      <p:bldP spid="136204" grpId="0" animBg="1"/>
      <p:bldP spid="136205" grpId="0" animBg="1"/>
      <p:bldP spid="136206"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79388" y="620713"/>
            <a:ext cx="8785225" cy="1944687"/>
          </a:xfrm>
        </p:spPr>
        <p:txBody>
          <a:bodyPr/>
          <a:lstStyle/>
          <a:p>
            <a:pPr algn="l"/>
            <a:r>
              <a:rPr lang="zh-CN" altLang="en-US" sz="2800" b="1">
                <a:solidFill>
                  <a:schemeClr val="tx1"/>
                </a:solidFill>
                <a:latin typeface="Times New Roman" pitchFamily="18" charset="0"/>
                <a:ea typeface="楷体_GB2312" pitchFamily="49" charset="-122"/>
              </a:rPr>
              <a:t>注：</a:t>
            </a:r>
            <a:r>
              <a:rPr kumimoji="1" lang="zh-CN" altLang="en-US" sz="2800" b="1">
                <a:solidFill>
                  <a:schemeClr val="tx1"/>
                </a:solidFill>
                <a:latin typeface="Times New Roman" pitchFamily="18" charset="0"/>
                <a:ea typeface="楷体_GB2312" pitchFamily="49" charset="-122"/>
              </a:rPr>
              <a:t>主从</a:t>
            </a:r>
            <a:r>
              <a:rPr kumimoji="1" lang="en-US" altLang="zh-CN" sz="2800" b="1">
                <a:solidFill>
                  <a:schemeClr val="tx1"/>
                </a:solidFill>
                <a:latin typeface="Times New Roman" pitchFamily="18" charset="0"/>
                <a:ea typeface="楷体_GB2312" pitchFamily="49" charset="-122"/>
              </a:rPr>
              <a:t>RS</a:t>
            </a:r>
            <a:r>
              <a:rPr kumimoji="1" lang="zh-CN" altLang="en-US" sz="2800" b="1">
                <a:solidFill>
                  <a:schemeClr val="tx1"/>
                </a:solidFill>
                <a:latin typeface="Times New Roman" pitchFamily="18" charset="0"/>
                <a:ea typeface="楷体_GB2312" pitchFamily="49" charset="-122"/>
              </a:rPr>
              <a:t>触发器克服了同步</a:t>
            </a:r>
            <a:r>
              <a:rPr kumimoji="1" lang="en-US" altLang="zh-CN" sz="2800" b="1">
                <a:solidFill>
                  <a:schemeClr val="tx1"/>
                </a:solidFill>
                <a:latin typeface="Times New Roman" pitchFamily="18" charset="0"/>
                <a:ea typeface="楷体_GB2312" pitchFamily="49" charset="-122"/>
              </a:rPr>
              <a:t>RS</a:t>
            </a:r>
            <a:r>
              <a:rPr kumimoji="1" lang="zh-CN" altLang="en-US" sz="2800" b="1">
                <a:solidFill>
                  <a:schemeClr val="tx1"/>
                </a:solidFill>
                <a:latin typeface="Times New Roman" pitchFamily="18" charset="0"/>
                <a:ea typeface="楷体_GB2312" pitchFamily="49" charset="-122"/>
              </a:rPr>
              <a:t>触发器在</a:t>
            </a:r>
            <a:r>
              <a:rPr kumimoji="1" lang="en-US" altLang="zh-CN" sz="2800" b="1">
                <a:solidFill>
                  <a:schemeClr val="tx1"/>
                </a:solidFill>
                <a:latin typeface="Times New Roman" pitchFamily="18" charset="0"/>
                <a:ea typeface="楷体_GB2312" pitchFamily="49" charset="-122"/>
              </a:rPr>
              <a:t>CP</a:t>
            </a:r>
            <a:r>
              <a:rPr kumimoji="1" lang="zh-CN" altLang="en-US" sz="2800" b="1">
                <a:solidFill>
                  <a:schemeClr val="tx1"/>
                </a:solidFill>
                <a:latin typeface="Times New Roman" pitchFamily="18" charset="0"/>
                <a:ea typeface="楷体_GB2312" pitchFamily="49" charset="-122"/>
              </a:rPr>
              <a:t>＝</a:t>
            </a:r>
            <a:r>
              <a:rPr kumimoji="1" lang="en-US" altLang="zh-CN" sz="2800" b="1">
                <a:solidFill>
                  <a:schemeClr val="tx1"/>
                </a:solidFill>
                <a:latin typeface="Times New Roman" pitchFamily="18" charset="0"/>
                <a:ea typeface="楷体_GB2312" pitchFamily="49" charset="-122"/>
              </a:rPr>
              <a:t>1</a:t>
            </a:r>
            <a:r>
              <a:rPr kumimoji="1" lang="zh-CN" altLang="en-US" sz="2800" b="1">
                <a:solidFill>
                  <a:schemeClr val="tx1"/>
                </a:solidFill>
                <a:latin typeface="Times New Roman" pitchFamily="18" charset="0"/>
                <a:ea typeface="楷体_GB2312" pitchFamily="49" charset="-122"/>
              </a:rPr>
              <a:t>期间多次翻转的问题，但在</a:t>
            </a:r>
            <a:r>
              <a:rPr kumimoji="1" lang="en-US" altLang="zh-CN" sz="2800" b="1" i="1">
                <a:solidFill>
                  <a:schemeClr val="tx1"/>
                </a:solidFill>
                <a:latin typeface="Times New Roman" pitchFamily="18" charset="0"/>
                <a:ea typeface="楷体_GB2312" pitchFamily="49" charset="-122"/>
              </a:rPr>
              <a:t>CLK</a:t>
            </a:r>
            <a:r>
              <a:rPr kumimoji="1" lang="zh-CN" altLang="en-US" sz="2800" b="1">
                <a:solidFill>
                  <a:schemeClr val="tx1"/>
                </a:solidFill>
                <a:latin typeface="Times New Roman" pitchFamily="18" charset="0"/>
                <a:ea typeface="楷体_GB2312" pitchFamily="49" charset="-122"/>
              </a:rPr>
              <a:t>＝</a:t>
            </a:r>
            <a:r>
              <a:rPr kumimoji="1" lang="en-US" altLang="zh-CN" sz="2800" b="1">
                <a:solidFill>
                  <a:schemeClr val="tx1"/>
                </a:solidFill>
                <a:latin typeface="Times New Roman" pitchFamily="18" charset="0"/>
                <a:ea typeface="楷体_GB2312" pitchFamily="49" charset="-122"/>
              </a:rPr>
              <a:t>1</a:t>
            </a:r>
            <a:r>
              <a:rPr kumimoji="1" lang="zh-CN" altLang="en-US" sz="2800" b="1">
                <a:solidFill>
                  <a:schemeClr val="tx1"/>
                </a:solidFill>
                <a:latin typeface="Times New Roman" pitchFamily="18" charset="0"/>
                <a:ea typeface="楷体_GB2312" pitchFamily="49" charset="-122"/>
              </a:rPr>
              <a:t>期间，主触发器的输出仍会随输入的变化而变化，且仍存在不定态，输入信号仍遵守</a:t>
            </a:r>
            <a:r>
              <a:rPr kumimoji="1" lang="en-US" altLang="zh-CN" sz="2800" b="1">
                <a:solidFill>
                  <a:schemeClr val="tx1"/>
                </a:solidFill>
                <a:latin typeface="Times New Roman" pitchFamily="18" charset="0"/>
                <a:ea typeface="楷体_GB2312" pitchFamily="49" charset="-122"/>
              </a:rPr>
              <a:t>SR</a:t>
            </a:r>
            <a:r>
              <a:rPr kumimoji="1" lang="zh-CN" altLang="en-US" sz="2800" b="1">
                <a:solidFill>
                  <a:schemeClr val="tx1"/>
                </a:solidFill>
                <a:latin typeface="Times New Roman" pitchFamily="18" charset="0"/>
                <a:ea typeface="楷体_GB2312" pitchFamily="49" charset="-122"/>
              </a:rPr>
              <a:t>＝</a:t>
            </a:r>
            <a:r>
              <a:rPr kumimoji="1" lang="en-US" altLang="zh-CN" sz="2800" b="1">
                <a:solidFill>
                  <a:schemeClr val="tx1"/>
                </a:solidFill>
                <a:latin typeface="Times New Roman" pitchFamily="18" charset="0"/>
                <a:ea typeface="楷体_GB2312" pitchFamily="49" charset="-122"/>
              </a:rPr>
              <a:t>0.</a:t>
            </a:r>
          </a:p>
        </p:txBody>
      </p:sp>
      <p:sp>
        <p:nvSpPr>
          <p:cNvPr id="32787" name="Text Box 19"/>
          <p:cNvSpPr txBox="1">
            <a:spLocks noChangeArrowheads="1"/>
          </p:cNvSpPr>
          <p:nvPr/>
        </p:nvSpPr>
        <p:spPr bwMode="auto">
          <a:xfrm>
            <a:off x="179388" y="2565400"/>
            <a:ext cx="403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u="sng"/>
              <a:t>2 </a:t>
            </a:r>
            <a:r>
              <a:rPr kumimoji="1" lang="zh-CN" altLang="en-US" u="sng"/>
              <a:t>主从</a:t>
            </a:r>
            <a:r>
              <a:rPr kumimoji="1" lang="en-US" altLang="zh-CN" u="sng"/>
              <a:t>JK</a:t>
            </a:r>
            <a:r>
              <a:rPr kumimoji="1" lang="zh-CN" altLang="en-US" u="sng"/>
              <a:t>触发器：</a:t>
            </a:r>
          </a:p>
        </p:txBody>
      </p:sp>
      <p:sp>
        <p:nvSpPr>
          <p:cNvPr id="32788" name="Text Box 20"/>
          <p:cNvSpPr txBox="1">
            <a:spLocks noChangeArrowheads="1"/>
          </p:cNvSpPr>
          <p:nvPr/>
        </p:nvSpPr>
        <p:spPr bwMode="auto">
          <a:xfrm>
            <a:off x="179388" y="3141663"/>
            <a:ext cx="8758237"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t>       </a:t>
            </a:r>
            <a:r>
              <a:rPr kumimoji="1" lang="zh-CN" altLang="en-US"/>
              <a:t>为了使主从</a:t>
            </a:r>
            <a:r>
              <a:rPr kumimoji="1" lang="en-US" altLang="zh-CN" i="1"/>
              <a:t>SR</a:t>
            </a:r>
            <a:r>
              <a:rPr kumimoji="1" lang="zh-CN" altLang="en-US"/>
              <a:t>触发器在</a:t>
            </a:r>
            <a:r>
              <a:rPr kumimoji="1" lang="en-US" altLang="zh-CN" i="1"/>
              <a:t>S</a:t>
            </a:r>
            <a:r>
              <a:rPr kumimoji="1" lang="zh-CN" altLang="en-US"/>
              <a:t>＝</a:t>
            </a:r>
            <a:r>
              <a:rPr kumimoji="1" lang="en-US" altLang="zh-CN" i="1"/>
              <a:t>R</a:t>
            </a:r>
            <a:r>
              <a:rPr kumimoji="1" lang="zh-CN" altLang="en-US"/>
              <a:t>＝</a:t>
            </a:r>
            <a:r>
              <a:rPr kumimoji="1" lang="en-US" altLang="zh-CN"/>
              <a:t>1</a:t>
            </a:r>
            <a:r>
              <a:rPr kumimoji="1" lang="zh-CN" altLang="en-US"/>
              <a:t>时也有确定的状态，则将输出端 </a:t>
            </a:r>
            <a:r>
              <a:rPr kumimoji="1" lang="en-US" altLang="zh-CN" i="1"/>
              <a:t>Q </a:t>
            </a:r>
            <a:r>
              <a:rPr kumimoji="1" lang="zh-CN" altLang="en-US"/>
              <a:t>和 </a:t>
            </a:r>
            <a:r>
              <a:rPr kumimoji="1" lang="en-US" altLang="zh-CN" i="1"/>
              <a:t>Q</a:t>
            </a:r>
            <a:r>
              <a:rPr kumimoji="1" lang="en-US" altLang="zh-CN"/>
              <a:t> </a:t>
            </a:r>
            <a:r>
              <a:rPr kumimoji="1" lang="en-US" altLang="zh-CN">
                <a:sym typeface="Symbol" pitchFamily="18" charset="2"/>
              </a:rPr>
              <a:t></a:t>
            </a:r>
            <a:r>
              <a:rPr kumimoji="1" lang="zh-CN" altLang="en-US"/>
              <a:t>反馈到输入端，这种触发器称为</a:t>
            </a:r>
            <a:r>
              <a:rPr kumimoji="1" lang="en-US" altLang="zh-CN"/>
              <a:t>JK</a:t>
            </a:r>
            <a:r>
              <a:rPr kumimoji="1" lang="zh-CN" altLang="en-US"/>
              <a:t>触发器（简称</a:t>
            </a:r>
            <a:r>
              <a:rPr kumimoji="1" lang="en-US" altLang="zh-CN"/>
              <a:t>JK</a:t>
            </a:r>
            <a:r>
              <a:rPr kumimoji="1" lang="zh-CN" altLang="en-US"/>
              <a:t>触发器）。实际上这对反馈线通常在制造集成电路时内部已接好。</a:t>
            </a:r>
          </a:p>
        </p:txBody>
      </p:sp>
      <p:sp>
        <p:nvSpPr>
          <p:cNvPr id="32792" name="Rectangle 24"/>
          <p:cNvSpPr>
            <a:spLocks noChangeArrowheads="1"/>
          </p:cNvSpPr>
          <p:nvPr/>
        </p:nvSpPr>
        <p:spPr bwMode="auto">
          <a:xfrm>
            <a:off x="0" y="0"/>
            <a:ext cx="6072188"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effectLst>
                  <a:outerShdw blurRad="38100" dist="38100" dir="2700000" algn="tl">
                    <a:srgbClr val="000000"/>
                  </a:outerShdw>
                </a:effectLst>
              </a:rPr>
              <a:t>5.4 </a:t>
            </a:r>
            <a:r>
              <a:rPr lang="zh-CN" altLang="en-US" sz="3600" u="sng">
                <a:solidFill>
                  <a:srgbClr val="FFFF66"/>
                </a:solidFill>
                <a:effectLst>
                  <a:outerShdw blurRad="38100" dist="38100" dir="2700000" algn="tl">
                    <a:srgbClr val="000000"/>
                  </a:outerShdw>
                </a:effectLst>
              </a:rPr>
              <a:t>脉冲触发的触发器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barn(inHorizontal)">
                                      <p:cBhvr>
                                        <p:cTn id="7" dur="1000"/>
                                        <p:tgtEl>
                                          <p:spTgt spid="327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2787"/>
                                        </p:tgtEl>
                                        <p:attrNameLst>
                                          <p:attrName>style.visibility</p:attrName>
                                        </p:attrNameLst>
                                      </p:cBhvr>
                                      <p:to>
                                        <p:strVal val="visible"/>
                                      </p:to>
                                    </p:set>
                                    <p:animEffect transition="in" filter="box(in)">
                                      <p:cBhvr>
                                        <p:cTn id="12" dur="1000"/>
                                        <p:tgtEl>
                                          <p:spTgt spid="327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32788"/>
                                        </p:tgtEl>
                                        <p:attrNameLst>
                                          <p:attrName>style.visibility</p:attrName>
                                        </p:attrNameLst>
                                      </p:cBhvr>
                                      <p:to>
                                        <p:strVal val="visible"/>
                                      </p:to>
                                    </p:set>
                                    <p:animEffect transition="in" filter="barn(inHorizontal)">
                                      <p:cBhvr>
                                        <p:cTn id="17" dur="1000"/>
                                        <p:tgtEl>
                                          <p:spTgt spid="32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utoUpdateAnimBg="0"/>
      <p:bldP spid="32787" grpId="0" autoUpdateAnimBg="0"/>
      <p:bldP spid="3278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323850" y="765175"/>
            <a:ext cx="7561263" cy="590550"/>
          </a:xfrm>
        </p:spPr>
        <p:txBody>
          <a:bodyPr/>
          <a:lstStyle/>
          <a:p>
            <a:pPr algn="l"/>
            <a:r>
              <a:rPr lang="zh-CN" altLang="en-US" sz="2800" b="1">
                <a:solidFill>
                  <a:schemeClr val="tx1"/>
                </a:solidFill>
                <a:latin typeface="Times New Roman" pitchFamily="18" charset="0"/>
                <a:ea typeface="楷体_GB2312" pitchFamily="49" charset="-122"/>
              </a:rPr>
              <a:t>图</a:t>
            </a:r>
            <a:r>
              <a:rPr lang="en-US" altLang="zh-CN" sz="2800" b="1">
                <a:solidFill>
                  <a:schemeClr val="tx1"/>
                </a:solidFill>
                <a:latin typeface="Times New Roman" pitchFamily="18" charset="0"/>
                <a:ea typeface="楷体_GB2312" pitchFamily="49" charset="-122"/>
              </a:rPr>
              <a:t>5.4.5 </a:t>
            </a:r>
            <a:r>
              <a:rPr lang="zh-CN" altLang="en-US" sz="2800" b="1">
                <a:solidFill>
                  <a:schemeClr val="tx1"/>
                </a:solidFill>
                <a:latin typeface="Times New Roman" pitchFamily="18" charset="0"/>
                <a:ea typeface="楷体_GB2312" pitchFamily="49" charset="-122"/>
              </a:rPr>
              <a:t>为主从</a:t>
            </a:r>
            <a:r>
              <a:rPr lang="en-US" altLang="zh-CN" sz="2800" b="1">
                <a:solidFill>
                  <a:schemeClr val="tx1"/>
                </a:solidFill>
                <a:latin typeface="Times New Roman" pitchFamily="18" charset="0"/>
                <a:ea typeface="楷体_GB2312" pitchFamily="49" charset="-122"/>
              </a:rPr>
              <a:t>JK</a:t>
            </a:r>
            <a:r>
              <a:rPr lang="zh-CN" altLang="en-US" sz="2800" b="1">
                <a:solidFill>
                  <a:schemeClr val="tx1"/>
                </a:solidFill>
                <a:latin typeface="Times New Roman" pitchFamily="18" charset="0"/>
                <a:ea typeface="楷体_GB2312" pitchFamily="49" charset="-122"/>
              </a:rPr>
              <a:t>触发器电路及其图形符号</a:t>
            </a:r>
          </a:p>
        </p:txBody>
      </p:sp>
      <p:sp>
        <p:nvSpPr>
          <p:cNvPr id="138244" name="Rectangle 4"/>
          <p:cNvSpPr>
            <a:spLocks noChangeArrowheads="1"/>
          </p:cNvSpPr>
          <p:nvPr/>
        </p:nvSpPr>
        <p:spPr bwMode="auto">
          <a:xfrm>
            <a:off x="0" y="0"/>
            <a:ext cx="6072188"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effectLst>
                  <a:outerShdw blurRad="38100" dist="38100" dir="2700000" algn="tl">
                    <a:srgbClr val="000000"/>
                  </a:outerShdw>
                </a:effectLst>
              </a:rPr>
              <a:t>5.4 </a:t>
            </a:r>
            <a:r>
              <a:rPr lang="zh-CN" altLang="en-US" sz="3600" u="sng">
                <a:solidFill>
                  <a:srgbClr val="FFFF66"/>
                </a:solidFill>
                <a:effectLst>
                  <a:outerShdw blurRad="38100" dist="38100" dir="2700000" algn="tl">
                    <a:srgbClr val="000000"/>
                  </a:outerShdw>
                </a:effectLst>
              </a:rPr>
              <a:t>脉冲触发的触发器</a:t>
            </a:r>
          </a:p>
        </p:txBody>
      </p:sp>
      <p:grpSp>
        <p:nvGrpSpPr>
          <p:cNvPr id="138254" name="Group 14"/>
          <p:cNvGrpSpPr>
            <a:grpSpLocks/>
          </p:cNvGrpSpPr>
          <p:nvPr/>
        </p:nvGrpSpPr>
        <p:grpSpPr bwMode="auto">
          <a:xfrm>
            <a:off x="539750" y="1484313"/>
            <a:ext cx="7200900" cy="5200650"/>
            <a:chOff x="340" y="935"/>
            <a:chExt cx="4536" cy="3276"/>
          </a:xfrm>
        </p:grpSpPr>
        <p:grpSp>
          <p:nvGrpSpPr>
            <p:cNvPr id="138252" name="Group 12"/>
            <p:cNvGrpSpPr>
              <a:grpSpLocks/>
            </p:cNvGrpSpPr>
            <p:nvPr/>
          </p:nvGrpSpPr>
          <p:grpSpPr bwMode="auto">
            <a:xfrm>
              <a:off x="340" y="935"/>
              <a:ext cx="4536" cy="3266"/>
              <a:chOff x="295" y="482"/>
              <a:chExt cx="4536" cy="3266"/>
            </a:xfrm>
          </p:grpSpPr>
          <p:grpSp>
            <p:nvGrpSpPr>
              <p:cNvPr id="138251" name="Group 11"/>
              <p:cNvGrpSpPr>
                <a:grpSpLocks/>
              </p:cNvGrpSpPr>
              <p:nvPr/>
            </p:nvGrpSpPr>
            <p:grpSpPr bwMode="auto">
              <a:xfrm>
                <a:off x="295" y="482"/>
                <a:ext cx="4536" cy="2086"/>
                <a:chOff x="295" y="482"/>
                <a:chExt cx="4536" cy="2086"/>
              </a:xfrm>
            </p:grpSpPr>
            <p:pic>
              <p:nvPicPr>
                <p:cNvPr id="138246" name="Picture 6" descr="5-4-3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 y="482"/>
                  <a:ext cx="4536" cy="2086"/>
                </a:xfrm>
                <a:prstGeom prst="rect">
                  <a:avLst/>
                </a:prstGeom>
                <a:noFill/>
                <a:extLst>
                  <a:ext uri="{909E8E84-426E-40DD-AFC4-6F175D3DCCD1}">
                    <a14:hiddenFill xmlns:a14="http://schemas.microsoft.com/office/drawing/2010/main">
                      <a:solidFill>
                        <a:srgbClr val="FFFFFF"/>
                      </a:solidFill>
                    </a14:hiddenFill>
                  </a:ext>
                </a:extLst>
              </p:spPr>
            </p:pic>
            <p:sp>
              <p:nvSpPr>
                <p:cNvPr id="138247" name="Rectangle 7"/>
                <p:cNvSpPr>
                  <a:spLocks noChangeArrowheads="1"/>
                </p:cNvSpPr>
                <p:nvPr/>
              </p:nvSpPr>
              <p:spPr bwMode="auto">
                <a:xfrm>
                  <a:off x="1052" y="482"/>
                  <a:ext cx="3089" cy="170"/>
                </a:xfrm>
                <a:prstGeom prst="rect">
                  <a:avLst/>
                </a:prstGeom>
                <a:solidFill>
                  <a:srgbClr val="FF99CC">
                    <a:alpha val="20000"/>
                  </a:srgbClr>
                </a:solidFill>
                <a:ln>
                  <a:noFill/>
                </a:ln>
                <a:effectLst/>
                <a:extLst>
                  <a:ext uri="{91240B29-F687-4F45-9708-019B960494DF}">
                    <a14:hiddenLine xmlns:a14="http://schemas.microsoft.com/office/drawing/2010/main" w="9525">
                      <a:solidFill>
                        <a:srgbClr val="FF99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48" name="Rectangle 8"/>
                <p:cNvSpPr>
                  <a:spLocks noChangeArrowheads="1"/>
                </p:cNvSpPr>
                <p:nvPr/>
              </p:nvSpPr>
              <p:spPr bwMode="auto">
                <a:xfrm>
                  <a:off x="1052" y="1903"/>
                  <a:ext cx="3211" cy="170"/>
                </a:xfrm>
                <a:prstGeom prst="rect">
                  <a:avLst/>
                </a:prstGeom>
                <a:solidFill>
                  <a:srgbClr val="FF99CC">
                    <a:alpha val="20000"/>
                  </a:srgbClr>
                </a:solidFill>
                <a:ln>
                  <a:noFill/>
                </a:ln>
                <a:effectLst/>
                <a:extLst>
                  <a:ext uri="{91240B29-F687-4F45-9708-019B960494DF}">
                    <a14:hiddenLine xmlns:a14="http://schemas.microsoft.com/office/drawing/2010/main" w="9525">
                      <a:solidFill>
                        <a:srgbClr val="FF99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pic>
            <p:nvPicPr>
              <p:cNvPr id="138249" name="Picture 9" descr="5-4-3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9" y="2704"/>
                <a:ext cx="1905" cy="1044"/>
              </a:xfrm>
              <a:prstGeom prst="rect">
                <a:avLst/>
              </a:prstGeom>
              <a:noFill/>
              <a:extLst>
                <a:ext uri="{909E8E84-426E-40DD-AFC4-6F175D3DCCD1}">
                  <a14:hiddenFill xmlns:a14="http://schemas.microsoft.com/office/drawing/2010/main">
                    <a:solidFill>
                      <a:srgbClr val="FFFFFF"/>
                    </a:solidFill>
                  </a14:hiddenFill>
                </a:ext>
              </a:extLst>
            </p:spPr>
          </p:pic>
          <p:sp>
            <p:nvSpPr>
              <p:cNvPr id="138250" name="Rectangle 10"/>
              <p:cNvSpPr>
                <a:spLocks noChangeArrowheads="1"/>
              </p:cNvSpPr>
              <p:nvPr/>
            </p:nvSpPr>
            <p:spPr bwMode="auto">
              <a:xfrm>
                <a:off x="3243" y="2160"/>
                <a:ext cx="8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effectLst>
                      <a:outerShdw blurRad="38100" dist="38100" dir="2700000" algn="tl">
                        <a:srgbClr val="FFFFFF"/>
                      </a:outerShdw>
                    </a:effectLst>
                  </a:rPr>
                  <a:t>电路</a:t>
                </a:r>
              </a:p>
            </p:txBody>
          </p:sp>
        </p:grpSp>
        <p:sp>
          <p:nvSpPr>
            <p:cNvPr id="138253" name="Rectangle 13"/>
            <p:cNvSpPr>
              <a:spLocks noChangeArrowheads="1"/>
            </p:cNvSpPr>
            <p:nvPr/>
          </p:nvSpPr>
          <p:spPr bwMode="auto">
            <a:xfrm>
              <a:off x="3515" y="3884"/>
              <a:ext cx="7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effectLst>
                    <a:outerShdw blurRad="38100" dist="38100" dir="2700000" algn="tl">
                      <a:srgbClr val="000000"/>
                    </a:outerShdw>
                  </a:effectLst>
                </a:rPr>
                <a:t>图</a:t>
              </a:r>
              <a:r>
                <a:rPr lang="en-US" altLang="zh-CN">
                  <a:effectLst>
                    <a:outerShdw blurRad="38100" dist="38100" dir="2700000" algn="tl">
                      <a:srgbClr val="000000"/>
                    </a:outerShdw>
                  </a:effectLst>
                </a:rPr>
                <a:t>5.4.5</a:t>
              </a:r>
            </a:p>
          </p:txBody>
        </p:sp>
      </p:gr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8242"/>
                                        </p:tgtEl>
                                        <p:attrNameLst>
                                          <p:attrName>style.visibility</p:attrName>
                                        </p:attrNameLst>
                                      </p:cBhvr>
                                      <p:to>
                                        <p:strVal val="visible"/>
                                      </p:to>
                                    </p:set>
                                    <p:animEffect transition="in" filter="box(in)">
                                      <p:cBhvr>
                                        <p:cTn id="7" dur="1000"/>
                                        <p:tgtEl>
                                          <p:spTgt spid="1382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38254"/>
                                        </p:tgtEl>
                                        <p:attrNameLst>
                                          <p:attrName>style.visibility</p:attrName>
                                        </p:attrNameLst>
                                      </p:cBhvr>
                                      <p:to>
                                        <p:strVal val="visible"/>
                                      </p:to>
                                    </p:set>
                                    <p:animEffect transition="in" filter="dissolve">
                                      <p:cBhvr>
                                        <p:cTn id="12" dur="1000"/>
                                        <p:tgtEl>
                                          <p:spTgt spid="138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06" name="Text Box 14"/>
          <p:cNvSpPr txBox="1">
            <a:spLocks noChangeArrowheads="1"/>
          </p:cNvSpPr>
          <p:nvPr/>
        </p:nvSpPr>
        <p:spPr bwMode="auto">
          <a:xfrm>
            <a:off x="179388" y="620713"/>
            <a:ext cx="24479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u="sng"/>
              <a:t>工作原理：</a:t>
            </a:r>
          </a:p>
        </p:txBody>
      </p:sp>
      <p:sp>
        <p:nvSpPr>
          <p:cNvPr id="33807" name="Rectangle 15"/>
          <p:cNvSpPr>
            <a:spLocks noChangeArrowheads="1"/>
          </p:cNvSpPr>
          <p:nvPr/>
        </p:nvSpPr>
        <p:spPr bwMode="auto">
          <a:xfrm>
            <a:off x="0" y="0"/>
            <a:ext cx="6072188"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effectLst>
                  <a:outerShdw blurRad="38100" dist="38100" dir="2700000" algn="tl">
                    <a:srgbClr val="000000"/>
                  </a:outerShdw>
                </a:effectLst>
              </a:rPr>
              <a:t>5.4 </a:t>
            </a:r>
            <a:r>
              <a:rPr lang="zh-CN" altLang="en-US" sz="3600" u="sng">
                <a:solidFill>
                  <a:srgbClr val="FFFF66"/>
                </a:solidFill>
                <a:effectLst>
                  <a:outerShdw blurRad="38100" dist="38100" dir="2700000" algn="tl">
                    <a:srgbClr val="000000"/>
                  </a:outerShdw>
                </a:effectLst>
              </a:rPr>
              <a:t>脉冲触发的触发器</a:t>
            </a:r>
          </a:p>
        </p:txBody>
      </p:sp>
      <p:grpSp>
        <p:nvGrpSpPr>
          <p:cNvPr id="33808" name="Group 16"/>
          <p:cNvGrpSpPr>
            <a:grpSpLocks/>
          </p:cNvGrpSpPr>
          <p:nvPr/>
        </p:nvGrpSpPr>
        <p:grpSpPr bwMode="auto">
          <a:xfrm>
            <a:off x="3419475" y="692150"/>
            <a:ext cx="5327650" cy="3097213"/>
            <a:chOff x="158" y="1071"/>
            <a:chExt cx="3266" cy="1665"/>
          </a:xfrm>
        </p:grpSpPr>
        <p:pic>
          <p:nvPicPr>
            <p:cNvPr id="33809" name="Picture 17" descr="5-4-3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 y="1071"/>
              <a:ext cx="3266" cy="1665"/>
            </a:xfrm>
            <a:prstGeom prst="rect">
              <a:avLst/>
            </a:prstGeom>
            <a:noFill/>
            <a:extLst>
              <a:ext uri="{909E8E84-426E-40DD-AFC4-6F175D3DCCD1}">
                <a14:hiddenFill xmlns:a14="http://schemas.microsoft.com/office/drawing/2010/main">
                  <a:solidFill>
                    <a:srgbClr val="FFFFFF"/>
                  </a:solidFill>
                </a14:hiddenFill>
              </a:ext>
            </a:extLst>
          </p:spPr>
        </p:pic>
        <p:sp>
          <p:nvSpPr>
            <p:cNvPr id="33810" name="Rectangle 18"/>
            <p:cNvSpPr>
              <a:spLocks noChangeArrowheads="1"/>
            </p:cNvSpPr>
            <p:nvPr/>
          </p:nvSpPr>
          <p:spPr bwMode="auto">
            <a:xfrm>
              <a:off x="703" y="1071"/>
              <a:ext cx="2224" cy="136"/>
            </a:xfrm>
            <a:prstGeom prst="rect">
              <a:avLst/>
            </a:prstGeom>
            <a:solidFill>
              <a:srgbClr val="FF99CC">
                <a:alpha val="20000"/>
              </a:srgbClr>
            </a:solidFill>
            <a:ln>
              <a:noFill/>
            </a:ln>
            <a:effectLst/>
            <a:extLst>
              <a:ext uri="{91240B29-F687-4F45-9708-019B960494DF}">
                <a14:hiddenLine xmlns:a14="http://schemas.microsoft.com/office/drawing/2010/main" w="9525">
                  <a:solidFill>
                    <a:srgbClr val="FF99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1" name="Rectangle 19"/>
            <p:cNvSpPr>
              <a:spLocks noChangeArrowheads="1"/>
            </p:cNvSpPr>
            <p:nvPr/>
          </p:nvSpPr>
          <p:spPr bwMode="auto">
            <a:xfrm>
              <a:off x="703" y="2205"/>
              <a:ext cx="2312" cy="136"/>
            </a:xfrm>
            <a:prstGeom prst="rect">
              <a:avLst/>
            </a:prstGeom>
            <a:solidFill>
              <a:srgbClr val="FF99CC">
                <a:alpha val="20000"/>
              </a:srgbClr>
            </a:solidFill>
            <a:ln>
              <a:noFill/>
            </a:ln>
            <a:effectLst/>
            <a:extLst>
              <a:ext uri="{91240B29-F687-4F45-9708-019B960494DF}">
                <a14:hiddenLine xmlns:a14="http://schemas.microsoft.com/office/drawing/2010/main" w="9525">
                  <a:solidFill>
                    <a:srgbClr val="FF99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3848" name="Text Box 56"/>
          <p:cNvSpPr txBox="1">
            <a:spLocks noChangeArrowheads="1"/>
          </p:cNvSpPr>
          <p:nvPr/>
        </p:nvSpPr>
        <p:spPr bwMode="auto">
          <a:xfrm>
            <a:off x="250825" y="1196975"/>
            <a:ext cx="3168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① </a:t>
            </a:r>
            <a:r>
              <a:rPr lang="en-US" altLang="zh-CN" i="1"/>
              <a:t>J</a:t>
            </a:r>
            <a:r>
              <a:rPr lang="zh-CN" altLang="en-US"/>
              <a:t>＝</a:t>
            </a:r>
            <a:r>
              <a:rPr lang="en-US" altLang="zh-CN" i="1"/>
              <a:t>K</a:t>
            </a:r>
            <a:r>
              <a:rPr lang="zh-CN" altLang="en-US"/>
              <a:t>＝</a:t>
            </a:r>
            <a:r>
              <a:rPr lang="en-US" altLang="zh-CN"/>
              <a:t>0</a:t>
            </a:r>
          </a:p>
        </p:txBody>
      </p:sp>
      <p:sp>
        <p:nvSpPr>
          <p:cNvPr id="33849" name="Rectangle 57"/>
          <p:cNvSpPr>
            <a:spLocks noChangeArrowheads="1"/>
          </p:cNvSpPr>
          <p:nvPr/>
        </p:nvSpPr>
        <p:spPr bwMode="auto">
          <a:xfrm>
            <a:off x="3851275" y="83661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0</a:t>
            </a:r>
          </a:p>
        </p:txBody>
      </p:sp>
      <p:sp>
        <p:nvSpPr>
          <p:cNvPr id="33850" name="Rectangle 58"/>
          <p:cNvSpPr>
            <a:spLocks noChangeArrowheads="1"/>
          </p:cNvSpPr>
          <p:nvPr/>
        </p:nvSpPr>
        <p:spPr bwMode="auto">
          <a:xfrm>
            <a:off x="3851275" y="191611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0</a:t>
            </a:r>
          </a:p>
        </p:txBody>
      </p:sp>
      <p:sp>
        <p:nvSpPr>
          <p:cNvPr id="33851" name="Text Box 59"/>
          <p:cNvSpPr txBox="1">
            <a:spLocks noChangeArrowheads="1"/>
          </p:cNvSpPr>
          <p:nvPr/>
        </p:nvSpPr>
        <p:spPr bwMode="auto">
          <a:xfrm>
            <a:off x="179388" y="1773238"/>
            <a:ext cx="3097212"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主触发器保持原态，则触发器（从触发器）也保持原态。即</a:t>
            </a:r>
          </a:p>
        </p:txBody>
      </p:sp>
      <p:sp>
        <p:nvSpPr>
          <p:cNvPr id="33852" name="Text Box 60"/>
          <p:cNvSpPr txBox="1">
            <a:spLocks noChangeArrowheads="1"/>
          </p:cNvSpPr>
          <p:nvPr/>
        </p:nvSpPr>
        <p:spPr bwMode="auto">
          <a:xfrm>
            <a:off x="179388" y="3716338"/>
            <a:ext cx="31686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Q*</a:t>
            </a:r>
            <a:r>
              <a:rPr lang="zh-CN" altLang="en-US"/>
              <a:t>＝</a:t>
            </a:r>
            <a:r>
              <a:rPr lang="en-US" altLang="zh-CN" i="1"/>
              <a:t>Q</a:t>
            </a:r>
            <a:endParaRPr lang="en-US" altLang="zh-CN"/>
          </a:p>
        </p:txBody>
      </p:sp>
      <p:graphicFrame>
        <p:nvGraphicFramePr>
          <p:cNvPr id="33862" name="Object 70"/>
          <p:cNvGraphicFramePr>
            <a:graphicFrameLocks noChangeAspect="1"/>
          </p:cNvGraphicFramePr>
          <p:nvPr/>
        </p:nvGraphicFramePr>
        <p:xfrm>
          <a:off x="3492500" y="3933825"/>
          <a:ext cx="5141913" cy="2751138"/>
        </p:xfrm>
        <a:graphic>
          <a:graphicData uri="http://schemas.openxmlformats.org/presentationml/2006/ole">
            <mc:AlternateContent xmlns:mc="http://schemas.openxmlformats.org/markup-compatibility/2006">
              <mc:Choice xmlns:v="urn:schemas-microsoft-com:vml" Requires="v">
                <p:oleObj spid="_x0000_s33863" name="Visio" r:id="rId5" imgW="2219858" imgH="1186891" progId="Visio.Drawing.11">
                  <p:embed/>
                </p:oleObj>
              </mc:Choice>
              <mc:Fallback>
                <p:oleObj name="Visio" r:id="rId5" imgW="2219858" imgH="1186891" progId="Visio.Drawing.11">
                  <p:embed/>
                  <p:pic>
                    <p:nvPicPr>
                      <p:cNvPr id="0" name="Object 7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500" y="3933825"/>
                        <a:ext cx="5141913" cy="2751138"/>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3808"/>
                                        </p:tgtEl>
                                        <p:attrNameLst>
                                          <p:attrName>style.visibility</p:attrName>
                                        </p:attrNameLst>
                                      </p:cBhvr>
                                      <p:to>
                                        <p:strVal val="visible"/>
                                      </p:to>
                                    </p:set>
                                    <p:animEffect transition="in" filter="dissolve">
                                      <p:cBhvr>
                                        <p:cTn id="7" dur="1000"/>
                                        <p:tgtEl>
                                          <p:spTgt spid="338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3862"/>
                                        </p:tgtEl>
                                        <p:attrNameLst>
                                          <p:attrName>style.visibility</p:attrName>
                                        </p:attrNameLst>
                                      </p:cBhvr>
                                      <p:to>
                                        <p:strVal val="visible"/>
                                      </p:to>
                                    </p:set>
                                    <p:animEffect transition="in" filter="dissolve">
                                      <p:cBhvr>
                                        <p:cTn id="12" dur="1000"/>
                                        <p:tgtEl>
                                          <p:spTgt spid="338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3806"/>
                                        </p:tgtEl>
                                        <p:attrNameLst>
                                          <p:attrName>style.visibility</p:attrName>
                                        </p:attrNameLst>
                                      </p:cBhvr>
                                      <p:to>
                                        <p:strVal val="visible"/>
                                      </p:to>
                                    </p:set>
                                    <p:animEffect transition="in" filter="box(in)">
                                      <p:cBhvr>
                                        <p:cTn id="17" dur="1000"/>
                                        <p:tgtEl>
                                          <p:spTgt spid="338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848"/>
                                        </p:tgtEl>
                                        <p:attrNameLst>
                                          <p:attrName>style.visibility</p:attrName>
                                        </p:attrNameLst>
                                      </p:cBhvr>
                                      <p:to>
                                        <p:strVal val="visible"/>
                                      </p:to>
                                    </p:set>
                                    <p:animEffect transition="in" filter="wipe(left)">
                                      <p:cBhvr>
                                        <p:cTn id="22" dur="1000"/>
                                        <p:tgtEl>
                                          <p:spTgt spid="338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3849"/>
                                        </p:tgtEl>
                                        <p:attrNameLst>
                                          <p:attrName>style.visibility</p:attrName>
                                        </p:attrNameLst>
                                      </p:cBhvr>
                                      <p:to>
                                        <p:strVal val="visible"/>
                                      </p:to>
                                    </p:set>
                                    <p:animEffect transition="in" filter="fade">
                                      <p:cBhvr>
                                        <p:cTn id="27" dur="1000"/>
                                        <p:tgtEl>
                                          <p:spTgt spid="3384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3850"/>
                                        </p:tgtEl>
                                        <p:attrNameLst>
                                          <p:attrName>style.visibility</p:attrName>
                                        </p:attrNameLst>
                                      </p:cBhvr>
                                      <p:to>
                                        <p:strVal val="visible"/>
                                      </p:to>
                                    </p:set>
                                    <p:animEffect transition="in" filter="fade">
                                      <p:cBhvr>
                                        <p:cTn id="32" dur="1000"/>
                                        <p:tgtEl>
                                          <p:spTgt spid="3385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6" fill="hold" grpId="0" nodeType="clickEffect">
                                  <p:stCondLst>
                                    <p:cond delay="0"/>
                                  </p:stCondLst>
                                  <p:childTnLst>
                                    <p:set>
                                      <p:cBhvr>
                                        <p:cTn id="36" dur="1" fill="hold">
                                          <p:stCondLst>
                                            <p:cond delay="0"/>
                                          </p:stCondLst>
                                        </p:cTn>
                                        <p:tgtEl>
                                          <p:spTgt spid="33851"/>
                                        </p:tgtEl>
                                        <p:attrNameLst>
                                          <p:attrName>style.visibility</p:attrName>
                                        </p:attrNameLst>
                                      </p:cBhvr>
                                      <p:to>
                                        <p:strVal val="visible"/>
                                      </p:to>
                                    </p:set>
                                    <p:animEffect transition="in" filter="barn(inHorizontal)">
                                      <p:cBhvr>
                                        <p:cTn id="37" dur="500"/>
                                        <p:tgtEl>
                                          <p:spTgt spid="3385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3852"/>
                                        </p:tgtEl>
                                        <p:attrNameLst>
                                          <p:attrName>style.visibility</p:attrName>
                                        </p:attrNameLst>
                                      </p:cBhvr>
                                      <p:to>
                                        <p:strVal val="visible"/>
                                      </p:to>
                                    </p:set>
                                    <p:animEffect transition="in" filter="wipe(left)">
                                      <p:cBhvr>
                                        <p:cTn id="42" dur="1000"/>
                                        <p:tgtEl>
                                          <p:spTgt spid="33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6" grpId="0"/>
      <p:bldP spid="33848" grpId="0"/>
      <p:bldP spid="33849" grpId="0"/>
      <p:bldP spid="33850" grpId="0"/>
      <p:bldP spid="33851" grpId="0"/>
      <p:bldP spid="3385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Text Box 4"/>
          <p:cNvSpPr txBox="1">
            <a:spLocks noChangeArrowheads="1"/>
          </p:cNvSpPr>
          <p:nvPr/>
        </p:nvSpPr>
        <p:spPr bwMode="auto">
          <a:xfrm>
            <a:off x="2771775" y="188913"/>
            <a:ext cx="19431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600" u="sng">
                <a:solidFill>
                  <a:srgbClr val="FFFF66"/>
                </a:solidFill>
              </a:rPr>
              <a:t>5.1 </a:t>
            </a:r>
            <a:r>
              <a:rPr kumimoji="1" lang="zh-CN" altLang="en-US" sz="3600" u="sng">
                <a:solidFill>
                  <a:srgbClr val="FFFF66"/>
                </a:solidFill>
              </a:rPr>
              <a:t>概述</a:t>
            </a:r>
          </a:p>
        </p:txBody>
      </p:sp>
      <p:sp>
        <p:nvSpPr>
          <p:cNvPr id="69637" name="Text Box 5"/>
          <p:cNvSpPr txBox="1">
            <a:spLocks noChangeArrowheads="1"/>
          </p:cNvSpPr>
          <p:nvPr/>
        </p:nvSpPr>
        <p:spPr bwMode="auto">
          <a:xfrm>
            <a:off x="395288" y="1196975"/>
            <a:ext cx="7499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a:t>能够存储</a:t>
            </a:r>
            <a:r>
              <a:rPr kumimoji="1" lang="en-US" altLang="zh-CN"/>
              <a:t>1</a:t>
            </a:r>
            <a:r>
              <a:rPr kumimoji="1" lang="zh-CN" altLang="en-US"/>
              <a:t>位二值信号的基本单元电路。</a:t>
            </a:r>
          </a:p>
        </p:txBody>
      </p:sp>
      <p:sp>
        <p:nvSpPr>
          <p:cNvPr id="69638" name="Text Box 6"/>
          <p:cNvSpPr txBox="1">
            <a:spLocks noChangeArrowheads="1"/>
          </p:cNvSpPr>
          <p:nvPr/>
        </p:nvSpPr>
        <p:spPr bwMode="auto">
          <a:xfrm>
            <a:off x="323850" y="3068638"/>
            <a:ext cx="68516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t>b.</a:t>
            </a:r>
            <a:r>
              <a:rPr kumimoji="1" lang="zh-CN" altLang="en-US"/>
              <a:t>根据不同的输入信号可以置</a:t>
            </a:r>
            <a:r>
              <a:rPr kumimoji="1" lang="en-US" altLang="zh-CN"/>
              <a:t>1</a:t>
            </a:r>
            <a:r>
              <a:rPr kumimoji="1" lang="zh-CN" altLang="en-US"/>
              <a:t>或</a:t>
            </a:r>
            <a:r>
              <a:rPr kumimoji="1" lang="en-US" altLang="zh-CN"/>
              <a:t>0.</a:t>
            </a:r>
          </a:p>
        </p:txBody>
      </p:sp>
      <p:sp>
        <p:nvSpPr>
          <p:cNvPr id="69639" name="Text Box 7"/>
          <p:cNvSpPr txBox="1">
            <a:spLocks noChangeArrowheads="1"/>
          </p:cNvSpPr>
          <p:nvPr/>
        </p:nvSpPr>
        <p:spPr bwMode="auto">
          <a:xfrm>
            <a:off x="395288" y="3573463"/>
            <a:ext cx="2438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u="sng"/>
              <a:t>3. </a:t>
            </a:r>
            <a:r>
              <a:rPr kumimoji="1" lang="zh-CN" altLang="en-US" u="sng"/>
              <a:t>分类：</a:t>
            </a:r>
          </a:p>
        </p:txBody>
      </p:sp>
      <p:sp>
        <p:nvSpPr>
          <p:cNvPr id="69645" name="Rectangle 13"/>
          <p:cNvSpPr>
            <a:spLocks noChangeArrowheads="1"/>
          </p:cNvSpPr>
          <p:nvPr/>
        </p:nvSpPr>
        <p:spPr bwMode="auto">
          <a:xfrm>
            <a:off x="323850" y="1628775"/>
            <a:ext cx="2951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u="sng"/>
              <a:t>2.</a:t>
            </a:r>
            <a:r>
              <a:rPr kumimoji="1" lang="zh-CN" altLang="en-US" u="sng"/>
              <a:t>触发器的特点</a:t>
            </a:r>
            <a:r>
              <a:rPr kumimoji="1" lang="zh-CN" altLang="en-US"/>
              <a:t>：</a:t>
            </a:r>
          </a:p>
        </p:txBody>
      </p:sp>
      <p:sp>
        <p:nvSpPr>
          <p:cNvPr id="69646" name="Rectangle 14"/>
          <p:cNvSpPr>
            <a:spLocks noChangeArrowheads="1"/>
          </p:cNvSpPr>
          <p:nvPr/>
        </p:nvSpPr>
        <p:spPr bwMode="auto">
          <a:xfrm>
            <a:off x="323850" y="692150"/>
            <a:ext cx="187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u="sng"/>
              <a:t>1.</a:t>
            </a:r>
            <a:r>
              <a:rPr kumimoji="1" lang="zh-CN" altLang="en-US" u="sng"/>
              <a:t>触发器</a:t>
            </a:r>
            <a:r>
              <a:rPr kumimoji="1" lang="zh-CN" altLang="en-US"/>
              <a:t>：</a:t>
            </a:r>
          </a:p>
        </p:txBody>
      </p:sp>
      <p:sp>
        <p:nvSpPr>
          <p:cNvPr id="69647" name="Text Box 15"/>
          <p:cNvSpPr txBox="1">
            <a:spLocks noChangeArrowheads="1"/>
          </p:cNvSpPr>
          <p:nvPr/>
        </p:nvSpPr>
        <p:spPr bwMode="auto">
          <a:xfrm>
            <a:off x="250825" y="2060575"/>
            <a:ext cx="84978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t>a.</a:t>
            </a:r>
            <a:r>
              <a:rPr kumimoji="1" lang="zh-CN" altLang="en-US"/>
              <a:t>具有两个能自行保持的稳定状态，用来表示逻辑状态的</a:t>
            </a:r>
            <a:r>
              <a:rPr kumimoji="1" lang="en-US" altLang="zh-CN"/>
              <a:t>0</a:t>
            </a:r>
            <a:r>
              <a:rPr kumimoji="1" lang="zh-CN" altLang="en-US"/>
              <a:t>和</a:t>
            </a:r>
            <a:r>
              <a:rPr kumimoji="1" lang="en-US" altLang="zh-CN"/>
              <a:t>1,</a:t>
            </a:r>
            <a:r>
              <a:rPr kumimoji="1" lang="zh-CN" altLang="en-US"/>
              <a:t>或二进制数的</a:t>
            </a:r>
            <a:r>
              <a:rPr kumimoji="1" lang="en-US" altLang="zh-CN"/>
              <a:t>0</a:t>
            </a:r>
            <a:r>
              <a:rPr kumimoji="1" lang="zh-CN" altLang="en-US"/>
              <a:t>和</a:t>
            </a:r>
            <a:r>
              <a:rPr kumimoji="1" lang="en-US" altLang="zh-CN"/>
              <a:t>1 ; </a:t>
            </a:r>
            <a:endParaRPr lang="en-US" altLang="zh-CN"/>
          </a:p>
        </p:txBody>
      </p:sp>
      <p:sp>
        <p:nvSpPr>
          <p:cNvPr id="69648" name="Text Box 16"/>
          <p:cNvSpPr txBox="1">
            <a:spLocks noChangeArrowheads="1"/>
          </p:cNvSpPr>
          <p:nvPr/>
        </p:nvSpPr>
        <p:spPr bwMode="auto">
          <a:xfrm>
            <a:off x="250825" y="4149725"/>
            <a:ext cx="8675688" cy="519113"/>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000000"/>
                </a:solidFill>
              </a:rPr>
              <a:t>按触发方式：电平触发器、脉冲触发器和边沿触发器</a:t>
            </a:r>
          </a:p>
        </p:txBody>
      </p:sp>
      <p:sp>
        <p:nvSpPr>
          <p:cNvPr id="69649" name="Text Box 17"/>
          <p:cNvSpPr txBox="1">
            <a:spLocks noChangeArrowheads="1"/>
          </p:cNvSpPr>
          <p:nvPr/>
        </p:nvSpPr>
        <p:spPr bwMode="auto">
          <a:xfrm>
            <a:off x="250825" y="5589588"/>
            <a:ext cx="86756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按结构：基本</a:t>
            </a:r>
            <a:r>
              <a:rPr lang="en-US" altLang="zh-CN"/>
              <a:t>SR</a:t>
            </a:r>
            <a:r>
              <a:rPr lang="zh-CN" altLang="en-US"/>
              <a:t>锁存器、同步</a:t>
            </a:r>
            <a:r>
              <a:rPr lang="en-US" altLang="zh-CN"/>
              <a:t>SR</a:t>
            </a:r>
            <a:r>
              <a:rPr lang="zh-CN" altLang="en-US"/>
              <a:t>触发器、主从触发器、维持阻塞触发器、边沿</a:t>
            </a:r>
            <a:r>
              <a:rPr lang="zh-CN" altLang="en-US">
                <a:sym typeface="Symbol" pitchFamily="18" charset="2"/>
              </a:rPr>
              <a:t>触发器等</a:t>
            </a:r>
          </a:p>
        </p:txBody>
      </p:sp>
      <p:sp>
        <p:nvSpPr>
          <p:cNvPr id="69650" name="Text Box 18"/>
          <p:cNvSpPr txBox="1">
            <a:spLocks noChangeArrowheads="1"/>
          </p:cNvSpPr>
          <p:nvPr/>
        </p:nvSpPr>
        <p:spPr bwMode="auto">
          <a:xfrm>
            <a:off x="250825" y="4652963"/>
            <a:ext cx="86756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按逻辑功能方式：</a:t>
            </a:r>
            <a:r>
              <a:rPr lang="en-US" altLang="zh-CN"/>
              <a:t>SR</a:t>
            </a:r>
            <a:r>
              <a:rPr lang="zh-CN" altLang="en-US"/>
              <a:t>锁存器、</a:t>
            </a:r>
            <a:r>
              <a:rPr lang="en-US" altLang="zh-CN"/>
              <a:t>JK</a:t>
            </a:r>
            <a:r>
              <a:rPr lang="zh-CN" altLang="en-US"/>
              <a:t>触发器、</a:t>
            </a:r>
            <a:r>
              <a:rPr lang="en-US" altLang="zh-CN"/>
              <a:t>D</a:t>
            </a:r>
            <a:r>
              <a:rPr lang="zh-CN" altLang="en-US"/>
              <a:t>触发器、</a:t>
            </a:r>
            <a:r>
              <a:rPr lang="en-US" altLang="zh-CN"/>
              <a:t>T</a:t>
            </a:r>
            <a:r>
              <a:rPr lang="zh-CN" altLang="en-US"/>
              <a:t>触发器、</a:t>
            </a:r>
            <a:r>
              <a:rPr lang="en-US" altLang="zh-CN"/>
              <a:t>T</a:t>
            </a:r>
            <a:r>
              <a:rPr lang="en-US" altLang="zh-CN">
                <a:sym typeface="Symbol" pitchFamily="18" charset="2"/>
              </a:rPr>
              <a:t></a:t>
            </a:r>
            <a:r>
              <a:rPr lang="zh-CN" altLang="en-US">
                <a:sym typeface="Symbol" pitchFamily="18" charset="2"/>
              </a:rPr>
              <a:t>触发器</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69636"/>
                                        </p:tgtEl>
                                        <p:attrNameLst>
                                          <p:attrName>style.visibility</p:attrName>
                                        </p:attrNameLst>
                                      </p:cBhvr>
                                      <p:to>
                                        <p:strVal val="visible"/>
                                      </p:to>
                                    </p:set>
                                    <p:anim calcmode="lin" valueType="num">
                                      <p:cBhvr>
                                        <p:cTn id="7" dur="1000" fill="hold"/>
                                        <p:tgtEl>
                                          <p:spTgt spid="69636"/>
                                        </p:tgtEl>
                                        <p:attrNameLst>
                                          <p:attrName>ppt_w</p:attrName>
                                        </p:attrNameLst>
                                      </p:cBhvr>
                                      <p:tavLst>
                                        <p:tav tm="0">
                                          <p:val>
                                            <p:strVal val="2/3*#ppt_w"/>
                                          </p:val>
                                        </p:tav>
                                        <p:tav tm="100000">
                                          <p:val>
                                            <p:strVal val="#ppt_w"/>
                                          </p:val>
                                        </p:tav>
                                      </p:tavLst>
                                    </p:anim>
                                    <p:anim calcmode="lin" valueType="num">
                                      <p:cBhvr>
                                        <p:cTn id="8" dur="1000" fill="hold"/>
                                        <p:tgtEl>
                                          <p:spTgt spid="69636"/>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69646"/>
                                        </p:tgtEl>
                                        <p:attrNameLst>
                                          <p:attrName>style.visibility</p:attrName>
                                        </p:attrNameLst>
                                      </p:cBhvr>
                                      <p:to>
                                        <p:strVal val="visible"/>
                                      </p:to>
                                    </p:set>
                                    <p:animEffect transition="in" filter="wipe(left)">
                                      <p:cBhvr>
                                        <p:cTn id="13" dur="1000"/>
                                        <p:tgtEl>
                                          <p:spTgt spid="6964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69637"/>
                                        </p:tgtEl>
                                        <p:attrNameLst>
                                          <p:attrName>style.visibility</p:attrName>
                                        </p:attrNameLst>
                                      </p:cBhvr>
                                      <p:to>
                                        <p:strVal val="visible"/>
                                      </p:to>
                                    </p:set>
                                    <p:animEffect transition="in" filter="box(in)">
                                      <p:cBhvr>
                                        <p:cTn id="18" dur="1000"/>
                                        <p:tgtEl>
                                          <p:spTgt spid="6963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9645"/>
                                        </p:tgtEl>
                                        <p:attrNameLst>
                                          <p:attrName>style.visibility</p:attrName>
                                        </p:attrNameLst>
                                      </p:cBhvr>
                                      <p:to>
                                        <p:strVal val="visible"/>
                                      </p:to>
                                    </p:set>
                                    <p:animEffect transition="in" filter="wipe(left)">
                                      <p:cBhvr>
                                        <p:cTn id="23" dur="1000"/>
                                        <p:tgtEl>
                                          <p:spTgt spid="6964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69647"/>
                                        </p:tgtEl>
                                        <p:attrNameLst>
                                          <p:attrName>style.visibility</p:attrName>
                                        </p:attrNameLst>
                                      </p:cBhvr>
                                      <p:to>
                                        <p:strVal val="visible"/>
                                      </p:to>
                                    </p:set>
                                    <p:anim calcmode="lin" valueType="num">
                                      <p:cBhvr>
                                        <p:cTn id="28" dur="1000" fill="hold"/>
                                        <p:tgtEl>
                                          <p:spTgt spid="69647"/>
                                        </p:tgtEl>
                                        <p:attrNameLst>
                                          <p:attrName>ppt_x</p:attrName>
                                        </p:attrNameLst>
                                      </p:cBhvr>
                                      <p:tavLst>
                                        <p:tav tm="0">
                                          <p:val>
                                            <p:strVal val="#ppt_x-.2"/>
                                          </p:val>
                                        </p:tav>
                                        <p:tav tm="100000">
                                          <p:val>
                                            <p:strVal val="#ppt_x"/>
                                          </p:val>
                                        </p:tav>
                                      </p:tavLst>
                                    </p:anim>
                                    <p:anim calcmode="lin" valueType="num">
                                      <p:cBhvr>
                                        <p:cTn id="29" dur="1000" fill="hold"/>
                                        <p:tgtEl>
                                          <p:spTgt spid="69647"/>
                                        </p:tgtEl>
                                        <p:attrNameLst>
                                          <p:attrName>ppt_y</p:attrName>
                                        </p:attrNameLst>
                                      </p:cBhvr>
                                      <p:tavLst>
                                        <p:tav tm="0">
                                          <p:val>
                                            <p:strVal val="#ppt_y"/>
                                          </p:val>
                                        </p:tav>
                                        <p:tav tm="100000">
                                          <p:val>
                                            <p:strVal val="#ppt_y"/>
                                          </p:val>
                                        </p:tav>
                                      </p:tavLst>
                                    </p:anim>
                                    <p:animEffect transition="in" filter="wipe(right)" prLst="gradientSize: 0.1">
                                      <p:cBhvr>
                                        <p:cTn id="30" dur="1000"/>
                                        <p:tgtEl>
                                          <p:spTgt spid="6964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grpId="0" nodeType="clickEffect">
                                  <p:stCondLst>
                                    <p:cond delay="0"/>
                                  </p:stCondLst>
                                  <p:childTnLst>
                                    <p:set>
                                      <p:cBhvr>
                                        <p:cTn id="34" dur="1" fill="hold">
                                          <p:stCondLst>
                                            <p:cond delay="0"/>
                                          </p:stCondLst>
                                        </p:cTn>
                                        <p:tgtEl>
                                          <p:spTgt spid="69638"/>
                                        </p:tgtEl>
                                        <p:attrNameLst>
                                          <p:attrName>style.visibility</p:attrName>
                                        </p:attrNameLst>
                                      </p:cBhvr>
                                      <p:to>
                                        <p:strVal val="visible"/>
                                      </p:to>
                                    </p:set>
                                    <p:anim calcmode="lin" valueType="num">
                                      <p:cBhvr>
                                        <p:cTn id="35" dur="1000" fill="hold"/>
                                        <p:tgtEl>
                                          <p:spTgt spid="69638"/>
                                        </p:tgtEl>
                                        <p:attrNameLst>
                                          <p:attrName>ppt_x</p:attrName>
                                        </p:attrNameLst>
                                      </p:cBhvr>
                                      <p:tavLst>
                                        <p:tav tm="0">
                                          <p:val>
                                            <p:strVal val="#ppt_x-.2"/>
                                          </p:val>
                                        </p:tav>
                                        <p:tav tm="100000">
                                          <p:val>
                                            <p:strVal val="#ppt_x"/>
                                          </p:val>
                                        </p:tav>
                                      </p:tavLst>
                                    </p:anim>
                                    <p:anim calcmode="lin" valueType="num">
                                      <p:cBhvr>
                                        <p:cTn id="36" dur="1000" fill="hold"/>
                                        <p:tgtEl>
                                          <p:spTgt spid="69638"/>
                                        </p:tgtEl>
                                        <p:attrNameLst>
                                          <p:attrName>ppt_y</p:attrName>
                                        </p:attrNameLst>
                                      </p:cBhvr>
                                      <p:tavLst>
                                        <p:tav tm="0">
                                          <p:val>
                                            <p:strVal val="#ppt_y"/>
                                          </p:val>
                                        </p:tav>
                                        <p:tav tm="100000">
                                          <p:val>
                                            <p:strVal val="#ppt_y"/>
                                          </p:val>
                                        </p:tav>
                                      </p:tavLst>
                                    </p:anim>
                                    <p:animEffect transition="in" filter="wipe(right)" prLst="gradientSize: 0.1">
                                      <p:cBhvr>
                                        <p:cTn id="37" dur="1000"/>
                                        <p:tgtEl>
                                          <p:spTgt spid="6963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1" nodeType="clickEffect">
                                  <p:stCondLst>
                                    <p:cond delay="0"/>
                                  </p:stCondLst>
                                  <p:childTnLst>
                                    <p:set>
                                      <p:cBhvr>
                                        <p:cTn id="41" dur="1" fill="hold">
                                          <p:stCondLst>
                                            <p:cond delay="0"/>
                                          </p:stCondLst>
                                        </p:cTn>
                                        <p:tgtEl>
                                          <p:spTgt spid="69639"/>
                                        </p:tgtEl>
                                        <p:attrNameLst>
                                          <p:attrName>style.visibility</p:attrName>
                                        </p:attrNameLst>
                                      </p:cBhvr>
                                      <p:to>
                                        <p:strVal val="visible"/>
                                      </p:to>
                                    </p:set>
                                    <p:animEffect transition="in" filter="wipe(left)">
                                      <p:cBhvr>
                                        <p:cTn id="42" dur="1000"/>
                                        <p:tgtEl>
                                          <p:spTgt spid="6963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26" fill="hold" grpId="0" nodeType="clickEffect">
                                  <p:stCondLst>
                                    <p:cond delay="0"/>
                                  </p:stCondLst>
                                  <p:childTnLst>
                                    <p:set>
                                      <p:cBhvr>
                                        <p:cTn id="46" dur="1" fill="hold">
                                          <p:stCondLst>
                                            <p:cond delay="0"/>
                                          </p:stCondLst>
                                        </p:cTn>
                                        <p:tgtEl>
                                          <p:spTgt spid="69648"/>
                                        </p:tgtEl>
                                        <p:attrNameLst>
                                          <p:attrName>style.visibility</p:attrName>
                                        </p:attrNameLst>
                                      </p:cBhvr>
                                      <p:to>
                                        <p:strVal val="visible"/>
                                      </p:to>
                                    </p:set>
                                    <p:animEffect transition="in" filter="barn(inHorizontal)">
                                      <p:cBhvr>
                                        <p:cTn id="47" dur="500"/>
                                        <p:tgtEl>
                                          <p:spTgt spid="6964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69650"/>
                                        </p:tgtEl>
                                        <p:attrNameLst>
                                          <p:attrName>style.visibility</p:attrName>
                                        </p:attrNameLst>
                                      </p:cBhvr>
                                      <p:to>
                                        <p:strVal val="visible"/>
                                      </p:to>
                                    </p:set>
                                    <p:animEffect transition="in" filter="barn(inVertical)">
                                      <p:cBhvr>
                                        <p:cTn id="52" dur="500"/>
                                        <p:tgtEl>
                                          <p:spTgt spid="6965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6" presetClass="entr" presetSubtype="26" fill="hold" grpId="0" nodeType="clickEffect">
                                  <p:stCondLst>
                                    <p:cond delay="0"/>
                                  </p:stCondLst>
                                  <p:childTnLst>
                                    <p:set>
                                      <p:cBhvr>
                                        <p:cTn id="56" dur="1" fill="hold">
                                          <p:stCondLst>
                                            <p:cond delay="0"/>
                                          </p:stCondLst>
                                        </p:cTn>
                                        <p:tgtEl>
                                          <p:spTgt spid="69649"/>
                                        </p:tgtEl>
                                        <p:attrNameLst>
                                          <p:attrName>style.visibility</p:attrName>
                                        </p:attrNameLst>
                                      </p:cBhvr>
                                      <p:to>
                                        <p:strVal val="visible"/>
                                      </p:to>
                                    </p:set>
                                    <p:animEffect transition="in" filter="barn(inHorizontal)">
                                      <p:cBhvr>
                                        <p:cTn id="57" dur="500"/>
                                        <p:tgtEl>
                                          <p:spTgt spid="696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autoUpdateAnimBg="0"/>
      <p:bldP spid="69637" grpId="0" autoUpdateAnimBg="0"/>
      <p:bldP spid="69638" grpId="0" autoUpdateAnimBg="0"/>
      <p:bldP spid="69639" grpId="1"/>
      <p:bldP spid="69645" grpId="0"/>
      <p:bldP spid="69646" grpId="0"/>
      <p:bldP spid="69647" grpId="0"/>
      <p:bldP spid="69648" grpId="0" animBg="1"/>
      <p:bldP spid="69649" grpId="0"/>
      <p:bldP spid="6965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250825" y="620713"/>
            <a:ext cx="2819400" cy="558800"/>
          </a:xfrm>
        </p:spPr>
        <p:txBody>
          <a:bodyPr/>
          <a:lstStyle/>
          <a:p>
            <a:pPr algn="l"/>
            <a:r>
              <a:rPr lang="en-US" altLang="zh-CN" sz="2800" b="1">
                <a:solidFill>
                  <a:schemeClr val="tx1"/>
                </a:solidFill>
                <a:effectLst/>
                <a:latin typeface="Times New Roman" pitchFamily="18" charset="0"/>
                <a:ea typeface="楷体_GB2312" pitchFamily="49" charset="-122"/>
              </a:rPr>
              <a:t>② </a:t>
            </a:r>
            <a:r>
              <a:rPr lang="en-US" altLang="zh-CN" sz="2800" b="1" i="1">
                <a:solidFill>
                  <a:schemeClr val="tx1"/>
                </a:solidFill>
                <a:effectLst/>
                <a:latin typeface="Times New Roman" pitchFamily="18" charset="0"/>
                <a:ea typeface="楷体_GB2312" pitchFamily="49" charset="-122"/>
              </a:rPr>
              <a:t>J</a:t>
            </a:r>
            <a:r>
              <a:rPr lang="zh-CN" altLang="en-US" sz="2800" b="1">
                <a:solidFill>
                  <a:schemeClr val="tx1"/>
                </a:solidFill>
                <a:effectLst/>
                <a:latin typeface="Times New Roman" pitchFamily="18" charset="0"/>
                <a:ea typeface="楷体_GB2312" pitchFamily="49" charset="-122"/>
              </a:rPr>
              <a:t>＝</a:t>
            </a:r>
            <a:r>
              <a:rPr lang="en-US" altLang="zh-CN" sz="2800" b="1">
                <a:solidFill>
                  <a:schemeClr val="tx1"/>
                </a:solidFill>
                <a:effectLst/>
                <a:latin typeface="Times New Roman" pitchFamily="18" charset="0"/>
                <a:ea typeface="楷体_GB2312" pitchFamily="49" charset="-122"/>
              </a:rPr>
              <a:t>0</a:t>
            </a:r>
            <a:r>
              <a:rPr lang="zh-CN" altLang="en-US" sz="2800" b="1">
                <a:solidFill>
                  <a:schemeClr val="tx1"/>
                </a:solidFill>
                <a:effectLst/>
                <a:latin typeface="Times New Roman" pitchFamily="18" charset="0"/>
                <a:ea typeface="楷体_GB2312" pitchFamily="49" charset="-122"/>
              </a:rPr>
              <a:t>，</a:t>
            </a:r>
            <a:r>
              <a:rPr lang="en-US" altLang="zh-CN" sz="2800" b="1" i="1">
                <a:solidFill>
                  <a:schemeClr val="tx1"/>
                </a:solidFill>
                <a:effectLst/>
                <a:latin typeface="Times New Roman" pitchFamily="18" charset="0"/>
                <a:ea typeface="楷体_GB2312" pitchFamily="49" charset="-122"/>
              </a:rPr>
              <a:t>K</a:t>
            </a:r>
            <a:r>
              <a:rPr lang="zh-CN" altLang="en-US" sz="2800" b="1">
                <a:solidFill>
                  <a:schemeClr val="tx1"/>
                </a:solidFill>
                <a:effectLst/>
                <a:latin typeface="Times New Roman" pitchFamily="18" charset="0"/>
                <a:ea typeface="楷体_GB2312" pitchFamily="49" charset="-122"/>
              </a:rPr>
              <a:t>＝</a:t>
            </a:r>
            <a:r>
              <a:rPr lang="en-US" altLang="zh-CN" sz="2800" b="1">
                <a:solidFill>
                  <a:schemeClr val="tx1"/>
                </a:solidFill>
                <a:effectLst/>
                <a:latin typeface="Times New Roman" pitchFamily="18" charset="0"/>
                <a:ea typeface="楷体_GB2312" pitchFamily="49" charset="-122"/>
              </a:rPr>
              <a:t>1</a:t>
            </a:r>
          </a:p>
        </p:txBody>
      </p:sp>
      <p:graphicFrame>
        <p:nvGraphicFramePr>
          <p:cNvPr id="139268" name="Object 4"/>
          <p:cNvGraphicFramePr>
            <a:graphicFrameLocks noChangeAspect="1"/>
          </p:cNvGraphicFramePr>
          <p:nvPr/>
        </p:nvGraphicFramePr>
        <p:xfrm>
          <a:off x="3851275" y="692150"/>
          <a:ext cx="5003800" cy="2751138"/>
        </p:xfrm>
        <a:graphic>
          <a:graphicData uri="http://schemas.openxmlformats.org/presentationml/2006/ole">
            <mc:AlternateContent xmlns:mc="http://schemas.openxmlformats.org/markup-compatibility/2006">
              <mc:Choice xmlns:v="urn:schemas-microsoft-com:vml" Requires="v">
                <p:oleObj spid="_x0000_s139303" name="Visio" r:id="rId4" imgW="2416454" imgH="1202131" progId="Visio.Drawing.11">
                  <p:embed/>
                </p:oleObj>
              </mc:Choice>
              <mc:Fallback>
                <p:oleObj name="Visio" r:id="rId4" imgW="2416454" imgH="1202131"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l="2686"/>
                      <a:stretch>
                        <a:fillRect/>
                      </a:stretch>
                    </p:blipFill>
                    <p:spPr bwMode="auto">
                      <a:xfrm>
                        <a:off x="3851275" y="692150"/>
                        <a:ext cx="5003800" cy="2751138"/>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9270" name="Rectangle 6"/>
          <p:cNvSpPr>
            <a:spLocks noChangeArrowheads="1"/>
          </p:cNvSpPr>
          <p:nvPr/>
        </p:nvSpPr>
        <p:spPr bwMode="auto">
          <a:xfrm>
            <a:off x="4217988" y="7651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0</a:t>
            </a:r>
          </a:p>
        </p:txBody>
      </p:sp>
      <p:sp>
        <p:nvSpPr>
          <p:cNvPr id="139271" name="Rectangle 7"/>
          <p:cNvSpPr>
            <a:spLocks noChangeArrowheads="1"/>
          </p:cNvSpPr>
          <p:nvPr/>
        </p:nvSpPr>
        <p:spPr bwMode="auto">
          <a:xfrm>
            <a:off x="4216400" y="18446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1</a:t>
            </a:r>
          </a:p>
        </p:txBody>
      </p:sp>
      <p:sp>
        <p:nvSpPr>
          <p:cNvPr id="139272" name="Text Box 8"/>
          <p:cNvSpPr txBox="1">
            <a:spLocks noChangeArrowheads="1"/>
          </p:cNvSpPr>
          <p:nvPr/>
        </p:nvSpPr>
        <p:spPr bwMode="auto">
          <a:xfrm>
            <a:off x="323850" y="1196975"/>
            <a:ext cx="2808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若</a:t>
            </a:r>
            <a:r>
              <a:rPr lang="en-US" altLang="zh-CN" i="1"/>
              <a:t>Q</a:t>
            </a:r>
            <a:r>
              <a:rPr lang="zh-CN" altLang="en-US"/>
              <a:t>＝</a:t>
            </a:r>
            <a:r>
              <a:rPr lang="en-US" altLang="zh-CN"/>
              <a:t>0</a:t>
            </a:r>
            <a:r>
              <a:rPr lang="zh-CN" altLang="en-US"/>
              <a:t>， </a:t>
            </a:r>
            <a:r>
              <a:rPr lang="en-US" altLang="zh-CN" i="1"/>
              <a:t>Q</a:t>
            </a:r>
            <a:r>
              <a:rPr lang="en-US" altLang="zh-CN" i="1">
                <a:sym typeface="Symbol" pitchFamily="18" charset="2"/>
              </a:rPr>
              <a:t></a:t>
            </a:r>
            <a:r>
              <a:rPr lang="zh-CN" altLang="en-US">
                <a:sym typeface="Symbol" pitchFamily="18" charset="2"/>
              </a:rPr>
              <a:t>＝</a:t>
            </a:r>
            <a:r>
              <a:rPr lang="en-US" altLang="zh-CN">
                <a:sym typeface="Symbol" pitchFamily="18" charset="2"/>
              </a:rPr>
              <a:t>1</a:t>
            </a:r>
            <a:endParaRPr lang="en-US" altLang="en-US" i="1">
              <a:sym typeface="Symbol" pitchFamily="18" charset="2"/>
            </a:endParaRPr>
          </a:p>
        </p:txBody>
      </p:sp>
      <p:sp>
        <p:nvSpPr>
          <p:cNvPr id="139273" name="AutoShape 9"/>
          <p:cNvSpPr>
            <a:spLocks noChangeArrowheads="1"/>
          </p:cNvSpPr>
          <p:nvPr/>
        </p:nvSpPr>
        <p:spPr bwMode="auto">
          <a:xfrm>
            <a:off x="179388" y="2133600"/>
            <a:ext cx="649287" cy="215900"/>
          </a:xfrm>
          <a:prstGeom prst="rightArrow">
            <a:avLst>
              <a:gd name="adj1" fmla="val 50000"/>
              <a:gd name="adj2" fmla="val 75184"/>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74" name="Rectangle 10"/>
          <p:cNvSpPr>
            <a:spLocks noChangeArrowheads="1"/>
          </p:cNvSpPr>
          <p:nvPr/>
        </p:nvSpPr>
        <p:spPr bwMode="auto">
          <a:xfrm>
            <a:off x="0" y="0"/>
            <a:ext cx="6072188"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effectLst>
                  <a:outerShdw blurRad="38100" dist="38100" dir="2700000" algn="tl">
                    <a:srgbClr val="000000"/>
                  </a:outerShdw>
                </a:effectLst>
              </a:rPr>
              <a:t>5.4 </a:t>
            </a:r>
            <a:r>
              <a:rPr lang="zh-CN" altLang="en-US" sz="3600" u="sng">
                <a:solidFill>
                  <a:srgbClr val="FFFF66"/>
                </a:solidFill>
                <a:effectLst>
                  <a:outerShdw blurRad="38100" dist="38100" dir="2700000" algn="tl">
                    <a:srgbClr val="000000"/>
                  </a:outerShdw>
                </a:effectLst>
              </a:rPr>
              <a:t>脉冲触发的触发器</a:t>
            </a:r>
          </a:p>
        </p:txBody>
      </p:sp>
      <p:sp>
        <p:nvSpPr>
          <p:cNvPr id="139275" name="Text Box 11"/>
          <p:cNvSpPr txBox="1">
            <a:spLocks noChangeArrowheads="1"/>
          </p:cNvSpPr>
          <p:nvPr/>
        </p:nvSpPr>
        <p:spPr bwMode="auto">
          <a:xfrm>
            <a:off x="900113" y="1700213"/>
            <a:ext cx="1584325" cy="116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S</a:t>
            </a:r>
            <a:r>
              <a:rPr lang="zh-CN" altLang="en-US" baseline="-25000"/>
              <a:t>主</a:t>
            </a:r>
            <a:r>
              <a:rPr lang="zh-CN" altLang="en-US"/>
              <a:t>＝</a:t>
            </a:r>
            <a:r>
              <a:rPr lang="en-US" altLang="zh-CN"/>
              <a:t>0</a:t>
            </a:r>
          </a:p>
          <a:p>
            <a:pPr>
              <a:spcBef>
                <a:spcPct val="50000"/>
              </a:spcBef>
            </a:pPr>
            <a:r>
              <a:rPr lang="en-US" altLang="zh-CN" i="1"/>
              <a:t>R</a:t>
            </a:r>
            <a:r>
              <a:rPr lang="zh-CN" altLang="en-US" baseline="-25000"/>
              <a:t>主</a:t>
            </a:r>
            <a:r>
              <a:rPr lang="zh-CN" altLang="en-US"/>
              <a:t>＝</a:t>
            </a:r>
            <a:r>
              <a:rPr lang="en-US" altLang="zh-CN"/>
              <a:t>0</a:t>
            </a:r>
          </a:p>
        </p:txBody>
      </p:sp>
      <p:sp>
        <p:nvSpPr>
          <p:cNvPr id="139276" name="AutoShape 12"/>
          <p:cNvSpPr>
            <a:spLocks noChangeArrowheads="1"/>
          </p:cNvSpPr>
          <p:nvPr/>
        </p:nvSpPr>
        <p:spPr bwMode="auto">
          <a:xfrm>
            <a:off x="250825" y="3213100"/>
            <a:ext cx="649288" cy="215900"/>
          </a:xfrm>
          <a:prstGeom prst="rightArrow">
            <a:avLst>
              <a:gd name="adj1" fmla="val 50000"/>
              <a:gd name="adj2" fmla="val 75184"/>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77" name="Text Box 13"/>
          <p:cNvSpPr txBox="1">
            <a:spLocks noChangeArrowheads="1"/>
          </p:cNvSpPr>
          <p:nvPr/>
        </p:nvSpPr>
        <p:spPr bwMode="auto">
          <a:xfrm>
            <a:off x="1042988" y="2924175"/>
            <a:ext cx="29527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主触发器保持原态</a:t>
            </a:r>
            <a:r>
              <a:rPr lang="en-US" altLang="zh-CN" i="1"/>
              <a:t>Q*</a:t>
            </a:r>
            <a:r>
              <a:rPr lang="zh-CN" altLang="en-US" baseline="-25000"/>
              <a:t>主</a:t>
            </a:r>
            <a:r>
              <a:rPr lang="en-US" altLang="zh-CN" i="1"/>
              <a:t>= Q</a:t>
            </a:r>
            <a:r>
              <a:rPr lang="zh-CN" altLang="en-US" baseline="-25000"/>
              <a:t>主</a:t>
            </a:r>
            <a:r>
              <a:rPr lang="zh-CN" altLang="en-US" i="1"/>
              <a:t> </a:t>
            </a:r>
            <a:r>
              <a:rPr lang="en-US" altLang="zh-CN" i="1"/>
              <a:t>= 0</a:t>
            </a:r>
          </a:p>
        </p:txBody>
      </p:sp>
      <p:sp>
        <p:nvSpPr>
          <p:cNvPr id="139278" name="AutoShape 14"/>
          <p:cNvSpPr>
            <a:spLocks noChangeArrowheads="1"/>
          </p:cNvSpPr>
          <p:nvPr/>
        </p:nvSpPr>
        <p:spPr bwMode="auto">
          <a:xfrm>
            <a:off x="250825" y="4149725"/>
            <a:ext cx="649288" cy="215900"/>
          </a:xfrm>
          <a:prstGeom prst="rightArrow">
            <a:avLst>
              <a:gd name="adj1" fmla="val 50000"/>
              <a:gd name="adj2" fmla="val 75184"/>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9285" name="Group 21"/>
          <p:cNvGrpSpPr>
            <a:grpSpLocks/>
          </p:cNvGrpSpPr>
          <p:nvPr/>
        </p:nvGrpSpPr>
        <p:grpSpPr bwMode="auto">
          <a:xfrm>
            <a:off x="971550" y="4005263"/>
            <a:ext cx="7632700" cy="946150"/>
            <a:chOff x="612" y="2659"/>
            <a:chExt cx="4808" cy="596"/>
          </a:xfrm>
        </p:grpSpPr>
        <p:sp>
          <p:nvSpPr>
            <p:cNvPr id="139279" name="Text Box 15"/>
            <p:cNvSpPr txBox="1">
              <a:spLocks noChangeArrowheads="1"/>
            </p:cNvSpPr>
            <p:nvPr/>
          </p:nvSpPr>
          <p:spPr bwMode="auto">
            <a:xfrm>
              <a:off x="612" y="2659"/>
              <a:ext cx="4808"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在</a:t>
              </a:r>
              <a:r>
                <a:rPr lang="en-US" altLang="zh-CN" i="1"/>
                <a:t>CLK</a:t>
              </a:r>
              <a:r>
                <a:rPr lang="zh-CN" altLang="en-US"/>
                <a:t>的     ，从触发器也保持状态不变，即</a:t>
              </a:r>
              <a:r>
                <a:rPr lang="en-US" altLang="zh-CN" i="1"/>
                <a:t>Q*= Q = 0</a:t>
              </a:r>
            </a:p>
          </p:txBody>
        </p:sp>
        <p:grpSp>
          <p:nvGrpSpPr>
            <p:cNvPr id="139284" name="Group 20"/>
            <p:cNvGrpSpPr>
              <a:grpSpLocks/>
            </p:cNvGrpSpPr>
            <p:nvPr/>
          </p:nvGrpSpPr>
          <p:grpSpPr bwMode="auto">
            <a:xfrm>
              <a:off x="1610" y="2704"/>
              <a:ext cx="227" cy="273"/>
              <a:chOff x="1927" y="3475"/>
              <a:chExt cx="227" cy="273"/>
            </a:xfrm>
          </p:grpSpPr>
          <p:sp>
            <p:nvSpPr>
              <p:cNvPr id="139280" name="Line 16"/>
              <p:cNvSpPr>
                <a:spLocks noChangeShapeType="1"/>
              </p:cNvSpPr>
              <p:nvPr/>
            </p:nvSpPr>
            <p:spPr bwMode="auto">
              <a:xfrm>
                <a:off x="1927" y="3475"/>
                <a:ext cx="1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281" name="Line 17"/>
              <p:cNvSpPr>
                <a:spLocks noChangeShapeType="1"/>
              </p:cNvSpPr>
              <p:nvPr/>
            </p:nvSpPr>
            <p:spPr bwMode="auto">
              <a:xfrm>
                <a:off x="2064" y="3475"/>
                <a:ext cx="0" cy="18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282" name="Line 18"/>
              <p:cNvSpPr>
                <a:spLocks noChangeShapeType="1"/>
              </p:cNvSpPr>
              <p:nvPr/>
            </p:nvSpPr>
            <p:spPr bwMode="auto">
              <a:xfrm>
                <a:off x="2064" y="3657"/>
                <a:ext cx="0" cy="9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283" name="Line 19"/>
              <p:cNvSpPr>
                <a:spLocks noChangeShapeType="1"/>
              </p:cNvSpPr>
              <p:nvPr/>
            </p:nvSpPr>
            <p:spPr bwMode="auto">
              <a:xfrm>
                <a:off x="2064" y="3748"/>
                <a:ext cx="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39286" name="Text Box 22"/>
          <p:cNvSpPr txBox="1">
            <a:spLocks noChangeArrowheads="1"/>
          </p:cNvSpPr>
          <p:nvPr/>
        </p:nvSpPr>
        <p:spPr bwMode="auto">
          <a:xfrm>
            <a:off x="179388" y="4941888"/>
            <a:ext cx="28082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若</a:t>
            </a:r>
            <a:r>
              <a:rPr lang="en-US" altLang="zh-CN" i="1"/>
              <a:t>Q</a:t>
            </a:r>
            <a:r>
              <a:rPr lang="zh-CN" altLang="en-US"/>
              <a:t>＝</a:t>
            </a:r>
            <a:r>
              <a:rPr lang="en-US" altLang="zh-CN"/>
              <a:t>1</a:t>
            </a:r>
            <a:r>
              <a:rPr lang="zh-CN" altLang="en-US"/>
              <a:t>， </a:t>
            </a:r>
            <a:r>
              <a:rPr lang="en-US" altLang="zh-CN" i="1"/>
              <a:t>Q</a:t>
            </a:r>
            <a:r>
              <a:rPr lang="en-US" altLang="zh-CN" i="1">
                <a:sym typeface="Symbol" pitchFamily="18" charset="2"/>
              </a:rPr>
              <a:t></a:t>
            </a:r>
            <a:r>
              <a:rPr lang="zh-CN" altLang="en-US">
                <a:sym typeface="Symbol" pitchFamily="18" charset="2"/>
              </a:rPr>
              <a:t>＝</a:t>
            </a:r>
            <a:r>
              <a:rPr lang="en-US" altLang="zh-CN">
                <a:sym typeface="Symbol" pitchFamily="18" charset="2"/>
              </a:rPr>
              <a:t>0</a:t>
            </a:r>
            <a:endParaRPr lang="en-US" altLang="en-US" i="1">
              <a:sym typeface="Symbol" pitchFamily="18" charset="2"/>
            </a:endParaRPr>
          </a:p>
        </p:txBody>
      </p:sp>
      <p:sp>
        <p:nvSpPr>
          <p:cNvPr id="139287" name="AutoShape 23"/>
          <p:cNvSpPr>
            <a:spLocks noChangeArrowheads="1"/>
          </p:cNvSpPr>
          <p:nvPr/>
        </p:nvSpPr>
        <p:spPr bwMode="auto">
          <a:xfrm>
            <a:off x="2987675" y="5084763"/>
            <a:ext cx="649288" cy="215900"/>
          </a:xfrm>
          <a:prstGeom prst="rightArrow">
            <a:avLst>
              <a:gd name="adj1" fmla="val 50000"/>
              <a:gd name="adj2" fmla="val 75184"/>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88" name="Text Box 24"/>
          <p:cNvSpPr txBox="1">
            <a:spLocks noChangeArrowheads="1"/>
          </p:cNvSpPr>
          <p:nvPr/>
        </p:nvSpPr>
        <p:spPr bwMode="auto">
          <a:xfrm>
            <a:off x="3779838" y="4508500"/>
            <a:ext cx="1584325"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S</a:t>
            </a:r>
            <a:r>
              <a:rPr lang="zh-CN" altLang="en-US" baseline="-25000"/>
              <a:t>主</a:t>
            </a:r>
            <a:r>
              <a:rPr lang="zh-CN" altLang="en-US"/>
              <a:t>＝</a:t>
            </a:r>
            <a:r>
              <a:rPr lang="en-US" altLang="zh-CN"/>
              <a:t>0</a:t>
            </a:r>
          </a:p>
          <a:p>
            <a:pPr>
              <a:spcBef>
                <a:spcPct val="50000"/>
              </a:spcBef>
            </a:pPr>
            <a:r>
              <a:rPr lang="en-US" altLang="zh-CN" i="1"/>
              <a:t>R</a:t>
            </a:r>
            <a:r>
              <a:rPr lang="zh-CN" altLang="en-US" baseline="-25000"/>
              <a:t>主</a:t>
            </a:r>
            <a:r>
              <a:rPr lang="zh-CN" altLang="en-US"/>
              <a:t>＝</a:t>
            </a:r>
            <a:r>
              <a:rPr lang="en-US" altLang="zh-CN"/>
              <a:t>1</a:t>
            </a:r>
          </a:p>
        </p:txBody>
      </p:sp>
      <p:sp>
        <p:nvSpPr>
          <p:cNvPr id="139289" name="AutoShape 25"/>
          <p:cNvSpPr>
            <a:spLocks noChangeArrowheads="1"/>
          </p:cNvSpPr>
          <p:nvPr/>
        </p:nvSpPr>
        <p:spPr bwMode="auto">
          <a:xfrm>
            <a:off x="5003800" y="5013325"/>
            <a:ext cx="649288" cy="215900"/>
          </a:xfrm>
          <a:prstGeom prst="rightArrow">
            <a:avLst>
              <a:gd name="adj1" fmla="val 50000"/>
              <a:gd name="adj2" fmla="val 75184"/>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90" name="Rectangle 26"/>
          <p:cNvSpPr>
            <a:spLocks noChangeArrowheads="1"/>
          </p:cNvSpPr>
          <p:nvPr/>
        </p:nvSpPr>
        <p:spPr bwMode="auto">
          <a:xfrm>
            <a:off x="5724525" y="4437063"/>
            <a:ext cx="3419475"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在</a:t>
            </a:r>
            <a:r>
              <a:rPr lang="en-US" altLang="zh-CN" i="1"/>
              <a:t>CLK</a:t>
            </a:r>
            <a:r>
              <a:rPr lang="zh-CN" altLang="en-US"/>
              <a:t>＝</a:t>
            </a:r>
            <a:r>
              <a:rPr lang="en-US" altLang="zh-CN"/>
              <a:t>1</a:t>
            </a:r>
            <a:r>
              <a:rPr lang="zh-CN" altLang="en-US"/>
              <a:t>时，主触发器翻转为“</a:t>
            </a:r>
            <a:r>
              <a:rPr lang="en-US" altLang="zh-CN"/>
              <a:t>0”</a:t>
            </a:r>
            <a:r>
              <a:rPr lang="zh-CN" altLang="en-US"/>
              <a:t>，即</a:t>
            </a:r>
            <a:r>
              <a:rPr lang="en-US" altLang="zh-CN" i="1"/>
              <a:t>Q*</a:t>
            </a:r>
            <a:r>
              <a:rPr lang="zh-CN" altLang="en-US" baseline="-25000"/>
              <a:t>主</a:t>
            </a:r>
            <a:r>
              <a:rPr lang="en-US" altLang="zh-CN" i="1"/>
              <a:t>= </a:t>
            </a:r>
            <a:r>
              <a:rPr lang="en-US" altLang="zh-CN"/>
              <a:t>0</a:t>
            </a:r>
          </a:p>
        </p:txBody>
      </p:sp>
      <p:sp>
        <p:nvSpPr>
          <p:cNvPr id="139291" name="AutoShape 27"/>
          <p:cNvSpPr>
            <a:spLocks noChangeArrowheads="1"/>
          </p:cNvSpPr>
          <p:nvPr/>
        </p:nvSpPr>
        <p:spPr bwMode="auto">
          <a:xfrm>
            <a:off x="250825" y="6021388"/>
            <a:ext cx="649288" cy="215900"/>
          </a:xfrm>
          <a:prstGeom prst="rightArrow">
            <a:avLst>
              <a:gd name="adj1" fmla="val 50000"/>
              <a:gd name="adj2" fmla="val 75184"/>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9299" name="Group 35"/>
          <p:cNvGrpSpPr>
            <a:grpSpLocks/>
          </p:cNvGrpSpPr>
          <p:nvPr/>
        </p:nvGrpSpPr>
        <p:grpSpPr bwMode="auto">
          <a:xfrm>
            <a:off x="1042988" y="5734050"/>
            <a:ext cx="5184775" cy="946150"/>
            <a:chOff x="748" y="3702"/>
            <a:chExt cx="3266" cy="596"/>
          </a:xfrm>
        </p:grpSpPr>
        <p:sp>
          <p:nvSpPr>
            <p:cNvPr id="139293" name="Text Box 29"/>
            <p:cNvSpPr txBox="1">
              <a:spLocks noChangeArrowheads="1"/>
            </p:cNvSpPr>
            <p:nvPr/>
          </p:nvSpPr>
          <p:spPr bwMode="auto">
            <a:xfrm>
              <a:off x="748" y="3702"/>
              <a:ext cx="3266"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在</a:t>
              </a:r>
              <a:r>
                <a:rPr lang="en-US" altLang="zh-CN"/>
                <a:t>CLK</a:t>
              </a:r>
              <a:r>
                <a:rPr lang="zh-CN" altLang="en-US"/>
                <a:t>的     ，从触发器由“</a:t>
              </a:r>
              <a:r>
                <a:rPr lang="en-US" altLang="zh-CN"/>
                <a:t>1”</a:t>
              </a:r>
              <a:r>
                <a:rPr lang="zh-CN" altLang="en-US"/>
                <a:t>翻转为“</a:t>
              </a:r>
              <a:r>
                <a:rPr lang="en-US" altLang="zh-CN"/>
                <a:t>0”</a:t>
              </a:r>
              <a:r>
                <a:rPr lang="zh-CN" altLang="en-US"/>
                <a:t>，即</a:t>
              </a:r>
              <a:r>
                <a:rPr lang="en-US" altLang="zh-CN" i="1"/>
                <a:t>Q*= </a:t>
              </a:r>
              <a:r>
                <a:rPr lang="en-US" altLang="zh-CN"/>
                <a:t>0</a:t>
              </a:r>
              <a:r>
                <a:rPr lang="en-US" altLang="zh-CN" i="1"/>
                <a:t> , Q*</a:t>
              </a:r>
              <a:r>
                <a:rPr lang="en-US" altLang="zh-CN" i="1">
                  <a:sym typeface="Symbol" pitchFamily="18" charset="2"/>
                </a:rPr>
                <a:t></a:t>
              </a:r>
              <a:r>
                <a:rPr lang="en-US" altLang="zh-CN" i="1"/>
                <a:t> = </a:t>
              </a:r>
              <a:r>
                <a:rPr lang="en-US" altLang="zh-CN"/>
                <a:t>1</a:t>
              </a:r>
            </a:p>
          </p:txBody>
        </p:sp>
        <p:grpSp>
          <p:nvGrpSpPr>
            <p:cNvPr id="139294" name="Group 30"/>
            <p:cNvGrpSpPr>
              <a:grpSpLocks/>
            </p:cNvGrpSpPr>
            <p:nvPr/>
          </p:nvGrpSpPr>
          <p:grpSpPr bwMode="auto">
            <a:xfrm>
              <a:off x="1746" y="3748"/>
              <a:ext cx="227" cy="273"/>
              <a:chOff x="1927" y="3475"/>
              <a:chExt cx="227" cy="273"/>
            </a:xfrm>
          </p:grpSpPr>
          <p:sp>
            <p:nvSpPr>
              <p:cNvPr id="139295" name="Line 31"/>
              <p:cNvSpPr>
                <a:spLocks noChangeShapeType="1"/>
              </p:cNvSpPr>
              <p:nvPr/>
            </p:nvSpPr>
            <p:spPr bwMode="auto">
              <a:xfrm>
                <a:off x="1927" y="3475"/>
                <a:ext cx="1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296" name="Line 32"/>
              <p:cNvSpPr>
                <a:spLocks noChangeShapeType="1"/>
              </p:cNvSpPr>
              <p:nvPr/>
            </p:nvSpPr>
            <p:spPr bwMode="auto">
              <a:xfrm>
                <a:off x="2064" y="3475"/>
                <a:ext cx="0" cy="18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297" name="Line 33"/>
              <p:cNvSpPr>
                <a:spLocks noChangeShapeType="1"/>
              </p:cNvSpPr>
              <p:nvPr/>
            </p:nvSpPr>
            <p:spPr bwMode="auto">
              <a:xfrm>
                <a:off x="2064" y="3657"/>
                <a:ext cx="0" cy="9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298" name="Line 34"/>
              <p:cNvSpPr>
                <a:spLocks noChangeShapeType="1"/>
              </p:cNvSpPr>
              <p:nvPr/>
            </p:nvSpPr>
            <p:spPr bwMode="auto">
              <a:xfrm>
                <a:off x="2064" y="3748"/>
                <a:ext cx="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39300" name="AutoShape 36"/>
          <p:cNvSpPr>
            <a:spLocks noChangeArrowheads="1"/>
          </p:cNvSpPr>
          <p:nvPr/>
        </p:nvSpPr>
        <p:spPr bwMode="auto">
          <a:xfrm>
            <a:off x="6300788" y="6092825"/>
            <a:ext cx="649287" cy="215900"/>
          </a:xfrm>
          <a:prstGeom prst="rightArrow">
            <a:avLst>
              <a:gd name="adj1" fmla="val 50000"/>
              <a:gd name="adj2" fmla="val 75184"/>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301" name="Rectangle 37"/>
          <p:cNvSpPr>
            <a:spLocks noChangeArrowheads="1"/>
          </p:cNvSpPr>
          <p:nvPr/>
        </p:nvSpPr>
        <p:spPr bwMode="auto">
          <a:xfrm>
            <a:off x="7524750" y="6021388"/>
            <a:ext cx="1089025" cy="51911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rgbClr val="FF6600"/>
                </a:solidFill>
              </a:rPr>
              <a:t>Q*= </a:t>
            </a:r>
            <a:r>
              <a:rPr lang="en-US" altLang="zh-CN">
                <a:solidFill>
                  <a:srgbClr val="FF6600"/>
                </a:solidFill>
              </a:rPr>
              <a:t>0</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9266"/>
                                        </p:tgtEl>
                                        <p:attrNameLst>
                                          <p:attrName>style.visibility</p:attrName>
                                        </p:attrNameLst>
                                      </p:cBhvr>
                                      <p:to>
                                        <p:strVal val="visible"/>
                                      </p:to>
                                    </p:set>
                                    <p:animEffect transition="in" filter="wipe(left)">
                                      <p:cBhvr>
                                        <p:cTn id="7" dur="1000"/>
                                        <p:tgtEl>
                                          <p:spTgt spid="1392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39268"/>
                                        </p:tgtEl>
                                        <p:attrNameLst>
                                          <p:attrName>style.visibility</p:attrName>
                                        </p:attrNameLst>
                                      </p:cBhvr>
                                      <p:to>
                                        <p:strVal val="visible"/>
                                      </p:to>
                                    </p:set>
                                    <p:animEffect transition="in" filter="dissolve">
                                      <p:cBhvr>
                                        <p:cTn id="12" dur="1000"/>
                                        <p:tgtEl>
                                          <p:spTgt spid="1392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9270"/>
                                        </p:tgtEl>
                                        <p:attrNameLst>
                                          <p:attrName>style.visibility</p:attrName>
                                        </p:attrNameLst>
                                      </p:cBhvr>
                                      <p:to>
                                        <p:strVal val="visible"/>
                                      </p:to>
                                    </p:set>
                                    <p:animEffect transition="in" filter="fade">
                                      <p:cBhvr>
                                        <p:cTn id="17" dur="1000"/>
                                        <p:tgtEl>
                                          <p:spTgt spid="1392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9271"/>
                                        </p:tgtEl>
                                        <p:attrNameLst>
                                          <p:attrName>style.visibility</p:attrName>
                                        </p:attrNameLst>
                                      </p:cBhvr>
                                      <p:to>
                                        <p:strVal val="visible"/>
                                      </p:to>
                                    </p:set>
                                    <p:animEffect transition="in" filter="fade">
                                      <p:cBhvr>
                                        <p:cTn id="22" dur="1000"/>
                                        <p:tgtEl>
                                          <p:spTgt spid="1392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9272"/>
                                        </p:tgtEl>
                                        <p:attrNameLst>
                                          <p:attrName>style.visibility</p:attrName>
                                        </p:attrNameLst>
                                      </p:cBhvr>
                                      <p:to>
                                        <p:strVal val="visible"/>
                                      </p:to>
                                    </p:set>
                                    <p:animEffect transition="in" filter="wipe(left)">
                                      <p:cBhvr>
                                        <p:cTn id="27" dur="1000"/>
                                        <p:tgtEl>
                                          <p:spTgt spid="13927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9273"/>
                                        </p:tgtEl>
                                        <p:attrNameLst>
                                          <p:attrName>style.visibility</p:attrName>
                                        </p:attrNameLst>
                                      </p:cBhvr>
                                      <p:to>
                                        <p:strVal val="visible"/>
                                      </p:to>
                                    </p:set>
                                    <p:animEffect transition="in" filter="wipe(left)">
                                      <p:cBhvr>
                                        <p:cTn id="32" dur="1000"/>
                                        <p:tgtEl>
                                          <p:spTgt spid="13927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9275"/>
                                        </p:tgtEl>
                                        <p:attrNameLst>
                                          <p:attrName>style.visibility</p:attrName>
                                        </p:attrNameLst>
                                      </p:cBhvr>
                                      <p:to>
                                        <p:strVal val="visible"/>
                                      </p:to>
                                    </p:set>
                                    <p:animEffect transition="in" filter="fade">
                                      <p:cBhvr>
                                        <p:cTn id="37" dur="1000"/>
                                        <p:tgtEl>
                                          <p:spTgt spid="13927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9276"/>
                                        </p:tgtEl>
                                        <p:attrNameLst>
                                          <p:attrName>style.visibility</p:attrName>
                                        </p:attrNameLst>
                                      </p:cBhvr>
                                      <p:to>
                                        <p:strVal val="visible"/>
                                      </p:to>
                                    </p:set>
                                    <p:animEffect transition="in" filter="wipe(left)">
                                      <p:cBhvr>
                                        <p:cTn id="42" dur="1000"/>
                                        <p:tgtEl>
                                          <p:spTgt spid="13927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9277"/>
                                        </p:tgtEl>
                                        <p:attrNameLst>
                                          <p:attrName>style.visibility</p:attrName>
                                        </p:attrNameLst>
                                      </p:cBhvr>
                                      <p:to>
                                        <p:strVal val="visible"/>
                                      </p:to>
                                    </p:set>
                                    <p:animEffect transition="in" filter="fade">
                                      <p:cBhvr>
                                        <p:cTn id="47" dur="1000"/>
                                        <p:tgtEl>
                                          <p:spTgt spid="13927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39278"/>
                                        </p:tgtEl>
                                        <p:attrNameLst>
                                          <p:attrName>style.visibility</p:attrName>
                                        </p:attrNameLst>
                                      </p:cBhvr>
                                      <p:to>
                                        <p:strVal val="visible"/>
                                      </p:to>
                                    </p:set>
                                    <p:animEffect transition="in" filter="wipe(left)">
                                      <p:cBhvr>
                                        <p:cTn id="52" dur="1000"/>
                                        <p:tgtEl>
                                          <p:spTgt spid="13927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nodeType="clickEffect">
                                  <p:stCondLst>
                                    <p:cond delay="0"/>
                                  </p:stCondLst>
                                  <p:childTnLst>
                                    <p:set>
                                      <p:cBhvr>
                                        <p:cTn id="56" dur="1" fill="hold">
                                          <p:stCondLst>
                                            <p:cond delay="0"/>
                                          </p:stCondLst>
                                        </p:cTn>
                                        <p:tgtEl>
                                          <p:spTgt spid="139285"/>
                                        </p:tgtEl>
                                        <p:attrNameLst>
                                          <p:attrName>style.visibility</p:attrName>
                                        </p:attrNameLst>
                                      </p:cBhvr>
                                      <p:to>
                                        <p:strVal val="visible"/>
                                      </p:to>
                                    </p:set>
                                    <p:animEffect transition="in" filter="fade">
                                      <p:cBhvr>
                                        <p:cTn id="57" dur="1000"/>
                                        <p:tgtEl>
                                          <p:spTgt spid="13928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39286"/>
                                        </p:tgtEl>
                                        <p:attrNameLst>
                                          <p:attrName>style.visibility</p:attrName>
                                        </p:attrNameLst>
                                      </p:cBhvr>
                                      <p:to>
                                        <p:strVal val="visible"/>
                                      </p:to>
                                    </p:set>
                                    <p:animEffect transition="in" filter="wipe(left)">
                                      <p:cBhvr>
                                        <p:cTn id="62" dur="1000"/>
                                        <p:tgtEl>
                                          <p:spTgt spid="13928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39287"/>
                                        </p:tgtEl>
                                        <p:attrNameLst>
                                          <p:attrName>style.visibility</p:attrName>
                                        </p:attrNameLst>
                                      </p:cBhvr>
                                      <p:to>
                                        <p:strVal val="visible"/>
                                      </p:to>
                                    </p:set>
                                    <p:animEffect transition="in" filter="wipe(left)">
                                      <p:cBhvr>
                                        <p:cTn id="67" dur="1000"/>
                                        <p:tgtEl>
                                          <p:spTgt spid="13928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39288"/>
                                        </p:tgtEl>
                                        <p:attrNameLst>
                                          <p:attrName>style.visibility</p:attrName>
                                        </p:attrNameLst>
                                      </p:cBhvr>
                                      <p:to>
                                        <p:strVal val="visible"/>
                                      </p:to>
                                    </p:set>
                                    <p:animEffect transition="in" filter="fade">
                                      <p:cBhvr>
                                        <p:cTn id="72" dur="1000"/>
                                        <p:tgtEl>
                                          <p:spTgt spid="139288"/>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39289"/>
                                        </p:tgtEl>
                                        <p:attrNameLst>
                                          <p:attrName>style.visibility</p:attrName>
                                        </p:attrNameLst>
                                      </p:cBhvr>
                                      <p:to>
                                        <p:strVal val="visible"/>
                                      </p:to>
                                    </p:set>
                                    <p:animEffect transition="in" filter="wipe(left)">
                                      <p:cBhvr>
                                        <p:cTn id="77" dur="1000"/>
                                        <p:tgtEl>
                                          <p:spTgt spid="139289"/>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39290"/>
                                        </p:tgtEl>
                                        <p:attrNameLst>
                                          <p:attrName>style.visibility</p:attrName>
                                        </p:attrNameLst>
                                      </p:cBhvr>
                                      <p:to>
                                        <p:strVal val="visible"/>
                                      </p:to>
                                    </p:set>
                                    <p:animEffect transition="in" filter="fade">
                                      <p:cBhvr>
                                        <p:cTn id="82" dur="1000"/>
                                        <p:tgtEl>
                                          <p:spTgt spid="139290"/>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39291"/>
                                        </p:tgtEl>
                                        <p:attrNameLst>
                                          <p:attrName>style.visibility</p:attrName>
                                        </p:attrNameLst>
                                      </p:cBhvr>
                                      <p:to>
                                        <p:strVal val="visible"/>
                                      </p:to>
                                    </p:set>
                                    <p:animEffect transition="in" filter="wipe(left)">
                                      <p:cBhvr>
                                        <p:cTn id="87" dur="1000"/>
                                        <p:tgtEl>
                                          <p:spTgt spid="139291"/>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0" presetClass="entr" presetSubtype="0" fill="hold" nodeType="clickEffect">
                                  <p:stCondLst>
                                    <p:cond delay="0"/>
                                  </p:stCondLst>
                                  <p:childTnLst>
                                    <p:set>
                                      <p:cBhvr>
                                        <p:cTn id="91" dur="1" fill="hold">
                                          <p:stCondLst>
                                            <p:cond delay="0"/>
                                          </p:stCondLst>
                                        </p:cTn>
                                        <p:tgtEl>
                                          <p:spTgt spid="139299"/>
                                        </p:tgtEl>
                                        <p:attrNameLst>
                                          <p:attrName>style.visibility</p:attrName>
                                        </p:attrNameLst>
                                      </p:cBhvr>
                                      <p:to>
                                        <p:strVal val="visible"/>
                                      </p:to>
                                    </p:set>
                                    <p:animEffect transition="in" filter="fade">
                                      <p:cBhvr>
                                        <p:cTn id="92" dur="1000"/>
                                        <p:tgtEl>
                                          <p:spTgt spid="139299"/>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39300"/>
                                        </p:tgtEl>
                                        <p:attrNameLst>
                                          <p:attrName>style.visibility</p:attrName>
                                        </p:attrNameLst>
                                      </p:cBhvr>
                                      <p:to>
                                        <p:strVal val="visible"/>
                                      </p:to>
                                    </p:set>
                                    <p:animEffect transition="in" filter="wipe(left)">
                                      <p:cBhvr>
                                        <p:cTn id="97" dur="1000"/>
                                        <p:tgtEl>
                                          <p:spTgt spid="139300"/>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3" presetClass="entr" presetSubtype="16" fill="hold" grpId="0" nodeType="clickEffect">
                                  <p:stCondLst>
                                    <p:cond delay="0"/>
                                  </p:stCondLst>
                                  <p:childTnLst>
                                    <p:set>
                                      <p:cBhvr>
                                        <p:cTn id="101" dur="1" fill="hold">
                                          <p:stCondLst>
                                            <p:cond delay="0"/>
                                          </p:stCondLst>
                                        </p:cTn>
                                        <p:tgtEl>
                                          <p:spTgt spid="139301"/>
                                        </p:tgtEl>
                                        <p:attrNameLst>
                                          <p:attrName>style.visibility</p:attrName>
                                        </p:attrNameLst>
                                      </p:cBhvr>
                                      <p:to>
                                        <p:strVal val="visible"/>
                                      </p:to>
                                    </p:set>
                                    <p:anim calcmode="lin" valueType="num">
                                      <p:cBhvr>
                                        <p:cTn id="102" dur="500" fill="hold"/>
                                        <p:tgtEl>
                                          <p:spTgt spid="139301"/>
                                        </p:tgtEl>
                                        <p:attrNameLst>
                                          <p:attrName>ppt_w</p:attrName>
                                        </p:attrNameLst>
                                      </p:cBhvr>
                                      <p:tavLst>
                                        <p:tav tm="0">
                                          <p:val>
                                            <p:fltVal val="0"/>
                                          </p:val>
                                        </p:tav>
                                        <p:tav tm="100000">
                                          <p:val>
                                            <p:strVal val="#ppt_w"/>
                                          </p:val>
                                        </p:tav>
                                      </p:tavLst>
                                    </p:anim>
                                    <p:anim calcmode="lin" valueType="num">
                                      <p:cBhvr>
                                        <p:cTn id="103" dur="500" fill="hold"/>
                                        <p:tgtEl>
                                          <p:spTgt spid="13930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6" grpId="0"/>
      <p:bldP spid="139270" grpId="0"/>
      <p:bldP spid="139271" grpId="0"/>
      <p:bldP spid="139272" grpId="0"/>
      <p:bldP spid="139273" grpId="0" animBg="1"/>
      <p:bldP spid="139275" grpId="0"/>
      <p:bldP spid="139276" grpId="0" animBg="1"/>
      <p:bldP spid="139277" grpId="0"/>
      <p:bldP spid="139278" grpId="0" animBg="1"/>
      <p:bldP spid="139286" grpId="0"/>
      <p:bldP spid="139287" grpId="0" animBg="1"/>
      <p:bldP spid="139288" grpId="0"/>
      <p:bldP spid="139289" grpId="0" animBg="1"/>
      <p:bldP spid="139290" grpId="0"/>
      <p:bldP spid="139291" grpId="0" animBg="1"/>
      <p:bldP spid="139300" grpId="0" animBg="1"/>
      <p:bldP spid="13930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179388" y="549275"/>
            <a:ext cx="3457575" cy="492125"/>
          </a:xfrm>
        </p:spPr>
        <p:txBody>
          <a:bodyPr/>
          <a:lstStyle/>
          <a:p>
            <a:pPr algn="l"/>
            <a:r>
              <a:rPr lang="en-US" altLang="zh-CN" sz="2800" b="1">
                <a:solidFill>
                  <a:schemeClr val="tx1"/>
                </a:solidFill>
                <a:effectLst/>
                <a:latin typeface="Times New Roman" pitchFamily="18" charset="0"/>
                <a:ea typeface="楷体_GB2312" pitchFamily="49" charset="-122"/>
              </a:rPr>
              <a:t>③ </a:t>
            </a:r>
            <a:r>
              <a:rPr lang="en-US" altLang="zh-CN" sz="2800" b="1" i="1">
                <a:solidFill>
                  <a:schemeClr val="tx1"/>
                </a:solidFill>
                <a:effectLst/>
                <a:latin typeface="Times New Roman" pitchFamily="18" charset="0"/>
                <a:ea typeface="楷体_GB2312" pitchFamily="49" charset="-122"/>
              </a:rPr>
              <a:t>J</a:t>
            </a:r>
            <a:r>
              <a:rPr lang="zh-CN" altLang="en-US" sz="2800" b="1">
                <a:solidFill>
                  <a:schemeClr val="tx1"/>
                </a:solidFill>
                <a:effectLst/>
                <a:latin typeface="Times New Roman" pitchFamily="18" charset="0"/>
                <a:ea typeface="楷体_GB2312" pitchFamily="49" charset="-122"/>
              </a:rPr>
              <a:t>＝</a:t>
            </a:r>
            <a:r>
              <a:rPr lang="en-US" altLang="zh-CN" sz="2800" b="1">
                <a:solidFill>
                  <a:schemeClr val="tx1"/>
                </a:solidFill>
                <a:effectLst/>
                <a:latin typeface="Times New Roman" pitchFamily="18" charset="0"/>
                <a:ea typeface="楷体_GB2312" pitchFamily="49" charset="-122"/>
              </a:rPr>
              <a:t>1</a:t>
            </a:r>
            <a:r>
              <a:rPr lang="zh-CN" altLang="en-US" sz="2800" b="1">
                <a:solidFill>
                  <a:schemeClr val="tx1"/>
                </a:solidFill>
                <a:effectLst/>
                <a:latin typeface="Times New Roman" pitchFamily="18" charset="0"/>
                <a:ea typeface="楷体_GB2312" pitchFamily="49" charset="-122"/>
              </a:rPr>
              <a:t>，</a:t>
            </a:r>
            <a:r>
              <a:rPr lang="en-US" altLang="zh-CN" sz="2800" b="1" i="1">
                <a:solidFill>
                  <a:schemeClr val="tx1"/>
                </a:solidFill>
                <a:effectLst/>
                <a:latin typeface="Times New Roman" pitchFamily="18" charset="0"/>
                <a:ea typeface="楷体_GB2312" pitchFamily="49" charset="-122"/>
              </a:rPr>
              <a:t>K</a:t>
            </a:r>
            <a:r>
              <a:rPr lang="zh-CN" altLang="en-US" sz="2800" b="1">
                <a:solidFill>
                  <a:schemeClr val="tx1"/>
                </a:solidFill>
                <a:effectLst/>
                <a:latin typeface="Times New Roman" pitchFamily="18" charset="0"/>
                <a:ea typeface="楷体_GB2312" pitchFamily="49" charset="-122"/>
              </a:rPr>
              <a:t>＝</a:t>
            </a:r>
            <a:r>
              <a:rPr lang="en-US" altLang="zh-CN" sz="2800" b="1">
                <a:solidFill>
                  <a:schemeClr val="tx1"/>
                </a:solidFill>
                <a:effectLst/>
                <a:latin typeface="Times New Roman" pitchFamily="18" charset="0"/>
                <a:ea typeface="楷体_GB2312" pitchFamily="49" charset="-122"/>
              </a:rPr>
              <a:t>0</a:t>
            </a:r>
          </a:p>
        </p:txBody>
      </p:sp>
      <p:graphicFrame>
        <p:nvGraphicFramePr>
          <p:cNvPr id="140293" name="Object 5"/>
          <p:cNvGraphicFramePr>
            <a:graphicFrameLocks noChangeAspect="1"/>
          </p:cNvGraphicFramePr>
          <p:nvPr/>
        </p:nvGraphicFramePr>
        <p:xfrm>
          <a:off x="4140200" y="692150"/>
          <a:ext cx="5003800" cy="2751138"/>
        </p:xfrm>
        <a:graphic>
          <a:graphicData uri="http://schemas.openxmlformats.org/presentationml/2006/ole">
            <mc:AlternateContent xmlns:mc="http://schemas.openxmlformats.org/markup-compatibility/2006">
              <mc:Choice xmlns:v="urn:schemas-microsoft-com:vml" Requires="v">
                <p:oleObj spid="_x0000_s140325" name="Visio" r:id="rId4" imgW="2416454" imgH="1202131" progId="Visio.Drawing.11">
                  <p:embed/>
                </p:oleObj>
              </mc:Choice>
              <mc:Fallback>
                <p:oleObj name="Visio" r:id="rId4" imgW="2416454" imgH="1202131"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l="2686"/>
                      <a:stretch>
                        <a:fillRect/>
                      </a:stretch>
                    </p:blipFill>
                    <p:spPr bwMode="auto">
                      <a:xfrm>
                        <a:off x="4140200" y="692150"/>
                        <a:ext cx="5003800" cy="2751138"/>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0294" name="Rectangle 6"/>
          <p:cNvSpPr>
            <a:spLocks noChangeArrowheads="1"/>
          </p:cNvSpPr>
          <p:nvPr/>
        </p:nvSpPr>
        <p:spPr bwMode="auto">
          <a:xfrm>
            <a:off x="4506913" y="7651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1</a:t>
            </a:r>
          </a:p>
        </p:txBody>
      </p:sp>
      <p:sp>
        <p:nvSpPr>
          <p:cNvPr id="140295" name="Rectangle 7"/>
          <p:cNvSpPr>
            <a:spLocks noChangeArrowheads="1"/>
          </p:cNvSpPr>
          <p:nvPr/>
        </p:nvSpPr>
        <p:spPr bwMode="auto">
          <a:xfrm>
            <a:off x="4505325" y="18446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0</a:t>
            </a:r>
          </a:p>
        </p:txBody>
      </p:sp>
      <p:sp>
        <p:nvSpPr>
          <p:cNvPr id="140296" name="Text Box 8"/>
          <p:cNvSpPr txBox="1">
            <a:spLocks noChangeArrowheads="1"/>
          </p:cNvSpPr>
          <p:nvPr/>
        </p:nvSpPr>
        <p:spPr bwMode="auto">
          <a:xfrm>
            <a:off x="250825" y="981075"/>
            <a:ext cx="2808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若</a:t>
            </a:r>
            <a:r>
              <a:rPr lang="en-US" altLang="zh-CN" i="1"/>
              <a:t>Q</a:t>
            </a:r>
            <a:r>
              <a:rPr lang="zh-CN" altLang="en-US"/>
              <a:t>＝</a:t>
            </a:r>
            <a:r>
              <a:rPr lang="en-US" altLang="zh-CN"/>
              <a:t>0</a:t>
            </a:r>
            <a:r>
              <a:rPr lang="zh-CN" altLang="en-US"/>
              <a:t>， </a:t>
            </a:r>
            <a:r>
              <a:rPr lang="en-US" altLang="zh-CN" i="1"/>
              <a:t>Q</a:t>
            </a:r>
            <a:r>
              <a:rPr lang="en-US" altLang="zh-CN" i="1">
                <a:sym typeface="Symbol" pitchFamily="18" charset="2"/>
              </a:rPr>
              <a:t></a:t>
            </a:r>
            <a:r>
              <a:rPr lang="zh-CN" altLang="en-US">
                <a:sym typeface="Symbol" pitchFamily="18" charset="2"/>
              </a:rPr>
              <a:t>＝</a:t>
            </a:r>
            <a:r>
              <a:rPr lang="en-US" altLang="zh-CN">
                <a:sym typeface="Symbol" pitchFamily="18" charset="2"/>
              </a:rPr>
              <a:t>1</a:t>
            </a:r>
            <a:endParaRPr lang="en-US" altLang="en-US" i="1">
              <a:sym typeface="Symbol" pitchFamily="18" charset="2"/>
            </a:endParaRPr>
          </a:p>
        </p:txBody>
      </p:sp>
      <p:sp>
        <p:nvSpPr>
          <p:cNvPr id="140297" name="AutoShape 9"/>
          <p:cNvSpPr>
            <a:spLocks noChangeArrowheads="1"/>
          </p:cNvSpPr>
          <p:nvPr/>
        </p:nvSpPr>
        <p:spPr bwMode="auto">
          <a:xfrm>
            <a:off x="179388" y="1844675"/>
            <a:ext cx="649287" cy="215900"/>
          </a:xfrm>
          <a:prstGeom prst="rightArrow">
            <a:avLst>
              <a:gd name="adj1" fmla="val 50000"/>
              <a:gd name="adj2" fmla="val 75184"/>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298" name="Rectangle 10"/>
          <p:cNvSpPr>
            <a:spLocks noChangeArrowheads="1"/>
          </p:cNvSpPr>
          <p:nvPr/>
        </p:nvSpPr>
        <p:spPr bwMode="auto">
          <a:xfrm>
            <a:off x="0" y="0"/>
            <a:ext cx="6072188"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effectLst>
                  <a:outerShdw blurRad="38100" dist="38100" dir="2700000" algn="tl">
                    <a:srgbClr val="000000"/>
                  </a:outerShdw>
                </a:effectLst>
              </a:rPr>
              <a:t>5.4 </a:t>
            </a:r>
            <a:r>
              <a:rPr lang="zh-CN" altLang="en-US" sz="3600" u="sng">
                <a:solidFill>
                  <a:srgbClr val="FFFF66"/>
                </a:solidFill>
                <a:effectLst>
                  <a:outerShdw blurRad="38100" dist="38100" dir="2700000" algn="tl">
                    <a:srgbClr val="000000"/>
                  </a:outerShdw>
                </a:effectLst>
              </a:rPr>
              <a:t>脉冲触发的触发器</a:t>
            </a:r>
          </a:p>
        </p:txBody>
      </p:sp>
      <p:sp>
        <p:nvSpPr>
          <p:cNvPr id="140299" name="Text Box 11"/>
          <p:cNvSpPr txBox="1">
            <a:spLocks noChangeArrowheads="1"/>
          </p:cNvSpPr>
          <p:nvPr/>
        </p:nvSpPr>
        <p:spPr bwMode="auto">
          <a:xfrm>
            <a:off x="900113" y="1412875"/>
            <a:ext cx="1584325"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S</a:t>
            </a:r>
            <a:r>
              <a:rPr lang="zh-CN" altLang="en-US" baseline="-25000"/>
              <a:t>主</a:t>
            </a:r>
            <a:r>
              <a:rPr lang="zh-CN" altLang="en-US"/>
              <a:t>＝</a:t>
            </a:r>
            <a:r>
              <a:rPr lang="en-US" altLang="zh-CN"/>
              <a:t>1</a:t>
            </a:r>
          </a:p>
          <a:p>
            <a:pPr>
              <a:spcBef>
                <a:spcPct val="50000"/>
              </a:spcBef>
            </a:pPr>
            <a:r>
              <a:rPr lang="en-US" altLang="zh-CN" i="1"/>
              <a:t>R</a:t>
            </a:r>
            <a:r>
              <a:rPr lang="zh-CN" altLang="en-US" baseline="-25000"/>
              <a:t>主</a:t>
            </a:r>
            <a:r>
              <a:rPr lang="zh-CN" altLang="en-US"/>
              <a:t>＝</a:t>
            </a:r>
            <a:r>
              <a:rPr lang="en-US" altLang="zh-CN"/>
              <a:t>0</a:t>
            </a:r>
          </a:p>
        </p:txBody>
      </p:sp>
      <p:sp>
        <p:nvSpPr>
          <p:cNvPr id="140300" name="AutoShape 12"/>
          <p:cNvSpPr>
            <a:spLocks noChangeArrowheads="1"/>
          </p:cNvSpPr>
          <p:nvPr/>
        </p:nvSpPr>
        <p:spPr bwMode="auto">
          <a:xfrm>
            <a:off x="250825" y="2852738"/>
            <a:ext cx="649288" cy="215900"/>
          </a:xfrm>
          <a:prstGeom prst="rightArrow">
            <a:avLst>
              <a:gd name="adj1" fmla="val 50000"/>
              <a:gd name="adj2" fmla="val 75184"/>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01" name="Text Box 13"/>
          <p:cNvSpPr txBox="1">
            <a:spLocks noChangeArrowheads="1"/>
          </p:cNvSpPr>
          <p:nvPr/>
        </p:nvSpPr>
        <p:spPr bwMode="auto">
          <a:xfrm>
            <a:off x="971550" y="2636838"/>
            <a:ext cx="30956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在</a:t>
            </a:r>
            <a:r>
              <a:rPr lang="en-US" altLang="zh-CN" i="1"/>
              <a:t>CLK</a:t>
            </a:r>
            <a:r>
              <a:rPr lang="zh-CN" altLang="en-US"/>
              <a:t>＝</a:t>
            </a:r>
            <a:r>
              <a:rPr lang="en-US" altLang="zh-CN"/>
              <a:t>1</a:t>
            </a:r>
            <a:r>
              <a:rPr lang="zh-CN" altLang="en-US"/>
              <a:t>时，   </a:t>
            </a:r>
            <a:r>
              <a:rPr lang="en-US" altLang="zh-CN" i="1"/>
              <a:t>Q*</a:t>
            </a:r>
            <a:r>
              <a:rPr lang="zh-CN" altLang="en-US" baseline="-25000"/>
              <a:t>主</a:t>
            </a:r>
            <a:r>
              <a:rPr lang="en-US" altLang="zh-CN" i="1"/>
              <a:t>= </a:t>
            </a:r>
            <a:r>
              <a:rPr lang="en-US" altLang="zh-CN"/>
              <a:t>1</a:t>
            </a:r>
            <a:r>
              <a:rPr lang="zh-CN" altLang="en-US"/>
              <a:t>，</a:t>
            </a:r>
            <a:r>
              <a:rPr lang="en-US" altLang="zh-CN" i="1"/>
              <a:t>Q</a:t>
            </a:r>
            <a:r>
              <a:rPr lang="zh-CN" altLang="en-US" baseline="-25000"/>
              <a:t>主</a:t>
            </a:r>
            <a:r>
              <a:rPr lang="zh-CN" altLang="en-US" i="1"/>
              <a:t>*</a:t>
            </a:r>
            <a:r>
              <a:rPr lang="zh-CN" altLang="en-US" i="1">
                <a:sym typeface="Symbol" pitchFamily="18" charset="2"/>
              </a:rPr>
              <a:t></a:t>
            </a:r>
            <a:r>
              <a:rPr lang="zh-CN" altLang="en-US" i="1"/>
              <a:t> </a:t>
            </a:r>
            <a:r>
              <a:rPr lang="en-US" altLang="zh-CN" i="1"/>
              <a:t>= </a:t>
            </a:r>
            <a:r>
              <a:rPr lang="en-US" altLang="zh-CN"/>
              <a:t>0</a:t>
            </a:r>
          </a:p>
        </p:txBody>
      </p:sp>
      <p:sp>
        <p:nvSpPr>
          <p:cNvPr id="140302" name="AutoShape 14"/>
          <p:cNvSpPr>
            <a:spLocks noChangeArrowheads="1"/>
          </p:cNvSpPr>
          <p:nvPr/>
        </p:nvSpPr>
        <p:spPr bwMode="auto">
          <a:xfrm>
            <a:off x="250825" y="3933825"/>
            <a:ext cx="649288" cy="215900"/>
          </a:xfrm>
          <a:prstGeom prst="rightArrow">
            <a:avLst>
              <a:gd name="adj1" fmla="val 50000"/>
              <a:gd name="adj2" fmla="val 75184"/>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0303" name="Group 15"/>
          <p:cNvGrpSpPr>
            <a:grpSpLocks/>
          </p:cNvGrpSpPr>
          <p:nvPr/>
        </p:nvGrpSpPr>
        <p:grpSpPr bwMode="auto">
          <a:xfrm>
            <a:off x="971550" y="3716338"/>
            <a:ext cx="7632700" cy="946150"/>
            <a:chOff x="612" y="2659"/>
            <a:chExt cx="4808" cy="596"/>
          </a:xfrm>
        </p:grpSpPr>
        <p:sp>
          <p:nvSpPr>
            <p:cNvPr id="140304" name="Text Box 16"/>
            <p:cNvSpPr txBox="1">
              <a:spLocks noChangeArrowheads="1"/>
            </p:cNvSpPr>
            <p:nvPr/>
          </p:nvSpPr>
          <p:spPr bwMode="auto">
            <a:xfrm>
              <a:off x="612" y="2659"/>
              <a:ext cx="4808"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在</a:t>
              </a:r>
              <a:r>
                <a:rPr lang="en-US" altLang="zh-CN"/>
                <a:t>CLK</a:t>
              </a:r>
              <a:r>
                <a:rPr lang="zh-CN" altLang="en-US"/>
                <a:t>的     ，从触发器由“</a:t>
              </a:r>
              <a:r>
                <a:rPr lang="en-US" altLang="zh-CN"/>
                <a:t>0 ”</a:t>
              </a:r>
              <a:r>
                <a:rPr lang="zh-CN" altLang="en-US"/>
                <a:t>翻转为“</a:t>
              </a:r>
              <a:r>
                <a:rPr lang="en-US" altLang="zh-CN"/>
                <a:t>1”</a:t>
              </a:r>
              <a:r>
                <a:rPr lang="zh-CN" altLang="en-US"/>
                <a:t>，即</a:t>
              </a:r>
              <a:r>
                <a:rPr lang="en-US" altLang="zh-CN" i="1"/>
                <a:t>Q*= </a:t>
              </a:r>
              <a:r>
                <a:rPr lang="en-US" altLang="zh-CN"/>
                <a:t>1</a:t>
              </a:r>
            </a:p>
          </p:txBody>
        </p:sp>
        <p:grpSp>
          <p:nvGrpSpPr>
            <p:cNvPr id="140305" name="Group 17"/>
            <p:cNvGrpSpPr>
              <a:grpSpLocks/>
            </p:cNvGrpSpPr>
            <p:nvPr/>
          </p:nvGrpSpPr>
          <p:grpSpPr bwMode="auto">
            <a:xfrm>
              <a:off x="1610" y="2704"/>
              <a:ext cx="227" cy="273"/>
              <a:chOff x="1927" y="3475"/>
              <a:chExt cx="227" cy="273"/>
            </a:xfrm>
          </p:grpSpPr>
          <p:sp>
            <p:nvSpPr>
              <p:cNvPr id="140306" name="Line 18"/>
              <p:cNvSpPr>
                <a:spLocks noChangeShapeType="1"/>
              </p:cNvSpPr>
              <p:nvPr/>
            </p:nvSpPr>
            <p:spPr bwMode="auto">
              <a:xfrm>
                <a:off x="1927" y="3475"/>
                <a:ext cx="1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07" name="Line 19"/>
              <p:cNvSpPr>
                <a:spLocks noChangeShapeType="1"/>
              </p:cNvSpPr>
              <p:nvPr/>
            </p:nvSpPr>
            <p:spPr bwMode="auto">
              <a:xfrm>
                <a:off x="2064" y="3475"/>
                <a:ext cx="0" cy="18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08" name="Line 20"/>
              <p:cNvSpPr>
                <a:spLocks noChangeShapeType="1"/>
              </p:cNvSpPr>
              <p:nvPr/>
            </p:nvSpPr>
            <p:spPr bwMode="auto">
              <a:xfrm>
                <a:off x="2064" y="3657"/>
                <a:ext cx="0" cy="9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09" name="Line 21"/>
              <p:cNvSpPr>
                <a:spLocks noChangeShapeType="1"/>
              </p:cNvSpPr>
              <p:nvPr/>
            </p:nvSpPr>
            <p:spPr bwMode="auto">
              <a:xfrm>
                <a:off x="2064" y="3748"/>
                <a:ext cx="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40310" name="Text Box 22"/>
          <p:cNvSpPr txBox="1">
            <a:spLocks noChangeArrowheads="1"/>
          </p:cNvSpPr>
          <p:nvPr/>
        </p:nvSpPr>
        <p:spPr bwMode="auto">
          <a:xfrm>
            <a:off x="179388" y="4724400"/>
            <a:ext cx="28082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若</a:t>
            </a:r>
            <a:r>
              <a:rPr lang="en-US" altLang="zh-CN" i="1"/>
              <a:t>Q</a:t>
            </a:r>
            <a:r>
              <a:rPr lang="zh-CN" altLang="en-US"/>
              <a:t>＝</a:t>
            </a:r>
            <a:r>
              <a:rPr lang="en-US" altLang="zh-CN"/>
              <a:t>1</a:t>
            </a:r>
            <a:r>
              <a:rPr lang="zh-CN" altLang="en-US"/>
              <a:t>， </a:t>
            </a:r>
            <a:r>
              <a:rPr lang="en-US" altLang="zh-CN" i="1"/>
              <a:t>Q</a:t>
            </a:r>
            <a:r>
              <a:rPr lang="en-US" altLang="zh-CN" i="1">
                <a:sym typeface="Symbol" pitchFamily="18" charset="2"/>
              </a:rPr>
              <a:t></a:t>
            </a:r>
            <a:r>
              <a:rPr lang="zh-CN" altLang="en-US">
                <a:sym typeface="Symbol" pitchFamily="18" charset="2"/>
              </a:rPr>
              <a:t>＝</a:t>
            </a:r>
            <a:r>
              <a:rPr lang="en-US" altLang="zh-CN">
                <a:sym typeface="Symbol" pitchFamily="18" charset="2"/>
              </a:rPr>
              <a:t>0</a:t>
            </a:r>
            <a:endParaRPr lang="en-US" altLang="en-US" i="1">
              <a:sym typeface="Symbol" pitchFamily="18" charset="2"/>
            </a:endParaRPr>
          </a:p>
        </p:txBody>
      </p:sp>
      <p:sp>
        <p:nvSpPr>
          <p:cNvPr id="140311" name="AutoShape 23"/>
          <p:cNvSpPr>
            <a:spLocks noChangeArrowheads="1"/>
          </p:cNvSpPr>
          <p:nvPr/>
        </p:nvSpPr>
        <p:spPr bwMode="auto">
          <a:xfrm>
            <a:off x="2987675" y="4941888"/>
            <a:ext cx="649288" cy="215900"/>
          </a:xfrm>
          <a:prstGeom prst="rightArrow">
            <a:avLst>
              <a:gd name="adj1" fmla="val 50000"/>
              <a:gd name="adj2" fmla="val 75184"/>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12" name="Text Box 24"/>
          <p:cNvSpPr txBox="1">
            <a:spLocks noChangeArrowheads="1"/>
          </p:cNvSpPr>
          <p:nvPr/>
        </p:nvSpPr>
        <p:spPr bwMode="auto">
          <a:xfrm>
            <a:off x="3779838" y="4508500"/>
            <a:ext cx="1584325"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S</a:t>
            </a:r>
            <a:r>
              <a:rPr lang="zh-CN" altLang="en-US" baseline="-25000"/>
              <a:t>主</a:t>
            </a:r>
            <a:r>
              <a:rPr lang="zh-CN" altLang="en-US"/>
              <a:t>＝</a:t>
            </a:r>
            <a:r>
              <a:rPr lang="en-US" altLang="zh-CN"/>
              <a:t>0</a:t>
            </a:r>
          </a:p>
          <a:p>
            <a:pPr>
              <a:spcBef>
                <a:spcPct val="50000"/>
              </a:spcBef>
            </a:pPr>
            <a:r>
              <a:rPr lang="en-US" altLang="zh-CN" i="1"/>
              <a:t>R</a:t>
            </a:r>
            <a:r>
              <a:rPr lang="zh-CN" altLang="en-US" baseline="-25000"/>
              <a:t>主</a:t>
            </a:r>
            <a:r>
              <a:rPr lang="zh-CN" altLang="en-US"/>
              <a:t>＝</a:t>
            </a:r>
            <a:r>
              <a:rPr lang="en-US" altLang="zh-CN"/>
              <a:t>0</a:t>
            </a:r>
          </a:p>
        </p:txBody>
      </p:sp>
      <p:sp>
        <p:nvSpPr>
          <p:cNvPr id="140313" name="AutoShape 25"/>
          <p:cNvSpPr>
            <a:spLocks noChangeArrowheads="1"/>
          </p:cNvSpPr>
          <p:nvPr/>
        </p:nvSpPr>
        <p:spPr bwMode="auto">
          <a:xfrm>
            <a:off x="5076825" y="5013325"/>
            <a:ext cx="649288" cy="215900"/>
          </a:xfrm>
          <a:prstGeom prst="rightArrow">
            <a:avLst>
              <a:gd name="adj1" fmla="val 50000"/>
              <a:gd name="adj2" fmla="val 75184"/>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14" name="Rectangle 26"/>
          <p:cNvSpPr>
            <a:spLocks noChangeArrowheads="1"/>
          </p:cNvSpPr>
          <p:nvPr/>
        </p:nvSpPr>
        <p:spPr bwMode="auto">
          <a:xfrm>
            <a:off x="5795963" y="4797425"/>
            <a:ext cx="25923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Q*</a:t>
            </a:r>
            <a:r>
              <a:rPr lang="zh-CN" altLang="en-US" baseline="-25000"/>
              <a:t>主</a:t>
            </a:r>
            <a:r>
              <a:rPr lang="en-US" altLang="zh-CN" i="1"/>
              <a:t>= Q*</a:t>
            </a:r>
            <a:r>
              <a:rPr lang="zh-CN" altLang="en-US" baseline="-25000"/>
              <a:t>主</a:t>
            </a:r>
            <a:r>
              <a:rPr lang="zh-CN" altLang="en-US"/>
              <a:t>＝</a:t>
            </a:r>
            <a:r>
              <a:rPr lang="en-US" altLang="zh-CN"/>
              <a:t>1</a:t>
            </a:r>
          </a:p>
        </p:txBody>
      </p:sp>
      <p:sp>
        <p:nvSpPr>
          <p:cNvPr id="140315" name="AutoShape 27"/>
          <p:cNvSpPr>
            <a:spLocks noChangeArrowheads="1"/>
          </p:cNvSpPr>
          <p:nvPr/>
        </p:nvSpPr>
        <p:spPr bwMode="auto">
          <a:xfrm>
            <a:off x="250825" y="6021388"/>
            <a:ext cx="649288" cy="215900"/>
          </a:xfrm>
          <a:prstGeom prst="rightArrow">
            <a:avLst>
              <a:gd name="adj1" fmla="val 50000"/>
              <a:gd name="adj2" fmla="val 75184"/>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0316" name="Group 28"/>
          <p:cNvGrpSpPr>
            <a:grpSpLocks/>
          </p:cNvGrpSpPr>
          <p:nvPr/>
        </p:nvGrpSpPr>
        <p:grpSpPr bwMode="auto">
          <a:xfrm>
            <a:off x="1042988" y="5876925"/>
            <a:ext cx="5184775" cy="519113"/>
            <a:chOff x="748" y="3702"/>
            <a:chExt cx="3266" cy="327"/>
          </a:xfrm>
        </p:grpSpPr>
        <p:sp>
          <p:nvSpPr>
            <p:cNvPr id="140317" name="Text Box 29"/>
            <p:cNvSpPr txBox="1">
              <a:spLocks noChangeArrowheads="1"/>
            </p:cNvSpPr>
            <p:nvPr/>
          </p:nvSpPr>
          <p:spPr bwMode="auto">
            <a:xfrm>
              <a:off x="748" y="3702"/>
              <a:ext cx="32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在</a:t>
              </a:r>
              <a:r>
                <a:rPr lang="en-US" altLang="zh-CN"/>
                <a:t>CLK</a:t>
              </a:r>
              <a:r>
                <a:rPr lang="zh-CN" altLang="en-US"/>
                <a:t>的     ，即</a:t>
              </a:r>
              <a:r>
                <a:rPr lang="en-US" altLang="zh-CN" i="1"/>
                <a:t>Q*= </a:t>
              </a:r>
              <a:r>
                <a:rPr lang="en-US" altLang="zh-CN"/>
                <a:t>1</a:t>
              </a:r>
              <a:r>
                <a:rPr lang="en-US" altLang="zh-CN" i="1"/>
                <a:t> , Q*</a:t>
              </a:r>
              <a:r>
                <a:rPr lang="en-US" altLang="zh-CN" i="1">
                  <a:sym typeface="Symbol" pitchFamily="18" charset="2"/>
                </a:rPr>
                <a:t></a:t>
              </a:r>
              <a:r>
                <a:rPr lang="en-US" altLang="zh-CN" i="1"/>
                <a:t> = </a:t>
              </a:r>
              <a:r>
                <a:rPr lang="en-US" altLang="zh-CN"/>
                <a:t>0</a:t>
              </a:r>
            </a:p>
          </p:txBody>
        </p:sp>
        <p:grpSp>
          <p:nvGrpSpPr>
            <p:cNvPr id="140318" name="Group 30"/>
            <p:cNvGrpSpPr>
              <a:grpSpLocks/>
            </p:cNvGrpSpPr>
            <p:nvPr/>
          </p:nvGrpSpPr>
          <p:grpSpPr bwMode="auto">
            <a:xfrm>
              <a:off x="1746" y="3748"/>
              <a:ext cx="227" cy="273"/>
              <a:chOff x="1927" y="3475"/>
              <a:chExt cx="227" cy="273"/>
            </a:xfrm>
          </p:grpSpPr>
          <p:sp>
            <p:nvSpPr>
              <p:cNvPr id="140319" name="Line 31"/>
              <p:cNvSpPr>
                <a:spLocks noChangeShapeType="1"/>
              </p:cNvSpPr>
              <p:nvPr/>
            </p:nvSpPr>
            <p:spPr bwMode="auto">
              <a:xfrm>
                <a:off x="1927" y="3475"/>
                <a:ext cx="1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20" name="Line 32"/>
              <p:cNvSpPr>
                <a:spLocks noChangeShapeType="1"/>
              </p:cNvSpPr>
              <p:nvPr/>
            </p:nvSpPr>
            <p:spPr bwMode="auto">
              <a:xfrm>
                <a:off x="2064" y="3475"/>
                <a:ext cx="0" cy="18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21" name="Line 33"/>
              <p:cNvSpPr>
                <a:spLocks noChangeShapeType="1"/>
              </p:cNvSpPr>
              <p:nvPr/>
            </p:nvSpPr>
            <p:spPr bwMode="auto">
              <a:xfrm>
                <a:off x="2064" y="3657"/>
                <a:ext cx="0" cy="9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22" name="Line 34"/>
              <p:cNvSpPr>
                <a:spLocks noChangeShapeType="1"/>
              </p:cNvSpPr>
              <p:nvPr/>
            </p:nvSpPr>
            <p:spPr bwMode="auto">
              <a:xfrm>
                <a:off x="2064" y="3748"/>
                <a:ext cx="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40323" name="AutoShape 35"/>
          <p:cNvSpPr>
            <a:spLocks noChangeArrowheads="1"/>
          </p:cNvSpPr>
          <p:nvPr/>
        </p:nvSpPr>
        <p:spPr bwMode="auto">
          <a:xfrm>
            <a:off x="6227763" y="6021388"/>
            <a:ext cx="649287" cy="215900"/>
          </a:xfrm>
          <a:prstGeom prst="rightArrow">
            <a:avLst>
              <a:gd name="adj1" fmla="val 50000"/>
              <a:gd name="adj2" fmla="val 75184"/>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24" name="Rectangle 36"/>
          <p:cNvSpPr>
            <a:spLocks noChangeArrowheads="1"/>
          </p:cNvSpPr>
          <p:nvPr/>
        </p:nvSpPr>
        <p:spPr bwMode="auto">
          <a:xfrm>
            <a:off x="7019925" y="5876925"/>
            <a:ext cx="1089025" cy="519113"/>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rgbClr val="FF6600"/>
                </a:solidFill>
              </a:rPr>
              <a:t>Q*= </a:t>
            </a:r>
            <a:r>
              <a:rPr lang="en-US" altLang="zh-CN">
                <a:solidFill>
                  <a:srgbClr val="FF6600"/>
                </a:solidFill>
              </a:rPr>
              <a:t>1</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0290"/>
                                        </p:tgtEl>
                                        <p:attrNameLst>
                                          <p:attrName>style.visibility</p:attrName>
                                        </p:attrNameLst>
                                      </p:cBhvr>
                                      <p:to>
                                        <p:strVal val="visible"/>
                                      </p:to>
                                    </p:set>
                                    <p:animEffect transition="in" filter="wipe(left)">
                                      <p:cBhvr>
                                        <p:cTn id="7" dur="1000"/>
                                        <p:tgtEl>
                                          <p:spTgt spid="1402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40293"/>
                                        </p:tgtEl>
                                        <p:attrNameLst>
                                          <p:attrName>style.visibility</p:attrName>
                                        </p:attrNameLst>
                                      </p:cBhvr>
                                      <p:to>
                                        <p:strVal val="visible"/>
                                      </p:to>
                                    </p:set>
                                    <p:animEffect transition="in" filter="dissolve">
                                      <p:cBhvr>
                                        <p:cTn id="12" dur="1000"/>
                                        <p:tgtEl>
                                          <p:spTgt spid="1402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0294"/>
                                        </p:tgtEl>
                                        <p:attrNameLst>
                                          <p:attrName>style.visibility</p:attrName>
                                        </p:attrNameLst>
                                      </p:cBhvr>
                                      <p:to>
                                        <p:strVal val="visible"/>
                                      </p:to>
                                    </p:set>
                                    <p:animEffect transition="in" filter="fade">
                                      <p:cBhvr>
                                        <p:cTn id="17" dur="1000"/>
                                        <p:tgtEl>
                                          <p:spTgt spid="1402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0295"/>
                                        </p:tgtEl>
                                        <p:attrNameLst>
                                          <p:attrName>style.visibility</p:attrName>
                                        </p:attrNameLst>
                                      </p:cBhvr>
                                      <p:to>
                                        <p:strVal val="visible"/>
                                      </p:to>
                                    </p:set>
                                    <p:animEffect transition="in" filter="fade">
                                      <p:cBhvr>
                                        <p:cTn id="22" dur="1000"/>
                                        <p:tgtEl>
                                          <p:spTgt spid="14029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0296"/>
                                        </p:tgtEl>
                                        <p:attrNameLst>
                                          <p:attrName>style.visibility</p:attrName>
                                        </p:attrNameLst>
                                      </p:cBhvr>
                                      <p:to>
                                        <p:strVal val="visible"/>
                                      </p:to>
                                    </p:set>
                                    <p:animEffect transition="in" filter="wipe(left)">
                                      <p:cBhvr>
                                        <p:cTn id="27" dur="1000"/>
                                        <p:tgtEl>
                                          <p:spTgt spid="14029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0297"/>
                                        </p:tgtEl>
                                        <p:attrNameLst>
                                          <p:attrName>style.visibility</p:attrName>
                                        </p:attrNameLst>
                                      </p:cBhvr>
                                      <p:to>
                                        <p:strVal val="visible"/>
                                      </p:to>
                                    </p:set>
                                    <p:animEffect transition="in" filter="wipe(left)">
                                      <p:cBhvr>
                                        <p:cTn id="32" dur="1000"/>
                                        <p:tgtEl>
                                          <p:spTgt spid="14029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0299"/>
                                        </p:tgtEl>
                                        <p:attrNameLst>
                                          <p:attrName>style.visibility</p:attrName>
                                        </p:attrNameLst>
                                      </p:cBhvr>
                                      <p:to>
                                        <p:strVal val="visible"/>
                                      </p:to>
                                    </p:set>
                                    <p:animEffect transition="in" filter="fade">
                                      <p:cBhvr>
                                        <p:cTn id="37" dur="1000"/>
                                        <p:tgtEl>
                                          <p:spTgt spid="14029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0300"/>
                                        </p:tgtEl>
                                        <p:attrNameLst>
                                          <p:attrName>style.visibility</p:attrName>
                                        </p:attrNameLst>
                                      </p:cBhvr>
                                      <p:to>
                                        <p:strVal val="visible"/>
                                      </p:to>
                                    </p:set>
                                    <p:animEffect transition="in" filter="wipe(left)">
                                      <p:cBhvr>
                                        <p:cTn id="42" dur="1000"/>
                                        <p:tgtEl>
                                          <p:spTgt spid="14030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0301"/>
                                        </p:tgtEl>
                                        <p:attrNameLst>
                                          <p:attrName>style.visibility</p:attrName>
                                        </p:attrNameLst>
                                      </p:cBhvr>
                                      <p:to>
                                        <p:strVal val="visible"/>
                                      </p:to>
                                    </p:set>
                                    <p:animEffect transition="in" filter="fade">
                                      <p:cBhvr>
                                        <p:cTn id="47" dur="1000"/>
                                        <p:tgtEl>
                                          <p:spTgt spid="14030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40302"/>
                                        </p:tgtEl>
                                        <p:attrNameLst>
                                          <p:attrName>style.visibility</p:attrName>
                                        </p:attrNameLst>
                                      </p:cBhvr>
                                      <p:to>
                                        <p:strVal val="visible"/>
                                      </p:to>
                                    </p:set>
                                    <p:animEffect transition="in" filter="wipe(left)">
                                      <p:cBhvr>
                                        <p:cTn id="52" dur="1000"/>
                                        <p:tgtEl>
                                          <p:spTgt spid="14030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nodeType="clickEffect">
                                  <p:stCondLst>
                                    <p:cond delay="0"/>
                                  </p:stCondLst>
                                  <p:childTnLst>
                                    <p:set>
                                      <p:cBhvr>
                                        <p:cTn id="56" dur="1" fill="hold">
                                          <p:stCondLst>
                                            <p:cond delay="0"/>
                                          </p:stCondLst>
                                        </p:cTn>
                                        <p:tgtEl>
                                          <p:spTgt spid="140303"/>
                                        </p:tgtEl>
                                        <p:attrNameLst>
                                          <p:attrName>style.visibility</p:attrName>
                                        </p:attrNameLst>
                                      </p:cBhvr>
                                      <p:to>
                                        <p:strVal val="visible"/>
                                      </p:to>
                                    </p:set>
                                    <p:animEffect transition="in" filter="fade">
                                      <p:cBhvr>
                                        <p:cTn id="57" dur="1000"/>
                                        <p:tgtEl>
                                          <p:spTgt spid="14030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40310"/>
                                        </p:tgtEl>
                                        <p:attrNameLst>
                                          <p:attrName>style.visibility</p:attrName>
                                        </p:attrNameLst>
                                      </p:cBhvr>
                                      <p:to>
                                        <p:strVal val="visible"/>
                                      </p:to>
                                    </p:set>
                                    <p:animEffect transition="in" filter="wipe(left)">
                                      <p:cBhvr>
                                        <p:cTn id="62" dur="1000"/>
                                        <p:tgtEl>
                                          <p:spTgt spid="14031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40311"/>
                                        </p:tgtEl>
                                        <p:attrNameLst>
                                          <p:attrName>style.visibility</p:attrName>
                                        </p:attrNameLst>
                                      </p:cBhvr>
                                      <p:to>
                                        <p:strVal val="visible"/>
                                      </p:to>
                                    </p:set>
                                    <p:animEffect transition="in" filter="wipe(left)">
                                      <p:cBhvr>
                                        <p:cTn id="67" dur="1000"/>
                                        <p:tgtEl>
                                          <p:spTgt spid="14031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40312"/>
                                        </p:tgtEl>
                                        <p:attrNameLst>
                                          <p:attrName>style.visibility</p:attrName>
                                        </p:attrNameLst>
                                      </p:cBhvr>
                                      <p:to>
                                        <p:strVal val="visible"/>
                                      </p:to>
                                    </p:set>
                                    <p:animEffect transition="in" filter="fade">
                                      <p:cBhvr>
                                        <p:cTn id="72" dur="1000"/>
                                        <p:tgtEl>
                                          <p:spTgt spid="14031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40313"/>
                                        </p:tgtEl>
                                        <p:attrNameLst>
                                          <p:attrName>style.visibility</p:attrName>
                                        </p:attrNameLst>
                                      </p:cBhvr>
                                      <p:to>
                                        <p:strVal val="visible"/>
                                      </p:to>
                                    </p:set>
                                    <p:animEffect transition="in" filter="wipe(left)">
                                      <p:cBhvr>
                                        <p:cTn id="77" dur="1000"/>
                                        <p:tgtEl>
                                          <p:spTgt spid="140313"/>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40314"/>
                                        </p:tgtEl>
                                        <p:attrNameLst>
                                          <p:attrName>style.visibility</p:attrName>
                                        </p:attrNameLst>
                                      </p:cBhvr>
                                      <p:to>
                                        <p:strVal val="visible"/>
                                      </p:to>
                                    </p:set>
                                    <p:animEffect transition="in" filter="fade">
                                      <p:cBhvr>
                                        <p:cTn id="82" dur="1000"/>
                                        <p:tgtEl>
                                          <p:spTgt spid="140314"/>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40315"/>
                                        </p:tgtEl>
                                        <p:attrNameLst>
                                          <p:attrName>style.visibility</p:attrName>
                                        </p:attrNameLst>
                                      </p:cBhvr>
                                      <p:to>
                                        <p:strVal val="visible"/>
                                      </p:to>
                                    </p:set>
                                    <p:animEffect transition="in" filter="wipe(left)">
                                      <p:cBhvr>
                                        <p:cTn id="87" dur="1000"/>
                                        <p:tgtEl>
                                          <p:spTgt spid="140315"/>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0" presetClass="entr" presetSubtype="0" fill="hold" nodeType="clickEffect">
                                  <p:stCondLst>
                                    <p:cond delay="0"/>
                                  </p:stCondLst>
                                  <p:childTnLst>
                                    <p:set>
                                      <p:cBhvr>
                                        <p:cTn id="91" dur="1" fill="hold">
                                          <p:stCondLst>
                                            <p:cond delay="0"/>
                                          </p:stCondLst>
                                        </p:cTn>
                                        <p:tgtEl>
                                          <p:spTgt spid="140316"/>
                                        </p:tgtEl>
                                        <p:attrNameLst>
                                          <p:attrName>style.visibility</p:attrName>
                                        </p:attrNameLst>
                                      </p:cBhvr>
                                      <p:to>
                                        <p:strVal val="visible"/>
                                      </p:to>
                                    </p:set>
                                    <p:animEffect transition="in" filter="fade">
                                      <p:cBhvr>
                                        <p:cTn id="92" dur="1000"/>
                                        <p:tgtEl>
                                          <p:spTgt spid="140316"/>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40323"/>
                                        </p:tgtEl>
                                        <p:attrNameLst>
                                          <p:attrName>style.visibility</p:attrName>
                                        </p:attrNameLst>
                                      </p:cBhvr>
                                      <p:to>
                                        <p:strVal val="visible"/>
                                      </p:to>
                                    </p:set>
                                    <p:animEffect transition="in" filter="wipe(left)">
                                      <p:cBhvr>
                                        <p:cTn id="97" dur="1000"/>
                                        <p:tgtEl>
                                          <p:spTgt spid="140323"/>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3" presetClass="entr" presetSubtype="16" fill="hold" grpId="0" nodeType="clickEffect">
                                  <p:stCondLst>
                                    <p:cond delay="0"/>
                                  </p:stCondLst>
                                  <p:childTnLst>
                                    <p:set>
                                      <p:cBhvr>
                                        <p:cTn id="101" dur="1" fill="hold">
                                          <p:stCondLst>
                                            <p:cond delay="0"/>
                                          </p:stCondLst>
                                        </p:cTn>
                                        <p:tgtEl>
                                          <p:spTgt spid="140324"/>
                                        </p:tgtEl>
                                        <p:attrNameLst>
                                          <p:attrName>style.visibility</p:attrName>
                                        </p:attrNameLst>
                                      </p:cBhvr>
                                      <p:to>
                                        <p:strVal val="visible"/>
                                      </p:to>
                                    </p:set>
                                    <p:anim calcmode="lin" valueType="num">
                                      <p:cBhvr>
                                        <p:cTn id="102" dur="500" fill="hold"/>
                                        <p:tgtEl>
                                          <p:spTgt spid="140324"/>
                                        </p:tgtEl>
                                        <p:attrNameLst>
                                          <p:attrName>ppt_w</p:attrName>
                                        </p:attrNameLst>
                                      </p:cBhvr>
                                      <p:tavLst>
                                        <p:tav tm="0">
                                          <p:val>
                                            <p:fltVal val="0"/>
                                          </p:val>
                                        </p:tav>
                                        <p:tav tm="100000">
                                          <p:val>
                                            <p:strVal val="#ppt_w"/>
                                          </p:val>
                                        </p:tav>
                                      </p:tavLst>
                                    </p:anim>
                                    <p:anim calcmode="lin" valueType="num">
                                      <p:cBhvr>
                                        <p:cTn id="103" dur="500" fill="hold"/>
                                        <p:tgtEl>
                                          <p:spTgt spid="14032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0" grpId="0"/>
      <p:bldP spid="140294" grpId="0"/>
      <p:bldP spid="140295" grpId="0"/>
      <p:bldP spid="140296" grpId="0"/>
      <p:bldP spid="140297" grpId="0" animBg="1"/>
      <p:bldP spid="140299" grpId="0"/>
      <p:bldP spid="140300" grpId="0" animBg="1"/>
      <p:bldP spid="140301" grpId="0"/>
      <p:bldP spid="140302" grpId="0" animBg="1"/>
      <p:bldP spid="140310" grpId="0"/>
      <p:bldP spid="140311" grpId="0" animBg="1"/>
      <p:bldP spid="140312" grpId="0"/>
      <p:bldP spid="140313" grpId="0" animBg="1"/>
      <p:bldP spid="140314" grpId="0"/>
      <p:bldP spid="140315" grpId="0" animBg="1"/>
      <p:bldP spid="140323" grpId="0" animBg="1"/>
      <p:bldP spid="14032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250825" y="476250"/>
            <a:ext cx="3132138" cy="576263"/>
          </a:xfrm>
        </p:spPr>
        <p:txBody>
          <a:bodyPr/>
          <a:lstStyle/>
          <a:p>
            <a:pPr algn="l"/>
            <a:r>
              <a:rPr lang="en-US" altLang="zh-CN" sz="2800" b="1">
                <a:solidFill>
                  <a:schemeClr val="tx1"/>
                </a:solidFill>
                <a:effectLst/>
                <a:latin typeface="Times New Roman" pitchFamily="18" charset="0"/>
                <a:ea typeface="楷体_GB2312" pitchFamily="49" charset="-122"/>
              </a:rPr>
              <a:t>④</a:t>
            </a:r>
            <a:r>
              <a:rPr lang="en-US" altLang="zh-CN" sz="2800" b="1" i="1">
                <a:solidFill>
                  <a:schemeClr val="tx1"/>
                </a:solidFill>
                <a:effectLst/>
                <a:latin typeface="Times New Roman" pitchFamily="18" charset="0"/>
                <a:ea typeface="楷体_GB2312" pitchFamily="49" charset="-122"/>
              </a:rPr>
              <a:t>J</a:t>
            </a:r>
            <a:r>
              <a:rPr lang="zh-CN" altLang="en-US" sz="2800" b="1">
                <a:solidFill>
                  <a:schemeClr val="tx1"/>
                </a:solidFill>
                <a:effectLst/>
                <a:latin typeface="Times New Roman" pitchFamily="18" charset="0"/>
                <a:ea typeface="楷体_GB2312" pitchFamily="49" charset="-122"/>
              </a:rPr>
              <a:t>＝</a:t>
            </a:r>
            <a:r>
              <a:rPr lang="en-US" altLang="zh-CN" sz="2800" b="1">
                <a:solidFill>
                  <a:schemeClr val="tx1"/>
                </a:solidFill>
                <a:effectLst/>
                <a:latin typeface="Times New Roman" pitchFamily="18" charset="0"/>
                <a:ea typeface="楷体_GB2312" pitchFamily="49" charset="-122"/>
              </a:rPr>
              <a:t>1</a:t>
            </a:r>
            <a:r>
              <a:rPr lang="zh-CN" altLang="en-US" sz="2800" b="1">
                <a:solidFill>
                  <a:schemeClr val="tx1"/>
                </a:solidFill>
                <a:effectLst/>
                <a:latin typeface="Times New Roman" pitchFamily="18" charset="0"/>
                <a:ea typeface="楷体_GB2312" pitchFamily="49" charset="-122"/>
              </a:rPr>
              <a:t>，</a:t>
            </a:r>
            <a:r>
              <a:rPr lang="en-US" altLang="zh-CN" sz="2800" b="1" i="1">
                <a:solidFill>
                  <a:schemeClr val="tx1"/>
                </a:solidFill>
                <a:effectLst/>
                <a:latin typeface="Times New Roman" pitchFamily="18" charset="0"/>
                <a:ea typeface="楷体_GB2312" pitchFamily="49" charset="-122"/>
              </a:rPr>
              <a:t>K</a:t>
            </a:r>
            <a:r>
              <a:rPr lang="zh-CN" altLang="en-US" sz="2800" b="1">
                <a:solidFill>
                  <a:schemeClr val="tx1"/>
                </a:solidFill>
                <a:effectLst/>
                <a:latin typeface="Times New Roman" pitchFamily="18" charset="0"/>
                <a:ea typeface="楷体_GB2312" pitchFamily="49" charset="-122"/>
              </a:rPr>
              <a:t>＝</a:t>
            </a:r>
            <a:r>
              <a:rPr lang="en-US" altLang="zh-CN" sz="2800" b="1">
                <a:solidFill>
                  <a:schemeClr val="tx1"/>
                </a:solidFill>
                <a:effectLst/>
                <a:latin typeface="Times New Roman" pitchFamily="18" charset="0"/>
                <a:ea typeface="楷体_GB2312" pitchFamily="49" charset="-122"/>
              </a:rPr>
              <a:t>1</a:t>
            </a:r>
          </a:p>
        </p:txBody>
      </p:sp>
      <p:graphicFrame>
        <p:nvGraphicFramePr>
          <p:cNvPr id="141317" name="Object 5"/>
          <p:cNvGraphicFramePr>
            <a:graphicFrameLocks noChangeAspect="1"/>
          </p:cNvGraphicFramePr>
          <p:nvPr/>
        </p:nvGraphicFramePr>
        <p:xfrm>
          <a:off x="4140200" y="692150"/>
          <a:ext cx="5003800" cy="2751138"/>
        </p:xfrm>
        <a:graphic>
          <a:graphicData uri="http://schemas.openxmlformats.org/presentationml/2006/ole">
            <mc:AlternateContent xmlns:mc="http://schemas.openxmlformats.org/markup-compatibility/2006">
              <mc:Choice xmlns:v="urn:schemas-microsoft-com:vml" Requires="v">
                <p:oleObj spid="_x0000_s141349" name="Visio" r:id="rId4" imgW="2416454" imgH="1202131" progId="Visio.Drawing.11">
                  <p:embed/>
                </p:oleObj>
              </mc:Choice>
              <mc:Fallback>
                <p:oleObj name="Visio" r:id="rId4" imgW="2416454" imgH="1202131"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l="2686"/>
                      <a:stretch>
                        <a:fillRect/>
                      </a:stretch>
                    </p:blipFill>
                    <p:spPr bwMode="auto">
                      <a:xfrm>
                        <a:off x="4140200" y="692150"/>
                        <a:ext cx="5003800" cy="2751138"/>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1318" name="Rectangle 6"/>
          <p:cNvSpPr>
            <a:spLocks noChangeArrowheads="1"/>
          </p:cNvSpPr>
          <p:nvPr/>
        </p:nvSpPr>
        <p:spPr bwMode="auto">
          <a:xfrm>
            <a:off x="4506913" y="7651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1</a:t>
            </a:r>
          </a:p>
        </p:txBody>
      </p:sp>
      <p:sp>
        <p:nvSpPr>
          <p:cNvPr id="141319" name="Rectangle 7"/>
          <p:cNvSpPr>
            <a:spLocks noChangeArrowheads="1"/>
          </p:cNvSpPr>
          <p:nvPr/>
        </p:nvSpPr>
        <p:spPr bwMode="auto">
          <a:xfrm>
            <a:off x="4505325" y="18446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1</a:t>
            </a:r>
          </a:p>
        </p:txBody>
      </p:sp>
      <p:sp>
        <p:nvSpPr>
          <p:cNvPr id="141320" name="Text Box 8"/>
          <p:cNvSpPr txBox="1">
            <a:spLocks noChangeArrowheads="1"/>
          </p:cNvSpPr>
          <p:nvPr/>
        </p:nvSpPr>
        <p:spPr bwMode="auto">
          <a:xfrm>
            <a:off x="323850" y="981075"/>
            <a:ext cx="2808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若</a:t>
            </a:r>
            <a:r>
              <a:rPr lang="en-US" altLang="zh-CN" i="1"/>
              <a:t>Q</a:t>
            </a:r>
            <a:r>
              <a:rPr lang="zh-CN" altLang="en-US"/>
              <a:t>＝</a:t>
            </a:r>
            <a:r>
              <a:rPr lang="en-US" altLang="zh-CN"/>
              <a:t>0</a:t>
            </a:r>
            <a:r>
              <a:rPr lang="zh-CN" altLang="en-US"/>
              <a:t>， </a:t>
            </a:r>
            <a:r>
              <a:rPr lang="en-US" altLang="zh-CN" i="1"/>
              <a:t>Q</a:t>
            </a:r>
            <a:r>
              <a:rPr lang="en-US" altLang="zh-CN" i="1">
                <a:sym typeface="Symbol" pitchFamily="18" charset="2"/>
              </a:rPr>
              <a:t></a:t>
            </a:r>
            <a:r>
              <a:rPr lang="zh-CN" altLang="en-US">
                <a:sym typeface="Symbol" pitchFamily="18" charset="2"/>
              </a:rPr>
              <a:t>＝</a:t>
            </a:r>
            <a:r>
              <a:rPr lang="en-US" altLang="zh-CN">
                <a:sym typeface="Symbol" pitchFamily="18" charset="2"/>
              </a:rPr>
              <a:t>1</a:t>
            </a:r>
            <a:endParaRPr lang="en-US" altLang="en-US" i="1">
              <a:sym typeface="Symbol" pitchFamily="18" charset="2"/>
            </a:endParaRPr>
          </a:p>
        </p:txBody>
      </p:sp>
      <p:sp>
        <p:nvSpPr>
          <p:cNvPr id="141321" name="AutoShape 9"/>
          <p:cNvSpPr>
            <a:spLocks noChangeArrowheads="1"/>
          </p:cNvSpPr>
          <p:nvPr/>
        </p:nvSpPr>
        <p:spPr bwMode="auto">
          <a:xfrm>
            <a:off x="179388" y="1844675"/>
            <a:ext cx="649287" cy="215900"/>
          </a:xfrm>
          <a:prstGeom prst="rightArrow">
            <a:avLst>
              <a:gd name="adj1" fmla="val 50000"/>
              <a:gd name="adj2" fmla="val 75184"/>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22" name="Rectangle 10"/>
          <p:cNvSpPr>
            <a:spLocks noChangeArrowheads="1"/>
          </p:cNvSpPr>
          <p:nvPr/>
        </p:nvSpPr>
        <p:spPr bwMode="auto">
          <a:xfrm>
            <a:off x="0" y="0"/>
            <a:ext cx="6072188"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effectLst>
                  <a:outerShdw blurRad="38100" dist="38100" dir="2700000" algn="tl">
                    <a:srgbClr val="000000"/>
                  </a:outerShdw>
                </a:effectLst>
              </a:rPr>
              <a:t>5.4 </a:t>
            </a:r>
            <a:r>
              <a:rPr lang="zh-CN" altLang="en-US" sz="3600" u="sng">
                <a:solidFill>
                  <a:srgbClr val="FFFF66"/>
                </a:solidFill>
                <a:effectLst>
                  <a:outerShdw blurRad="38100" dist="38100" dir="2700000" algn="tl">
                    <a:srgbClr val="000000"/>
                  </a:outerShdw>
                </a:effectLst>
              </a:rPr>
              <a:t>脉冲触发的触发器</a:t>
            </a:r>
          </a:p>
        </p:txBody>
      </p:sp>
      <p:sp>
        <p:nvSpPr>
          <p:cNvPr id="141323" name="Text Box 11"/>
          <p:cNvSpPr txBox="1">
            <a:spLocks noChangeArrowheads="1"/>
          </p:cNvSpPr>
          <p:nvPr/>
        </p:nvSpPr>
        <p:spPr bwMode="auto">
          <a:xfrm>
            <a:off x="900113" y="1700213"/>
            <a:ext cx="26638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S</a:t>
            </a:r>
            <a:r>
              <a:rPr lang="zh-CN" altLang="en-US" baseline="-25000"/>
              <a:t>主</a:t>
            </a:r>
            <a:r>
              <a:rPr lang="zh-CN" altLang="en-US"/>
              <a:t>＝</a:t>
            </a:r>
            <a:r>
              <a:rPr lang="en-US" altLang="zh-CN"/>
              <a:t>1</a:t>
            </a:r>
            <a:r>
              <a:rPr lang="zh-CN" altLang="en-US"/>
              <a:t>，</a:t>
            </a:r>
            <a:r>
              <a:rPr lang="en-US" altLang="zh-CN" i="1"/>
              <a:t>R</a:t>
            </a:r>
            <a:r>
              <a:rPr lang="zh-CN" altLang="en-US" baseline="-25000"/>
              <a:t>主</a:t>
            </a:r>
            <a:r>
              <a:rPr lang="zh-CN" altLang="en-US"/>
              <a:t>＝</a:t>
            </a:r>
            <a:r>
              <a:rPr lang="en-US" altLang="zh-CN"/>
              <a:t>0</a:t>
            </a:r>
          </a:p>
        </p:txBody>
      </p:sp>
      <p:sp>
        <p:nvSpPr>
          <p:cNvPr id="141324" name="AutoShape 12"/>
          <p:cNvSpPr>
            <a:spLocks noChangeArrowheads="1"/>
          </p:cNvSpPr>
          <p:nvPr/>
        </p:nvSpPr>
        <p:spPr bwMode="auto">
          <a:xfrm>
            <a:off x="250825" y="2781300"/>
            <a:ext cx="649288" cy="215900"/>
          </a:xfrm>
          <a:prstGeom prst="rightArrow">
            <a:avLst>
              <a:gd name="adj1" fmla="val 50000"/>
              <a:gd name="adj2" fmla="val 75184"/>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25" name="Text Box 13"/>
          <p:cNvSpPr txBox="1">
            <a:spLocks noChangeArrowheads="1"/>
          </p:cNvSpPr>
          <p:nvPr/>
        </p:nvSpPr>
        <p:spPr bwMode="auto">
          <a:xfrm>
            <a:off x="971550" y="2276475"/>
            <a:ext cx="3097213"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在</a:t>
            </a:r>
            <a:r>
              <a:rPr lang="en-US" altLang="zh-CN" i="1"/>
              <a:t>CLK</a:t>
            </a:r>
            <a:r>
              <a:rPr lang="zh-CN" altLang="en-US"/>
              <a:t>＝</a:t>
            </a:r>
            <a:r>
              <a:rPr lang="en-US" altLang="zh-CN"/>
              <a:t>1</a:t>
            </a:r>
            <a:r>
              <a:rPr lang="zh-CN" altLang="en-US"/>
              <a:t>时，主触发器翻转为“</a:t>
            </a:r>
            <a:r>
              <a:rPr lang="en-US" altLang="zh-CN"/>
              <a:t>1”</a:t>
            </a:r>
            <a:r>
              <a:rPr lang="zh-CN" altLang="en-US"/>
              <a:t>即   </a:t>
            </a:r>
            <a:r>
              <a:rPr lang="en-US" altLang="zh-CN" i="1"/>
              <a:t>Q*</a:t>
            </a:r>
            <a:r>
              <a:rPr lang="zh-CN" altLang="en-US" baseline="-25000"/>
              <a:t>主</a:t>
            </a:r>
            <a:r>
              <a:rPr lang="en-US" altLang="zh-CN" i="1"/>
              <a:t>= </a:t>
            </a:r>
            <a:r>
              <a:rPr lang="en-US" altLang="zh-CN"/>
              <a:t>1</a:t>
            </a:r>
          </a:p>
        </p:txBody>
      </p:sp>
      <p:sp>
        <p:nvSpPr>
          <p:cNvPr id="141326" name="AutoShape 14"/>
          <p:cNvSpPr>
            <a:spLocks noChangeArrowheads="1"/>
          </p:cNvSpPr>
          <p:nvPr/>
        </p:nvSpPr>
        <p:spPr bwMode="auto">
          <a:xfrm>
            <a:off x="250825" y="4005263"/>
            <a:ext cx="649288" cy="215900"/>
          </a:xfrm>
          <a:prstGeom prst="rightArrow">
            <a:avLst>
              <a:gd name="adj1" fmla="val 50000"/>
              <a:gd name="adj2" fmla="val 75184"/>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1327" name="Group 15"/>
          <p:cNvGrpSpPr>
            <a:grpSpLocks/>
          </p:cNvGrpSpPr>
          <p:nvPr/>
        </p:nvGrpSpPr>
        <p:grpSpPr bwMode="auto">
          <a:xfrm>
            <a:off x="971550" y="3716338"/>
            <a:ext cx="7632700" cy="946150"/>
            <a:chOff x="612" y="2659"/>
            <a:chExt cx="4808" cy="596"/>
          </a:xfrm>
        </p:grpSpPr>
        <p:sp>
          <p:nvSpPr>
            <p:cNvPr id="141328" name="Text Box 16"/>
            <p:cNvSpPr txBox="1">
              <a:spLocks noChangeArrowheads="1"/>
            </p:cNvSpPr>
            <p:nvPr/>
          </p:nvSpPr>
          <p:spPr bwMode="auto">
            <a:xfrm>
              <a:off x="612" y="2659"/>
              <a:ext cx="4808"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在</a:t>
              </a:r>
              <a:r>
                <a:rPr lang="en-US" altLang="zh-CN"/>
                <a:t>CLK</a:t>
              </a:r>
              <a:r>
                <a:rPr lang="zh-CN" altLang="en-US"/>
                <a:t>的     ，从触发器由“</a:t>
              </a:r>
              <a:r>
                <a:rPr lang="en-US" altLang="zh-CN"/>
                <a:t>0 ”</a:t>
              </a:r>
              <a:r>
                <a:rPr lang="zh-CN" altLang="en-US"/>
                <a:t>翻转为“</a:t>
              </a:r>
              <a:r>
                <a:rPr lang="en-US" altLang="zh-CN"/>
                <a:t>1”</a:t>
              </a:r>
              <a:r>
                <a:rPr lang="zh-CN" altLang="en-US"/>
                <a:t>，即</a:t>
              </a:r>
              <a:r>
                <a:rPr lang="en-US" altLang="zh-CN" i="1"/>
                <a:t>Q*= </a:t>
              </a:r>
              <a:r>
                <a:rPr lang="en-US" altLang="zh-CN"/>
                <a:t>1</a:t>
              </a:r>
            </a:p>
          </p:txBody>
        </p:sp>
        <p:grpSp>
          <p:nvGrpSpPr>
            <p:cNvPr id="141329" name="Group 17"/>
            <p:cNvGrpSpPr>
              <a:grpSpLocks/>
            </p:cNvGrpSpPr>
            <p:nvPr/>
          </p:nvGrpSpPr>
          <p:grpSpPr bwMode="auto">
            <a:xfrm>
              <a:off x="1610" y="2704"/>
              <a:ext cx="227" cy="273"/>
              <a:chOff x="1927" y="3475"/>
              <a:chExt cx="227" cy="273"/>
            </a:xfrm>
          </p:grpSpPr>
          <p:sp>
            <p:nvSpPr>
              <p:cNvPr id="141330" name="Line 18"/>
              <p:cNvSpPr>
                <a:spLocks noChangeShapeType="1"/>
              </p:cNvSpPr>
              <p:nvPr/>
            </p:nvSpPr>
            <p:spPr bwMode="auto">
              <a:xfrm>
                <a:off x="1927" y="3475"/>
                <a:ext cx="1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31" name="Line 19"/>
              <p:cNvSpPr>
                <a:spLocks noChangeShapeType="1"/>
              </p:cNvSpPr>
              <p:nvPr/>
            </p:nvSpPr>
            <p:spPr bwMode="auto">
              <a:xfrm>
                <a:off x="2064" y="3475"/>
                <a:ext cx="0" cy="18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32" name="Line 20"/>
              <p:cNvSpPr>
                <a:spLocks noChangeShapeType="1"/>
              </p:cNvSpPr>
              <p:nvPr/>
            </p:nvSpPr>
            <p:spPr bwMode="auto">
              <a:xfrm>
                <a:off x="2064" y="3657"/>
                <a:ext cx="0" cy="9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33" name="Line 21"/>
              <p:cNvSpPr>
                <a:spLocks noChangeShapeType="1"/>
              </p:cNvSpPr>
              <p:nvPr/>
            </p:nvSpPr>
            <p:spPr bwMode="auto">
              <a:xfrm>
                <a:off x="2064" y="3748"/>
                <a:ext cx="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41334" name="Text Box 22"/>
          <p:cNvSpPr txBox="1">
            <a:spLocks noChangeArrowheads="1"/>
          </p:cNvSpPr>
          <p:nvPr/>
        </p:nvSpPr>
        <p:spPr bwMode="auto">
          <a:xfrm>
            <a:off x="179388" y="4724400"/>
            <a:ext cx="28082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若</a:t>
            </a:r>
            <a:r>
              <a:rPr lang="en-US" altLang="zh-CN" i="1"/>
              <a:t>Q</a:t>
            </a:r>
            <a:r>
              <a:rPr lang="zh-CN" altLang="en-US"/>
              <a:t>＝</a:t>
            </a:r>
            <a:r>
              <a:rPr lang="en-US" altLang="zh-CN"/>
              <a:t>1</a:t>
            </a:r>
            <a:r>
              <a:rPr lang="zh-CN" altLang="en-US"/>
              <a:t>， </a:t>
            </a:r>
            <a:r>
              <a:rPr lang="en-US" altLang="zh-CN" i="1"/>
              <a:t>Q</a:t>
            </a:r>
            <a:r>
              <a:rPr lang="en-US" altLang="zh-CN" i="1">
                <a:sym typeface="Symbol" pitchFamily="18" charset="2"/>
              </a:rPr>
              <a:t></a:t>
            </a:r>
            <a:r>
              <a:rPr lang="zh-CN" altLang="en-US">
                <a:sym typeface="Symbol" pitchFamily="18" charset="2"/>
              </a:rPr>
              <a:t>＝</a:t>
            </a:r>
            <a:r>
              <a:rPr lang="en-US" altLang="zh-CN">
                <a:sym typeface="Symbol" pitchFamily="18" charset="2"/>
              </a:rPr>
              <a:t>0</a:t>
            </a:r>
            <a:endParaRPr lang="en-US" altLang="en-US" i="1">
              <a:sym typeface="Symbol" pitchFamily="18" charset="2"/>
            </a:endParaRPr>
          </a:p>
        </p:txBody>
      </p:sp>
      <p:sp>
        <p:nvSpPr>
          <p:cNvPr id="141335" name="AutoShape 23"/>
          <p:cNvSpPr>
            <a:spLocks noChangeArrowheads="1"/>
          </p:cNvSpPr>
          <p:nvPr/>
        </p:nvSpPr>
        <p:spPr bwMode="auto">
          <a:xfrm>
            <a:off x="2987675" y="4941888"/>
            <a:ext cx="649288" cy="215900"/>
          </a:xfrm>
          <a:prstGeom prst="rightArrow">
            <a:avLst>
              <a:gd name="adj1" fmla="val 50000"/>
              <a:gd name="adj2" fmla="val 75184"/>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36" name="Text Box 24"/>
          <p:cNvSpPr txBox="1">
            <a:spLocks noChangeArrowheads="1"/>
          </p:cNvSpPr>
          <p:nvPr/>
        </p:nvSpPr>
        <p:spPr bwMode="auto">
          <a:xfrm>
            <a:off x="3779838" y="4508500"/>
            <a:ext cx="1584325"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S</a:t>
            </a:r>
            <a:r>
              <a:rPr lang="zh-CN" altLang="en-US" baseline="-25000"/>
              <a:t>主</a:t>
            </a:r>
            <a:r>
              <a:rPr lang="zh-CN" altLang="en-US"/>
              <a:t>＝</a:t>
            </a:r>
            <a:r>
              <a:rPr lang="en-US" altLang="zh-CN"/>
              <a:t>0</a:t>
            </a:r>
          </a:p>
          <a:p>
            <a:pPr>
              <a:spcBef>
                <a:spcPct val="50000"/>
              </a:spcBef>
            </a:pPr>
            <a:r>
              <a:rPr lang="en-US" altLang="zh-CN" i="1"/>
              <a:t>R</a:t>
            </a:r>
            <a:r>
              <a:rPr lang="zh-CN" altLang="en-US" baseline="-25000"/>
              <a:t>主</a:t>
            </a:r>
            <a:r>
              <a:rPr lang="zh-CN" altLang="en-US"/>
              <a:t>＝</a:t>
            </a:r>
            <a:r>
              <a:rPr lang="en-US" altLang="zh-CN"/>
              <a:t>1</a:t>
            </a:r>
          </a:p>
        </p:txBody>
      </p:sp>
      <p:sp>
        <p:nvSpPr>
          <p:cNvPr id="141337" name="AutoShape 25"/>
          <p:cNvSpPr>
            <a:spLocks noChangeArrowheads="1"/>
          </p:cNvSpPr>
          <p:nvPr/>
        </p:nvSpPr>
        <p:spPr bwMode="auto">
          <a:xfrm>
            <a:off x="5076825" y="5013325"/>
            <a:ext cx="649288" cy="215900"/>
          </a:xfrm>
          <a:prstGeom prst="rightArrow">
            <a:avLst>
              <a:gd name="adj1" fmla="val 50000"/>
              <a:gd name="adj2" fmla="val 75184"/>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38" name="Rectangle 26"/>
          <p:cNvSpPr>
            <a:spLocks noChangeArrowheads="1"/>
          </p:cNvSpPr>
          <p:nvPr/>
        </p:nvSpPr>
        <p:spPr bwMode="auto">
          <a:xfrm>
            <a:off x="5795963" y="4365625"/>
            <a:ext cx="3348037"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在</a:t>
            </a:r>
            <a:r>
              <a:rPr lang="en-US" altLang="zh-CN" i="1"/>
              <a:t>CLK</a:t>
            </a:r>
            <a:r>
              <a:rPr lang="zh-CN" altLang="en-US"/>
              <a:t>＝</a:t>
            </a:r>
            <a:r>
              <a:rPr lang="en-US" altLang="zh-CN"/>
              <a:t>1</a:t>
            </a:r>
            <a:r>
              <a:rPr lang="zh-CN" altLang="en-US"/>
              <a:t>时，主触发器翻转为“</a:t>
            </a:r>
            <a:r>
              <a:rPr lang="en-US" altLang="zh-CN"/>
              <a:t>0”</a:t>
            </a:r>
            <a:r>
              <a:rPr lang="zh-CN" altLang="en-US"/>
              <a:t>，即   </a:t>
            </a:r>
            <a:r>
              <a:rPr lang="en-US" altLang="zh-CN" i="1"/>
              <a:t>Q*</a:t>
            </a:r>
            <a:r>
              <a:rPr lang="zh-CN" altLang="en-US" baseline="-25000"/>
              <a:t>主</a:t>
            </a:r>
            <a:r>
              <a:rPr lang="en-US" altLang="zh-CN" i="1"/>
              <a:t>= </a:t>
            </a:r>
            <a:r>
              <a:rPr lang="en-US" altLang="zh-CN"/>
              <a:t>0</a:t>
            </a:r>
          </a:p>
        </p:txBody>
      </p:sp>
      <p:sp>
        <p:nvSpPr>
          <p:cNvPr id="141339" name="AutoShape 27"/>
          <p:cNvSpPr>
            <a:spLocks noChangeArrowheads="1"/>
          </p:cNvSpPr>
          <p:nvPr/>
        </p:nvSpPr>
        <p:spPr bwMode="auto">
          <a:xfrm>
            <a:off x="250825" y="6021388"/>
            <a:ext cx="649288" cy="215900"/>
          </a:xfrm>
          <a:prstGeom prst="rightArrow">
            <a:avLst>
              <a:gd name="adj1" fmla="val 50000"/>
              <a:gd name="adj2" fmla="val 75184"/>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1340" name="Group 28"/>
          <p:cNvGrpSpPr>
            <a:grpSpLocks/>
          </p:cNvGrpSpPr>
          <p:nvPr/>
        </p:nvGrpSpPr>
        <p:grpSpPr bwMode="auto">
          <a:xfrm>
            <a:off x="1042988" y="5876925"/>
            <a:ext cx="5184775" cy="519113"/>
            <a:chOff x="748" y="3702"/>
            <a:chExt cx="3266" cy="327"/>
          </a:xfrm>
        </p:grpSpPr>
        <p:sp>
          <p:nvSpPr>
            <p:cNvPr id="141341" name="Text Box 29"/>
            <p:cNvSpPr txBox="1">
              <a:spLocks noChangeArrowheads="1"/>
            </p:cNvSpPr>
            <p:nvPr/>
          </p:nvSpPr>
          <p:spPr bwMode="auto">
            <a:xfrm>
              <a:off x="748" y="3702"/>
              <a:ext cx="32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在</a:t>
              </a:r>
              <a:r>
                <a:rPr lang="en-US" altLang="zh-CN"/>
                <a:t>CLK</a:t>
              </a:r>
              <a:r>
                <a:rPr lang="zh-CN" altLang="en-US"/>
                <a:t>的     ，即</a:t>
              </a:r>
              <a:r>
                <a:rPr lang="en-US" altLang="zh-CN" i="1"/>
                <a:t>Q*= </a:t>
              </a:r>
              <a:r>
                <a:rPr lang="en-US" altLang="zh-CN"/>
                <a:t>0</a:t>
              </a:r>
              <a:r>
                <a:rPr lang="en-US" altLang="zh-CN" i="1"/>
                <a:t>, Q*</a:t>
              </a:r>
              <a:r>
                <a:rPr lang="en-US" altLang="zh-CN" i="1">
                  <a:sym typeface="Symbol" pitchFamily="18" charset="2"/>
                </a:rPr>
                <a:t></a:t>
              </a:r>
              <a:r>
                <a:rPr lang="en-US" altLang="zh-CN" i="1"/>
                <a:t> = </a:t>
              </a:r>
              <a:r>
                <a:rPr lang="en-US" altLang="zh-CN"/>
                <a:t>1</a:t>
              </a:r>
            </a:p>
          </p:txBody>
        </p:sp>
        <p:grpSp>
          <p:nvGrpSpPr>
            <p:cNvPr id="141342" name="Group 30"/>
            <p:cNvGrpSpPr>
              <a:grpSpLocks/>
            </p:cNvGrpSpPr>
            <p:nvPr/>
          </p:nvGrpSpPr>
          <p:grpSpPr bwMode="auto">
            <a:xfrm>
              <a:off x="1746" y="3748"/>
              <a:ext cx="227" cy="273"/>
              <a:chOff x="1927" y="3475"/>
              <a:chExt cx="227" cy="273"/>
            </a:xfrm>
          </p:grpSpPr>
          <p:sp>
            <p:nvSpPr>
              <p:cNvPr id="141343" name="Line 31"/>
              <p:cNvSpPr>
                <a:spLocks noChangeShapeType="1"/>
              </p:cNvSpPr>
              <p:nvPr/>
            </p:nvSpPr>
            <p:spPr bwMode="auto">
              <a:xfrm>
                <a:off x="1927" y="3475"/>
                <a:ext cx="1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44" name="Line 32"/>
              <p:cNvSpPr>
                <a:spLocks noChangeShapeType="1"/>
              </p:cNvSpPr>
              <p:nvPr/>
            </p:nvSpPr>
            <p:spPr bwMode="auto">
              <a:xfrm>
                <a:off x="2064" y="3475"/>
                <a:ext cx="0" cy="18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45" name="Line 33"/>
              <p:cNvSpPr>
                <a:spLocks noChangeShapeType="1"/>
              </p:cNvSpPr>
              <p:nvPr/>
            </p:nvSpPr>
            <p:spPr bwMode="auto">
              <a:xfrm>
                <a:off x="2064" y="3657"/>
                <a:ext cx="0" cy="9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46" name="Line 34"/>
              <p:cNvSpPr>
                <a:spLocks noChangeShapeType="1"/>
              </p:cNvSpPr>
              <p:nvPr/>
            </p:nvSpPr>
            <p:spPr bwMode="auto">
              <a:xfrm>
                <a:off x="2064" y="3748"/>
                <a:ext cx="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41347" name="AutoShape 35"/>
          <p:cNvSpPr>
            <a:spLocks noChangeArrowheads="1"/>
          </p:cNvSpPr>
          <p:nvPr/>
        </p:nvSpPr>
        <p:spPr bwMode="auto">
          <a:xfrm>
            <a:off x="6227763" y="6021388"/>
            <a:ext cx="649287" cy="215900"/>
          </a:xfrm>
          <a:prstGeom prst="rightArrow">
            <a:avLst>
              <a:gd name="adj1" fmla="val 50000"/>
              <a:gd name="adj2" fmla="val 75184"/>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48" name="Rectangle 36"/>
          <p:cNvSpPr>
            <a:spLocks noChangeArrowheads="1"/>
          </p:cNvSpPr>
          <p:nvPr/>
        </p:nvSpPr>
        <p:spPr bwMode="auto">
          <a:xfrm>
            <a:off x="7019925" y="5870575"/>
            <a:ext cx="1584325" cy="519113"/>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i="1">
                <a:solidFill>
                  <a:srgbClr val="FF6600"/>
                </a:solidFill>
              </a:rPr>
              <a:t>Q*= Q </a:t>
            </a:r>
            <a:r>
              <a:rPr lang="en-US" altLang="zh-CN">
                <a:solidFill>
                  <a:srgbClr val="FF6600"/>
                </a:solidFill>
                <a:sym typeface="Symbol" pitchFamily="18" charset="2"/>
              </a:rPr>
              <a:t></a:t>
            </a:r>
            <a:endParaRPr lang="en-US" altLang="en-US">
              <a:solidFill>
                <a:srgbClr val="FF6600"/>
              </a:solidFill>
              <a:sym typeface="Symbol" pitchFamily="18" charset="2"/>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1314"/>
                                        </p:tgtEl>
                                        <p:attrNameLst>
                                          <p:attrName>style.visibility</p:attrName>
                                        </p:attrNameLst>
                                      </p:cBhvr>
                                      <p:to>
                                        <p:strVal val="visible"/>
                                      </p:to>
                                    </p:set>
                                    <p:animEffect transition="in" filter="wipe(left)">
                                      <p:cBhvr>
                                        <p:cTn id="7" dur="1000"/>
                                        <p:tgtEl>
                                          <p:spTgt spid="1413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41317"/>
                                        </p:tgtEl>
                                        <p:attrNameLst>
                                          <p:attrName>style.visibility</p:attrName>
                                        </p:attrNameLst>
                                      </p:cBhvr>
                                      <p:to>
                                        <p:strVal val="visible"/>
                                      </p:to>
                                    </p:set>
                                    <p:animEffect transition="in" filter="dissolve">
                                      <p:cBhvr>
                                        <p:cTn id="12" dur="1000"/>
                                        <p:tgtEl>
                                          <p:spTgt spid="1413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1318"/>
                                        </p:tgtEl>
                                        <p:attrNameLst>
                                          <p:attrName>style.visibility</p:attrName>
                                        </p:attrNameLst>
                                      </p:cBhvr>
                                      <p:to>
                                        <p:strVal val="visible"/>
                                      </p:to>
                                    </p:set>
                                    <p:animEffect transition="in" filter="fade">
                                      <p:cBhvr>
                                        <p:cTn id="17" dur="1000"/>
                                        <p:tgtEl>
                                          <p:spTgt spid="1413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1319"/>
                                        </p:tgtEl>
                                        <p:attrNameLst>
                                          <p:attrName>style.visibility</p:attrName>
                                        </p:attrNameLst>
                                      </p:cBhvr>
                                      <p:to>
                                        <p:strVal val="visible"/>
                                      </p:to>
                                    </p:set>
                                    <p:animEffect transition="in" filter="fade">
                                      <p:cBhvr>
                                        <p:cTn id="22" dur="1000"/>
                                        <p:tgtEl>
                                          <p:spTgt spid="1413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1320"/>
                                        </p:tgtEl>
                                        <p:attrNameLst>
                                          <p:attrName>style.visibility</p:attrName>
                                        </p:attrNameLst>
                                      </p:cBhvr>
                                      <p:to>
                                        <p:strVal val="visible"/>
                                      </p:to>
                                    </p:set>
                                    <p:animEffect transition="in" filter="wipe(left)">
                                      <p:cBhvr>
                                        <p:cTn id="27" dur="1000"/>
                                        <p:tgtEl>
                                          <p:spTgt spid="1413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1321"/>
                                        </p:tgtEl>
                                        <p:attrNameLst>
                                          <p:attrName>style.visibility</p:attrName>
                                        </p:attrNameLst>
                                      </p:cBhvr>
                                      <p:to>
                                        <p:strVal val="visible"/>
                                      </p:to>
                                    </p:set>
                                    <p:animEffect transition="in" filter="wipe(left)">
                                      <p:cBhvr>
                                        <p:cTn id="32" dur="1000"/>
                                        <p:tgtEl>
                                          <p:spTgt spid="14132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1323"/>
                                        </p:tgtEl>
                                        <p:attrNameLst>
                                          <p:attrName>style.visibility</p:attrName>
                                        </p:attrNameLst>
                                      </p:cBhvr>
                                      <p:to>
                                        <p:strVal val="visible"/>
                                      </p:to>
                                    </p:set>
                                    <p:animEffect transition="in" filter="fade">
                                      <p:cBhvr>
                                        <p:cTn id="37" dur="1000"/>
                                        <p:tgtEl>
                                          <p:spTgt spid="14132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1324"/>
                                        </p:tgtEl>
                                        <p:attrNameLst>
                                          <p:attrName>style.visibility</p:attrName>
                                        </p:attrNameLst>
                                      </p:cBhvr>
                                      <p:to>
                                        <p:strVal val="visible"/>
                                      </p:to>
                                    </p:set>
                                    <p:animEffect transition="in" filter="wipe(left)">
                                      <p:cBhvr>
                                        <p:cTn id="42" dur="1000"/>
                                        <p:tgtEl>
                                          <p:spTgt spid="14132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1325"/>
                                        </p:tgtEl>
                                        <p:attrNameLst>
                                          <p:attrName>style.visibility</p:attrName>
                                        </p:attrNameLst>
                                      </p:cBhvr>
                                      <p:to>
                                        <p:strVal val="visible"/>
                                      </p:to>
                                    </p:set>
                                    <p:animEffect transition="in" filter="fade">
                                      <p:cBhvr>
                                        <p:cTn id="47" dur="1000"/>
                                        <p:tgtEl>
                                          <p:spTgt spid="14132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41326"/>
                                        </p:tgtEl>
                                        <p:attrNameLst>
                                          <p:attrName>style.visibility</p:attrName>
                                        </p:attrNameLst>
                                      </p:cBhvr>
                                      <p:to>
                                        <p:strVal val="visible"/>
                                      </p:to>
                                    </p:set>
                                    <p:animEffect transition="in" filter="wipe(left)">
                                      <p:cBhvr>
                                        <p:cTn id="52" dur="1000"/>
                                        <p:tgtEl>
                                          <p:spTgt spid="14132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nodeType="clickEffect">
                                  <p:stCondLst>
                                    <p:cond delay="0"/>
                                  </p:stCondLst>
                                  <p:childTnLst>
                                    <p:set>
                                      <p:cBhvr>
                                        <p:cTn id="56" dur="1" fill="hold">
                                          <p:stCondLst>
                                            <p:cond delay="0"/>
                                          </p:stCondLst>
                                        </p:cTn>
                                        <p:tgtEl>
                                          <p:spTgt spid="141327"/>
                                        </p:tgtEl>
                                        <p:attrNameLst>
                                          <p:attrName>style.visibility</p:attrName>
                                        </p:attrNameLst>
                                      </p:cBhvr>
                                      <p:to>
                                        <p:strVal val="visible"/>
                                      </p:to>
                                    </p:set>
                                    <p:animEffect transition="in" filter="fade">
                                      <p:cBhvr>
                                        <p:cTn id="57" dur="1000"/>
                                        <p:tgtEl>
                                          <p:spTgt spid="14132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41334"/>
                                        </p:tgtEl>
                                        <p:attrNameLst>
                                          <p:attrName>style.visibility</p:attrName>
                                        </p:attrNameLst>
                                      </p:cBhvr>
                                      <p:to>
                                        <p:strVal val="visible"/>
                                      </p:to>
                                    </p:set>
                                    <p:animEffect transition="in" filter="wipe(left)">
                                      <p:cBhvr>
                                        <p:cTn id="62" dur="1000"/>
                                        <p:tgtEl>
                                          <p:spTgt spid="14133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41335"/>
                                        </p:tgtEl>
                                        <p:attrNameLst>
                                          <p:attrName>style.visibility</p:attrName>
                                        </p:attrNameLst>
                                      </p:cBhvr>
                                      <p:to>
                                        <p:strVal val="visible"/>
                                      </p:to>
                                    </p:set>
                                    <p:animEffect transition="in" filter="wipe(left)">
                                      <p:cBhvr>
                                        <p:cTn id="67" dur="1000"/>
                                        <p:tgtEl>
                                          <p:spTgt spid="14133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41336"/>
                                        </p:tgtEl>
                                        <p:attrNameLst>
                                          <p:attrName>style.visibility</p:attrName>
                                        </p:attrNameLst>
                                      </p:cBhvr>
                                      <p:to>
                                        <p:strVal val="visible"/>
                                      </p:to>
                                    </p:set>
                                    <p:animEffect transition="in" filter="fade">
                                      <p:cBhvr>
                                        <p:cTn id="72" dur="1000"/>
                                        <p:tgtEl>
                                          <p:spTgt spid="14133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41337"/>
                                        </p:tgtEl>
                                        <p:attrNameLst>
                                          <p:attrName>style.visibility</p:attrName>
                                        </p:attrNameLst>
                                      </p:cBhvr>
                                      <p:to>
                                        <p:strVal val="visible"/>
                                      </p:to>
                                    </p:set>
                                    <p:animEffect transition="in" filter="wipe(left)">
                                      <p:cBhvr>
                                        <p:cTn id="77" dur="1000"/>
                                        <p:tgtEl>
                                          <p:spTgt spid="14133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41338"/>
                                        </p:tgtEl>
                                        <p:attrNameLst>
                                          <p:attrName>style.visibility</p:attrName>
                                        </p:attrNameLst>
                                      </p:cBhvr>
                                      <p:to>
                                        <p:strVal val="visible"/>
                                      </p:to>
                                    </p:set>
                                    <p:animEffect transition="in" filter="fade">
                                      <p:cBhvr>
                                        <p:cTn id="82" dur="1000"/>
                                        <p:tgtEl>
                                          <p:spTgt spid="141338"/>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41339"/>
                                        </p:tgtEl>
                                        <p:attrNameLst>
                                          <p:attrName>style.visibility</p:attrName>
                                        </p:attrNameLst>
                                      </p:cBhvr>
                                      <p:to>
                                        <p:strVal val="visible"/>
                                      </p:to>
                                    </p:set>
                                    <p:animEffect transition="in" filter="wipe(left)">
                                      <p:cBhvr>
                                        <p:cTn id="87" dur="1000"/>
                                        <p:tgtEl>
                                          <p:spTgt spid="141339"/>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0" presetClass="entr" presetSubtype="0" fill="hold" nodeType="clickEffect">
                                  <p:stCondLst>
                                    <p:cond delay="0"/>
                                  </p:stCondLst>
                                  <p:childTnLst>
                                    <p:set>
                                      <p:cBhvr>
                                        <p:cTn id="91" dur="1" fill="hold">
                                          <p:stCondLst>
                                            <p:cond delay="0"/>
                                          </p:stCondLst>
                                        </p:cTn>
                                        <p:tgtEl>
                                          <p:spTgt spid="141340"/>
                                        </p:tgtEl>
                                        <p:attrNameLst>
                                          <p:attrName>style.visibility</p:attrName>
                                        </p:attrNameLst>
                                      </p:cBhvr>
                                      <p:to>
                                        <p:strVal val="visible"/>
                                      </p:to>
                                    </p:set>
                                    <p:animEffect transition="in" filter="fade">
                                      <p:cBhvr>
                                        <p:cTn id="92" dur="1000"/>
                                        <p:tgtEl>
                                          <p:spTgt spid="141340"/>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41347"/>
                                        </p:tgtEl>
                                        <p:attrNameLst>
                                          <p:attrName>style.visibility</p:attrName>
                                        </p:attrNameLst>
                                      </p:cBhvr>
                                      <p:to>
                                        <p:strVal val="visible"/>
                                      </p:to>
                                    </p:set>
                                    <p:animEffect transition="in" filter="wipe(left)">
                                      <p:cBhvr>
                                        <p:cTn id="97" dur="1000"/>
                                        <p:tgtEl>
                                          <p:spTgt spid="141347"/>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3" presetClass="entr" presetSubtype="16" fill="hold" grpId="0" nodeType="clickEffect">
                                  <p:stCondLst>
                                    <p:cond delay="0"/>
                                  </p:stCondLst>
                                  <p:childTnLst>
                                    <p:set>
                                      <p:cBhvr>
                                        <p:cTn id="101" dur="1" fill="hold">
                                          <p:stCondLst>
                                            <p:cond delay="0"/>
                                          </p:stCondLst>
                                        </p:cTn>
                                        <p:tgtEl>
                                          <p:spTgt spid="141348"/>
                                        </p:tgtEl>
                                        <p:attrNameLst>
                                          <p:attrName>style.visibility</p:attrName>
                                        </p:attrNameLst>
                                      </p:cBhvr>
                                      <p:to>
                                        <p:strVal val="visible"/>
                                      </p:to>
                                    </p:set>
                                    <p:anim calcmode="lin" valueType="num">
                                      <p:cBhvr>
                                        <p:cTn id="102" dur="500" fill="hold"/>
                                        <p:tgtEl>
                                          <p:spTgt spid="141348"/>
                                        </p:tgtEl>
                                        <p:attrNameLst>
                                          <p:attrName>ppt_w</p:attrName>
                                        </p:attrNameLst>
                                      </p:cBhvr>
                                      <p:tavLst>
                                        <p:tav tm="0">
                                          <p:val>
                                            <p:fltVal val="0"/>
                                          </p:val>
                                        </p:tav>
                                        <p:tav tm="100000">
                                          <p:val>
                                            <p:strVal val="#ppt_w"/>
                                          </p:val>
                                        </p:tav>
                                      </p:tavLst>
                                    </p:anim>
                                    <p:anim calcmode="lin" valueType="num">
                                      <p:cBhvr>
                                        <p:cTn id="103" dur="500" fill="hold"/>
                                        <p:tgtEl>
                                          <p:spTgt spid="14134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4" grpId="0"/>
      <p:bldP spid="141318" grpId="0"/>
      <p:bldP spid="141319" grpId="0"/>
      <p:bldP spid="141320" grpId="0"/>
      <p:bldP spid="141321" grpId="0" animBg="1"/>
      <p:bldP spid="141323" grpId="0"/>
      <p:bldP spid="141324" grpId="0" animBg="1"/>
      <p:bldP spid="141325" grpId="0"/>
      <p:bldP spid="141326" grpId="0" animBg="1"/>
      <p:bldP spid="141334" grpId="0"/>
      <p:bldP spid="141335" grpId="0" animBg="1"/>
      <p:bldP spid="141336" grpId="0"/>
      <p:bldP spid="141337" grpId="0" animBg="1"/>
      <p:bldP spid="141338" grpId="0"/>
      <p:bldP spid="141339" grpId="0" animBg="1"/>
      <p:bldP spid="141347" grpId="0" animBg="1"/>
      <p:bldP spid="14134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34" name="Object 18"/>
          <p:cNvGraphicFramePr>
            <a:graphicFrameLocks noChangeAspect="1"/>
          </p:cNvGraphicFramePr>
          <p:nvPr/>
        </p:nvGraphicFramePr>
        <p:xfrm>
          <a:off x="5724525" y="3008313"/>
          <a:ext cx="3168650" cy="2725737"/>
        </p:xfrm>
        <a:graphic>
          <a:graphicData uri="http://schemas.openxmlformats.org/presentationml/2006/ole">
            <mc:AlternateContent xmlns:mc="http://schemas.openxmlformats.org/markup-compatibility/2006">
              <mc:Choice xmlns:v="urn:schemas-microsoft-com:vml" Requires="v">
                <p:oleObj spid="_x0000_s34840" name="Visio" r:id="rId4" imgW="1571549" imgH="1185062" progId="Visio.Drawing.11">
                  <p:embed/>
                </p:oleObj>
              </mc:Choice>
              <mc:Fallback>
                <p:oleObj name="Visio" r:id="rId4" imgW="1571549" imgH="1185062" progId="Visio.Drawing.11">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l="6656" r="5742"/>
                      <a:stretch>
                        <a:fillRect/>
                      </a:stretch>
                    </p:blipFill>
                    <p:spPr bwMode="auto">
                      <a:xfrm>
                        <a:off x="5724525" y="3008313"/>
                        <a:ext cx="3168650" cy="2725737"/>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35" name="Text Box 19"/>
          <p:cNvSpPr txBox="1">
            <a:spLocks noChangeArrowheads="1"/>
          </p:cNvSpPr>
          <p:nvPr/>
        </p:nvSpPr>
        <p:spPr bwMode="auto">
          <a:xfrm>
            <a:off x="250825" y="765175"/>
            <a:ext cx="43926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a:t>其功能表如表</a:t>
            </a:r>
            <a:r>
              <a:rPr kumimoji="1" lang="en-US" altLang="zh-CN"/>
              <a:t>5.4.2</a:t>
            </a:r>
            <a:r>
              <a:rPr kumimoji="1" lang="zh-CN" altLang="en-US"/>
              <a:t>所示</a:t>
            </a:r>
          </a:p>
        </p:txBody>
      </p:sp>
      <p:sp>
        <p:nvSpPr>
          <p:cNvPr id="34836" name="AutoShape 20"/>
          <p:cNvSpPr>
            <a:spLocks noChangeArrowheads="1"/>
          </p:cNvSpPr>
          <p:nvPr/>
        </p:nvSpPr>
        <p:spPr bwMode="auto">
          <a:xfrm>
            <a:off x="4859338" y="4292600"/>
            <a:ext cx="720725" cy="215900"/>
          </a:xfrm>
          <a:prstGeom prst="rightArrow">
            <a:avLst>
              <a:gd name="adj1" fmla="val 50000"/>
              <a:gd name="adj2" fmla="val 83456"/>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7" name="Rectangle 21"/>
          <p:cNvSpPr>
            <a:spLocks noChangeArrowheads="1"/>
          </p:cNvSpPr>
          <p:nvPr/>
        </p:nvSpPr>
        <p:spPr bwMode="auto">
          <a:xfrm>
            <a:off x="0" y="0"/>
            <a:ext cx="6072188"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effectLst>
                  <a:outerShdw blurRad="38100" dist="38100" dir="2700000" algn="tl">
                    <a:srgbClr val="000000"/>
                  </a:outerShdw>
                </a:effectLst>
              </a:rPr>
              <a:t>5.4 </a:t>
            </a:r>
            <a:r>
              <a:rPr lang="zh-CN" altLang="en-US" sz="3600" u="sng">
                <a:solidFill>
                  <a:srgbClr val="FFFF66"/>
                </a:solidFill>
                <a:effectLst>
                  <a:outerShdw blurRad="38100" dist="38100" dir="2700000" algn="tl">
                    <a:srgbClr val="000000"/>
                  </a:outerShdw>
                </a:effectLst>
              </a:rPr>
              <a:t>脉冲触发的触发器</a:t>
            </a:r>
          </a:p>
        </p:txBody>
      </p:sp>
      <p:grpSp>
        <p:nvGrpSpPr>
          <p:cNvPr id="34839" name="Group 23"/>
          <p:cNvGrpSpPr>
            <a:grpSpLocks/>
          </p:cNvGrpSpPr>
          <p:nvPr/>
        </p:nvGrpSpPr>
        <p:grpSpPr bwMode="auto">
          <a:xfrm>
            <a:off x="250825" y="1341438"/>
            <a:ext cx="4422775" cy="5256212"/>
            <a:chOff x="158" y="845"/>
            <a:chExt cx="2786" cy="3311"/>
          </a:xfrm>
        </p:grpSpPr>
        <p:graphicFrame>
          <p:nvGraphicFramePr>
            <p:cNvPr id="34830" name="Object 14"/>
            <p:cNvGraphicFramePr>
              <a:graphicFrameLocks noChangeAspect="1"/>
            </p:cNvGraphicFramePr>
            <p:nvPr/>
          </p:nvGraphicFramePr>
          <p:xfrm>
            <a:off x="158" y="1207"/>
            <a:ext cx="2786" cy="2949"/>
          </p:xfrm>
          <a:graphic>
            <a:graphicData uri="http://schemas.openxmlformats.org/presentationml/2006/ole">
              <mc:AlternateContent xmlns:mc="http://schemas.openxmlformats.org/markup-compatibility/2006">
                <mc:Choice xmlns:v="urn:schemas-microsoft-com:vml" Requires="v">
                  <p:oleObj spid="_x0000_s34841" name="Visio" r:id="rId6" imgW="2229002" imgH="2563673" progId="Visio.Drawing.11">
                    <p:embed/>
                  </p:oleObj>
                </mc:Choice>
                <mc:Fallback>
                  <p:oleObj name="Visio" r:id="rId6" imgW="2229002" imgH="2563673" progId="Visio.Drawing.11">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b="7986"/>
                        <a:stretch>
                          <a:fillRect/>
                        </a:stretch>
                      </p:blipFill>
                      <p:spPr bwMode="auto">
                        <a:xfrm>
                          <a:off x="158" y="1207"/>
                          <a:ext cx="2786" cy="2949"/>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38" name="Rectangle 22"/>
            <p:cNvSpPr>
              <a:spLocks noChangeArrowheads="1"/>
            </p:cNvSpPr>
            <p:nvPr/>
          </p:nvSpPr>
          <p:spPr bwMode="auto">
            <a:xfrm>
              <a:off x="204" y="845"/>
              <a:ext cx="7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t>表</a:t>
              </a:r>
              <a:r>
                <a:rPr kumimoji="1" lang="en-US" altLang="zh-CN"/>
                <a:t>5.4.2</a:t>
              </a:r>
            </a:p>
          </p:txBody>
        </p:sp>
      </p:gr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35"/>
                                        </p:tgtEl>
                                        <p:attrNameLst>
                                          <p:attrName>style.visibility</p:attrName>
                                        </p:attrNameLst>
                                      </p:cBhvr>
                                      <p:to>
                                        <p:strVal val="visible"/>
                                      </p:to>
                                    </p:set>
                                    <p:animEffect transition="in" filter="wipe(left)">
                                      <p:cBhvr>
                                        <p:cTn id="7" dur="1000"/>
                                        <p:tgtEl>
                                          <p:spTgt spid="348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4839"/>
                                        </p:tgtEl>
                                        <p:attrNameLst>
                                          <p:attrName>style.visibility</p:attrName>
                                        </p:attrNameLst>
                                      </p:cBhvr>
                                      <p:to>
                                        <p:strVal val="visible"/>
                                      </p:to>
                                    </p:set>
                                    <p:animEffect transition="in" filter="dissolve">
                                      <p:cBhvr>
                                        <p:cTn id="12" dur="1000"/>
                                        <p:tgtEl>
                                          <p:spTgt spid="348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836"/>
                                        </p:tgtEl>
                                        <p:attrNameLst>
                                          <p:attrName>style.visibility</p:attrName>
                                        </p:attrNameLst>
                                      </p:cBhvr>
                                      <p:to>
                                        <p:strVal val="visible"/>
                                      </p:to>
                                    </p:set>
                                    <p:animEffect transition="in" filter="wipe(left)">
                                      <p:cBhvr>
                                        <p:cTn id="17" dur="1000"/>
                                        <p:tgtEl>
                                          <p:spTgt spid="348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4834"/>
                                        </p:tgtEl>
                                        <p:attrNameLst>
                                          <p:attrName>style.visibility</p:attrName>
                                        </p:attrNameLst>
                                      </p:cBhvr>
                                      <p:to>
                                        <p:strVal val="visible"/>
                                      </p:to>
                                    </p:set>
                                    <p:animEffect transition="in" filter="dissolve">
                                      <p:cBhvr>
                                        <p:cTn id="22" dur="1000"/>
                                        <p:tgtEl>
                                          <p:spTgt spid="34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5" grpId="0" autoUpdateAnimBg="0"/>
      <p:bldP spid="3483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2" name="Text Box 12"/>
          <p:cNvSpPr txBox="1">
            <a:spLocks noChangeArrowheads="1"/>
          </p:cNvSpPr>
          <p:nvPr/>
        </p:nvSpPr>
        <p:spPr bwMode="auto">
          <a:xfrm>
            <a:off x="179388" y="620713"/>
            <a:ext cx="4897437"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a:t>注：在有些集成触发器中，输入端</a:t>
            </a:r>
            <a:r>
              <a:rPr kumimoji="1" lang="en-US" altLang="zh-CN"/>
              <a:t>J</a:t>
            </a:r>
            <a:r>
              <a:rPr kumimoji="1" lang="zh-CN" altLang="en-US"/>
              <a:t>和</a:t>
            </a:r>
            <a:r>
              <a:rPr kumimoji="1" lang="en-US" altLang="zh-CN"/>
              <a:t>K</a:t>
            </a:r>
            <a:r>
              <a:rPr kumimoji="1" lang="zh-CN" altLang="en-US"/>
              <a:t>不止一个，这些输入端是与的关系。如图</a:t>
            </a:r>
            <a:r>
              <a:rPr kumimoji="1" lang="en-US" altLang="zh-CN"/>
              <a:t>5.4.6</a:t>
            </a:r>
            <a:r>
              <a:rPr kumimoji="1" lang="zh-CN" altLang="en-US"/>
              <a:t>为其逻辑符号图。</a:t>
            </a:r>
          </a:p>
        </p:txBody>
      </p:sp>
      <p:graphicFrame>
        <p:nvGraphicFramePr>
          <p:cNvPr id="35854" name="Object 14"/>
          <p:cNvGraphicFramePr>
            <a:graphicFrameLocks noChangeAspect="1"/>
          </p:cNvGraphicFramePr>
          <p:nvPr/>
        </p:nvGraphicFramePr>
        <p:xfrm>
          <a:off x="5364163" y="692150"/>
          <a:ext cx="3529012" cy="2206625"/>
        </p:xfrm>
        <a:graphic>
          <a:graphicData uri="http://schemas.openxmlformats.org/presentationml/2006/ole">
            <mc:AlternateContent xmlns:mc="http://schemas.openxmlformats.org/markup-compatibility/2006">
              <mc:Choice xmlns:v="urn:schemas-microsoft-com:vml" Requires="v">
                <p:oleObj spid="_x0000_s35869" name="Visio" r:id="rId4" imgW="1914449" imgH="1046074" progId="Visio.Drawing.11">
                  <p:embed/>
                </p:oleObj>
              </mc:Choice>
              <mc:Fallback>
                <p:oleObj name="Visio" r:id="rId4" imgW="1914449" imgH="1046074" progId="Visio.Drawing.11">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l="7153" r="5504"/>
                      <a:stretch>
                        <a:fillRect/>
                      </a:stretch>
                    </p:blipFill>
                    <p:spPr bwMode="auto">
                      <a:xfrm>
                        <a:off x="5364163" y="692150"/>
                        <a:ext cx="3529012" cy="2206625"/>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62" name="Rectangle 22"/>
          <p:cNvSpPr>
            <a:spLocks noChangeArrowheads="1"/>
          </p:cNvSpPr>
          <p:nvPr/>
        </p:nvSpPr>
        <p:spPr bwMode="auto">
          <a:xfrm>
            <a:off x="0" y="0"/>
            <a:ext cx="6072188"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effectLst>
                  <a:outerShdw blurRad="38100" dist="38100" dir="2700000" algn="tl">
                    <a:srgbClr val="000000"/>
                  </a:outerShdw>
                </a:effectLst>
              </a:rPr>
              <a:t>5.4 </a:t>
            </a:r>
            <a:r>
              <a:rPr lang="zh-CN" altLang="en-US" sz="3600" u="sng">
                <a:solidFill>
                  <a:srgbClr val="FFFF66"/>
                </a:solidFill>
                <a:effectLst>
                  <a:outerShdw blurRad="38100" dist="38100" dir="2700000" algn="tl">
                    <a:srgbClr val="000000"/>
                  </a:outerShdw>
                </a:effectLst>
              </a:rPr>
              <a:t>脉冲触发的触发器</a:t>
            </a:r>
          </a:p>
        </p:txBody>
      </p:sp>
      <p:sp>
        <p:nvSpPr>
          <p:cNvPr id="35863" name="Rectangle 23"/>
          <p:cNvSpPr>
            <a:spLocks noGrp="1" noChangeArrowheads="1"/>
          </p:cNvSpPr>
          <p:nvPr>
            <p:ph type="body" idx="1"/>
          </p:nvPr>
        </p:nvSpPr>
        <p:spPr>
          <a:xfrm>
            <a:off x="250825" y="2420938"/>
            <a:ext cx="5543550" cy="576262"/>
          </a:xfrm>
          <a:noFill/>
          <a:ln/>
        </p:spPr>
        <p:txBody>
          <a:bodyPr/>
          <a:lstStyle/>
          <a:p>
            <a:pPr>
              <a:buFont typeface="Wingdings" pitchFamily="2" charset="2"/>
              <a:buNone/>
            </a:pPr>
            <a:r>
              <a:rPr lang="zh-CN" altLang="en-US" sz="2800" b="1" u="sng">
                <a:latin typeface="Times New Roman" pitchFamily="18" charset="0"/>
                <a:ea typeface="楷体_GB2312" pitchFamily="49" charset="-122"/>
              </a:rPr>
              <a:t>二、脉冲触发方式的动作特点</a:t>
            </a:r>
          </a:p>
        </p:txBody>
      </p:sp>
      <p:sp>
        <p:nvSpPr>
          <p:cNvPr id="35865" name="Text Box 25"/>
          <p:cNvSpPr txBox="1">
            <a:spLocks noChangeArrowheads="1"/>
          </p:cNvSpPr>
          <p:nvPr/>
        </p:nvSpPr>
        <p:spPr bwMode="auto">
          <a:xfrm>
            <a:off x="250825" y="2997200"/>
            <a:ext cx="856932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1.</a:t>
            </a:r>
            <a:r>
              <a:rPr lang="zh-CN" altLang="en-US"/>
              <a:t>分两步动作：第一步在</a:t>
            </a:r>
            <a:r>
              <a:rPr lang="en-US" altLang="zh-CN" i="1"/>
              <a:t>CLK</a:t>
            </a:r>
            <a:r>
              <a:rPr lang="zh-CN" altLang="en-US"/>
              <a:t>＝</a:t>
            </a:r>
            <a:r>
              <a:rPr lang="en-US" altLang="zh-CN"/>
              <a:t>1</a:t>
            </a:r>
            <a:r>
              <a:rPr lang="zh-CN" altLang="en-US"/>
              <a:t>时，主触发器受输入信号控制，从触发器保持原态；第二步在</a:t>
            </a:r>
            <a:r>
              <a:rPr lang="en-US" altLang="zh-CN" i="1"/>
              <a:t>CLK</a:t>
            </a:r>
            <a:r>
              <a:rPr lang="en-US" altLang="zh-CN">
                <a:sym typeface="Symbol" pitchFamily="18" charset="2"/>
              </a:rPr>
              <a:t></a:t>
            </a:r>
            <a:r>
              <a:rPr lang="zh-CN" altLang="en-US">
                <a:sym typeface="Symbol" pitchFamily="18" charset="2"/>
              </a:rPr>
              <a:t>到达后，从触发器按主触发器状态翻转，故触发器输出状态只能改变一次；</a:t>
            </a:r>
          </a:p>
        </p:txBody>
      </p:sp>
      <p:sp>
        <p:nvSpPr>
          <p:cNvPr id="35867" name="Text Box 27"/>
          <p:cNvSpPr txBox="1">
            <a:spLocks noChangeArrowheads="1"/>
          </p:cNvSpPr>
          <p:nvPr/>
        </p:nvSpPr>
        <p:spPr bwMode="auto">
          <a:xfrm>
            <a:off x="250825" y="4868863"/>
            <a:ext cx="86423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2.</a:t>
            </a:r>
            <a:r>
              <a:rPr lang="zh-CN" altLang="en-US"/>
              <a:t>主从</a:t>
            </a:r>
            <a:r>
              <a:rPr lang="en-US" altLang="zh-CN" i="1"/>
              <a:t>JK</a:t>
            </a:r>
            <a:r>
              <a:rPr lang="zh-CN" altLang="en-US"/>
              <a:t>触发器在</a:t>
            </a:r>
            <a:r>
              <a:rPr lang="en-US" altLang="zh-CN" i="1"/>
              <a:t>CLK</a:t>
            </a:r>
            <a:r>
              <a:rPr lang="zh-CN" altLang="en-US"/>
              <a:t>＝</a:t>
            </a:r>
            <a:r>
              <a:rPr lang="en-US" altLang="zh-CN"/>
              <a:t>1</a:t>
            </a:r>
            <a:r>
              <a:rPr lang="zh-CN" altLang="en-US"/>
              <a:t>期间，主触发器只可能翻转一次，因为收到反馈回来的输出端的影响，故在</a:t>
            </a:r>
            <a:r>
              <a:rPr lang="en-US" altLang="zh-CN" i="1"/>
              <a:t>CLK</a:t>
            </a:r>
            <a:r>
              <a:rPr lang="zh-CN" altLang="en-US"/>
              <a:t>＝</a:t>
            </a:r>
            <a:r>
              <a:rPr lang="en-US" altLang="zh-CN"/>
              <a:t>1</a:t>
            </a:r>
            <a:r>
              <a:rPr lang="zh-CN" altLang="en-US"/>
              <a:t>期间若输入发生变化时，要找出</a:t>
            </a:r>
            <a:r>
              <a:rPr lang="en-US" altLang="zh-CN" i="1"/>
              <a:t>CLK </a:t>
            </a:r>
            <a:r>
              <a:rPr lang="en-US" altLang="zh-CN">
                <a:sym typeface="Symbol" pitchFamily="18" charset="2"/>
              </a:rPr>
              <a:t></a:t>
            </a:r>
            <a:r>
              <a:rPr lang="zh-CN" altLang="en-US">
                <a:sym typeface="Symbol" pitchFamily="18" charset="2"/>
              </a:rPr>
              <a:t>来到前的</a:t>
            </a:r>
            <a:r>
              <a:rPr lang="en-US" altLang="zh-CN" i="1">
                <a:sym typeface="Symbol" pitchFamily="18" charset="2"/>
              </a:rPr>
              <a:t>Q </a:t>
            </a:r>
            <a:r>
              <a:rPr lang="zh-CN" altLang="en-US">
                <a:sym typeface="Symbol" pitchFamily="18" charset="2"/>
              </a:rPr>
              <a:t>状态，决定</a:t>
            </a:r>
            <a:r>
              <a:rPr lang="en-US" altLang="zh-CN" i="1">
                <a:sym typeface="Symbol" pitchFamily="18" charset="2"/>
              </a:rPr>
              <a:t>Q*</a:t>
            </a:r>
          </a:p>
        </p:txBody>
      </p:sp>
      <p:graphicFrame>
        <p:nvGraphicFramePr>
          <p:cNvPr id="35868" name="Object 28"/>
          <p:cNvGraphicFramePr>
            <a:graphicFrameLocks noChangeAspect="1"/>
          </p:cNvGraphicFramePr>
          <p:nvPr/>
        </p:nvGraphicFramePr>
        <p:xfrm>
          <a:off x="1258888" y="5300663"/>
          <a:ext cx="6985000" cy="1117600"/>
        </p:xfrm>
        <a:graphic>
          <a:graphicData uri="http://schemas.openxmlformats.org/presentationml/2006/ole">
            <mc:AlternateContent xmlns:mc="http://schemas.openxmlformats.org/markup-compatibility/2006">
              <mc:Choice xmlns:v="urn:schemas-microsoft-com:vml" Requires="v">
                <p:oleObj spid="_x0000_s35870" name="公式" r:id="rId6" imgW="2793960" imgH="457200" progId="Equation.3">
                  <p:embed/>
                </p:oleObj>
              </mc:Choice>
              <mc:Fallback>
                <p:oleObj name="公式" r:id="rId6" imgW="2793960" imgH="457200" progId="Equation.3">
                  <p:embed/>
                  <p:pic>
                    <p:nvPicPr>
                      <p:cNvPr id="0" name="Object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8888" y="5300663"/>
                        <a:ext cx="6985000" cy="1117600"/>
                      </a:xfrm>
                      <a:prstGeom prst="rect">
                        <a:avLst/>
                      </a:prstGeom>
                      <a:solidFill>
                        <a:srgbClr val="FF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5852"/>
                                        </p:tgtEl>
                                        <p:attrNameLst>
                                          <p:attrName>style.visibility</p:attrName>
                                        </p:attrNameLst>
                                      </p:cBhvr>
                                      <p:to>
                                        <p:strVal val="visible"/>
                                      </p:to>
                                    </p:set>
                                    <p:animEffect transition="in" filter="box(in)">
                                      <p:cBhvr>
                                        <p:cTn id="7" dur="1000"/>
                                        <p:tgtEl>
                                          <p:spTgt spid="358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5854"/>
                                        </p:tgtEl>
                                        <p:attrNameLst>
                                          <p:attrName>style.visibility</p:attrName>
                                        </p:attrNameLst>
                                      </p:cBhvr>
                                      <p:to>
                                        <p:strVal val="visible"/>
                                      </p:to>
                                    </p:set>
                                    <p:animEffect transition="in" filter="dissolve">
                                      <p:cBhvr>
                                        <p:cTn id="12" dur="1000"/>
                                        <p:tgtEl>
                                          <p:spTgt spid="358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863">
                                            <p:txEl>
                                              <p:pRg st="0" end="0"/>
                                            </p:txEl>
                                          </p:spTgt>
                                        </p:tgtEl>
                                        <p:attrNameLst>
                                          <p:attrName>style.visibility</p:attrName>
                                        </p:attrNameLst>
                                      </p:cBhvr>
                                      <p:to>
                                        <p:strVal val="visible"/>
                                      </p:to>
                                    </p:set>
                                    <p:animEffect transition="in" filter="wipe(left)">
                                      <p:cBhvr>
                                        <p:cTn id="17" dur="1000"/>
                                        <p:tgtEl>
                                          <p:spTgt spid="3586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5865"/>
                                        </p:tgtEl>
                                        <p:attrNameLst>
                                          <p:attrName>style.visibility</p:attrName>
                                        </p:attrNameLst>
                                      </p:cBhvr>
                                      <p:to>
                                        <p:strVal val="visible"/>
                                      </p:to>
                                    </p:set>
                                    <p:animEffect transition="in" filter="circle(in)">
                                      <p:cBhvr>
                                        <p:cTn id="22" dur="1000"/>
                                        <p:tgtEl>
                                          <p:spTgt spid="3586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32" fill="hold" grpId="0" nodeType="clickEffect">
                                  <p:stCondLst>
                                    <p:cond delay="0"/>
                                  </p:stCondLst>
                                  <p:childTnLst>
                                    <p:set>
                                      <p:cBhvr>
                                        <p:cTn id="26" dur="1" fill="hold">
                                          <p:stCondLst>
                                            <p:cond delay="0"/>
                                          </p:stCondLst>
                                        </p:cTn>
                                        <p:tgtEl>
                                          <p:spTgt spid="35867"/>
                                        </p:tgtEl>
                                        <p:attrNameLst>
                                          <p:attrName>style.visibility</p:attrName>
                                        </p:attrNameLst>
                                      </p:cBhvr>
                                      <p:to>
                                        <p:strVal val="visible"/>
                                      </p:to>
                                    </p:set>
                                    <p:animEffect transition="in" filter="circle(out)">
                                      <p:cBhvr>
                                        <p:cTn id="27" dur="1000"/>
                                        <p:tgtEl>
                                          <p:spTgt spid="3586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9" presetClass="entr" presetSubtype="0" fill="hold" nodeType="clickEffect">
                                  <p:stCondLst>
                                    <p:cond delay="0"/>
                                  </p:stCondLst>
                                  <p:childTnLst>
                                    <p:set>
                                      <p:cBhvr>
                                        <p:cTn id="31" dur="1" fill="hold">
                                          <p:stCondLst>
                                            <p:cond delay="0"/>
                                          </p:stCondLst>
                                        </p:cTn>
                                        <p:tgtEl>
                                          <p:spTgt spid="35868"/>
                                        </p:tgtEl>
                                        <p:attrNameLst>
                                          <p:attrName>style.visibility</p:attrName>
                                        </p:attrNameLst>
                                      </p:cBhvr>
                                      <p:to>
                                        <p:strVal val="visible"/>
                                      </p:to>
                                    </p:set>
                                    <p:anim calcmode="lin" valueType="num">
                                      <p:cBhvr>
                                        <p:cTn id="32" dur="1000" fill="hold"/>
                                        <p:tgtEl>
                                          <p:spTgt spid="35868"/>
                                        </p:tgtEl>
                                        <p:attrNameLst>
                                          <p:attrName>ppt_x</p:attrName>
                                        </p:attrNameLst>
                                      </p:cBhvr>
                                      <p:tavLst>
                                        <p:tav tm="0">
                                          <p:val>
                                            <p:strVal val="#ppt_x-.2"/>
                                          </p:val>
                                        </p:tav>
                                        <p:tav tm="100000">
                                          <p:val>
                                            <p:strVal val="#ppt_x"/>
                                          </p:val>
                                        </p:tav>
                                      </p:tavLst>
                                    </p:anim>
                                    <p:anim calcmode="lin" valueType="num">
                                      <p:cBhvr>
                                        <p:cTn id="33" dur="1000" fill="hold"/>
                                        <p:tgtEl>
                                          <p:spTgt spid="35868"/>
                                        </p:tgtEl>
                                        <p:attrNameLst>
                                          <p:attrName>ppt_y</p:attrName>
                                        </p:attrNameLst>
                                      </p:cBhvr>
                                      <p:tavLst>
                                        <p:tav tm="0">
                                          <p:val>
                                            <p:strVal val="#ppt_y"/>
                                          </p:val>
                                        </p:tav>
                                        <p:tav tm="100000">
                                          <p:val>
                                            <p:strVal val="#ppt_y"/>
                                          </p:val>
                                        </p:tav>
                                      </p:tavLst>
                                    </p:anim>
                                    <p:animEffect transition="in" filter="wipe(right)" prLst="gradientSize: 0.1">
                                      <p:cBhvr>
                                        <p:cTn id="34" dur="1000"/>
                                        <p:tgtEl>
                                          <p:spTgt spid="35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2" grpId="0" autoUpdateAnimBg="0"/>
      <p:bldP spid="35863" grpId="0" build="p"/>
      <p:bldP spid="35865" grpId="0"/>
      <p:bldP spid="3586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0" y="404813"/>
            <a:ext cx="8893175" cy="1566862"/>
          </a:xfrm>
        </p:spPr>
        <p:txBody>
          <a:bodyPr/>
          <a:lstStyle/>
          <a:p>
            <a:pPr algn="l"/>
            <a:r>
              <a:rPr kumimoji="1" lang="zh-CN" altLang="en-US" sz="2800" b="1">
                <a:solidFill>
                  <a:schemeClr val="tx1"/>
                </a:solidFill>
                <a:effectLst/>
                <a:latin typeface="Times New Roman" pitchFamily="18" charset="0"/>
                <a:ea typeface="楷体_GB2312" pitchFamily="49" charset="-122"/>
              </a:rPr>
              <a:t>例</a:t>
            </a:r>
            <a:r>
              <a:rPr kumimoji="1" lang="en-US" altLang="zh-CN" sz="2800" b="1">
                <a:solidFill>
                  <a:schemeClr val="tx1"/>
                </a:solidFill>
                <a:effectLst/>
                <a:latin typeface="Times New Roman" pitchFamily="18" charset="0"/>
                <a:ea typeface="楷体_GB2312" pitchFamily="49" charset="-122"/>
              </a:rPr>
              <a:t>5.4.2 </a:t>
            </a:r>
            <a:r>
              <a:rPr kumimoji="1" lang="zh-CN" altLang="en-US" sz="2800" b="1">
                <a:solidFill>
                  <a:schemeClr val="tx1"/>
                </a:solidFill>
                <a:effectLst/>
                <a:latin typeface="Times New Roman" pitchFamily="18" charset="0"/>
                <a:ea typeface="楷体_GB2312" pitchFamily="49" charset="-122"/>
              </a:rPr>
              <a:t>如图</a:t>
            </a:r>
            <a:r>
              <a:rPr kumimoji="1" lang="en-US" altLang="zh-CN" sz="2800" b="1">
                <a:solidFill>
                  <a:schemeClr val="tx1"/>
                </a:solidFill>
                <a:effectLst/>
                <a:latin typeface="Times New Roman" pitchFamily="18" charset="0"/>
                <a:ea typeface="楷体_GB2312" pitchFamily="49" charset="-122"/>
              </a:rPr>
              <a:t>5.4.7</a:t>
            </a:r>
            <a:r>
              <a:rPr kumimoji="1" lang="zh-CN" altLang="en-US" sz="2800" b="1">
                <a:solidFill>
                  <a:schemeClr val="tx1"/>
                </a:solidFill>
                <a:effectLst/>
                <a:latin typeface="Times New Roman" pitchFamily="18" charset="0"/>
                <a:ea typeface="楷体_GB2312" pitchFamily="49" charset="-122"/>
              </a:rPr>
              <a:t>所示的主从</a:t>
            </a:r>
            <a:r>
              <a:rPr kumimoji="1" lang="en-US" altLang="zh-CN" sz="2800" b="1" i="1">
                <a:solidFill>
                  <a:schemeClr val="tx1"/>
                </a:solidFill>
                <a:effectLst/>
                <a:latin typeface="Times New Roman" pitchFamily="18" charset="0"/>
                <a:ea typeface="楷体_GB2312" pitchFamily="49" charset="-122"/>
              </a:rPr>
              <a:t>JK</a:t>
            </a:r>
            <a:r>
              <a:rPr kumimoji="1" lang="zh-CN" altLang="en-US" sz="2800" b="1">
                <a:solidFill>
                  <a:schemeClr val="tx1"/>
                </a:solidFill>
                <a:effectLst/>
                <a:latin typeface="Times New Roman" pitchFamily="18" charset="0"/>
                <a:ea typeface="楷体_GB2312" pitchFamily="49" charset="-122"/>
              </a:rPr>
              <a:t>触发器电路中，已知</a:t>
            </a:r>
            <a:r>
              <a:rPr kumimoji="1" lang="en-US" altLang="zh-CN" sz="2800" b="1" i="1">
                <a:solidFill>
                  <a:schemeClr val="tx1"/>
                </a:solidFill>
                <a:effectLst/>
                <a:latin typeface="Times New Roman" pitchFamily="18" charset="0"/>
                <a:ea typeface="楷体_GB2312" pitchFamily="49" charset="-122"/>
              </a:rPr>
              <a:t>CLK</a:t>
            </a:r>
            <a:r>
              <a:rPr kumimoji="1" lang="zh-CN" altLang="en-US" sz="2800" b="1" i="1">
                <a:solidFill>
                  <a:schemeClr val="tx1"/>
                </a:solidFill>
                <a:effectLst/>
                <a:latin typeface="Times New Roman" pitchFamily="18" charset="0"/>
                <a:ea typeface="楷体_GB2312" pitchFamily="49" charset="-122"/>
              </a:rPr>
              <a:t>、</a:t>
            </a:r>
            <a:r>
              <a:rPr kumimoji="1" lang="en-US" altLang="zh-CN" sz="2800" b="1" i="1">
                <a:solidFill>
                  <a:schemeClr val="tx1"/>
                </a:solidFill>
                <a:effectLst/>
                <a:latin typeface="Times New Roman" pitchFamily="18" charset="0"/>
                <a:ea typeface="楷体_GB2312" pitchFamily="49" charset="-122"/>
              </a:rPr>
              <a:t>J</a:t>
            </a:r>
            <a:r>
              <a:rPr kumimoji="1" lang="zh-CN" altLang="en-US" sz="2800" b="1" i="1">
                <a:solidFill>
                  <a:schemeClr val="tx1"/>
                </a:solidFill>
                <a:effectLst/>
                <a:latin typeface="Times New Roman" pitchFamily="18" charset="0"/>
                <a:ea typeface="楷体_GB2312" pitchFamily="49" charset="-122"/>
              </a:rPr>
              <a:t>、</a:t>
            </a:r>
            <a:r>
              <a:rPr kumimoji="1" lang="en-US" altLang="zh-CN" sz="2800" b="1" i="1">
                <a:solidFill>
                  <a:schemeClr val="tx1"/>
                </a:solidFill>
                <a:effectLst/>
                <a:latin typeface="Times New Roman" pitchFamily="18" charset="0"/>
                <a:ea typeface="楷体_GB2312" pitchFamily="49" charset="-122"/>
              </a:rPr>
              <a:t>K</a:t>
            </a:r>
            <a:r>
              <a:rPr kumimoji="1" lang="zh-CN" altLang="en-US" sz="2800" b="1">
                <a:solidFill>
                  <a:schemeClr val="tx1"/>
                </a:solidFill>
                <a:effectLst/>
                <a:latin typeface="Times New Roman" pitchFamily="18" charset="0"/>
                <a:ea typeface="楷体_GB2312" pitchFamily="49" charset="-122"/>
              </a:rPr>
              <a:t>的波形如图</a:t>
            </a:r>
            <a:r>
              <a:rPr kumimoji="1" lang="en-US" altLang="zh-CN" sz="2800" b="1">
                <a:solidFill>
                  <a:schemeClr val="tx1"/>
                </a:solidFill>
                <a:effectLst/>
                <a:latin typeface="Times New Roman" pitchFamily="18" charset="0"/>
                <a:ea typeface="楷体_GB2312" pitchFamily="49" charset="-122"/>
              </a:rPr>
              <a:t>5.2.8</a:t>
            </a:r>
            <a:r>
              <a:rPr kumimoji="1" lang="zh-CN" altLang="en-US" sz="2800" b="1">
                <a:solidFill>
                  <a:schemeClr val="tx1"/>
                </a:solidFill>
                <a:effectLst/>
                <a:latin typeface="Times New Roman" pitchFamily="18" charset="0"/>
                <a:ea typeface="楷体_GB2312" pitchFamily="49" charset="-122"/>
              </a:rPr>
              <a:t>所示，试画出输出端</a:t>
            </a:r>
            <a:r>
              <a:rPr kumimoji="1" lang="en-US" altLang="zh-CN" sz="2800" b="1">
                <a:solidFill>
                  <a:schemeClr val="tx1"/>
                </a:solidFill>
                <a:effectLst/>
                <a:latin typeface="Times New Roman" pitchFamily="18" charset="0"/>
                <a:ea typeface="楷体_GB2312" pitchFamily="49" charset="-122"/>
              </a:rPr>
              <a:t>Q</a:t>
            </a:r>
            <a:r>
              <a:rPr kumimoji="1" lang="zh-CN" altLang="en-US" sz="2800" b="1">
                <a:solidFill>
                  <a:schemeClr val="tx1"/>
                </a:solidFill>
                <a:effectLst/>
                <a:latin typeface="Times New Roman" pitchFamily="18" charset="0"/>
                <a:ea typeface="楷体_GB2312" pitchFamily="49" charset="-122"/>
              </a:rPr>
              <a:t>和       的波形。</a:t>
            </a:r>
          </a:p>
        </p:txBody>
      </p:sp>
      <p:sp>
        <p:nvSpPr>
          <p:cNvPr id="142343" name="Text Box 7"/>
          <p:cNvSpPr txBox="1">
            <a:spLocks noChangeArrowheads="1"/>
          </p:cNvSpPr>
          <p:nvPr/>
        </p:nvSpPr>
        <p:spPr bwMode="auto">
          <a:xfrm>
            <a:off x="250825" y="4437063"/>
            <a:ext cx="38163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a:t>解：输出波形如图</a:t>
            </a:r>
            <a:r>
              <a:rPr kumimoji="1" lang="en-US" altLang="zh-CN"/>
              <a:t>5.4.7</a:t>
            </a:r>
            <a:r>
              <a:rPr kumimoji="1" lang="zh-CN" altLang="en-US"/>
              <a:t>所示</a:t>
            </a:r>
          </a:p>
        </p:txBody>
      </p:sp>
      <p:graphicFrame>
        <p:nvGraphicFramePr>
          <p:cNvPr id="142345" name="Object 9"/>
          <p:cNvGraphicFramePr>
            <a:graphicFrameLocks noChangeAspect="1"/>
          </p:cNvGraphicFramePr>
          <p:nvPr/>
        </p:nvGraphicFramePr>
        <p:xfrm>
          <a:off x="4427538" y="1773238"/>
          <a:ext cx="4098925" cy="4608512"/>
        </p:xfrm>
        <a:graphic>
          <a:graphicData uri="http://schemas.openxmlformats.org/presentationml/2006/ole">
            <mc:AlternateContent xmlns:mc="http://schemas.openxmlformats.org/markup-compatibility/2006">
              <mc:Choice xmlns:v="urn:schemas-microsoft-com:vml" Requires="v">
                <p:oleObj spid="_x0000_s142358" name="Visio" r:id="rId4" imgW="2100377" imgH="2558796" progId="Visio.Drawing.11">
                  <p:embed/>
                </p:oleObj>
              </mc:Choice>
              <mc:Fallback>
                <p:oleObj name="Visio" r:id="rId4" imgW="2100377" imgH="2558796" progId="Visio.Drawing.11">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t="4543" b="3056"/>
                      <a:stretch>
                        <a:fillRect/>
                      </a:stretch>
                    </p:blipFill>
                    <p:spPr bwMode="auto">
                      <a:xfrm>
                        <a:off x="4427538" y="1773238"/>
                        <a:ext cx="4098925" cy="4608512"/>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2346" name="Rectangle 10"/>
          <p:cNvSpPr>
            <a:spLocks noChangeArrowheads="1"/>
          </p:cNvSpPr>
          <p:nvPr/>
        </p:nvSpPr>
        <p:spPr bwMode="auto">
          <a:xfrm>
            <a:off x="0" y="0"/>
            <a:ext cx="6072188"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effectLst>
                  <a:outerShdw blurRad="38100" dist="38100" dir="2700000" algn="tl">
                    <a:srgbClr val="000000"/>
                  </a:outerShdw>
                </a:effectLst>
              </a:rPr>
              <a:t>5.4 </a:t>
            </a:r>
            <a:r>
              <a:rPr lang="zh-CN" altLang="en-US" sz="3600" u="sng">
                <a:solidFill>
                  <a:srgbClr val="FFFF66"/>
                </a:solidFill>
                <a:effectLst>
                  <a:outerShdw blurRad="38100" dist="38100" dir="2700000" algn="tl">
                    <a:srgbClr val="000000"/>
                  </a:outerShdw>
                </a:effectLst>
              </a:rPr>
              <a:t>脉冲触发的触发器</a:t>
            </a:r>
          </a:p>
        </p:txBody>
      </p:sp>
      <p:grpSp>
        <p:nvGrpSpPr>
          <p:cNvPr id="142357" name="Group 21"/>
          <p:cNvGrpSpPr>
            <a:grpSpLocks/>
          </p:cNvGrpSpPr>
          <p:nvPr/>
        </p:nvGrpSpPr>
        <p:grpSpPr bwMode="auto">
          <a:xfrm>
            <a:off x="611188" y="1989138"/>
            <a:ext cx="3024187" cy="2246312"/>
            <a:chOff x="612" y="1344"/>
            <a:chExt cx="1905" cy="1415"/>
          </a:xfrm>
        </p:grpSpPr>
        <p:pic>
          <p:nvPicPr>
            <p:cNvPr id="142353" name="Picture 17" descr="5-4-3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 y="1344"/>
              <a:ext cx="1905" cy="1044"/>
            </a:xfrm>
            <a:prstGeom prst="rect">
              <a:avLst/>
            </a:prstGeom>
            <a:noFill/>
            <a:ln w="57150" cmpd="thickThin">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142356" name="Rectangle 20"/>
            <p:cNvSpPr>
              <a:spLocks noChangeArrowheads="1"/>
            </p:cNvSpPr>
            <p:nvPr/>
          </p:nvSpPr>
          <p:spPr bwMode="auto">
            <a:xfrm>
              <a:off x="1156" y="2432"/>
              <a:ext cx="7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t>图</a:t>
              </a:r>
              <a:r>
                <a:rPr kumimoji="1" lang="en-US" altLang="zh-CN"/>
                <a:t>5.4.7</a:t>
              </a:r>
            </a:p>
          </p:txBody>
        </p:sp>
      </p:gr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2343"/>
                                        </p:tgtEl>
                                        <p:attrNameLst>
                                          <p:attrName>style.visibility</p:attrName>
                                        </p:attrNameLst>
                                      </p:cBhvr>
                                      <p:to>
                                        <p:strVal val="visible"/>
                                      </p:to>
                                    </p:set>
                                    <p:anim calcmode="lin" valueType="num">
                                      <p:cBhvr additive="base">
                                        <p:cTn id="7" dur="500" fill="hold"/>
                                        <p:tgtEl>
                                          <p:spTgt spid="142343"/>
                                        </p:tgtEl>
                                        <p:attrNameLst>
                                          <p:attrName>ppt_x</p:attrName>
                                        </p:attrNameLst>
                                      </p:cBhvr>
                                      <p:tavLst>
                                        <p:tav tm="0">
                                          <p:val>
                                            <p:strVal val="0-#ppt_w/2"/>
                                          </p:val>
                                        </p:tav>
                                        <p:tav tm="100000">
                                          <p:val>
                                            <p:strVal val="#ppt_x"/>
                                          </p:val>
                                        </p:tav>
                                      </p:tavLst>
                                    </p:anim>
                                    <p:anim calcmode="lin" valueType="num">
                                      <p:cBhvr additive="base">
                                        <p:cTn id="8" dur="500" fill="hold"/>
                                        <p:tgtEl>
                                          <p:spTgt spid="14234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42345"/>
                                        </p:tgtEl>
                                        <p:attrNameLst>
                                          <p:attrName>style.visibility</p:attrName>
                                        </p:attrNameLst>
                                      </p:cBhvr>
                                      <p:to>
                                        <p:strVal val="visible"/>
                                      </p:to>
                                    </p:set>
                                    <p:anim calcmode="lin" valueType="num">
                                      <p:cBhvr additive="base">
                                        <p:cTn id="13" dur="500" fill="hold"/>
                                        <p:tgtEl>
                                          <p:spTgt spid="142345"/>
                                        </p:tgtEl>
                                        <p:attrNameLst>
                                          <p:attrName>ppt_x</p:attrName>
                                        </p:attrNameLst>
                                      </p:cBhvr>
                                      <p:tavLst>
                                        <p:tav tm="0">
                                          <p:val>
                                            <p:strVal val="#ppt_x"/>
                                          </p:val>
                                        </p:tav>
                                        <p:tav tm="100000">
                                          <p:val>
                                            <p:strVal val="#ppt_x"/>
                                          </p:val>
                                        </p:tav>
                                      </p:tavLst>
                                    </p:anim>
                                    <p:anim calcmode="lin" valueType="num">
                                      <p:cBhvr additive="base">
                                        <p:cTn id="14" dur="500" fill="hold"/>
                                        <p:tgtEl>
                                          <p:spTgt spid="1423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3"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179388" y="476250"/>
            <a:ext cx="4392612" cy="1873250"/>
          </a:xfrm>
        </p:spPr>
        <p:txBody>
          <a:bodyPr/>
          <a:lstStyle/>
          <a:p>
            <a:pPr algn="l"/>
            <a:r>
              <a:rPr lang="zh-CN" altLang="en-US" sz="2800" b="1">
                <a:solidFill>
                  <a:schemeClr val="tx1"/>
                </a:solidFill>
                <a:effectLst/>
                <a:latin typeface="Times New Roman" pitchFamily="18" charset="0"/>
                <a:ea typeface="楷体_GB2312" pitchFamily="49" charset="-122"/>
              </a:rPr>
              <a:t>例</a:t>
            </a:r>
            <a:r>
              <a:rPr lang="en-US" altLang="zh-CN" sz="2800" b="1">
                <a:solidFill>
                  <a:schemeClr val="tx1"/>
                </a:solidFill>
                <a:effectLst/>
                <a:latin typeface="Times New Roman" pitchFamily="18" charset="0"/>
                <a:ea typeface="楷体_GB2312" pitchFamily="49" charset="-122"/>
              </a:rPr>
              <a:t>5.4.3 </a:t>
            </a:r>
            <a:r>
              <a:rPr lang="zh-CN" altLang="en-US" sz="2800" b="1">
                <a:solidFill>
                  <a:schemeClr val="tx1"/>
                </a:solidFill>
                <a:effectLst/>
                <a:latin typeface="Times New Roman" pitchFamily="18" charset="0"/>
                <a:ea typeface="楷体_GB2312" pitchFamily="49" charset="-122"/>
              </a:rPr>
              <a:t>已知主从</a:t>
            </a:r>
            <a:r>
              <a:rPr lang="en-US" altLang="zh-CN" sz="2800" b="1">
                <a:solidFill>
                  <a:schemeClr val="tx1"/>
                </a:solidFill>
                <a:effectLst/>
                <a:latin typeface="Times New Roman" pitchFamily="18" charset="0"/>
                <a:ea typeface="楷体_GB2312" pitchFamily="49" charset="-122"/>
              </a:rPr>
              <a:t>JK</a:t>
            </a:r>
            <a:r>
              <a:rPr lang="zh-CN" altLang="en-US" sz="2800" b="1">
                <a:solidFill>
                  <a:schemeClr val="tx1"/>
                </a:solidFill>
                <a:effectLst/>
                <a:latin typeface="Times New Roman" pitchFamily="18" charset="0"/>
                <a:ea typeface="楷体_GB2312" pitchFamily="49" charset="-122"/>
              </a:rPr>
              <a:t>触发器的输入及时钟波形如图</a:t>
            </a:r>
            <a:r>
              <a:rPr lang="en-US" altLang="zh-CN" sz="2800" b="1">
                <a:solidFill>
                  <a:schemeClr val="tx1"/>
                </a:solidFill>
                <a:effectLst/>
                <a:latin typeface="Times New Roman" pitchFamily="18" charset="0"/>
                <a:ea typeface="楷体_GB2312" pitchFamily="49" charset="-122"/>
              </a:rPr>
              <a:t>5.4.9</a:t>
            </a:r>
            <a:r>
              <a:rPr lang="zh-CN" altLang="en-US" sz="2800" b="1">
                <a:solidFill>
                  <a:schemeClr val="tx1"/>
                </a:solidFill>
                <a:effectLst/>
                <a:latin typeface="Times New Roman" pitchFamily="18" charset="0"/>
                <a:ea typeface="楷体_GB2312" pitchFamily="49" charset="-122"/>
              </a:rPr>
              <a:t>所示，试画出输出端</a:t>
            </a:r>
            <a:r>
              <a:rPr lang="en-US" altLang="zh-CN" sz="2800" b="1">
                <a:solidFill>
                  <a:schemeClr val="tx1"/>
                </a:solidFill>
                <a:effectLst/>
                <a:latin typeface="Times New Roman" pitchFamily="18" charset="0"/>
                <a:ea typeface="楷体_GB2312" pitchFamily="49" charset="-122"/>
              </a:rPr>
              <a:t>Q</a:t>
            </a:r>
            <a:r>
              <a:rPr lang="zh-CN" altLang="en-US" sz="2800" b="1">
                <a:solidFill>
                  <a:schemeClr val="tx1"/>
                </a:solidFill>
                <a:effectLst/>
                <a:latin typeface="Times New Roman" pitchFamily="18" charset="0"/>
                <a:ea typeface="楷体_GB2312" pitchFamily="49" charset="-122"/>
              </a:rPr>
              <a:t>和</a:t>
            </a:r>
            <a:r>
              <a:rPr lang="en-US" altLang="zh-CN" sz="2800" b="1">
                <a:solidFill>
                  <a:schemeClr val="tx1"/>
                </a:solidFill>
                <a:effectLst/>
                <a:latin typeface="Times New Roman" pitchFamily="18" charset="0"/>
                <a:ea typeface="楷体_GB2312" pitchFamily="49" charset="-122"/>
              </a:rPr>
              <a:t>Q</a:t>
            </a:r>
            <a:r>
              <a:rPr lang="en-US" altLang="zh-CN" sz="2800" b="1">
                <a:solidFill>
                  <a:schemeClr val="tx1"/>
                </a:solidFill>
                <a:effectLst/>
                <a:latin typeface="Times New Roman" pitchFamily="18" charset="0"/>
                <a:ea typeface="楷体_GB2312" pitchFamily="49" charset="-122"/>
                <a:sym typeface="Symbol" pitchFamily="18" charset="2"/>
              </a:rPr>
              <a:t></a:t>
            </a:r>
            <a:r>
              <a:rPr lang="zh-CN" altLang="en-US" sz="2800" b="1">
                <a:solidFill>
                  <a:schemeClr val="tx1"/>
                </a:solidFill>
                <a:effectLst/>
                <a:latin typeface="Times New Roman" pitchFamily="18" charset="0"/>
                <a:ea typeface="楷体_GB2312" pitchFamily="49" charset="-122"/>
                <a:sym typeface="Symbol" pitchFamily="18" charset="2"/>
              </a:rPr>
              <a:t>波形</a:t>
            </a:r>
          </a:p>
        </p:txBody>
      </p:sp>
      <p:sp>
        <p:nvSpPr>
          <p:cNvPr id="143373" name="Rectangle 13"/>
          <p:cNvSpPr>
            <a:spLocks noChangeArrowheads="1"/>
          </p:cNvSpPr>
          <p:nvPr/>
        </p:nvSpPr>
        <p:spPr bwMode="auto">
          <a:xfrm>
            <a:off x="0" y="0"/>
            <a:ext cx="6072188"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effectLst>
                  <a:outerShdw blurRad="38100" dist="38100" dir="2700000" algn="tl">
                    <a:srgbClr val="000000"/>
                  </a:outerShdw>
                </a:effectLst>
              </a:rPr>
              <a:t>5.4 </a:t>
            </a:r>
            <a:r>
              <a:rPr lang="zh-CN" altLang="en-US" sz="3600" u="sng">
                <a:solidFill>
                  <a:srgbClr val="FFFF66"/>
                </a:solidFill>
                <a:effectLst>
                  <a:outerShdw blurRad="38100" dist="38100" dir="2700000" algn="tl">
                    <a:srgbClr val="000000"/>
                  </a:outerShdw>
                </a:effectLst>
              </a:rPr>
              <a:t>脉冲触发的触发器</a:t>
            </a:r>
          </a:p>
        </p:txBody>
      </p:sp>
      <p:sp>
        <p:nvSpPr>
          <p:cNvPr id="143375" name="Text Box 15"/>
          <p:cNvSpPr txBox="1">
            <a:spLocks noChangeArrowheads="1"/>
          </p:cNvSpPr>
          <p:nvPr/>
        </p:nvSpPr>
        <p:spPr bwMode="auto">
          <a:xfrm>
            <a:off x="250825" y="5157788"/>
            <a:ext cx="42846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解：其输出波形如图</a:t>
            </a:r>
            <a:r>
              <a:rPr lang="en-US" altLang="zh-CN"/>
              <a:t>5.4.9</a:t>
            </a:r>
            <a:r>
              <a:rPr lang="zh-CN" altLang="en-US"/>
              <a:t>所示</a:t>
            </a:r>
          </a:p>
        </p:txBody>
      </p:sp>
      <p:grpSp>
        <p:nvGrpSpPr>
          <p:cNvPr id="143388" name="Group 28"/>
          <p:cNvGrpSpPr>
            <a:grpSpLocks/>
          </p:cNvGrpSpPr>
          <p:nvPr/>
        </p:nvGrpSpPr>
        <p:grpSpPr bwMode="auto">
          <a:xfrm>
            <a:off x="179388" y="2636838"/>
            <a:ext cx="4321175" cy="2374900"/>
            <a:chOff x="113" y="1661"/>
            <a:chExt cx="2722" cy="1496"/>
          </a:xfrm>
        </p:grpSpPr>
        <p:graphicFrame>
          <p:nvGraphicFramePr>
            <p:cNvPr id="143376" name="Object 16"/>
            <p:cNvGraphicFramePr>
              <a:graphicFrameLocks noChangeAspect="1"/>
            </p:cNvGraphicFramePr>
            <p:nvPr/>
          </p:nvGraphicFramePr>
          <p:xfrm>
            <a:off x="113" y="1661"/>
            <a:ext cx="2722" cy="1496"/>
          </p:xfrm>
          <a:graphic>
            <a:graphicData uri="http://schemas.openxmlformats.org/presentationml/2006/ole">
              <mc:AlternateContent xmlns:mc="http://schemas.openxmlformats.org/markup-compatibility/2006">
                <mc:Choice xmlns:v="urn:schemas-microsoft-com:vml" Requires="v">
                  <p:oleObj spid="_x0000_s143392" name="Visio" r:id="rId4" imgW="2416454" imgH="1202131" progId="Visio.Drawing.11">
                    <p:embed/>
                  </p:oleObj>
                </mc:Choice>
                <mc:Fallback>
                  <p:oleObj name="Visio" r:id="rId4" imgW="2416454" imgH="1202131" progId="Visio.Drawing.11">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l="2686"/>
                        <a:stretch>
                          <a:fillRect/>
                        </a:stretch>
                      </p:blipFill>
                      <p:spPr bwMode="auto">
                        <a:xfrm>
                          <a:off x="113" y="1661"/>
                          <a:ext cx="2722" cy="1496"/>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377" name="Rectangle 17"/>
            <p:cNvSpPr>
              <a:spLocks noChangeArrowheads="1"/>
            </p:cNvSpPr>
            <p:nvPr/>
          </p:nvSpPr>
          <p:spPr bwMode="auto">
            <a:xfrm>
              <a:off x="295" y="1661"/>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6600"/>
                  </a:solidFill>
                </a:rPr>
                <a:t>1</a:t>
              </a:r>
            </a:p>
          </p:txBody>
        </p:sp>
        <p:sp>
          <p:nvSpPr>
            <p:cNvPr id="143378" name="Rectangle 18"/>
            <p:cNvSpPr>
              <a:spLocks noChangeArrowheads="1"/>
            </p:cNvSpPr>
            <p:nvPr/>
          </p:nvSpPr>
          <p:spPr bwMode="auto">
            <a:xfrm>
              <a:off x="340" y="256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6600"/>
                  </a:solidFill>
                </a:rPr>
                <a:t>1</a:t>
              </a:r>
            </a:p>
          </p:txBody>
        </p:sp>
        <p:sp>
          <p:nvSpPr>
            <p:cNvPr id="143379" name="Rectangle 19"/>
            <p:cNvSpPr>
              <a:spLocks noChangeArrowheads="1"/>
            </p:cNvSpPr>
            <p:nvPr/>
          </p:nvSpPr>
          <p:spPr bwMode="auto">
            <a:xfrm>
              <a:off x="2426" y="1661"/>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6600"/>
                  </a:solidFill>
                </a:rPr>
                <a:t>0</a:t>
              </a:r>
            </a:p>
          </p:txBody>
        </p:sp>
        <p:sp>
          <p:nvSpPr>
            <p:cNvPr id="143380" name="Rectangle 20"/>
            <p:cNvSpPr>
              <a:spLocks noChangeArrowheads="1"/>
            </p:cNvSpPr>
            <p:nvPr/>
          </p:nvSpPr>
          <p:spPr bwMode="auto">
            <a:xfrm>
              <a:off x="2426" y="261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6600"/>
                  </a:solidFill>
                </a:rPr>
                <a:t>1</a:t>
              </a:r>
            </a:p>
          </p:txBody>
        </p:sp>
        <p:sp>
          <p:nvSpPr>
            <p:cNvPr id="143381" name="Rectangle 21"/>
            <p:cNvSpPr>
              <a:spLocks noChangeArrowheads="1"/>
            </p:cNvSpPr>
            <p:nvPr/>
          </p:nvSpPr>
          <p:spPr bwMode="auto">
            <a:xfrm>
              <a:off x="839" y="184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6600"/>
                  </a:solidFill>
                </a:rPr>
                <a:t>1</a:t>
              </a:r>
            </a:p>
          </p:txBody>
        </p:sp>
        <p:sp>
          <p:nvSpPr>
            <p:cNvPr id="143382" name="Rectangle 22"/>
            <p:cNvSpPr>
              <a:spLocks noChangeArrowheads="1"/>
            </p:cNvSpPr>
            <p:nvPr/>
          </p:nvSpPr>
          <p:spPr bwMode="auto">
            <a:xfrm>
              <a:off x="1429" y="170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6600"/>
                  </a:solidFill>
                </a:rPr>
                <a:t>1</a:t>
              </a:r>
            </a:p>
          </p:txBody>
        </p:sp>
        <p:sp>
          <p:nvSpPr>
            <p:cNvPr id="143383" name="Rectangle 23"/>
            <p:cNvSpPr>
              <a:spLocks noChangeArrowheads="1"/>
            </p:cNvSpPr>
            <p:nvPr/>
          </p:nvSpPr>
          <p:spPr bwMode="auto">
            <a:xfrm>
              <a:off x="1383" y="229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6600"/>
                  </a:solidFill>
                </a:rPr>
                <a:t>0</a:t>
              </a:r>
            </a:p>
          </p:txBody>
        </p:sp>
        <p:sp>
          <p:nvSpPr>
            <p:cNvPr id="143384" name="Rectangle 24"/>
            <p:cNvSpPr>
              <a:spLocks noChangeArrowheads="1"/>
            </p:cNvSpPr>
            <p:nvPr/>
          </p:nvSpPr>
          <p:spPr bwMode="auto">
            <a:xfrm>
              <a:off x="385" y="1979"/>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00"/>
                  </a:solidFill>
                </a:rPr>
                <a:t>0</a:t>
              </a:r>
            </a:p>
          </p:txBody>
        </p:sp>
        <p:sp>
          <p:nvSpPr>
            <p:cNvPr id="143385" name="Rectangle 25"/>
            <p:cNvSpPr>
              <a:spLocks noChangeArrowheads="1"/>
            </p:cNvSpPr>
            <p:nvPr/>
          </p:nvSpPr>
          <p:spPr bwMode="auto">
            <a:xfrm>
              <a:off x="839" y="243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6600"/>
                  </a:solidFill>
                </a:rPr>
                <a:t>0</a:t>
              </a:r>
            </a:p>
          </p:txBody>
        </p:sp>
        <p:sp>
          <p:nvSpPr>
            <p:cNvPr id="143386" name="Rectangle 26"/>
            <p:cNvSpPr>
              <a:spLocks noChangeArrowheads="1"/>
            </p:cNvSpPr>
            <p:nvPr/>
          </p:nvSpPr>
          <p:spPr bwMode="auto">
            <a:xfrm>
              <a:off x="2608" y="184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00"/>
                  </a:solidFill>
                </a:rPr>
                <a:t>1</a:t>
              </a:r>
            </a:p>
          </p:txBody>
        </p:sp>
        <p:sp>
          <p:nvSpPr>
            <p:cNvPr id="143387" name="Rectangle 27"/>
            <p:cNvSpPr>
              <a:spLocks noChangeArrowheads="1"/>
            </p:cNvSpPr>
            <p:nvPr/>
          </p:nvSpPr>
          <p:spPr bwMode="auto">
            <a:xfrm>
              <a:off x="2608" y="256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00"/>
                  </a:solidFill>
                </a:rPr>
                <a:t>0</a:t>
              </a:r>
            </a:p>
          </p:txBody>
        </p:sp>
      </p:grpSp>
      <p:grpSp>
        <p:nvGrpSpPr>
          <p:cNvPr id="143390" name="Group 30"/>
          <p:cNvGrpSpPr>
            <a:grpSpLocks/>
          </p:cNvGrpSpPr>
          <p:nvPr/>
        </p:nvGrpSpPr>
        <p:grpSpPr bwMode="auto">
          <a:xfrm>
            <a:off x="4679950" y="260350"/>
            <a:ext cx="4464050" cy="6338888"/>
            <a:chOff x="2948" y="164"/>
            <a:chExt cx="2812" cy="3993"/>
          </a:xfrm>
        </p:grpSpPr>
        <p:pic>
          <p:nvPicPr>
            <p:cNvPr id="143364" name="Picture 4" descr="5-4-6"/>
            <p:cNvPicPr>
              <a:picLocks noChangeAspect="1" noChangeArrowheads="1"/>
            </p:cNvPicPr>
            <p:nvPr/>
          </p:nvPicPr>
          <p:blipFill>
            <a:blip r:embed="rId6">
              <a:extLst>
                <a:ext uri="{28A0092B-C50C-407E-A947-70E740481C1C}">
                  <a14:useLocalDpi xmlns:a14="http://schemas.microsoft.com/office/drawing/2010/main" val="0"/>
                </a:ext>
              </a:extLst>
            </a:blip>
            <a:srcRect l="3079" r="1793"/>
            <a:stretch>
              <a:fillRect/>
            </a:stretch>
          </p:blipFill>
          <p:spPr bwMode="auto">
            <a:xfrm>
              <a:off x="2948" y="210"/>
              <a:ext cx="2812" cy="3947"/>
            </a:xfrm>
            <a:prstGeom prst="rect">
              <a:avLst/>
            </a:prstGeom>
            <a:noFill/>
            <a:ln w="57150" cmpd="thickThin">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143365" name="Rectangle 5"/>
            <p:cNvSpPr>
              <a:spLocks noChangeArrowheads="1"/>
            </p:cNvSpPr>
            <p:nvPr/>
          </p:nvSpPr>
          <p:spPr bwMode="auto">
            <a:xfrm>
              <a:off x="3605" y="482"/>
              <a:ext cx="227" cy="3447"/>
            </a:xfrm>
            <a:prstGeom prst="rect">
              <a:avLst/>
            </a:prstGeom>
            <a:solidFill>
              <a:srgbClr val="FF99CC">
                <a:alpha val="25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66" name="Rectangle 6"/>
            <p:cNvSpPr>
              <a:spLocks noChangeArrowheads="1"/>
            </p:cNvSpPr>
            <p:nvPr/>
          </p:nvSpPr>
          <p:spPr bwMode="auto">
            <a:xfrm>
              <a:off x="5057" y="482"/>
              <a:ext cx="272" cy="3493"/>
            </a:xfrm>
            <a:prstGeom prst="rect">
              <a:avLst/>
            </a:prstGeom>
            <a:solidFill>
              <a:srgbClr val="FF99CC">
                <a:alpha val="23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67" name="Rectangle 7"/>
            <p:cNvSpPr>
              <a:spLocks noChangeArrowheads="1"/>
            </p:cNvSpPr>
            <p:nvPr/>
          </p:nvSpPr>
          <p:spPr bwMode="auto">
            <a:xfrm>
              <a:off x="4104" y="482"/>
              <a:ext cx="227" cy="3447"/>
            </a:xfrm>
            <a:prstGeom prst="rect">
              <a:avLst/>
            </a:prstGeom>
            <a:solidFill>
              <a:srgbClr val="FF99CC">
                <a:alpha val="24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68" name="Rectangle 8"/>
            <p:cNvSpPr>
              <a:spLocks noChangeArrowheads="1"/>
            </p:cNvSpPr>
            <p:nvPr/>
          </p:nvSpPr>
          <p:spPr bwMode="auto">
            <a:xfrm>
              <a:off x="4558" y="482"/>
              <a:ext cx="235" cy="3493"/>
            </a:xfrm>
            <a:prstGeom prst="rect">
              <a:avLst/>
            </a:prstGeom>
            <a:solidFill>
              <a:srgbClr val="FFFF66">
                <a:alpha val="25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69" name="Line 9"/>
            <p:cNvSpPr>
              <a:spLocks noChangeShapeType="1"/>
            </p:cNvSpPr>
            <p:nvPr/>
          </p:nvSpPr>
          <p:spPr bwMode="auto">
            <a:xfrm>
              <a:off x="4331" y="482"/>
              <a:ext cx="0" cy="3447"/>
            </a:xfrm>
            <a:prstGeom prst="line">
              <a:avLst/>
            </a:prstGeom>
            <a:noFill/>
            <a:ln w="57150">
              <a:solidFill>
                <a:srgbClr val="FF0000">
                  <a:alpha val="17999"/>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370" name="Line 10"/>
            <p:cNvSpPr>
              <a:spLocks noChangeShapeType="1"/>
            </p:cNvSpPr>
            <p:nvPr/>
          </p:nvSpPr>
          <p:spPr bwMode="auto">
            <a:xfrm>
              <a:off x="3832" y="482"/>
              <a:ext cx="0" cy="3493"/>
            </a:xfrm>
            <a:prstGeom prst="line">
              <a:avLst/>
            </a:prstGeom>
            <a:noFill/>
            <a:ln w="57150">
              <a:solidFill>
                <a:srgbClr val="FF0000">
                  <a:alpha val="17999"/>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371" name="Line 11"/>
            <p:cNvSpPr>
              <a:spLocks noChangeShapeType="1"/>
            </p:cNvSpPr>
            <p:nvPr/>
          </p:nvSpPr>
          <p:spPr bwMode="auto">
            <a:xfrm>
              <a:off x="4830" y="482"/>
              <a:ext cx="0" cy="3447"/>
            </a:xfrm>
            <a:prstGeom prst="line">
              <a:avLst/>
            </a:prstGeom>
            <a:noFill/>
            <a:ln w="57150">
              <a:solidFill>
                <a:srgbClr val="FF0000">
                  <a:alpha val="17999"/>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372" name="Line 12"/>
            <p:cNvSpPr>
              <a:spLocks noChangeShapeType="1"/>
            </p:cNvSpPr>
            <p:nvPr/>
          </p:nvSpPr>
          <p:spPr bwMode="auto">
            <a:xfrm>
              <a:off x="5329" y="527"/>
              <a:ext cx="0" cy="3402"/>
            </a:xfrm>
            <a:prstGeom prst="line">
              <a:avLst/>
            </a:prstGeom>
            <a:noFill/>
            <a:ln w="57150">
              <a:solidFill>
                <a:srgbClr val="FF0000">
                  <a:alpha val="17999"/>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389" name="Rectangle 29"/>
            <p:cNvSpPr>
              <a:spLocks noChangeArrowheads="1"/>
            </p:cNvSpPr>
            <p:nvPr/>
          </p:nvSpPr>
          <p:spPr bwMode="auto">
            <a:xfrm>
              <a:off x="4513" y="164"/>
              <a:ext cx="113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图</a:t>
              </a:r>
              <a:r>
                <a:rPr lang="en-US" altLang="zh-CN">
                  <a:solidFill>
                    <a:srgbClr val="000000"/>
                  </a:solidFill>
                </a:rPr>
                <a:t>5.4.9</a:t>
              </a:r>
            </a:p>
          </p:txBody>
        </p:sp>
      </p:grpSp>
      <p:sp>
        <p:nvSpPr>
          <p:cNvPr id="143391" name="AutoShape 31"/>
          <p:cNvSpPr>
            <a:spLocks noChangeArrowheads="1"/>
          </p:cNvSpPr>
          <p:nvPr/>
        </p:nvSpPr>
        <p:spPr bwMode="auto">
          <a:xfrm>
            <a:off x="2484438" y="5661025"/>
            <a:ext cx="1511300" cy="1008063"/>
          </a:xfrm>
          <a:prstGeom prst="wedgeRoundRectCallout">
            <a:avLst>
              <a:gd name="adj1" fmla="val 293699"/>
              <a:gd name="adj2" fmla="val -144329"/>
              <a:gd name="adj3" fmla="val 16667"/>
            </a:avLst>
          </a:prstGeom>
          <a:solidFill>
            <a:srgbClr val="FFFF66"/>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solidFill>
                  <a:srgbClr val="FF6600"/>
                </a:solidFill>
              </a:rPr>
              <a:t>一次变化问题</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3362"/>
                                        </p:tgtEl>
                                        <p:attrNameLst>
                                          <p:attrName>style.visibility</p:attrName>
                                        </p:attrNameLst>
                                      </p:cBhvr>
                                      <p:to>
                                        <p:strVal val="visible"/>
                                      </p:to>
                                    </p:set>
                                    <p:animEffect transition="in" filter="box(in)">
                                      <p:cBhvr>
                                        <p:cTn id="7" dur="1000"/>
                                        <p:tgtEl>
                                          <p:spTgt spid="1433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43388"/>
                                        </p:tgtEl>
                                        <p:attrNameLst>
                                          <p:attrName>style.visibility</p:attrName>
                                        </p:attrNameLst>
                                      </p:cBhvr>
                                      <p:to>
                                        <p:strVal val="visible"/>
                                      </p:to>
                                    </p:set>
                                    <p:animEffect transition="in" filter="dissolve">
                                      <p:cBhvr>
                                        <p:cTn id="12" dur="1000"/>
                                        <p:tgtEl>
                                          <p:spTgt spid="1433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43390"/>
                                        </p:tgtEl>
                                        <p:attrNameLst>
                                          <p:attrName>style.visibility</p:attrName>
                                        </p:attrNameLst>
                                      </p:cBhvr>
                                      <p:to>
                                        <p:strVal val="visible"/>
                                      </p:to>
                                    </p:set>
                                    <p:animEffect transition="in" filter="dissolve">
                                      <p:cBhvr>
                                        <p:cTn id="17" dur="1000"/>
                                        <p:tgtEl>
                                          <p:spTgt spid="1433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3375"/>
                                        </p:tgtEl>
                                        <p:attrNameLst>
                                          <p:attrName>style.visibility</p:attrName>
                                        </p:attrNameLst>
                                      </p:cBhvr>
                                      <p:to>
                                        <p:strVal val="visible"/>
                                      </p:to>
                                    </p:set>
                                    <p:animEffect transition="in" filter="wipe(left)">
                                      <p:cBhvr>
                                        <p:cTn id="22" dur="1000"/>
                                        <p:tgtEl>
                                          <p:spTgt spid="14337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3391"/>
                                        </p:tgtEl>
                                        <p:attrNameLst>
                                          <p:attrName>style.visibility</p:attrName>
                                        </p:attrNameLst>
                                      </p:cBhvr>
                                      <p:to>
                                        <p:strVal val="visible"/>
                                      </p:to>
                                    </p:set>
                                    <p:animEffect transition="in" filter="fade">
                                      <p:cBhvr>
                                        <p:cTn id="27" dur="1000"/>
                                        <p:tgtEl>
                                          <p:spTgt spid="143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2" grpId="0"/>
      <p:bldP spid="143375" grpId="0"/>
      <p:bldP spid="143391"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79388" y="549275"/>
            <a:ext cx="8659812" cy="1366838"/>
          </a:xfrm>
        </p:spPr>
        <p:txBody>
          <a:bodyPr/>
          <a:lstStyle/>
          <a:p>
            <a:pPr algn="l"/>
            <a:r>
              <a:rPr lang="zh-CN" altLang="en-US" sz="2800" b="1">
                <a:solidFill>
                  <a:schemeClr val="tx1"/>
                </a:solidFill>
                <a:latin typeface="Times New Roman" pitchFamily="18" charset="0"/>
                <a:ea typeface="楷体_GB2312" pitchFamily="49" charset="-122"/>
              </a:rPr>
              <a:t>例</a:t>
            </a:r>
            <a:r>
              <a:rPr lang="en-US" altLang="zh-CN" sz="2800" b="1">
                <a:solidFill>
                  <a:schemeClr val="tx1"/>
                </a:solidFill>
                <a:latin typeface="Times New Roman" pitchFamily="18" charset="0"/>
                <a:ea typeface="楷体_GB2312" pitchFamily="49" charset="-122"/>
              </a:rPr>
              <a:t>5.4.4</a:t>
            </a:r>
            <a:r>
              <a:rPr kumimoji="1" lang="zh-CN" altLang="en-US" sz="2800" b="1">
                <a:solidFill>
                  <a:schemeClr val="tx1"/>
                </a:solidFill>
                <a:effectLst/>
                <a:latin typeface="Times New Roman" pitchFamily="18" charset="0"/>
                <a:ea typeface="楷体_GB2312" pitchFamily="49" charset="-122"/>
              </a:rPr>
              <a:t>电路如图</a:t>
            </a:r>
            <a:r>
              <a:rPr kumimoji="1" lang="en-US" altLang="zh-CN" sz="2800" b="1">
                <a:solidFill>
                  <a:schemeClr val="tx1"/>
                </a:solidFill>
                <a:effectLst/>
                <a:latin typeface="Times New Roman" pitchFamily="18" charset="0"/>
                <a:ea typeface="楷体_GB2312" pitchFamily="49" charset="-122"/>
              </a:rPr>
              <a:t>5.4.10</a:t>
            </a:r>
            <a:r>
              <a:rPr kumimoji="1" lang="zh-CN" altLang="en-US" sz="2800" b="1">
                <a:solidFill>
                  <a:schemeClr val="tx1"/>
                </a:solidFill>
                <a:effectLst/>
                <a:latin typeface="Times New Roman" pitchFamily="18" charset="0"/>
                <a:ea typeface="楷体_GB2312" pitchFamily="49" charset="-122"/>
              </a:rPr>
              <a:t>所示，触发器为主从型</a:t>
            </a:r>
            <a:r>
              <a:rPr kumimoji="1" lang="en-US" altLang="zh-CN" sz="2800" b="1">
                <a:solidFill>
                  <a:schemeClr val="tx1"/>
                </a:solidFill>
                <a:effectLst/>
                <a:latin typeface="Times New Roman" pitchFamily="18" charset="0"/>
                <a:ea typeface="楷体_GB2312" pitchFamily="49" charset="-122"/>
              </a:rPr>
              <a:t>JK</a:t>
            </a:r>
            <a:r>
              <a:rPr kumimoji="1" lang="zh-CN" altLang="en-US" sz="2800" b="1">
                <a:solidFill>
                  <a:schemeClr val="tx1"/>
                </a:solidFill>
                <a:effectLst/>
                <a:latin typeface="Times New Roman" pitchFamily="18" charset="0"/>
                <a:ea typeface="楷体_GB2312" pitchFamily="49" charset="-122"/>
              </a:rPr>
              <a:t>触发器，设其初态为</a:t>
            </a:r>
            <a:r>
              <a:rPr kumimoji="1" lang="en-US" altLang="zh-CN" sz="2800" b="1">
                <a:solidFill>
                  <a:schemeClr val="tx1"/>
                </a:solidFill>
                <a:effectLst/>
                <a:latin typeface="Times New Roman" pitchFamily="18" charset="0"/>
                <a:ea typeface="楷体_GB2312" pitchFamily="49" charset="-122"/>
              </a:rPr>
              <a:t>0</a:t>
            </a:r>
            <a:r>
              <a:rPr kumimoji="1" lang="zh-CN" altLang="en-US" sz="2800" b="1">
                <a:solidFill>
                  <a:schemeClr val="tx1"/>
                </a:solidFill>
                <a:effectLst/>
                <a:latin typeface="Times New Roman" pitchFamily="18" charset="0"/>
                <a:ea typeface="楷体_GB2312" pitchFamily="49" charset="-122"/>
              </a:rPr>
              <a:t>。试画出电路在</a:t>
            </a:r>
            <a:r>
              <a:rPr kumimoji="1" lang="en-US" altLang="zh-CN" sz="2800" b="1" i="1">
                <a:solidFill>
                  <a:schemeClr val="tx1"/>
                </a:solidFill>
                <a:effectLst/>
                <a:latin typeface="Times New Roman" pitchFamily="18" charset="0"/>
                <a:ea typeface="楷体_GB2312" pitchFamily="49" charset="-122"/>
              </a:rPr>
              <a:t>CLK</a:t>
            </a:r>
            <a:r>
              <a:rPr kumimoji="1" lang="zh-CN" altLang="en-US" sz="2800" b="1">
                <a:solidFill>
                  <a:schemeClr val="tx1"/>
                </a:solidFill>
                <a:effectLst/>
                <a:latin typeface="Times New Roman" pitchFamily="18" charset="0"/>
                <a:ea typeface="楷体_GB2312" pitchFamily="49" charset="-122"/>
              </a:rPr>
              <a:t>信号的作用下，</a:t>
            </a:r>
            <a:r>
              <a:rPr kumimoji="1" lang="en-US" altLang="zh-CN" sz="2800" b="1" i="1">
                <a:solidFill>
                  <a:schemeClr val="tx1"/>
                </a:solidFill>
                <a:effectLst/>
                <a:latin typeface="Times New Roman" pitchFamily="18" charset="0"/>
                <a:ea typeface="楷体_GB2312" pitchFamily="49" charset="-122"/>
              </a:rPr>
              <a:t>Q</a:t>
            </a:r>
            <a:r>
              <a:rPr kumimoji="1" lang="zh-CN" altLang="en-US" sz="2800" b="1" i="1">
                <a:solidFill>
                  <a:schemeClr val="tx1"/>
                </a:solidFill>
                <a:effectLst/>
                <a:latin typeface="Times New Roman" pitchFamily="18" charset="0"/>
                <a:ea typeface="楷体_GB2312" pitchFamily="49" charset="-122"/>
              </a:rPr>
              <a:t>、   </a:t>
            </a:r>
            <a:r>
              <a:rPr kumimoji="1" lang="en-US" altLang="zh-CN" sz="2800" b="1" i="1">
                <a:solidFill>
                  <a:schemeClr val="tx1"/>
                </a:solidFill>
                <a:effectLst/>
                <a:latin typeface="Times New Roman" pitchFamily="18" charset="0"/>
                <a:ea typeface="楷体_GB2312" pitchFamily="49" charset="-122"/>
              </a:rPr>
              <a:t>P</a:t>
            </a:r>
            <a:r>
              <a:rPr kumimoji="1" lang="en-US" altLang="zh-CN" sz="2800" b="1" baseline="-25000">
                <a:solidFill>
                  <a:schemeClr val="tx1"/>
                </a:solidFill>
                <a:effectLst/>
                <a:latin typeface="Times New Roman" pitchFamily="18" charset="0"/>
                <a:ea typeface="楷体_GB2312" pitchFamily="49" charset="-122"/>
              </a:rPr>
              <a:t>1</a:t>
            </a:r>
            <a:r>
              <a:rPr kumimoji="1" lang="zh-CN" altLang="en-US" sz="2800" b="1">
                <a:solidFill>
                  <a:schemeClr val="tx1"/>
                </a:solidFill>
                <a:effectLst/>
                <a:latin typeface="Times New Roman" pitchFamily="18" charset="0"/>
                <a:ea typeface="楷体_GB2312" pitchFamily="49" charset="-122"/>
              </a:rPr>
              <a:t>、</a:t>
            </a:r>
            <a:r>
              <a:rPr kumimoji="1" lang="en-US" altLang="zh-CN" sz="2800" b="1" i="1">
                <a:solidFill>
                  <a:schemeClr val="tx1"/>
                </a:solidFill>
                <a:effectLst/>
                <a:latin typeface="Times New Roman" pitchFamily="18" charset="0"/>
                <a:ea typeface="楷体_GB2312" pitchFamily="49" charset="-122"/>
              </a:rPr>
              <a:t>P</a:t>
            </a:r>
            <a:r>
              <a:rPr kumimoji="1" lang="en-US" altLang="zh-CN" sz="2800" b="1" baseline="-25000">
                <a:solidFill>
                  <a:schemeClr val="tx1"/>
                </a:solidFill>
                <a:effectLst/>
                <a:latin typeface="Times New Roman" pitchFamily="18" charset="0"/>
                <a:ea typeface="楷体_GB2312" pitchFamily="49" charset="-122"/>
              </a:rPr>
              <a:t>2</a:t>
            </a:r>
            <a:r>
              <a:rPr kumimoji="1" lang="zh-CN" altLang="en-US" sz="2800" b="1">
                <a:solidFill>
                  <a:schemeClr val="tx1"/>
                </a:solidFill>
                <a:effectLst/>
                <a:latin typeface="Times New Roman" pitchFamily="18" charset="0"/>
                <a:ea typeface="楷体_GB2312" pitchFamily="49" charset="-122"/>
              </a:rPr>
              <a:t>的波形。</a:t>
            </a:r>
          </a:p>
        </p:txBody>
      </p:sp>
      <p:graphicFrame>
        <p:nvGraphicFramePr>
          <p:cNvPr id="37903" name="Object 15"/>
          <p:cNvGraphicFramePr>
            <a:graphicFrameLocks noChangeAspect="1"/>
          </p:cNvGraphicFramePr>
          <p:nvPr/>
        </p:nvGraphicFramePr>
        <p:xfrm>
          <a:off x="900113" y="2133600"/>
          <a:ext cx="7273925" cy="4032250"/>
        </p:xfrm>
        <a:graphic>
          <a:graphicData uri="http://schemas.openxmlformats.org/presentationml/2006/ole">
            <mc:AlternateContent xmlns:mc="http://schemas.openxmlformats.org/markup-compatibility/2006">
              <mc:Choice xmlns:v="urn:schemas-microsoft-com:vml" Requires="v">
                <p:oleObj spid="_x0000_s37906" name="Visio" r:id="rId4" imgW="4357726" imgH="2482596" progId="Visio.Drawing.11">
                  <p:embed/>
                </p:oleObj>
              </mc:Choice>
              <mc:Fallback>
                <p:oleObj name="Visio" r:id="rId4" imgW="4357726" imgH="2482596" progId="Visio.Drawing.11">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l="7323" t="3978" b="5824"/>
                      <a:stretch>
                        <a:fillRect/>
                      </a:stretch>
                    </p:blipFill>
                    <p:spPr bwMode="auto">
                      <a:xfrm>
                        <a:off x="900113" y="2133600"/>
                        <a:ext cx="7273925" cy="4032250"/>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904" name="Text Box 16"/>
          <p:cNvSpPr txBox="1">
            <a:spLocks noChangeArrowheads="1"/>
          </p:cNvSpPr>
          <p:nvPr/>
        </p:nvSpPr>
        <p:spPr bwMode="auto">
          <a:xfrm>
            <a:off x="250825" y="6165850"/>
            <a:ext cx="84978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a:t>解：其输出波形如图</a:t>
            </a:r>
            <a:r>
              <a:rPr kumimoji="1" lang="en-US" altLang="zh-CN"/>
              <a:t>5.4.10</a:t>
            </a:r>
            <a:r>
              <a:rPr kumimoji="1" lang="zh-CN" altLang="en-US"/>
              <a:t>所示</a:t>
            </a:r>
          </a:p>
        </p:txBody>
      </p:sp>
      <p:sp>
        <p:nvSpPr>
          <p:cNvPr id="37905" name="Rectangle 17"/>
          <p:cNvSpPr>
            <a:spLocks noChangeArrowheads="1"/>
          </p:cNvSpPr>
          <p:nvPr/>
        </p:nvSpPr>
        <p:spPr bwMode="auto">
          <a:xfrm>
            <a:off x="0" y="0"/>
            <a:ext cx="6072188"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effectLst>
                  <a:outerShdw blurRad="38100" dist="38100" dir="2700000" algn="tl">
                    <a:srgbClr val="000000"/>
                  </a:outerShdw>
                </a:effectLst>
              </a:rPr>
              <a:t>5.4 </a:t>
            </a:r>
            <a:r>
              <a:rPr lang="zh-CN" altLang="en-US" sz="3600" u="sng">
                <a:solidFill>
                  <a:srgbClr val="FFFF66"/>
                </a:solidFill>
                <a:effectLst>
                  <a:outerShdw blurRad="38100" dist="38100" dir="2700000" algn="tl">
                    <a:srgbClr val="000000"/>
                  </a:outerShdw>
                </a:effectLst>
              </a:rPr>
              <a:t>脉冲触发的触发器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box(in)">
                                      <p:cBhvr>
                                        <p:cTn id="7" dur="1000"/>
                                        <p:tgtEl>
                                          <p:spTgt spid="378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7903"/>
                                        </p:tgtEl>
                                        <p:attrNameLst>
                                          <p:attrName>style.visibility</p:attrName>
                                        </p:attrNameLst>
                                      </p:cBhvr>
                                      <p:to>
                                        <p:strVal val="visible"/>
                                      </p:to>
                                    </p:set>
                                    <p:animEffect transition="in" filter="dissolve">
                                      <p:cBhvr>
                                        <p:cTn id="12" dur="1000"/>
                                        <p:tgtEl>
                                          <p:spTgt spid="379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9" presetClass="entr" presetSubtype="0" fill="hold" grpId="0" nodeType="clickEffect">
                                  <p:stCondLst>
                                    <p:cond delay="0"/>
                                  </p:stCondLst>
                                  <p:childTnLst>
                                    <p:set>
                                      <p:cBhvr>
                                        <p:cTn id="16" dur="1" fill="hold">
                                          <p:stCondLst>
                                            <p:cond delay="0"/>
                                          </p:stCondLst>
                                        </p:cTn>
                                        <p:tgtEl>
                                          <p:spTgt spid="37904"/>
                                        </p:tgtEl>
                                        <p:attrNameLst>
                                          <p:attrName>style.visibility</p:attrName>
                                        </p:attrNameLst>
                                      </p:cBhvr>
                                      <p:to>
                                        <p:strVal val="visible"/>
                                      </p:to>
                                    </p:set>
                                    <p:anim calcmode="lin" valueType="num">
                                      <p:cBhvr>
                                        <p:cTn id="17" dur="1000" fill="hold"/>
                                        <p:tgtEl>
                                          <p:spTgt spid="37904"/>
                                        </p:tgtEl>
                                        <p:attrNameLst>
                                          <p:attrName>ppt_x</p:attrName>
                                        </p:attrNameLst>
                                      </p:cBhvr>
                                      <p:tavLst>
                                        <p:tav tm="0">
                                          <p:val>
                                            <p:strVal val="#ppt_x-.2"/>
                                          </p:val>
                                        </p:tav>
                                        <p:tav tm="100000">
                                          <p:val>
                                            <p:strVal val="#ppt_x"/>
                                          </p:val>
                                        </p:tav>
                                      </p:tavLst>
                                    </p:anim>
                                    <p:anim calcmode="lin" valueType="num">
                                      <p:cBhvr>
                                        <p:cTn id="18" dur="1000" fill="hold"/>
                                        <p:tgtEl>
                                          <p:spTgt spid="37904"/>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79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utoUpdateAnimBg="0"/>
      <p:bldP spid="37904"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0" y="0"/>
            <a:ext cx="8316913" cy="598488"/>
          </a:xfrm>
        </p:spPr>
        <p:txBody>
          <a:bodyPr/>
          <a:lstStyle/>
          <a:p>
            <a:pPr algn="l"/>
            <a:r>
              <a:rPr lang="en-US" altLang="zh-CN" sz="3600" b="1" u="sng">
                <a:solidFill>
                  <a:srgbClr val="FFFF66"/>
                </a:solidFill>
                <a:latin typeface="Times New Roman" pitchFamily="18" charset="0"/>
                <a:ea typeface="楷体_GB2312" pitchFamily="49" charset="-122"/>
              </a:rPr>
              <a:t>5.5 </a:t>
            </a:r>
            <a:r>
              <a:rPr lang="zh-CN" altLang="en-US" sz="3600" b="1" u="sng">
                <a:solidFill>
                  <a:srgbClr val="FFFF66"/>
                </a:solidFill>
                <a:latin typeface="Times New Roman" pitchFamily="18" charset="0"/>
                <a:ea typeface="楷体_GB2312" pitchFamily="49" charset="-122"/>
              </a:rPr>
              <a:t>边沿触发器的电路结构与动作特点</a:t>
            </a:r>
          </a:p>
        </p:txBody>
      </p:sp>
      <p:sp>
        <p:nvSpPr>
          <p:cNvPr id="40971" name="Text Box 11"/>
          <p:cNvSpPr txBox="1">
            <a:spLocks noChangeArrowheads="1"/>
          </p:cNvSpPr>
          <p:nvPr/>
        </p:nvSpPr>
        <p:spPr bwMode="auto">
          <a:xfrm>
            <a:off x="179388" y="765175"/>
            <a:ext cx="8713787"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t>       </a:t>
            </a:r>
            <a:r>
              <a:rPr kumimoji="1" lang="zh-CN" altLang="en-US"/>
              <a:t>由于</a:t>
            </a:r>
            <a:r>
              <a:rPr kumimoji="1" lang="en-US" altLang="zh-CN"/>
              <a:t>JK</a:t>
            </a:r>
            <a:r>
              <a:rPr kumimoji="1" lang="zh-CN" altLang="en-US"/>
              <a:t>触发器存在一次变化问题，所以抗干扰能力差。为了提高触发器工作的可靠性，希望触发器的次态（新态）仅决定于</a:t>
            </a:r>
            <a:r>
              <a:rPr kumimoji="1" lang="en-US" altLang="zh-CN" i="1"/>
              <a:t>CLK</a:t>
            </a:r>
            <a:r>
              <a:rPr kumimoji="1" lang="zh-CN" altLang="en-US"/>
              <a:t>的下降沿（或上升沿）到达时刻的输入信号的状态，与</a:t>
            </a:r>
            <a:r>
              <a:rPr kumimoji="1" lang="en-US" altLang="zh-CN" i="1"/>
              <a:t>CLK</a:t>
            </a:r>
            <a:r>
              <a:rPr kumimoji="1" lang="zh-CN" altLang="en-US"/>
              <a:t>的其它时刻的信号无关。这样出现了各种边沿触发器。</a:t>
            </a:r>
          </a:p>
        </p:txBody>
      </p:sp>
      <p:sp>
        <p:nvSpPr>
          <p:cNvPr id="40972" name="Text Box 12"/>
          <p:cNvSpPr txBox="1">
            <a:spLocks noChangeArrowheads="1"/>
          </p:cNvSpPr>
          <p:nvPr/>
        </p:nvSpPr>
        <p:spPr bwMode="auto">
          <a:xfrm>
            <a:off x="250825" y="3068638"/>
            <a:ext cx="8569325"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t>       </a:t>
            </a:r>
            <a:r>
              <a:rPr kumimoji="1" lang="zh-CN" altLang="en-US"/>
              <a:t>现在有利用</a:t>
            </a:r>
            <a:r>
              <a:rPr kumimoji="1" lang="en-US" altLang="zh-CN"/>
              <a:t>CMOS</a:t>
            </a:r>
            <a:r>
              <a:rPr kumimoji="1" lang="zh-CN" altLang="en-US"/>
              <a:t>传输门的边沿触发器、维持阻塞触发器、利用门电路传输延迟时间的边沿触发器以及利用二极管进行电平配置的边沿触发器等等几种。</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1" nodeType="clickEffect">
                                  <p:stCondLst>
                                    <p:cond delay="0"/>
                                  </p:stCondLst>
                                  <p:childTnLst>
                                    <p:set>
                                      <p:cBhvr>
                                        <p:cTn id="6" dur="1" fill="hold">
                                          <p:stCondLst>
                                            <p:cond delay="0"/>
                                          </p:stCondLst>
                                        </p:cTn>
                                        <p:tgtEl>
                                          <p:spTgt spid="40962"/>
                                        </p:tgtEl>
                                        <p:attrNameLst>
                                          <p:attrName>style.visibility</p:attrName>
                                        </p:attrNameLst>
                                      </p:cBhvr>
                                      <p:to>
                                        <p:strVal val="visible"/>
                                      </p:to>
                                    </p:set>
                                    <p:anim calcmode="lin" valueType="num">
                                      <p:cBhvr>
                                        <p:cTn id="7" dur="1000" fill="hold"/>
                                        <p:tgtEl>
                                          <p:spTgt spid="40962"/>
                                        </p:tgtEl>
                                        <p:attrNameLst>
                                          <p:attrName>ppt_w</p:attrName>
                                        </p:attrNameLst>
                                      </p:cBhvr>
                                      <p:tavLst>
                                        <p:tav tm="0">
                                          <p:val>
                                            <p:fltVal val="0"/>
                                          </p:val>
                                        </p:tav>
                                        <p:tav tm="100000">
                                          <p:val>
                                            <p:strVal val="#ppt_w"/>
                                          </p:val>
                                        </p:tav>
                                      </p:tavLst>
                                    </p:anim>
                                    <p:anim calcmode="lin" valueType="num">
                                      <p:cBhvr>
                                        <p:cTn id="8" dur="1000" fill="hold"/>
                                        <p:tgtEl>
                                          <p:spTgt spid="40962"/>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40971"/>
                                        </p:tgtEl>
                                        <p:attrNameLst>
                                          <p:attrName>style.visibility</p:attrName>
                                        </p:attrNameLst>
                                      </p:cBhvr>
                                      <p:to>
                                        <p:strVal val="visible"/>
                                      </p:to>
                                    </p:set>
                                    <p:animEffect transition="in" filter="box(in)">
                                      <p:cBhvr>
                                        <p:cTn id="13" dur="1000"/>
                                        <p:tgtEl>
                                          <p:spTgt spid="4097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40972"/>
                                        </p:tgtEl>
                                        <p:attrNameLst>
                                          <p:attrName>style.visibility</p:attrName>
                                        </p:attrNameLst>
                                      </p:cBhvr>
                                      <p:to>
                                        <p:strVal val="visible"/>
                                      </p:to>
                                    </p:set>
                                    <p:animEffect transition="in" filter="box(out)">
                                      <p:cBhvr>
                                        <p:cTn id="18" dur="500"/>
                                        <p:tgtEl>
                                          <p:spTgt spid="40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1"/>
      <p:bldP spid="40971" grpId="0" autoUpdateAnimBg="0"/>
      <p:bldP spid="40972"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250825" y="620713"/>
            <a:ext cx="5473700" cy="487362"/>
          </a:xfrm>
        </p:spPr>
        <p:txBody>
          <a:bodyPr/>
          <a:lstStyle/>
          <a:p>
            <a:pPr algn="l"/>
            <a:r>
              <a:rPr lang="zh-CN" altLang="en-US" sz="2800" b="1" u="sng">
                <a:solidFill>
                  <a:schemeClr val="tx1"/>
                </a:solidFill>
                <a:effectLst/>
                <a:latin typeface="Times New Roman" pitchFamily="18" charset="0"/>
                <a:ea typeface="楷体_GB2312" pitchFamily="49" charset="-122"/>
              </a:rPr>
              <a:t>一、电路结构和工作原理</a:t>
            </a:r>
          </a:p>
        </p:txBody>
      </p:sp>
      <p:sp>
        <p:nvSpPr>
          <p:cNvPr id="144388" name="Rectangle 4"/>
          <p:cNvSpPr>
            <a:spLocks noChangeArrowheads="1"/>
          </p:cNvSpPr>
          <p:nvPr/>
        </p:nvSpPr>
        <p:spPr bwMode="auto">
          <a:xfrm>
            <a:off x="250825" y="1268413"/>
            <a:ext cx="7375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u="sng"/>
              <a:t>1</a:t>
            </a:r>
            <a:r>
              <a:rPr lang="zh-CN" altLang="en-US" u="sng"/>
              <a:t>、用两个电平触发</a:t>
            </a:r>
            <a:r>
              <a:rPr lang="en-US" altLang="zh-CN" u="sng"/>
              <a:t>D</a:t>
            </a:r>
            <a:r>
              <a:rPr lang="zh-CN" altLang="en-US" u="sng"/>
              <a:t>触发器组成的边沿触发器</a:t>
            </a:r>
          </a:p>
        </p:txBody>
      </p:sp>
      <p:sp>
        <p:nvSpPr>
          <p:cNvPr id="144389" name="Rectangle 5"/>
          <p:cNvSpPr>
            <a:spLocks noChangeArrowheads="1"/>
          </p:cNvSpPr>
          <p:nvPr/>
        </p:nvSpPr>
        <p:spPr bwMode="auto">
          <a:xfrm>
            <a:off x="0" y="0"/>
            <a:ext cx="8316913"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effectLst>
                  <a:outerShdw blurRad="38100" dist="38100" dir="2700000" algn="tl">
                    <a:srgbClr val="000000"/>
                  </a:outerShdw>
                </a:effectLst>
              </a:rPr>
              <a:t>5.5 </a:t>
            </a:r>
            <a:r>
              <a:rPr lang="zh-CN" altLang="en-US" sz="3600" u="sng">
                <a:solidFill>
                  <a:srgbClr val="FFFF66"/>
                </a:solidFill>
                <a:effectLst>
                  <a:outerShdw blurRad="38100" dist="38100" dir="2700000" algn="tl">
                    <a:srgbClr val="000000"/>
                  </a:outerShdw>
                </a:effectLst>
              </a:rPr>
              <a:t>边沿触发器的电路结构与动作特点</a:t>
            </a:r>
          </a:p>
        </p:txBody>
      </p:sp>
      <p:sp>
        <p:nvSpPr>
          <p:cNvPr id="144390" name="Text Box 6"/>
          <p:cNvSpPr txBox="1">
            <a:spLocks noChangeArrowheads="1"/>
          </p:cNvSpPr>
          <p:nvPr/>
        </p:nvSpPr>
        <p:spPr bwMode="auto">
          <a:xfrm>
            <a:off x="250825" y="1989138"/>
            <a:ext cx="2881313" cy="308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       </a:t>
            </a:r>
            <a:r>
              <a:rPr lang="zh-CN" altLang="en-US"/>
              <a:t>电路如图</a:t>
            </a:r>
            <a:r>
              <a:rPr lang="en-US" altLang="zh-CN"/>
              <a:t>5.5.1</a:t>
            </a:r>
            <a:r>
              <a:rPr lang="zh-CN" altLang="en-US"/>
              <a:t>所示，其中</a:t>
            </a:r>
            <a:r>
              <a:rPr lang="en-US" altLang="zh-CN"/>
              <a:t>FF</a:t>
            </a:r>
            <a:r>
              <a:rPr lang="en-US" altLang="zh-CN" baseline="-25000"/>
              <a:t>1</a:t>
            </a:r>
            <a:r>
              <a:rPr lang="zh-CN" altLang="en-US"/>
              <a:t>和</a:t>
            </a:r>
            <a:r>
              <a:rPr lang="en-US" altLang="zh-CN"/>
              <a:t>FF</a:t>
            </a:r>
            <a:r>
              <a:rPr lang="en-US" altLang="zh-CN" baseline="-25000"/>
              <a:t>2</a:t>
            </a:r>
            <a:r>
              <a:rPr lang="zh-CN" altLang="en-US"/>
              <a:t>都是电平触发的</a:t>
            </a:r>
            <a:r>
              <a:rPr lang="en-US" altLang="zh-CN"/>
              <a:t>D</a:t>
            </a:r>
            <a:r>
              <a:rPr lang="zh-CN" altLang="en-US"/>
              <a:t>触发器，它们之间也是通过时钟相连。</a:t>
            </a:r>
          </a:p>
        </p:txBody>
      </p:sp>
      <p:grpSp>
        <p:nvGrpSpPr>
          <p:cNvPr id="144393" name="Group 9"/>
          <p:cNvGrpSpPr>
            <a:grpSpLocks/>
          </p:cNvGrpSpPr>
          <p:nvPr/>
        </p:nvGrpSpPr>
        <p:grpSpPr bwMode="auto">
          <a:xfrm>
            <a:off x="3276600" y="1844675"/>
            <a:ext cx="5689600" cy="3192463"/>
            <a:chOff x="2064" y="1480"/>
            <a:chExt cx="3584" cy="2011"/>
          </a:xfrm>
        </p:grpSpPr>
        <p:pic>
          <p:nvPicPr>
            <p:cNvPr id="144391" name="Picture 7" descr="5-5-1a"/>
            <p:cNvPicPr>
              <a:picLocks noChangeAspect="1" noChangeArrowheads="1"/>
            </p:cNvPicPr>
            <p:nvPr/>
          </p:nvPicPr>
          <p:blipFill>
            <a:blip r:embed="rId3">
              <a:extLst>
                <a:ext uri="{28A0092B-C50C-407E-A947-70E740481C1C}">
                  <a14:useLocalDpi xmlns:a14="http://schemas.microsoft.com/office/drawing/2010/main" val="0"/>
                </a:ext>
              </a:extLst>
            </a:blip>
            <a:srcRect b="10757"/>
            <a:stretch>
              <a:fillRect/>
            </a:stretch>
          </p:blipFill>
          <p:spPr bwMode="auto">
            <a:xfrm>
              <a:off x="2064" y="1480"/>
              <a:ext cx="3584" cy="1693"/>
            </a:xfrm>
            <a:prstGeom prst="rect">
              <a:avLst/>
            </a:prstGeom>
            <a:noFill/>
            <a:ln w="57150" cmpd="thickThin">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144392" name="Rectangle 8"/>
            <p:cNvSpPr>
              <a:spLocks noChangeArrowheads="1"/>
            </p:cNvSpPr>
            <p:nvPr/>
          </p:nvSpPr>
          <p:spPr bwMode="auto">
            <a:xfrm>
              <a:off x="3107" y="3203"/>
              <a:ext cx="11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t>   </a:t>
              </a:r>
              <a:r>
                <a:rPr lang="zh-CN" altLang="en-US" sz="2400"/>
                <a:t>图</a:t>
              </a:r>
              <a:r>
                <a:rPr lang="en-US" altLang="zh-CN" sz="2400"/>
                <a:t>5.5.1</a:t>
              </a:r>
            </a:p>
          </p:txBody>
        </p:sp>
      </p:grpSp>
      <p:grpSp>
        <p:nvGrpSpPr>
          <p:cNvPr id="144394" name="Group 10"/>
          <p:cNvGrpSpPr>
            <a:grpSpLocks/>
          </p:cNvGrpSpPr>
          <p:nvPr/>
        </p:nvGrpSpPr>
        <p:grpSpPr bwMode="auto">
          <a:xfrm>
            <a:off x="4572000" y="4697413"/>
            <a:ext cx="3744913" cy="2160587"/>
            <a:chOff x="2472" y="2115"/>
            <a:chExt cx="2949" cy="1667"/>
          </a:xfrm>
        </p:grpSpPr>
        <p:pic>
          <p:nvPicPr>
            <p:cNvPr id="144395" name="Picture 11" descr="5-3-4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2" y="2115"/>
              <a:ext cx="2949" cy="1633"/>
            </a:xfrm>
            <a:prstGeom prst="rect">
              <a:avLst/>
            </a:prstGeom>
            <a:noFill/>
            <a:ln w="57150" cmpd="thickThin">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144396" name="Rectangle 12"/>
            <p:cNvSpPr>
              <a:spLocks noChangeArrowheads="1"/>
            </p:cNvSpPr>
            <p:nvPr/>
          </p:nvSpPr>
          <p:spPr bwMode="auto">
            <a:xfrm>
              <a:off x="2472" y="3429"/>
              <a:ext cx="1088"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solidFill>
                    <a:srgbClr val="000000"/>
                  </a:solidFill>
                </a:rPr>
                <a:t>图</a:t>
              </a:r>
              <a:r>
                <a:rPr lang="en-US" altLang="zh-CN" sz="2400">
                  <a:solidFill>
                    <a:srgbClr val="000000"/>
                  </a:solidFill>
                </a:rPr>
                <a:t>5.3.5</a:t>
              </a:r>
            </a:p>
          </p:txBody>
        </p:sp>
      </p:gr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4386"/>
                                        </p:tgtEl>
                                        <p:attrNameLst>
                                          <p:attrName>style.visibility</p:attrName>
                                        </p:attrNameLst>
                                      </p:cBhvr>
                                      <p:to>
                                        <p:strVal val="visible"/>
                                      </p:to>
                                    </p:set>
                                    <p:animEffect transition="in" filter="wipe(left)">
                                      <p:cBhvr>
                                        <p:cTn id="7" dur="1000"/>
                                        <p:tgtEl>
                                          <p:spTgt spid="144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144388"/>
                                        </p:tgtEl>
                                        <p:attrNameLst>
                                          <p:attrName>style.visibility</p:attrName>
                                        </p:attrNameLst>
                                      </p:cBhvr>
                                      <p:to>
                                        <p:strVal val="visible"/>
                                      </p:to>
                                    </p:set>
                                    <p:anim calcmode="lin" valueType="num">
                                      <p:cBhvr>
                                        <p:cTn id="12" dur="1000" fill="hold"/>
                                        <p:tgtEl>
                                          <p:spTgt spid="144388"/>
                                        </p:tgtEl>
                                        <p:attrNameLst>
                                          <p:attrName>ppt_x</p:attrName>
                                        </p:attrNameLst>
                                      </p:cBhvr>
                                      <p:tavLst>
                                        <p:tav tm="0">
                                          <p:val>
                                            <p:strVal val="#ppt_x-.2"/>
                                          </p:val>
                                        </p:tav>
                                        <p:tav tm="100000">
                                          <p:val>
                                            <p:strVal val="#ppt_x"/>
                                          </p:val>
                                        </p:tav>
                                      </p:tavLst>
                                    </p:anim>
                                    <p:anim calcmode="lin" valueType="num">
                                      <p:cBhvr>
                                        <p:cTn id="13" dur="1000" fill="hold"/>
                                        <p:tgtEl>
                                          <p:spTgt spid="14438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4438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26" fill="hold" grpId="0" nodeType="clickEffect">
                                  <p:stCondLst>
                                    <p:cond delay="0"/>
                                  </p:stCondLst>
                                  <p:childTnLst>
                                    <p:set>
                                      <p:cBhvr>
                                        <p:cTn id="18" dur="1" fill="hold">
                                          <p:stCondLst>
                                            <p:cond delay="0"/>
                                          </p:stCondLst>
                                        </p:cTn>
                                        <p:tgtEl>
                                          <p:spTgt spid="144390"/>
                                        </p:tgtEl>
                                        <p:attrNameLst>
                                          <p:attrName>style.visibility</p:attrName>
                                        </p:attrNameLst>
                                      </p:cBhvr>
                                      <p:to>
                                        <p:strVal val="visible"/>
                                      </p:to>
                                    </p:set>
                                    <p:animEffect transition="in" filter="barn(inHorizontal)">
                                      <p:cBhvr>
                                        <p:cTn id="19" dur="500"/>
                                        <p:tgtEl>
                                          <p:spTgt spid="14439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144393"/>
                                        </p:tgtEl>
                                        <p:attrNameLst>
                                          <p:attrName>style.visibility</p:attrName>
                                        </p:attrNameLst>
                                      </p:cBhvr>
                                      <p:to>
                                        <p:strVal val="visible"/>
                                      </p:to>
                                    </p:set>
                                    <p:animEffect transition="in" filter="dissolve">
                                      <p:cBhvr>
                                        <p:cTn id="24" dur="1000"/>
                                        <p:tgtEl>
                                          <p:spTgt spid="14439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144394"/>
                                        </p:tgtEl>
                                        <p:attrNameLst>
                                          <p:attrName>style.visibility</p:attrName>
                                        </p:attrNameLst>
                                      </p:cBhvr>
                                      <p:to>
                                        <p:strVal val="visible"/>
                                      </p:to>
                                    </p:set>
                                    <p:animEffect transition="in" filter="dissolve">
                                      <p:cBhvr>
                                        <p:cTn id="29" dur="1000"/>
                                        <p:tgtEl>
                                          <p:spTgt spid="144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p:bldP spid="144388" grpId="0"/>
      <p:bldP spid="14439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3" name="Text Box 5"/>
          <p:cNvSpPr txBox="1">
            <a:spLocks noChangeArrowheads="1"/>
          </p:cNvSpPr>
          <p:nvPr/>
        </p:nvSpPr>
        <p:spPr bwMode="auto">
          <a:xfrm>
            <a:off x="0" y="0"/>
            <a:ext cx="19431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600" u="sng">
                <a:solidFill>
                  <a:srgbClr val="FFFF66"/>
                </a:solidFill>
              </a:rPr>
              <a:t>5.1 </a:t>
            </a:r>
            <a:r>
              <a:rPr kumimoji="1" lang="zh-CN" altLang="en-US" sz="3600" u="sng">
                <a:solidFill>
                  <a:srgbClr val="FFFF66"/>
                </a:solidFill>
              </a:rPr>
              <a:t>概述</a:t>
            </a:r>
          </a:p>
        </p:txBody>
      </p:sp>
      <p:sp>
        <p:nvSpPr>
          <p:cNvPr id="119814" name="Text Box 6"/>
          <p:cNvSpPr txBox="1">
            <a:spLocks noChangeArrowheads="1"/>
          </p:cNvSpPr>
          <p:nvPr/>
        </p:nvSpPr>
        <p:spPr bwMode="auto">
          <a:xfrm>
            <a:off x="179388" y="765175"/>
            <a:ext cx="86423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根据存储数据的原理：静态触发器和动态触发器，晶态触发器是靠电路的自锁来存储数据的，动态触发器是靠电容存储电荷来存储数据的。</a:t>
            </a:r>
          </a:p>
        </p:txBody>
      </p:sp>
      <p:sp>
        <p:nvSpPr>
          <p:cNvPr id="119815" name="Text Box 7"/>
          <p:cNvSpPr txBox="1">
            <a:spLocks noChangeArrowheads="1"/>
          </p:cNvSpPr>
          <p:nvPr/>
        </p:nvSpPr>
        <p:spPr bwMode="auto">
          <a:xfrm>
            <a:off x="250825" y="2205038"/>
            <a:ext cx="864235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本章讲静态触发器，按照触发方式先介绍基本</a:t>
            </a:r>
            <a:r>
              <a:rPr lang="en-US" altLang="zh-CN"/>
              <a:t>SR</a:t>
            </a:r>
            <a:r>
              <a:rPr lang="zh-CN" altLang="en-US"/>
              <a:t>锁存器，再介绍电平触发的触发器、脉冲触发的触发器和边沿触发的触发器。</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9814"/>
                                        </p:tgtEl>
                                        <p:attrNameLst>
                                          <p:attrName>style.visibility</p:attrName>
                                        </p:attrNameLst>
                                      </p:cBhvr>
                                      <p:to>
                                        <p:strVal val="visible"/>
                                      </p:to>
                                    </p:set>
                                    <p:animEffect transition="in" filter="box(in)">
                                      <p:cBhvr>
                                        <p:cTn id="7" dur="1000"/>
                                        <p:tgtEl>
                                          <p:spTgt spid="1198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9815"/>
                                        </p:tgtEl>
                                        <p:attrNameLst>
                                          <p:attrName>style.visibility</p:attrName>
                                        </p:attrNameLst>
                                      </p:cBhvr>
                                      <p:to>
                                        <p:strVal val="visible"/>
                                      </p:to>
                                    </p:set>
                                    <p:animEffect transition="in" filter="box(out)">
                                      <p:cBhvr>
                                        <p:cTn id="12" dur="1000"/>
                                        <p:tgtEl>
                                          <p:spTgt spid="119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4" grpId="0"/>
      <p:bldP spid="1198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250825" y="549275"/>
            <a:ext cx="2459038" cy="774700"/>
          </a:xfrm>
        </p:spPr>
        <p:txBody>
          <a:bodyPr/>
          <a:lstStyle/>
          <a:p>
            <a:pPr algn="l"/>
            <a:r>
              <a:rPr lang="zh-CN" altLang="en-US" sz="2800" b="1">
                <a:solidFill>
                  <a:schemeClr val="tx1"/>
                </a:solidFill>
                <a:latin typeface="Times New Roman" pitchFamily="18" charset="0"/>
                <a:ea typeface="楷体_GB2312" pitchFamily="49" charset="-122"/>
              </a:rPr>
              <a:t>工作原理：</a:t>
            </a:r>
          </a:p>
        </p:txBody>
      </p:sp>
      <p:sp>
        <p:nvSpPr>
          <p:cNvPr id="145415" name="Rectangle 7"/>
          <p:cNvSpPr>
            <a:spLocks noChangeArrowheads="1"/>
          </p:cNvSpPr>
          <p:nvPr/>
        </p:nvSpPr>
        <p:spPr bwMode="auto">
          <a:xfrm>
            <a:off x="0" y="0"/>
            <a:ext cx="8316913"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effectLst>
                  <a:outerShdw blurRad="38100" dist="38100" dir="2700000" algn="tl">
                    <a:srgbClr val="000000"/>
                  </a:outerShdw>
                </a:effectLst>
              </a:rPr>
              <a:t>5.5 </a:t>
            </a:r>
            <a:r>
              <a:rPr lang="zh-CN" altLang="en-US" sz="3600" u="sng">
                <a:solidFill>
                  <a:srgbClr val="FFFF66"/>
                </a:solidFill>
                <a:effectLst>
                  <a:outerShdw blurRad="38100" dist="38100" dir="2700000" algn="tl">
                    <a:srgbClr val="000000"/>
                  </a:outerShdw>
                </a:effectLst>
              </a:rPr>
              <a:t>边沿触发器的电路结构与动作特点</a:t>
            </a:r>
          </a:p>
        </p:txBody>
      </p:sp>
      <p:sp>
        <p:nvSpPr>
          <p:cNvPr id="145416" name="Text Box 8"/>
          <p:cNvSpPr txBox="1">
            <a:spLocks noChangeArrowheads="1"/>
          </p:cNvSpPr>
          <p:nvPr/>
        </p:nvSpPr>
        <p:spPr bwMode="auto">
          <a:xfrm>
            <a:off x="250825" y="1341438"/>
            <a:ext cx="2808288"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①</a:t>
            </a:r>
            <a:r>
              <a:rPr lang="zh-CN" altLang="en-US"/>
              <a:t>当</a:t>
            </a:r>
            <a:r>
              <a:rPr lang="en-US" altLang="zh-CN" i="1"/>
              <a:t>CLK</a:t>
            </a:r>
            <a:r>
              <a:rPr lang="zh-CN" altLang="en-US"/>
              <a:t>＝</a:t>
            </a:r>
            <a:r>
              <a:rPr lang="en-US" altLang="zh-CN"/>
              <a:t>0</a:t>
            </a:r>
            <a:r>
              <a:rPr lang="zh-CN" altLang="en-US"/>
              <a:t>，触发器状态不变，</a:t>
            </a:r>
            <a:r>
              <a:rPr lang="en-US" altLang="zh-CN"/>
              <a:t>FF</a:t>
            </a:r>
            <a:r>
              <a:rPr lang="en-US" altLang="zh-CN" baseline="-25000"/>
              <a:t>1</a:t>
            </a:r>
            <a:r>
              <a:rPr lang="zh-CN" altLang="en-US"/>
              <a:t>输出状态与</a:t>
            </a:r>
            <a:r>
              <a:rPr lang="en-US" altLang="zh-CN"/>
              <a:t>D</a:t>
            </a:r>
            <a:r>
              <a:rPr lang="zh-CN" altLang="en-US"/>
              <a:t>相同；</a:t>
            </a:r>
          </a:p>
        </p:txBody>
      </p:sp>
      <p:grpSp>
        <p:nvGrpSpPr>
          <p:cNvPr id="145430" name="Group 22"/>
          <p:cNvGrpSpPr>
            <a:grpSpLocks/>
          </p:cNvGrpSpPr>
          <p:nvPr/>
        </p:nvGrpSpPr>
        <p:grpSpPr bwMode="auto">
          <a:xfrm>
            <a:off x="3203575" y="765175"/>
            <a:ext cx="5689600" cy="3192463"/>
            <a:chOff x="2176" y="527"/>
            <a:chExt cx="3584" cy="2011"/>
          </a:xfrm>
        </p:grpSpPr>
        <p:grpSp>
          <p:nvGrpSpPr>
            <p:cNvPr id="145412" name="Group 4"/>
            <p:cNvGrpSpPr>
              <a:grpSpLocks/>
            </p:cNvGrpSpPr>
            <p:nvPr/>
          </p:nvGrpSpPr>
          <p:grpSpPr bwMode="auto">
            <a:xfrm>
              <a:off x="2176" y="527"/>
              <a:ext cx="3584" cy="2011"/>
              <a:chOff x="2064" y="1480"/>
              <a:chExt cx="3584" cy="2011"/>
            </a:xfrm>
          </p:grpSpPr>
          <p:pic>
            <p:nvPicPr>
              <p:cNvPr id="145413" name="Picture 5" descr="5-5-1a"/>
              <p:cNvPicPr>
                <a:picLocks noChangeAspect="1" noChangeArrowheads="1"/>
              </p:cNvPicPr>
              <p:nvPr/>
            </p:nvPicPr>
            <p:blipFill>
              <a:blip r:embed="rId3">
                <a:extLst>
                  <a:ext uri="{28A0092B-C50C-407E-A947-70E740481C1C}">
                    <a14:useLocalDpi xmlns:a14="http://schemas.microsoft.com/office/drawing/2010/main" val="0"/>
                  </a:ext>
                </a:extLst>
              </a:blip>
              <a:srcRect b="10757"/>
              <a:stretch>
                <a:fillRect/>
              </a:stretch>
            </p:blipFill>
            <p:spPr bwMode="auto">
              <a:xfrm>
                <a:off x="2064" y="1480"/>
                <a:ext cx="3584" cy="1693"/>
              </a:xfrm>
              <a:prstGeom prst="rect">
                <a:avLst/>
              </a:prstGeom>
              <a:noFill/>
              <a:ln w="57150" cmpd="thickThin">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145414" name="Rectangle 6"/>
              <p:cNvSpPr>
                <a:spLocks noChangeArrowheads="1"/>
              </p:cNvSpPr>
              <p:nvPr/>
            </p:nvSpPr>
            <p:spPr bwMode="auto">
              <a:xfrm>
                <a:off x="3107" y="3203"/>
                <a:ext cx="11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t>   </a:t>
                </a:r>
                <a:r>
                  <a:rPr lang="zh-CN" altLang="en-US" sz="2400"/>
                  <a:t>图</a:t>
                </a:r>
                <a:r>
                  <a:rPr lang="en-US" altLang="zh-CN" sz="2400"/>
                  <a:t>5.5.1</a:t>
                </a:r>
              </a:p>
            </p:txBody>
          </p:sp>
        </p:grpSp>
        <p:sp>
          <p:nvSpPr>
            <p:cNvPr id="145417" name="Rectangle 9"/>
            <p:cNvSpPr>
              <a:spLocks noChangeArrowheads="1"/>
            </p:cNvSpPr>
            <p:nvPr/>
          </p:nvSpPr>
          <p:spPr bwMode="auto">
            <a:xfrm>
              <a:off x="2472" y="152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FF6600"/>
                  </a:solidFill>
                </a:rPr>
                <a:t>0</a:t>
              </a:r>
            </a:p>
          </p:txBody>
        </p:sp>
        <p:sp>
          <p:nvSpPr>
            <p:cNvPr id="145418" name="Rectangle 10"/>
            <p:cNvSpPr>
              <a:spLocks noChangeArrowheads="1"/>
            </p:cNvSpPr>
            <p:nvPr/>
          </p:nvSpPr>
          <p:spPr bwMode="auto">
            <a:xfrm>
              <a:off x="3016" y="152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FF6600"/>
                  </a:solidFill>
                </a:rPr>
                <a:t>1</a:t>
              </a:r>
            </a:p>
          </p:txBody>
        </p:sp>
        <p:sp>
          <p:nvSpPr>
            <p:cNvPr id="145419" name="Rectangle 11"/>
            <p:cNvSpPr>
              <a:spLocks noChangeArrowheads="1"/>
            </p:cNvSpPr>
            <p:nvPr/>
          </p:nvSpPr>
          <p:spPr bwMode="auto">
            <a:xfrm>
              <a:off x="4105" y="152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FF6600"/>
                  </a:solidFill>
                </a:rPr>
                <a:t>0</a:t>
              </a:r>
            </a:p>
          </p:txBody>
        </p:sp>
        <p:sp>
          <p:nvSpPr>
            <p:cNvPr id="145421" name="Rectangle 13"/>
            <p:cNvSpPr>
              <a:spLocks noChangeArrowheads="1"/>
            </p:cNvSpPr>
            <p:nvPr/>
          </p:nvSpPr>
          <p:spPr bwMode="auto">
            <a:xfrm>
              <a:off x="2426" y="184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000000"/>
                  </a:solidFill>
                </a:rPr>
                <a:t>1</a:t>
              </a:r>
            </a:p>
          </p:txBody>
        </p:sp>
        <p:sp>
          <p:nvSpPr>
            <p:cNvPr id="145422" name="Rectangle 14"/>
            <p:cNvSpPr>
              <a:spLocks noChangeArrowheads="1"/>
            </p:cNvSpPr>
            <p:nvPr/>
          </p:nvSpPr>
          <p:spPr bwMode="auto">
            <a:xfrm>
              <a:off x="3061" y="179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000000"/>
                  </a:solidFill>
                </a:rPr>
                <a:t>0</a:t>
              </a:r>
            </a:p>
          </p:txBody>
        </p:sp>
        <p:sp>
          <p:nvSpPr>
            <p:cNvPr id="145423" name="Rectangle 15"/>
            <p:cNvSpPr>
              <a:spLocks noChangeArrowheads="1"/>
            </p:cNvSpPr>
            <p:nvPr/>
          </p:nvSpPr>
          <p:spPr bwMode="auto">
            <a:xfrm>
              <a:off x="4332" y="166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000000"/>
                  </a:solidFill>
                </a:rPr>
                <a:t>1</a:t>
              </a:r>
            </a:p>
          </p:txBody>
        </p:sp>
      </p:grpSp>
      <p:grpSp>
        <p:nvGrpSpPr>
          <p:cNvPr id="145431" name="Group 23"/>
          <p:cNvGrpSpPr>
            <a:grpSpLocks/>
          </p:cNvGrpSpPr>
          <p:nvPr/>
        </p:nvGrpSpPr>
        <p:grpSpPr bwMode="auto">
          <a:xfrm>
            <a:off x="250825" y="4005263"/>
            <a:ext cx="8642350" cy="1800225"/>
            <a:chOff x="158" y="2523"/>
            <a:chExt cx="5444" cy="1134"/>
          </a:xfrm>
        </p:grpSpPr>
        <p:sp>
          <p:nvSpPr>
            <p:cNvPr id="145420" name="Text Box 12"/>
            <p:cNvSpPr txBox="1">
              <a:spLocks noChangeArrowheads="1"/>
            </p:cNvSpPr>
            <p:nvPr/>
          </p:nvSpPr>
          <p:spPr bwMode="auto">
            <a:xfrm>
              <a:off x="158" y="2523"/>
              <a:ext cx="5444" cy="1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②</a:t>
              </a:r>
              <a:r>
                <a:rPr lang="zh-CN" altLang="en-US"/>
                <a:t>当</a:t>
              </a:r>
              <a:r>
                <a:rPr lang="en-US" altLang="zh-CN" i="1"/>
                <a:t>CLK</a:t>
              </a:r>
              <a:r>
                <a:rPr lang="zh-CN" altLang="en-US"/>
                <a:t>＝</a:t>
              </a:r>
              <a:r>
                <a:rPr lang="en-US" altLang="zh-CN"/>
                <a:t>1</a:t>
              </a:r>
              <a:r>
                <a:rPr lang="zh-CN" altLang="en-US"/>
                <a:t>，即   ，触发器</a:t>
              </a:r>
              <a:r>
                <a:rPr lang="en-US" altLang="zh-CN"/>
                <a:t>FF</a:t>
              </a:r>
              <a:r>
                <a:rPr lang="en-US" altLang="zh-CN" baseline="-25000"/>
                <a:t>1</a:t>
              </a:r>
              <a:r>
                <a:rPr lang="zh-CN" altLang="en-US"/>
                <a:t>状态与前沿到来之前的</a:t>
              </a:r>
              <a:r>
                <a:rPr lang="en-US" altLang="zh-CN"/>
                <a:t>D</a:t>
              </a:r>
              <a:r>
                <a:rPr lang="zh-CN" altLang="en-US"/>
                <a:t>状态相同并保持（因为</a:t>
              </a:r>
              <a:r>
                <a:rPr lang="en-US" altLang="zh-CN" i="1"/>
                <a:t>CLK</a:t>
              </a:r>
              <a:r>
                <a:rPr lang="en-US" altLang="zh-CN" baseline="-25000"/>
                <a:t>1</a:t>
              </a:r>
              <a:r>
                <a:rPr lang="zh-CN" altLang="en-US"/>
                <a:t>＝</a:t>
              </a:r>
              <a:r>
                <a:rPr lang="en-US" altLang="zh-CN"/>
                <a:t>0</a:t>
              </a:r>
              <a:r>
                <a:rPr lang="zh-CN" altLang="en-US"/>
                <a:t>） 。而与此同时， </a:t>
              </a:r>
              <a:r>
                <a:rPr lang="en-US" altLang="zh-CN"/>
                <a:t>FF</a:t>
              </a:r>
              <a:r>
                <a:rPr lang="en-US" altLang="zh-CN" baseline="-25000"/>
                <a:t>2</a:t>
              </a:r>
              <a:r>
                <a:rPr lang="zh-CN" altLang="en-US"/>
                <a:t>输出</a:t>
              </a:r>
              <a:r>
                <a:rPr lang="en-US" altLang="zh-CN" i="1"/>
                <a:t>Q</a:t>
              </a:r>
              <a:r>
                <a:rPr lang="zh-CN" altLang="en-US"/>
                <a:t>的状态</a:t>
              </a:r>
              <a:r>
                <a:rPr lang="zh-CN" altLang="en-US">
                  <a:solidFill>
                    <a:srgbClr val="FFFF66"/>
                  </a:solidFill>
                </a:rPr>
                <a:t>被置成前沿到来之前的</a:t>
              </a:r>
              <a:r>
                <a:rPr lang="en-US" altLang="zh-CN">
                  <a:solidFill>
                    <a:srgbClr val="FFFF66"/>
                  </a:solidFill>
                </a:rPr>
                <a:t>D</a:t>
              </a:r>
              <a:r>
                <a:rPr lang="zh-CN" altLang="en-US">
                  <a:solidFill>
                    <a:srgbClr val="FFFF66"/>
                  </a:solidFill>
                </a:rPr>
                <a:t>的状态</a:t>
              </a:r>
              <a:r>
                <a:rPr lang="zh-CN" altLang="en-US"/>
                <a:t>，而与其它时刻</a:t>
              </a:r>
              <a:r>
                <a:rPr lang="en-US" altLang="zh-CN"/>
                <a:t>D</a:t>
              </a:r>
              <a:r>
                <a:rPr lang="zh-CN" altLang="en-US"/>
                <a:t>的状态无关。</a:t>
              </a:r>
            </a:p>
          </p:txBody>
        </p:sp>
        <p:grpSp>
          <p:nvGrpSpPr>
            <p:cNvPr id="145429" name="Group 21"/>
            <p:cNvGrpSpPr>
              <a:grpSpLocks/>
            </p:cNvGrpSpPr>
            <p:nvPr/>
          </p:nvGrpSpPr>
          <p:grpSpPr bwMode="auto">
            <a:xfrm>
              <a:off x="1882" y="2568"/>
              <a:ext cx="181" cy="272"/>
              <a:chOff x="1973" y="3566"/>
              <a:chExt cx="181" cy="272"/>
            </a:xfrm>
          </p:grpSpPr>
          <p:sp>
            <p:nvSpPr>
              <p:cNvPr id="145424" name="Line 16"/>
              <p:cNvSpPr>
                <a:spLocks noChangeShapeType="1"/>
              </p:cNvSpPr>
              <p:nvPr/>
            </p:nvSpPr>
            <p:spPr bwMode="auto">
              <a:xfrm>
                <a:off x="1973" y="3838"/>
                <a:ext cx="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425" name="Line 17"/>
              <p:cNvSpPr>
                <a:spLocks noChangeShapeType="1"/>
              </p:cNvSpPr>
              <p:nvPr/>
            </p:nvSpPr>
            <p:spPr bwMode="auto">
              <a:xfrm flipV="1">
                <a:off x="2064" y="3657"/>
                <a:ext cx="0" cy="18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426" name="Line 18"/>
              <p:cNvSpPr>
                <a:spLocks noChangeShapeType="1"/>
              </p:cNvSpPr>
              <p:nvPr/>
            </p:nvSpPr>
            <p:spPr bwMode="auto">
              <a:xfrm flipV="1">
                <a:off x="2064" y="3566"/>
                <a:ext cx="0" cy="1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428" name="Line 20"/>
              <p:cNvSpPr>
                <a:spLocks noChangeShapeType="1"/>
              </p:cNvSpPr>
              <p:nvPr/>
            </p:nvSpPr>
            <p:spPr bwMode="auto">
              <a:xfrm>
                <a:off x="2064" y="3566"/>
                <a:ext cx="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5410"/>
                                        </p:tgtEl>
                                        <p:attrNameLst>
                                          <p:attrName>style.visibility</p:attrName>
                                        </p:attrNameLst>
                                      </p:cBhvr>
                                      <p:to>
                                        <p:strVal val="visible"/>
                                      </p:to>
                                    </p:set>
                                    <p:animEffect transition="in" filter="wipe(left)">
                                      <p:cBhvr>
                                        <p:cTn id="7" dur="1000"/>
                                        <p:tgtEl>
                                          <p:spTgt spid="1454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45430"/>
                                        </p:tgtEl>
                                        <p:attrNameLst>
                                          <p:attrName>style.visibility</p:attrName>
                                        </p:attrNameLst>
                                      </p:cBhvr>
                                      <p:to>
                                        <p:strVal val="visible"/>
                                      </p:to>
                                    </p:set>
                                    <p:animEffect transition="in" filter="dissolve">
                                      <p:cBhvr>
                                        <p:cTn id="12" dur="1000"/>
                                        <p:tgtEl>
                                          <p:spTgt spid="1454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145416"/>
                                        </p:tgtEl>
                                        <p:attrNameLst>
                                          <p:attrName>style.visibility</p:attrName>
                                        </p:attrNameLst>
                                      </p:cBhvr>
                                      <p:to>
                                        <p:strVal val="visible"/>
                                      </p:to>
                                    </p:set>
                                    <p:animEffect transition="in" filter="barn(inHorizontal)">
                                      <p:cBhvr>
                                        <p:cTn id="17" dur="500"/>
                                        <p:tgtEl>
                                          <p:spTgt spid="1454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145431"/>
                                        </p:tgtEl>
                                        <p:attrNameLst>
                                          <p:attrName>style.visibility</p:attrName>
                                        </p:attrNameLst>
                                      </p:cBhvr>
                                      <p:to>
                                        <p:strVal val="visible"/>
                                      </p:to>
                                    </p:set>
                                    <p:animEffect transition="in" filter="barn(inVertical)">
                                      <p:cBhvr>
                                        <p:cTn id="22" dur="500"/>
                                        <p:tgtEl>
                                          <p:spTgt spid="145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0" grpId="0"/>
      <p:bldP spid="14541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04" name="Text Box 20"/>
          <p:cNvSpPr txBox="1">
            <a:spLocks noChangeArrowheads="1"/>
          </p:cNvSpPr>
          <p:nvPr/>
        </p:nvSpPr>
        <p:spPr bwMode="auto">
          <a:xfrm>
            <a:off x="250825" y="476250"/>
            <a:ext cx="7415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u="sng"/>
              <a:t>2. </a:t>
            </a:r>
            <a:r>
              <a:rPr kumimoji="1" lang="zh-CN" altLang="en-US" u="sng"/>
              <a:t>利用</a:t>
            </a:r>
            <a:r>
              <a:rPr kumimoji="1" lang="en-US" altLang="zh-CN" u="sng"/>
              <a:t>CMOS</a:t>
            </a:r>
            <a:r>
              <a:rPr kumimoji="1" lang="zh-CN" altLang="en-US" u="sng"/>
              <a:t>传输门的边沿触发器</a:t>
            </a:r>
          </a:p>
        </p:txBody>
      </p:sp>
      <p:sp>
        <p:nvSpPr>
          <p:cNvPr id="42005" name="Text Box 21"/>
          <p:cNvSpPr txBox="1">
            <a:spLocks noChangeArrowheads="1"/>
          </p:cNvSpPr>
          <p:nvPr/>
        </p:nvSpPr>
        <p:spPr bwMode="auto">
          <a:xfrm>
            <a:off x="323850" y="981075"/>
            <a:ext cx="39608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a:t>电路如图</a:t>
            </a:r>
            <a:r>
              <a:rPr kumimoji="1" lang="en-US" altLang="zh-CN"/>
              <a:t>5.5.2</a:t>
            </a:r>
            <a:r>
              <a:rPr kumimoji="1" lang="zh-CN" altLang="en-US"/>
              <a:t>所示</a:t>
            </a:r>
          </a:p>
        </p:txBody>
      </p:sp>
      <p:sp>
        <p:nvSpPr>
          <p:cNvPr id="42007" name="Rectangle 23"/>
          <p:cNvSpPr>
            <a:spLocks noChangeArrowheads="1"/>
          </p:cNvSpPr>
          <p:nvPr/>
        </p:nvSpPr>
        <p:spPr bwMode="auto">
          <a:xfrm>
            <a:off x="0" y="0"/>
            <a:ext cx="8316913"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effectLst>
                  <a:outerShdw blurRad="38100" dist="38100" dir="2700000" algn="tl">
                    <a:srgbClr val="000000"/>
                  </a:outerShdw>
                </a:effectLst>
              </a:rPr>
              <a:t>5.5 </a:t>
            </a:r>
            <a:r>
              <a:rPr lang="zh-CN" altLang="en-US" sz="3600" u="sng">
                <a:solidFill>
                  <a:srgbClr val="FFFF66"/>
                </a:solidFill>
                <a:effectLst>
                  <a:outerShdw blurRad="38100" dist="38100" dir="2700000" algn="tl">
                    <a:srgbClr val="000000"/>
                  </a:outerShdw>
                </a:effectLst>
              </a:rPr>
              <a:t>边沿触发器的电路结构与动作特点</a:t>
            </a:r>
          </a:p>
        </p:txBody>
      </p:sp>
      <p:grpSp>
        <p:nvGrpSpPr>
          <p:cNvPr id="42009" name="Group 25"/>
          <p:cNvGrpSpPr>
            <a:grpSpLocks/>
          </p:cNvGrpSpPr>
          <p:nvPr/>
        </p:nvGrpSpPr>
        <p:grpSpPr bwMode="auto">
          <a:xfrm>
            <a:off x="0" y="1700213"/>
            <a:ext cx="8569325" cy="3076575"/>
            <a:chOff x="249" y="1117"/>
            <a:chExt cx="5398" cy="1938"/>
          </a:xfrm>
        </p:grpSpPr>
        <p:pic>
          <p:nvPicPr>
            <p:cNvPr id="42006" name="Picture 22" descr="5-5-1b"/>
            <p:cNvPicPr>
              <a:picLocks noChangeAspect="1" noChangeArrowheads="1"/>
            </p:cNvPicPr>
            <p:nvPr/>
          </p:nvPicPr>
          <p:blipFill>
            <a:blip r:embed="rId4">
              <a:extLst>
                <a:ext uri="{28A0092B-C50C-407E-A947-70E740481C1C}">
                  <a14:useLocalDpi xmlns:a14="http://schemas.microsoft.com/office/drawing/2010/main" val="0"/>
                </a:ext>
              </a:extLst>
            </a:blip>
            <a:srcRect t="2234" b="5246"/>
            <a:stretch>
              <a:fillRect/>
            </a:stretch>
          </p:blipFill>
          <p:spPr bwMode="auto">
            <a:xfrm>
              <a:off x="249" y="1117"/>
              <a:ext cx="5398" cy="1938"/>
            </a:xfrm>
            <a:prstGeom prst="rect">
              <a:avLst/>
            </a:prstGeom>
            <a:noFill/>
            <a:ln w="57150" cmpd="thickThin">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42008" name="Rectangle 24"/>
            <p:cNvSpPr>
              <a:spLocks noChangeArrowheads="1"/>
            </p:cNvSpPr>
            <p:nvPr/>
          </p:nvSpPr>
          <p:spPr bwMode="auto">
            <a:xfrm>
              <a:off x="3379" y="2704"/>
              <a:ext cx="104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solidFill>
                    <a:srgbClr val="000000"/>
                  </a:solidFill>
                </a:rPr>
                <a:t>图</a:t>
              </a:r>
              <a:r>
                <a:rPr kumimoji="1" lang="en-US" altLang="zh-CN" sz="2400">
                  <a:solidFill>
                    <a:srgbClr val="000000"/>
                  </a:solidFill>
                </a:rPr>
                <a:t>5.5.2</a:t>
              </a:r>
            </a:p>
          </p:txBody>
        </p:sp>
      </p:grpSp>
      <p:graphicFrame>
        <p:nvGraphicFramePr>
          <p:cNvPr id="42011" name="Object 27"/>
          <p:cNvGraphicFramePr>
            <a:graphicFrameLocks noChangeAspect="1"/>
          </p:cNvGraphicFramePr>
          <p:nvPr/>
        </p:nvGraphicFramePr>
        <p:xfrm>
          <a:off x="169863" y="5084763"/>
          <a:ext cx="8443912" cy="1027112"/>
        </p:xfrm>
        <a:graphic>
          <a:graphicData uri="http://schemas.openxmlformats.org/presentationml/2006/ole">
            <mc:AlternateContent xmlns:mc="http://schemas.openxmlformats.org/markup-compatibility/2006">
              <mc:Choice xmlns:v="urn:schemas-microsoft-com:vml" Requires="v">
                <p:oleObj spid="_x0000_s42026" name="公式" r:id="rId5" imgW="3962160" imgH="482400" progId="Equation.3">
                  <p:embed/>
                </p:oleObj>
              </mc:Choice>
              <mc:Fallback>
                <p:oleObj name="公式" r:id="rId5" imgW="3962160" imgH="482400"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863" y="5084763"/>
                        <a:ext cx="8443912" cy="1027112"/>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12" name="Rectangle 28"/>
          <p:cNvSpPr>
            <a:spLocks noChangeArrowheads="1"/>
          </p:cNvSpPr>
          <p:nvPr/>
        </p:nvSpPr>
        <p:spPr bwMode="auto">
          <a:xfrm>
            <a:off x="468313" y="314166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0</a:t>
            </a:r>
          </a:p>
        </p:txBody>
      </p:sp>
      <p:sp>
        <p:nvSpPr>
          <p:cNvPr id="42013" name="Rectangle 29"/>
          <p:cNvSpPr>
            <a:spLocks noChangeArrowheads="1"/>
          </p:cNvSpPr>
          <p:nvPr/>
        </p:nvSpPr>
        <p:spPr bwMode="auto">
          <a:xfrm>
            <a:off x="1835150" y="36449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1</a:t>
            </a:r>
          </a:p>
        </p:txBody>
      </p:sp>
      <p:sp>
        <p:nvSpPr>
          <p:cNvPr id="42014" name="Rectangle 30"/>
          <p:cNvSpPr>
            <a:spLocks noChangeArrowheads="1"/>
          </p:cNvSpPr>
          <p:nvPr/>
        </p:nvSpPr>
        <p:spPr bwMode="auto">
          <a:xfrm>
            <a:off x="1835150" y="4292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0</a:t>
            </a:r>
          </a:p>
        </p:txBody>
      </p:sp>
      <p:sp>
        <p:nvSpPr>
          <p:cNvPr id="42015" name="Rectangle 31"/>
          <p:cNvSpPr>
            <a:spLocks noChangeArrowheads="1"/>
          </p:cNvSpPr>
          <p:nvPr/>
        </p:nvSpPr>
        <p:spPr bwMode="auto">
          <a:xfrm>
            <a:off x="2484438" y="29972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0</a:t>
            </a:r>
          </a:p>
        </p:txBody>
      </p:sp>
      <p:sp>
        <p:nvSpPr>
          <p:cNvPr id="42016" name="Rectangle 32"/>
          <p:cNvSpPr>
            <a:spLocks noChangeArrowheads="1"/>
          </p:cNvSpPr>
          <p:nvPr/>
        </p:nvSpPr>
        <p:spPr bwMode="auto">
          <a:xfrm>
            <a:off x="2627313" y="18446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FF6600"/>
                </a:solidFill>
              </a:rPr>
              <a:t>1</a:t>
            </a:r>
          </a:p>
        </p:txBody>
      </p:sp>
      <p:sp>
        <p:nvSpPr>
          <p:cNvPr id="42017" name="Rectangle 33"/>
          <p:cNvSpPr>
            <a:spLocks noChangeArrowheads="1"/>
          </p:cNvSpPr>
          <p:nvPr/>
        </p:nvSpPr>
        <p:spPr bwMode="auto">
          <a:xfrm>
            <a:off x="3708400" y="29241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0</a:t>
            </a:r>
          </a:p>
        </p:txBody>
      </p:sp>
      <p:sp>
        <p:nvSpPr>
          <p:cNvPr id="42018" name="Rectangle 34"/>
          <p:cNvSpPr>
            <a:spLocks noChangeArrowheads="1"/>
          </p:cNvSpPr>
          <p:nvPr/>
        </p:nvSpPr>
        <p:spPr bwMode="auto">
          <a:xfrm>
            <a:off x="3851275" y="400526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1</a:t>
            </a:r>
          </a:p>
        </p:txBody>
      </p:sp>
      <p:sp>
        <p:nvSpPr>
          <p:cNvPr id="42019" name="Rectangle 35"/>
          <p:cNvSpPr>
            <a:spLocks noChangeArrowheads="1"/>
          </p:cNvSpPr>
          <p:nvPr/>
        </p:nvSpPr>
        <p:spPr bwMode="auto">
          <a:xfrm>
            <a:off x="5724525" y="18446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0</a:t>
            </a:r>
          </a:p>
        </p:txBody>
      </p:sp>
      <p:sp>
        <p:nvSpPr>
          <p:cNvPr id="42020" name="Rectangle 36"/>
          <p:cNvSpPr>
            <a:spLocks noChangeArrowheads="1"/>
          </p:cNvSpPr>
          <p:nvPr/>
        </p:nvSpPr>
        <p:spPr bwMode="auto">
          <a:xfrm>
            <a:off x="5651500" y="29241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1</a:t>
            </a:r>
          </a:p>
        </p:txBody>
      </p:sp>
      <p:sp>
        <p:nvSpPr>
          <p:cNvPr id="42021" name="Rectangle 37"/>
          <p:cNvSpPr>
            <a:spLocks noChangeArrowheads="1"/>
          </p:cNvSpPr>
          <p:nvPr/>
        </p:nvSpPr>
        <p:spPr bwMode="auto">
          <a:xfrm>
            <a:off x="7019925" y="40767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0</a:t>
            </a:r>
          </a:p>
        </p:txBody>
      </p:sp>
      <p:sp>
        <p:nvSpPr>
          <p:cNvPr id="42022" name="Rectangle 38"/>
          <p:cNvSpPr>
            <a:spLocks noChangeArrowheads="1"/>
          </p:cNvSpPr>
          <p:nvPr/>
        </p:nvSpPr>
        <p:spPr bwMode="auto">
          <a:xfrm>
            <a:off x="7019925" y="29972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1</a:t>
            </a:r>
          </a:p>
        </p:txBody>
      </p:sp>
      <p:sp>
        <p:nvSpPr>
          <p:cNvPr id="42023" name="Rectangle 39"/>
          <p:cNvSpPr>
            <a:spLocks noChangeArrowheads="1"/>
          </p:cNvSpPr>
          <p:nvPr/>
        </p:nvSpPr>
        <p:spPr bwMode="auto">
          <a:xfrm>
            <a:off x="2843213" y="2139950"/>
            <a:ext cx="441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0000"/>
                </a:solidFill>
              </a:rPr>
              <a:t>D</a:t>
            </a:r>
            <a:endParaRPr lang="en-US" altLang="zh-CN">
              <a:solidFill>
                <a:srgbClr val="000000"/>
              </a:solidFill>
              <a:sym typeface="Symbol" pitchFamily="18" charset="2"/>
            </a:endParaRPr>
          </a:p>
        </p:txBody>
      </p:sp>
      <p:sp>
        <p:nvSpPr>
          <p:cNvPr id="42024" name="Rectangle 40"/>
          <p:cNvSpPr>
            <a:spLocks noChangeArrowheads="1"/>
          </p:cNvSpPr>
          <p:nvPr/>
        </p:nvSpPr>
        <p:spPr bwMode="auto">
          <a:xfrm>
            <a:off x="3924300" y="2127250"/>
            <a:ext cx="5286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0000"/>
                </a:solidFill>
              </a:rPr>
              <a:t>D</a:t>
            </a:r>
            <a:r>
              <a:rPr lang="en-US" altLang="zh-CN">
                <a:solidFill>
                  <a:srgbClr val="000000"/>
                </a:solidFill>
                <a:sym typeface="Symbol" pitchFamily="18" charset="2"/>
              </a:rPr>
              <a:t></a:t>
            </a:r>
          </a:p>
        </p:txBody>
      </p:sp>
      <p:sp>
        <p:nvSpPr>
          <p:cNvPr id="42025" name="Rectangle 41"/>
          <p:cNvSpPr>
            <a:spLocks noChangeArrowheads="1"/>
          </p:cNvSpPr>
          <p:nvPr/>
        </p:nvSpPr>
        <p:spPr bwMode="auto">
          <a:xfrm>
            <a:off x="4211638" y="3789363"/>
            <a:ext cx="441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0000"/>
                </a:solidFill>
              </a:rPr>
              <a:t>D</a:t>
            </a:r>
            <a:endParaRPr lang="en-US" altLang="zh-CN">
              <a:solidFill>
                <a:srgbClr val="000000"/>
              </a:solidFill>
              <a:sym typeface="Symbol" pitchFamily="18" charset="2"/>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2004"/>
                                        </p:tgtEl>
                                        <p:attrNameLst>
                                          <p:attrName>style.visibility</p:attrName>
                                        </p:attrNameLst>
                                      </p:cBhvr>
                                      <p:to>
                                        <p:strVal val="visible"/>
                                      </p:to>
                                    </p:set>
                                    <p:animEffect transition="in" filter="box(in)">
                                      <p:cBhvr>
                                        <p:cTn id="7" dur="1000"/>
                                        <p:tgtEl>
                                          <p:spTgt spid="420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42005"/>
                                        </p:tgtEl>
                                        <p:attrNameLst>
                                          <p:attrName>style.visibility</p:attrName>
                                        </p:attrNameLst>
                                      </p:cBhvr>
                                      <p:to>
                                        <p:strVal val="visible"/>
                                      </p:to>
                                    </p:set>
                                    <p:animEffect transition="in" filter="barn(inHorizontal)">
                                      <p:cBhvr>
                                        <p:cTn id="12" dur="1000"/>
                                        <p:tgtEl>
                                          <p:spTgt spid="420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2009"/>
                                        </p:tgtEl>
                                        <p:attrNameLst>
                                          <p:attrName>style.visibility</p:attrName>
                                        </p:attrNameLst>
                                      </p:cBhvr>
                                      <p:to>
                                        <p:strVal val="visible"/>
                                      </p:to>
                                    </p:set>
                                    <p:animEffect transition="in" filter="dissolve">
                                      <p:cBhvr>
                                        <p:cTn id="17" dur="1000"/>
                                        <p:tgtEl>
                                          <p:spTgt spid="420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42011"/>
                                        </p:tgtEl>
                                        <p:attrNameLst>
                                          <p:attrName>style.visibility</p:attrName>
                                        </p:attrNameLst>
                                      </p:cBhvr>
                                      <p:to>
                                        <p:strVal val="visible"/>
                                      </p:to>
                                    </p:set>
                                    <p:animEffect transition="in" filter="fade">
                                      <p:cBhvr>
                                        <p:cTn id="22" dur="1000"/>
                                        <p:tgtEl>
                                          <p:spTgt spid="420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2012"/>
                                        </p:tgtEl>
                                        <p:attrNameLst>
                                          <p:attrName>style.visibility</p:attrName>
                                        </p:attrNameLst>
                                      </p:cBhvr>
                                      <p:to>
                                        <p:strVal val="visible"/>
                                      </p:to>
                                    </p:set>
                                    <p:animEffect transition="in" filter="fade">
                                      <p:cBhvr>
                                        <p:cTn id="27" dur="1000"/>
                                        <p:tgtEl>
                                          <p:spTgt spid="420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2013"/>
                                        </p:tgtEl>
                                        <p:attrNameLst>
                                          <p:attrName>style.visibility</p:attrName>
                                        </p:attrNameLst>
                                      </p:cBhvr>
                                      <p:to>
                                        <p:strVal val="visible"/>
                                      </p:to>
                                    </p:set>
                                    <p:animEffect transition="in" filter="fade">
                                      <p:cBhvr>
                                        <p:cTn id="32" dur="1000"/>
                                        <p:tgtEl>
                                          <p:spTgt spid="4201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2014"/>
                                        </p:tgtEl>
                                        <p:attrNameLst>
                                          <p:attrName>style.visibility</p:attrName>
                                        </p:attrNameLst>
                                      </p:cBhvr>
                                      <p:to>
                                        <p:strVal val="visible"/>
                                      </p:to>
                                    </p:set>
                                    <p:animEffect transition="in" filter="fade">
                                      <p:cBhvr>
                                        <p:cTn id="37" dur="1000"/>
                                        <p:tgtEl>
                                          <p:spTgt spid="4201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2015"/>
                                        </p:tgtEl>
                                        <p:attrNameLst>
                                          <p:attrName>style.visibility</p:attrName>
                                        </p:attrNameLst>
                                      </p:cBhvr>
                                      <p:to>
                                        <p:strVal val="visible"/>
                                      </p:to>
                                    </p:set>
                                    <p:animEffect transition="in" filter="fade">
                                      <p:cBhvr>
                                        <p:cTn id="42" dur="1000"/>
                                        <p:tgtEl>
                                          <p:spTgt spid="4201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2016"/>
                                        </p:tgtEl>
                                        <p:attrNameLst>
                                          <p:attrName>style.visibility</p:attrName>
                                        </p:attrNameLst>
                                      </p:cBhvr>
                                      <p:to>
                                        <p:strVal val="visible"/>
                                      </p:to>
                                    </p:set>
                                    <p:animEffect transition="in" filter="fade">
                                      <p:cBhvr>
                                        <p:cTn id="47" dur="1000"/>
                                        <p:tgtEl>
                                          <p:spTgt spid="4201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2017"/>
                                        </p:tgtEl>
                                        <p:attrNameLst>
                                          <p:attrName>style.visibility</p:attrName>
                                        </p:attrNameLst>
                                      </p:cBhvr>
                                      <p:to>
                                        <p:strVal val="visible"/>
                                      </p:to>
                                    </p:set>
                                    <p:animEffect transition="in" filter="fade">
                                      <p:cBhvr>
                                        <p:cTn id="52" dur="1000"/>
                                        <p:tgtEl>
                                          <p:spTgt spid="4201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2018"/>
                                        </p:tgtEl>
                                        <p:attrNameLst>
                                          <p:attrName>style.visibility</p:attrName>
                                        </p:attrNameLst>
                                      </p:cBhvr>
                                      <p:to>
                                        <p:strVal val="visible"/>
                                      </p:to>
                                    </p:set>
                                    <p:animEffect transition="in" filter="fade">
                                      <p:cBhvr>
                                        <p:cTn id="57" dur="1000"/>
                                        <p:tgtEl>
                                          <p:spTgt spid="4201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2019"/>
                                        </p:tgtEl>
                                        <p:attrNameLst>
                                          <p:attrName>style.visibility</p:attrName>
                                        </p:attrNameLst>
                                      </p:cBhvr>
                                      <p:to>
                                        <p:strVal val="visible"/>
                                      </p:to>
                                    </p:set>
                                    <p:animEffect transition="in" filter="fade">
                                      <p:cBhvr>
                                        <p:cTn id="62" dur="1000"/>
                                        <p:tgtEl>
                                          <p:spTgt spid="4201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2020"/>
                                        </p:tgtEl>
                                        <p:attrNameLst>
                                          <p:attrName>style.visibility</p:attrName>
                                        </p:attrNameLst>
                                      </p:cBhvr>
                                      <p:to>
                                        <p:strVal val="visible"/>
                                      </p:to>
                                    </p:set>
                                    <p:animEffect transition="in" filter="fade">
                                      <p:cBhvr>
                                        <p:cTn id="67" dur="1000"/>
                                        <p:tgtEl>
                                          <p:spTgt spid="4202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2021"/>
                                        </p:tgtEl>
                                        <p:attrNameLst>
                                          <p:attrName>style.visibility</p:attrName>
                                        </p:attrNameLst>
                                      </p:cBhvr>
                                      <p:to>
                                        <p:strVal val="visible"/>
                                      </p:to>
                                    </p:set>
                                    <p:animEffect transition="in" filter="fade">
                                      <p:cBhvr>
                                        <p:cTn id="72" dur="1000"/>
                                        <p:tgtEl>
                                          <p:spTgt spid="4202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2022"/>
                                        </p:tgtEl>
                                        <p:attrNameLst>
                                          <p:attrName>style.visibility</p:attrName>
                                        </p:attrNameLst>
                                      </p:cBhvr>
                                      <p:to>
                                        <p:strVal val="visible"/>
                                      </p:to>
                                    </p:set>
                                    <p:animEffect transition="in" filter="fade">
                                      <p:cBhvr>
                                        <p:cTn id="77" dur="1000"/>
                                        <p:tgtEl>
                                          <p:spTgt spid="4202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2023"/>
                                        </p:tgtEl>
                                        <p:attrNameLst>
                                          <p:attrName>style.visibility</p:attrName>
                                        </p:attrNameLst>
                                      </p:cBhvr>
                                      <p:to>
                                        <p:strVal val="visible"/>
                                      </p:to>
                                    </p:set>
                                    <p:animEffect transition="in" filter="fade">
                                      <p:cBhvr>
                                        <p:cTn id="82" dur="1000"/>
                                        <p:tgtEl>
                                          <p:spTgt spid="4202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42024"/>
                                        </p:tgtEl>
                                        <p:attrNameLst>
                                          <p:attrName>style.visibility</p:attrName>
                                        </p:attrNameLst>
                                      </p:cBhvr>
                                      <p:to>
                                        <p:strVal val="visible"/>
                                      </p:to>
                                    </p:set>
                                    <p:animEffect transition="in" filter="fade">
                                      <p:cBhvr>
                                        <p:cTn id="87" dur="1000"/>
                                        <p:tgtEl>
                                          <p:spTgt spid="42024"/>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2025"/>
                                        </p:tgtEl>
                                        <p:attrNameLst>
                                          <p:attrName>style.visibility</p:attrName>
                                        </p:attrNameLst>
                                      </p:cBhvr>
                                      <p:to>
                                        <p:strVal val="visible"/>
                                      </p:to>
                                    </p:set>
                                    <p:animEffect transition="in" filter="fade">
                                      <p:cBhvr>
                                        <p:cTn id="92" dur="1000"/>
                                        <p:tgtEl>
                                          <p:spTgt spid="42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04" grpId="0" autoUpdateAnimBg="0"/>
      <p:bldP spid="42005" grpId="0" autoUpdateAnimBg="0"/>
      <p:bldP spid="42012" grpId="0"/>
      <p:bldP spid="42013" grpId="0"/>
      <p:bldP spid="42014" grpId="0"/>
      <p:bldP spid="42015" grpId="0"/>
      <p:bldP spid="42016" grpId="0"/>
      <p:bldP spid="42017" grpId="0"/>
      <p:bldP spid="42018" grpId="0"/>
      <p:bldP spid="42019" grpId="0"/>
      <p:bldP spid="42020" grpId="0"/>
      <p:bldP spid="42021" grpId="0"/>
      <p:bldP spid="42022" grpId="0"/>
      <p:bldP spid="42023" grpId="0"/>
      <p:bldP spid="42024" grpId="0"/>
      <p:bldP spid="4202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7460" name="Object 4"/>
          <p:cNvGraphicFramePr>
            <a:graphicFrameLocks noChangeAspect="1"/>
          </p:cNvGraphicFramePr>
          <p:nvPr/>
        </p:nvGraphicFramePr>
        <p:xfrm>
          <a:off x="250825" y="4508500"/>
          <a:ext cx="8324850" cy="1062038"/>
        </p:xfrm>
        <a:graphic>
          <a:graphicData uri="http://schemas.openxmlformats.org/presentationml/2006/ole">
            <mc:AlternateContent xmlns:mc="http://schemas.openxmlformats.org/markup-compatibility/2006">
              <mc:Choice xmlns:v="urn:schemas-microsoft-com:vml" Requires="v">
                <p:oleObj spid="_x0000_s147483" name="公式" r:id="rId4" imgW="3657600" imgH="482400" progId="Equation.3">
                  <p:embed/>
                </p:oleObj>
              </mc:Choice>
              <mc:Fallback>
                <p:oleObj name="公式" r:id="rId4" imgW="3657600" imgH="4824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4508500"/>
                        <a:ext cx="8324850" cy="1062038"/>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7463" name="Rectangle 7"/>
          <p:cNvSpPr>
            <a:spLocks noChangeArrowheads="1"/>
          </p:cNvSpPr>
          <p:nvPr/>
        </p:nvSpPr>
        <p:spPr bwMode="auto">
          <a:xfrm>
            <a:off x="0" y="0"/>
            <a:ext cx="8316913"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effectLst>
                  <a:outerShdw blurRad="38100" dist="38100" dir="2700000" algn="tl">
                    <a:srgbClr val="000000"/>
                  </a:outerShdw>
                </a:effectLst>
              </a:rPr>
              <a:t>5.5 </a:t>
            </a:r>
            <a:r>
              <a:rPr lang="zh-CN" altLang="en-US" sz="3600" u="sng">
                <a:solidFill>
                  <a:srgbClr val="FFFF66"/>
                </a:solidFill>
                <a:effectLst>
                  <a:outerShdw blurRad="38100" dist="38100" dir="2700000" algn="tl">
                    <a:srgbClr val="000000"/>
                  </a:outerShdw>
                </a:effectLst>
              </a:rPr>
              <a:t>边沿触发器的电路结构与动作特点</a:t>
            </a:r>
          </a:p>
        </p:txBody>
      </p:sp>
      <p:grpSp>
        <p:nvGrpSpPr>
          <p:cNvPr id="147464" name="Group 8"/>
          <p:cNvGrpSpPr>
            <a:grpSpLocks/>
          </p:cNvGrpSpPr>
          <p:nvPr/>
        </p:nvGrpSpPr>
        <p:grpSpPr bwMode="auto">
          <a:xfrm>
            <a:off x="250825" y="981075"/>
            <a:ext cx="8569325" cy="3076575"/>
            <a:chOff x="249" y="1117"/>
            <a:chExt cx="5398" cy="1938"/>
          </a:xfrm>
        </p:grpSpPr>
        <p:pic>
          <p:nvPicPr>
            <p:cNvPr id="147465" name="Picture 9" descr="5-5-1b"/>
            <p:cNvPicPr>
              <a:picLocks noChangeAspect="1" noChangeArrowheads="1"/>
            </p:cNvPicPr>
            <p:nvPr/>
          </p:nvPicPr>
          <p:blipFill>
            <a:blip r:embed="rId6">
              <a:extLst>
                <a:ext uri="{28A0092B-C50C-407E-A947-70E740481C1C}">
                  <a14:useLocalDpi xmlns:a14="http://schemas.microsoft.com/office/drawing/2010/main" val="0"/>
                </a:ext>
              </a:extLst>
            </a:blip>
            <a:srcRect t="2234" b="5246"/>
            <a:stretch>
              <a:fillRect/>
            </a:stretch>
          </p:blipFill>
          <p:spPr bwMode="auto">
            <a:xfrm>
              <a:off x="249" y="1117"/>
              <a:ext cx="5398" cy="1938"/>
            </a:xfrm>
            <a:prstGeom prst="rect">
              <a:avLst/>
            </a:prstGeom>
            <a:noFill/>
            <a:ln w="57150" cmpd="thickThin">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147466" name="Rectangle 10"/>
            <p:cNvSpPr>
              <a:spLocks noChangeArrowheads="1"/>
            </p:cNvSpPr>
            <p:nvPr/>
          </p:nvSpPr>
          <p:spPr bwMode="auto">
            <a:xfrm>
              <a:off x="3379" y="2704"/>
              <a:ext cx="104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solidFill>
                    <a:srgbClr val="000000"/>
                  </a:solidFill>
                </a:rPr>
                <a:t>图</a:t>
              </a:r>
              <a:r>
                <a:rPr kumimoji="1" lang="en-US" altLang="zh-CN" sz="2400">
                  <a:solidFill>
                    <a:srgbClr val="000000"/>
                  </a:solidFill>
                </a:rPr>
                <a:t>5.5.2</a:t>
              </a:r>
            </a:p>
          </p:txBody>
        </p:sp>
      </p:grpSp>
      <p:sp>
        <p:nvSpPr>
          <p:cNvPr id="147467" name="Rectangle 11"/>
          <p:cNvSpPr>
            <a:spLocks noChangeArrowheads="1"/>
          </p:cNvSpPr>
          <p:nvPr/>
        </p:nvSpPr>
        <p:spPr bwMode="auto">
          <a:xfrm>
            <a:off x="755650" y="242093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1</a:t>
            </a:r>
          </a:p>
        </p:txBody>
      </p:sp>
      <p:sp>
        <p:nvSpPr>
          <p:cNvPr id="147468" name="Rectangle 12"/>
          <p:cNvSpPr>
            <a:spLocks noChangeArrowheads="1"/>
          </p:cNvSpPr>
          <p:nvPr/>
        </p:nvSpPr>
        <p:spPr bwMode="auto">
          <a:xfrm>
            <a:off x="1835150" y="29241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FF6600"/>
                </a:solidFill>
              </a:rPr>
              <a:t>0</a:t>
            </a:r>
          </a:p>
        </p:txBody>
      </p:sp>
      <p:sp>
        <p:nvSpPr>
          <p:cNvPr id="147469" name="Rectangle 13"/>
          <p:cNvSpPr>
            <a:spLocks noChangeArrowheads="1"/>
          </p:cNvSpPr>
          <p:nvPr/>
        </p:nvSpPr>
        <p:spPr bwMode="auto">
          <a:xfrm>
            <a:off x="1763713" y="357346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1</a:t>
            </a:r>
          </a:p>
        </p:txBody>
      </p:sp>
      <p:sp>
        <p:nvSpPr>
          <p:cNvPr id="147470" name="Rectangle 14"/>
          <p:cNvSpPr>
            <a:spLocks noChangeArrowheads="1"/>
          </p:cNvSpPr>
          <p:nvPr/>
        </p:nvSpPr>
        <p:spPr bwMode="auto">
          <a:xfrm>
            <a:off x="2700338" y="22764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1</a:t>
            </a:r>
          </a:p>
        </p:txBody>
      </p:sp>
      <p:sp>
        <p:nvSpPr>
          <p:cNvPr id="147471" name="Rectangle 15"/>
          <p:cNvSpPr>
            <a:spLocks noChangeArrowheads="1"/>
          </p:cNvSpPr>
          <p:nvPr/>
        </p:nvSpPr>
        <p:spPr bwMode="auto">
          <a:xfrm>
            <a:off x="2700338" y="105251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0</a:t>
            </a:r>
          </a:p>
        </p:txBody>
      </p:sp>
      <p:sp>
        <p:nvSpPr>
          <p:cNvPr id="147472" name="Rectangle 16"/>
          <p:cNvSpPr>
            <a:spLocks noChangeArrowheads="1"/>
          </p:cNvSpPr>
          <p:nvPr/>
        </p:nvSpPr>
        <p:spPr bwMode="auto">
          <a:xfrm>
            <a:off x="4067175" y="2133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1</a:t>
            </a:r>
          </a:p>
        </p:txBody>
      </p:sp>
      <p:sp>
        <p:nvSpPr>
          <p:cNvPr id="147473" name="Rectangle 17"/>
          <p:cNvSpPr>
            <a:spLocks noChangeArrowheads="1"/>
          </p:cNvSpPr>
          <p:nvPr/>
        </p:nvSpPr>
        <p:spPr bwMode="auto">
          <a:xfrm>
            <a:off x="4067175" y="335756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0</a:t>
            </a:r>
          </a:p>
        </p:txBody>
      </p:sp>
      <p:sp>
        <p:nvSpPr>
          <p:cNvPr id="147474" name="Rectangle 18"/>
          <p:cNvSpPr>
            <a:spLocks noChangeArrowheads="1"/>
          </p:cNvSpPr>
          <p:nvPr/>
        </p:nvSpPr>
        <p:spPr bwMode="auto">
          <a:xfrm>
            <a:off x="5867400" y="105251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1</a:t>
            </a:r>
          </a:p>
        </p:txBody>
      </p:sp>
      <p:sp>
        <p:nvSpPr>
          <p:cNvPr id="147475" name="Rectangle 19"/>
          <p:cNvSpPr>
            <a:spLocks noChangeArrowheads="1"/>
          </p:cNvSpPr>
          <p:nvPr/>
        </p:nvSpPr>
        <p:spPr bwMode="auto">
          <a:xfrm>
            <a:off x="5867400" y="22764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0</a:t>
            </a:r>
          </a:p>
        </p:txBody>
      </p:sp>
      <p:sp>
        <p:nvSpPr>
          <p:cNvPr id="147476" name="Rectangle 20"/>
          <p:cNvSpPr>
            <a:spLocks noChangeArrowheads="1"/>
          </p:cNvSpPr>
          <p:nvPr/>
        </p:nvSpPr>
        <p:spPr bwMode="auto">
          <a:xfrm>
            <a:off x="7235825" y="335756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FF6600"/>
                </a:solidFill>
              </a:rPr>
              <a:t>1</a:t>
            </a:r>
          </a:p>
        </p:txBody>
      </p:sp>
      <p:sp>
        <p:nvSpPr>
          <p:cNvPr id="147477" name="Rectangle 21"/>
          <p:cNvSpPr>
            <a:spLocks noChangeArrowheads="1"/>
          </p:cNvSpPr>
          <p:nvPr/>
        </p:nvSpPr>
        <p:spPr bwMode="auto">
          <a:xfrm>
            <a:off x="7235825" y="220503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0</a:t>
            </a:r>
          </a:p>
        </p:txBody>
      </p:sp>
      <p:sp>
        <p:nvSpPr>
          <p:cNvPr id="147478" name="Rectangle 22"/>
          <p:cNvSpPr>
            <a:spLocks noChangeArrowheads="1"/>
          </p:cNvSpPr>
          <p:nvPr/>
        </p:nvSpPr>
        <p:spPr bwMode="auto">
          <a:xfrm>
            <a:off x="4500563" y="3141663"/>
            <a:ext cx="441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0000"/>
                </a:solidFill>
              </a:rPr>
              <a:t>D</a:t>
            </a:r>
            <a:endParaRPr lang="en-US" altLang="zh-CN">
              <a:solidFill>
                <a:srgbClr val="000000"/>
              </a:solidFill>
              <a:sym typeface="Symbol" pitchFamily="18" charset="2"/>
            </a:endParaRPr>
          </a:p>
        </p:txBody>
      </p:sp>
      <p:sp>
        <p:nvSpPr>
          <p:cNvPr id="147479" name="Rectangle 23"/>
          <p:cNvSpPr>
            <a:spLocks noChangeArrowheads="1"/>
          </p:cNvSpPr>
          <p:nvPr/>
        </p:nvSpPr>
        <p:spPr bwMode="auto">
          <a:xfrm>
            <a:off x="4787900" y="1341438"/>
            <a:ext cx="5286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0000"/>
                </a:solidFill>
              </a:rPr>
              <a:t>D</a:t>
            </a:r>
            <a:r>
              <a:rPr lang="en-US" altLang="zh-CN">
                <a:solidFill>
                  <a:srgbClr val="000000"/>
                </a:solidFill>
                <a:sym typeface="Symbol" pitchFamily="18" charset="2"/>
              </a:rPr>
              <a:t></a:t>
            </a:r>
          </a:p>
        </p:txBody>
      </p:sp>
      <p:sp>
        <p:nvSpPr>
          <p:cNvPr id="147480" name="Rectangle 24"/>
          <p:cNvSpPr>
            <a:spLocks noChangeArrowheads="1"/>
          </p:cNvSpPr>
          <p:nvPr/>
        </p:nvSpPr>
        <p:spPr bwMode="auto">
          <a:xfrm>
            <a:off x="6156325" y="1412875"/>
            <a:ext cx="5286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0000"/>
                </a:solidFill>
              </a:rPr>
              <a:t>D</a:t>
            </a:r>
            <a:r>
              <a:rPr lang="en-US" altLang="zh-CN">
                <a:solidFill>
                  <a:srgbClr val="000000"/>
                </a:solidFill>
                <a:sym typeface="Symbol" pitchFamily="18" charset="2"/>
              </a:rPr>
              <a:t></a:t>
            </a:r>
          </a:p>
        </p:txBody>
      </p:sp>
      <p:sp>
        <p:nvSpPr>
          <p:cNvPr id="147481" name="Rectangle 25"/>
          <p:cNvSpPr>
            <a:spLocks noChangeArrowheads="1"/>
          </p:cNvSpPr>
          <p:nvPr/>
        </p:nvSpPr>
        <p:spPr bwMode="auto">
          <a:xfrm>
            <a:off x="7740650" y="1341438"/>
            <a:ext cx="441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0000"/>
                </a:solidFill>
              </a:rPr>
              <a:t>D</a:t>
            </a:r>
            <a:endParaRPr lang="en-US" altLang="zh-CN">
              <a:solidFill>
                <a:srgbClr val="000000"/>
              </a:solidFill>
              <a:sym typeface="Symbol" pitchFamily="18" charset="2"/>
            </a:endParaRPr>
          </a:p>
        </p:txBody>
      </p:sp>
      <p:sp>
        <p:nvSpPr>
          <p:cNvPr id="147482" name="Text Box 26"/>
          <p:cNvSpPr txBox="1">
            <a:spLocks noChangeArrowheads="1"/>
          </p:cNvSpPr>
          <p:nvPr/>
        </p:nvSpPr>
        <p:spPr bwMode="auto">
          <a:xfrm>
            <a:off x="395288" y="5734050"/>
            <a:ext cx="87487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故这是一个上升沿触发的</a:t>
            </a:r>
            <a:r>
              <a:rPr lang="en-US" altLang="zh-CN"/>
              <a:t>D</a:t>
            </a:r>
            <a:r>
              <a:rPr lang="zh-CN" altLang="en-US"/>
              <a:t>触发器</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7464"/>
                                        </p:tgtEl>
                                        <p:attrNameLst>
                                          <p:attrName>style.visibility</p:attrName>
                                        </p:attrNameLst>
                                      </p:cBhvr>
                                      <p:to>
                                        <p:strVal val="visible"/>
                                      </p:to>
                                    </p:set>
                                    <p:animEffect transition="in" filter="dissolve">
                                      <p:cBhvr>
                                        <p:cTn id="7" dur="1000"/>
                                        <p:tgtEl>
                                          <p:spTgt spid="1474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47460"/>
                                        </p:tgtEl>
                                        <p:attrNameLst>
                                          <p:attrName>style.visibility</p:attrName>
                                        </p:attrNameLst>
                                      </p:cBhvr>
                                      <p:to>
                                        <p:strVal val="visible"/>
                                      </p:to>
                                    </p:set>
                                    <p:animEffect transition="in" filter="fade">
                                      <p:cBhvr>
                                        <p:cTn id="12" dur="1000"/>
                                        <p:tgtEl>
                                          <p:spTgt spid="1474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7467"/>
                                        </p:tgtEl>
                                        <p:attrNameLst>
                                          <p:attrName>style.visibility</p:attrName>
                                        </p:attrNameLst>
                                      </p:cBhvr>
                                      <p:to>
                                        <p:strVal val="visible"/>
                                      </p:to>
                                    </p:set>
                                    <p:animEffect transition="in" filter="fade">
                                      <p:cBhvr>
                                        <p:cTn id="17" dur="1000"/>
                                        <p:tgtEl>
                                          <p:spTgt spid="1474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7468"/>
                                        </p:tgtEl>
                                        <p:attrNameLst>
                                          <p:attrName>style.visibility</p:attrName>
                                        </p:attrNameLst>
                                      </p:cBhvr>
                                      <p:to>
                                        <p:strVal val="visible"/>
                                      </p:to>
                                    </p:set>
                                    <p:animEffect transition="in" filter="fade">
                                      <p:cBhvr>
                                        <p:cTn id="22" dur="1000"/>
                                        <p:tgtEl>
                                          <p:spTgt spid="14746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7469"/>
                                        </p:tgtEl>
                                        <p:attrNameLst>
                                          <p:attrName>style.visibility</p:attrName>
                                        </p:attrNameLst>
                                      </p:cBhvr>
                                      <p:to>
                                        <p:strVal val="visible"/>
                                      </p:to>
                                    </p:set>
                                    <p:animEffect transition="in" filter="fade">
                                      <p:cBhvr>
                                        <p:cTn id="27" dur="1000"/>
                                        <p:tgtEl>
                                          <p:spTgt spid="14746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7470"/>
                                        </p:tgtEl>
                                        <p:attrNameLst>
                                          <p:attrName>style.visibility</p:attrName>
                                        </p:attrNameLst>
                                      </p:cBhvr>
                                      <p:to>
                                        <p:strVal val="visible"/>
                                      </p:to>
                                    </p:set>
                                    <p:animEffect transition="in" filter="fade">
                                      <p:cBhvr>
                                        <p:cTn id="32" dur="1000"/>
                                        <p:tgtEl>
                                          <p:spTgt spid="14747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7471"/>
                                        </p:tgtEl>
                                        <p:attrNameLst>
                                          <p:attrName>style.visibility</p:attrName>
                                        </p:attrNameLst>
                                      </p:cBhvr>
                                      <p:to>
                                        <p:strVal val="visible"/>
                                      </p:to>
                                    </p:set>
                                    <p:animEffect transition="in" filter="fade">
                                      <p:cBhvr>
                                        <p:cTn id="37" dur="1000"/>
                                        <p:tgtEl>
                                          <p:spTgt spid="14747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7472"/>
                                        </p:tgtEl>
                                        <p:attrNameLst>
                                          <p:attrName>style.visibility</p:attrName>
                                        </p:attrNameLst>
                                      </p:cBhvr>
                                      <p:to>
                                        <p:strVal val="visible"/>
                                      </p:to>
                                    </p:set>
                                    <p:animEffect transition="in" filter="fade">
                                      <p:cBhvr>
                                        <p:cTn id="42" dur="1000"/>
                                        <p:tgtEl>
                                          <p:spTgt spid="14747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7473"/>
                                        </p:tgtEl>
                                        <p:attrNameLst>
                                          <p:attrName>style.visibility</p:attrName>
                                        </p:attrNameLst>
                                      </p:cBhvr>
                                      <p:to>
                                        <p:strVal val="visible"/>
                                      </p:to>
                                    </p:set>
                                    <p:animEffect transition="in" filter="fade">
                                      <p:cBhvr>
                                        <p:cTn id="47" dur="1000"/>
                                        <p:tgtEl>
                                          <p:spTgt spid="14747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47474"/>
                                        </p:tgtEl>
                                        <p:attrNameLst>
                                          <p:attrName>style.visibility</p:attrName>
                                        </p:attrNameLst>
                                      </p:cBhvr>
                                      <p:to>
                                        <p:strVal val="visible"/>
                                      </p:to>
                                    </p:set>
                                    <p:animEffect transition="in" filter="fade">
                                      <p:cBhvr>
                                        <p:cTn id="52" dur="1000"/>
                                        <p:tgtEl>
                                          <p:spTgt spid="14747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47475"/>
                                        </p:tgtEl>
                                        <p:attrNameLst>
                                          <p:attrName>style.visibility</p:attrName>
                                        </p:attrNameLst>
                                      </p:cBhvr>
                                      <p:to>
                                        <p:strVal val="visible"/>
                                      </p:to>
                                    </p:set>
                                    <p:animEffect transition="in" filter="fade">
                                      <p:cBhvr>
                                        <p:cTn id="57" dur="1000"/>
                                        <p:tgtEl>
                                          <p:spTgt spid="14747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47476"/>
                                        </p:tgtEl>
                                        <p:attrNameLst>
                                          <p:attrName>style.visibility</p:attrName>
                                        </p:attrNameLst>
                                      </p:cBhvr>
                                      <p:to>
                                        <p:strVal val="visible"/>
                                      </p:to>
                                    </p:set>
                                    <p:animEffect transition="in" filter="fade">
                                      <p:cBhvr>
                                        <p:cTn id="62" dur="1000"/>
                                        <p:tgtEl>
                                          <p:spTgt spid="14747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47477"/>
                                        </p:tgtEl>
                                        <p:attrNameLst>
                                          <p:attrName>style.visibility</p:attrName>
                                        </p:attrNameLst>
                                      </p:cBhvr>
                                      <p:to>
                                        <p:strVal val="visible"/>
                                      </p:to>
                                    </p:set>
                                    <p:animEffect transition="in" filter="fade">
                                      <p:cBhvr>
                                        <p:cTn id="67" dur="1000"/>
                                        <p:tgtEl>
                                          <p:spTgt spid="14747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47478"/>
                                        </p:tgtEl>
                                        <p:attrNameLst>
                                          <p:attrName>style.visibility</p:attrName>
                                        </p:attrNameLst>
                                      </p:cBhvr>
                                      <p:to>
                                        <p:strVal val="visible"/>
                                      </p:to>
                                    </p:set>
                                    <p:animEffect transition="in" filter="fade">
                                      <p:cBhvr>
                                        <p:cTn id="72" dur="1000"/>
                                        <p:tgtEl>
                                          <p:spTgt spid="147478"/>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47479"/>
                                        </p:tgtEl>
                                        <p:attrNameLst>
                                          <p:attrName>style.visibility</p:attrName>
                                        </p:attrNameLst>
                                      </p:cBhvr>
                                      <p:to>
                                        <p:strVal val="visible"/>
                                      </p:to>
                                    </p:set>
                                    <p:animEffect transition="in" filter="fade">
                                      <p:cBhvr>
                                        <p:cTn id="77" dur="1000"/>
                                        <p:tgtEl>
                                          <p:spTgt spid="147479"/>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47480"/>
                                        </p:tgtEl>
                                        <p:attrNameLst>
                                          <p:attrName>style.visibility</p:attrName>
                                        </p:attrNameLst>
                                      </p:cBhvr>
                                      <p:to>
                                        <p:strVal val="visible"/>
                                      </p:to>
                                    </p:set>
                                    <p:animEffect transition="in" filter="fade">
                                      <p:cBhvr>
                                        <p:cTn id="82" dur="1000"/>
                                        <p:tgtEl>
                                          <p:spTgt spid="147480"/>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47481"/>
                                        </p:tgtEl>
                                        <p:attrNameLst>
                                          <p:attrName>style.visibility</p:attrName>
                                        </p:attrNameLst>
                                      </p:cBhvr>
                                      <p:to>
                                        <p:strVal val="visible"/>
                                      </p:to>
                                    </p:set>
                                    <p:animEffect transition="in" filter="fade">
                                      <p:cBhvr>
                                        <p:cTn id="87" dur="1000"/>
                                        <p:tgtEl>
                                          <p:spTgt spid="147481"/>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6" presetClass="entr" presetSubtype="16" fill="hold" grpId="0" nodeType="clickEffect">
                                  <p:stCondLst>
                                    <p:cond delay="0"/>
                                  </p:stCondLst>
                                  <p:childTnLst>
                                    <p:set>
                                      <p:cBhvr>
                                        <p:cTn id="91" dur="1" fill="hold">
                                          <p:stCondLst>
                                            <p:cond delay="0"/>
                                          </p:stCondLst>
                                        </p:cTn>
                                        <p:tgtEl>
                                          <p:spTgt spid="147482"/>
                                        </p:tgtEl>
                                        <p:attrNameLst>
                                          <p:attrName>style.visibility</p:attrName>
                                        </p:attrNameLst>
                                      </p:cBhvr>
                                      <p:to>
                                        <p:strVal val="visible"/>
                                      </p:to>
                                    </p:set>
                                    <p:animEffect transition="in" filter="circle(in)">
                                      <p:cBhvr>
                                        <p:cTn id="92" dur="1000"/>
                                        <p:tgtEl>
                                          <p:spTgt spid="147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7" grpId="0"/>
      <p:bldP spid="147468" grpId="0"/>
      <p:bldP spid="147469" grpId="0"/>
      <p:bldP spid="147470" grpId="0"/>
      <p:bldP spid="147471" grpId="0"/>
      <p:bldP spid="147472" grpId="0"/>
      <p:bldP spid="147473" grpId="0"/>
      <p:bldP spid="147474" grpId="0"/>
      <p:bldP spid="147475" grpId="0"/>
      <p:bldP spid="147476" grpId="0"/>
      <p:bldP spid="147477" grpId="0"/>
      <p:bldP spid="147478" grpId="0"/>
      <p:bldP spid="147479" grpId="0"/>
      <p:bldP spid="147480" grpId="0"/>
      <p:bldP spid="147481" grpId="0"/>
      <p:bldP spid="14748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8484" name="Object 4"/>
          <p:cNvGraphicFramePr>
            <a:graphicFrameLocks noChangeAspect="1"/>
          </p:cNvGraphicFramePr>
          <p:nvPr/>
        </p:nvGraphicFramePr>
        <p:xfrm>
          <a:off x="395288" y="4581525"/>
          <a:ext cx="8208962" cy="1790700"/>
        </p:xfrm>
        <a:graphic>
          <a:graphicData uri="http://schemas.openxmlformats.org/presentationml/2006/ole">
            <mc:AlternateContent xmlns:mc="http://schemas.openxmlformats.org/markup-compatibility/2006">
              <mc:Choice xmlns:v="urn:schemas-microsoft-com:vml" Requires="v">
                <p:oleObj spid="_x0000_s148489" name="公式" r:id="rId4" imgW="3263760" imgH="711000" progId="Equation.3">
                  <p:embed/>
                </p:oleObj>
              </mc:Choice>
              <mc:Fallback>
                <p:oleObj name="公式" r:id="rId4" imgW="3263760" imgH="7110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4581525"/>
                        <a:ext cx="8208962" cy="1790700"/>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8485" name="Rectangle 5"/>
          <p:cNvSpPr>
            <a:spLocks noChangeArrowheads="1"/>
          </p:cNvSpPr>
          <p:nvPr/>
        </p:nvSpPr>
        <p:spPr bwMode="auto">
          <a:xfrm>
            <a:off x="0" y="0"/>
            <a:ext cx="8316913"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effectLst>
                  <a:outerShdw blurRad="38100" dist="38100" dir="2700000" algn="tl">
                    <a:srgbClr val="000000"/>
                  </a:outerShdw>
                </a:effectLst>
              </a:rPr>
              <a:t>5.5 </a:t>
            </a:r>
            <a:r>
              <a:rPr lang="zh-CN" altLang="en-US" sz="3600" u="sng">
                <a:solidFill>
                  <a:srgbClr val="FFFF66"/>
                </a:solidFill>
                <a:effectLst>
                  <a:outerShdw blurRad="38100" dist="38100" dir="2700000" algn="tl">
                    <a:srgbClr val="000000"/>
                  </a:outerShdw>
                </a:effectLst>
              </a:rPr>
              <a:t>边沿触发器的电路结构与动作特点</a:t>
            </a:r>
          </a:p>
        </p:txBody>
      </p:sp>
      <p:grpSp>
        <p:nvGrpSpPr>
          <p:cNvPr id="148486" name="Group 6"/>
          <p:cNvGrpSpPr>
            <a:grpSpLocks/>
          </p:cNvGrpSpPr>
          <p:nvPr/>
        </p:nvGrpSpPr>
        <p:grpSpPr bwMode="auto">
          <a:xfrm>
            <a:off x="250825" y="981075"/>
            <a:ext cx="8569325" cy="3076575"/>
            <a:chOff x="249" y="1117"/>
            <a:chExt cx="5398" cy="1938"/>
          </a:xfrm>
        </p:grpSpPr>
        <p:pic>
          <p:nvPicPr>
            <p:cNvPr id="148487" name="Picture 7" descr="5-5-1b"/>
            <p:cNvPicPr>
              <a:picLocks noChangeAspect="1" noChangeArrowheads="1"/>
            </p:cNvPicPr>
            <p:nvPr/>
          </p:nvPicPr>
          <p:blipFill>
            <a:blip r:embed="rId6">
              <a:extLst>
                <a:ext uri="{28A0092B-C50C-407E-A947-70E740481C1C}">
                  <a14:useLocalDpi xmlns:a14="http://schemas.microsoft.com/office/drawing/2010/main" val="0"/>
                </a:ext>
              </a:extLst>
            </a:blip>
            <a:srcRect t="2234" b="5246"/>
            <a:stretch>
              <a:fillRect/>
            </a:stretch>
          </p:blipFill>
          <p:spPr bwMode="auto">
            <a:xfrm>
              <a:off x="249" y="1117"/>
              <a:ext cx="5398" cy="1938"/>
            </a:xfrm>
            <a:prstGeom prst="rect">
              <a:avLst/>
            </a:prstGeom>
            <a:noFill/>
            <a:ln w="57150" cmpd="thickThin">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148488" name="Rectangle 8"/>
            <p:cNvSpPr>
              <a:spLocks noChangeArrowheads="1"/>
            </p:cNvSpPr>
            <p:nvPr/>
          </p:nvSpPr>
          <p:spPr bwMode="auto">
            <a:xfrm>
              <a:off x="3379" y="2704"/>
              <a:ext cx="104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solidFill>
                    <a:srgbClr val="000000"/>
                  </a:solidFill>
                </a:rPr>
                <a:t>图</a:t>
              </a:r>
              <a:r>
                <a:rPr kumimoji="1" lang="en-US" altLang="zh-CN" sz="2400">
                  <a:solidFill>
                    <a:srgbClr val="000000"/>
                  </a:solidFill>
                </a:rPr>
                <a:t>5.5.2</a:t>
              </a:r>
            </a:p>
          </p:txBody>
        </p:sp>
      </p:gr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8486"/>
                                        </p:tgtEl>
                                        <p:attrNameLst>
                                          <p:attrName>style.visibility</p:attrName>
                                        </p:attrNameLst>
                                      </p:cBhvr>
                                      <p:to>
                                        <p:strVal val="visible"/>
                                      </p:to>
                                    </p:set>
                                    <p:animEffect transition="in" filter="dissolve">
                                      <p:cBhvr>
                                        <p:cTn id="7" dur="1000"/>
                                        <p:tgtEl>
                                          <p:spTgt spid="1484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48484"/>
                                        </p:tgtEl>
                                        <p:attrNameLst>
                                          <p:attrName>style.visibility</p:attrName>
                                        </p:attrNameLst>
                                      </p:cBhvr>
                                      <p:to>
                                        <p:strVal val="visible"/>
                                      </p:to>
                                    </p:set>
                                    <p:animEffect transition="in" filter="fade">
                                      <p:cBhvr>
                                        <p:cTn id="12" dur="1000"/>
                                        <p:tgtEl>
                                          <p:spTgt spid="148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179388" y="549275"/>
            <a:ext cx="5111750" cy="649288"/>
          </a:xfrm>
        </p:spPr>
        <p:txBody>
          <a:bodyPr/>
          <a:lstStyle/>
          <a:p>
            <a:pPr algn="l"/>
            <a:r>
              <a:rPr lang="zh-CN" altLang="en-US" sz="2800" b="1">
                <a:solidFill>
                  <a:schemeClr val="tx1"/>
                </a:solidFill>
                <a:latin typeface="Times New Roman" pitchFamily="18" charset="0"/>
                <a:ea typeface="楷体_GB2312" pitchFamily="49" charset="-122"/>
              </a:rPr>
              <a:t>其真值表如表</a:t>
            </a:r>
            <a:r>
              <a:rPr lang="en-US" altLang="zh-CN" sz="2800" b="1">
                <a:solidFill>
                  <a:schemeClr val="tx1"/>
                </a:solidFill>
                <a:latin typeface="Times New Roman" pitchFamily="18" charset="0"/>
                <a:ea typeface="楷体_GB2312" pitchFamily="49" charset="-122"/>
              </a:rPr>
              <a:t>5.5.1</a:t>
            </a:r>
            <a:r>
              <a:rPr lang="zh-CN" altLang="en-US" sz="2800" b="1">
                <a:solidFill>
                  <a:schemeClr val="tx1"/>
                </a:solidFill>
                <a:latin typeface="Times New Roman" pitchFamily="18" charset="0"/>
                <a:ea typeface="楷体_GB2312" pitchFamily="49" charset="-122"/>
              </a:rPr>
              <a:t>所示</a:t>
            </a:r>
          </a:p>
        </p:txBody>
      </p:sp>
      <p:sp>
        <p:nvSpPr>
          <p:cNvPr id="146437" name="Rectangle 5"/>
          <p:cNvSpPr>
            <a:spLocks noChangeArrowheads="1"/>
          </p:cNvSpPr>
          <p:nvPr/>
        </p:nvSpPr>
        <p:spPr bwMode="auto">
          <a:xfrm>
            <a:off x="0" y="0"/>
            <a:ext cx="8316913"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effectLst>
                  <a:outerShdw blurRad="38100" dist="38100" dir="2700000" algn="tl">
                    <a:srgbClr val="000000"/>
                  </a:outerShdw>
                </a:effectLst>
              </a:rPr>
              <a:t>5.5 </a:t>
            </a:r>
            <a:r>
              <a:rPr lang="zh-CN" altLang="en-US" sz="3600" u="sng">
                <a:solidFill>
                  <a:srgbClr val="FFFF66"/>
                </a:solidFill>
                <a:effectLst>
                  <a:outerShdw blurRad="38100" dist="38100" dir="2700000" algn="tl">
                    <a:srgbClr val="000000"/>
                  </a:outerShdw>
                </a:effectLst>
              </a:rPr>
              <a:t>边沿触发器的电路结构与动作特点</a:t>
            </a:r>
          </a:p>
        </p:txBody>
      </p:sp>
      <p:grpSp>
        <p:nvGrpSpPr>
          <p:cNvPr id="146487" name="Group 55"/>
          <p:cNvGrpSpPr>
            <a:grpSpLocks/>
          </p:cNvGrpSpPr>
          <p:nvPr/>
        </p:nvGrpSpPr>
        <p:grpSpPr bwMode="auto">
          <a:xfrm>
            <a:off x="6354763" y="549275"/>
            <a:ext cx="2789237" cy="2735263"/>
            <a:chOff x="3787" y="482"/>
            <a:chExt cx="1757" cy="1723"/>
          </a:xfrm>
        </p:grpSpPr>
        <p:grpSp>
          <p:nvGrpSpPr>
            <p:cNvPr id="146486" name="Group 54"/>
            <p:cNvGrpSpPr>
              <a:grpSpLocks/>
            </p:cNvGrpSpPr>
            <p:nvPr/>
          </p:nvGrpSpPr>
          <p:grpSpPr bwMode="auto">
            <a:xfrm>
              <a:off x="3787" y="799"/>
              <a:ext cx="1757" cy="1406"/>
              <a:chOff x="3844" y="618"/>
              <a:chExt cx="1757" cy="1406"/>
            </a:xfrm>
          </p:grpSpPr>
          <p:sp>
            <p:nvSpPr>
              <p:cNvPr id="146440" name="Rectangle 8"/>
              <p:cNvSpPr>
                <a:spLocks noChangeArrowheads="1"/>
              </p:cNvSpPr>
              <p:nvPr/>
            </p:nvSpPr>
            <p:spPr bwMode="auto">
              <a:xfrm>
                <a:off x="5162" y="1684"/>
                <a:ext cx="439" cy="34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000000"/>
                    </a:solidFill>
                    <a:effectLst>
                      <a:outerShdw blurRad="38100" dist="38100" dir="2700000" algn="tl">
                        <a:srgbClr val="C0C0C0"/>
                      </a:outerShdw>
                    </a:effectLst>
                    <a:latin typeface="Verdana" pitchFamily="34" charset="0"/>
                    <a:ea typeface="宋体" pitchFamily="2" charset="-122"/>
                  </a:rPr>
                  <a:t>1</a:t>
                </a:r>
              </a:p>
            </p:txBody>
          </p:sp>
          <p:sp>
            <p:nvSpPr>
              <p:cNvPr id="146441" name="Rectangle 9"/>
              <p:cNvSpPr>
                <a:spLocks noChangeArrowheads="1"/>
              </p:cNvSpPr>
              <p:nvPr/>
            </p:nvSpPr>
            <p:spPr bwMode="auto">
              <a:xfrm>
                <a:off x="4723" y="1684"/>
                <a:ext cx="439" cy="34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000000"/>
                    </a:solidFill>
                    <a:effectLst>
                      <a:outerShdw blurRad="38100" dist="38100" dir="2700000" algn="tl">
                        <a:srgbClr val="C0C0C0"/>
                      </a:outerShdw>
                    </a:effectLst>
                    <a:latin typeface="Verdana" pitchFamily="34" charset="0"/>
                    <a:ea typeface="宋体" pitchFamily="2" charset="-122"/>
                  </a:rPr>
                  <a:t>X</a:t>
                </a:r>
              </a:p>
            </p:txBody>
          </p:sp>
          <p:sp>
            <p:nvSpPr>
              <p:cNvPr id="146442" name="Rectangle 10"/>
              <p:cNvSpPr>
                <a:spLocks noChangeArrowheads="1"/>
              </p:cNvSpPr>
              <p:nvPr/>
            </p:nvSpPr>
            <p:spPr bwMode="auto">
              <a:xfrm>
                <a:off x="4283" y="1684"/>
                <a:ext cx="440" cy="34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000000"/>
                    </a:solidFill>
                    <a:effectLst>
                      <a:outerShdw blurRad="38100" dist="38100" dir="2700000" algn="tl">
                        <a:srgbClr val="C0C0C0"/>
                      </a:outerShdw>
                    </a:effectLst>
                    <a:latin typeface="Verdana" pitchFamily="34" charset="0"/>
                    <a:ea typeface="宋体" pitchFamily="2" charset="-122"/>
                  </a:rPr>
                  <a:t>1</a:t>
                </a:r>
              </a:p>
            </p:txBody>
          </p:sp>
          <p:sp>
            <p:nvSpPr>
              <p:cNvPr id="146443" name="Rectangle 11"/>
              <p:cNvSpPr>
                <a:spLocks noChangeArrowheads="1"/>
              </p:cNvSpPr>
              <p:nvPr/>
            </p:nvSpPr>
            <p:spPr bwMode="auto">
              <a:xfrm>
                <a:off x="3844" y="1684"/>
                <a:ext cx="439" cy="34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endParaRPr lang="zh-CN" altLang="zh-CN" sz="2400" b="0">
                  <a:solidFill>
                    <a:srgbClr val="000000"/>
                  </a:solidFill>
                  <a:effectLst>
                    <a:outerShdw blurRad="38100" dist="38100" dir="2700000" algn="tl">
                      <a:srgbClr val="C0C0C0"/>
                    </a:outerShdw>
                  </a:effectLst>
                  <a:latin typeface="Verdana" pitchFamily="34" charset="0"/>
                  <a:ea typeface="宋体" pitchFamily="2" charset="-122"/>
                </a:endParaRPr>
              </a:p>
            </p:txBody>
          </p:sp>
          <p:sp>
            <p:nvSpPr>
              <p:cNvPr id="146444" name="Rectangle 12"/>
              <p:cNvSpPr>
                <a:spLocks noChangeArrowheads="1"/>
              </p:cNvSpPr>
              <p:nvPr/>
            </p:nvSpPr>
            <p:spPr bwMode="auto">
              <a:xfrm>
                <a:off x="5162" y="1344"/>
                <a:ext cx="439" cy="34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000000"/>
                    </a:solidFill>
                    <a:effectLst>
                      <a:outerShdw blurRad="38100" dist="38100" dir="2700000" algn="tl">
                        <a:srgbClr val="C0C0C0"/>
                      </a:outerShdw>
                    </a:effectLst>
                    <a:latin typeface="Verdana" pitchFamily="34" charset="0"/>
                    <a:ea typeface="宋体" pitchFamily="2" charset="-122"/>
                  </a:rPr>
                  <a:t>0</a:t>
                </a:r>
              </a:p>
            </p:txBody>
          </p:sp>
          <p:sp>
            <p:nvSpPr>
              <p:cNvPr id="146445" name="Rectangle 13"/>
              <p:cNvSpPr>
                <a:spLocks noChangeArrowheads="1"/>
              </p:cNvSpPr>
              <p:nvPr/>
            </p:nvSpPr>
            <p:spPr bwMode="auto">
              <a:xfrm>
                <a:off x="4723" y="1344"/>
                <a:ext cx="439" cy="34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000000"/>
                    </a:solidFill>
                    <a:effectLst>
                      <a:outerShdw blurRad="38100" dist="38100" dir="2700000" algn="tl">
                        <a:srgbClr val="C0C0C0"/>
                      </a:outerShdw>
                    </a:effectLst>
                    <a:latin typeface="Verdana" pitchFamily="34" charset="0"/>
                    <a:ea typeface="宋体" pitchFamily="2" charset="-122"/>
                  </a:rPr>
                  <a:t>X</a:t>
                </a:r>
              </a:p>
            </p:txBody>
          </p:sp>
          <p:sp>
            <p:nvSpPr>
              <p:cNvPr id="146446" name="Rectangle 14"/>
              <p:cNvSpPr>
                <a:spLocks noChangeArrowheads="1"/>
              </p:cNvSpPr>
              <p:nvPr/>
            </p:nvSpPr>
            <p:spPr bwMode="auto">
              <a:xfrm>
                <a:off x="4283" y="1344"/>
                <a:ext cx="440" cy="34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000000"/>
                    </a:solidFill>
                    <a:effectLst>
                      <a:outerShdw blurRad="38100" dist="38100" dir="2700000" algn="tl">
                        <a:srgbClr val="C0C0C0"/>
                      </a:outerShdw>
                    </a:effectLst>
                    <a:latin typeface="Verdana" pitchFamily="34" charset="0"/>
                    <a:ea typeface="宋体" pitchFamily="2" charset="-122"/>
                  </a:rPr>
                  <a:t>0</a:t>
                </a:r>
              </a:p>
            </p:txBody>
          </p:sp>
          <p:sp>
            <p:nvSpPr>
              <p:cNvPr id="146447" name="Rectangle 15"/>
              <p:cNvSpPr>
                <a:spLocks noChangeArrowheads="1"/>
              </p:cNvSpPr>
              <p:nvPr/>
            </p:nvSpPr>
            <p:spPr bwMode="auto">
              <a:xfrm>
                <a:off x="3844" y="1344"/>
                <a:ext cx="439" cy="34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endParaRPr lang="zh-CN" altLang="zh-CN" sz="2400" b="0">
                  <a:solidFill>
                    <a:srgbClr val="000000"/>
                  </a:solidFill>
                  <a:effectLst>
                    <a:outerShdw blurRad="38100" dist="38100" dir="2700000" algn="tl">
                      <a:srgbClr val="C0C0C0"/>
                    </a:outerShdw>
                  </a:effectLst>
                  <a:latin typeface="Verdana" pitchFamily="34" charset="0"/>
                  <a:ea typeface="宋体" pitchFamily="2" charset="-122"/>
                </a:endParaRPr>
              </a:p>
            </p:txBody>
          </p:sp>
          <p:sp>
            <p:nvSpPr>
              <p:cNvPr id="146448" name="Rectangle 16"/>
              <p:cNvSpPr>
                <a:spLocks noChangeArrowheads="1"/>
              </p:cNvSpPr>
              <p:nvPr/>
            </p:nvSpPr>
            <p:spPr bwMode="auto">
              <a:xfrm>
                <a:off x="5162" y="1004"/>
                <a:ext cx="439" cy="34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endParaRPr lang="zh-CN" altLang="zh-CN" sz="2400" b="0">
                  <a:solidFill>
                    <a:srgbClr val="000000"/>
                  </a:solidFill>
                  <a:effectLst>
                    <a:outerShdw blurRad="38100" dist="38100" dir="2700000" algn="tl">
                      <a:srgbClr val="C0C0C0"/>
                    </a:outerShdw>
                  </a:effectLst>
                  <a:latin typeface="Verdana" pitchFamily="34" charset="0"/>
                  <a:ea typeface="宋体" pitchFamily="2" charset="-122"/>
                </a:endParaRPr>
              </a:p>
            </p:txBody>
          </p:sp>
          <p:sp>
            <p:nvSpPr>
              <p:cNvPr id="146449" name="Rectangle 17"/>
              <p:cNvSpPr>
                <a:spLocks noChangeArrowheads="1"/>
              </p:cNvSpPr>
              <p:nvPr/>
            </p:nvSpPr>
            <p:spPr bwMode="auto">
              <a:xfrm>
                <a:off x="4723" y="1004"/>
                <a:ext cx="439" cy="34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000000"/>
                    </a:solidFill>
                    <a:effectLst>
                      <a:outerShdw blurRad="38100" dist="38100" dir="2700000" algn="tl">
                        <a:srgbClr val="C0C0C0"/>
                      </a:outerShdw>
                    </a:effectLst>
                    <a:latin typeface="Verdana" pitchFamily="34" charset="0"/>
                    <a:ea typeface="宋体" pitchFamily="2" charset="-122"/>
                  </a:rPr>
                  <a:t>X</a:t>
                </a:r>
              </a:p>
            </p:txBody>
          </p:sp>
          <p:sp>
            <p:nvSpPr>
              <p:cNvPr id="146450" name="Rectangle 18"/>
              <p:cNvSpPr>
                <a:spLocks noChangeArrowheads="1"/>
              </p:cNvSpPr>
              <p:nvPr/>
            </p:nvSpPr>
            <p:spPr bwMode="auto">
              <a:xfrm>
                <a:off x="4283" y="1004"/>
                <a:ext cx="440" cy="34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000000"/>
                    </a:solidFill>
                    <a:effectLst>
                      <a:outerShdw blurRad="38100" dist="38100" dir="2700000" algn="tl">
                        <a:srgbClr val="C0C0C0"/>
                      </a:outerShdw>
                    </a:effectLst>
                    <a:latin typeface="Verdana" pitchFamily="34" charset="0"/>
                    <a:ea typeface="宋体" pitchFamily="2" charset="-122"/>
                  </a:rPr>
                  <a:t>X</a:t>
                </a:r>
              </a:p>
            </p:txBody>
          </p:sp>
          <p:sp>
            <p:nvSpPr>
              <p:cNvPr id="146451" name="Rectangle 19"/>
              <p:cNvSpPr>
                <a:spLocks noChangeArrowheads="1"/>
              </p:cNvSpPr>
              <p:nvPr/>
            </p:nvSpPr>
            <p:spPr bwMode="auto">
              <a:xfrm>
                <a:off x="3844" y="1004"/>
                <a:ext cx="439" cy="34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r>
                  <a:rPr lang="en-US" altLang="zh-CN" sz="2400" b="0">
                    <a:solidFill>
                      <a:srgbClr val="000000"/>
                    </a:solidFill>
                    <a:effectLst>
                      <a:outerShdw blurRad="38100" dist="38100" dir="2700000" algn="tl">
                        <a:srgbClr val="C0C0C0"/>
                      </a:outerShdw>
                    </a:effectLst>
                    <a:latin typeface="Verdana" pitchFamily="34" charset="0"/>
                    <a:ea typeface="宋体" pitchFamily="2" charset="-122"/>
                  </a:rPr>
                  <a:t>X</a:t>
                </a:r>
              </a:p>
            </p:txBody>
          </p:sp>
          <p:sp>
            <p:nvSpPr>
              <p:cNvPr id="146452" name="Rectangle 20"/>
              <p:cNvSpPr>
                <a:spLocks noChangeArrowheads="1"/>
              </p:cNvSpPr>
              <p:nvPr/>
            </p:nvSpPr>
            <p:spPr bwMode="auto">
              <a:xfrm>
                <a:off x="5162" y="618"/>
                <a:ext cx="439" cy="386"/>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endParaRPr lang="zh-CN" altLang="zh-CN" b="0">
                  <a:solidFill>
                    <a:srgbClr val="000000"/>
                  </a:solidFill>
                  <a:effectLst>
                    <a:outerShdw blurRad="38100" dist="38100" dir="2700000" algn="tl">
                      <a:srgbClr val="C0C0C0"/>
                    </a:outerShdw>
                  </a:effectLst>
                  <a:latin typeface="Verdana" pitchFamily="34" charset="0"/>
                  <a:ea typeface="宋体" pitchFamily="2" charset="-122"/>
                </a:endParaRPr>
              </a:p>
            </p:txBody>
          </p:sp>
          <p:sp>
            <p:nvSpPr>
              <p:cNvPr id="146453" name="Rectangle 21"/>
              <p:cNvSpPr>
                <a:spLocks noChangeArrowheads="1"/>
              </p:cNvSpPr>
              <p:nvPr/>
            </p:nvSpPr>
            <p:spPr bwMode="auto">
              <a:xfrm>
                <a:off x="4723" y="618"/>
                <a:ext cx="439" cy="386"/>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endParaRPr lang="zh-CN" altLang="zh-CN" b="0">
                  <a:solidFill>
                    <a:srgbClr val="000000"/>
                  </a:solidFill>
                  <a:effectLst>
                    <a:outerShdw blurRad="38100" dist="38100" dir="2700000" algn="tl">
                      <a:srgbClr val="C0C0C0"/>
                    </a:outerShdw>
                  </a:effectLst>
                  <a:latin typeface="Verdana" pitchFamily="34" charset="0"/>
                  <a:ea typeface="宋体" pitchFamily="2" charset="-122"/>
                </a:endParaRPr>
              </a:p>
            </p:txBody>
          </p:sp>
          <p:sp>
            <p:nvSpPr>
              <p:cNvPr id="146454" name="Rectangle 22"/>
              <p:cNvSpPr>
                <a:spLocks noChangeArrowheads="1"/>
              </p:cNvSpPr>
              <p:nvPr/>
            </p:nvSpPr>
            <p:spPr bwMode="auto">
              <a:xfrm>
                <a:off x="4283" y="618"/>
                <a:ext cx="440" cy="386"/>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endParaRPr lang="zh-CN" altLang="zh-CN" b="0">
                  <a:solidFill>
                    <a:srgbClr val="000000"/>
                  </a:solidFill>
                  <a:effectLst>
                    <a:outerShdw blurRad="38100" dist="38100" dir="2700000" algn="tl">
                      <a:srgbClr val="C0C0C0"/>
                    </a:outerShdw>
                  </a:effectLst>
                  <a:latin typeface="Verdana" pitchFamily="34" charset="0"/>
                  <a:ea typeface="宋体" pitchFamily="2" charset="-122"/>
                </a:endParaRPr>
              </a:p>
            </p:txBody>
          </p:sp>
          <p:sp>
            <p:nvSpPr>
              <p:cNvPr id="146455" name="Rectangle 23"/>
              <p:cNvSpPr>
                <a:spLocks noChangeArrowheads="1"/>
              </p:cNvSpPr>
              <p:nvPr/>
            </p:nvSpPr>
            <p:spPr bwMode="auto">
              <a:xfrm>
                <a:off x="3844" y="618"/>
                <a:ext cx="439" cy="386"/>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buSzPct val="60000"/>
                  <a:buFont typeface="Wingdings" pitchFamily="2" charset="2"/>
                  <a:buNone/>
                </a:pPr>
                <a:endParaRPr lang="zh-CN" altLang="zh-CN" b="0">
                  <a:solidFill>
                    <a:srgbClr val="000000"/>
                  </a:solidFill>
                  <a:effectLst>
                    <a:outerShdw blurRad="38100" dist="38100" dir="2700000" algn="tl">
                      <a:srgbClr val="C0C0C0"/>
                    </a:outerShdw>
                  </a:effectLst>
                  <a:latin typeface="Verdana" pitchFamily="34" charset="0"/>
                  <a:ea typeface="宋体" pitchFamily="2" charset="-122"/>
                </a:endParaRPr>
              </a:p>
            </p:txBody>
          </p:sp>
          <p:sp>
            <p:nvSpPr>
              <p:cNvPr id="146456" name="Line 24"/>
              <p:cNvSpPr>
                <a:spLocks noChangeShapeType="1"/>
              </p:cNvSpPr>
              <p:nvPr/>
            </p:nvSpPr>
            <p:spPr bwMode="auto">
              <a:xfrm>
                <a:off x="3844" y="618"/>
                <a:ext cx="17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457" name="Line 25"/>
              <p:cNvSpPr>
                <a:spLocks noChangeShapeType="1"/>
              </p:cNvSpPr>
              <p:nvPr/>
            </p:nvSpPr>
            <p:spPr bwMode="auto">
              <a:xfrm>
                <a:off x="3844" y="1004"/>
                <a:ext cx="17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458" name="Line 26"/>
              <p:cNvSpPr>
                <a:spLocks noChangeShapeType="1"/>
              </p:cNvSpPr>
              <p:nvPr/>
            </p:nvSpPr>
            <p:spPr bwMode="auto">
              <a:xfrm>
                <a:off x="3844" y="1344"/>
                <a:ext cx="17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459" name="Line 27"/>
              <p:cNvSpPr>
                <a:spLocks noChangeShapeType="1"/>
              </p:cNvSpPr>
              <p:nvPr/>
            </p:nvSpPr>
            <p:spPr bwMode="auto">
              <a:xfrm>
                <a:off x="3844" y="1684"/>
                <a:ext cx="17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460" name="Line 28"/>
              <p:cNvSpPr>
                <a:spLocks noChangeShapeType="1"/>
              </p:cNvSpPr>
              <p:nvPr/>
            </p:nvSpPr>
            <p:spPr bwMode="auto">
              <a:xfrm>
                <a:off x="3844" y="2024"/>
                <a:ext cx="17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461" name="Line 29"/>
              <p:cNvSpPr>
                <a:spLocks noChangeShapeType="1"/>
              </p:cNvSpPr>
              <p:nvPr/>
            </p:nvSpPr>
            <p:spPr bwMode="auto">
              <a:xfrm>
                <a:off x="3844" y="618"/>
                <a:ext cx="0" cy="38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462" name="Line 30"/>
              <p:cNvSpPr>
                <a:spLocks noChangeShapeType="1"/>
              </p:cNvSpPr>
              <p:nvPr/>
            </p:nvSpPr>
            <p:spPr bwMode="auto">
              <a:xfrm>
                <a:off x="4283" y="618"/>
                <a:ext cx="0" cy="14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463" name="Line 31"/>
              <p:cNvSpPr>
                <a:spLocks noChangeShapeType="1"/>
              </p:cNvSpPr>
              <p:nvPr/>
            </p:nvSpPr>
            <p:spPr bwMode="auto">
              <a:xfrm>
                <a:off x="4723" y="618"/>
                <a:ext cx="0" cy="14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464" name="Line 32"/>
              <p:cNvSpPr>
                <a:spLocks noChangeShapeType="1"/>
              </p:cNvSpPr>
              <p:nvPr/>
            </p:nvSpPr>
            <p:spPr bwMode="auto">
              <a:xfrm>
                <a:off x="5162" y="618"/>
                <a:ext cx="0" cy="14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465" name="Line 33"/>
              <p:cNvSpPr>
                <a:spLocks noChangeShapeType="1"/>
              </p:cNvSpPr>
              <p:nvPr/>
            </p:nvSpPr>
            <p:spPr bwMode="auto">
              <a:xfrm>
                <a:off x="5601" y="618"/>
                <a:ext cx="0" cy="38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466" name="Line 34"/>
              <p:cNvSpPr>
                <a:spLocks noChangeShapeType="1"/>
              </p:cNvSpPr>
              <p:nvPr/>
            </p:nvSpPr>
            <p:spPr bwMode="auto">
              <a:xfrm>
                <a:off x="3844" y="1004"/>
                <a:ext cx="0" cy="34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467" name="Line 35"/>
              <p:cNvSpPr>
                <a:spLocks noChangeShapeType="1"/>
              </p:cNvSpPr>
              <p:nvPr/>
            </p:nvSpPr>
            <p:spPr bwMode="auto">
              <a:xfrm>
                <a:off x="5601" y="1004"/>
                <a:ext cx="0" cy="34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468" name="Line 36"/>
              <p:cNvSpPr>
                <a:spLocks noChangeShapeType="1"/>
              </p:cNvSpPr>
              <p:nvPr/>
            </p:nvSpPr>
            <p:spPr bwMode="auto">
              <a:xfrm>
                <a:off x="3844" y="1344"/>
                <a:ext cx="0" cy="34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469" name="Line 37"/>
              <p:cNvSpPr>
                <a:spLocks noChangeShapeType="1"/>
              </p:cNvSpPr>
              <p:nvPr/>
            </p:nvSpPr>
            <p:spPr bwMode="auto">
              <a:xfrm>
                <a:off x="5601" y="1344"/>
                <a:ext cx="0" cy="34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470" name="Line 38"/>
              <p:cNvSpPr>
                <a:spLocks noChangeShapeType="1"/>
              </p:cNvSpPr>
              <p:nvPr/>
            </p:nvSpPr>
            <p:spPr bwMode="auto">
              <a:xfrm>
                <a:off x="3844" y="1684"/>
                <a:ext cx="0" cy="34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471" name="Line 39"/>
              <p:cNvSpPr>
                <a:spLocks noChangeShapeType="1"/>
              </p:cNvSpPr>
              <p:nvPr/>
            </p:nvSpPr>
            <p:spPr bwMode="auto">
              <a:xfrm>
                <a:off x="5601" y="1684"/>
                <a:ext cx="0" cy="34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46472" name="Object 40"/>
              <p:cNvGraphicFramePr>
                <a:graphicFrameLocks noChangeAspect="1"/>
              </p:cNvGraphicFramePr>
              <p:nvPr/>
            </p:nvGraphicFramePr>
            <p:xfrm>
              <a:off x="3878" y="663"/>
              <a:ext cx="1678" cy="238"/>
            </p:xfrm>
            <a:graphic>
              <a:graphicData uri="http://schemas.openxmlformats.org/presentationml/2006/ole">
                <mc:AlternateContent xmlns:mc="http://schemas.openxmlformats.org/markup-compatibility/2006">
                  <mc:Choice xmlns:v="urn:schemas-microsoft-com:vml" Requires="v">
                    <p:oleObj spid="_x0000_s146511" name="公式" r:id="rId4" imgW="1002960" imgH="215640" progId="Equation.3">
                      <p:embed/>
                    </p:oleObj>
                  </mc:Choice>
                  <mc:Fallback>
                    <p:oleObj name="公式" r:id="rId4" imgW="1002960" imgH="215640" progId="Equation.3">
                      <p:embed/>
                      <p:pic>
                        <p:nvPicPr>
                          <p:cNvPr id="0" name="Object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8" y="663"/>
                            <a:ext cx="1678" cy="238"/>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6473" name="Object 41"/>
              <p:cNvGraphicFramePr>
                <a:graphicFrameLocks noChangeAspect="1"/>
              </p:cNvGraphicFramePr>
              <p:nvPr/>
            </p:nvGraphicFramePr>
            <p:xfrm>
              <a:off x="5229" y="1009"/>
              <a:ext cx="302" cy="239"/>
            </p:xfrm>
            <a:graphic>
              <a:graphicData uri="http://schemas.openxmlformats.org/presentationml/2006/ole">
                <mc:AlternateContent xmlns:mc="http://schemas.openxmlformats.org/markup-compatibility/2006">
                  <mc:Choice xmlns:v="urn:schemas-microsoft-com:vml" Requires="v">
                    <p:oleObj spid="_x0000_s146512" name="公式" r:id="rId6" imgW="164880" imgH="203040" progId="Equation.3">
                      <p:embed/>
                    </p:oleObj>
                  </mc:Choice>
                  <mc:Fallback>
                    <p:oleObj name="公式" r:id="rId6" imgW="164880" imgH="203040" progId="Equation.3">
                      <p:embed/>
                      <p:pic>
                        <p:nvPicPr>
                          <p:cNvPr id="0" name="Object 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29" y="1009"/>
                            <a:ext cx="302" cy="239"/>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6475" name="Line 43"/>
              <p:cNvSpPr>
                <a:spLocks noChangeShapeType="1"/>
              </p:cNvSpPr>
              <p:nvPr/>
            </p:nvSpPr>
            <p:spPr bwMode="auto">
              <a:xfrm>
                <a:off x="3844" y="1586"/>
                <a:ext cx="16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476" name="Line 44"/>
              <p:cNvSpPr>
                <a:spLocks noChangeShapeType="1"/>
              </p:cNvSpPr>
              <p:nvPr/>
            </p:nvSpPr>
            <p:spPr bwMode="auto">
              <a:xfrm>
                <a:off x="3997" y="1370"/>
                <a:ext cx="16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477" name="Line 45"/>
              <p:cNvSpPr>
                <a:spLocks noChangeShapeType="1"/>
              </p:cNvSpPr>
              <p:nvPr/>
            </p:nvSpPr>
            <p:spPr bwMode="auto">
              <a:xfrm flipV="1">
                <a:off x="3997" y="1370"/>
                <a:ext cx="0" cy="216"/>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479" name="Line 47"/>
              <p:cNvSpPr>
                <a:spLocks noChangeShapeType="1"/>
              </p:cNvSpPr>
              <p:nvPr/>
            </p:nvSpPr>
            <p:spPr bwMode="auto">
              <a:xfrm>
                <a:off x="3844" y="1962"/>
                <a:ext cx="16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480" name="Line 48"/>
              <p:cNvSpPr>
                <a:spLocks noChangeShapeType="1"/>
              </p:cNvSpPr>
              <p:nvPr/>
            </p:nvSpPr>
            <p:spPr bwMode="auto">
              <a:xfrm>
                <a:off x="3997" y="1747"/>
                <a:ext cx="16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481" name="Line 49"/>
              <p:cNvSpPr>
                <a:spLocks noChangeShapeType="1"/>
              </p:cNvSpPr>
              <p:nvPr/>
            </p:nvSpPr>
            <p:spPr bwMode="auto">
              <a:xfrm flipV="1">
                <a:off x="3997" y="1747"/>
                <a:ext cx="0" cy="215"/>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6485" name="Rectangle 53"/>
            <p:cNvSpPr>
              <a:spLocks noChangeArrowheads="1"/>
            </p:cNvSpPr>
            <p:nvPr/>
          </p:nvSpPr>
          <p:spPr bwMode="auto">
            <a:xfrm>
              <a:off x="3787" y="482"/>
              <a:ext cx="7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effectLst>
                    <a:outerShdw blurRad="38100" dist="38100" dir="2700000" algn="tl">
                      <a:srgbClr val="000000"/>
                    </a:outerShdw>
                  </a:effectLst>
                </a:rPr>
                <a:t>表</a:t>
              </a:r>
              <a:r>
                <a:rPr lang="en-US" altLang="zh-CN">
                  <a:effectLst>
                    <a:outerShdw blurRad="38100" dist="38100" dir="2700000" algn="tl">
                      <a:srgbClr val="000000"/>
                    </a:outerShdw>
                  </a:effectLst>
                </a:rPr>
                <a:t>5.5.1</a:t>
              </a:r>
            </a:p>
          </p:txBody>
        </p:sp>
      </p:grpSp>
      <p:sp>
        <p:nvSpPr>
          <p:cNvPr id="146505" name="Text Box 73"/>
          <p:cNvSpPr txBox="1">
            <a:spLocks noChangeArrowheads="1"/>
          </p:cNvSpPr>
          <p:nvPr/>
        </p:nvSpPr>
        <p:spPr bwMode="auto">
          <a:xfrm>
            <a:off x="0" y="1125538"/>
            <a:ext cx="6300788"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t>        </a:t>
            </a:r>
            <a:r>
              <a:rPr kumimoji="1" lang="zh-CN" altLang="en-US"/>
              <a:t>为了实现异步置位和复位功能，则引入了</a:t>
            </a:r>
            <a:r>
              <a:rPr kumimoji="1" lang="en-US" altLang="zh-CN" i="1"/>
              <a:t>S</a:t>
            </a:r>
            <a:r>
              <a:rPr kumimoji="1" lang="en-US" altLang="zh-CN" baseline="-25000"/>
              <a:t>D</a:t>
            </a:r>
            <a:r>
              <a:rPr kumimoji="1" lang="zh-CN" altLang="en-US"/>
              <a:t>和</a:t>
            </a:r>
            <a:r>
              <a:rPr kumimoji="1" lang="en-US" altLang="zh-CN" i="1"/>
              <a:t>R</a:t>
            </a:r>
            <a:r>
              <a:rPr kumimoji="1" lang="en-US" altLang="zh-CN" baseline="-25000"/>
              <a:t>D</a:t>
            </a:r>
            <a:r>
              <a:rPr kumimoji="1" lang="zh-CN" altLang="en-US"/>
              <a:t>置位端和复位端，其电路如图</a:t>
            </a:r>
            <a:r>
              <a:rPr kumimoji="1" lang="en-US" altLang="zh-CN"/>
              <a:t>5.5.3</a:t>
            </a:r>
            <a:r>
              <a:rPr kumimoji="1" lang="zh-CN" altLang="en-US"/>
              <a:t>所示，其逻辑符号如图</a:t>
            </a:r>
            <a:r>
              <a:rPr kumimoji="1" lang="en-US" altLang="zh-CN"/>
              <a:t>5.5.4</a:t>
            </a:r>
            <a:r>
              <a:rPr kumimoji="1" lang="zh-CN" altLang="en-US"/>
              <a:t>所示。当 </a:t>
            </a:r>
            <a:r>
              <a:rPr kumimoji="1" lang="en-US" altLang="zh-CN" i="1"/>
              <a:t>S</a:t>
            </a:r>
            <a:r>
              <a:rPr kumimoji="1" lang="en-US" altLang="zh-CN" baseline="-25000"/>
              <a:t>D</a:t>
            </a:r>
            <a:r>
              <a:rPr kumimoji="1" lang="zh-CN" altLang="en-US"/>
              <a:t>＝</a:t>
            </a:r>
            <a:r>
              <a:rPr kumimoji="1" lang="en-US" altLang="zh-CN"/>
              <a:t>1</a:t>
            </a:r>
            <a:r>
              <a:rPr kumimoji="1" lang="zh-CN" altLang="en-US"/>
              <a:t>，</a:t>
            </a:r>
            <a:r>
              <a:rPr kumimoji="1" lang="en-US" altLang="zh-CN" i="1"/>
              <a:t>R</a:t>
            </a:r>
            <a:r>
              <a:rPr kumimoji="1" lang="en-US" altLang="zh-CN" baseline="-25000"/>
              <a:t>D</a:t>
            </a:r>
            <a:r>
              <a:rPr kumimoji="1" lang="zh-CN" altLang="en-US"/>
              <a:t>＝</a:t>
            </a:r>
            <a:r>
              <a:rPr kumimoji="1" lang="en-US" altLang="zh-CN"/>
              <a:t>0</a:t>
            </a:r>
            <a:r>
              <a:rPr kumimoji="1" lang="zh-CN" altLang="en-US"/>
              <a:t>时，</a:t>
            </a:r>
            <a:r>
              <a:rPr kumimoji="1" lang="en-US" altLang="zh-CN"/>
              <a:t>Q</a:t>
            </a:r>
            <a:r>
              <a:rPr kumimoji="1" lang="zh-CN" altLang="en-US"/>
              <a:t>＝</a:t>
            </a:r>
            <a:r>
              <a:rPr kumimoji="1" lang="en-US" altLang="zh-CN"/>
              <a:t>1</a:t>
            </a:r>
            <a:r>
              <a:rPr kumimoji="1" lang="zh-CN" altLang="en-US"/>
              <a:t>（置位）；当 </a:t>
            </a:r>
            <a:r>
              <a:rPr kumimoji="1" lang="en-US" altLang="zh-CN" i="1"/>
              <a:t>S</a:t>
            </a:r>
            <a:r>
              <a:rPr kumimoji="1" lang="en-US" altLang="zh-CN" baseline="-25000"/>
              <a:t>D</a:t>
            </a:r>
            <a:r>
              <a:rPr kumimoji="1" lang="zh-CN" altLang="en-US"/>
              <a:t>＝</a:t>
            </a:r>
            <a:r>
              <a:rPr kumimoji="1" lang="en-US" altLang="zh-CN"/>
              <a:t>0</a:t>
            </a:r>
            <a:r>
              <a:rPr kumimoji="1" lang="zh-CN" altLang="en-US"/>
              <a:t>，</a:t>
            </a:r>
            <a:r>
              <a:rPr kumimoji="1" lang="en-US" altLang="zh-CN" i="1"/>
              <a:t>R</a:t>
            </a:r>
            <a:r>
              <a:rPr kumimoji="1" lang="en-US" altLang="zh-CN" baseline="-25000"/>
              <a:t>D</a:t>
            </a:r>
            <a:r>
              <a:rPr kumimoji="1" lang="zh-CN" altLang="en-US"/>
              <a:t>＝</a:t>
            </a:r>
            <a:r>
              <a:rPr kumimoji="1" lang="en-US" altLang="zh-CN"/>
              <a:t>1</a:t>
            </a:r>
            <a:r>
              <a:rPr kumimoji="1" lang="zh-CN" altLang="en-US"/>
              <a:t>时，</a:t>
            </a:r>
            <a:r>
              <a:rPr kumimoji="1" lang="en-US" altLang="zh-CN"/>
              <a:t>Q</a:t>
            </a:r>
            <a:r>
              <a:rPr kumimoji="1" lang="zh-CN" altLang="en-US"/>
              <a:t>＝</a:t>
            </a:r>
            <a:r>
              <a:rPr kumimoji="1" lang="en-US" altLang="zh-CN"/>
              <a:t>0</a:t>
            </a:r>
            <a:r>
              <a:rPr kumimoji="1" lang="zh-CN" altLang="en-US"/>
              <a:t>（复位）。正常工作加低电平</a:t>
            </a:r>
          </a:p>
        </p:txBody>
      </p:sp>
      <p:grpSp>
        <p:nvGrpSpPr>
          <p:cNvPr id="146509" name="Group 77"/>
          <p:cNvGrpSpPr>
            <a:grpSpLocks/>
          </p:cNvGrpSpPr>
          <p:nvPr/>
        </p:nvGrpSpPr>
        <p:grpSpPr bwMode="auto">
          <a:xfrm>
            <a:off x="179388" y="3860800"/>
            <a:ext cx="6408737" cy="2762250"/>
            <a:chOff x="113" y="2341"/>
            <a:chExt cx="4037" cy="1740"/>
          </a:xfrm>
        </p:grpSpPr>
        <p:pic>
          <p:nvPicPr>
            <p:cNvPr id="146488" name="Picture 56" descr="5-5-2"/>
            <p:cNvPicPr>
              <a:picLocks noChangeAspect="1" noChangeArrowheads="1"/>
            </p:cNvPicPr>
            <p:nvPr/>
          </p:nvPicPr>
          <p:blipFill>
            <a:blip r:embed="rId8">
              <a:extLst>
                <a:ext uri="{28A0092B-C50C-407E-A947-70E740481C1C}">
                  <a14:useLocalDpi xmlns:a14="http://schemas.microsoft.com/office/drawing/2010/main" val="0"/>
                </a:ext>
              </a:extLst>
            </a:blip>
            <a:srcRect l="2722"/>
            <a:stretch>
              <a:fillRect/>
            </a:stretch>
          </p:blipFill>
          <p:spPr bwMode="auto">
            <a:xfrm>
              <a:off x="113" y="2341"/>
              <a:ext cx="4037" cy="1724"/>
            </a:xfrm>
            <a:prstGeom prst="rect">
              <a:avLst/>
            </a:prstGeom>
            <a:noFill/>
            <a:ln w="57150" cmpd="thickThin">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146490" name="Line 58"/>
            <p:cNvSpPr>
              <a:spLocks noChangeShapeType="1"/>
            </p:cNvSpPr>
            <p:nvPr/>
          </p:nvSpPr>
          <p:spPr bwMode="auto">
            <a:xfrm>
              <a:off x="1555" y="2384"/>
              <a:ext cx="0" cy="641"/>
            </a:xfrm>
            <a:prstGeom prst="line">
              <a:avLst/>
            </a:prstGeom>
            <a:noFill/>
            <a:ln w="57150">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491" name="Line 59"/>
            <p:cNvSpPr>
              <a:spLocks noChangeShapeType="1"/>
            </p:cNvSpPr>
            <p:nvPr/>
          </p:nvSpPr>
          <p:spPr bwMode="auto">
            <a:xfrm>
              <a:off x="1556" y="3027"/>
              <a:ext cx="2179" cy="0"/>
            </a:xfrm>
            <a:prstGeom prst="line">
              <a:avLst/>
            </a:prstGeom>
            <a:noFill/>
            <a:ln w="57150">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492" name="Line 60"/>
            <p:cNvSpPr>
              <a:spLocks noChangeShapeType="1"/>
            </p:cNvSpPr>
            <p:nvPr/>
          </p:nvSpPr>
          <p:spPr bwMode="auto">
            <a:xfrm>
              <a:off x="364" y="3941"/>
              <a:ext cx="2074" cy="0"/>
            </a:xfrm>
            <a:prstGeom prst="line">
              <a:avLst/>
            </a:prstGeom>
            <a:noFill/>
            <a:ln w="571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493" name="Rectangle 61"/>
            <p:cNvSpPr>
              <a:spLocks noChangeArrowheads="1"/>
            </p:cNvSpPr>
            <p:nvPr/>
          </p:nvSpPr>
          <p:spPr bwMode="auto">
            <a:xfrm>
              <a:off x="830" y="2615"/>
              <a:ext cx="364" cy="274"/>
            </a:xfrm>
            <a:prstGeom prst="rect">
              <a:avLst/>
            </a:prstGeom>
            <a:solidFill>
              <a:srgbClr val="CCFF66">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94" name="Rectangle 62"/>
            <p:cNvSpPr>
              <a:spLocks noChangeArrowheads="1"/>
            </p:cNvSpPr>
            <p:nvPr/>
          </p:nvSpPr>
          <p:spPr bwMode="auto">
            <a:xfrm>
              <a:off x="3217" y="3438"/>
              <a:ext cx="362" cy="321"/>
            </a:xfrm>
            <a:prstGeom prst="rect">
              <a:avLst/>
            </a:prstGeom>
            <a:solidFill>
              <a:srgbClr val="CCFF66">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95" name="Rectangle 63"/>
            <p:cNvSpPr>
              <a:spLocks noChangeArrowheads="1"/>
            </p:cNvSpPr>
            <p:nvPr/>
          </p:nvSpPr>
          <p:spPr bwMode="auto">
            <a:xfrm>
              <a:off x="2542" y="2615"/>
              <a:ext cx="311" cy="229"/>
            </a:xfrm>
            <a:prstGeom prst="rect">
              <a:avLst/>
            </a:prstGeom>
            <a:solidFill>
              <a:srgbClr val="FF99CC">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96" name="Rectangle 64"/>
            <p:cNvSpPr>
              <a:spLocks noChangeArrowheads="1"/>
            </p:cNvSpPr>
            <p:nvPr/>
          </p:nvSpPr>
          <p:spPr bwMode="auto">
            <a:xfrm>
              <a:off x="1660" y="3484"/>
              <a:ext cx="260" cy="229"/>
            </a:xfrm>
            <a:prstGeom prst="rect">
              <a:avLst/>
            </a:prstGeom>
            <a:solidFill>
              <a:srgbClr val="FF99CC">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97" name="Line 65"/>
            <p:cNvSpPr>
              <a:spLocks noChangeShapeType="1"/>
            </p:cNvSpPr>
            <p:nvPr/>
          </p:nvSpPr>
          <p:spPr bwMode="auto">
            <a:xfrm>
              <a:off x="364" y="2386"/>
              <a:ext cx="1192" cy="0"/>
            </a:xfrm>
            <a:prstGeom prst="line">
              <a:avLst/>
            </a:prstGeom>
            <a:noFill/>
            <a:ln w="57150">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498" name="Line 66"/>
            <p:cNvSpPr>
              <a:spLocks noChangeShapeType="1"/>
            </p:cNvSpPr>
            <p:nvPr/>
          </p:nvSpPr>
          <p:spPr bwMode="auto">
            <a:xfrm>
              <a:off x="3735" y="3027"/>
              <a:ext cx="0" cy="274"/>
            </a:xfrm>
            <a:prstGeom prst="line">
              <a:avLst/>
            </a:prstGeom>
            <a:noFill/>
            <a:ln w="57150">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499" name="Line 67"/>
            <p:cNvSpPr>
              <a:spLocks noChangeShapeType="1"/>
            </p:cNvSpPr>
            <p:nvPr/>
          </p:nvSpPr>
          <p:spPr bwMode="auto">
            <a:xfrm flipV="1">
              <a:off x="2438" y="3118"/>
              <a:ext cx="0" cy="823"/>
            </a:xfrm>
            <a:prstGeom prst="line">
              <a:avLst/>
            </a:prstGeom>
            <a:noFill/>
            <a:ln w="571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500" name="Line 68"/>
            <p:cNvSpPr>
              <a:spLocks noChangeShapeType="1"/>
            </p:cNvSpPr>
            <p:nvPr/>
          </p:nvSpPr>
          <p:spPr bwMode="auto">
            <a:xfrm flipH="1">
              <a:off x="2231" y="3118"/>
              <a:ext cx="933" cy="0"/>
            </a:xfrm>
            <a:prstGeom prst="line">
              <a:avLst/>
            </a:prstGeom>
            <a:noFill/>
            <a:ln w="571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501" name="Line 69"/>
            <p:cNvSpPr>
              <a:spLocks noChangeShapeType="1"/>
            </p:cNvSpPr>
            <p:nvPr/>
          </p:nvSpPr>
          <p:spPr bwMode="auto">
            <a:xfrm>
              <a:off x="2231" y="3118"/>
              <a:ext cx="0" cy="137"/>
            </a:xfrm>
            <a:prstGeom prst="line">
              <a:avLst/>
            </a:prstGeom>
            <a:noFill/>
            <a:ln w="571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502" name="Line 70"/>
            <p:cNvSpPr>
              <a:spLocks noChangeShapeType="1"/>
            </p:cNvSpPr>
            <p:nvPr/>
          </p:nvSpPr>
          <p:spPr bwMode="auto">
            <a:xfrm>
              <a:off x="3164" y="2798"/>
              <a:ext cx="0" cy="320"/>
            </a:xfrm>
            <a:prstGeom prst="line">
              <a:avLst/>
            </a:prstGeom>
            <a:noFill/>
            <a:ln w="571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503" name="Line 71"/>
            <p:cNvSpPr>
              <a:spLocks noChangeShapeType="1"/>
            </p:cNvSpPr>
            <p:nvPr/>
          </p:nvSpPr>
          <p:spPr bwMode="auto">
            <a:xfrm>
              <a:off x="3164" y="2798"/>
              <a:ext cx="208" cy="0"/>
            </a:xfrm>
            <a:prstGeom prst="line">
              <a:avLst/>
            </a:prstGeom>
            <a:noFill/>
            <a:ln w="571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507" name="Rectangle 75"/>
            <p:cNvSpPr>
              <a:spLocks noChangeArrowheads="1"/>
            </p:cNvSpPr>
            <p:nvPr/>
          </p:nvSpPr>
          <p:spPr bwMode="auto">
            <a:xfrm>
              <a:off x="2472" y="3793"/>
              <a:ext cx="9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solidFill>
                    <a:srgbClr val="000000"/>
                  </a:solidFill>
                </a:rPr>
                <a:t>图</a:t>
              </a:r>
              <a:r>
                <a:rPr kumimoji="1" lang="en-US" altLang="zh-CN" sz="2400">
                  <a:solidFill>
                    <a:srgbClr val="000000"/>
                  </a:solidFill>
                </a:rPr>
                <a:t>5.5.3</a:t>
              </a:r>
            </a:p>
          </p:txBody>
        </p:sp>
      </p:grpSp>
      <p:grpSp>
        <p:nvGrpSpPr>
          <p:cNvPr id="146510" name="Group 78"/>
          <p:cNvGrpSpPr>
            <a:grpSpLocks/>
          </p:cNvGrpSpPr>
          <p:nvPr/>
        </p:nvGrpSpPr>
        <p:grpSpPr bwMode="auto">
          <a:xfrm>
            <a:off x="6696075" y="4221163"/>
            <a:ext cx="2447925" cy="2112962"/>
            <a:chOff x="4218" y="2523"/>
            <a:chExt cx="1542" cy="1331"/>
          </a:xfrm>
        </p:grpSpPr>
        <p:pic>
          <p:nvPicPr>
            <p:cNvPr id="146504" name="Picture 72" descr="20页ppt图"/>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18" y="2523"/>
              <a:ext cx="1542" cy="1286"/>
            </a:xfrm>
            <a:prstGeom prst="rect">
              <a:avLst/>
            </a:prstGeom>
            <a:noFill/>
            <a:ln w="57150" cmpd="thickThin">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146508" name="Rectangle 76"/>
            <p:cNvSpPr>
              <a:spLocks noChangeArrowheads="1"/>
            </p:cNvSpPr>
            <p:nvPr/>
          </p:nvSpPr>
          <p:spPr bwMode="auto">
            <a:xfrm>
              <a:off x="4422" y="3566"/>
              <a:ext cx="9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solidFill>
                    <a:srgbClr val="000000"/>
                  </a:solidFill>
                </a:rPr>
                <a:t>图</a:t>
              </a:r>
              <a:r>
                <a:rPr kumimoji="1" lang="en-US" altLang="zh-CN" sz="2400">
                  <a:solidFill>
                    <a:srgbClr val="000000"/>
                  </a:solidFill>
                </a:rPr>
                <a:t>5.5.4</a:t>
              </a:r>
            </a:p>
          </p:txBody>
        </p:sp>
      </p:gr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6434"/>
                                        </p:tgtEl>
                                        <p:attrNameLst>
                                          <p:attrName>style.visibility</p:attrName>
                                        </p:attrNameLst>
                                      </p:cBhvr>
                                      <p:to>
                                        <p:strVal val="visible"/>
                                      </p:to>
                                    </p:set>
                                    <p:animEffect transition="in" filter="box(in)">
                                      <p:cBhvr>
                                        <p:cTn id="7" dur="1000"/>
                                        <p:tgtEl>
                                          <p:spTgt spid="1464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46487"/>
                                        </p:tgtEl>
                                        <p:attrNameLst>
                                          <p:attrName>style.visibility</p:attrName>
                                        </p:attrNameLst>
                                      </p:cBhvr>
                                      <p:to>
                                        <p:strVal val="visible"/>
                                      </p:to>
                                    </p:set>
                                    <p:animEffect transition="in" filter="dissolve">
                                      <p:cBhvr>
                                        <p:cTn id="12" dur="1000"/>
                                        <p:tgtEl>
                                          <p:spTgt spid="1464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6505"/>
                                        </p:tgtEl>
                                        <p:attrNameLst>
                                          <p:attrName>style.visibility</p:attrName>
                                        </p:attrNameLst>
                                      </p:cBhvr>
                                      <p:to>
                                        <p:strVal val="visible"/>
                                      </p:to>
                                    </p:set>
                                    <p:animEffect transition="in" filter="dissolve">
                                      <p:cBhvr>
                                        <p:cTn id="17" dur="500"/>
                                        <p:tgtEl>
                                          <p:spTgt spid="1465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0" presetClass="entr" presetSubtype="0" fill="hold" grpId="1" nodeType="clickEffect">
                                  <p:stCondLst>
                                    <p:cond delay="0"/>
                                  </p:stCondLst>
                                  <p:childTnLst>
                                    <p:set>
                                      <p:cBhvr>
                                        <p:cTn id="21" dur="1" fill="hold">
                                          <p:stCondLst>
                                            <p:cond delay="0"/>
                                          </p:stCondLst>
                                        </p:cTn>
                                        <p:tgtEl>
                                          <p:spTgt spid="146505"/>
                                        </p:tgtEl>
                                        <p:attrNameLst>
                                          <p:attrName>style.visibility</p:attrName>
                                        </p:attrNameLst>
                                      </p:cBhvr>
                                      <p:to>
                                        <p:strVal val="visible"/>
                                      </p:to>
                                    </p:set>
                                    <p:animEffect transition="in" filter="wedge">
                                      <p:cBhvr>
                                        <p:cTn id="22" dur="1000"/>
                                        <p:tgtEl>
                                          <p:spTgt spid="1465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46509"/>
                                        </p:tgtEl>
                                        <p:attrNameLst>
                                          <p:attrName>style.visibility</p:attrName>
                                        </p:attrNameLst>
                                      </p:cBhvr>
                                      <p:to>
                                        <p:strVal val="visible"/>
                                      </p:to>
                                    </p:set>
                                    <p:animEffect transition="in" filter="dissolve">
                                      <p:cBhvr>
                                        <p:cTn id="27" dur="1000"/>
                                        <p:tgtEl>
                                          <p:spTgt spid="14650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146510"/>
                                        </p:tgtEl>
                                        <p:attrNameLst>
                                          <p:attrName>style.visibility</p:attrName>
                                        </p:attrNameLst>
                                      </p:cBhvr>
                                      <p:to>
                                        <p:strVal val="visible"/>
                                      </p:to>
                                    </p:set>
                                    <p:animEffect transition="in" filter="fade">
                                      <p:cBhvr>
                                        <p:cTn id="32" dur="1000"/>
                                        <p:tgtEl>
                                          <p:spTgt spid="146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p:bldP spid="146505" grpId="0" autoUpdateAnimBg="0"/>
      <p:bldP spid="146505"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250825" y="549275"/>
            <a:ext cx="3025775" cy="414338"/>
          </a:xfrm>
        </p:spPr>
        <p:txBody>
          <a:bodyPr/>
          <a:lstStyle/>
          <a:p>
            <a:pPr algn="l"/>
            <a:r>
              <a:rPr kumimoji="1" lang="zh-CN" altLang="en-US" sz="2800" b="1" u="sng">
                <a:solidFill>
                  <a:schemeClr val="tx1"/>
                </a:solidFill>
                <a:effectLst/>
                <a:latin typeface="Times New Roman" pitchFamily="18" charset="0"/>
                <a:ea typeface="楷体_GB2312" pitchFamily="49" charset="-122"/>
              </a:rPr>
              <a:t>二、动作特点：</a:t>
            </a:r>
          </a:p>
        </p:txBody>
      </p:sp>
      <p:sp>
        <p:nvSpPr>
          <p:cNvPr id="149508" name="Text Box 4"/>
          <p:cNvSpPr txBox="1">
            <a:spLocks noChangeArrowheads="1"/>
          </p:cNvSpPr>
          <p:nvPr/>
        </p:nvSpPr>
        <p:spPr bwMode="auto">
          <a:xfrm>
            <a:off x="179388" y="1052513"/>
            <a:ext cx="8640762"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t>        </a:t>
            </a:r>
            <a:r>
              <a:rPr kumimoji="1" lang="zh-CN" altLang="en-US"/>
              <a:t>输出端状态的转换发生在</a:t>
            </a:r>
            <a:r>
              <a:rPr kumimoji="1" lang="en-US" altLang="zh-CN" i="1"/>
              <a:t>CLK</a:t>
            </a:r>
            <a:r>
              <a:rPr kumimoji="1" lang="zh-CN" altLang="en-US"/>
              <a:t>的上升沿到来时刻，而且触发器保存下来的状态仅仅决定</a:t>
            </a:r>
            <a:r>
              <a:rPr kumimoji="1" lang="en-US" altLang="zh-CN" i="1"/>
              <a:t>CLK</a:t>
            </a:r>
            <a:r>
              <a:rPr kumimoji="1" lang="zh-CN" altLang="en-US"/>
              <a:t>上升沿到达时的输入状态，而与此前后的状态无关</a:t>
            </a:r>
          </a:p>
        </p:txBody>
      </p:sp>
      <p:sp>
        <p:nvSpPr>
          <p:cNvPr id="149510" name="Rectangle 6"/>
          <p:cNvSpPr>
            <a:spLocks noChangeArrowheads="1"/>
          </p:cNvSpPr>
          <p:nvPr/>
        </p:nvSpPr>
        <p:spPr bwMode="auto">
          <a:xfrm>
            <a:off x="0" y="0"/>
            <a:ext cx="8316913"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effectLst>
                  <a:outerShdw blurRad="38100" dist="38100" dir="2700000" algn="tl">
                    <a:srgbClr val="000000"/>
                  </a:outerShdw>
                </a:effectLst>
              </a:rPr>
              <a:t>5.5 </a:t>
            </a:r>
            <a:r>
              <a:rPr lang="zh-CN" altLang="en-US" sz="3600" u="sng">
                <a:solidFill>
                  <a:srgbClr val="FFFF66"/>
                </a:solidFill>
                <a:effectLst>
                  <a:outerShdw blurRad="38100" dist="38100" dir="2700000" algn="tl">
                    <a:srgbClr val="000000"/>
                  </a:outerShdw>
                </a:effectLst>
              </a:rPr>
              <a:t>边沿触发器的电路结构与动作特点</a:t>
            </a:r>
          </a:p>
        </p:txBody>
      </p:sp>
      <p:sp>
        <p:nvSpPr>
          <p:cNvPr id="149511" name="Text Box 7"/>
          <p:cNvSpPr txBox="1">
            <a:spLocks noChangeArrowheads="1"/>
          </p:cNvSpPr>
          <p:nvPr/>
        </p:nvSpPr>
        <p:spPr bwMode="auto">
          <a:xfrm>
            <a:off x="250825" y="2349500"/>
            <a:ext cx="864235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spcBef>
                <a:spcPct val="50000"/>
              </a:spcBef>
            </a:pPr>
            <a:r>
              <a:rPr lang="zh-CN" altLang="en-US"/>
              <a:t>例</a:t>
            </a:r>
            <a:r>
              <a:rPr lang="en-US" altLang="zh-CN"/>
              <a:t>5.5.1  </a:t>
            </a:r>
            <a:r>
              <a:rPr lang="zh-CN" altLang="en-US"/>
              <a:t>试画出图</a:t>
            </a:r>
            <a:r>
              <a:rPr lang="en-US" altLang="zh-CN"/>
              <a:t>5.5.4(a)</a:t>
            </a:r>
            <a:r>
              <a:rPr lang="zh-CN" altLang="en-US"/>
              <a:t>所示电路的</a:t>
            </a:r>
            <a:r>
              <a:rPr lang="en-US" altLang="zh-CN" i="1"/>
              <a:t>Q</a:t>
            </a:r>
            <a:r>
              <a:rPr lang="en-US" altLang="zh-CN" baseline="-25000"/>
              <a:t>1</a:t>
            </a:r>
            <a:r>
              <a:rPr lang="zh-CN" altLang="en-US"/>
              <a:t>和</a:t>
            </a:r>
            <a:r>
              <a:rPr lang="en-US" altLang="zh-CN" i="1"/>
              <a:t>Q</a:t>
            </a:r>
            <a:r>
              <a:rPr lang="en-US" altLang="zh-CN" baseline="-25000"/>
              <a:t>2</a:t>
            </a:r>
            <a:r>
              <a:rPr lang="zh-CN" altLang="en-US"/>
              <a:t>的波形。设各触发器初态为</a:t>
            </a:r>
            <a:r>
              <a:rPr lang="en-US" altLang="zh-CN"/>
              <a:t>0</a:t>
            </a:r>
          </a:p>
        </p:txBody>
      </p:sp>
      <p:sp>
        <p:nvSpPr>
          <p:cNvPr id="149512" name="Text Box 8"/>
          <p:cNvSpPr txBox="1">
            <a:spLocks noChangeArrowheads="1"/>
          </p:cNvSpPr>
          <p:nvPr/>
        </p:nvSpPr>
        <p:spPr bwMode="auto">
          <a:xfrm>
            <a:off x="250825" y="3357563"/>
            <a:ext cx="10810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a:t>解：</a:t>
            </a:r>
          </a:p>
        </p:txBody>
      </p:sp>
      <p:graphicFrame>
        <p:nvGraphicFramePr>
          <p:cNvPr id="149513" name="Object 9"/>
          <p:cNvGraphicFramePr>
            <a:graphicFrameLocks noChangeAspect="1"/>
          </p:cNvGraphicFramePr>
          <p:nvPr/>
        </p:nvGraphicFramePr>
        <p:xfrm>
          <a:off x="1042988" y="3475038"/>
          <a:ext cx="8101012" cy="3382962"/>
        </p:xfrm>
        <a:graphic>
          <a:graphicData uri="http://schemas.openxmlformats.org/presentationml/2006/ole">
            <mc:AlternateContent xmlns:mc="http://schemas.openxmlformats.org/markup-compatibility/2006">
              <mc:Choice xmlns:v="urn:schemas-microsoft-com:vml" Requires="v">
                <p:oleObj spid="_x0000_s149514" name="Visio" r:id="rId4" imgW="3687470" imgH="1653845" progId="Visio.Drawing.11">
                  <p:embed/>
                </p:oleObj>
              </mc:Choice>
              <mc:Fallback>
                <p:oleObj name="Visio" r:id="rId4" imgW="3687470" imgH="1653845" progId="Visio.Drawing.11">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l="1996" t="6650" r="7477" b="9047"/>
                      <a:stretch>
                        <a:fillRect/>
                      </a:stretch>
                    </p:blipFill>
                    <p:spPr bwMode="auto">
                      <a:xfrm>
                        <a:off x="1042988" y="3475038"/>
                        <a:ext cx="8101012" cy="3382962"/>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9506"/>
                                        </p:tgtEl>
                                        <p:attrNameLst>
                                          <p:attrName>style.visibility</p:attrName>
                                        </p:attrNameLst>
                                      </p:cBhvr>
                                      <p:to>
                                        <p:strVal val="visible"/>
                                      </p:to>
                                    </p:set>
                                    <p:animEffect transition="in" filter="box(in)">
                                      <p:cBhvr>
                                        <p:cTn id="7" dur="1000"/>
                                        <p:tgtEl>
                                          <p:spTgt spid="1495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49508"/>
                                        </p:tgtEl>
                                        <p:attrNameLst>
                                          <p:attrName>style.visibility</p:attrName>
                                        </p:attrNameLst>
                                      </p:cBhvr>
                                      <p:to>
                                        <p:strVal val="visible"/>
                                      </p:to>
                                    </p:set>
                                    <p:animEffect transition="in" filter="barn(inHorizontal)">
                                      <p:cBhvr>
                                        <p:cTn id="12" dur="1000"/>
                                        <p:tgtEl>
                                          <p:spTgt spid="1495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9511"/>
                                        </p:tgtEl>
                                        <p:attrNameLst>
                                          <p:attrName>style.visibility</p:attrName>
                                        </p:attrNameLst>
                                      </p:cBhvr>
                                      <p:to>
                                        <p:strVal val="visible"/>
                                      </p:to>
                                    </p:set>
                                    <p:animEffect transition="in" filter="wipe(left)">
                                      <p:cBhvr>
                                        <p:cTn id="17" dur="1000"/>
                                        <p:tgtEl>
                                          <p:spTgt spid="1495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272" fill="hold" grpId="0" nodeType="clickEffect">
                                  <p:stCondLst>
                                    <p:cond delay="0"/>
                                  </p:stCondLst>
                                  <p:childTnLst>
                                    <p:set>
                                      <p:cBhvr>
                                        <p:cTn id="21" dur="1" fill="hold">
                                          <p:stCondLst>
                                            <p:cond delay="0"/>
                                          </p:stCondLst>
                                        </p:cTn>
                                        <p:tgtEl>
                                          <p:spTgt spid="149512"/>
                                        </p:tgtEl>
                                        <p:attrNameLst>
                                          <p:attrName>style.visibility</p:attrName>
                                        </p:attrNameLst>
                                      </p:cBhvr>
                                      <p:to>
                                        <p:strVal val="visible"/>
                                      </p:to>
                                    </p:set>
                                    <p:anim calcmode="lin" valueType="num">
                                      <p:cBhvr>
                                        <p:cTn id="22" dur="1000" fill="hold"/>
                                        <p:tgtEl>
                                          <p:spTgt spid="149512"/>
                                        </p:tgtEl>
                                        <p:attrNameLst>
                                          <p:attrName>ppt_w</p:attrName>
                                        </p:attrNameLst>
                                      </p:cBhvr>
                                      <p:tavLst>
                                        <p:tav tm="0">
                                          <p:val>
                                            <p:strVal val="2/3*#ppt_w"/>
                                          </p:val>
                                        </p:tav>
                                        <p:tav tm="100000">
                                          <p:val>
                                            <p:strVal val="#ppt_w"/>
                                          </p:val>
                                        </p:tav>
                                      </p:tavLst>
                                    </p:anim>
                                    <p:anim calcmode="lin" valueType="num">
                                      <p:cBhvr>
                                        <p:cTn id="23" dur="1000" fill="hold"/>
                                        <p:tgtEl>
                                          <p:spTgt spid="149512"/>
                                        </p:tgtEl>
                                        <p:attrNameLst>
                                          <p:attrName>ppt_h</p:attrName>
                                        </p:attrNameLst>
                                      </p:cBhvr>
                                      <p:tavLst>
                                        <p:tav tm="0">
                                          <p:val>
                                            <p:strVal val="2/3*#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149513"/>
                                        </p:tgtEl>
                                        <p:attrNameLst>
                                          <p:attrName>style.visibility</p:attrName>
                                        </p:attrNameLst>
                                      </p:cBhvr>
                                      <p:to>
                                        <p:strVal val="visible"/>
                                      </p:to>
                                    </p:set>
                                    <p:animEffect transition="in" filter="dissolve">
                                      <p:cBhvr>
                                        <p:cTn id="28" dur="1000"/>
                                        <p:tgtEl>
                                          <p:spTgt spid="149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6" grpId="0"/>
      <p:bldP spid="149508" grpId="0" autoUpdateAnimBg="0"/>
      <p:bldP spid="149511" grpId="0" autoUpdateAnimBg="0"/>
      <p:bldP spid="149512"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179388" y="549275"/>
            <a:ext cx="8713787" cy="1295400"/>
          </a:xfrm>
        </p:spPr>
        <p:txBody>
          <a:bodyPr/>
          <a:lstStyle/>
          <a:p>
            <a:pPr algn="l"/>
            <a:r>
              <a:rPr kumimoji="1" lang="zh-CN" altLang="en-US" sz="2800" b="1">
                <a:solidFill>
                  <a:schemeClr val="tx1"/>
                </a:solidFill>
                <a:effectLst/>
                <a:latin typeface="Times New Roman" pitchFamily="18" charset="0"/>
                <a:ea typeface="楷体_GB2312" pitchFamily="49" charset="-122"/>
              </a:rPr>
              <a:t>注：</a:t>
            </a:r>
            <a:r>
              <a:rPr kumimoji="1" lang="en-US" altLang="zh-CN" sz="2800" b="1">
                <a:solidFill>
                  <a:schemeClr val="tx1"/>
                </a:solidFill>
                <a:effectLst/>
                <a:latin typeface="Times New Roman" pitchFamily="18" charset="0"/>
                <a:ea typeface="楷体_GB2312" pitchFamily="49" charset="-122"/>
              </a:rPr>
              <a:t>1. </a:t>
            </a:r>
            <a:r>
              <a:rPr kumimoji="1" lang="zh-CN" altLang="en-US" sz="2800" b="1">
                <a:solidFill>
                  <a:schemeClr val="tx1"/>
                </a:solidFill>
                <a:effectLst/>
                <a:latin typeface="Times New Roman" pitchFamily="18" charset="0"/>
                <a:ea typeface="楷体_GB2312" pitchFamily="49" charset="-122"/>
              </a:rPr>
              <a:t>边沿触发器也有</a:t>
            </a:r>
            <a:r>
              <a:rPr kumimoji="1" lang="en-US" altLang="zh-CN" sz="2800" b="1">
                <a:solidFill>
                  <a:schemeClr val="tx1"/>
                </a:solidFill>
                <a:effectLst/>
                <a:latin typeface="Times New Roman" pitchFamily="18" charset="0"/>
                <a:ea typeface="楷体_GB2312" pitchFamily="49" charset="-122"/>
              </a:rPr>
              <a:t>JK</a:t>
            </a:r>
            <a:r>
              <a:rPr kumimoji="1" lang="zh-CN" altLang="en-US" sz="2800" b="1">
                <a:solidFill>
                  <a:schemeClr val="tx1"/>
                </a:solidFill>
                <a:effectLst/>
                <a:latin typeface="Times New Roman" pitchFamily="18" charset="0"/>
                <a:ea typeface="楷体_GB2312" pitchFamily="49" charset="-122"/>
              </a:rPr>
              <a:t>触发器，如利用传输时间的边沿触发器就是边沿</a:t>
            </a:r>
            <a:r>
              <a:rPr kumimoji="1" lang="en-US" altLang="zh-CN" sz="2800" b="1">
                <a:solidFill>
                  <a:schemeClr val="tx1"/>
                </a:solidFill>
                <a:effectLst/>
                <a:latin typeface="Times New Roman" pitchFamily="18" charset="0"/>
                <a:ea typeface="楷体_GB2312" pitchFamily="49" charset="-122"/>
              </a:rPr>
              <a:t>JK</a:t>
            </a:r>
            <a:r>
              <a:rPr kumimoji="1" lang="zh-CN" altLang="en-US" sz="2800" b="1">
                <a:solidFill>
                  <a:schemeClr val="tx1"/>
                </a:solidFill>
                <a:effectLst/>
                <a:latin typeface="Times New Roman" pitchFamily="18" charset="0"/>
                <a:ea typeface="楷体_GB2312" pitchFamily="49" charset="-122"/>
              </a:rPr>
              <a:t>触发器，它是在</a:t>
            </a:r>
            <a:r>
              <a:rPr kumimoji="1" lang="en-US" altLang="zh-CN" sz="2800" b="1" i="1">
                <a:solidFill>
                  <a:schemeClr val="tx1"/>
                </a:solidFill>
                <a:effectLst/>
                <a:latin typeface="Times New Roman" pitchFamily="18" charset="0"/>
                <a:ea typeface="楷体_GB2312" pitchFamily="49" charset="-122"/>
              </a:rPr>
              <a:t>CLK</a:t>
            </a:r>
            <a:r>
              <a:rPr kumimoji="1" lang="zh-CN" altLang="en-US" sz="2800" b="1">
                <a:solidFill>
                  <a:schemeClr val="tx1"/>
                </a:solidFill>
                <a:effectLst/>
                <a:latin typeface="Times New Roman" pitchFamily="18" charset="0"/>
                <a:ea typeface="楷体_GB2312" pitchFamily="49" charset="-122"/>
              </a:rPr>
              <a:t>的下降沿动作的。其逻辑符号和特性表如图</a:t>
            </a:r>
            <a:r>
              <a:rPr kumimoji="1" lang="en-US" altLang="zh-CN" sz="2800" b="1">
                <a:solidFill>
                  <a:schemeClr val="tx1"/>
                </a:solidFill>
                <a:effectLst/>
                <a:latin typeface="Times New Roman" pitchFamily="18" charset="0"/>
                <a:ea typeface="楷体_GB2312" pitchFamily="49" charset="-122"/>
              </a:rPr>
              <a:t>5.5.6</a:t>
            </a:r>
            <a:r>
              <a:rPr kumimoji="1" lang="zh-CN" altLang="en-US" sz="2800" b="1">
                <a:solidFill>
                  <a:schemeClr val="tx1"/>
                </a:solidFill>
                <a:effectLst/>
                <a:latin typeface="Times New Roman" pitchFamily="18" charset="0"/>
                <a:ea typeface="楷体_GB2312" pitchFamily="49" charset="-122"/>
              </a:rPr>
              <a:t>所示。</a:t>
            </a:r>
          </a:p>
        </p:txBody>
      </p:sp>
      <p:sp>
        <p:nvSpPr>
          <p:cNvPr id="151556" name="Text Box 4"/>
          <p:cNvSpPr txBox="1">
            <a:spLocks noChangeArrowheads="1"/>
          </p:cNvSpPr>
          <p:nvPr/>
        </p:nvSpPr>
        <p:spPr bwMode="auto">
          <a:xfrm>
            <a:off x="250825" y="1844675"/>
            <a:ext cx="2592388"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t>2.</a:t>
            </a:r>
            <a:r>
              <a:rPr kumimoji="1" lang="zh-CN" altLang="en-US"/>
              <a:t>边沿触发器的共同动作特点是触发器的次态仅取决于</a:t>
            </a:r>
            <a:r>
              <a:rPr kumimoji="1" lang="en-US" altLang="zh-CN"/>
              <a:t>CP</a:t>
            </a:r>
            <a:r>
              <a:rPr kumimoji="1" lang="zh-CN" altLang="en-US"/>
              <a:t>信号的上升沿或下降沿到达时输入的逻辑状态，故有效地提高了触发器的抗干扰能力。</a:t>
            </a:r>
          </a:p>
        </p:txBody>
      </p:sp>
      <p:graphicFrame>
        <p:nvGraphicFramePr>
          <p:cNvPr id="151558" name="Object 6"/>
          <p:cNvGraphicFramePr>
            <a:graphicFrameLocks noChangeAspect="1"/>
          </p:cNvGraphicFramePr>
          <p:nvPr/>
        </p:nvGraphicFramePr>
        <p:xfrm>
          <a:off x="2916238" y="2060575"/>
          <a:ext cx="6227762" cy="4548188"/>
        </p:xfrm>
        <a:graphic>
          <a:graphicData uri="http://schemas.openxmlformats.org/presentationml/2006/ole">
            <mc:AlternateContent xmlns:mc="http://schemas.openxmlformats.org/markup-compatibility/2006">
              <mc:Choice xmlns:v="urn:schemas-microsoft-com:vml" Requires="v">
                <p:oleObj spid="_x0000_s151560" name="Visio" r:id="rId4" imgW="4357726" imgH="2953512" progId="Visio.Drawing.11">
                  <p:embed/>
                </p:oleObj>
              </mc:Choice>
              <mc:Fallback>
                <p:oleObj name="Visio" r:id="rId4" imgW="4357726" imgH="2953512"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l="8171" r="6581" b="8105"/>
                      <a:stretch>
                        <a:fillRect/>
                      </a:stretch>
                    </p:blipFill>
                    <p:spPr bwMode="auto">
                      <a:xfrm>
                        <a:off x="2916238" y="2060575"/>
                        <a:ext cx="6227762" cy="4548188"/>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1559" name="Rectangle 7"/>
          <p:cNvSpPr>
            <a:spLocks noChangeArrowheads="1"/>
          </p:cNvSpPr>
          <p:nvPr/>
        </p:nvSpPr>
        <p:spPr bwMode="auto">
          <a:xfrm>
            <a:off x="0" y="0"/>
            <a:ext cx="8316913"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effectLst>
                  <a:outerShdw blurRad="38100" dist="38100" dir="2700000" algn="tl">
                    <a:srgbClr val="000000"/>
                  </a:outerShdw>
                </a:effectLst>
              </a:rPr>
              <a:t>5.5 </a:t>
            </a:r>
            <a:r>
              <a:rPr lang="zh-CN" altLang="en-US" sz="3600" u="sng">
                <a:solidFill>
                  <a:srgbClr val="FFFF66"/>
                </a:solidFill>
                <a:effectLst>
                  <a:outerShdw blurRad="38100" dist="38100" dir="2700000" algn="tl">
                    <a:srgbClr val="000000"/>
                  </a:outerShdw>
                </a:effectLst>
              </a:rPr>
              <a:t>边沿触发器的电路结构与动作特点</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1554"/>
                                        </p:tgtEl>
                                        <p:attrNameLst>
                                          <p:attrName>style.visibility</p:attrName>
                                        </p:attrNameLst>
                                      </p:cBhvr>
                                      <p:to>
                                        <p:strVal val="visible"/>
                                      </p:to>
                                    </p:set>
                                    <p:animEffect transition="in" filter="box(in)">
                                      <p:cBhvr>
                                        <p:cTn id="7" dur="1000"/>
                                        <p:tgtEl>
                                          <p:spTgt spid="1515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51558"/>
                                        </p:tgtEl>
                                        <p:attrNameLst>
                                          <p:attrName>style.visibility</p:attrName>
                                        </p:attrNameLst>
                                      </p:cBhvr>
                                      <p:to>
                                        <p:strVal val="visible"/>
                                      </p:to>
                                    </p:set>
                                    <p:animEffect transition="in" filter="dissolve">
                                      <p:cBhvr>
                                        <p:cTn id="12" dur="1000"/>
                                        <p:tgtEl>
                                          <p:spTgt spid="1515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151556"/>
                                        </p:tgtEl>
                                        <p:attrNameLst>
                                          <p:attrName>style.visibility</p:attrName>
                                        </p:attrNameLst>
                                      </p:cBhvr>
                                      <p:to>
                                        <p:strVal val="visible"/>
                                      </p:to>
                                    </p:set>
                                    <p:animEffect transition="in" filter="barn(inHorizontal)">
                                      <p:cBhvr>
                                        <p:cTn id="17" dur="1000"/>
                                        <p:tgtEl>
                                          <p:spTgt spid="151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4" grpId="0"/>
      <p:bldP spid="151556"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79388" y="692150"/>
            <a:ext cx="2736850" cy="838200"/>
          </a:xfrm>
        </p:spPr>
        <p:txBody>
          <a:bodyPr/>
          <a:lstStyle/>
          <a:p>
            <a:pPr algn="l"/>
            <a:r>
              <a:rPr lang="zh-CN" altLang="en-US" sz="2800" b="1" u="sng">
                <a:solidFill>
                  <a:schemeClr val="tx1"/>
                </a:solidFill>
                <a:latin typeface="Times New Roman" pitchFamily="18" charset="0"/>
                <a:ea typeface="楷体_GB2312" pitchFamily="49" charset="-122"/>
              </a:rPr>
              <a:t>三、 维持阻塞触发器*</a:t>
            </a:r>
            <a:r>
              <a:rPr lang="en-US" altLang="zh-CN" sz="2800" b="1" u="sng">
                <a:solidFill>
                  <a:schemeClr val="tx1"/>
                </a:solidFill>
                <a:latin typeface="Times New Roman" pitchFamily="18" charset="0"/>
                <a:ea typeface="楷体_GB2312" pitchFamily="49" charset="-122"/>
              </a:rPr>
              <a:t>(</a:t>
            </a:r>
            <a:r>
              <a:rPr lang="zh-CN" altLang="en-US" sz="2800" b="1" u="sng">
                <a:solidFill>
                  <a:schemeClr val="tx1"/>
                </a:solidFill>
                <a:latin typeface="Times New Roman" pitchFamily="18" charset="0"/>
                <a:ea typeface="楷体_GB2312" pitchFamily="49" charset="-122"/>
              </a:rPr>
              <a:t>自学）</a:t>
            </a:r>
          </a:p>
        </p:txBody>
      </p:sp>
      <p:sp>
        <p:nvSpPr>
          <p:cNvPr id="44044" name="Text Box 12"/>
          <p:cNvSpPr txBox="1">
            <a:spLocks noChangeArrowheads="1"/>
          </p:cNvSpPr>
          <p:nvPr/>
        </p:nvSpPr>
        <p:spPr bwMode="auto">
          <a:xfrm>
            <a:off x="250825" y="1557338"/>
            <a:ext cx="252095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latin typeface="楷体_GB2312" pitchFamily="49" charset="-122"/>
              </a:rPr>
              <a:t>      </a:t>
            </a:r>
            <a:r>
              <a:rPr kumimoji="1" lang="zh-CN" altLang="en-US">
                <a:latin typeface="楷体_GB2312" pitchFamily="49" charset="-122"/>
              </a:rPr>
              <a:t>维持阻塞触发器是另一种边沿触发器，其内部门电路主要为</a:t>
            </a:r>
            <a:r>
              <a:rPr kumimoji="1" lang="en-US" altLang="zh-CN">
                <a:latin typeface="楷体_GB2312" pitchFamily="49" charset="-122"/>
              </a:rPr>
              <a:t>TTL</a:t>
            </a:r>
            <a:r>
              <a:rPr kumimoji="1" lang="zh-CN" altLang="en-US">
                <a:latin typeface="楷体_GB2312" pitchFamily="49" charset="-122"/>
              </a:rPr>
              <a:t>电路。</a:t>
            </a:r>
          </a:p>
        </p:txBody>
      </p:sp>
      <p:sp>
        <p:nvSpPr>
          <p:cNvPr id="44045" name="Text Box 13"/>
          <p:cNvSpPr txBox="1">
            <a:spLocks noChangeArrowheads="1"/>
          </p:cNvSpPr>
          <p:nvPr/>
        </p:nvSpPr>
        <p:spPr bwMode="auto">
          <a:xfrm>
            <a:off x="250825" y="5229225"/>
            <a:ext cx="25209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a:t>维持阻塞结构的</a:t>
            </a:r>
            <a:r>
              <a:rPr kumimoji="1" lang="en-US" altLang="zh-CN"/>
              <a:t>D</a:t>
            </a:r>
            <a:r>
              <a:rPr kumimoji="1" lang="zh-CN" altLang="en-US"/>
              <a:t>触发器如图</a:t>
            </a:r>
            <a:r>
              <a:rPr kumimoji="1" lang="en-US" altLang="zh-CN"/>
              <a:t>5.5.5</a:t>
            </a:r>
            <a:r>
              <a:rPr kumimoji="1" lang="zh-CN" altLang="en-US"/>
              <a:t>所示。</a:t>
            </a:r>
          </a:p>
        </p:txBody>
      </p:sp>
      <p:graphicFrame>
        <p:nvGraphicFramePr>
          <p:cNvPr id="44047" name="Object 15"/>
          <p:cNvGraphicFramePr>
            <a:graphicFrameLocks noChangeAspect="1"/>
          </p:cNvGraphicFramePr>
          <p:nvPr/>
        </p:nvGraphicFramePr>
        <p:xfrm>
          <a:off x="2843213" y="692150"/>
          <a:ext cx="6089650" cy="5976938"/>
        </p:xfrm>
        <a:graphic>
          <a:graphicData uri="http://schemas.openxmlformats.org/presentationml/2006/ole">
            <mc:AlternateContent xmlns:mc="http://schemas.openxmlformats.org/markup-compatibility/2006">
              <mc:Choice xmlns:v="urn:schemas-microsoft-com:vml" Requires="v">
                <p:oleObj spid="_x0000_s44054" name="Visio" r:id="rId4" imgW="4049573" imgH="4057802" progId="Visio.Drawing.11">
                  <p:embed/>
                </p:oleObj>
              </mc:Choice>
              <mc:Fallback>
                <p:oleObj name="Visio" r:id="rId4" imgW="4049573" imgH="4057802" progId="Visio.Drawing.11">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t="1637" r="17020" b="17110"/>
                      <a:stretch>
                        <a:fillRect/>
                      </a:stretch>
                    </p:blipFill>
                    <p:spPr bwMode="auto">
                      <a:xfrm>
                        <a:off x="2843213" y="692150"/>
                        <a:ext cx="6089650" cy="5976938"/>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52" name="Rectangle 20"/>
          <p:cNvSpPr>
            <a:spLocks noChangeArrowheads="1"/>
          </p:cNvSpPr>
          <p:nvPr/>
        </p:nvSpPr>
        <p:spPr bwMode="auto">
          <a:xfrm>
            <a:off x="0" y="0"/>
            <a:ext cx="8316913"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effectLst>
                  <a:outerShdw blurRad="38100" dist="38100" dir="2700000" algn="tl">
                    <a:srgbClr val="000000"/>
                  </a:outerShdw>
                </a:effectLst>
              </a:rPr>
              <a:t>5.5 </a:t>
            </a:r>
            <a:r>
              <a:rPr lang="zh-CN" altLang="en-US" sz="3600" u="sng">
                <a:solidFill>
                  <a:srgbClr val="FFFF66"/>
                </a:solidFill>
                <a:effectLst>
                  <a:outerShdw blurRad="38100" dist="38100" dir="2700000" algn="tl">
                    <a:srgbClr val="000000"/>
                  </a:outerShdw>
                </a:effectLst>
              </a:rPr>
              <a:t>边沿触发器的电路结构与动作特点</a:t>
            </a:r>
          </a:p>
        </p:txBody>
      </p:sp>
      <p:sp>
        <p:nvSpPr>
          <p:cNvPr id="44053" name="Rectangle 21"/>
          <p:cNvSpPr>
            <a:spLocks noChangeArrowheads="1"/>
          </p:cNvSpPr>
          <p:nvPr/>
        </p:nvSpPr>
        <p:spPr bwMode="auto">
          <a:xfrm>
            <a:off x="250825" y="4292600"/>
            <a:ext cx="25923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u="sng"/>
              <a:t>1.</a:t>
            </a:r>
            <a:r>
              <a:rPr kumimoji="1" lang="zh-CN" altLang="en-US" u="sng"/>
              <a:t>电路结构及功能表：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box(in)">
                                      <p:cBhvr>
                                        <p:cTn id="7" dur="1000"/>
                                        <p:tgtEl>
                                          <p:spTgt spid="440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44044"/>
                                        </p:tgtEl>
                                        <p:attrNameLst>
                                          <p:attrName>style.visibility</p:attrName>
                                        </p:attrNameLst>
                                      </p:cBhvr>
                                      <p:to>
                                        <p:strVal val="visible"/>
                                      </p:to>
                                    </p:set>
                                    <p:animEffect transition="in" filter="barn(inHorizontal)">
                                      <p:cBhvr>
                                        <p:cTn id="12" dur="1000"/>
                                        <p:tgtEl>
                                          <p:spTgt spid="440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9" presetClass="entr" presetSubtype="0" fill="hold" grpId="0" nodeType="clickEffect">
                                  <p:stCondLst>
                                    <p:cond delay="0"/>
                                  </p:stCondLst>
                                  <p:childTnLst>
                                    <p:set>
                                      <p:cBhvr>
                                        <p:cTn id="16" dur="1" fill="hold">
                                          <p:stCondLst>
                                            <p:cond delay="0"/>
                                          </p:stCondLst>
                                        </p:cTn>
                                        <p:tgtEl>
                                          <p:spTgt spid="44053"/>
                                        </p:tgtEl>
                                        <p:attrNameLst>
                                          <p:attrName>style.visibility</p:attrName>
                                        </p:attrNameLst>
                                      </p:cBhvr>
                                      <p:to>
                                        <p:strVal val="visible"/>
                                      </p:to>
                                    </p:set>
                                    <p:anim calcmode="lin" valueType="num">
                                      <p:cBhvr>
                                        <p:cTn id="17" dur="1000" fill="hold"/>
                                        <p:tgtEl>
                                          <p:spTgt spid="44053"/>
                                        </p:tgtEl>
                                        <p:attrNameLst>
                                          <p:attrName>ppt_x</p:attrName>
                                        </p:attrNameLst>
                                      </p:cBhvr>
                                      <p:tavLst>
                                        <p:tav tm="0">
                                          <p:val>
                                            <p:strVal val="#ppt_x-.2"/>
                                          </p:val>
                                        </p:tav>
                                        <p:tav tm="100000">
                                          <p:val>
                                            <p:strVal val="#ppt_x"/>
                                          </p:val>
                                        </p:tav>
                                      </p:tavLst>
                                    </p:anim>
                                    <p:anim calcmode="lin" valueType="num">
                                      <p:cBhvr>
                                        <p:cTn id="18" dur="1000" fill="hold"/>
                                        <p:tgtEl>
                                          <p:spTgt spid="44053"/>
                                        </p:tgtEl>
                                        <p:attrNameLst>
                                          <p:attrName>ppt_y</p:attrName>
                                        </p:attrNameLst>
                                      </p:cBhvr>
                                      <p:tavLst>
                                        <p:tav tm="0">
                                          <p:val>
                                            <p:strVal val="#ppt_y"/>
                                          </p:val>
                                        </p:tav>
                                        <p:tav tm="100000">
                                          <p:val>
                                            <p:strVal val="#ppt_y"/>
                                          </p:val>
                                        </p:tav>
                                      </p:tavLst>
                                    </p:anim>
                                    <p:animEffect transition="in" filter="wipe(right)" prLst="gradientSize: 0.1">
                                      <p:cBhvr>
                                        <p:cTn id="19" dur="1000"/>
                                        <p:tgtEl>
                                          <p:spTgt spid="4405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0" presetClass="entr" presetSubtype="0" fill="hold" grpId="1" nodeType="clickEffect">
                                  <p:stCondLst>
                                    <p:cond delay="0"/>
                                  </p:stCondLst>
                                  <p:childTnLst>
                                    <p:set>
                                      <p:cBhvr>
                                        <p:cTn id="23" dur="1" fill="hold">
                                          <p:stCondLst>
                                            <p:cond delay="0"/>
                                          </p:stCondLst>
                                        </p:cTn>
                                        <p:tgtEl>
                                          <p:spTgt spid="44045"/>
                                        </p:tgtEl>
                                        <p:attrNameLst>
                                          <p:attrName>style.visibility</p:attrName>
                                        </p:attrNameLst>
                                      </p:cBhvr>
                                      <p:to>
                                        <p:strVal val="visible"/>
                                      </p:to>
                                    </p:set>
                                    <p:animEffect transition="in" filter="wedge">
                                      <p:cBhvr>
                                        <p:cTn id="24" dur="1000"/>
                                        <p:tgtEl>
                                          <p:spTgt spid="4404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44047"/>
                                        </p:tgtEl>
                                        <p:attrNameLst>
                                          <p:attrName>style.visibility</p:attrName>
                                        </p:attrNameLst>
                                      </p:cBhvr>
                                      <p:to>
                                        <p:strVal val="visible"/>
                                      </p:to>
                                    </p:set>
                                    <p:animEffect transition="in" filter="dissolve">
                                      <p:cBhvr>
                                        <p:cTn id="29" dur="1000"/>
                                        <p:tgtEl>
                                          <p:spTgt spid="44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autoUpdateAnimBg="0"/>
      <p:bldP spid="44044" grpId="0" autoUpdateAnimBg="0"/>
      <p:bldP spid="44045" grpId="1"/>
      <p:bldP spid="4405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323850" y="692150"/>
            <a:ext cx="3889375" cy="433388"/>
          </a:xfrm>
        </p:spPr>
        <p:txBody>
          <a:bodyPr/>
          <a:lstStyle/>
          <a:p>
            <a:pPr algn="l"/>
            <a:r>
              <a:rPr kumimoji="1" lang="zh-CN" altLang="en-US" sz="2800" b="1">
                <a:solidFill>
                  <a:schemeClr val="tx1"/>
                </a:solidFill>
                <a:effectLst/>
                <a:latin typeface="Times New Roman" pitchFamily="18" charset="0"/>
                <a:ea typeface="楷体_GB2312" pitchFamily="49" charset="-122"/>
              </a:rPr>
              <a:t>功能表如表</a:t>
            </a:r>
            <a:r>
              <a:rPr kumimoji="1" lang="en-US" altLang="zh-CN" sz="2800" b="1">
                <a:solidFill>
                  <a:schemeClr val="tx1"/>
                </a:solidFill>
                <a:effectLst/>
                <a:latin typeface="Times New Roman" pitchFamily="18" charset="0"/>
                <a:ea typeface="楷体_GB2312" pitchFamily="49" charset="-122"/>
              </a:rPr>
              <a:t>5.5.2</a:t>
            </a:r>
            <a:r>
              <a:rPr kumimoji="1" lang="zh-CN" altLang="en-US" sz="2800" b="1">
                <a:solidFill>
                  <a:schemeClr val="tx1"/>
                </a:solidFill>
                <a:effectLst/>
                <a:latin typeface="Times New Roman" pitchFamily="18" charset="0"/>
                <a:ea typeface="楷体_GB2312" pitchFamily="49" charset="-122"/>
              </a:rPr>
              <a:t>所示。</a:t>
            </a:r>
          </a:p>
        </p:txBody>
      </p:sp>
      <p:sp>
        <p:nvSpPr>
          <p:cNvPr id="150535" name="Text Box 7"/>
          <p:cNvSpPr txBox="1">
            <a:spLocks noChangeArrowheads="1"/>
          </p:cNvSpPr>
          <p:nvPr/>
        </p:nvSpPr>
        <p:spPr bwMode="auto">
          <a:xfrm>
            <a:off x="5076825" y="5300663"/>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Arial" charset="0"/>
                <a:ea typeface="宋体" pitchFamily="2" charset="-122"/>
              </a:rPr>
              <a:t>      </a:t>
            </a:r>
          </a:p>
        </p:txBody>
      </p:sp>
      <p:grpSp>
        <p:nvGrpSpPr>
          <p:cNvPr id="150538" name="Group 10"/>
          <p:cNvGrpSpPr>
            <a:grpSpLocks/>
          </p:cNvGrpSpPr>
          <p:nvPr/>
        </p:nvGrpSpPr>
        <p:grpSpPr bwMode="auto">
          <a:xfrm>
            <a:off x="5003800" y="620713"/>
            <a:ext cx="3730625" cy="4319587"/>
            <a:chOff x="2925" y="346"/>
            <a:chExt cx="2350" cy="2721"/>
          </a:xfrm>
        </p:grpSpPr>
        <p:graphicFrame>
          <p:nvGraphicFramePr>
            <p:cNvPr id="150536" name="Object 8"/>
            <p:cNvGraphicFramePr>
              <a:graphicFrameLocks noChangeAspect="1"/>
            </p:cNvGraphicFramePr>
            <p:nvPr/>
          </p:nvGraphicFramePr>
          <p:xfrm>
            <a:off x="2925" y="663"/>
            <a:ext cx="2350" cy="2404"/>
          </p:xfrm>
          <a:graphic>
            <a:graphicData uri="http://schemas.openxmlformats.org/presentationml/2006/ole">
              <mc:AlternateContent xmlns:mc="http://schemas.openxmlformats.org/markup-compatibility/2006">
                <mc:Choice xmlns:v="urn:schemas-microsoft-com:vml" Requires="v">
                  <p:oleObj spid="_x0000_s150546" name="Visio" r:id="rId4" imgW="1428902" imgH="1639824" progId="Visio.Drawing.11">
                    <p:embed/>
                  </p:oleObj>
                </mc:Choice>
                <mc:Fallback>
                  <p:oleObj name="Visio" r:id="rId4" imgW="1428902" imgH="1639824" progId="Visio.Drawing.11">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b="10876"/>
                        <a:stretch>
                          <a:fillRect/>
                        </a:stretch>
                      </p:blipFill>
                      <p:spPr bwMode="auto">
                        <a:xfrm>
                          <a:off x="2925" y="663"/>
                          <a:ext cx="2350" cy="2404"/>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0537" name="Rectangle 9"/>
            <p:cNvSpPr>
              <a:spLocks noChangeArrowheads="1"/>
            </p:cNvSpPr>
            <p:nvPr/>
          </p:nvSpPr>
          <p:spPr bwMode="auto">
            <a:xfrm>
              <a:off x="2925" y="346"/>
              <a:ext cx="7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t>表</a:t>
              </a:r>
              <a:r>
                <a:rPr kumimoji="1" lang="en-US" altLang="zh-CN"/>
                <a:t>5.5.2</a:t>
              </a:r>
            </a:p>
          </p:txBody>
        </p:sp>
      </p:grpSp>
      <p:sp>
        <p:nvSpPr>
          <p:cNvPr id="150539" name="Rectangle 11"/>
          <p:cNvSpPr>
            <a:spLocks noChangeArrowheads="1"/>
          </p:cNvSpPr>
          <p:nvPr/>
        </p:nvSpPr>
        <p:spPr bwMode="auto">
          <a:xfrm>
            <a:off x="0" y="0"/>
            <a:ext cx="8316913"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effectLst>
                  <a:outerShdw blurRad="38100" dist="38100" dir="2700000" algn="tl">
                    <a:srgbClr val="000000"/>
                  </a:outerShdw>
                </a:effectLst>
              </a:rPr>
              <a:t>5.5 </a:t>
            </a:r>
            <a:r>
              <a:rPr lang="zh-CN" altLang="en-US" sz="3600" u="sng">
                <a:solidFill>
                  <a:srgbClr val="FFFF66"/>
                </a:solidFill>
                <a:effectLst>
                  <a:outerShdw blurRad="38100" dist="38100" dir="2700000" algn="tl">
                    <a:srgbClr val="000000"/>
                  </a:outerShdw>
                </a:effectLst>
              </a:rPr>
              <a:t>边沿触发器的电路结构与动作特点</a:t>
            </a:r>
          </a:p>
        </p:txBody>
      </p:sp>
      <p:sp>
        <p:nvSpPr>
          <p:cNvPr id="150540" name="Rectangle 12"/>
          <p:cNvSpPr>
            <a:spLocks noChangeArrowheads="1"/>
          </p:cNvSpPr>
          <p:nvPr/>
        </p:nvSpPr>
        <p:spPr bwMode="auto">
          <a:xfrm>
            <a:off x="250825" y="1125538"/>
            <a:ext cx="2592388"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effectLst>
                  <a:outerShdw blurRad="38100" dist="38100" dir="2700000" algn="tl">
                    <a:srgbClr val="000000"/>
                  </a:outerShdw>
                </a:effectLst>
              </a:rPr>
              <a:t>其中：</a:t>
            </a:r>
          </a:p>
        </p:txBody>
      </p:sp>
      <p:graphicFrame>
        <p:nvGraphicFramePr>
          <p:cNvPr id="150541" name="Object 13"/>
          <p:cNvGraphicFramePr>
            <a:graphicFrameLocks noChangeAspect="1"/>
          </p:cNvGraphicFramePr>
          <p:nvPr/>
        </p:nvGraphicFramePr>
        <p:xfrm>
          <a:off x="4500563" y="620713"/>
          <a:ext cx="4392612" cy="5976937"/>
        </p:xfrm>
        <a:graphic>
          <a:graphicData uri="http://schemas.openxmlformats.org/presentationml/2006/ole">
            <mc:AlternateContent xmlns:mc="http://schemas.openxmlformats.org/markup-compatibility/2006">
              <mc:Choice xmlns:v="urn:schemas-microsoft-com:vml" Requires="v">
                <p:oleObj spid="_x0000_s150547" name="Visio" r:id="rId6" imgW="4049573" imgH="4057802" progId="Visio.Drawing.11">
                  <p:embed/>
                </p:oleObj>
              </mc:Choice>
              <mc:Fallback>
                <p:oleObj name="Visio" r:id="rId6" imgW="4049573" imgH="4057802" progId="Visio.Drawing.11">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t="1637" r="40144" b="17110"/>
                      <a:stretch>
                        <a:fillRect/>
                      </a:stretch>
                    </p:blipFill>
                    <p:spPr bwMode="auto">
                      <a:xfrm>
                        <a:off x="4500563" y="620713"/>
                        <a:ext cx="4392612" cy="5976937"/>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0542" name="Text Box 14"/>
          <p:cNvSpPr txBox="1">
            <a:spLocks noChangeArrowheads="1"/>
          </p:cNvSpPr>
          <p:nvPr/>
        </p:nvSpPr>
        <p:spPr bwMode="auto">
          <a:xfrm>
            <a:off x="179388" y="1700213"/>
            <a:ext cx="4105275"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t>①</a:t>
            </a:r>
            <a:r>
              <a:rPr kumimoji="1" lang="zh-CN" altLang="en-US"/>
              <a:t>线为置</a:t>
            </a:r>
            <a:r>
              <a:rPr kumimoji="1" lang="en-US" altLang="zh-CN"/>
              <a:t>1</a:t>
            </a:r>
            <a:r>
              <a:rPr kumimoji="1" lang="zh-CN" altLang="en-US"/>
              <a:t>线；②为置</a:t>
            </a:r>
            <a:r>
              <a:rPr kumimoji="1" lang="en-US" altLang="zh-CN"/>
              <a:t>0</a:t>
            </a:r>
            <a:r>
              <a:rPr kumimoji="1" lang="zh-CN" altLang="en-US"/>
              <a:t>维持线和置</a:t>
            </a:r>
            <a:r>
              <a:rPr kumimoji="1" lang="en-US" altLang="zh-CN"/>
              <a:t>1</a:t>
            </a:r>
            <a:r>
              <a:rPr kumimoji="1" lang="zh-CN" altLang="en-US"/>
              <a:t>阻塞线；③置</a:t>
            </a:r>
            <a:r>
              <a:rPr kumimoji="1" lang="en-US" altLang="zh-CN"/>
              <a:t>0</a:t>
            </a:r>
            <a:r>
              <a:rPr kumimoji="1" lang="zh-CN" altLang="en-US"/>
              <a:t>阻塞线。</a:t>
            </a:r>
          </a:p>
        </p:txBody>
      </p:sp>
      <p:sp>
        <p:nvSpPr>
          <p:cNvPr id="150544" name="Text Box 16"/>
          <p:cNvSpPr txBox="1">
            <a:spLocks noChangeArrowheads="1"/>
          </p:cNvSpPr>
          <p:nvPr/>
        </p:nvSpPr>
        <p:spPr bwMode="auto">
          <a:xfrm>
            <a:off x="250825" y="3068638"/>
            <a:ext cx="3960813"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S </a:t>
            </a:r>
            <a:r>
              <a:rPr lang="en-US" altLang="zh-CN">
                <a:sym typeface="Symbol" pitchFamily="18" charset="2"/>
              </a:rPr>
              <a:t></a:t>
            </a:r>
            <a:r>
              <a:rPr lang="en-US" altLang="zh-CN" baseline="-25000">
                <a:sym typeface="Symbol" pitchFamily="18" charset="2"/>
              </a:rPr>
              <a:t>D</a:t>
            </a:r>
            <a:r>
              <a:rPr lang="zh-CN" altLang="en-US">
                <a:sym typeface="Symbol" pitchFamily="18" charset="2"/>
              </a:rPr>
              <a:t>－置位端，低电平有效；</a:t>
            </a:r>
            <a:r>
              <a:rPr lang="en-US" altLang="zh-CN" i="1"/>
              <a:t>R </a:t>
            </a:r>
            <a:r>
              <a:rPr lang="en-US" altLang="zh-CN">
                <a:sym typeface="Symbol" pitchFamily="18" charset="2"/>
              </a:rPr>
              <a:t></a:t>
            </a:r>
            <a:r>
              <a:rPr lang="en-US" altLang="zh-CN" baseline="-25000">
                <a:sym typeface="Symbol" pitchFamily="18" charset="2"/>
              </a:rPr>
              <a:t>D</a:t>
            </a:r>
            <a:r>
              <a:rPr lang="zh-CN" altLang="en-US">
                <a:sym typeface="Symbol" pitchFamily="18" charset="2"/>
              </a:rPr>
              <a:t>－复位端，也是低电平有效。正常工作时接高电平</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0530"/>
                                        </p:tgtEl>
                                        <p:attrNameLst>
                                          <p:attrName>style.visibility</p:attrName>
                                        </p:attrNameLst>
                                      </p:cBhvr>
                                      <p:to>
                                        <p:strVal val="visible"/>
                                      </p:to>
                                    </p:set>
                                    <p:animEffect transition="in" filter="box(in)">
                                      <p:cBhvr>
                                        <p:cTn id="7" dur="1000"/>
                                        <p:tgtEl>
                                          <p:spTgt spid="150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50538"/>
                                        </p:tgtEl>
                                        <p:attrNameLst>
                                          <p:attrName>style.visibility</p:attrName>
                                        </p:attrNameLst>
                                      </p:cBhvr>
                                      <p:to>
                                        <p:strVal val="visible"/>
                                      </p:to>
                                    </p:set>
                                    <p:animEffect transition="in" filter="dissolve">
                                      <p:cBhvr>
                                        <p:cTn id="12" dur="1000"/>
                                        <p:tgtEl>
                                          <p:spTgt spid="1505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50541"/>
                                        </p:tgtEl>
                                        <p:attrNameLst>
                                          <p:attrName>style.visibility</p:attrName>
                                        </p:attrNameLst>
                                      </p:cBhvr>
                                      <p:to>
                                        <p:strVal val="visible"/>
                                      </p:to>
                                    </p:set>
                                    <p:animEffect transition="in" filter="dissolve">
                                      <p:cBhvr>
                                        <p:cTn id="17" dur="1000"/>
                                        <p:tgtEl>
                                          <p:spTgt spid="1505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272" fill="hold" grpId="0" nodeType="clickEffect">
                                  <p:stCondLst>
                                    <p:cond delay="0"/>
                                  </p:stCondLst>
                                  <p:childTnLst>
                                    <p:set>
                                      <p:cBhvr>
                                        <p:cTn id="21" dur="1" fill="hold">
                                          <p:stCondLst>
                                            <p:cond delay="0"/>
                                          </p:stCondLst>
                                        </p:cTn>
                                        <p:tgtEl>
                                          <p:spTgt spid="150540"/>
                                        </p:tgtEl>
                                        <p:attrNameLst>
                                          <p:attrName>style.visibility</p:attrName>
                                        </p:attrNameLst>
                                      </p:cBhvr>
                                      <p:to>
                                        <p:strVal val="visible"/>
                                      </p:to>
                                    </p:set>
                                    <p:anim calcmode="lin" valueType="num">
                                      <p:cBhvr>
                                        <p:cTn id="22" dur="1000" fill="hold"/>
                                        <p:tgtEl>
                                          <p:spTgt spid="150540"/>
                                        </p:tgtEl>
                                        <p:attrNameLst>
                                          <p:attrName>ppt_w</p:attrName>
                                        </p:attrNameLst>
                                      </p:cBhvr>
                                      <p:tavLst>
                                        <p:tav tm="0">
                                          <p:val>
                                            <p:strVal val="2/3*#ppt_w"/>
                                          </p:val>
                                        </p:tav>
                                        <p:tav tm="100000">
                                          <p:val>
                                            <p:strVal val="#ppt_w"/>
                                          </p:val>
                                        </p:tav>
                                      </p:tavLst>
                                    </p:anim>
                                    <p:anim calcmode="lin" valueType="num">
                                      <p:cBhvr>
                                        <p:cTn id="23" dur="1000" fill="hold"/>
                                        <p:tgtEl>
                                          <p:spTgt spid="150540"/>
                                        </p:tgtEl>
                                        <p:attrNameLst>
                                          <p:attrName>ppt_h</p:attrName>
                                        </p:attrNameLst>
                                      </p:cBhvr>
                                      <p:tavLst>
                                        <p:tav tm="0">
                                          <p:val>
                                            <p:strVal val="2/3*#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150542"/>
                                        </p:tgtEl>
                                        <p:attrNameLst>
                                          <p:attrName>style.visibility</p:attrName>
                                        </p:attrNameLst>
                                      </p:cBhvr>
                                      <p:to>
                                        <p:strVal val="visible"/>
                                      </p:to>
                                    </p:set>
                                    <p:anim calcmode="lin" valueType="num">
                                      <p:cBhvr>
                                        <p:cTn id="28" dur="1000" fill="hold"/>
                                        <p:tgtEl>
                                          <p:spTgt spid="150542"/>
                                        </p:tgtEl>
                                        <p:attrNameLst>
                                          <p:attrName>ppt_x</p:attrName>
                                        </p:attrNameLst>
                                      </p:cBhvr>
                                      <p:tavLst>
                                        <p:tav tm="0">
                                          <p:val>
                                            <p:strVal val="#ppt_x-.2"/>
                                          </p:val>
                                        </p:tav>
                                        <p:tav tm="100000">
                                          <p:val>
                                            <p:strVal val="#ppt_x"/>
                                          </p:val>
                                        </p:tav>
                                      </p:tavLst>
                                    </p:anim>
                                    <p:anim calcmode="lin" valueType="num">
                                      <p:cBhvr>
                                        <p:cTn id="29" dur="1000" fill="hold"/>
                                        <p:tgtEl>
                                          <p:spTgt spid="150542"/>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5054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grpId="0" nodeType="clickEffect">
                                  <p:stCondLst>
                                    <p:cond delay="0"/>
                                  </p:stCondLst>
                                  <p:childTnLst>
                                    <p:set>
                                      <p:cBhvr>
                                        <p:cTn id="34" dur="1" fill="hold">
                                          <p:stCondLst>
                                            <p:cond delay="0"/>
                                          </p:stCondLst>
                                        </p:cTn>
                                        <p:tgtEl>
                                          <p:spTgt spid="150544"/>
                                        </p:tgtEl>
                                        <p:attrNameLst>
                                          <p:attrName>style.visibility</p:attrName>
                                        </p:attrNameLst>
                                      </p:cBhvr>
                                      <p:to>
                                        <p:strVal val="visible"/>
                                      </p:to>
                                    </p:set>
                                    <p:anim calcmode="lin" valueType="num">
                                      <p:cBhvr>
                                        <p:cTn id="35" dur="1000" fill="hold"/>
                                        <p:tgtEl>
                                          <p:spTgt spid="150544"/>
                                        </p:tgtEl>
                                        <p:attrNameLst>
                                          <p:attrName>ppt_x</p:attrName>
                                        </p:attrNameLst>
                                      </p:cBhvr>
                                      <p:tavLst>
                                        <p:tav tm="0">
                                          <p:val>
                                            <p:strVal val="#ppt_x-.2"/>
                                          </p:val>
                                        </p:tav>
                                        <p:tav tm="100000">
                                          <p:val>
                                            <p:strVal val="#ppt_x"/>
                                          </p:val>
                                        </p:tav>
                                      </p:tavLst>
                                    </p:anim>
                                    <p:anim calcmode="lin" valueType="num">
                                      <p:cBhvr>
                                        <p:cTn id="36" dur="1000" fill="hold"/>
                                        <p:tgtEl>
                                          <p:spTgt spid="150544"/>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50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p:bldP spid="150540" grpId="0" autoUpdateAnimBg="0"/>
      <p:bldP spid="150542" grpId="0" autoUpdateAnimBg="0"/>
      <p:bldP spid="150544" grpId="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50825" y="692150"/>
            <a:ext cx="5761038" cy="685800"/>
          </a:xfrm>
        </p:spPr>
        <p:txBody>
          <a:bodyPr/>
          <a:lstStyle/>
          <a:p>
            <a:pPr algn="l"/>
            <a:r>
              <a:rPr kumimoji="1" lang="en-US" altLang="zh-CN" sz="2800" b="1" u="sng">
                <a:solidFill>
                  <a:schemeClr val="tx1"/>
                </a:solidFill>
                <a:effectLst/>
                <a:latin typeface="Times New Roman" pitchFamily="18" charset="0"/>
                <a:ea typeface="楷体_GB2312" pitchFamily="49" charset="-122"/>
              </a:rPr>
              <a:t>2. </a:t>
            </a:r>
            <a:r>
              <a:rPr kumimoji="1" lang="zh-CN" altLang="en-US" sz="2800" b="1" u="sng">
                <a:solidFill>
                  <a:schemeClr val="tx1"/>
                </a:solidFill>
                <a:effectLst/>
                <a:latin typeface="Times New Roman" pitchFamily="18" charset="0"/>
                <a:ea typeface="楷体_GB2312" pitchFamily="49" charset="-122"/>
              </a:rPr>
              <a:t>工作原理：</a:t>
            </a:r>
          </a:p>
        </p:txBody>
      </p:sp>
      <p:graphicFrame>
        <p:nvGraphicFramePr>
          <p:cNvPr id="45074" name="Object 18"/>
          <p:cNvGraphicFramePr>
            <a:graphicFrameLocks noChangeAspect="1"/>
          </p:cNvGraphicFramePr>
          <p:nvPr/>
        </p:nvGraphicFramePr>
        <p:xfrm>
          <a:off x="395288" y="1628775"/>
          <a:ext cx="3816350" cy="1428750"/>
        </p:xfrm>
        <a:graphic>
          <a:graphicData uri="http://schemas.openxmlformats.org/presentationml/2006/ole">
            <mc:AlternateContent xmlns:mc="http://schemas.openxmlformats.org/markup-compatibility/2006">
              <mc:Choice xmlns:v="urn:schemas-microsoft-com:vml" Requires="v">
                <p:oleObj spid="_x0000_s45079" name="公式" r:id="rId4" imgW="1866600" imgH="698400" progId="Equation.3">
                  <p:embed/>
                </p:oleObj>
              </mc:Choice>
              <mc:Fallback>
                <p:oleObj name="公式" r:id="rId4" imgW="1866600" imgH="698400" progId="Equation.3">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1628775"/>
                        <a:ext cx="3816350" cy="1428750"/>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75" name="Object 19"/>
          <p:cNvGraphicFramePr>
            <a:graphicFrameLocks noChangeAspect="1"/>
          </p:cNvGraphicFramePr>
          <p:nvPr/>
        </p:nvGraphicFramePr>
        <p:xfrm>
          <a:off x="395288" y="3357563"/>
          <a:ext cx="3816350" cy="2843212"/>
        </p:xfrm>
        <a:graphic>
          <a:graphicData uri="http://schemas.openxmlformats.org/presentationml/2006/ole">
            <mc:AlternateContent xmlns:mc="http://schemas.openxmlformats.org/markup-compatibility/2006">
              <mc:Choice xmlns:v="urn:schemas-microsoft-com:vml" Requires="v">
                <p:oleObj spid="_x0000_s45080" name="公式" r:id="rId6" imgW="1803240" imgH="1396800" progId="Equation.3">
                  <p:embed/>
                </p:oleObj>
              </mc:Choice>
              <mc:Fallback>
                <p:oleObj name="公式" r:id="rId6" imgW="1803240" imgH="1396800" progId="Equation.3">
                  <p:embed/>
                  <p:pic>
                    <p:nvPicPr>
                      <p:cNvPr id="0"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88" y="3357563"/>
                        <a:ext cx="3816350" cy="2843212"/>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77" name="Rectangle 21"/>
          <p:cNvSpPr>
            <a:spLocks noChangeArrowheads="1"/>
          </p:cNvSpPr>
          <p:nvPr/>
        </p:nvSpPr>
        <p:spPr bwMode="auto">
          <a:xfrm>
            <a:off x="0" y="0"/>
            <a:ext cx="8316913"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effectLst>
                  <a:outerShdw blurRad="38100" dist="38100" dir="2700000" algn="tl">
                    <a:srgbClr val="000000"/>
                  </a:outerShdw>
                </a:effectLst>
              </a:rPr>
              <a:t>5.5 </a:t>
            </a:r>
            <a:r>
              <a:rPr lang="zh-CN" altLang="en-US" sz="3600" u="sng">
                <a:solidFill>
                  <a:srgbClr val="FFFF66"/>
                </a:solidFill>
                <a:effectLst>
                  <a:outerShdw blurRad="38100" dist="38100" dir="2700000" algn="tl">
                    <a:srgbClr val="000000"/>
                  </a:outerShdw>
                </a:effectLst>
              </a:rPr>
              <a:t>边沿触发器的电路结构与动作特点</a:t>
            </a:r>
          </a:p>
        </p:txBody>
      </p:sp>
      <p:graphicFrame>
        <p:nvGraphicFramePr>
          <p:cNvPr id="45078" name="Object 22"/>
          <p:cNvGraphicFramePr>
            <a:graphicFrameLocks noChangeAspect="1"/>
          </p:cNvGraphicFramePr>
          <p:nvPr/>
        </p:nvGraphicFramePr>
        <p:xfrm>
          <a:off x="4500563" y="620713"/>
          <a:ext cx="4392612" cy="5976937"/>
        </p:xfrm>
        <a:graphic>
          <a:graphicData uri="http://schemas.openxmlformats.org/presentationml/2006/ole">
            <mc:AlternateContent xmlns:mc="http://schemas.openxmlformats.org/markup-compatibility/2006">
              <mc:Choice xmlns:v="urn:schemas-microsoft-com:vml" Requires="v">
                <p:oleObj spid="_x0000_s45081" name="Visio" r:id="rId8" imgW="4049573" imgH="4057802" progId="Visio.Drawing.11">
                  <p:embed/>
                </p:oleObj>
              </mc:Choice>
              <mc:Fallback>
                <p:oleObj name="Visio" r:id="rId8" imgW="4049573" imgH="4057802" progId="Visio.Drawing.11">
                  <p:embed/>
                  <p:pic>
                    <p:nvPicPr>
                      <p:cNvPr id="0" name="Object 22"/>
                      <p:cNvPicPr>
                        <a:picLocks noChangeAspect="1" noChangeArrowheads="1"/>
                      </p:cNvPicPr>
                      <p:nvPr/>
                    </p:nvPicPr>
                    <p:blipFill>
                      <a:blip r:embed="rId9">
                        <a:extLst>
                          <a:ext uri="{28A0092B-C50C-407E-A947-70E740481C1C}">
                            <a14:useLocalDpi xmlns:a14="http://schemas.microsoft.com/office/drawing/2010/main" val="0"/>
                          </a:ext>
                        </a:extLst>
                      </a:blip>
                      <a:srcRect t="1637" r="40144" b="17110"/>
                      <a:stretch>
                        <a:fillRect/>
                      </a:stretch>
                    </p:blipFill>
                    <p:spPr bwMode="auto">
                      <a:xfrm>
                        <a:off x="4500563" y="620713"/>
                        <a:ext cx="4392612" cy="5976937"/>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5058"/>
                                        </p:tgtEl>
                                        <p:attrNameLst>
                                          <p:attrName>style.visibility</p:attrName>
                                        </p:attrNameLst>
                                      </p:cBhvr>
                                      <p:to>
                                        <p:strVal val="visible"/>
                                      </p:to>
                                    </p:set>
                                    <p:animEffect transition="in" filter="box(in)">
                                      <p:cBhvr>
                                        <p:cTn id="7" dur="1000"/>
                                        <p:tgtEl>
                                          <p:spTgt spid="450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5078"/>
                                        </p:tgtEl>
                                        <p:attrNameLst>
                                          <p:attrName>style.visibility</p:attrName>
                                        </p:attrNameLst>
                                      </p:cBhvr>
                                      <p:to>
                                        <p:strVal val="visible"/>
                                      </p:to>
                                    </p:set>
                                    <p:animEffect transition="in" filter="dissolve">
                                      <p:cBhvr>
                                        <p:cTn id="12" dur="1000"/>
                                        <p:tgtEl>
                                          <p:spTgt spid="450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45074"/>
                                        </p:tgtEl>
                                        <p:attrNameLst>
                                          <p:attrName>style.visibility</p:attrName>
                                        </p:attrNameLst>
                                      </p:cBhvr>
                                      <p:to>
                                        <p:strVal val="visible"/>
                                      </p:to>
                                    </p:set>
                                    <p:animEffect transition="in" filter="fade">
                                      <p:cBhvr>
                                        <p:cTn id="17" dur="1000"/>
                                        <p:tgtEl>
                                          <p:spTgt spid="450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45075"/>
                                        </p:tgtEl>
                                        <p:attrNameLst>
                                          <p:attrName>style.visibility</p:attrName>
                                        </p:attrNameLst>
                                      </p:cBhvr>
                                      <p:to>
                                        <p:strVal val="visible"/>
                                      </p:to>
                                    </p:set>
                                    <p:animEffect transition="in" filter="fade">
                                      <p:cBhvr>
                                        <p:cTn id="22" dur="1000"/>
                                        <p:tgtEl>
                                          <p:spTgt spid="45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6877050" cy="685800"/>
          </a:xfrm>
        </p:spPr>
        <p:txBody>
          <a:bodyPr/>
          <a:lstStyle/>
          <a:p>
            <a:pPr algn="l"/>
            <a:r>
              <a:rPr lang="en-US" altLang="zh-CN" sz="3600" b="1" u="sng">
                <a:solidFill>
                  <a:srgbClr val="FFFF66"/>
                </a:solidFill>
                <a:latin typeface="Times New Roman" pitchFamily="18" charset="0"/>
                <a:ea typeface="楷体_GB2312" pitchFamily="49" charset="-122"/>
              </a:rPr>
              <a:t>5.2   </a:t>
            </a:r>
            <a:r>
              <a:rPr lang="en-US" altLang="zh-CN" sz="3600" b="1" i="1" u="sng">
                <a:solidFill>
                  <a:srgbClr val="FFFF66"/>
                </a:solidFill>
                <a:latin typeface="Times New Roman" pitchFamily="18" charset="0"/>
                <a:ea typeface="楷体_GB2312" pitchFamily="49" charset="-122"/>
              </a:rPr>
              <a:t>SR</a:t>
            </a:r>
            <a:r>
              <a:rPr lang="zh-CN" altLang="en-US" sz="3600" b="1" u="sng">
                <a:solidFill>
                  <a:srgbClr val="FFFF66"/>
                </a:solidFill>
                <a:latin typeface="Times New Roman" pitchFamily="18" charset="0"/>
                <a:ea typeface="楷体_GB2312" pitchFamily="49" charset="-122"/>
              </a:rPr>
              <a:t>锁存器</a:t>
            </a:r>
          </a:p>
        </p:txBody>
      </p:sp>
      <p:sp>
        <p:nvSpPr>
          <p:cNvPr id="8206" name="Text Box 14"/>
          <p:cNvSpPr txBox="1">
            <a:spLocks noChangeArrowheads="1"/>
          </p:cNvSpPr>
          <p:nvPr/>
        </p:nvSpPr>
        <p:spPr bwMode="auto">
          <a:xfrm>
            <a:off x="250825" y="692150"/>
            <a:ext cx="86423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t>        SR</a:t>
            </a:r>
            <a:r>
              <a:rPr kumimoji="1" lang="zh-CN" altLang="en-US"/>
              <a:t>锁存器（又叫基本</a:t>
            </a:r>
            <a:r>
              <a:rPr kumimoji="1" lang="en-US" altLang="zh-CN"/>
              <a:t>RS</a:t>
            </a:r>
            <a:r>
              <a:rPr kumimoji="1" lang="zh-CN" altLang="en-US"/>
              <a:t>触发器）是各种触发器构成的基本部件，也是最简单的一种触发器。它的输入信号直接作用在触发器，无需触发信号</a:t>
            </a:r>
          </a:p>
        </p:txBody>
      </p:sp>
      <p:sp>
        <p:nvSpPr>
          <p:cNvPr id="8207" name="Text Box 15"/>
          <p:cNvSpPr txBox="1">
            <a:spLocks noChangeArrowheads="1"/>
          </p:cNvSpPr>
          <p:nvPr/>
        </p:nvSpPr>
        <p:spPr bwMode="auto">
          <a:xfrm>
            <a:off x="250825" y="2060575"/>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u="sng"/>
              <a:t>一 、电路结构与工作原理</a:t>
            </a:r>
          </a:p>
        </p:txBody>
      </p:sp>
      <p:sp>
        <p:nvSpPr>
          <p:cNvPr id="8208" name="Text Box 16"/>
          <p:cNvSpPr txBox="1">
            <a:spLocks noChangeArrowheads="1"/>
          </p:cNvSpPr>
          <p:nvPr/>
        </p:nvSpPr>
        <p:spPr bwMode="auto">
          <a:xfrm>
            <a:off x="152400" y="2636838"/>
            <a:ext cx="83804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u="sng"/>
              <a:t>1.</a:t>
            </a:r>
            <a:r>
              <a:rPr kumimoji="1" lang="zh-CN" altLang="en-US" u="sng"/>
              <a:t>由或非门构成</a:t>
            </a:r>
            <a:r>
              <a:rPr kumimoji="1" lang="zh-CN" altLang="en-US"/>
              <a:t>：其电路及图形符号如图</a:t>
            </a:r>
            <a:r>
              <a:rPr kumimoji="1" lang="en-US" altLang="zh-CN"/>
              <a:t>4.2.1</a:t>
            </a:r>
            <a:r>
              <a:rPr kumimoji="1" lang="zh-CN" altLang="en-US"/>
              <a:t>所示。</a:t>
            </a:r>
          </a:p>
        </p:txBody>
      </p:sp>
      <p:grpSp>
        <p:nvGrpSpPr>
          <p:cNvPr id="8213" name="Group 21"/>
          <p:cNvGrpSpPr>
            <a:grpSpLocks/>
          </p:cNvGrpSpPr>
          <p:nvPr/>
        </p:nvGrpSpPr>
        <p:grpSpPr bwMode="auto">
          <a:xfrm>
            <a:off x="1979613" y="3357563"/>
            <a:ext cx="5041900" cy="3168650"/>
            <a:chOff x="2426" y="2115"/>
            <a:chExt cx="3129" cy="1860"/>
          </a:xfrm>
        </p:grpSpPr>
        <p:pic>
          <p:nvPicPr>
            <p:cNvPr id="8211" name="Picture 19" descr="5-2-1"/>
            <p:cNvPicPr>
              <a:picLocks noChangeAspect="1" noChangeArrowheads="1"/>
            </p:cNvPicPr>
            <p:nvPr/>
          </p:nvPicPr>
          <p:blipFill>
            <a:blip r:embed="rId3" cstate="print">
              <a:extLst>
                <a:ext uri="{28A0092B-C50C-407E-A947-70E740481C1C}">
                  <a14:useLocalDpi xmlns:a14="http://schemas.microsoft.com/office/drawing/2010/main" val="0"/>
                </a:ext>
              </a:extLst>
            </a:blip>
            <a:srcRect l="35524" b="-432"/>
            <a:stretch>
              <a:fillRect/>
            </a:stretch>
          </p:blipFill>
          <p:spPr bwMode="auto">
            <a:xfrm>
              <a:off x="2426" y="2115"/>
              <a:ext cx="3129" cy="1860"/>
            </a:xfrm>
            <a:prstGeom prst="rect">
              <a:avLst/>
            </a:prstGeom>
            <a:noFill/>
            <a:ln w="57150" cmpd="thickThin">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8212" name="Rectangle 20"/>
            <p:cNvSpPr>
              <a:spLocks noChangeArrowheads="1"/>
            </p:cNvSpPr>
            <p:nvPr/>
          </p:nvSpPr>
          <p:spPr bwMode="auto">
            <a:xfrm>
              <a:off x="3606" y="3612"/>
              <a:ext cx="778"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00"/>
                  </a:solidFill>
                </a:rPr>
                <a:t>图</a:t>
              </a:r>
              <a:r>
                <a:rPr kumimoji="1" lang="en-US" altLang="zh-CN">
                  <a:solidFill>
                    <a:srgbClr val="000000"/>
                  </a:solidFill>
                </a:rPr>
                <a:t>4.2.1</a:t>
              </a: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206"/>
                                        </p:tgtEl>
                                        <p:attrNameLst>
                                          <p:attrName>style.visibility</p:attrName>
                                        </p:attrNameLst>
                                      </p:cBhvr>
                                      <p:to>
                                        <p:strVal val="visible"/>
                                      </p:to>
                                    </p:set>
                                    <p:animEffect transition="in" filter="box(in)">
                                      <p:cBhvr>
                                        <p:cTn id="7" dur="1000"/>
                                        <p:tgtEl>
                                          <p:spTgt spid="82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07"/>
                                        </p:tgtEl>
                                        <p:attrNameLst>
                                          <p:attrName>style.visibility</p:attrName>
                                        </p:attrNameLst>
                                      </p:cBhvr>
                                      <p:to>
                                        <p:strVal val="visible"/>
                                      </p:to>
                                    </p:set>
                                    <p:animEffect transition="in" filter="wipe(left)">
                                      <p:cBhvr>
                                        <p:cTn id="12" dur="1000"/>
                                        <p:tgtEl>
                                          <p:spTgt spid="82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208"/>
                                        </p:tgtEl>
                                        <p:attrNameLst>
                                          <p:attrName>style.visibility</p:attrName>
                                        </p:attrNameLst>
                                      </p:cBhvr>
                                      <p:to>
                                        <p:strVal val="visible"/>
                                      </p:to>
                                    </p:set>
                                    <p:animEffect transition="in" filter="dissolve">
                                      <p:cBhvr>
                                        <p:cTn id="17" dur="500"/>
                                        <p:tgtEl>
                                          <p:spTgt spid="82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9" presetClass="entr" presetSubtype="0" fill="hold" grpId="1" nodeType="clickEffect">
                                  <p:stCondLst>
                                    <p:cond delay="0"/>
                                  </p:stCondLst>
                                  <p:childTnLst>
                                    <p:set>
                                      <p:cBhvr>
                                        <p:cTn id="21" dur="1" fill="hold">
                                          <p:stCondLst>
                                            <p:cond delay="0"/>
                                          </p:stCondLst>
                                        </p:cTn>
                                        <p:tgtEl>
                                          <p:spTgt spid="8208"/>
                                        </p:tgtEl>
                                        <p:attrNameLst>
                                          <p:attrName>style.visibility</p:attrName>
                                        </p:attrNameLst>
                                      </p:cBhvr>
                                      <p:to>
                                        <p:strVal val="visible"/>
                                      </p:to>
                                    </p:set>
                                    <p:anim calcmode="lin" valueType="num">
                                      <p:cBhvr>
                                        <p:cTn id="22" dur="1000" fill="hold"/>
                                        <p:tgtEl>
                                          <p:spTgt spid="8208"/>
                                        </p:tgtEl>
                                        <p:attrNameLst>
                                          <p:attrName>ppt_x</p:attrName>
                                        </p:attrNameLst>
                                      </p:cBhvr>
                                      <p:tavLst>
                                        <p:tav tm="0">
                                          <p:val>
                                            <p:strVal val="#ppt_x-.2"/>
                                          </p:val>
                                        </p:tav>
                                        <p:tav tm="100000">
                                          <p:val>
                                            <p:strVal val="#ppt_x"/>
                                          </p:val>
                                        </p:tav>
                                      </p:tavLst>
                                    </p:anim>
                                    <p:anim calcmode="lin" valueType="num">
                                      <p:cBhvr>
                                        <p:cTn id="23" dur="1000" fill="hold"/>
                                        <p:tgtEl>
                                          <p:spTgt spid="8208"/>
                                        </p:tgtEl>
                                        <p:attrNameLst>
                                          <p:attrName>ppt_y</p:attrName>
                                        </p:attrNameLst>
                                      </p:cBhvr>
                                      <p:tavLst>
                                        <p:tav tm="0">
                                          <p:val>
                                            <p:strVal val="#ppt_y"/>
                                          </p:val>
                                        </p:tav>
                                        <p:tav tm="100000">
                                          <p:val>
                                            <p:strVal val="#ppt_y"/>
                                          </p:val>
                                        </p:tav>
                                      </p:tavLst>
                                    </p:anim>
                                    <p:animEffect transition="in" filter="wipe(right)" prLst="gradientSize: 0.1">
                                      <p:cBhvr>
                                        <p:cTn id="24" dur="1000"/>
                                        <p:tgtEl>
                                          <p:spTgt spid="820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8213"/>
                                        </p:tgtEl>
                                        <p:attrNameLst>
                                          <p:attrName>style.visibility</p:attrName>
                                        </p:attrNameLst>
                                      </p:cBhvr>
                                      <p:to>
                                        <p:strVal val="visible"/>
                                      </p:to>
                                    </p:set>
                                    <p:animEffect transition="in" filter="dissolve">
                                      <p:cBhvr>
                                        <p:cTn id="29" dur="1000"/>
                                        <p:tgtEl>
                                          <p:spTgt spid="821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3" presetClass="entr" presetSubtype="272" fill="hold" grpId="0" nodeType="clickEffect">
                                  <p:stCondLst>
                                    <p:cond delay="0"/>
                                  </p:stCondLst>
                                  <p:childTnLst>
                                    <p:set>
                                      <p:cBhvr>
                                        <p:cTn id="33" dur="1" fill="hold">
                                          <p:stCondLst>
                                            <p:cond delay="0"/>
                                          </p:stCondLst>
                                        </p:cTn>
                                        <p:tgtEl>
                                          <p:spTgt spid="8194"/>
                                        </p:tgtEl>
                                        <p:attrNameLst>
                                          <p:attrName>style.visibility</p:attrName>
                                        </p:attrNameLst>
                                      </p:cBhvr>
                                      <p:to>
                                        <p:strVal val="visible"/>
                                      </p:to>
                                    </p:set>
                                    <p:anim calcmode="lin" valueType="num">
                                      <p:cBhvr>
                                        <p:cTn id="34" dur="1000" fill="hold"/>
                                        <p:tgtEl>
                                          <p:spTgt spid="8194"/>
                                        </p:tgtEl>
                                        <p:attrNameLst>
                                          <p:attrName>ppt_w</p:attrName>
                                        </p:attrNameLst>
                                      </p:cBhvr>
                                      <p:tavLst>
                                        <p:tav tm="0">
                                          <p:val>
                                            <p:strVal val="2/3*#ppt_w"/>
                                          </p:val>
                                        </p:tav>
                                        <p:tav tm="100000">
                                          <p:val>
                                            <p:strVal val="#ppt_w"/>
                                          </p:val>
                                        </p:tav>
                                      </p:tavLst>
                                    </p:anim>
                                    <p:anim calcmode="lin" valueType="num">
                                      <p:cBhvr>
                                        <p:cTn id="35" dur="1000" fill="hold"/>
                                        <p:tgtEl>
                                          <p:spTgt spid="8194"/>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206" grpId="0" autoUpdateAnimBg="0"/>
      <p:bldP spid="8207" grpId="0" autoUpdateAnimBg="0"/>
      <p:bldP spid="8208" grpId="0" autoUpdateAnimBg="0"/>
      <p:bldP spid="8208" grpId="1"/>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6085" name="Object 5"/>
          <p:cNvGraphicFramePr>
            <a:graphicFrameLocks noChangeAspect="1"/>
          </p:cNvGraphicFramePr>
          <p:nvPr/>
        </p:nvGraphicFramePr>
        <p:xfrm>
          <a:off x="250825" y="765175"/>
          <a:ext cx="4273550" cy="4464050"/>
        </p:xfrm>
        <a:graphic>
          <a:graphicData uri="http://schemas.openxmlformats.org/presentationml/2006/ole">
            <mc:AlternateContent xmlns:mc="http://schemas.openxmlformats.org/markup-compatibility/2006">
              <mc:Choice xmlns:v="urn:schemas-microsoft-com:vml" Requires="v">
                <p:oleObj spid="_x0000_s46102" name="公式" r:id="rId4" imgW="2019240" imgH="2108160" progId="Equation.3">
                  <p:embed/>
                </p:oleObj>
              </mc:Choice>
              <mc:Fallback>
                <p:oleObj name="公式" r:id="rId4" imgW="2019240" imgH="210816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765175"/>
                        <a:ext cx="4273550" cy="4464050"/>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93" name="Text Box 13"/>
          <p:cNvSpPr txBox="1">
            <a:spLocks noChangeArrowheads="1"/>
          </p:cNvSpPr>
          <p:nvPr/>
        </p:nvSpPr>
        <p:spPr bwMode="auto">
          <a:xfrm>
            <a:off x="250825" y="5516563"/>
            <a:ext cx="43926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u="sng"/>
              <a:t>四、 利用传输延迟时间的边沿触发器</a:t>
            </a:r>
            <a:r>
              <a:rPr kumimoji="1" lang="en-US" altLang="zh-CN" u="sng"/>
              <a:t>(</a:t>
            </a:r>
            <a:r>
              <a:rPr kumimoji="1" lang="zh-CN" altLang="en-US" u="sng"/>
              <a:t>不讲，自学）</a:t>
            </a:r>
          </a:p>
        </p:txBody>
      </p:sp>
      <p:graphicFrame>
        <p:nvGraphicFramePr>
          <p:cNvPr id="46100" name="Object 20"/>
          <p:cNvGraphicFramePr>
            <a:graphicFrameLocks noChangeAspect="1"/>
          </p:cNvGraphicFramePr>
          <p:nvPr/>
        </p:nvGraphicFramePr>
        <p:xfrm>
          <a:off x="4751388" y="881063"/>
          <a:ext cx="4392612" cy="5976937"/>
        </p:xfrm>
        <a:graphic>
          <a:graphicData uri="http://schemas.openxmlformats.org/presentationml/2006/ole">
            <mc:AlternateContent xmlns:mc="http://schemas.openxmlformats.org/markup-compatibility/2006">
              <mc:Choice xmlns:v="urn:schemas-microsoft-com:vml" Requires="v">
                <p:oleObj spid="_x0000_s46103" name="Visio" r:id="rId6" imgW="4049573" imgH="4057802" progId="Visio.Drawing.11">
                  <p:embed/>
                </p:oleObj>
              </mc:Choice>
              <mc:Fallback>
                <p:oleObj name="Visio" r:id="rId6" imgW="4049573" imgH="4057802" progId="Visio.Drawing.11">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t="1637" r="40144" b="17110"/>
                      <a:stretch>
                        <a:fillRect/>
                      </a:stretch>
                    </p:blipFill>
                    <p:spPr bwMode="auto">
                      <a:xfrm>
                        <a:off x="4751388" y="881063"/>
                        <a:ext cx="4392612" cy="5976937"/>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101" name="Rectangle 21"/>
          <p:cNvSpPr>
            <a:spLocks noChangeArrowheads="1"/>
          </p:cNvSpPr>
          <p:nvPr/>
        </p:nvSpPr>
        <p:spPr bwMode="auto">
          <a:xfrm>
            <a:off x="0" y="0"/>
            <a:ext cx="8316913"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effectLst>
                  <a:outerShdw blurRad="38100" dist="38100" dir="2700000" algn="tl">
                    <a:srgbClr val="000000"/>
                  </a:outerShdw>
                </a:effectLst>
              </a:rPr>
              <a:t>5.5 </a:t>
            </a:r>
            <a:r>
              <a:rPr lang="zh-CN" altLang="en-US" sz="3600" u="sng">
                <a:solidFill>
                  <a:srgbClr val="FFFF66"/>
                </a:solidFill>
                <a:effectLst>
                  <a:outerShdw blurRad="38100" dist="38100" dir="2700000" algn="tl">
                    <a:srgbClr val="000000"/>
                  </a:outerShdw>
                </a:effectLst>
              </a:rPr>
              <a:t>边沿触发器的电路结构与动作特点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6100"/>
                                        </p:tgtEl>
                                        <p:attrNameLst>
                                          <p:attrName>style.visibility</p:attrName>
                                        </p:attrNameLst>
                                      </p:cBhvr>
                                      <p:to>
                                        <p:strVal val="visible"/>
                                      </p:to>
                                    </p:set>
                                    <p:animEffect transition="in" filter="dissolve">
                                      <p:cBhvr>
                                        <p:cTn id="7" dur="1000"/>
                                        <p:tgtEl>
                                          <p:spTgt spid="461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6085"/>
                                        </p:tgtEl>
                                        <p:attrNameLst>
                                          <p:attrName>style.visibility</p:attrName>
                                        </p:attrNameLst>
                                      </p:cBhvr>
                                      <p:to>
                                        <p:strVal val="visible"/>
                                      </p:to>
                                    </p:set>
                                    <p:animEffect transition="in" filter="fade">
                                      <p:cBhvr>
                                        <p:cTn id="12" dur="1000"/>
                                        <p:tgtEl>
                                          <p:spTgt spid="460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6093"/>
                                        </p:tgtEl>
                                        <p:attrNameLst>
                                          <p:attrName>style.visibility</p:attrName>
                                        </p:attrNameLst>
                                      </p:cBhvr>
                                      <p:to>
                                        <p:strVal val="visible"/>
                                      </p:to>
                                    </p:set>
                                    <p:animEffect transition="in" filter="box(in)">
                                      <p:cBhvr>
                                        <p:cTn id="17" dur="1000"/>
                                        <p:tgtEl>
                                          <p:spTgt spid="46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93"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0" y="0"/>
            <a:ext cx="7993063" cy="609600"/>
          </a:xfrm>
        </p:spPr>
        <p:txBody>
          <a:bodyPr/>
          <a:lstStyle/>
          <a:p>
            <a:pPr algn="l"/>
            <a:r>
              <a:rPr lang="en-US" altLang="zh-CN" sz="3600" b="1" u="sng">
                <a:solidFill>
                  <a:srgbClr val="FFFF66"/>
                </a:solidFill>
                <a:effectLst/>
                <a:latin typeface="Times New Roman" pitchFamily="18" charset="0"/>
                <a:ea typeface="楷体_GB2312" pitchFamily="49" charset="-122"/>
              </a:rPr>
              <a:t>5.6  </a:t>
            </a:r>
            <a:r>
              <a:rPr lang="zh-CN" altLang="en-US" sz="3600" b="1" u="sng">
                <a:solidFill>
                  <a:srgbClr val="FFFF66"/>
                </a:solidFill>
                <a:effectLst/>
                <a:latin typeface="Times New Roman" pitchFamily="18" charset="0"/>
                <a:ea typeface="楷体_GB2312" pitchFamily="49" charset="-122"/>
              </a:rPr>
              <a:t>触发器的逻辑功能及其描述方法</a:t>
            </a:r>
          </a:p>
        </p:txBody>
      </p:sp>
      <p:sp>
        <p:nvSpPr>
          <p:cNvPr id="48149" name="Text Box 21"/>
          <p:cNvSpPr txBox="1">
            <a:spLocks noChangeArrowheads="1"/>
          </p:cNvSpPr>
          <p:nvPr/>
        </p:nvSpPr>
        <p:spPr bwMode="auto">
          <a:xfrm>
            <a:off x="250825" y="549275"/>
            <a:ext cx="845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u="sng"/>
              <a:t>5.6.1 </a:t>
            </a:r>
            <a:r>
              <a:rPr kumimoji="1" lang="zh-CN" altLang="en-US" u="sng"/>
              <a:t>触发器按逻辑功能的分类</a:t>
            </a:r>
            <a:r>
              <a:rPr kumimoji="1" lang="en-US" altLang="zh-CN" u="sng"/>
              <a:t>(</a:t>
            </a:r>
            <a:r>
              <a:rPr kumimoji="1" lang="zh-CN" altLang="en-US" u="sng"/>
              <a:t>时钟触发器）</a:t>
            </a:r>
          </a:p>
        </p:txBody>
      </p:sp>
      <p:sp>
        <p:nvSpPr>
          <p:cNvPr id="48150" name="Text Box 22"/>
          <p:cNvSpPr txBox="1">
            <a:spLocks noChangeArrowheads="1"/>
          </p:cNvSpPr>
          <p:nvPr/>
        </p:nvSpPr>
        <p:spPr bwMode="auto">
          <a:xfrm>
            <a:off x="250825" y="1989138"/>
            <a:ext cx="4267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u="sng"/>
              <a:t>一 、</a:t>
            </a:r>
            <a:r>
              <a:rPr kumimoji="1" lang="en-US" altLang="zh-CN" i="1" u="sng"/>
              <a:t>SR</a:t>
            </a:r>
            <a:r>
              <a:rPr kumimoji="1" lang="zh-CN" altLang="en-US" u="sng"/>
              <a:t>触发器</a:t>
            </a:r>
          </a:p>
        </p:txBody>
      </p:sp>
      <p:sp>
        <p:nvSpPr>
          <p:cNvPr id="48156" name="Text Box 28"/>
          <p:cNvSpPr txBox="1">
            <a:spLocks noChangeArrowheads="1"/>
          </p:cNvSpPr>
          <p:nvPr/>
        </p:nvSpPr>
        <p:spPr bwMode="auto">
          <a:xfrm>
            <a:off x="250825" y="1052513"/>
            <a:ext cx="86423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         </a:t>
            </a:r>
            <a:r>
              <a:rPr lang="zh-CN" altLang="en-US"/>
              <a:t>按照逻辑功能触发器可分为</a:t>
            </a:r>
            <a:r>
              <a:rPr lang="en-US" altLang="zh-CN" i="1"/>
              <a:t>SR</a:t>
            </a:r>
            <a:r>
              <a:rPr lang="zh-CN" altLang="en-US"/>
              <a:t>触发器、</a:t>
            </a:r>
            <a:r>
              <a:rPr lang="en-US" altLang="zh-CN" i="1"/>
              <a:t>JK</a:t>
            </a:r>
            <a:r>
              <a:rPr lang="zh-CN" altLang="en-US"/>
              <a:t>触发器、</a:t>
            </a:r>
            <a:r>
              <a:rPr lang="en-US" altLang="zh-CN" i="1"/>
              <a:t>D</a:t>
            </a:r>
            <a:r>
              <a:rPr lang="zh-CN" altLang="en-US"/>
              <a:t>触发器、</a:t>
            </a:r>
            <a:r>
              <a:rPr lang="en-US" altLang="zh-CN" i="1"/>
              <a:t>T </a:t>
            </a:r>
            <a:r>
              <a:rPr lang="zh-CN" altLang="en-US"/>
              <a:t>触发器和</a:t>
            </a:r>
            <a:r>
              <a:rPr lang="en-US" altLang="zh-CN" i="1"/>
              <a:t>T </a:t>
            </a:r>
            <a:r>
              <a:rPr lang="en-US" altLang="zh-CN">
                <a:sym typeface="Symbol" pitchFamily="18" charset="2"/>
              </a:rPr>
              <a:t></a:t>
            </a:r>
            <a:r>
              <a:rPr lang="zh-CN" altLang="en-US">
                <a:sym typeface="Symbol" pitchFamily="18" charset="2"/>
              </a:rPr>
              <a:t>触发器</a:t>
            </a:r>
          </a:p>
        </p:txBody>
      </p:sp>
      <p:sp>
        <p:nvSpPr>
          <p:cNvPr id="48157" name="Rectangle 29"/>
          <p:cNvSpPr>
            <a:spLocks noChangeArrowheads="1"/>
          </p:cNvSpPr>
          <p:nvPr/>
        </p:nvSpPr>
        <p:spPr bwMode="auto">
          <a:xfrm>
            <a:off x="323850" y="3141663"/>
            <a:ext cx="60483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zh-CN"/>
              <a:t>       </a:t>
            </a:r>
            <a:r>
              <a:rPr lang="zh-CN" altLang="en-US"/>
              <a:t>凡在时钟信号作用下，具有如表</a:t>
            </a:r>
            <a:r>
              <a:rPr lang="en-US" altLang="zh-CN"/>
              <a:t>5.6.1</a:t>
            </a:r>
            <a:r>
              <a:rPr lang="zh-CN" altLang="en-US"/>
              <a:t>的功能的触发器称为</a:t>
            </a:r>
            <a:r>
              <a:rPr lang="en-US" altLang="zh-CN" i="1"/>
              <a:t>SR</a:t>
            </a:r>
            <a:r>
              <a:rPr lang="zh-CN" altLang="en-US"/>
              <a:t>触发器</a:t>
            </a:r>
          </a:p>
        </p:txBody>
      </p:sp>
      <p:grpSp>
        <p:nvGrpSpPr>
          <p:cNvPr id="48159" name="Group 31"/>
          <p:cNvGrpSpPr>
            <a:grpSpLocks/>
          </p:cNvGrpSpPr>
          <p:nvPr/>
        </p:nvGrpSpPr>
        <p:grpSpPr bwMode="auto">
          <a:xfrm>
            <a:off x="6443663" y="1989138"/>
            <a:ext cx="2411412" cy="4679950"/>
            <a:chOff x="4059" y="1253"/>
            <a:chExt cx="1519" cy="2948"/>
          </a:xfrm>
        </p:grpSpPr>
        <p:graphicFrame>
          <p:nvGraphicFramePr>
            <p:cNvPr id="48152" name="Object 24"/>
            <p:cNvGraphicFramePr>
              <a:graphicFrameLocks noChangeAspect="1"/>
            </p:cNvGraphicFramePr>
            <p:nvPr/>
          </p:nvGraphicFramePr>
          <p:xfrm>
            <a:off x="4059" y="1616"/>
            <a:ext cx="1519" cy="2585"/>
          </p:xfrm>
          <a:graphic>
            <a:graphicData uri="http://schemas.openxmlformats.org/presentationml/2006/ole">
              <mc:AlternateContent xmlns:mc="http://schemas.openxmlformats.org/markup-compatibility/2006">
                <mc:Choice xmlns:v="urn:schemas-microsoft-com:vml" Requires="v">
                  <p:oleObj spid="_x0000_s48167" name="Visio" r:id="rId4" imgW="1217371" imgH="2186330" progId="Visio.Drawing.11">
                    <p:embed/>
                  </p:oleObj>
                </mc:Choice>
                <mc:Fallback>
                  <p:oleObj name="Visio" r:id="rId4" imgW="1217371" imgH="2186330" progId="Visio.Drawing.11">
                    <p:embed/>
                    <p:pic>
                      <p:nvPicPr>
                        <p:cNvPr id="0" name="Object 24"/>
                        <p:cNvPicPr>
                          <a:picLocks noChangeAspect="1" noChangeArrowheads="1"/>
                        </p:cNvPicPr>
                        <p:nvPr/>
                      </p:nvPicPr>
                      <p:blipFill>
                        <a:blip r:embed="rId5">
                          <a:extLst>
                            <a:ext uri="{28A0092B-C50C-407E-A947-70E740481C1C}">
                              <a14:useLocalDpi xmlns:a14="http://schemas.microsoft.com/office/drawing/2010/main" val="0"/>
                            </a:ext>
                          </a:extLst>
                        </a:blip>
                        <a:srcRect t="1709" b="3496"/>
                        <a:stretch>
                          <a:fillRect/>
                        </a:stretch>
                      </p:blipFill>
                      <p:spPr bwMode="auto">
                        <a:xfrm>
                          <a:off x="4059" y="1616"/>
                          <a:ext cx="1519" cy="2585"/>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58" name="Rectangle 30"/>
            <p:cNvSpPr>
              <a:spLocks noChangeArrowheads="1"/>
            </p:cNvSpPr>
            <p:nvPr/>
          </p:nvSpPr>
          <p:spPr bwMode="auto">
            <a:xfrm>
              <a:off x="4059" y="1253"/>
              <a:ext cx="127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表</a:t>
              </a:r>
              <a:r>
                <a:rPr lang="en-US" altLang="zh-CN"/>
                <a:t>5.6.1</a:t>
              </a:r>
            </a:p>
          </p:txBody>
        </p:sp>
      </p:grpSp>
      <p:sp>
        <p:nvSpPr>
          <p:cNvPr id="48161" name="Rectangle 33"/>
          <p:cNvSpPr>
            <a:spLocks noChangeArrowheads="1"/>
          </p:cNvSpPr>
          <p:nvPr/>
        </p:nvSpPr>
        <p:spPr bwMode="auto">
          <a:xfrm>
            <a:off x="323850" y="4221163"/>
            <a:ext cx="3097213"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50000"/>
              </a:spcBef>
            </a:pPr>
            <a:r>
              <a:rPr kumimoji="1" lang="en-US" altLang="zh-CN" u="sng"/>
              <a:t>2.</a:t>
            </a:r>
            <a:r>
              <a:rPr kumimoji="1" lang="zh-CN" altLang="en-US" u="sng"/>
              <a:t>约束条件</a:t>
            </a:r>
          </a:p>
        </p:txBody>
      </p:sp>
      <p:graphicFrame>
        <p:nvGraphicFramePr>
          <p:cNvPr id="48162" name="Object 34"/>
          <p:cNvGraphicFramePr>
            <a:graphicFrameLocks noChangeAspect="1"/>
          </p:cNvGraphicFramePr>
          <p:nvPr/>
        </p:nvGraphicFramePr>
        <p:xfrm>
          <a:off x="1979613" y="4941888"/>
          <a:ext cx="1368425" cy="547687"/>
        </p:xfrm>
        <a:graphic>
          <a:graphicData uri="http://schemas.openxmlformats.org/presentationml/2006/ole">
            <mc:AlternateContent xmlns:mc="http://schemas.openxmlformats.org/markup-compatibility/2006">
              <mc:Choice xmlns:v="urn:schemas-microsoft-com:vml" Requires="v">
                <p:oleObj spid="_x0000_s48168" name="Equation" r:id="rId6" imgW="444240" imgH="177480" progId="Equation.3">
                  <p:embed/>
                </p:oleObj>
              </mc:Choice>
              <mc:Fallback>
                <p:oleObj name="Equation" r:id="rId6" imgW="444240" imgH="177480" progId="Equation.3">
                  <p:embed/>
                  <p:pic>
                    <p:nvPicPr>
                      <p:cNvPr id="0" name="Object 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9613" y="4941888"/>
                        <a:ext cx="1368425" cy="547687"/>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66" name="Text Box 38"/>
          <p:cNvSpPr txBox="1">
            <a:spLocks noChangeArrowheads="1"/>
          </p:cNvSpPr>
          <p:nvPr/>
        </p:nvSpPr>
        <p:spPr bwMode="auto">
          <a:xfrm>
            <a:off x="395288" y="2636838"/>
            <a:ext cx="26638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u="sng"/>
              <a:t>1.</a:t>
            </a:r>
            <a:r>
              <a:rPr lang="zh-CN" altLang="en-US" u="sng"/>
              <a:t>定义：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8130"/>
                                        </p:tgtEl>
                                        <p:attrNameLst>
                                          <p:attrName>style.visibility</p:attrName>
                                        </p:attrNameLst>
                                      </p:cBhvr>
                                      <p:to>
                                        <p:strVal val="visible"/>
                                      </p:to>
                                    </p:set>
                                    <p:anim calcmode="lin" valueType="num">
                                      <p:cBhvr>
                                        <p:cTn id="7" dur="1000" fill="hold"/>
                                        <p:tgtEl>
                                          <p:spTgt spid="48130"/>
                                        </p:tgtEl>
                                        <p:attrNameLst>
                                          <p:attrName>ppt_w</p:attrName>
                                        </p:attrNameLst>
                                      </p:cBhvr>
                                      <p:tavLst>
                                        <p:tav tm="0">
                                          <p:val>
                                            <p:fltVal val="0"/>
                                          </p:val>
                                        </p:tav>
                                        <p:tav tm="100000">
                                          <p:val>
                                            <p:strVal val="#ppt_w"/>
                                          </p:val>
                                        </p:tav>
                                      </p:tavLst>
                                    </p:anim>
                                    <p:anim calcmode="lin" valueType="num">
                                      <p:cBhvr>
                                        <p:cTn id="8" dur="1000" fill="hold"/>
                                        <p:tgtEl>
                                          <p:spTgt spid="48130"/>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8149"/>
                                        </p:tgtEl>
                                        <p:attrNameLst>
                                          <p:attrName>style.visibility</p:attrName>
                                        </p:attrNameLst>
                                      </p:cBhvr>
                                      <p:to>
                                        <p:strVal val="visible"/>
                                      </p:to>
                                    </p:set>
                                    <p:animEffect transition="in" filter="wipe(left)">
                                      <p:cBhvr>
                                        <p:cTn id="13" dur="1000"/>
                                        <p:tgtEl>
                                          <p:spTgt spid="4814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0" presetClass="entr" presetSubtype="0" fill="hold" grpId="0" nodeType="clickEffect">
                                  <p:stCondLst>
                                    <p:cond delay="0"/>
                                  </p:stCondLst>
                                  <p:childTnLst>
                                    <p:set>
                                      <p:cBhvr>
                                        <p:cTn id="17" dur="1" fill="hold">
                                          <p:stCondLst>
                                            <p:cond delay="0"/>
                                          </p:stCondLst>
                                        </p:cTn>
                                        <p:tgtEl>
                                          <p:spTgt spid="48156"/>
                                        </p:tgtEl>
                                        <p:attrNameLst>
                                          <p:attrName>style.visibility</p:attrName>
                                        </p:attrNameLst>
                                      </p:cBhvr>
                                      <p:to>
                                        <p:strVal val="visible"/>
                                      </p:to>
                                    </p:set>
                                    <p:animEffect transition="in" filter="wedge">
                                      <p:cBhvr>
                                        <p:cTn id="18" dur="1000"/>
                                        <p:tgtEl>
                                          <p:spTgt spid="4815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48150"/>
                                        </p:tgtEl>
                                        <p:attrNameLst>
                                          <p:attrName>style.visibility</p:attrName>
                                        </p:attrNameLst>
                                      </p:cBhvr>
                                      <p:to>
                                        <p:strVal val="visible"/>
                                      </p:to>
                                    </p:set>
                                    <p:animEffect transition="in" filter="box(in)">
                                      <p:cBhvr>
                                        <p:cTn id="23" dur="1000"/>
                                        <p:tgtEl>
                                          <p:spTgt spid="4815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48166"/>
                                        </p:tgtEl>
                                        <p:attrNameLst>
                                          <p:attrName>style.visibility</p:attrName>
                                        </p:attrNameLst>
                                      </p:cBhvr>
                                      <p:to>
                                        <p:strVal val="visible"/>
                                      </p:to>
                                    </p:set>
                                    <p:anim calcmode="lin" valueType="num">
                                      <p:cBhvr>
                                        <p:cTn id="28" dur="1000" fill="hold"/>
                                        <p:tgtEl>
                                          <p:spTgt spid="48166"/>
                                        </p:tgtEl>
                                        <p:attrNameLst>
                                          <p:attrName>ppt_x</p:attrName>
                                        </p:attrNameLst>
                                      </p:cBhvr>
                                      <p:tavLst>
                                        <p:tav tm="0">
                                          <p:val>
                                            <p:strVal val="#ppt_x-.2"/>
                                          </p:val>
                                        </p:tav>
                                        <p:tav tm="100000">
                                          <p:val>
                                            <p:strVal val="#ppt_x"/>
                                          </p:val>
                                        </p:tav>
                                      </p:tavLst>
                                    </p:anim>
                                    <p:anim calcmode="lin" valueType="num">
                                      <p:cBhvr>
                                        <p:cTn id="29" dur="1000" fill="hold"/>
                                        <p:tgtEl>
                                          <p:spTgt spid="48166"/>
                                        </p:tgtEl>
                                        <p:attrNameLst>
                                          <p:attrName>ppt_y</p:attrName>
                                        </p:attrNameLst>
                                      </p:cBhvr>
                                      <p:tavLst>
                                        <p:tav tm="0">
                                          <p:val>
                                            <p:strVal val="#ppt_y"/>
                                          </p:val>
                                        </p:tav>
                                        <p:tav tm="100000">
                                          <p:val>
                                            <p:strVal val="#ppt_y"/>
                                          </p:val>
                                        </p:tav>
                                      </p:tavLst>
                                    </p:anim>
                                    <p:animEffect transition="in" filter="wipe(right)" prLst="gradientSize: 0.1">
                                      <p:cBhvr>
                                        <p:cTn id="30" dur="1000"/>
                                        <p:tgtEl>
                                          <p:spTgt spid="4816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0" presetClass="entr" presetSubtype="0" fill="hold" grpId="0" nodeType="clickEffect">
                                  <p:stCondLst>
                                    <p:cond delay="0"/>
                                  </p:stCondLst>
                                  <p:childTnLst>
                                    <p:set>
                                      <p:cBhvr>
                                        <p:cTn id="34" dur="1" fill="hold">
                                          <p:stCondLst>
                                            <p:cond delay="0"/>
                                          </p:stCondLst>
                                        </p:cTn>
                                        <p:tgtEl>
                                          <p:spTgt spid="48157"/>
                                        </p:tgtEl>
                                        <p:attrNameLst>
                                          <p:attrName>style.visibility</p:attrName>
                                        </p:attrNameLst>
                                      </p:cBhvr>
                                      <p:to>
                                        <p:strVal val="visible"/>
                                      </p:to>
                                    </p:set>
                                    <p:animEffect transition="in" filter="wedge">
                                      <p:cBhvr>
                                        <p:cTn id="35" dur="1000"/>
                                        <p:tgtEl>
                                          <p:spTgt spid="4815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48159"/>
                                        </p:tgtEl>
                                        <p:attrNameLst>
                                          <p:attrName>style.visibility</p:attrName>
                                        </p:attrNameLst>
                                      </p:cBhvr>
                                      <p:to>
                                        <p:strVal val="visible"/>
                                      </p:to>
                                    </p:set>
                                    <p:animEffect transition="in" filter="dissolve">
                                      <p:cBhvr>
                                        <p:cTn id="40" dur="1000"/>
                                        <p:tgtEl>
                                          <p:spTgt spid="4815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9" presetClass="entr" presetSubtype="0" fill="hold" grpId="0" nodeType="clickEffect">
                                  <p:stCondLst>
                                    <p:cond delay="0"/>
                                  </p:stCondLst>
                                  <p:childTnLst>
                                    <p:set>
                                      <p:cBhvr>
                                        <p:cTn id="44" dur="1" fill="hold">
                                          <p:stCondLst>
                                            <p:cond delay="0"/>
                                          </p:stCondLst>
                                        </p:cTn>
                                        <p:tgtEl>
                                          <p:spTgt spid="48161"/>
                                        </p:tgtEl>
                                        <p:attrNameLst>
                                          <p:attrName>style.visibility</p:attrName>
                                        </p:attrNameLst>
                                      </p:cBhvr>
                                      <p:to>
                                        <p:strVal val="visible"/>
                                      </p:to>
                                    </p:set>
                                    <p:anim calcmode="lin" valueType="num">
                                      <p:cBhvr>
                                        <p:cTn id="45" dur="1000" fill="hold"/>
                                        <p:tgtEl>
                                          <p:spTgt spid="48161"/>
                                        </p:tgtEl>
                                        <p:attrNameLst>
                                          <p:attrName>ppt_x</p:attrName>
                                        </p:attrNameLst>
                                      </p:cBhvr>
                                      <p:tavLst>
                                        <p:tav tm="0">
                                          <p:val>
                                            <p:strVal val="#ppt_x-.2"/>
                                          </p:val>
                                        </p:tav>
                                        <p:tav tm="100000">
                                          <p:val>
                                            <p:strVal val="#ppt_x"/>
                                          </p:val>
                                        </p:tav>
                                      </p:tavLst>
                                    </p:anim>
                                    <p:anim calcmode="lin" valueType="num">
                                      <p:cBhvr>
                                        <p:cTn id="46" dur="1000" fill="hold"/>
                                        <p:tgtEl>
                                          <p:spTgt spid="48161"/>
                                        </p:tgtEl>
                                        <p:attrNameLst>
                                          <p:attrName>ppt_y</p:attrName>
                                        </p:attrNameLst>
                                      </p:cBhvr>
                                      <p:tavLst>
                                        <p:tav tm="0">
                                          <p:val>
                                            <p:strVal val="#ppt_y"/>
                                          </p:val>
                                        </p:tav>
                                        <p:tav tm="100000">
                                          <p:val>
                                            <p:strVal val="#ppt_y"/>
                                          </p:val>
                                        </p:tav>
                                      </p:tavLst>
                                    </p:anim>
                                    <p:animEffect transition="in" filter="wipe(right)" prLst="gradientSize: 0.1">
                                      <p:cBhvr>
                                        <p:cTn id="47" dur="1000"/>
                                        <p:tgtEl>
                                          <p:spTgt spid="4816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nodeType="clickEffect">
                                  <p:stCondLst>
                                    <p:cond delay="0"/>
                                  </p:stCondLst>
                                  <p:childTnLst>
                                    <p:set>
                                      <p:cBhvr>
                                        <p:cTn id="51" dur="1" fill="hold">
                                          <p:stCondLst>
                                            <p:cond delay="0"/>
                                          </p:stCondLst>
                                        </p:cTn>
                                        <p:tgtEl>
                                          <p:spTgt spid="48162"/>
                                        </p:tgtEl>
                                        <p:attrNameLst>
                                          <p:attrName>style.visibility</p:attrName>
                                        </p:attrNameLst>
                                      </p:cBhvr>
                                      <p:to>
                                        <p:strVal val="visible"/>
                                      </p:to>
                                    </p:set>
                                    <p:animEffect transition="in" filter="fade">
                                      <p:cBhvr>
                                        <p:cTn id="52" dur="1000"/>
                                        <p:tgtEl>
                                          <p:spTgt spid="48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autoUpdateAnimBg="0"/>
      <p:bldP spid="48149" grpId="0" autoUpdateAnimBg="0"/>
      <p:bldP spid="48150" grpId="0" autoUpdateAnimBg="0"/>
      <p:bldP spid="48156" grpId="0"/>
      <p:bldP spid="48157" grpId="0"/>
      <p:bldP spid="48161" grpId="0"/>
      <p:bldP spid="4816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2583" name="Object 7"/>
          <p:cNvGraphicFramePr>
            <a:graphicFrameLocks noChangeAspect="1"/>
          </p:cNvGraphicFramePr>
          <p:nvPr/>
        </p:nvGraphicFramePr>
        <p:xfrm>
          <a:off x="1331913" y="2133600"/>
          <a:ext cx="4105275" cy="2420938"/>
        </p:xfrm>
        <a:graphic>
          <a:graphicData uri="http://schemas.openxmlformats.org/presentationml/2006/ole">
            <mc:AlternateContent xmlns:mc="http://schemas.openxmlformats.org/markup-compatibility/2006">
              <mc:Choice xmlns:v="urn:schemas-microsoft-com:vml" Requires="v">
                <p:oleObj spid="_x0000_s152603" name="Visio" r:id="rId4" imgW="1358798" imgH="806196" progId="Visio.Drawing.11">
                  <p:embed/>
                </p:oleObj>
              </mc:Choice>
              <mc:Fallback>
                <p:oleObj name="Visio" r:id="rId4" imgW="1358798" imgH="806196" progId="Visio.Drawing.11">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l="5345" t="5960"/>
                      <a:stretch>
                        <a:fillRect/>
                      </a:stretch>
                    </p:blipFill>
                    <p:spPr bwMode="auto">
                      <a:xfrm>
                        <a:off x="1331913" y="2133600"/>
                        <a:ext cx="4105275" cy="2420938"/>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2585" name="Rectangle 9"/>
          <p:cNvSpPr>
            <a:spLocks noChangeArrowheads="1"/>
          </p:cNvSpPr>
          <p:nvPr/>
        </p:nvSpPr>
        <p:spPr bwMode="auto">
          <a:xfrm>
            <a:off x="0" y="0"/>
            <a:ext cx="79930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rPr>
              <a:t>5.6  </a:t>
            </a:r>
            <a:r>
              <a:rPr lang="zh-CN" altLang="en-US" sz="3600" u="sng">
                <a:solidFill>
                  <a:srgbClr val="FFFF66"/>
                </a:solidFill>
              </a:rPr>
              <a:t>触发器的逻辑功能及其描述方法</a:t>
            </a:r>
          </a:p>
        </p:txBody>
      </p:sp>
      <p:sp>
        <p:nvSpPr>
          <p:cNvPr id="152587" name="Text Box 11"/>
          <p:cNvSpPr txBox="1">
            <a:spLocks noChangeArrowheads="1"/>
          </p:cNvSpPr>
          <p:nvPr>
            <p:ph type="title"/>
          </p:nvPr>
        </p:nvSpPr>
        <p:spPr>
          <a:xfrm>
            <a:off x="250825" y="620713"/>
            <a:ext cx="3960813" cy="504825"/>
          </a:xfrm>
          <a:noFill/>
          <a:ln/>
        </p:spPr>
        <p:txBody>
          <a:bodyPr/>
          <a:lstStyle/>
          <a:p>
            <a:pPr algn="l">
              <a:spcBef>
                <a:spcPct val="50000"/>
              </a:spcBef>
            </a:pPr>
            <a:r>
              <a:rPr kumimoji="1" lang="en-US" altLang="zh-CN" sz="2800" b="1" u="sng">
                <a:solidFill>
                  <a:schemeClr val="tx1"/>
                </a:solidFill>
                <a:effectLst/>
                <a:latin typeface="Times New Roman" pitchFamily="18" charset="0"/>
                <a:ea typeface="楷体_GB2312" pitchFamily="49" charset="-122"/>
              </a:rPr>
              <a:t>3. </a:t>
            </a:r>
            <a:r>
              <a:rPr kumimoji="1" lang="zh-CN" altLang="en-US" sz="2800" b="1" u="sng">
                <a:solidFill>
                  <a:schemeClr val="tx1"/>
                </a:solidFill>
                <a:effectLst/>
                <a:latin typeface="Times New Roman" pitchFamily="18" charset="0"/>
                <a:ea typeface="楷体_GB2312" pitchFamily="49" charset="-122"/>
              </a:rPr>
              <a:t>特性方程：</a:t>
            </a:r>
          </a:p>
        </p:txBody>
      </p:sp>
      <p:sp>
        <p:nvSpPr>
          <p:cNvPr id="152588" name="Rectangle 12"/>
          <p:cNvSpPr>
            <a:spLocks noChangeArrowheads="1"/>
          </p:cNvSpPr>
          <p:nvPr/>
        </p:nvSpPr>
        <p:spPr bwMode="auto">
          <a:xfrm>
            <a:off x="250825" y="1125538"/>
            <a:ext cx="57610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t>        </a:t>
            </a:r>
            <a:r>
              <a:rPr kumimoji="1" lang="zh-CN" altLang="en-US"/>
              <a:t>由特性表和约束条件画出输出端</a:t>
            </a:r>
            <a:r>
              <a:rPr kumimoji="1" lang="en-US" altLang="zh-CN" i="1"/>
              <a:t>Q*</a:t>
            </a:r>
            <a:r>
              <a:rPr kumimoji="1" lang="zh-CN" altLang="en-US"/>
              <a:t>的卡诺图为</a:t>
            </a:r>
          </a:p>
        </p:txBody>
      </p:sp>
      <p:grpSp>
        <p:nvGrpSpPr>
          <p:cNvPr id="152589" name="Group 13"/>
          <p:cNvGrpSpPr>
            <a:grpSpLocks/>
          </p:cNvGrpSpPr>
          <p:nvPr/>
        </p:nvGrpSpPr>
        <p:grpSpPr bwMode="auto">
          <a:xfrm>
            <a:off x="6443663" y="765175"/>
            <a:ext cx="2411412" cy="4679950"/>
            <a:chOff x="4059" y="1253"/>
            <a:chExt cx="1519" cy="2948"/>
          </a:xfrm>
        </p:grpSpPr>
        <p:graphicFrame>
          <p:nvGraphicFramePr>
            <p:cNvPr id="152590" name="Object 14"/>
            <p:cNvGraphicFramePr>
              <a:graphicFrameLocks noChangeAspect="1"/>
            </p:cNvGraphicFramePr>
            <p:nvPr/>
          </p:nvGraphicFramePr>
          <p:xfrm>
            <a:off x="4059" y="1616"/>
            <a:ext cx="1519" cy="2585"/>
          </p:xfrm>
          <a:graphic>
            <a:graphicData uri="http://schemas.openxmlformats.org/presentationml/2006/ole">
              <mc:AlternateContent xmlns:mc="http://schemas.openxmlformats.org/markup-compatibility/2006">
                <mc:Choice xmlns:v="urn:schemas-microsoft-com:vml" Requires="v">
                  <p:oleObj spid="_x0000_s152604" name="Visio" r:id="rId6" imgW="1217371" imgH="2186330" progId="Visio.Drawing.11">
                    <p:embed/>
                  </p:oleObj>
                </mc:Choice>
                <mc:Fallback>
                  <p:oleObj name="Visio" r:id="rId6" imgW="1217371" imgH="2186330" progId="Visio.Drawing.11">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t="1709" b="3496"/>
                        <a:stretch>
                          <a:fillRect/>
                        </a:stretch>
                      </p:blipFill>
                      <p:spPr bwMode="auto">
                        <a:xfrm>
                          <a:off x="4059" y="1616"/>
                          <a:ext cx="1519" cy="2585"/>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2591" name="Rectangle 15"/>
            <p:cNvSpPr>
              <a:spLocks noChangeArrowheads="1"/>
            </p:cNvSpPr>
            <p:nvPr/>
          </p:nvSpPr>
          <p:spPr bwMode="auto">
            <a:xfrm>
              <a:off x="4059" y="1253"/>
              <a:ext cx="127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表</a:t>
              </a:r>
              <a:r>
                <a:rPr lang="en-US" altLang="zh-CN"/>
                <a:t>5.6.1</a:t>
              </a:r>
            </a:p>
          </p:txBody>
        </p:sp>
      </p:grpSp>
      <p:sp>
        <p:nvSpPr>
          <p:cNvPr id="152592" name="Text Box 16"/>
          <p:cNvSpPr txBox="1">
            <a:spLocks noChangeArrowheads="1"/>
          </p:cNvSpPr>
          <p:nvPr/>
        </p:nvSpPr>
        <p:spPr bwMode="auto">
          <a:xfrm>
            <a:off x="3276600" y="3141663"/>
            <a:ext cx="3603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00"/>
                </a:solidFill>
              </a:rPr>
              <a:t>1</a:t>
            </a:r>
          </a:p>
        </p:txBody>
      </p:sp>
      <p:sp>
        <p:nvSpPr>
          <p:cNvPr id="152593" name="Text Box 17"/>
          <p:cNvSpPr txBox="1">
            <a:spLocks noChangeArrowheads="1"/>
          </p:cNvSpPr>
          <p:nvPr/>
        </p:nvSpPr>
        <p:spPr bwMode="auto">
          <a:xfrm>
            <a:off x="2484438" y="3860800"/>
            <a:ext cx="3603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00"/>
                </a:solidFill>
              </a:rPr>
              <a:t>1</a:t>
            </a:r>
          </a:p>
        </p:txBody>
      </p:sp>
      <p:sp>
        <p:nvSpPr>
          <p:cNvPr id="152594" name="Text Box 18"/>
          <p:cNvSpPr txBox="1">
            <a:spLocks noChangeArrowheads="1"/>
          </p:cNvSpPr>
          <p:nvPr/>
        </p:nvSpPr>
        <p:spPr bwMode="auto">
          <a:xfrm>
            <a:off x="3276600" y="3860800"/>
            <a:ext cx="360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00"/>
                </a:solidFill>
              </a:rPr>
              <a:t>1</a:t>
            </a:r>
          </a:p>
        </p:txBody>
      </p:sp>
      <p:sp>
        <p:nvSpPr>
          <p:cNvPr id="152595" name="Text Box 19"/>
          <p:cNvSpPr txBox="1">
            <a:spLocks noChangeArrowheads="1"/>
          </p:cNvSpPr>
          <p:nvPr/>
        </p:nvSpPr>
        <p:spPr bwMode="auto">
          <a:xfrm>
            <a:off x="4643438" y="3860800"/>
            <a:ext cx="504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00"/>
                </a:solidFill>
              </a:rPr>
              <a:t>×</a:t>
            </a:r>
          </a:p>
        </p:txBody>
      </p:sp>
      <p:sp>
        <p:nvSpPr>
          <p:cNvPr id="152596" name="Text Box 20"/>
          <p:cNvSpPr txBox="1">
            <a:spLocks noChangeArrowheads="1"/>
          </p:cNvSpPr>
          <p:nvPr/>
        </p:nvSpPr>
        <p:spPr bwMode="auto">
          <a:xfrm>
            <a:off x="3851275" y="3860800"/>
            <a:ext cx="504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00"/>
                </a:solidFill>
              </a:rPr>
              <a:t>×</a:t>
            </a:r>
          </a:p>
        </p:txBody>
      </p:sp>
      <p:sp>
        <p:nvSpPr>
          <p:cNvPr id="152597" name="Rectangle 21"/>
          <p:cNvSpPr>
            <a:spLocks noChangeArrowheads="1"/>
          </p:cNvSpPr>
          <p:nvPr/>
        </p:nvSpPr>
        <p:spPr bwMode="auto">
          <a:xfrm>
            <a:off x="2411413" y="3860800"/>
            <a:ext cx="2808287" cy="576263"/>
          </a:xfrm>
          <a:prstGeom prst="rect">
            <a:avLst/>
          </a:prstGeom>
          <a:noFill/>
          <a:ln w="76200">
            <a:solidFill>
              <a:schemeClr val="hlink"/>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598" name="Rectangle 22"/>
          <p:cNvSpPr>
            <a:spLocks noChangeArrowheads="1"/>
          </p:cNvSpPr>
          <p:nvPr/>
        </p:nvSpPr>
        <p:spPr bwMode="auto">
          <a:xfrm>
            <a:off x="3203575" y="3141663"/>
            <a:ext cx="504825" cy="1223962"/>
          </a:xfrm>
          <a:prstGeom prst="rect">
            <a:avLst/>
          </a:prstGeom>
          <a:noFill/>
          <a:ln w="76200">
            <a:solidFill>
              <a:srgbClr val="FF66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599" name="Rectangle 23"/>
          <p:cNvSpPr>
            <a:spLocks noChangeArrowheads="1"/>
          </p:cNvSpPr>
          <p:nvPr/>
        </p:nvSpPr>
        <p:spPr bwMode="auto">
          <a:xfrm>
            <a:off x="323850" y="4652963"/>
            <a:ext cx="5184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effectLst>
                  <a:outerShdw blurRad="38100" dist="38100" dir="2700000" algn="tl">
                    <a:srgbClr val="000000"/>
                  </a:outerShdw>
                </a:effectLst>
              </a:rPr>
              <a:t>则可写出触发器输出端的方程为</a:t>
            </a:r>
          </a:p>
        </p:txBody>
      </p:sp>
      <p:graphicFrame>
        <p:nvGraphicFramePr>
          <p:cNvPr id="152600" name="Object 24"/>
          <p:cNvGraphicFramePr>
            <a:graphicFrameLocks noChangeAspect="1"/>
          </p:cNvGraphicFramePr>
          <p:nvPr/>
        </p:nvGraphicFramePr>
        <p:xfrm>
          <a:off x="1042988" y="5451475"/>
          <a:ext cx="2246312" cy="1249363"/>
        </p:xfrm>
        <a:graphic>
          <a:graphicData uri="http://schemas.openxmlformats.org/presentationml/2006/ole">
            <mc:AlternateContent xmlns:mc="http://schemas.openxmlformats.org/markup-compatibility/2006">
              <mc:Choice xmlns:v="urn:schemas-microsoft-com:vml" Requires="v">
                <p:oleObj spid="_x0000_s152605" name="公式" r:id="rId8" imgW="799920" imgH="444240" progId="Equation.3">
                  <p:embed/>
                </p:oleObj>
              </mc:Choice>
              <mc:Fallback>
                <p:oleObj name="公式" r:id="rId8" imgW="799920" imgH="444240" progId="Equation.3">
                  <p:embed/>
                  <p:pic>
                    <p:nvPicPr>
                      <p:cNvPr id="0" name="Object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2988" y="5451475"/>
                        <a:ext cx="2246312" cy="1249363"/>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2601" name="AutoShape 25"/>
          <p:cNvSpPr>
            <a:spLocks noChangeArrowheads="1"/>
          </p:cNvSpPr>
          <p:nvPr/>
        </p:nvSpPr>
        <p:spPr bwMode="auto">
          <a:xfrm>
            <a:off x="3924300" y="5876925"/>
            <a:ext cx="1081088" cy="360363"/>
          </a:xfrm>
          <a:prstGeom prst="rightArrow">
            <a:avLst>
              <a:gd name="adj1" fmla="val 50000"/>
              <a:gd name="adj2" fmla="val 750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602" name="Rectangle 26"/>
          <p:cNvSpPr>
            <a:spLocks noChangeArrowheads="1"/>
          </p:cNvSpPr>
          <p:nvPr/>
        </p:nvSpPr>
        <p:spPr bwMode="auto">
          <a:xfrm>
            <a:off x="5076825" y="5805488"/>
            <a:ext cx="38338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i="1"/>
              <a:t>SR</a:t>
            </a:r>
            <a:r>
              <a:rPr kumimoji="1" lang="zh-CN" altLang="en-US"/>
              <a:t>触发器的特性方程。</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52587"/>
                                        </p:tgtEl>
                                        <p:attrNameLst>
                                          <p:attrName>style.visibility</p:attrName>
                                        </p:attrNameLst>
                                      </p:cBhvr>
                                      <p:to>
                                        <p:strVal val="visible"/>
                                      </p:to>
                                    </p:set>
                                    <p:anim calcmode="lin" valueType="num">
                                      <p:cBhvr>
                                        <p:cTn id="7" dur="1000" fill="hold"/>
                                        <p:tgtEl>
                                          <p:spTgt spid="152587"/>
                                        </p:tgtEl>
                                        <p:attrNameLst>
                                          <p:attrName>ppt_x</p:attrName>
                                        </p:attrNameLst>
                                      </p:cBhvr>
                                      <p:tavLst>
                                        <p:tav tm="0">
                                          <p:val>
                                            <p:strVal val="#ppt_x-.2"/>
                                          </p:val>
                                        </p:tav>
                                        <p:tav tm="100000">
                                          <p:val>
                                            <p:strVal val="#ppt_x"/>
                                          </p:val>
                                        </p:tav>
                                      </p:tavLst>
                                    </p:anim>
                                    <p:anim calcmode="lin" valueType="num">
                                      <p:cBhvr>
                                        <p:cTn id="8" dur="1000" fill="hold"/>
                                        <p:tgtEl>
                                          <p:spTgt spid="152587"/>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258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ntr" presetSubtype="0" fill="hold" nodeType="clickEffect">
                                  <p:stCondLst>
                                    <p:cond delay="0"/>
                                  </p:stCondLst>
                                  <p:childTnLst>
                                    <p:set>
                                      <p:cBhvr>
                                        <p:cTn id="13" dur="1" fill="hold">
                                          <p:stCondLst>
                                            <p:cond delay="0"/>
                                          </p:stCondLst>
                                        </p:cTn>
                                        <p:tgtEl>
                                          <p:spTgt spid="152589"/>
                                        </p:tgtEl>
                                        <p:attrNameLst>
                                          <p:attrName>style.visibility</p:attrName>
                                        </p:attrNameLst>
                                      </p:cBhvr>
                                      <p:to>
                                        <p:strVal val="visible"/>
                                      </p:to>
                                    </p:set>
                                    <p:animEffect transition="in" filter="dissolve">
                                      <p:cBhvr>
                                        <p:cTn id="14" dur="1000"/>
                                        <p:tgtEl>
                                          <p:spTgt spid="15258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152588"/>
                                        </p:tgtEl>
                                        <p:attrNameLst>
                                          <p:attrName>style.visibility</p:attrName>
                                        </p:attrNameLst>
                                      </p:cBhvr>
                                      <p:to>
                                        <p:strVal val="visible"/>
                                      </p:to>
                                    </p:set>
                                    <p:animEffect transition="in" filter="box(in)">
                                      <p:cBhvr>
                                        <p:cTn id="19" dur="1000"/>
                                        <p:tgtEl>
                                          <p:spTgt spid="15258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nodeType="clickEffect">
                                  <p:stCondLst>
                                    <p:cond delay="0"/>
                                  </p:stCondLst>
                                  <p:childTnLst>
                                    <p:set>
                                      <p:cBhvr>
                                        <p:cTn id="23" dur="1" fill="hold">
                                          <p:stCondLst>
                                            <p:cond delay="0"/>
                                          </p:stCondLst>
                                        </p:cTn>
                                        <p:tgtEl>
                                          <p:spTgt spid="152583"/>
                                        </p:tgtEl>
                                        <p:attrNameLst>
                                          <p:attrName>style.visibility</p:attrName>
                                        </p:attrNameLst>
                                      </p:cBhvr>
                                      <p:to>
                                        <p:strVal val="visible"/>
                                      </p:to>
                                    </p:set>
                                    <p:animEffect transition="in" filter="fade">
                                      <p:cBhvr>
                                        <p:cTn id="24" dur="1000"/>
                                        <p:tgtEl>
                                          <p:spTgt spid="15258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52592"/>
                                        </p:tgtEl>
                                        <p:attrNameLst>
                                          <p:attrName>style.visibility</p:attrName>
                                        </p:attrNameLst>
                                      </p:cBhvr>
                                      <p:to>
                                        <p:strVal val="visible"/>
                                      </p:to>
                                    </p:set>
                                    <p:animEffect transition="in" filter="fade">
                                      <p:cBhvr>
                                        <p:cTn id="29" dur="1000"/>
                                        <p:tgtEl>
                                          <p:spTgt spid="15259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52593"/>
                                        </p:tgtEl>
                                        <p:attrNameLst>
                                          <p:attrName>style.visibility</p:attrName>
                                        </p:attrNameLst>
                                      </p:cBhvr>
                                      <p:to>
                                        <p:strVal val="visible"/>
                                      </p:to>
                                    </p:set>
                                    <p:animEffect transition="in" filter="fade">
                                      <p:cBhvr>
                                        <p:cTn id="34" dur="1000"/>
                                        <p:tgtEl>
                                          <p:spTgt spid="15259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52594"/>
                                        </p:tgtEl>
                                        <p:attrNameLst>
                                          <p:attrName>style.visibility</p:attrName>
                                        </p:attrNameLst>
                                      </p:cBhvr>
                                      <p:to>
                                        <p:strVal val="visible"/>
                                      </p:to>
                                    </p:set>
                                    <p:animEffect transition="in" filter="fade">
                                      <p:cBhvr>
                                        <p:cTn id="39" dur="1000"/>
                                        <p:tgtEl>
                                          <p:spTgt spid="15259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52595"/>
                                        </p:tgtEl>
                                        <p:attrNameLst>
                                          <p:attrName>style.visibility</p:attrName>
                                        </p:attrNameLst>
                                      </p:cBhvr>
                                      <p:to>
                                        <p:strVal val="visible"/>
                                      </p:to>
                                    </p:set>
                                    <p:animEffect transition="in" filter="fade">
                                      <p:cBhvr>
                                        <p:cTn id="44" dur="1000"/>
                                        <p:tgtEl>
                                          <p:spTgt spid="15259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52596"/>
                                        </p:tgtEl>
                                        <p:attrNameLst>
                                          <p:attrName>style.visibility</p:attrName>
                                        </p:attrNameLst>
                                      </p:cBhvr>
                                      <p:to>
                                        <p:strVal val="visible"/>
                                      </p:to>
                                    </p:set>
                                    <p:animEffect transition="in" filter="fade">
                                      <p:cBhvr>
                                        <p:cTn id="49" dur="1000"/>
                                        <p:tgtEl>
                                          <p:spTgt spid="15259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52597"/>
                                        </p:tgtEl>
                                        <p:attrNameLst>
                                          <p:attrName>style.visibility</p:attrName>
                                        </p:attrNameLst>
                                      </p:cBhvr>
                                      <p:to>
                                        <p:strVal val="visible"/>
                                      </p:to>
                                    </p:set>
                                    <p:animEffect transition="in" filter="fade">
                                      <p:cBhvr>
                                        <p:cTn id="54" dur="1000"/>
                                        <p:tgtEl>
                                          <p:spTgt spid="15259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52598"/>
                                        </p:tgtEl>
                                        <p:attrNameLst>
                                          <p:attrName>style.visibility</p:attrName>
                                        </p:attrNameLst>
                                      </p:cBhvr>
                                      <p:to>
                                        <p:strVal val="visible"/>
                                      </p:to>
                                    </p:set>
                                    <p:animEffect transition="in" filter="fade">
                                      <p:cBhvr>
                                        <p:cTn id="59" dur="1000"/>
                                        <p:tgtEl>
                                          <p:spTgt spid="15259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9" presetClass="entr" presetSubtype="0" fill="hold" grpId="0" nodeType="clickEffect">
                                  <p:stCondLst>
                                    <p:cond delay="0"/>
                                  </p:stCondLst>
                                  <p:childTnLst>
                                    <p:set>
                                      <p:cBhvr>
                                        <p:cTn id="63" dur="1" fill="hold">
                                          <p:stCondLst>
                                            <p:cond delay="0"/>
                                          </p:stCondLst>
                                        </p:cTn>
                                        <p:tgtEl>
                                          <p:spTgt spid="152599"/>
                                        </p:tgtEl>
                                        <p:attrNameLst>
                                          <p:attrName>style.visibility</p:attrName>
                                        </p:attrNameLst>
                                      </p:cBhvr>
                                      <p:to>
                                        <p:strVal val="visible"/>
                                      </p:to>
                                    </p:set>
                                    <p:anim calcmode="lin" valueType="num">
                                      <p:cBhvr>
                                        <p:cTn id="64" dur="1000" fill="hold"/>
                                        <p:tgtEl>
                                          <p:spTgt spid="152599"/>
                                        </p:tgtEl>
                                        <p:attrNameLst>
                                          <p:attrName>ppt_x</p:attrName>
                                        </p:attrNameLst>
                                      </p:cBhvr>
                                      <p:tavLst>
                                        <p:tav tm="0">
                                          <p:val>
                                            <p:strVal val="#ppt_x-.2"/>
                                          </p:val>
                                        </p:tav>
                                        <p:tav tm="100000">
                                          <p:val>
                                            <p:strVal val="#ppt_x"/>
                                          </p:val>
                                        </p:tav>
                                      </p:tavLst>
                                    </p:anim>
                                    <p:anim calcmode="lin" valueType="num">
                                      <p:cBhvr>
                                        <p:cTn id="65" dur="1000" fill="hold"/>
                                        <p:tgtEl>
                                          <p:spTgt spid="152599"/>
                                        </p:tgtEl>
                                        <p:attrNameLst>
                                          <p:attrName>ppt_y</p:attrName>
                                        </p:attrNameLst>
                                      </p:cBhvr>
                                      <p:tavLst>
                                        <p:tav tm="0">
                                          <p:val>
                                            <p:strVal val="#ppt_y"/>
                                          </p:val>
                                        </p:tav>
                                        <p:tav tm="100000">
                                          <p:val>
                                            <p:strVal val="#ppt_y"/>
                                          </p:val>
                                        </p:tav>
                                      </p:tavLst>
                                    </p:anim>
                                    <p:animEffect transition="in" filter="wipe(right)" prLst="gradientSize: 0.1">
                                      <p:cBhvr>
                                        <p:cTn id="66" dur="1000"/>
                                        <p:tgtEl>
                                          <p:spTgt spid="152599"/>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0" presetClass="entr" presetSubtype="0" fill="hold" nodeType="clickEffect">
                                  <p:stCondLst>
                                    <p:cond delay="0"/>
                                  </p:stCondLst>
                                  <p:childTnLst>
                                    <p:set>
                                      <p:cBhvr>
                                        <p:cTn id="70" dur="1" fill="hold">
                                          <p:stCondLst>
                                            <p:cond delay="0"/>
                                          </p:stCondLst>
                                        </p:cTn>
                                        <p:tgtEl>
                                          <p:spTgt spid="152600"/>
                                        </p:tgtEl>
                                        <p:attrNameLst>
                                          <p:attrName>style.visibility</p:attrName>
                                        </p:attrNameLst>
                                      </p:cBhvr>
                                      <p:to>
                                        <p:strVal val="visible"/>
                                      </p:to>
                                    </p:set>
                                    <p:animEffect transition="in" filter="fade">
                                      <p:cBhvr>
                                        <p:cTn id="71" dur="1000"/>
                                        <p:tgtEl>
                                          <p:spTgt spid="152600"/>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52601"/>
                                        </p:tgtEl>
                                        <p:attrNameLst>
                                          <p:attrName>style.visibility</p:attrName>
                                        </p:attrNameLst>
                                      </p:cBhvr>
                                      <p:to>
                                        <p:strVal val="visible"/>
                                      </p:to>
                                    </p:set>
                                    <p:animEffect transition="in" filter="wipe(left)">
                                      <p:cBhvr>
                                        <p:cTn id="76" dur="1000"/>
                                        <p:tgtEl>
                                          <p:spTgt spid="152601"/>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4" presetClass="entr" presetSubtype="16" fill="hold" grpId="0" nodeType="clickEffect">
                                  <p:stCondLst>
                                    <p:cond delay="0"/>
                                  </p:stCondLst>
                                  <p:childTnLst>
                                    <p:set>
                                      <p:cBhvr>
                                        <p:cTn id="80" dur="1" fill="hold">
                                          <p:stCondLst>
                                            <p:cond delay="0"/>
                                          </p:stCondLst>
                                        </p:cTn>
                                        <p:tgtEl>
                                          <p:spTgt spid="152602"/>
                                        </p:tgtEl>
                                        <p:attrNameLst>
                                          <p:attrName>style.visibility</p:attrName>
                                        </p:attrNameLst>
                                      </p:cBhvr>
                                      <p:to>
                                        <p:strVal val="visible"/>
                                      </p:to>
                                    </p:set>
                                    <p:animEffect transition="in" filter="box(in)">
                                      <p:cBhvr>
                                        <p:cTn id="81" dur="1000"/>
                                        <p:tgtEl>
                                          <p:spTgt spid="152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7" grpId="0" autoUpdateAnimBg="0"/>
      <p:bldP spid="152588" grpId="0"/>
      <p:bldP spid="152592" grpId="0"/>
      <p:bldP spid="152593" grpId="0"/>
      <p:bldP spid="152594" grpId="0"/>
      <p:bldP spid="152595" grpId="0"/>
      <p:bldP spid="152596" grpId="0"/>
      <p:bldP spid="152597" grpId="0" animBg="1"/>
      <p:bldP spid="152598" grpId="0" animBg="1"/>
      <p:bldP spid="152599" grpId="0"/>
      <p:bldP spid="152601" grpId="0" animBg="1"/>
      <p:bldP spid="152602" grpId="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66" name="Text Box 14"/>
          <p:cNvSpPr txBox="1">
            <a:spLocks noChangeArrowheads="1"/>
          </p:cNvSpPr>
          <p:nvPr/>
        </p:nvSpPr>
        <p:spPr bwMode="auto">
          <a:xfrm>
            <a:off x="179388" y="1844675"/>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a:t>图</a:t>
            </a:r>
            <a:r>
              <a:rPr kumimoji="1" lang="en-US" altLang="zh-CN"/>
              <a:t>5.6.1</a:t>
            </a:r>
            <a:r>
              <a:rPr kumimoji="1" lang="zh-CN" altLang="en-US"/>
              <a:t>被称为称为</a:t>
            </a:r>
            <a:r>
              <a:rPr kumimoji="1" lang="en-US" altLang="zh-CN" i="1"/>
              <a:t>SR</a:t>
            </a:r>
            <a:r>
              <a:rPr kumimoji="1" lang="zh-CN" altLang="en-US"/>
              <a:t>触发器的状态转换图。</a:t>
            </a:r>
          </a:p>
        </p:txBody>
      </p:sp>
      <p:sp>
        <p:nvSpPr>
          <p:cNvPr id="49168" name="Text Box 16"/>
          <p:cNvSpPr txBox="1">
            <a:spLocks noChangeArrowheads="1"/>
          </p:cNvSpPr>
          <p:nvPr/>
        </p:nvSpPr>
        <p:spPr bwMode="auto">
          <a:xfrm>
            <a:off x="3276600" y="5084763"/>
            <a:ext cx="5616575" cy="1003300"/>
          </a:xfrm>
          <a:prstGeom prst="rect">
            <a:avLst/>
          </a:prstGeom>
          <a:solidFill>
            <a:srgbClr val="FFFF66"/>
          </a:solidFill>
          <a:ln w="57150" cmpd="thickThin">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a:solidFill>
                  <a:srgbClr val="000000"/>
                </a:solidFill>
              </a:rPr>
              <a:t>注：描述触发器逻辑功能的方法有特性表、特性方程和状态转换图。</a:t>
            </a:r>
          </a:p>
        </p:txBody>
      </p:sp>
      <p:sp>
        <p:nvSpPr>
          <p:cNvPr id="49173" name="Rectangle 21"/>
          <p:cNvSpPr>
            <a:spLocks noGrp="1" noChangeArrowheads="1"/>
          </p:cNvSpPr>
          <p:nvPr>
            <p:ph type="title"/>
          </p:nvPr>
        </p:nvSpPr>
        <p:spPr>
          <a:xfrm>
            <a:off x="179388" y="476250"/>
            <a:ext cx="3251200" cy="576263"/>
          </a:xfrm>
        </p:spPr>
        <p:txBody>
          <a:bodyPr/>
          <a:lstStyle/>
          <a:p>
            <a:pPr algn="l"/>
            <a:r>
              <a:rPr kumimoji="1" lang="en-US" altLang="zh-CN" sz="2800" b="1" u="sng">
                <a:solidFill>
                  <a:schemeClr val="tx1"/>
                </a:solidFill>
                <a:effectLst/>
                <a:latin typeface="Times New Roman" pitchFamily="18" charset="0"/>
                <a:ea typeface="楷体_GB2312" pitchFamily="49" charset="-122"/>
              </a:rPr>
              <a:t>4.</a:t>
            </a:r>
            <a:r>
              <a:rPr kumimoji="1" lang="zh-CN" altLang="en-US" sz="2800" b="1" u="sng">
                <a:solidFill>
                  <a:schemeClr val="tx1"/>
                </a:solidFill>
                <a:effectLst/>
                <a:latin typeface="Times New Roman" pitchFamily="18" charset="0"/>
                <a:ea typeface="楷体_GB2312" pitchFamily="49" charset="-122"/>
              </a:rPr>
              <a:t>状态转换图：</a:t>
            </a:r>
          </a:p>
        </p:txBody>
      </p:sp>
      <p:sp>
        <p:nvSpPr>
          <p:cNvPr id="49174" name="Rectangle 22"/>
          <p:cNvSpPr>
            <a:spLocks noChangeArrowheads="1"/>
          </p:cNvSpPr>
          <p:nvPr/>
        </p:nvSpPr>
        <p:spPr bwMode="auto">
          <a:xfrm>
            <a:off x="0" y="0"/>
            <a:ext cx="79930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rPr>
              <a:t>5.6  </a:t>
            </a:r>
            <a:r>
              <a:rPr lang="zh-CN" altLang="en-US" sz="3600" u="sng">
                <a:solidFill>
                  <a:srgbClr val="FFFF66"/>
                </a:solidFill>
              </a:rPr>
              <a:t>触发器的逻辑功能及其描述方法</a:t>
            </a:r>
          </a:p>
        </p:txBody>
      </p:sp>
      <p:sp>
        <p:nvSpPr>
          <p:cNvPr id="49175" name="Text Box 23"/>
          <p:cNvSpPr txBox="1">
            <a:spLocks noChangeArrowheads="1"/>
          </p:cNvSpPr>
          <p:nvPr/>
        </p:nvSpPr>
        <p:spPr bwMode="auto">
          <a:xfrm>
            <a:off x="250825" y="981075"/>
            <a:ext cx="84978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        </a:t>
            </a:r>
            <a:r>
              <a:rPr lang="zh-CN" altLang="en-US"/>
              <a:t>将触发器的特性表用图形方式表现出来，即为状态转换图</a:t>
            </a:r>
          </a:p>
        </p:txBody>
      </p:sp>
      <p:graphicFrame>
        <p:nvGraphicFramePr>
          <p:cNvPr id="49177" name="Object 25"/>
          <p:cNvGraphicFramePr>
            <a:graphicFrameLocks noChangeAspect="1"/>
          </p:cNvGraphicFramePr>
          <p:nvPr/>
        </p:nvGraphicFramePr>
        <p:xfrm>
          <a:off x="395288" y="2565400"/>
          <a:ext cx="2411412" cy="4103688"/>
        </p:xfrm>
        <a:graphic>
          <a:graphicData uri="http://schemas.openxmlformats.org/presentationml/2006/ole">
            <mc:AlternateContent xmlns:mc="http://schemas.openxmlformats.org/markup-compatibility/2006">
              <mc:Choice xmlns:v="urn:schemas-microsoft-com:vml" Requires="v">
                <p:oleObj spid="_x0000_s49181" name="Visio" r:id="rId4" imgW="1217371" imgH="2186330" progId="Visio.Drawing.11">
                  <p:embed/>
                </p:oleObj>
              </mc:Choice>
              <mc:Fallback>
                <p:oleObj name="Visio" r:id="rId4" imgW="1217371" imgH="2186330" progId="Visio.Drawing.11">
                  <p:embed/>
                  <p:pic>
                    <p:nvPicPr>
                      <p:cNvPr id="0" name="Object 25"/>
                      <p:cNvPicPr>
                        <a:picLocks noChangeAspect="1" noChangeArrowheads="1"/>
                      </p:cNvPicPr>
                      <p:nvPr/>
                    </p:nvPicPr>
                    <p:blipFill>
                      <a:blip r:embed="rId5">
                        <a:extLst>
                          <a:ext uri="{28A0092B-C50C-407E-A947-70E740481C1C}">
                            <a14:useLocalDpi xmlns:a14="http://schemas.microsoft.com/office/drawing/2010/main" val="0"/>
                          </a:ext>
                        </a:extLst>
                      </a:blip>
                      <a:srcRect t="1709" b="3496"/>
                      <a:stretch>
                        <a:fillRect/>
                      </a:stretch>
                    </p:blipFill>
                    <p:spPr bwMode="auto">
                      <a:xfrm>
                        <a:off x="395288" y="2565400"/>
                        <a:ext cx="2411412" cy="4103688"/>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9180" name="Group 28"/>
          <p:cNvGrpSpPr>
            <a:grpSpLocks/>
          </p:cNvGrpSpPr>
          <p:nvPr/>
        </p:nvGrpSpPr>
        <p:grpSpPr bwMode="auto">
          <a:xfrm>
            <a:off x="3419475" y="2492375"/>
            <a:ext cx="5256213" cy="2317750"/>
            <a:chOff x="2154" y="1788"/>
            <a:chExt cx="3311" cy="1460"/>
          </a:xfrm>
        </p:grpSpPr>
        <p:pic>
          <p:nvPicPr>
            <p:cNvPr id="49172"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4" y="1788"/>
              <a:ext cx="3311" cy="1460"/>
            </a:xfrm>
            <a:prstGeom prst="rect">
              <a:avLst/>
            </a:prstGeom>
            <a:noFill/>
            <a:ln w="57150" cmpd="thickThin">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49179" name="Rectangle 27"/>
            <p:cNvSpPr>
              <a:spLocks noChangeArrowheads="1"/>
            </p:cNvSpPr>
            <p:nvPr/>
          </p:nvSpPr>
          <p:spPr bwMode="auto">
            <a:xfrm>
              <a:off x="4558" y="2931"/>
              <a:ext cx="9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solidFill>
                    <a:srgbClr val="000000"/>
                  </a:solidFill>
                </a:rPr>
                <a:t>图</a:t>
              </a:r>
              <a:r>
                <a:rPr kumimoji="1" lang="en-US" altLang="zh-CN" sz="2400">
                  <a:solidFill>
                    <a:srgbClr val="000000"/>
                  </a:solidFill>
                </a:rPr>
                <a:t>5.6.1</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49173"/>
                                        </p:tgtEl>
                                        <p:attrNameLst>
                                          <p:attrName>style.visibility</p:attrName>
                                        </p:attrNameLst>
                                      </p:cBhvr>
                                      <p:to>
                                        <p:strVal val="visible"/>
                                      </p:to>
                                    </p:set>
                                    <p:anim calcmode="lin" valueType="num">
                                      <p:cBhvr>
                                        <p:cTn id="7" dur="1000" fill="hold"/>
                                        <p:tgtEl>
                                          <p:spTgt spid="49173"/>
                                        </p:tgtEl>
                                        <p:attrNameLst>
                                          <p:attrName>ppt_x</p:attrName>
                                        </p:attrNameLst>
                                      </p:cBhvr>
                                      <p:tavLst>
                                        <p:tav tm="0">
                                          <p:val>
                                            <p:strVal val="#ppt_x-.2"/>
                                          </p:val>
                                        </p:tav>
                                        <p:tav tm="100000">
                                          <p:val>
                                            <p:strVal val="#ppt_x"/>
                                          </p:val>
                                        </p:tav>
                                      </p:tavLst>
                                    </p:anim>
                                    <p:anim calcmode="lin" valueType="num">
                                      <p:cBhvr>
                                        <p:cTn id="8" dur="1000" fill="hold"/>
                                        <p:tgtEl>
                                          <p:spTgt spid="49173"/>
                                        </p:tgtEl>
                                        <p:attrNameLst>
                                          <p:attrName>ppt_y</p:attrName>
                                        </p:attrNameLst>
                                      </p:cBhvr>
                                      <p:tavLst>
                                        <p:tav tm="0">
                                          <p:val>
                                            <p:strVal val="#ppt_y"/>
                                          </p:val>
                                        </p:tav>
                                        <p:tav tm="100000">
                                          <p:val>
                                            <p:strVal val="#ppt_y"/>
                                          </p:val>
                                        </p:tav>
                                      </p:tavLst>
                                    </p:anim>
                                    <p:animEffect transition="in" filter="wipe(right)" prLst="gradientSize: 0.1">
                                      <p:cBhvr>
                                        <p:cTn id="9" dur="1000"/>
                                        <p:tgtEl>
                                          <p:spTgt spid="4917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 presetClass="entr" presetSubtype="16" fill="hold" grpId="0" nodeType="clickEffect">
                                  <p:stCondLst>
                                    <p:cond delay="0"/>
                                  </p:stCondLst>
                                  <p:childTnLst>
                                    <p:set>
                                      <p:cBhvr>
                                        <p:cTn id="13" dur="1" fill="hold">
                                          <p:stCondLst>
                                            <p:cond delay="0"/>
                                          </p:stCondLst>
                                        </p:cTn>
                                        <p:tgtEl>
                                          <p:spTgt spid="49175"/>
                                        </p:tgtEl>
                                        <p:attrNameLst>
                                          <p:attrName>style.visibility</p:attrName>
                                        </p:attrNameLst>
                                      </p:cBhvr>
                                      <p:to>
                                        <p:strVal val="visible"/>
                                      </p:to>
                                    </p:set>
                                    <p:animEffect transition="in" filter="box(in)">
                                      <p:cBhvr>
                                        <p:cTn id="14" dur="1000"/>
                                        <p:tgtEl>
                                          <p:spTgt spid="4917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26" fill="hold" grpId="0" nodeType="clickEffect">
                                  <p:stCondLst>
                                    <p:cond delay="0"/>
                                  </p:stCondLst>
                                  <p:childTnLst>
                                    <p:set>
                                      <p:cBhvr>
                                        <p:cTn id="18" dur="1" fill="hold">
                                          <p:stCondLst>
                                            <p:cond delay="0"/>
                                          </p:stCondLst>
                                        </p:cTn>
                                        <p:tgtEl>
                                          <p:spTgt spid="49166"/>
                                        </p:tgtEl>
                                        <p:attrNameLst>
                                          <p:attrName>style.visibility</p:attrName>
                                        </p:attrNameLst>
                                      </p:cBhvr>
                                      <p:to>
                                        <p:strVal val="visible"/>
                                      </p:to>
                                    </p:set>
                                    <p:animEffect transition="in" filter="barn(inHorizontal)">
                                      <p:cBhvr>
                                        <p:cTn id="19" dur="1000"/>
                                        <p:tgtEl>
                                          <p:spTgt spid="4916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49177"/>
                                        </p:tgtEl>
                                        <p:attrNameLst>
                                          <p:attrName>style.visibility</p:attrName>
                                        </p:attrNameLst>
                                      </p:cBhvr>
                                      <p:to>
                                        <p:strVal val="visible"/>
                                      </p:to>
                                    </p:set>
                                    <p:animEffect transition="in" filter="dissolve">
                                      <p:cBhvr>
                                        <p:cTn id="24" dur="1000"/>
                                        <p:tgtEl>
                                          <p:spTgt spid="4917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49180"/>
                                        </p:tgtEl>
                                        <p:attrNameLst>
                                          <p:attrName>style.visibility</p:attrName>
                                        </p:attrNameLst>
                                      </p:cBhvr>
                                      <p:to>
                                        <p:strVal val="visible"/>
                                      </p:to>
                                    </p:set>
                                    <p:animEffect transition="in" filter="dissolve">
                                      <p:cBhvr>
                                        <p:cTn id="29" dur="1000"/>
                                        <p:tgtEl>
                                          <p:spTgt spid="4918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0" presetClass="entr" presetSubtype="0" fill="hold" grpId="0" nodeType="clickEffect">
                                  <p:stCondLst>
                                    <p:cond delay="0"/>
                                  </p:stCondLst>
                                  <p:childTnLst>
                                    <p:set>
                                      <p:cBhvr>
                                        <p:cTn id="33" dur="1" fill="hold">
                                          <p:stCondLst>
                                            <p:cond delay="0"/>
                                          </p:stCondLst>
                                        </p:cTn>
                                        <p:tgtEl>
                                          <p:spTgt spid="49168"/>
                                        </p:tgtEl>
                                        <p:attrNameLst>
                                          <p:attrName>style.visibility</p:attrName>
                                        </p:attrNameLst>
                                      </p:cBhvr>
                                      <p:to>
                                        <p:strVal val="visible"/>
                                      </p:to>
                                    </p:set>
                                    <p:animEffect transition="in" filter="wedge">
                                      <p:cBhvr>
                                        <p:cTn id="34" dur="1000"/>
                                        <p:tgtEl>
                                          <p:spTgt spid="49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6" grpId="0" autoUpdateAnimBg="0"/>
      <p:bldP spid="49168" grpId="0" animBg="1"/>
      <p:bldP spid="49173" grpId="0"/>
      <p:bldP spid="4917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250825" y="620713"/>
            <a:ext cx="3025775" cy="504825"/>
          </a:xfrm>
        </p:spPr>
        <p:txBody>
          <a:bodyPr/>
          <a:lstStyle/>
          <a:p>
            <a:pPr algn="l"/>
            <a:r>
              <a:rPr lang="en-US" altLang="zh-CN" sz="2800" b="1" u="sng">
                <a:solidFill>
                  <a:schemeClr val="tx1"/>
                </a:solidFill>
                <a:latin typeface="Times New Roman" pitchFamily="18" charset="0"/>
                <a:ea typeface="楷体_GB2312" pitchFamily="49" charset="-122"/>
              </a:rPr>
              <a:t>5. </a:t>
            </a:r>
            <a:r>
              <a:rPr lang="zh-CN" altLang="en-US" sz="2800" b="1" u="sng">
                <a:solidFill>
                  <a:schemeClr val="tx1"/>
                </a:solidFill>
                <a:latin typeface="Times New Roman" pitchFamily="18" charset="0"/>
                <a:ea typeface="楷体_GB2312" pitchFamily="49" charset="-122"/>
              </a:rPr>
              <a:t>逻辑符号</a:t>
            </a:r>
          </a:p>
        </p:txBody>
      </p:sp>
      <p:sp>
        <p:nvSpPr>
          <p:cNvPr id="154628" name="Rectangle 4"/>
          <p:cNvSpPr>
            <a:spLocks noChangeArrowheads="1"/>
          </p:cNvSpPr>
          <p:nvPr/>
        </p:nvSpPr>
        <p:spPr bwMode="auto">
          <a:xfrm>
            <a:off x="0" y="0"/>
            <a:ext cx="79930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rPr>
              <a:t>5.6  </a:t>
            </a:r>
            <a:r>
              <a:rPr lang="zh-CN" altLang="en-US" sz="3600" u="sng">
                <a:solidFill>
                  <a:srgbClr val="FFFF66"/>
                </a:solidFill>
              </a:rPr>
              <a:t>触发器的逻辑功能及其描述方法</a:t>
            </a:r>
          </a:p>
        </p:txBody>
      </p:sp>
      <p:sp>
        <p:nvSpPr>
          <p:cNvPr id="154630" name="Text Box 6"/>
          <p:cNvSpPr txBox="1">
            <a:spLocks noChangeArrowheads="1"/>
          </p:cNvSpPr>
          <p:nvPr/>
        </p:nvSpPr>
        <p:spPr bwMode="auto">
          <a:xfrm>
            <a:off x="323850" y="1196975"/>
            <a:ext cx="53276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        </a:t>
            </a:r>
            <a:r>
              <a:rPr lang="zh-CN" altLang="en-US"/>
              <a:t>图</a:t>
            </a:r>
            <a:r>
              <a:rPr lang="en-US" altLang="zh-CN"/>
              <a:t>5.6.2</a:t>
            </a:r>
            <a:r>
              <a:rPr lang="zh-CN" altLang="en-US"/>
              <a:t>为</a:t>
            </a:r>
            <a:r>
              <a:rPr lang="en-US" altLang="zh-CN" i="1"/>
              <a:t>SR</a:t>
            </a:r>
            <a:r>
              <a:rPr lang="zh-CN" altLang="en-US"/>
              <a:t>触发器的逻辑符号，触发器在时钟脉冲的下降沿动作</a:t>
            </a:r>
          </a:p>
        </p:txBody>
      </p:sp>
      <p:grpSp>
        <p:nvGrpSpPr>
          <p:cNvPr id="154632" name="Group 8"/>
          <p:cNvGrpSpPr>
            <a:grpSpLocks/>
          </p:cNvGrpSpPr>
          <p:nvPr/>
        </p:nvGrpSpPr>
        <p:grpSpPr bwMode="auto">
          <a:xfrm>
            <a:off x="5724525" y="620713"/>
            <a:ext cx="3024188" cy="2247900"/>
            <a:chOff x="3288" y="527"/>
            <a:chExt cx="1905" cy="1416"/>
          </a:xfrm>
        </p:grpSpPr>
        <p:pic>
          <p:nvPicPr>
            <p:cNvPr id="154629" name="Picture 5" descr="5-4-1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8" y="527"/>
              <a:ext cx="1905" cy="1093"/>
            </a:xfrm>
            <a:prstGeom prst="rect">
              <a:avLst/>
            </a:prstGeom>
            <a:noFill/>
            <a:ln w="57150" cmpd="thickThin">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154631" name="Rectangle 7"/>
            <p:cNvSpPr>
              <a:spLocks noChangeArrowheads="1"/>
            </p:cNvSpPr>
            <p:nvPr/>
          </p:nvSpPr>
          <p:spPr bwMode="auto">
            <a:xfrm>
              <a:off x="3878" y="1616"/>
              <a:ext cx="7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图</a:t>
              </a:r>
              <a:r>
                <a:rPr lang="en-US" altLang="zh-CN"/>
                <a:t>5.6.2</a:t>
              </a:r>
            </a:p>
          </p:txBody>
        </p:sp>
      </p:grpSp>
      <p:sp>
        <p:nvSpPr>
          <p:cNvPr id="154633" name="Text Box 9"/>
          <p:cNvSpPr txBox="1">
            <a:spLocks noChangeArrowheads="1"/>
          </p:cNvSpPr>
          <p:nvPr/>
        </p:nvSpPr>
        <p:spPr bwMode="auto">
          <a:xfrm>
            <a:off x="179388" y="2636838"/>
            <a:ext cx="3581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u="sng"/>
              <a:t>二 、 </a:t>
            </a:r>
            <a:r>
              <a:rPr kumimoji="1" lang="en-US" altLang="zh-CN" i="1" u="sng"/>
              <a:t>JK</a:t>
            </a:r>
            <a:r>
              <a:rPr kumimoji="1" lang="zh-CN" altLang="en-US" u="sng"/>
              <a:t>触发器</a:t>
            </a:r>
          </a:p>
        </p:txBody>
      </p:sp>
      <p:sp>
        <p:nvSpPr>
          <p:cNvPr id="154634" name="Text Box 10"/>
          <p:cNvSpPr txBox="1">
            <a:spLocks noChangeArrowheads="1"/>
          </p:cNvSpPr>
          <p:nvPr/>
        </p:nvSpPr>
        <p:spPr bwMode="auto">
          <a:xfrm>
            <a:off x="323850" y="3213100"/>
            <a:ext cx="2447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u="sng"/>
              <a:t>1.</a:t>
            </a:r>
            <a:r>
              <a:rPr lang="zh-CN" altLang="en-US" u="sng"/>
              <a:t>定义：</a:t>
            </a:r>
          </a:p>
        </p:txBody>
      </p:sp>
      <p:sp>
        <p:nvSpPr>
          <p:cNvPr id="154636" name="Rectangle 12"/>
          <p:cNvSpPr>
            <a:spLocks noChangeArrowheads="1"/>
          </p:cNvSpPr>
          <p:nvPr/>
        </p:nvSpPr>
        <p:spPr bwMode="auto">
          <a:xfrm>
            <a:off x="323850" y="3933825"/>
            <a:ext cx="295275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zh-CN"/>
              <a:t>        </a:t>
            </a:r>
            <a:r>
              <a:rPr lang="zh-CN" altLang="en-US"/>
              <a:t>凡在时钟信号作用下，具有如表</a:t>
            </a:r>
            <a:r>
              <a:rPr lang="en-US" altLang="zh-CN"/>
              <a:t>5.6.2</a:t>
            </a:r>
            <a:r>
              <a:rPr lang="zh-CN" altLang="en-US"/>
              <a:t>的功能的触发器称为</a:t>
            </a:r>
            <a:r>
              <a:rPr lang="en-US" altLang="zh-CN" i="1"/>
              <a:t>JK</a:t>
            </a:r>
            <a:r>
              <a:rPr lang="zh-CN" altLang="en-US"/>
              <a:t>触发器</a:t>
            </a:r>
          </a:p>
        </p:txBody>
      </p:sp>
      <p:grpSp>
        <p:nvGrpSpPr>
          <p:cNvPr id="154638" name="Group 14"/>
          <p:cNvGrpSpPr>
            <a:grpSpLocks/>
          </p:cNvGrpSpPr>
          <p:nvPr/>
        </p:nvGrpSpPr>
        <p:grpSpPr bwMode="auto">
          <a:xfrm>
            <a:off x="3348038" y="2276475"/>
            <a:ext cx="2320925" cy="4365625"/>
            <a:chOff x="2109" y="1434"/>
            <a:chExt cx="1462" cy="2750"/>
          </a:xfrm>
        </p:grpSpPr>
        <p:graphicFrame>
          <p:nvGraphicFramePr>
            <p:cNvPr id="154635" name="Object 11"/>
            <p:cNvGraphicFramePr>
              <a:graphicFrameLocks noChangeAspect="1"/>
            </p:cNvGraphicFramePr>
            <p:nvPr/>
          </p:nvGraphicFramePr>
          <p:xfrm>
            <a:off x="2154" y="1752"/>
            <a:ext cx="1417" cy="2432"/>
          </p:xfrm>
          <a:graphic>
            <a:graphicData uri="http://schemas.openxmlformats.org/presentationml/2006/ole">
              <mc:AlternateContent xmlns:mc="http://schemas.openxmlformats.org/markup-compatibility/2006">
                <mc:Choice xmlns:v="urn:schemas-microsoft-com:vml" Requires="v">
                  <p:oleObj spid="_x0000_s154639" name="Visio" r:id="rId5" imgW="2658466" imgH="2667914" progId="Visio.Drawing.11">
                    <p:embed/>
                  </p:oleObj>
                </mc:Choice>
                <mc:Fallback>
                  <p:oleObj name="Visio" r:id="rId5" imgW="2658466" imgH="2667914" progId="Visio.Drawing.11">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r="52579" b="18930"/>
                        <a:stretch>
                          <a:fillRect/>
                        </a:stretch>
                      </p:blipFill>
                      <p:spPr bwMode="auto">
                        <a:xfrm>
                          <a:off x="2154" y="1752"/>
                          <a:ext cx="1417" cy="2432"/>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4637" name="Rectangle 13"/>
            <p:cNvSpPr>
              <a:spLocks noChangeArrowheads="1"/>
            </p:cNvSpPr>
            <p:nvPr/>
          </p:nvSpPr>
          <p:spPr bwMode="auto">
            <a:xfrm>
              <a:off x="2109" y="1434"/>
              <a:ext cx="9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t>表</a:t>
              </a:r>
              <a:r>
                <a:rPr lang="en-US" altLang="zh-CN" sz="2400"/>
                <a:t>5.6.2</a:t>
              </a:r>
            </a:p>
          </p:txBody>
        </p:sp>
      </p:gr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54626"/>
                                        </p:tgtEl>
                                        <p:attrNameLst>
                                          <p:attrName>style.visibility</p:attrName>
                                        </p:attrNameLst>
                                      </p:cBhvr>
                                      <p:to>
                                        <p:strVal val="visible"/>
                                      </p:to>
                                    </p:set>
                                    <p:anim calcmode="lin" valueType="num">
                                      <p:cBhvr>
                                        <p:cTn id="7" dur="1000" fill="hold"/>
                                        <p:tgtEl>
                                          <p:spTgt spid="154626"/>
                                        </p:tgtEl>
                                        <p:attrNameLst>
                                          <p:attrName>ppt_x</p:attrName>
                                        </p:attrNameLst>
                                      </p:cBhvr>
                                      <p:tavLst>
                                        <p:tav tm="0">
                                          <p:val>
                                            <p:strVal val="#ppt_x-.2"/>
                                          </p:val>
                                        </p:tav>
                                        <p:tav tm="100000">
                                          <p:val>
                                            <p:strVal val="#ppt_x"/>
                                          </p:val>
                                        </p:tav>
                                      </p:tavLst>
                                    </p:anim>
                                    <p:anim calcmode="lin" valueType="num">
                                      <p:cBhvr>
                                        <p:cTn id="8" dur="1000" fill="hold"/>
                                        <p:tgtEl>
                                          <p:spTgt spid="1546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462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6" presetClass="entr" presetSubtype="26" fill="hold" grpId="0" nodeType="clickEffect">
                                  <p:stCondLst>
                                    <p:cond delay="0"/>
                                  </p:stCondLst>
                                  <p:childTnLst>
                                    <p:set>
                                      <p:cBhvr>
                                        <p:cTn id="13" dur="1" fill="hold">
                                          <p:stCondLst>
                                            <p:cond delay="0"/>
                                          </p:stCondLst>
                                        </p:cTn>
                                        <p:tgtEl>
                                          <p:spTgt spid="154630"/>
                                        </p:tgtEl>
                                        <p:attrNameLst>
                                          <p:attrName>style.visibility</p:attrName>
                                        </p:attrNameLst>
                                      </p:cBhvr>
                                      <p:to>
                                        <p:strVal val="visible"/>
                                      </p:to>
                                    </p:set>
                                    <p:animEffect transition="in" filter="barn(inHorizontal)">
                                      <p:cBhvr>
                                        <p:cTn id="14" dur="1000"/>
                                        <p:tgtEl>
                                          <p:spTgt spid="15463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154632"/>
                                        </p:tgtEl>
                                        <p:attrNameLst>
                                          <p:attrName>style.visibility</p:attrName>
                                        </p:attrNameLst>
                                      </p:cBhvr>
                                      <p:to>
                                        <p:strVal val="visible"/>
                                      </p:to>
                                    </p:set>
                                    <p:animEffect transition="in" filter="dissolve">
                                      <p:cBhvr>
                                        <p:cTn id="19" dur="1000"/>
                                        <p:tgtEl>
                                          <p:spTgt spid="15463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1" nodeType="clickEffect">
                                  <p:stCondLst>
                                    <p:cond delay="0"/>
                                  </p:stCondLst>
                                  <p:childTnLst>
                                    <p:set>
                                      <p:cBhvr>
                                        <p:cTn id="23" dur="1" fill="hold">
                                          <p:stCondLst>
                                            <p:cond delay="0"/>
                                          </p:stCondLst>
                                        </p:cTn>
                                        <p:tgtEl>
                                          <p:spTgt spid="154633"/>
                                        </p:tgtEl>
                                        <p:attrNameLst>
                                          <p:attrName>style.visibility</p:attrName>
                                        </p:attrNameLst>
                                      </p:cBhvr>
                                      <p:to>
                                        <p:strVal val="visible"/>
                                      </p:to>
                                    </p:set>
                                    <p:animEffect transition="in" filter="wipe(left)">
                                      <p:cBhvr>
                                        <p:cTn id="24" dur="1000"/>
                                        <p:tgtEl>
                                          <p:spTgt spid="15463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9" presetClass="entr" presetSubtype="0" fill="hold" grpId="0" nodeType="clickEffect">
                                  <p:stCondLst>
                                    <p:cond delay="0"/>
                                  </p:stCondLst>
                                  <p:childTnLst>
                                    <p:set>
                                      <p:cBhvr>
                                        <p:cTn id="28" dur="1" fill="hold">
                                          <p:stCondLst>
                                            <p:cond delay="0"/>
                                          </p:stCondLst>
                                        </p:cTn>
                                        <p:tgtEl>
                                          <p:spTgt spid="154634"/>
                                        </p:tgtEl>
                                        <p:attrNameLst>
                                          <p:attrName>style.visibility</p:attrName>
                                        </p:attrNameLst>
                                      </p:cBhvr>
                                      <p:to>
                                        <p:strVal val="visible"/>
                                      </p:to>
                                    </p:set>
                                    <p:anim calcmode="lin" valueType="num">
                                      <p:cBhvr>
                                        <p:cTn id="29" dur="1000" fill="hold"/>
                                        <p:tgtEl>
                                          <p:spTgt spid="154634"/>
                                        </p:tgtEl>
                                        <p:attrNameLst>
                                          <p:attrName>ppt_x</p:attrName>
                                        </p:attrNameLst>
                                      </p:cBhvr>
                                      <p:tavLst>
                                        <p:tav tm="0">
                                          <p:val>
                                            <p:strVal val="#ppt_x-.2"/>
                                          </p:val>
                                        </p:tav>
                                        <p:tav tm="100000">
                                          <p:val>
                                            <p:strVal val="#ppt_x"/>
                                          </p:val>
                                        </p:tav>
                                      </p:tavLst>
                                    </p:anim>
                                    <p:anim calcmode="lin" valueType="num">
                                      <p:cBhvr>
                                        <p:cTn id="30" dur="1000" fill="hold"/>
                                        <p:tgtEl>
                                          <p:spTgt spid="154634"/>
                                        </p:tgtEl>
                                        <p:attrNameLst>
                                          <p:attrName>ppt_y</p:attrName>
                                        </p:attrNameLst>
                                      </p:cBhvr>
                                      <p:tavLst>
                                        <p:tav tm="0">
                                          <p:val>
                                            <p:strVal val="#ppt_y"/>
                                          </p:val>
                                        </p:tav>
                                        <p:tav tm="100000">
                                          <p:val>
                                            <p:strVal val="#ppt_y"/>
                                          </p:val>
                                        </p:tav>
                                      </p:tavLst>
                                    </p:anim>
                                    <p:animEffect transition="in" filter="wipe(right)" prLst="gradientSize: 0.1">
                                      <p:cBhvr>
                                        <p:cTn id="31" dur="1000"/>
                                        <p:tgtEl>
                                          <p:spTgt spid="15463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6" presetClass="entr" presetSubtype="26" fill="hold" grpId="0" nodeType="clickEffect">
                                  <p:stCondLst>
                                    <p:cond delay="0"/>
                                  </p:stCondLst>
                                  <p:childTnLst>
                                    <p:set>
                                      <p:cBhvr>
                                        <p:cTn id="35" dur="1" fill="hold">
                                          <p:stCondLst>
                                            <p:cond delay="0"/>
                                          </p:stCondLst>
                                        </p:cTn>
                                        <p:tgtEl>
                                          <p:spTgt spid="154636"/>
                                        </p:tgtEl>
                                        <p:attrNameLst>
                                          <p:attrName>style.visibility</p:attrName>
                                        </p:attrNameLst>
                                      </p:cBhvr>
                                      <p:to>
                                        <p:strVal val="visible"/>
                                      </p:to>
                                    </p:set>
                                    <p:animEffect transition="in" filter="barn(inHorizontal)">
                                      <p:cBhvr>
                                        <p:cTn id="36" dur="1000"/>
                                        <p:tgtEl>
                                          <p:spTgt spid="15463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nodeType="clickEffect">
                                  <p:stCondLst>
                                    <p:cond delay="0"/>
                                  </p:stCondLst>
                                  <p:childTnLst>
                                    <p:set>
                                      <p:cBhvr>
                                        <p:cTn id="40" dur="1" fill="hold">
                                          <p:stCondLst>
                                            <p:cond delay="0"/>
                                          </p:stCondLst>
                                        </p:cTn>
                                        <p:tgtEl>
                                          <p:spTgt spid="154638"/>
                                        </p:tgtEl>
                                        <p:attrNameLst>
                                          <p:attrName>style.visibility</p:attrName>
                                        </p:attrNameLst>
                                      </p:cBhvr>
                                      <p:to>
                                        <p:strVal val="visible"/>
                                      </p:to>
                                    </p:set>
                                    <p:animEffect transition="in" filter="dissolve">
                                      <p:cBhvr>
                                        <p:cTn id="41" dur="1000"/>
                                        <p:tgtEl>
                                          <p:spTgt spid="154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6" grpId="0"/>
      <p:bldP spid="154630" grpId="0"/>
      <p:bldP spid="154633" grpId="1"/>
      <p:bldP spid="154634" grpId="0"/>
      <p:bldP spid="15463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250825" y="549275"/>
            <a:ext cx="2879725" cy="558800"/>
          </a:xfrm>
        </p:spPr>
        <p:txBody>
          <a:bodyPr/>
          <a:lstStyle/>
          <a:p>
            <a:pPr algn="l"/>
            <a:r>
              <a:rPr lang="en-US" altLang="zh-CN" sz="2800" b="1" u="sng">
                <a:solidFill>
                  <a:schemeClr val="tx1"/>
                </a:solidFill>
                <a:latin typeface="Times New Roman" pitchFamily="18" charset="0"/>
                <a:ea typeface="楷体_GB2312" pitchFamily="49" charset="-122"/>
              </a:rPr>
              <a:t>2.</a:t>
            </a:r>
            <a:r>
              <a:rPr lang="zh-CN" altLang="en-US" sz="2800" b="1" u="sng">
                <a:solidFill>
                  <a:schemeClr val="tx1"/>
                </a:solidFill>
                <a:latin typeface="Times New Roman" pitchFamily="18" charset="0"/>
                <a:ea typeface="楷体_GB2312" pitchFamily="49" charset="-122"/>
              </a:rPr>
              <a:t>特性方程：</a:t>
            </a:r>
          </a:p>
        </p:txBody>
      </p:sp>
      <p:graphicFrame>
        <p:nvGraphicFramePr>
          <p:cNvPr id="153604" name="Object 4"/>
          <p:cNvGraphicFramePr>
            <a:graphicFrameLocks noChangeAspect="1"/>
          </p:cNvGraphicFramePr>
          <p:nvPr/>
        </p:nvGraphicFramePr>
        <p:xfrm>
          <a:off x="4787900" y="2205038"/>
          <a:ext cx="3600450" cy="2360612"/>
        </p:xfrm>
        <a:graphic>
          <a:graphicData uri="http://schemas.openxmlformats.org/presentationml/2006/ole">
            <mc:AlternateContent xmlns:mc="http://schemas.openxmlformats.org/markup-compatibility/2006">
              <mc:Choice xmlns:v="urn:schemas-microsoft-com:vml" Requires="v">
                <p:oleObj spid="_x0000_s153621" name="Visio" r:id="rId4" imgW="2658466" imgH="2667914" progId="Visio.Drawing.11">
                  <p:embed/>
                </p:oleObj>
              </mc:Choice>
              <mc:Fallback>
                <p:oleObj name="Visio" r:id="rId4" imgW="2658466" imgH="2667914"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l="50108" t="24318" b="43103"/>
                      <a:stretch>
                        <a:fillRect/>
                      </a:stretch>
                    </p:blipFill>
                    <p:spPr bwMode="auto">
                      <a:xfrm>
                        <a:off x="4787900" y="2205038"/>
                        <a:ext cx="3600450" cy="2360612"/>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06" name="Text Box 6"/>
          <p:cNvSpPr txBox="1">
            <a:spLocks noChangeArrowheads="1"/>
          </p:cNvSpPr>
          <p:nvPr/>
        </p:nvSpPr>
        <p:spPr bwMode="auto">
          <a:xfrm>
            <a:off x="323850" y="1125538"/>
            <a:ext cx="8280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a:t>由特性表可得输出端卡诺图为</a:t>
            </a:r>
          </a:p>
        </p:txBody>
      </p:sp>
      <p:sp>
        <p:nvSpPr>
          <p:cNvPr id="153607" name="Rectangle 7"/>
          <p:cNvSpPr>
            <a:spLocks noChangeArrowheads="1"/>
          </p:cNvSpPr>
          <p:nvPr/>
        </p:nvSpPr>
        <p:spPr bwMode="auto">
          <a:xfrm>
            <a:off x="0" y="0"/>
            <a:ext cx="79930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rPr>
              <a:t>5.6  </a:t>
            </a:r>
            <a:r>
              <a:rPr lang="zh-CN" altLang="en-US" sz="3600" u="sng">
                <a:solidFill>
                  <a:srgbClr val="FFFF66"/>
                </a:solidFill>
              </a:rPr>
              <a:t>触发器的逻辑功能及其描述方法</a:t>
            </a:r>
          </a:p>
        </p:txBody>
      </p:sp>
      <p:grpSp>
        <p:nvGrpSpPr>
          <p:cNvPr id="153608" name="Group 8"/>
          <p:cNvGrpSpPr>
            <a:grpSpLocks/>
          </p:cNvGrpSpPr>
          <p:nvPr/>
        </p:nvGrpSpPr>
        <p:grpSpPr bwMode="auto">
          <a:xfrm>
            <a:off x="468313" y="1557338"/>
            <a:ext cx="2320925" cy="4365625"/>
            <a:chOff x="2109" y="1434"/>
            <a:chExt cx="1462" cy="2750"/>
          </a:xfrm>
        </p:grpSpPr>
        <p:graphicFrame>
          <p:nvGraphicFramePr>
            <p:cNvPr id="153609" name="Object 9"/>
            <p:cNvGraphicFramePr>
              <a:graphicFrameLocks noChangeAspect="1"/>
            </p:cNvGraphicFramePr>
            <p:nvPr/>
          </p:nvGraphicFramePr>
          <p:xfrm>
            <a:off x="2154" y="1752"/>
            <a:ext cx="1417" cy="2432"/>
          </p:xfrm>
          <a:graphic>
            <a:graphicData uri="http://schemas.openxmlformats.org/presentationml/2006/ole">
              <mc:AlternateContent xmlns:mc="http://schemas.openxmlformats.org/markup-compatibility/2006">
                <mc:Choice xmlns:v="urn:schemas-microsoft-com:vml" Requires="v">
                  <p:oleObj spid="_x0000_s153622" name="Visio" r:id="rId6" imgW="2658466" imgH="2667914" progId="Visio.Drawing.11">
                    <p:embed/>
                  </p:oleObj>
                </mc:Choice>
                <mc:Fallback>
                  <p:oleObj name="Visio" r:id="rId6" imgW="2658466" imgH="2667914" progId="Visio.Drawing.11">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r="52579" b="18930"/>
                        <a:stretch>
                          <a:fillRect/>
                        </a:stretch>
                      </p:blipFill>
                      <p:spPr bwMode="auto">
                        <a:xfrm>
                          <a:off x="2154" y="1752"/>
                          <a:ext cx="1417" cy="2432"/>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10" name="Rectangle 10"/>
            <p:cNvSpPr>
              <a:spLocks noChangeArrowheads="1"/>
            </p:cNvSpPr>
            <p:nvPr/>
          </p:nvSpPr>
          <p:spPr bwMode="auto">
            <a:xfrm>
              <a:off x="2109" y="1434"/>
              <a:ext cx="9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t>表</a:t>
              </a:r>
              <a:r>
                <a:rPr lang="en-US" altLang="zh-CN" sz="2400"/>
                <a:t>5.6.2</a:t>
              </a:r>
            </a:p>
          </p:txBody>
        </p:sp>
      </p:grpSp>
      <p:sp>
        <p:nvSpPr>
          <p:cNvPr id="153611" name="AutoShape 11"/>
          <p:cNvSpPr>
            <a:spLocks noChangeArrowheads="1"/>
          </p:cNvSpPr>
          <p:nvPr/>
        </p:nvSpPr>
        <p:spPr bwMode="auto">
          <a:xfrm>
            <a:off x="3132138" y="3213100"/>
            <a:ext cx="1296987" cy="431800"/>
          </a:xfrm>
          <a:prstGeom prst="rightArrow">
            <a:avLst>
              <a:gd name="adj1" fmla="val 50000"/>
              <a:gd name="adj2" fmla="val 75092"/>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12" name="Text Box 12"/>
          <p:cNvSpPr txBox="1">
            <a:spLocks noChangeArrowheads="1"/>
          </p:cNvSpPr>
          <p:nvPr/>
        </p:nvSpPr>
        <p:spPr bwMode="auto">
          <a:xfrm>
            <a:off x="6443663" y="3141663"/>
            <a:ext cx="3603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00"/>
                </a:solidFill>
              </a:rPr>
              <a:t>1</a:t>
            </a:r>
          </a:p>
        </p:txBody>
      </p:sp>
      <p:sp>
        <p:nvSpPr>
          <p:cNvPr id="153613" name="Text Box 13"/>
          <p:cNvSpPr txBox="1">
            <a:spLocks noChangeArrowheads="1"/>
          </p:cNvSpPr>
          <p:nvPr/>
        </p:nvSpPr>
        <p:spPr bwMode="auto">
          <a:xfrm>
            <a:off x="5867400" y="3717925"/>
            <a:ext cx="360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00"/>
                </a:solidFill>
              </a:rPr>
              <a:t>1</a:t>
            </a:r>
          </a:p>
        </p:txBody>
      </p:sp>
      <p:sp>
        <p:nvSpPr>
          <p:cNvPr id="153614" name="Text Box 14"/>
          <p:cNvSpPr txBox="1">
            <a:spLocks noChangeArrowheads="1"/>
          </p:cNvSpPr>
          <p:nvPr/>
        </p:nvSpPr>
        <p:spPr bwMode="auto">
          <a:xfrm>
            <a:off x="6443663" y="3717925"/>
            <a:ext cx="3603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00"/>
                </a:solidFill>
              </a:rPr>
              <a:t>1</a:t>
            </a:r>
          </a:p>
        </p:txBody>
      </p:sp>
      <p:sp>
        <p:nvSpPr>
          <p:cNvPr id="153615" name="Text Box 15"/>
          <p:cNvSpPr txBox="1">
            <a:spLocks noChangeArrowheads="1"/>
          </p:cNvSpPr>
          <p:nvPr/>
        </p:nvSpPr>
        <p:spPr bwMode="auto">
          <a:xfrm>
            <a:off x="7740650" y="3717925"/>
            <a:ext cx="360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00"/>
                </a:solidFill>
              </a:rPr>
              <a:t>1</a:t>
            </a:r>
          </a:p>
        </p:txBody>
      </p:sp>
      <p:sp>
        <p:nvSpPr>
          <p:cNvPr id="153616" name="Rectangle 16"/>
          <p:cNvSpPr>
            <a:spLocks noChangeArrowheads="1"/>
          </p:cNvSpPr>
          <p:nvPr/>
        </p:nvSpPr>
        <p:spPr bwMode="auto">
          <a:xfrm>
            <a:off x="6443663" y="3141663"/>
            <a:ext cx="433387" cy="1008062"/>
          </a:xfrm>
          <a:prstGeom prst="rect">
            <a:avLst/>
          </a:prstGeom>
          <a:noFill/>
          <a:ln w="76200">
            <a:solidFill>
              <a:srgbClr val="FF66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17" name="Rectangle 17"/>
          <p:cNvSpPr>
            <a:spLocks noChangeArrowheads="1"/>
          </p:cNvSpPr>
          <p:nvPr/>
        </p:nvSpPr>
        <p:spPr bwMode="auto">
          <a:xfrm>
            <a:off x="5795963" y="3789363"/>
            <a:ext cx="431800" cy="431800"/>
          </a:xfrm>
          <a:prstGeom prst="rect">
            <a:avLst/>
          </a:prstGeom>
          <a:noFill/>
          <a:ln w="76200">
            <a:solidFill>
              <a:srgbClr val="3366FF"/>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18" name="Rectangle 18"/>
          <p:cNvSpPr>
            <a:spLocks noChangeArrowheads="1"/>
          </p:cNvSpPr>
          <p:nvPr/>
        </p:nvSpPr>
        <p:spPr bwMode="auto">
          <a:xfrm>
            <a:off x="7667625" y="3789363"/>
            <a:ext cx="431800" cy="431800"/>
          </a:xfrm>
          <a:prstGeom prst="rect">
            <a:avLst/>
          </a:prstGeom>
          <a:noFill/>
          <a:ln w="76200">
            <a:solidFill>
              <a:srgbClr val="3366FF"/>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19" name="Rectangle 19"/>
          <p:cNvSpPr>
            <a:spLocks noChangeArrowheads="1"/>
          </p:cNvSpPr>
          <p:nvPr/>
        </p:nvSpPr>
        <p:spPr bwMode="auto">
          <a:xfrm>
            <a:off x="3132138" y="4724400"/>
            <a:ext cx="5184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effectLst>
                  <a:outerShdw blurRad="38100" dist="38100" dir="2700000" algn="tl">
                    <a:srgbClr val="000000"/>
                  </a:outerShdw>
                </a:effectLst>
              </a:rPr>
              <a:t>特性方程为</a:t>
            </a:r>
          </a:p>
        </p:txBody>
      </p:sp>
      <p:graphicFrame>
        <p:nvGraphicFramePr>
          <p:cNvPr id="153620" name="Object 20"/>
          <p:cNvGraphicFramePr>
            <a:graphicFrameLocks noChangeAspect="1"/>
          </p:cNvGraphicFramePr>
          <p:nvPr/>
        </p:nvGraphicFramePr>
        <p:xfrm>
          <a:off x="5281613" y="5532438"/>
          <a:ext cx="2179637" cy="584200"/>
        </p:xfrm>
        <a:graphic>
          <a:graphicData uri="http://schemas.openxmlformats.org/presentationml/2006/ole">
            <mc:AlternateContent xmlns:mc="http://schemas.openxmlformats.org/markup-compatibility/2006">
              <mc:Choice xmlns:v="urn:schemas-microsoft-com:vml" Requires="v">
                <p:oleObj spid="_x0000_s153623" name="公式" r:id="rId8" imgW="850680" imgH="228600" progId="Equation.3">
                  <p:embed/>
                </p:oleObj>
              </mc:Choice>
              <mc:Fallback>
                <p:oleObj name="公式" r:id="rId8" imgW="850680" imgH="228600" progId="Equation.3">
                  <p:embed/>
                  <p:pic>
                    <p:nvPicPr>
                      <p:cNvPr id="0"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81613" y="5532438"/>
                        <a:ext cx="2179637" cy="584200"/>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53602"/>
                                        </p:tgtEl>
                                        <p:attrNameLst>
                                          <p:attrName>style.visibility</p:attrName>
                                        </p:attrNameLst>
                                      </p:cBhvr>
                                      <p:to>
                                        <p:strVal val="visible"/>
                                      </p:to>
                                    </p:set>
                                    <p:anim calcmode="lin" valueType="num">
                                      <p:cBhvr>
                                        <p:cTn id="7" dur="1000" fill="hold"/>
                                        <p:tgtEl>
                                          <p:spTgt spid="153602"/>
                                        </p:tgtEl>
                                        <p:attrNameLst>
                                          <p:attrName>ppt_x</p:attrName>
                                        </p:attrNameLst>
                                      </p:cBhvr>
                                      <p:tavLst>
                                        <p:tav tm="0">
                                          <p:val>
                                            <p:strVal val="#ppt_x-.2"/>
                                          </p:val>
                                        </p:tav>
                                        <p:tav tm="100000">
                                          <p:val>
                                            <p:strVal val="#ppt_x"/>
                                          </p:val>
                                        </p:tav>
                                      </p:tavLst>
                                    </p:anim>
                                    <p:anim calcmode="lin" valueType="num">
                                      <p:cBhvr>
                                        <p:cTn id="8" dur="1000" fill="hold"/>
                                        <p:tgtEl>
                                          <p:spTgt spid="153602"/>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360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 presetClass="entr" presetSubtype="16" fill="hold" grpId="0" nodeType="clickEffect">
                                  <p:stCondLst>
                                    <p:cond delay="0"/>
                                  </p:stCondLst>
                                  <p:childTnLst>
                                    <p:set>
                                      <p:cBhvr>
                                        <p:cTn id="13" dur="1" fill="hold">
                                          <p:stCondLst>
                                            <p:cond delay="0"/>
                                          </p:stCondLst>
                                        </p:cTn>
                                        <p:tgtEl>
                                          <p:spTgt spid="153606"/>
                                        </p:tgtEl>
                                        <p:attrNameLst>
                                          <p:attrName>style.visibility</p:attrName>
                                        </p:attrNameLst>
                                      </p:cBhvr>
                                      <p:to>
                                        <p:strVal val="visible"/>
                                      </p:to>
                                    </p:set>
                                    <p:animEffect transition="in" filter="box(in)">
                                      <p:cBhvr>
                                        <p:cTn id="14" dur="1000"/>
                                        <p:tgtEl>
                                          <p:spTgt spid="15360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153608"/>
                                        </p:tgtEl>
                                        <p:attrNameLst>
                                          <p:attrName>style.visibility</p:attrName>
                                        </p:attrNameLst>
                                      </p:cBhvr>
                                      <p:to>
                                        <p:strVal val="visible"/>
                                      </p:to>
                                    </p:set>
                                    <p:animEffect transition="in" filter="dissolve">
                                      <p:cBhvr>
                                        <p:cTn id="19" dur="1000"/>
                                        <p:tgtEl>
                                          <p:spTgt spid="15360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53611"/>
                                        </p:tgtEl>
                                        <p:attrNameLst>
                                          <p:attrName>style.visibility</p:attrName>
                                        </p:attrNameLst>
                                      </p:cBhvr>
                                      <p:to>
                                        <p:strVal val="visible"/>
                                      </p:to>
                                    </p:set>
                                    <p:animEffect transition="in" filter="wipe(left)">
                                      <p:cBhvr>
                                        <p:cTn id="24" dur="1000"/>
                                        <p:tgtEl>
                                          <p:spTgt spid="15361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nodeType="clickEffect">
                                  <p:stCondLst>
                                    <p:cond delay="0"/>
                                  </p:stCondLst>
                                  <p:childTnLst>
                                    <p:set>
                                      <p:cBhvr>
                                        <p:cTn id="28" dur="1" fill="hold">
                                          <p:stCondLst>
                                            <p:cond delay="0"/>
                                          </p:stCondLst>
                                        </p:cTn>
                                        <p:tgtEl>
                                          <p:spTgt spid="153604"/>
                                        </p:tgtEl>
                                        <p:attrNameLst>
                                          <p:attrName>style.visibility</p:attrName>
                                        </p:attrNameLst>
                                      </p:cBhvr>
                                      <p:to>
                                        <p:strVal val="visible"/>
                                      </p:to>
                                    </p:set>
                                    <p:animEffect transition="in" filter="fade">
                                      <p:cBhvr>
                                        <p:cTn id="29" dur="1000"/>
                                        <p:tgtEl>
                                          <p:spTgt spid="15360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53612"/>
                                        </p:tgtEl>
                                        <p:attrNameLst>
                                          <p:attrName>style.visibility</p:attrName>
                                        </p:attrNameLst>
                                      </p:cBhvr>
                                      <p:to>
                                        <p:strVal val="visible"/>
                                      </p:to>
                                    </p:set>
                                    <p:animEffect transition="in" filter="fade">
                                      <p:cBhvr>
                                        <p:cTn id="34" dur="1000"/>
                                        <p:tgtEl>
                                          <p:spTgt spid="15361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53613"/>
                                        </p:tgtEl>
                                        <p:attrNameLst>
                                          <p:attrName>style.visibility</p:attrName>
                                        </p:attrNameLst>
                                      </p:cBhvr>
                                      <p:to>
                                        <p:strVal val="visible"/>
                                      </p:to>
                                    </p:set>
                                    <p:animEffect transition="in" filter="fade">
                                      <p:cBhvr>
                                        <p:cTn id="39" dur="1000"/>
                                        <p:tgtEl>
                                          <p:spTgt spid="15361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53614"/>
                                        </p:tgtEl>
                                        <p:attrNameLst>
                                          <p:attrName>style.visibility</p:attrName>
                                        </p:attrNameLst>
                                      </p:cBhvr>
                                      <p:to>
                                        <p:strVal val="visible"/>
                                      </p:to>
                                    </p:set>
                                    <p:animEffect transition="in" filter="fade">
                                      <p:cBhvr>
                                        <p:cTn id="44" dur="1000"/>
                                        <p:tgtEl>
                                          <p:spTgt spid="15361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53615"/>
                                        </p:tgtEl>
                                        <p:attrNameLst>
                                          <p:attrName>style.visibility</p:attrName>
                                        </p:attrNameLst>
                                      </p:cBhvr>
                                      <p:to>
                                        <p:strVal val="visible"/>
                                      </p:to>
                                    </p:set>
                                    <p:animEffect transition="in" filter="fade">
                                      <p:cBhvr>
                                        <p:cTn id="49" dur="1000"/>
                                        <p:tgtEl>
                                          <p:spTgt spid="15361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53616"/>
                                        </p:tgtEl>
                                        <p:attrNameLst>
                                          <p:attrName>style.visibility</p:attrName>
                                        </p:attrNameLst>
                                      </p:cBhvr>
                                      <p:to>
                                        <p:strVal val="visible"/>
                                      </p:to>
                                    </p:set>
                                    <p:animEffect transition="in" filter="fade">
                                      <p:cBhvr>
                                        <p:cTn id="54" dur="1000"/>
                                        <p:tgtEl>
                                          <p:spTgt spid="15361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53617"/>
                                        </p:tgtEl>
                                        <p:attrNameLst>
                                          <p:attrName>style.visibility</p:attrName>
                                        </p:attrNameLst>
                                      </p:cBhvr>
                                      <p:to>
                                        <p:strVal val="visible"/>
                                      </p:to>
                                    </p:set>
                                    <p:animEffect transition="in" filter="fade">
                                      <p:cBhvr>
                                        <p:cTn id="59" dur="1000"/>
                                        <p:tgtEl>
                                          <p:spTgt spid="15361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53618"/>
                                        </p:tgtEl>
                                        <p:attrNameLst>
                                          <p:attrName>style.visibility</p:attrName>
                                        </p:attrNameLst>
                                      </p:cBhvr>
                                      <p:to>
                                        <p:strVal val="visible"/>
                                      </p:to>
                                    </p:set>
                                    <p:animEffect transition="in" filter="fade">
                                      <p:cBhvr>
                                        <p:cTn id="64" dur="1000"/>
                                        <p:tgtEl>
                                          <p:spTgt spid="15361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9" presetClass="entr" presetSubtype="0" fill="hold" grpId="0" nodeType="clickEffect">
                                  <p:stCondLst>
                                    <p:cond delay="0"/>
                                  </p:stCondLst>
                                  <p:childTnLst>
                                    <p:set>
                                      <p:cBhvr>
                                        <p:cTn id="68" dur="1" fill="hold">
                                          <p:stCondLst>
                                            <p:cond delay="0"/>
                                          </p:stCondLst>
                                        </p:cTn>
                                        <p:tgtEl>
                                          <p:spTgt spid="153619"/>
                                        </p:tgtEl>
                                        <p:attrNameLst>
                                          <p:attrName>style.visibility</p:attrName>
                                        </p:attrNameLst>
                                      </p:cBhvr>
                                      <p:to>
                                        <p:strVal val="visible"/>
                                      </p:to>
                                    </p:set>
                                    <p:anim calcmode="lin" valueType="num">
                                      <p:cBhvr>
                                        <p:cTn id="69" dur="1000" fill="hold"/>
                                        <p:tgtEl>
                                          <p:spTgt spid="153619"/>
                                        </p:tgtEl>
                                        <p:attrNameLst>
                                          <p:attrName>ppt_x</p:attrName>
                                        </p:attrNameLst>
                                      </p:cBhvr>
                                      <p:tavLst>
                                        <p:tav tm="0">
                                          <p:val>
                                            <p:strVal val="#ppt_x-.2"/>
                                          </p:val>
                                        </p:tav>
                                        <p:tav tm="100000">
                                          <p:val>
                                            <p:strVal val="#ppt_x"/>
                                          </p:val>
                                        </p:tav>
                                      </p:tavLst>
                                    </p:anim>
                                    <p:anim calcmode="lin" valueType="num">
                                      <p:cBhvr>
                                        <p:cTn id="70" dur="1000" fill="hold"/>
                                        <p:tgtEl>
                                          <p:spTgt spid="153619"/>
                                        </p:tgtEl>
                                        <p:attrNameLst>
                                          <p:attrName>ppt_y</p:attrName>
                                        </p:attrNameLst>
                                      </p:cBhvr>
                                      <p:tavLst>
                                        <p:tav tm="0">
                                          <p:val>
                                            <p:strVal val="#ppt_y"/>
                                          </p:val>
                                        </p:tav>
                                        <p:tav tm="100000">
                                          <p:val>
                                            <p:strVal val="#ppt_y"/>
                                          </p:val>
                                        </p:tav>
                                      </p:tavLst>
                                    </p:anim>
                                    <p:animEffect transition="in" filter="wipe(right)" prLst="gradientSize: 0.1">
                                      <p:cBhvr>
                                        <p:cTn id="71" dur="1000"/>
                                        <p:tgtEl>
                                          <p:spTgt spid="153619"/>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0" presetClass="entr" presetSubtype="0" fill="hold" nodeType="clickEffect">
                                  <p:stCondLst>
                                    <p:cond delay="0"/>
                                  </p:stCondLst>
                                  <p:childTnLst>
                                    <p:set>
                                      <p:cBhvr>
                                        <p:cTn id="75" dur="1" fill="hold">
                                          <p:stCondLst>
                                            <p:cond delay="0"/>
                                          </p:stCondLst>
                                        </p:cTn>
                                        <p:tgtEl>
                                          <p:spTgt spid="153620"/>
                                        </p:tgtEl>
                                        <p:attrNameLst>
                                          <p:attrName>style.visibility</p:attrName>
                                        </p:attrNameLst>
                                      </p:cBhvr>
                                      <p:to>
                                        <p:strVal val="visible"/>
                                      </p:to>
                                    </p:set>
                                    <p:animEffect transition="in" filter="fade">
                                      <p:cBhvr>
                                        <p:cTn id="76" dur="1000"/>
                                        <p:tgtEl>
                                          <p:spTgt spid="153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 grpId="0"/>
      <p:bldP spid="153606" grpId="0" autoUpdateAnimBg="0"/>
      <p:bldP spid="153611" grpId="0" animBg="1"/>
      <p:bldP spid="153612" grpId="0"/>
      <p:bldP spid="153613" grpId="0"/>
      <p:bldP spid="153614" grpId="0"/>
      <p:bldP spid="153615" grpId="0"/>
      <p:bldP spid="153616" grpId="0" animBg="1"/>
      <p:bldP spid="153617" grpId="0" animBg="1"/>
      <p:bldP spid="153618" grpId="0" animBg="1"/>
      <p:bldP spid="153619" grpId="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200" name="Rectangle 24"/>
          <p:cNvSpPr>
            <a:spLocks noGrp="1" noChangeArrowheads="1"/>
          </p:cNvSpPr>
          <p:nvPr>
            <p:ph type="title"/>
          </p:nvPr>
        </p:nvSpPr>
        <p:spPr>
          <a:xfrm>
            <a:off x="250825" y="620713"/>
            <a:ext cx="3025775" cy="504825"/>
          </a:xfrm>
        </p:spPr>
        <p:txBody>
          <a:bodyPr/>
          <a:lstStyle/>
          <a:p>
            <a:pPr algn="l"/>
            <a:r>
              <a:rPr kumimoji="1" lang="en-US" altLang="zh-CN" sz="2800" b="1" u="sng">
                <a:solidFill>
                  <a:schemeClr val="tx1"/>
                </a:solidFill>
                <a:effectLst/>
                <a:latin typeface="Times New Roman" pitchFamily="18" charset="0"/>
                <a:ea typeface="楷体_GB2312" pitchFamily="49" charset="-122"/>
              </a:rPr>
              <a:t>3.</a:t>
            </a:r>
            <a:r>
              <a:rPr kumimoji="1" lang="zh-CN" altLang="en-US" sz="2800" b="1" u="sng">
                <a:solidFill>
                  <a:schemeClr val="tx1"/>
                </a:solidFill>
                <a:effectLst/>
                <a:latin typeface="Times New Roman" pitchFamily="18" charset="0"/>
                <a:ea typeface="楷体_GB2312" pitchFamily="49" charset="-122"/>
              </a:rPr>
              <a:t>状态转换图：</a:t>
            </a:r>
          </a:p>
        </p:txBody>
      </p:sp>
      <p:sp>
        <p:nvSpPr>
          <p:cNvPr id="50201" name="Rectangle 25"/>
          <p:cNvSpPr>
            <a:spLocks noChangeArrowheads="1"/>
          </p:cNvSpPr>
          <p:nvPr/>
        </p:nvSpPr>
        <p:spPr bwMode="auto">
          <a:xfrm>
            <a:off x="0" y="0"/>
            <a:ext cx="79930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rPr>
              <a:t>5.6  </a:t>
            </a:r>
            <a:r>
              <a:rPr lang="zh-CN" altLang="en-US" sz="3600" u="sng">
                <a:solidFill>
                  <a:srgbClr val="FFFF66"/>
                </a:solidFill>
              </a:rPr>
              <a:t>触发器的逻辑功能及其描述方法</a:t>
            </a:r>
          </a:p>
        </p:txBody>
      </p:sp>
      <p:sp>
        <p:nvSpPr>
          <p:cNvPr id="50202" name="Rectangle 26"/>
          <p:cNvSpPr>
            <a:spLocks noChangeArrowheads="1"/>
          </p:cNvSpPr>
          <p:nvPr/>
        </p:nvSpPr>
        <p:spPr bwMode="auto">
          <a:xfrm>
            <a:off x="250825" y="1268413"/>
            <a:ext cx="84978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t>        </a:t>
            </a:r>
            <a:r>
              <a:rPr kumimoji="1" lang="zh-CN" altLang="en-US"/>
              <a:t>由特性表可得状态转换图如图</a:t>
            </a:r>
            <a:r>
              <a:rPr kumimoji="1" lang="en-US" altLang="zh-CN"/>
              <a:t>5.6.3</a:t>
            </a:r>
            <a:r>
              <a:rPr kumimoji="1" lang="zh-CN" altLang="en-US"/>
              <a:t>所示</a:t>
            </a:r>
          </a:p>
        </p:txBody>
      </p:sp>
      <p:grpSp>
        <p:nvGrpSpPr>
          <p:cNvPr id="50205" name="Group 29"/>
          <p:cNvGrpSpPr>
            <a:grpSpLocks/>
          </p:cNvGrpSpPr>
          <p:nvPr/>
        </p:nvGrpSpPr>
        <p:grpSpPr bwMode="auto">
          <a:xfrm>
            <a:off x="3635375" y="3068638"/>
            <a:ext cx="5256213" cy="2330450"/>
            <a:chOff x="2200" y="799"/>
            <a:chExt cx="3311" cy="1468"/>
          </a:xfrm>
        </p:grpSpPr>
        <p:pic>
          <p:nvPicPr>
            <p:cNvPr id="50203"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0" y="799"/>
              <a:ext cx="3311" cy="1441"/>
            </a:xfrm>
            <a:prstGeom prst="rect">
              <a:avLst/>
            </a:prstGeom>
            <a:noFill/>
            <a:ln w="57150" cmpd="thickThin">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50204" name="Rectangle 28"/>
            <p:cNvSpPr>
              <a:spLocks noChangeArrowheads="1"/>
            </p:cNvSpPr>
            <p:nvPr/>
          </p:nvSpPr>
          <p:spPr bwMode="auto">
            <a:xfrm>
              <a:off x="4241" y="1979"/>
              <a:ext cx="11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solidFill>
                    <a:srgbClr val="000000"/>
                  </a:solidFill>
                </a:rPr>
                <a:t>图</a:t>
              </a:r>
              <a:r>
                <a:rPr kumimoji="1" lang="en-US" altLang="zh-CN" sz="2400">
                  <a:solidFill>
                    <a:srgbClr val="000000"/>
                  </a:solidFill>
                </a:rPr>
                <a:t>5.6.3</a:t>
              </a:r>
            </a:p>
          </p:txBody>
        </p:sp>
      </p:grpSp>
      <p:grpSp>
        <p:nvGrpSpPr>
          <p:cNvPr id="50212" name="Group 36"/>
          <p:cNvGrpSpPr>
            <a:grpSpLocks/>
          </p:cNvGrpSpPr>
          <p:nvPr/>
        </p:nvGrpSpPr>
        <p:grpSpPr bwMode="auto">
          <a:xfrm>
            <a:off x="250825" y="1844675"/>
            <a:ext cx="2320925" cy="4365625"/>
            <a:chOff x="2109" y="1434"/>
            <a:chExt cx="1462" cy="2750"/>
          </a:xfrm>
        </p:grpSpPr>
        <p:graphicFrame>
          <p:nvGraphicFramePr>
            <p:cNvPr id="50213" name="Object 37"/>
            <p:cNvGraphicFramePr>
              <a:graphicFrameLocks noChangeAspect="1"/>
            </p:cNvGraphicFramePr>
            <p:nvPr/>
          </p:nvGraphicFramePr>
          <p:xfrm>
            <a:off x="2154" y="1752"/>
            <a:ext cx="1417" cy="2432"/>
          </p:xfrm>
          <a:graphic>
            <a:graphicData uri="http://schemas.openxmlformats.org/presentationml/2006/ole">
              <mc:AlternateContent xmlns:mc="http://schemas.openxmlformats.org/markup-compatibility/2006">
                <mc:Choice xmlns:v="urn:schemas-microsoft-com:vml" Requires="v">
                  <p:oleObj spid="_x0000_s50216" name="Visio" r:id="rId5" imgW="2658466" imgH="2667914" progId="Visio.Drawing.11">
                    <p:embed/>
                  </p:oleObj>
                </mc:Choice>
                <mc:Fallback>
                  <p:oleObj name="Visio" r:id="rId5" imgW="2658466" imgH="2667914" progId="Visio.Drawing.11">
                    <p:embed/>
                    <p:pic>
                      <p:nvPicPr>
                        <p:cNvPr id="0" name="Object 37"/>
                        <p:cNvPicPr>
                          <a:picLocks noChangeAspect="1" noChangeArrowheads="1"/>
                        </p:cNvPicPr>
                        <p:nvPr/>
                      </p:nvPicPr>
                      <p:blipFill>
                        <a:blip r:embed="rId6">
                          <a:extLst>
                            <a:ext uri="{28A0092B-C50C-407E-A947-70E740481C1C}">
                              <a14:useLocalDpi xmlns:a14="http://schemas.microsoft.com/office/drawing/2010/main" val="0"/>
                            </a:ext>
                          </a:extLst>
                        </a:blip>
                        <a:srcRect r="52579" b="18930"/>
                        <a:stretch>
                          <a:fillRect/>
                        </a:stretch>
                      </p:blipFill>
                      <p:spPr bwMode="auto">
                        <a:xfrm>
                          <a:off x="2154" y="1752"/>
                          <a:ext cx="1417" cy="2432"/>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214" name="Rectangle 38"/>
            <p:cNvSpPr>
              <a:spLocks noChangeArrowheads="1"/>
            </p:cNvSpPr>
            <p:nvPr/>
          </p:nvSpPr>
          <p:spPr bwMode="auto">
            <a:xfrm>
              <a:off x="2109" y="1434"/>
              <a:ext cx="9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t>表</a:t>
              </a:r>
              <a:r>
                <a:rPr lang="en-US" altLang="zh-CN" sz="2400"/>
                <a:t>5.6.2</a:t>
              </a:r>
            </a:p>
          </p:txBody>
        </p:sp>
      </p:grpSp>
      <p:sp>
        <p:nvSpPr>
          <p:cNvPr id="50215" name="AutoShape 39"/>
          <p:cNvSpPr>
            <a:spLocks noChangeArrowheads="1"/>
          </p:cNvSpPr>
          <p:nvPr/>
        </p:nvSpPr>
        <p:spPr bwMode="auto">
          <a:xfrm>
            <a:off x="2771775" y="4005263"/>
            <a:ext cx="720725" cy="360362"/>
          </a:xfrm>
          <a:prstGeom prst="rightArrow">
            <a:avLst>
              <a:gd name="adj1" fmla="val 50000"/>
              <a:gd name="adj2" fmla="val 500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50200"/>
                                        </p:tgtEl>
                                        <p:attrNameLst>
                                          <p:attrName>style.visibility</p:attrName>
                                        </p:attrNameLst>
                                      </p:cBhvr>
                                      <p:to>
                                        <p:strVal val="visible"/>
                                      </p:to>
                                    </p:set>
                                    <p:anim calcmode="lin" valueType="num">
                                      <p:cBhvr>
                                        <p:cTn id="7" dur="1000" fill="hold"/>
                                        <p:tgtEl>
                                          <p:spTgt spid="50200"/>
                                        </p:tgtEl>
                                        <p:attrNameLst>
                                          <p:attrName>ppt_x</p:attrName>
                                        </p:attrNameLst>
                                      </p:cBhvr>
                                      <p:tavLst>
                                        <p:tav tm="0">
                                          <p:val>
                                            <p:strVal val="#ppt_x-.2"/>
                                          </p:val>
                                        </p:tav>
                                        <p:tav tm="100000">
                                          <p:val>
                                            <p:strVal val="#ppt_x"/>
                                          </p:val>
                                        </p:tav>
                                      </p:tavLst>
                                    </p:anim>
                                    <p:anim calcmode="lin" valueType="num">
                                      <p:cBhvr>
                                        <p:cTn id="8" dur="1000" fill="hold"/>
                                        <p:tgtEl>
                                          <p:spTgt spid="50200"/>
                                        </p:tgtEl>
                                        <p:attrNameLst>
                                          <p:attrName>ppt_y</p:attrName>
                                        </p:attrNameLst>
                                      </p:cBhvr>
                                      <p:tavLst>
                                        <p:tav tm="0">
                                          <p:val>
                                            <p:strVal val="#ppt_y"/>
                                          </p:val>
                                        </p:tav>
                                        <p:tav tm="100000">
                                          <p:val>
                                            <p:strVal val="#ppt_y"/>
                                          </p:val>
                                        </p:tav>
                                      </p:tavLst>
                                    </p:anim>
                                    <p:animEffect transition="in" filter="wipe(right)" prLst="gradientSize: 0.1">
                                      <p:cBhvr>
                                        <p:cTn id="9" dur="1000"/>
                                        <p:tgtEl>
                                          <p:spTgt spid="5020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 presetClass="entr" presetSubtype="16" fill="hold" grpId="0" nodeType="clickEffect">
                                  <p:stCondLst>
                                    <p:cond delay="0"/>
                                  </p:stCondLst>
                                  <p:childTnLst>
                                    <p:set>
                                      <p:cBhvr>
                                        <p:cTn id="13" dur="1" fill="hold">
                                          <p:stCondLst>
                                            <p:cond delay="0"/>
                                          </p:stCondLst>
                                        </p:cTn>
                                        <p:tgtEl>
                                          <p:spTgt spid="50202"/>
                                        </p:tgtEl>
                                        <p:attrNameLst>
                                          <p:attrName>style.visibility</p:attrName>
                                        </p:attrNameLst>
                                      </p:cBhvr>
                                      <p:to>
                                        <p:strVal val="visible"/>
                                      </p:to>
                                    </p:set>
                                    <p:animEffect transition="in" filter="box(in)">
                                      <p:cBhvr>
                                        <p:cTn id="14" dur="1000"/>
                                        <p:tgtEl>
                                          <p:spTgt spid="5020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50212"/>
                                        </p:tgtEl>
                                        <p:attrNameLst>
                                          <p:attrName>style.visibility</p:attrName>
                                        </p:attrNameLst>
                                      </p:cBhvr>
                                      <p:to>
                                        <p:strVal val="visible"/>
                                      </p:to>
                                    </p:set>
                                    <p:animEffect transition="in" filter="dissolve">
                                      <p:cBhvr>
                                        <p:cTn id="19" dur="1000"/>
                                        <p:tgtEl>
                                          <p:spTgt spid="5021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0215"/>
                                        </p:tgtEl>
                                        <p:attrNameLst>
                                          <p:attrName>style.visibility</p:attrName>
                                        </p:attrNameLst>
                                      </p:cBhvr>
                                      <p:to>
                                        <p:strVal val="visible"/>
                                      </p:to>
                                    </p:set>
                                    <p:animEffect transition="in" filter="wipe(left)">
                                      <p:cBhvr>
                                        <p:cTn id="24" dur="1000"/>
                                        <p:tgtEl>
                                          <p:spTgt spid="5021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50205"/>
                                        </p:tgtEl>
                                        <p:attrNameLst>
                                          <p:attrName>style.visibility</p:attrName>
                                        </p:attrNameLst>
                                      </p:cBhvr>
                                      <p:to>
                                        <p:strVal val="visible"/>
                                      </p:to>
                                    </p:set>
                                    <p:animEffect transition="in" filter="dissolve">
                                      <p:cBhvr>
                                        <p:cTn id="29" dur="1000"/>
                                        <p:tgtEl>
                                          <p:spTgt spid="50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00" grpId="0"/>
      <p:bldP spid="50202" grpId="0"/>
      <p:bldP spid="5021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250825" y="476250"/>
            <a:ext cx="2879725" cy="630238"/>
          </a:xfrm>
        </p:spPr>
        <p:txBody>
          <a:bodyPr/>
          <a:lstStyle/>
          <a:p>
            <a:pPr algn="l"/>
            <a:r>
              <a:rPr kumimoji="1" lang="en-US" altLang="zh-CN" sz="2800" b="1" u="sng">
                <a:solidFill>
                  <a:schemeClr val="tx1"/>
                </a:solidFill>
                <a:effectLst/>
                <a:latin typeface="Times New Roman" pitchFamily="18" charset="0"/>
                <a:ea typeface="楷体_GB2312" pitchFamily="49" charset="-122"/>
              </a:rPr>
              <a:t>4. </a:t>
            </a:r>
            <a:r>
              <a:rPr kumimoji="1" lang="zh-CN" altLang="en-US" sz="2800" b="1" u="sng">
                <a:solidFill>
                  <a:schemeClr val="tx1"/>
                </a:solidFill>
                <a:effectLst/>
                <a:latin typeface="Times New Roman" pitchFamily="18" charset="0"/>
                <a:ea typeface="楷体_GB2312" pitchFamily="49" charset="-122"/>
              </a:rPr>
              <a:t>逻辑符号：</a:t>
            </a:r>
          </a:p>
        </p:txBody>
      </p:sp>
      <p:sp>
        <p:nvSpPr>
          <p:cNvPr id="156680" name="Rectangle 8"/>
          <p:cNvSpPr>
            <a:spLocks noChangeArrowheads="1"/>
          </p:cNvSpPr>
          <p:nvPr/>
        </p:nvSpPr>
        <p:spPr bwMode="auto">
          <a:xfrm>
            <a:off x="250825" y="1052513"/>
            <a:ext cx="88931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t>        </a:t>
            </a:r>
            <a:r>
              <a:rPr kumimoji="1" lang="zh-CN" altLang="en-US"/>
              <a:t>逻辑符号如图</a:t>
            </a:r>
            <a:r>
              <a:rPr kumimoji="1" lang="en-US" altLang="zh-CN"/>
              <a:t>5.6.4</a:t>
            </a:r>
            <a:r>
              <a:rPr kumimoji="1" lang="zh-CN" altLang="en-US"/>
              <a:t>所示，主从结构的触发器是在时钟的下降沿动作</a:t>
            </a:r>
          </a:p>
        </p:txBody>
      </p:sp>
      <p:grpSp>
        <p:nvGrpSpPr>
          <p:cNvPr id="156683" name="Group 11"/>
          <p:cNvGrpSpPr>
            <a:grpSpLocks/>
          </p:cNvGrpSpPr>
          <p:nvPr/>
        </p:nvGrpSpPr>
        <p:grpSpPr bwMode="auto">
          <a:xfrm>
            <a:off x="971550" y="2060575"/>
            <a:ext cx="6551613" cy="2463800"/>
            <a:chOff x="748" y="1570"/>
            <a:chExt cx="4127" cy="1552"/>
          </a:xfrm>
        </p:grpSpPr>
        <p:grpSp>
          <p:nvGrpSpPr>
            <p:cNvPr id="156676" name="Group 4"/>
            <p:cNvGrpSpPr>
              <a:grpSpLocks/>
            </p:cNvGrpSpPr>
            <p:nvPr/>
          </p:nvGrpSpPr>
          <p:grpSpPr bwMode="auto">
            <a:xfrm>
              <a:off x="748" y="1570"/>
              <a:ext cx="4127" cy="1097"/>
              <a:chOff x="703" y="2795"/>
              <a:chExt cx="4127" cy="1097"/>
            </a:xfrm>
          </p:grpSpPr>
          <p:pic>
            <p:nvPicPr>
              <p:cNvPr id="156677" name="Picture 5" descr="24页ppt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 y="2840"/>
                <a:ext cx="1905" cy="1034"/>
              </a:xfrm>
              <a:prstGeom prst="rect">
                <a:avLst/>
              </a:prstGeom>
              <a:noFill/>
              <a:ln w="57150" cmpd="thickThin">
                <a:solidFill>
                  <a:srgbClr val="FF6600"/>
                </a:solidFill>
                <a:miter lim="800000"/>
                <a:headEnd/>
                <a:tailEnd/>
              </a:ln>
              <a:extLst>
                <a:ext uri="{909E8E84-426E-40DD-AFC4-6F175D3DCCD1}">
                  <a14:hiddenFill xmlns:a14="http://schemas.microsoft.com/office/drawing/2010/main">
                    <a:solidFill>
                      <a:srgbClr val="FFFFFF"/>
                    </a:solidFill>
                  </a14:hiddenFill>
                </a:ext>
              </a:extLst>
            </p:spPr>
          </p:pic>
          <p:pic>
            <p:nvPicPr>
              <p:cNvPr id="156678" name="Picture 6" descr="24页ppt图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5" y="2795"/>
                <a:ext cx="1905" cy="1097"/>
              </a:xfrm>
              <a:prstGeom prst="rect">
                <a:avLst/>
              </a:prstGeom>
              <a:noFill/>
              <a:ln w="57150" cmpd="thickThin">
                <a:solidFill>
                  <a:srgbClr val="FF6600"/>
                </a:solidFill>
                <a:miter lim="800000"/>
                <a:headEnd/>
                <a:tailEnd/>
              </a:ln>
              <a:extLst>
                <a:ext uri="{909E8E84-426E-40DD-AFC4-6F175D3DCCD1}">
                  <a14:hiddenFill xmlns:a14="http://schemas.microsoft.com/office/drawing/2010/main">
                    <a:solidFill>
                      <a:srgbClr val="FFFFFF"/>
                    </a:solidFill>
                  </a14:hiddenFill>
                </a:ext>
              </a:extLst>
            </p:spPr>
          </p:pic>
        </p:grpSp>
        <p:sp>
          <p:nvSpPr>
            <p:cNvPr id="156681" name="Rectangle 9"/>
            <p:cNvSpPr>
              <a:spLocks noChangeArrowheads="1"/>
            </p:cNvSpPr>
            <p:nvPr/>
          </p:nvSpPr>
          <p:spPr bwMode="auto">
            <a:xfrm>
              <a:off x="2290" y="2795"/>
              <a:ext cx="13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a:t>图</a:t>
              </a:r>
              <a:r>
                <a:rPr kumimoji="1" lang="en-US" altLang="zh-CN"/>
                <a:t>5.6.4</a:t>
              </a:r>
            </a:p>
          </p:txBody>
        </p:sp>
      </p:grpSp>
      <p:sp>
        <p:nvSpPr>
          <p:cNvPr id="156682" name="Rectangle 10"/>
          <p:cNvSpPr>
            <a:spLocks noChangeArrowheads="1"/>
          </p:cNvSpPr>
          <p:nvPr/>
        </p:nvSpPr>
        <p:spPr bwMode="auto">
          <a:xfrm>
            <a:off x="0" y="0"/>
            <a:ext cx="79930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rPr>
              <a:t>5.6  </a:t>
            </a:r>
            <a:r>
              <a:rPr lang="zh-CN" altLang="en-US" sz="3600" u="sng">
                <a:solidFill>
                  <a:srgbClr val="FFFF66"/>
                </a:solidFill>
              </a:rPr>
              <a:t>触发器的逻辑功能及其描述方法</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56674"/>
                                        </p:tgtEl>
                                        <p:attrNameLst>
                                          <p:attrName>style.visibility</p:attrName>
                                        </p:attrNameLst>
                                      </p:cBhvr>
                                      <p:to>
                                        <p:strVal val="visible"/>
                                      </p:to>
                                    </p:set>
                                    <p:anim calcmode="lin" valueType="num">
                                      <p:cBhvr>
                                        <p:cTn id="7" dur="1000" fill="hold"/>
                                        <p:tgtEl>
                                          <p:spTgt spid="156674"/>
                                        </p:tgtEl>
                                        <p:attrNameLst>
                                          <p:attrName>ppt_x</p:attrName>
                                        </p:attrNameLst>
                                      </p:cBhvr>
                                      <p:tavLst>
                                        <p:tav tm="0">
                                          <p:val>
                                            <p:strVal val="#ppt_x-.2"/>
                                          </p:val>
                                        </p:tav>
                                        <p:tav tm="100000">
                                          <p:val>
                                            <p:strVal val="#ppt_x"/>
                                          </p:val>
                                        </p:tav>
                                      </p:tavLst>
                                    </p:anim>
                                    <p:anim calcmode="lin" valueType="num">
                                      <p:cBhvr>
                                        <p:cTn id="8" dur="1000" fill="hold"/>
                                        <p:tgtEl>
                                          <p:spTgt spid="15667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667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 presetClass="entr" presetSubtype="16" fill="hold" grpId="0" nodeType="clickEffect">
                                  <p:stCondLst>
                                    <p:cond delay="0"/>
                                  </p:stCondLst>
                                  <p:childTnLst>
                                    <p:set>
                                      <p:cBhvr>
                                        <p:cTn id="13" dur="1" fill="hold">
                                          <p:stCondLst>
                                            <p:cond delay="0"/>
                                          </p:stCondLst>
                                        </p:cTn>
                                        <p:tgtEl>
                                          <p:spTgt spid="156680"/>
                                        </p:tgtEl>
                                        <p:attrNameLst>
                                          <p:attrName>style.visibility</p:attrName>
                                        </p:attrNameLst>
                                      </p:cBhvr>
                                      <p:to>
                                        <p:strVal val="visible"/>
                                      </p:to>
                                    </p:set>
                                    <p:animEffect transition="in" filter="box(in)">
                                      <p:cBhvr>
                                        <p:cTn id="14" dur="1000"/>
                                        <p:tgtEl>
                                          <p:spTgt spid="15668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156683"/>
                                        </p:tgtEl>
                                        <p:attrNameLst>
                                          <p:attrName>style.visibility</p:attrName>
                                        </p:attrNameLst>
                                      </p:cBhvr>
                                      <p:to>
                                        <p:strVal val="visible"/>
                                      </p:to>
                                    </p:set>
                                    <p:animEffect transition="in" filter="dissolve">
                                      <p:cBhvr>
                                        <p:cTn id="19" dur="1000"/>
                                        <p:tgtEl>
                                          <p:spTgt spid="156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p:bldP spid="15668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179388" y="549275"/>
            <a:ext cx="3529012" cy="487363"/>
          </a:xfrm>
        </p:spPr>
        <p:txBody>
          <a:bodyPr/>
          <a:lstStyle/>
          <a:p>
            <a:pPr algn="l"/>
            <a:r>
              <a:rPr kumimoji="1" lang="zh-CN" altLang="en-US" sz="2800" b="1" u="sng">
                <a:solidFill>
                  <a:schemeClr val="tx1"/>
                </a:solidFill>
                <a:effectLst/>
                <a:latin typeface="Times New Roman" pitchFamily="18" charset="0"/>
                <a:ea typeface="楷体_GB2312" pitchFamily="49" charset="-122"/>
              </a:rPr>
              <a:t>三 、</a:t>
            </a:r>
            <a:r>
              <a:rPr kumimoji="1" lang="en-US" altLang="zh-CN" sz="2800" b="1" i="1" u="sng">
                <a:solidFill>
                  <a:schemeClr val="tx1"/>
                </a:solidFill>
                <a:effectLst/>
                <a:latin typeface="Times New Roman" pitchFamily="18" charset="0"/>
                <a:ea typeface="楷体_GB2312" pitchFamily="49" charset="-122"/>
              </a:rPr>
              <a:t>T </a:t>
            </a:r>
            <a:r>
              <a:rPr kumimoji="1" lang="zh-CN" altLang="en-US" sz="2800" b="1" u="sng">
                <a:solidFill>
                  <a:schemeClr val="tx1"/>
                </a:solidFill>
                <a:effectLst/>
                <a:latin typeface="Times New Roman" pitchFamily="18" charset="0"/>
                <a:ea typeface="楷体_GB2312" pitchFamily="49" charset="-122"/>
              </a:rPr>
              <a:t>触发器</a:t>
            </a:r>
          </a:p>
        </p:txBody>
      </p:sp>
      <p:graphicFrame>
        <p:nvGraphicFramePr>
          <p:cNvPr id="155654" name="Object 6"/>
          <p:cNvGraphicFramePr>
            <a:graphicFrameLocks noChangeAspect="1"/>
          </p:cNvGraphicFramePr>
          <p:nvPr/>
        </p:nvGraphicFramePr>
        <p:xfrm>
          <a:off x="5580063" y="2420938"/>
          <a:ext cx="2684462" cy="3240087"/>
        </p:xfrm>
        <a:graphic>
          <a:graphicData uri="http://schemas.openxmlformats.org/presentationml/2006/ole">
            <mc:AlternateContent xmlns:mc="http://schemas.openxmlformats.org/markup-compatibility/2006">
              <mc:Choice xmlns:v="urn:schemas-microsoft-com:vml" Requires="v">
                <p:oleObj spid="_x0000_s155663" name="Visio" r:id="rId4" imgW="1400251" imgH="1403299" progId="Visio.Drawing.11">
                  <p:embed/>
                </p:oleObj>
              </mc:Choice>
              <mc:Fallback>
                <p:oleObj name="Visio" r:id="rId4" imgW="1400251" imgH="1403299"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l="10800" t="5420" r="10680"/>
                      <a:stretch>
                        <a:fillRect/>
                      </a:stretch>
                    </p:blipFill>
                    <p:spPr bwMode="auto">
                      <a:xfrm>
                        <a:off x="5580063" y="2420938"/>
                        <a:ext cx="2684462" cy="3240087"/>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5655" name="Text Box 7"/>
          <p:cNvSpPr txBox="1">
            <a:spLocks noChangeArrowheads="1"/>
          </p:cNvSpPr>
          <p:nvPr/>
        </p:nvSpPr>
        <p:spPr bwMode="auto">
          <a:xfrm>
            <a:off x="250825" y="2492375"/>
            <a:ext cx="31670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u="sng"/>
              <a:t>2.</a:t>
            </a:r>
            <a:r>
              <a:rPr kumimoji="1" lang="zh-CN" altLang="en-US" u="sng"/>
              <a:t>特性方程：</a:t>
            </a:r>
          </a:p>
        </p:txBody>
      </p:sp>
      <p:graphicFrame>
        <p:nvGraphicFramePr>
          <p:cNvPr id="155656" name="Object 8"/>
          <p:cNvGraphicFramePr>
            <a:graphicFrameLocks noChangeAspect="1"/>
          </p:cNvGraphicFramePr>
          <p:nvPr/>
        </p:nvGraphicFramePr>
        <p:xfrm>
          <a:off x="1630363" y="4021138"/>
          <a:ext cx="3013075" cy="835025"/>
        </p:xfrm>
        <a:graphic>
          <a:graphicData uri="http://schemas.openxmlformats.org/presentationml/2006/ole">
            <mc:AlternateContent xmlns:mc="http://schemas.openxmlformats.org/markup-compatibility/2006">
              <mc:Choice xmlns:v="urn:schemas-microsoft-com:vml" Requires="v">
                <p:oleObj spid="_x0000_s155664" name="公式" r:id="rId6" imgW="825480" imgH="228600" progId="Equation.3">
                  <p:embed/>
                </p:oleObj>
              </mc:Choice>
              <mc:Fallback>
                <p:oleObj name="公式" r:id="rId6" imgW="825480" imgH="2286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0363" y="4021138"/>
                        <a:ext cx="3013075" cy="835025"/>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5659" name="Rectangle 11"/>
          <p:cNvSpPr>
            <a:spLocks noChangeArrowheads="1"/>
          </p:cNvSpPr>
          <p:nvPr/>
        </p:nvSpPr>
        <p:spPr bwMode="auto">
          <a:xfrm>
            <a:off x="0" y="0"/>
            <a:ext cx="79930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rPr>
              <a:t>5.6  </a:t>
            </a:r>
            <a:r>
              <a:rPr lang="zh-CN" altLang="en-US" sz="3600" u="sng">
                <a:solidFill>
                  <a:srgbClr val="FFFF66"/>
                </a:solidFill>
              </a:rPr>
              <a:t>触发器的逻辑功能及其描述方法</a:t>
            </a:r>
          </a:p>
        </p:txBody>
      </p:sp>
      <p:sp>
        <p:nvSpPr>
          <p:cNvPr id="155660" name="Rectangle 12"/>
          <p:cNvSpPr>
            <a:spLocks noChangeArrowheads="1"/>
          </p:cNvSpPr>
          <p:nvPr/>
        </p:nvSpPr>
        <p:spPr bwMode="auto">
          <a:xfrm>
            <a:off x="250825" y="1557338"/>
            <a:ext cx="87137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zh-CN"/>
              <a:t>        </a:t>
            </a:r>
            <a:r>
              <a:rPr lang="zh-CN" altLang="en-US"/>
              <a:t>凡在时钟信号作用下，具有表</a:t>
            </a:r>
            <a:r>
              <a:rPr lang="en-US" altLang="zh-CN"/>
              <a:t>5.6.3</a:t>
            </a:r>
            <a:r>
              <a:rPr lang="zh-CN" altLang="en-US"/>
              <a:t>所示功能的触发器称为</a:t>
            </a:r>
            <a:r>
              <a:rPr lang="en-US" altLang="zh-CN" i="1"/>
              <a:t>T</a:t>
            </a:r>
            <a:r>
              <a:rPr lang="en-US" altLang="zh-CN"/>
              <a:t> </a:t>
            </a:r>
            <a:r>
              <a:rPr lang="zh-CN" altLang="en-US"/>
              <a:t>触发器</a:t>
            </a:r>
            <a:endParaRPr lang="zh-CN" altLang="en-US" i="1"/>
          </a:p>
        </p:txBody>
      </p:sp>
      <p:sp>
        <p:nvSpPr>
          <p:cNvPr id="155661" name="Text Box 13"/>
          <p:cNvSpPr txBox="1">
            <a:spLocks noChangeArrowheads="1"/>
          </p:cNvSpPr>
          <p:nvPr/>
        </p:nvSpPr>
        <p:spPr bwMode="auto">
          <a:xfrm>
            <a:off x="323850" y="1052513"/>
            <a:ext cx="24479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u="sng"/>
              <a:t>1.</a:t>
            </a:r>
            <a:r>
              <a:rPr lang="zh-CN" altLang="en-US" u="sng"/>
              <a:t>定义：</a:t>
            </a:r>
          </a:p>
        </p:txBody>
      </p:sp>
      <p:sp>
        <p:nvSpPr>
          <p:cNvPr id="155662" name="Text Box 14"/>
          <p:cNvSpPr txBox="1">
            <a:spLocks noChangeArrowheads="1"/>
          </p:cNvSpPr>
          <p:nvPr/>
        </p:nvSpPr>
        <p:spPr bwMode="auto">
          <a:xfrm>
            <a:off x="323850" y="3141663"/>
            <a:ext cx="34559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由特性表可得</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5650"/>
                                        </p:tgtEl>
                                        <p:attrNameLst>
                                          <p:attrName>style.visibility</p:attrName>
                                        </p:attrNameLst>
                                      </p:cBhvr>
                                      <p:to>
                                        <p:strVal val="visible"/>
                                      </p:to>
                                    </p:set>
                                    <p:animEffect transition="in" filter="box(in)">
                                      <p:cBhvr>
                                        <p:cTn id="7" dur="1000"/>
                                        <p:tgtEl>
                                          <p:spTgt spid="1556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155661"/>
                                        </p:tgtEl>
                                        <p:attrNameLst>
                                          <p:attrName>style.visibility</p:attrName>
                                        </p:attrNameLst>
                                      </p:cBhvr>
                                      <p:to>
                                        <p:strVal val="visible"/>
                                      </p:to>
                                    </p:set>
                                    <p:anim calcmode="lin" valueType="num">
                                      <p:cBhvr>
                                        <p:cTn id="12" dur="1000" fill="hold"/>
                                        <p:tgtEl>
                                          <p:spTgt spid="155661"/>
                                        </p:tgtEl>
                                        <p:attrNameLst>
                                          <p:attrName>ppt_x</p:attrName>
                                        </p:attrNameLst>
                                      </p:cBhvr>
                                      <p:tavLst>
                                        <p:tav tm="0">
                                          <p:val>
                                            <p:strVal val="#ppt_x-.2"/>
                                          </p:val>
                                        </p:tav>
                                        <p:tav tm="100000">
                                          <p:val>
                                            <p:strVal val="#ppt_x"/>
                                          </p:val>
                                        </p:tav>
                                      </p:tavLst>
                                    </p:anim>
                                    <p:anim calcmode="lin" valueType="num">
                                      <p:cBhvr>
                                        <p:cTn id="13" dur="1000" fill="hold"/>
                                        <p:tgtEl>
                                          <p:spTgt spid="155661"/>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5566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155660"/>
                                        </p:tgtEl>
                                        <p:attrNameLst>
                                          <p:attrName>style.visibility</p:attrName>
                                        </p:attrNameLst>
                                      </p:cBhvr>
                                      <p:to>
                                        <p:strVal val="visible"/>
                                      </p:to>
                                    </p:set>
                                    <p:animEffect transition="in" filter="box(in)">
                                      <p:cBhvr>
                                        <p:cTn id="19" dur="1000"/>
                                        <p:tgtEl>
                                          <p:spTgt spid="15566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155654"/>
                                        </p:tgtEl>
                                        <p:attrNameLst>
                                          <p:attrName>style.visibility</p:attrName>
                                        </p:attrNameLst>
                                      </p:cBhvr>
                                      <p:to>
                                        <p:strVal val="visible"/>
                                      </p:to>
                                    </p:set>
                                    <p:animEffect transition="in" filter="dissolve">
                                      <p:cBhvr>
                                        <p:cTn id="24" dur="1000"/>
                                        <p:tgtEl>
                                          <p:spTgt spid="15565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9" presetClass="entr" presetSubtype="0" fill="hold" grpId="0" nodeType="clickEffect">
                                  <p:stCondLst>
                                    <p:cond delay="0"/>
                                  </p:stCondLst>
                                  <p:childTnLst>
                                    <p:set>
                                      <p:cBhvr>
                                        <p:cTn id="28" dur="1" fill="hold">
                                          <p:stCondLst>
                                            <p:cond delay="0"/>
                                          </p:stCondLst>
                                        </p:cTn>
                                        <p:tgtEl>
                                          <p:spTgt spid="155655"/>
                                        </p:tgtEl>
                                        <p:attrNameLst>
                                          <p:attrName>style.visibility</p:attrName>
                                        </p:attrNameLst>
                                      </p:cBhvr>
                                      <p:to>
                                        <p:strVal val="visible"/>
                                      </p:to>
                                    </p:set>
                                    <p:anim calcmode="lin" valueType="num">
                                      <p:cBhvr>
                                        <p:cTn id="29" dur="1000" fill="hold"/>
                                        <p:tgtEl>
                                          <p:spTgt spid="155655"/>
                                        </p:tgtEl>
                                        <p:attrNameLst>
                                          <p:attrName>ppt_x</p:attrName>
                                        </p:attrNameLst>
                                      </p:cBhvr>
                                      <p:tavLst>
                                        <p:tav tm="0">
                                          <p:val>
                                            <p:strVal val="#ppt_x-.2"/>
                                          </p:val>
                                        </p:tav>
                                        <p:tav tm="100000">
                                          <p:val>
                                            <p:strVal val="#ppt_x"/>
                                          </p:val>
                                        </p:tav>
                                      </p:tavLst>
                                    </p:anim>
                                    <p:anim calcmode="lin" valueType="num">
                                      <p:cBhvr>
                                        <p:cTn id="30" dur="1000" fill="hold"/>
                                        <p:tgtEl>
                                          <p:spTgt spid="155655"/>
                                        </p:tgtEl>
                                        <p:attrNameLst>
                                          <p:attrName>ppt_y</p:attrName>
                                        </p:attrNameLst>
                                      </p:cBhvr>
                                      <p:tavLst>
                                        <p:tav tm="0">
                                          <p:val>
                                            <p:strVal val="#ppt_y"/>
                                          </p:val>
                                        </p:tav>
                                        <p:tav tm="100000">
                                          <p:val>
                                            <p:strVal val="#ppt_y"/>
                                          </p:val>
                                        </p:tav>
                                      </p:tavLst>
                                    </p:anim>
                                    <p:animEffect transition="in" filter="wipe(right)" prLst="gradientSize: 0.1">
                                      <p:cBhvr>
                                        <p:cTn id="31" dur="1000"/>
                                        <p:tgtEl>
                                          <p:spTgt spid="15565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155662"/>
                                        </p:tgtEl>
                                        <p:attrNameLst>
                                          <p:attrName>style.visibility</p:attrName>
                                        </p:attrNameLst>
                                      </p:cBhvr>
                                      <p:to>
                                        <p:strVal val="visible"/>
                                      </p:to>
                                    </p:set>
                                    <p:animEffect transition="in" filter="box(in)">
                                      <p:cBhvr>
                                        <p:cTn id="36" dur="1000"/>
                                        <p:tgtEl>
                                          <p:spTgt spid="15566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nodeType="clickEffect">
                                  <p:stCondLst>
                                    <p:cond delay="0"/>
                                  </p:stCondLst>
                                  <p:childTnLst>
                                    <p:set>
                                      <p:cBhvr>
                                        <p:cTn id="40" dur="1" fill="hold">
                                          <p:stCondLst>
                                            <p:cond delay="0"/>
                                          </p:stCondLst>
                                        </p:cTn>
                                        <p:tgtEl>
                                          <p:spTgt spid="155656"/>
                                        </p:tgtEl>
                                        <p:attrNameLst>
                                          <p:attrName>style.visibility</p:attrName>
                                        </p:attrNameLst>
                                      </p:cBhvr>
                                      <p:to>
                                        <p:strVal val="visible"/>
                                      </p:to>
                                    </p:set>
                                    <p:animEffect transition="in" filter="fade">
                                      <p:cBhvr>
                                        <p:cTn id="41" dur="1000"/>
                                        <p:tgtEl>
                                          <p:spTgt spid="155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0" grpId="0"/>
      <p:bldP spid="155655" grpId="0" autoUpdateAnimBg="0"/>
      <p:bldP spid="155660" grpId="0"/>
      <p:bldP spid="155661" grpId="0"/>
      <p:bldP spid="15566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1" name="Text Box 5"/>
          <p:cNvSpPr txBox="1">
            <a:spLocks noChangeArrowheads="1"/>
          </p:cNvSpPr>
          <p:nvPr>
            <p:ph type="title"/>
          </p:nvPr>
        </p:nvSpPr>
        <p:spPr>
          <a:xfrm>
            <a:off x="250825" y="5805488"/>
            <a:ext cx="4968875" cy="779462"/>
          </a:xfrm>
          <a:noFill/>
          <a:ln/>
        </p:spPr>
        <p:txBody>
          <a:bodyPr/>
          <a:lstStyle/>
          <a:p>
            <a:pPr algn="l">
              <a:spcBef>
                <a:spcPct val="50000"/>
              </a:spcBef>
            </a:pPr>
            <a:r>
              <a:rPr kumimoji="1" lang="zh-CN" altLang="en-US" sz="2800" b="1">
                <a:solidFill>
                  <a:schemeClr val="tx1"/>
                </a:solidFill>
                <a:effectLst/>
                <a:latin typeface="Times New Roman" pitchFamily="18" charset="0"/>
                <a:ea typeface="楷体_GB2312" pitchFamily="49" charset="-122"/>
              </a:rPr>
              <a:t>其逻辑符号如图</a:t>
            </a:r>
            <a:r>
              <a:rPr kumimoji="1" lang="en-US" altLang="zh-CN" sz="2800" b="1">
                <a:solidFill>
                  <a:schemeClr val="tx1"/>
                </a:solidFill>
                <a:effectLst/>
                <a:latin typeface="Times New Roman" pitchFamily="18" charset="0"/>
                <a:ea typeface="楷体_GB2312" pitchFamily="49" charset="-122"/>
              </a:rPr>
              <a:t>5.6.6</a:t>
            </a:r>
            <a:r>
              <a:rPr kumimoji="1" lang="zh-CN" altLang="en-US" sz="2800" b="1">
                <a:solidFill>
                  <a:schemeClr val="tx1"/>
                </a:solidFill>
                <a:effectLst/>
                <a:latin typeface="Times New Roman" pitchFamily="18" charset="0"/>
                <a:ea typeface="楷体_GB2312" pitchFamily="49" charset="-122"/>
              </a:rPr>
              <a:t>所示，为边沿触发器，时钟下降沿触发</a:t>
            </a:r>
          </a:p>
        </p:txBody>
      </p:sp>
      <p:sp>
        <p:nvSpPr>
          <p:cNvPr id="157703" name="Rectangle 7"/>
          <p:cNvSpPr>
            <a:spLocks noChangeArrowheads="1"/>
          </p:cNvSpPr>
          <p:nvPr/>
        </p:nvSpPr>
        <p:spPr bwMode="auto">
          <a:xfrm>
            <a:off x="0" y="0"/>
            <a:ext cx="79930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rPr>
              <a:t>5.6  </a:t>
            </a:r>
            <a:r>
              <a:rPr lang="zh-CN" altLang="en-US" sz="3600" u="sng">
                <a:solidFill>
                  <a:srgbClr val="FFFF66"/>
                </a:solidFill>
              </a:rPr>
              <a:t>触发器的逻辑功能及其描述方法</a:t>
            </a:r>
          </a:p>
        </p:txBody>
      </p:sp>
      <p:sp>
        <p:nvSpPr>
          <p:cNvPr id="157704" name="Rectangle 8"/>
          <p:cNvSpPr>
            <a:spLocks noChangeArrowheads="1"/>
          </p:cNvSpPr>
          <p:nvPr/>
        </p:nvSpPr>
        <p:spPr bwMode="auto">
          <a:xfrm>
            <a:off x="250825" y="620713"/>
            <a:ext cx="302577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kumimoji="1" lang="en-US" altLang="zh-CN" u="sng"/>
              <a:t>3.</a:t>
            </a:r>
            <a:r>
              <a:rPr kumimoji="1" lang="zh-CN" altLang="en-US" u="sng"/>
              <a:t>状态转换图：</a:t>
            </a:r>
          </a:p>
        </p:txBody>
      </p:sp>
      <p:sp>
        <p:nvSpPr>
          <p:cNvPr id="157705" name="Rectangle 9"/>
          <p:cNvSpPr>
            <a:spLocks noChangeArrowheads="1"/>
          </p:cNvSpPr>
          <p:nvPr/>
        </p:nvSpPr>
        <p:spPr bwMode="auto">
          <a:xfrm>
            <a:off x="250825" y="1125538"/>
            <a:ext cx="84978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t>        </a:t>
            </a:r>
            <a:r>
              <a:rPr kumimoji="1" lang="zh-CN" altLang="en-US"/>
              <a:t>由特性表可得状态转换图如图</a:t>
            </a:r>
            <a:r>
              <a:rPr kumimoji="1" lang="en-US" altLang="zh-CN"/>
              <a:t>5.6.5</a:t>
            </a:r>
            <a:r>
              <a:rPr kumimoji="1" lang="zh-CN" altLang="en-US"/>
              <a:t>所示</a:t>
            </a:r>
          </a:p>
        </p:txBody>
      </p:sp>
      <p:graphicFrame>
        <p:nvGraphicFramePr>
          <p:cNvPr id="157706" name="Object 10"/>
          <p:cNvGraphicFramePr>
            <a:graphicFrameLocks noChangeAspect="1"/>
          </p:cNvGraphicFramePr>
          <p:nvPr/>
        </p:nvGraphicFramePr>
        <p:xfrm>
          <a:off x="395288" y="1844675"/>
          <a:ext cx="2684462" cy="3240088"/>
        </p:xfrm>
        <a:graphic>
          <a:graphicData uri="http://schemas.openxmlformats.org/presentationml/2006/ole">
            <mc:AlternateContent xmlns:mc="http://schemas.openxmlformats.org/markup-compatibility/2006">
              <mc:Choice xmlns:v="urn:schemas-microsoft-com:vml" Requires="v">
                <p:oleObj spid="_x0000_s157714" name="Visio" r:id="rId4" imgW="1400251" imgH="1403299" progId="Visio.Drawing.11">
                  <p:embed/>
                </p:oleObj>
              </mc:Choice>
              <mc:Fallback>
                <p:oleObj name="Visio" r:id="rId4" imgW="1400251" imgH="1403299" progId="Visio.Drawing.11">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l="10800" t="5420" r="10680"/>
                      <a:stretch>
                        <a:fillRect/>
                      </a:stretch>
                    </p:blipFill>
                    <p:spPr bwMode="auto">
                      <a:xfrm>
                        <a:off x="395288" y="1844675"/>
                        <a:ext cx="2684462" cy="3240088"/>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57708" name="Group 12"/>
          <p:cNvGrpSpPr>
            <a:grpSpLocks/>
          </p:cNvGrpSpPr>
          <p:nvPr/>
        </p:nvGrpSpPr>
        <p:grpSpPr bwMode="auto">
          <a:xfrm>
            <a:off x="4211638" y="1989138"/>
            <a:ext cx="4608512" cy="1966912"/>
            <a:chOff x="2653" y="1253"/>
            <a:chExt cx="2903" cy="1239"/>
          </a:xfrm>
        </p:grpSpPr>
        <p:pic>
          <p:nvPicPr>
            <p:cNvPr id="157702" name="Picture 6" descr="5-6-3"/>
            <p:cNvPicPr>
              <a:picLocks noChangeAspect="1" noChangeArrowheads="1"/>
            </p:cNvPicPr>
            <p:nvPr/>
          </p:nvPicPr>
          <p:blipFill>
            <a:blip r:embed="rId6">
              <a:extLst>
                <a:ext uri="{28A0092B-C50C-407E-A947-70E740481C1C}">
                  <a14:useLocalDpi xmlns:a14="http://schemas.microsoft.com/office/drawing/2010/main" val="0"/>
                </a:ext>
              </a:extLst>
            </a:blip>
            <a:srcRect r="40730"/>
            <a:stretch>
              <a:fillRect/>
            </a:stretch>
          </p:blipFill>
          <p:spPr bwMode="auto">
            <a:xfrm>
              <a:off x="2653" y="1253"/>
              <a:ext cx="2903" cy="1239"/>
            </a:xfrm>
            <a:prstGeom prst="rect">
              <a:avLst/>
            </a:prstGeom>
            <a:noFill/>
            <a:ln w="57150" cmpd="thickThin">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157707" name="Rectangle 11"/>
            <p:cNvSpPr>
              <a:spLocks noChangeArrowheads="1"/>
            </p:cNvSpPr>
            <p:nvPr/>
          </p:nvSpPr>
          <p:spPr bwMode="auto">
            <a:xfrm>
              <a:off x="4468" y="2160"/>
              <a:ext cx="104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a:solidFill>
                    <a:srgbClr val="000000"/>
                  </a:solidFill>
                </a:rPr>
                <a:t>图</a:t>
              </a:r>
              <a:r>
                <a:rPr kumimoji="1" lang="en-US" altLang="zh-CN">
                  <a:solidFill>
                    <a:srgbClr val="000000"/>
                  </a:solidFill>
                </a:rPr>
                <a:t>5.6.5</a:t>
              </a:r>
            </a:p>
          </p:txBody>
        </p:sp>
      </p:grpSp>
      <p:sp>
        <p:nvSpPr>
          <p:cNvPr id="157709" name="AutoShape 13"/>
          <p:cNvSpPr>
            <a:spLocks noChangeArrowheads="1"/>
          </p:cNvSpPr>
          <p:nvPr/>
        </p:nvSpPr>
        <p:spPr bwMode="auto">
          <a:xfrm>
            <a:off x="3276600" y="3068638"/>
            <a:ext cx="790575" cy="288925"/>
          </a:xfrm>
          <a:prstGeom prst="rightArrow">
            <a:avLst>
              <a:gd name="adj1" fmla="val 50000"/>
              <a:gd name="adj2" fmla="val 68407"/>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711" name="Rectangle 15"/>
          <p:cNvSpPr>
            <a:spLocks noChangeArrowheads="1"/>
          </p:cNvSpPr>
          <p:nvPr/>
        </p:nvSpPr>
        <p:spPr bwMode="auto">
          <a:xfrm>
            <a:off x="395288" y="5157788"/>
            <a:ext cx="2879725" cy="63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kumimoji="1" lang="en-US" altLang="zh-CN" u="sng"/>
              <a:t>4. </a:t>
            </a:r>
            <a:r>
              <a:rPr kumimoji="1" lang="zh-CN" altLang="en-US" u="sng"/>
              <a:t>逻辑符号：</a:t>
            </a:r>
          </a:p>
        </p:txBody>
      </p:sp>
      <p:grpSp>
        <p:nvGrpSpPr>
          <p:cNvPr id="157713" name="Group 17"/>
          <p:cNvGrpSpPr>
            <a:grpSpLocks/>
          </p:cNvGrpSpPr>
          <p:nvPr/>
        </p:nvGrpSpPr>
        <p:grpSpPr bwMode="auto">
          <a:xfrm>
            <a:off x="5292725" y="4581525"/>
            <a:ext cx="3167063" cy="2041525"/>
            <a:chOff x="3515" y="2840"/>
            <a:chExt cx="1995" cy="1286"/>
          </a:xfrm>
        </p:grpSpPr>
        <p:pic>
          <p:nvPicPr>
            <p:cNvPr id="157700" name="Picture 4" descr="5-6-3"/>
            <p:cNvPicPr>
              <a:picLocks noChangeAspect="1" noChangeArrowheads="1"/>
            </p:cNvPicPr>
            <p:nvPr/>
          </p:nvPicPr>
          <p:blipFill>
            <a:blip r:embed="rId6">
              <a:extLst>
                <a:ext uri="{28A0092B-C50C-407E-A947-70E740481C1C}">
                  <a14:useLocalDpi xmlns:a14="http://schemas.microsoft.com/office/drawing/2010/main" val="0"/>
                </a:ext>
              </a:extLst>
            </a:blip>
            <a:srcRect l="59270"/>
            <a:stretch>
              <a:fillRect/>
            </a:stretch>
          </p:blipFill>
          <p:spPr bwMode="auto">
            <a:xfrm>
              <a:off x="3515" y="2840"/>
              <a:ext cx="1995" cy="1239"/>
            </a:xfrm>
            <a:prstGeom prst="rect">
              <a:avLst/>
            </a:prstGeom>
            <a:noFill/>
            <a:ln w="57150" cmpd="thickThin">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157712" name="Rectangle 16"/>
            <p:cNvSpPr>
              <a:spLocks noChangeArrowheads="1"/>
            </p:cNvSpPr>
            <p:nvPr/>
          </p:nvSpPr>
          <p:spPr bwMode="auto">
            <a:xfrm>
              <a:off x="3515" y="3838"/>
              <a:ext cx="104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solidFill>
                    <a:srgbClr val="000000"/>
                  </a:solidFill>
                </a:rPr>
                <a:t>图</a:t>
              </a:r>
              <a:r>
                <a:rPr kumimoji="1" lang="en-US" altLang="zh-CN" sz="2400">
                  <a:solidFill>
                    <a:srgbClr val="000000"/>
                  </a:solidFill>
                </a:rPr>
                <a:t>5.6.6</a:t>
              </a:r>
            </a:p>
          </p:txBody>
        </p:sp>
      </p:gr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57704"/>
                                        </p:tgtEl>
                                        <p:attrNameLst>
                                          <p:attrName>style.visibility</p:attrName>
                                        </p:attrNameLst>
                                      </p:cBhvr>
                                      <p:to>
                                        <p:strVal val="visible"/>
                                      </p:to>
                                    </p:set>
                                    <p:anim calcmode="lin" valueType="num">
                                      <p:cBhvr>
                                        <p:cTn id="7" dur="1000" fill="hold"/>
                                        <p:tgtEl>
                                          <p:spTgt spid="157704"/>
                                        </p:tgtEl>
                                        <p:attrNameLst>
                                          <p:attrName>ppt_x</p:attrName>
                                        </p:attrNameLst>
                                      </p:cBhvr>
                                      <p:tavLst>
                                        <p:tav tm="0">
                                          <p:val>
                                            <p:strVal val="#ppt_x-.2"/>
                                          </p:val>
                                        </p:tav>
                                        <p:tav tm="100000">
                                          <p:val>
                                            <p:strVal val="#ppt_x"/>
                                          </p:val>
                                        </p:tav>
                                      </p:tavLst>
                                    </p:anim>
                                    <p:anim calcmode="lin" valueType="num">
                                      <p:cBhvr>
                                        <p:cTn id="8" dur="1000" fill="hold"/>
                                        <p:tgtEl>
                                          <p:spTgt spid="15770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770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 presetClass="entr" presetSubtype="16" fill="hold" grpId="0" nodeType="clickEffect">
                                  <p:stCondLst>
                                    <p:cond delay="0"/>
                                  </p:stCondLst>
                                  <p:childTnLst>
                                    <p:set>
                                      <p:cBhvr>
                                        <p:cTn id="13" dur="1" fill="hold">
                                          <p:stCondLst>
                                            <p:cond delay="0"/>
                                          </p:stCondLst>
                                        </p:cTn>
                                        <p:tgtEl>
                                          <p:spTgt spid="157705"/>
                                        </p:tgtEl>
                                        <p:attrNameLst>
                                          <p:attrName>style.visibility</p:attrName>
                                        </p:attrNameLst>
                                      </p:cBhvr>
                                      <p:to>
                                        <p:strVal val="visible"/>
                                      </p:to>
                                    </p:set>
                                    <p:animEffect transition="in" filter="box(in)">
                                      <p:cBhvr>
                                        <p:cTn id="14" dur="1000"/>
                                        <p:tgtEl>
                                          <p:spTgt spid="15770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57706"/>
                                        </p:tgtEl>
                                        <p:attrNameLst>
                                          <p:attrName>style.visibility</p:attrName>
                                        </p:attrNameLst>
                                      </p:cBhvr>
                                      <p:to>
                                        <p:strVal val="visible"/>
                                      </p:to>
                                    </p:set>
                                    <p:anim calcmode="lin" valueType="num">
                                      <p:cBhvr additive="base">
                                        <p:cTn id="19" dur="500" fill="hold"/>
                                        <p:tgtEl>
                                          <p:spTgt spid="157706"/>
                                        </p:tgtEl>
                                        <p:attrNameLst>
                                          <p:attrName>ppt_x</p:attrName>
                                        </p:attrNameLst>
                                      </p:cBhvr>
                                      <p:tavLst>
                                        <p:tav tm="0">
                                          <p:val>
                                            <p:strVal val="0-#ppt_w/2"/>
                                          </p:val>
                                        </p:tav>
                                        <p:tav tm="100000">
                                          <p:val>
                                            <p:strVal val="#ppt_x"/>
                                          </p:val>
                                        </p:tav>
                                      </p:tavLst>
                                    </p:anim>
                                    <p:anim calcmode="lin" valueType="num">
                                      <p:cBhvr additive="base">
                                        <p:cTn id="20" dur="500" fill="hold"/>
                                        <p:tgtEl>
                                          <p:spTgt spid="15770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57709"/>
                                        </p:tgtEl>
                                        <p:attrNameLst>
                                          <p:attrName>style.visibility</p:attrName>
                                        </p:attrNameLst>
                                      </p:cBhvr>
                                      <p:to>
                                        <p:strVal val="visible"/>
                                      </p:to>
                                    </p:set>
                                    <p:animEffect transition="in" filter="wipe(left)">
                                      <p:cBhvr>
                                        <p:cTn id="25" dur="1000"/>
                                        <p:tgtEl>
                                          <p:spTgt spid="15770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157708"/>
                                        </p:tgtEl>
                                        <p:attrNameLst>
                                          <p:attrName>style.visibility</p:attrName>
                                        </p:attrNameLst>
                                      </p:cBhvr>
                                      <p:to>
                                        <p:strVal val="visible"/>
                                      </p:to>
                                    </p:set>
                                    <p:animEffect transition="in" filter="dissolve">
                                      <p:cBhvr>
                                        <p:cTn id="30" dur="1000"/>
                                        <p:tgtEl>
                                          <p:spTgt spid="15770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grpId="0" nodeType="clickEffect">
                                  <p:stCondLst>
                                    <p:cond delay="0"/>
                                  </p:stCondLst>
                                  <p:childTnLst>
                                    <p:set>
                                      <p:cBhvr>
                                        <p:cTn id="34" dur="1" fill="hold">
                                          <p:stCondLst>
                                            <p:cond delay="0"/>
                                          </p:stCondLst>
                                        </p:cTn>
                                        <p:tgtEl>
                                          <p:spTgt spid="157711"/>
                                        </p:tgtEl>
                                        <p:attrNameLst>
                                          <p:attrName>style.visibility</p:attrName>
                                        </p:attrNameLst>
                                      </p:cBhvr>
                                      <p:to>
                                        <p:strVal val="visible"/>
                                      </p:to>
                                    </p:set>
                                    <p:anim calcmode="lin" valueType="num">
                                      <p:cBhvr>
                                        <p:cTn id="35" dur="1000" fill="hold"/>
                                        <p:tgtEl>
                                          <p:spTgt spid="157711"/>
                                        </p:tgtEl>
                                        <p:attrNameLst>
                                          <p:attrName>ppt_x</p:attrName>
                                        </p:attrNameLst>
                                      </p:cBhvr>
                                      <p:tavLst>
                                        <p:tav tm="0">
                                          <p:val>
                                            <p:strVal val="#ppt_x-.2"/>
                                          </p:val>
                                        </p:tav>
                                        <p:tav tm="100000">
                                          <p:val>
                                            <p:strVal val="#ppt_x"/>
                                          </p:val>
                                        </p:tav>
                                      </p:tavLst>
                                    </p:anim>
                                    <p:anim calcmode="lin" valueType="num">
                                      <p:cBhvr>
                                        <p:cTn id="36" dur="1000" fill="hold"/>
                                        <p:tgtEl>
                                          <p:spTgt spid="157711"/>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5771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57701"/>
                                        </p:tgtEl>
                                        <p:attrNameLst>
                                          <p:attrName>style.visibility</p:attrName>
                                        </p:attrNameLst>
                                      </p:cBhvr>
                                      <p:to>
                                        <p:strVal val="visible"/>
                                      </p:to>
                                    </p:set>
                                    <p:animEffect transition="in" filter="box(in)">
                                      <p:cBhvr>
                                        <p:cTn id="42" dur="1000"/>
                                        <p:tgtEl>
                                          <p:spTgt spid="15770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157713"/>
                                        </p:tgtEl>
                                        <p:attrNameLst>
                                          <p:attrName>style.visibility</p:attrName>
                                        </p:attrNameLst>
                                      </p:cBhvr>
                                      <p:to>
                                        <p:strVal val="visible"/>
                                      </p:to>
                                    </p:set>
                                    <p:animEffect transition="in" filter="dissolve">
                                      <p:cBhvr>
                                        <p:cTn id="47" dur="1000"/>
                                        <p:tgtEl>
                                          <p:spTgt spid="157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1" grpId="0" autoUpdateAnimBg="0"/>
      <p:bldP spid="157704" grpId="0"/>
      <p:bldP spid="157705" grpId="0"/>
      <p:bldP spid="157709" grpId="0" animBg="1"/>
      <p:bldP spid="1577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250825" y="549275"/>
            <a:ext cx="2243138" cy="725488"/>
          </a:xfrm>
        </p:spPr>
        <p:txBody>
          <a:bodyPr/>
          <a:lstStyle/>
          <a:p>
            <a:pPr algn="l"/>
            <a:r>
              <a:rPr lang="zh-CN" altLang="en-US" sz="2800" b="1" u="sng">
                <a:solidFill>
                  <a:schemeClr val="tx1"/>
                </a:solidFill>
                <a:latin typeface="Times New Roman" pitchFamily="18" charset="0"/>
                <a:ea typeface="楷体_GB2312" pitchFamily="49" charset="-122"/>
              </a:rPr>
              <a:t>工作原理</a:t>
            </a:r>
          </a:p>
        </p:txBody>
      </p:sp>
      <p:sp>
        <p:nvSpPr>
          <p:cNvPr id="121999" name="Rectangle 143"/>
          <p:cNvSpPr>
            <a:spLocks noChangeArrowheads="1"/>
          </p:cNvSpPr>
          <p:nvPr/>
        </p:nvSpPr>
        <p:spPr bwMode="auto">
          <a:xfrm>
            <a:off x="0" y="0"/>
            <a:ext cx="68770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effectLst>
                  <a:outerShdw blurRad="38100" dist="38100" dir="2700000" algn="tl">
                    <a:srgbClr val="000000"/>
                  </a:outerShdw>
                </a:effectLst>
              </a:rPr>
              <a:t>5.2   </a:t>
            </a:r>
            <a:r>
              <a:rPr lang="en-US" altLang="zh-CN" sz="3600" i="1" u="sng">
                <a:solidFill>
                  <a:srgbClr val="FFFF66"/>
                </a:solidFill>
                <a:effectLst>
                  <a:outerShdw blurRad="38100" dist="38100" dir="2700000" algn="tl">
                    <a:srgbClr val="000000"/>
                  </a:outerShdw>
                </a:effectLst>
              </a:rPr>
              <a:t>SR</a:t>
            </a:r>
            <a:r>
              <a:rPr lang="zh-CN" altLang="en-US" sz="3600" u="sng">
                <a:solidFill>
                  <a:srgbClr val="FFFF66"/>
                </a:solidFill>
                <a:effectLst>
                  <a:outerShdw blurRad="38100" dist="38100" dir="2700000" algn="tl">
                    <a:srgbClr val="000000"/>
                  </a:outerShdw>
                </a:effectLst>
              </a:rPr>
              <a:t>锁存器</a:t>
            </a:r>
          </a:p>
        </p:txBody>
      </p:sp>
      <p:sp>
        <p:nvSpPr>
          <p:cNvPr id="122000" name="Text Box 144"/>
          <p:cNvSpPr txBox="1">
            <a:spLocks noChangeArrowheads="1"/>
          </p:cNvSpPr>
          <p:nvPr/>
        </p:nvSpPr>
        <p:spPr bwMode="auto">
          <a:xfrm>
            <a:off x="250825" y="1196975"/>
            <a:ext cx="35290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a .  </a:t>
            </a:r>
            <a:r>
              <a:rPr lang="en-US" altLang="zh-CN" i="1"/>
              <a:t>R</a:t>
            </a:r>
            <a:r>
              <a:rPr lang="en-US" altLang="zh-CN" baseline="-25000"/>
              <a:t>D</a:t>
            </a:r>
            <a:r>
              <a:rPr lang="zh-CN" altLang="en-US"/>
              <a:t>＝</a:t>
            </a:r>
            <a:r>
              <a:rPr lang="en-US" altLang="zh-CN"/>
              <a:t>0</a:t>
            </a:r>
            <a:r>
              <a:rPr lang="zh-CN" altLang="en-US"/>
              <a:t>，</a:t>
            </a:r>
            <a:r>
              <a:rPr lang="en-US" altLang="zh-CN" i="1"/>
              <a:t>S</a:t>
            </a:r>
            <a:r>
              <a:rPr lang="en-US" altLang="zh-CN" baseline="-25000"/>
              <a:t>D</a:t>
            </a:r>
            <a:r>
              <a:rPr lang="zh-CN" altLang="en-US"/>
              <a:t>＝</a:t>
            </a:r>
            <a:r>
              <a:rPr lang="en-US" altLang="zh-CN"/>
              <a:t>1</a:t>
            </a:r>
          </a:p>
        </p:txBody>
      </p:sp>
      <p:grpSp>
        <p:nvGrpSpPr>
          <p:cNvPr id="122001" name="Group 145"/>
          <p:cNvGrpSpPr>
            <a:grpSpLocks/>
          </p:cNvGrpSpPr>
          <p:nvPr/>
        </p:nvGrpSpPr>
        <p:grpSpPr bwMode="auto">
          <a:xfrm>
            <a:off x="3779838" y="620713"/>
            <a:ext cx="5041900" cy="3168650"/>
            <a:chOff x="2426" y="2115"/>
            <a:chExt cx="3129" cy="1860"/>
          </a:xfrm>
        </p:grpSpPr>
        <p:pic>
          <p:nvPicPr>
            <p:cNvPr id="122002" name="Picture 146" descr="5-2-1"/>
            <p:cNvPicPr>
              <a:picLocks noChangeAspect="1" noChangeArrowheads="1"/>
            </p:cNvPicPr>
            <p:nvPr/>
          </p:nvPicPr>
          <p:blipFill>
            <a:blip r:embed="rId3" cstate="print">
              <a:extLst>
                <a:ext uri="{28A0092B-C50C-407E-A947-70E740481C1C}">
                  <a14:useLocalDpi xmlns:a14="http://schemas.microsoft.com/office/drawing/2010/main" val="0"/>
                </a:ext>
              </a:extLst>
            </a:blip>
            <a:srcRect l="35524" b="-432"/>
            <a:stretch>
              <a:fillRect/>
            </a:stretch>
          </p:blipFill>
          <p:spPr bwMode="auto">
            <a:xfrm>
              <a:off x="2426" y="2115"/>
              <a:ext cx="3129" cy="1860"/>
            </a:xfrm>
            <a:prstGeom prst="rect">
              <a:avLst/>
            </a:prstGeom>
            <a:noFill/>
            <a:ln w="57150" cmpd="thickThin">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122003" name="Rectangle 147"/>
            <p:cNvSpPr>
              <a:spLocks noChangeArrowheads="1"/>
            </p:cNvSpPr>
            <p:nvPr/>
          </p:nvSpPr>
          <p:spPr bwMode="auto">
            <a:xfrm>
              <a:off x="3606" y="3612"/>
              <a:ext cx="778"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00"/>
                  </a:solidFill>
                </a:rPr>
                <a:t>图</a:t>
              </a:r>
              <a:r>
                <a:rPr kumimoji="1" lang="en-US" altLang="zh-CN">
                  <a:solidFill>
                    <a:srgbClr val="000000"/>
                  </a:solidFill>
                </a:rPr>
                <a:t>4.2.1</a:t>
              </a:r>
            </a:p>
          </p:txBody>
        </p:sp>
      </p:grpSp>
      <p:sp>
        <p:nvSpPr>
          <p:cNvPr id="122004" name="Rectangle 148"/>
          <p:cNvSpPr>
            <a:spLocks noChangeArrowheads="1"/>
          </p:cNvSpPr>
          <p:nvPr/>
        </p:nvSpPr>
        <p:spPr bwMode="auto">
          <a:xfrm>
            <a:off x="2268538" y="1989138"/>
            <a:ext cx="1295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i="1"/>
              <a:t>Q</a:t>
            </a:r>
            <a:r>
              <a:rPr lang="en-US" altLang="zh-CN" i="1">
                <a:sym typeface="Symbol" pitchFamily="18" charset="2"/>
              </a:rPr>
              <a:t></a:t>
            </a:r>
            <a:r>
              <a:rPr lang="zh-CN" altLang="en-US"/>
              <a:t>＝</a:t>
            </a:r>
            <a:r>
              <a:rPr lang="en-US" altLang="zh-CN"/>
              <a:t>0</a:t>
            </a:r>
          </a:p>
        </p:txBody>
      </p:sp>
      <p:sp>
        <p:nvSpPr>
          <p:cNvPr id="122005" name="Rectangle 149"/>
          <p:cNvSpPr>
            <a:spLocks noChangeArrowheads="1"/>
          </p:cNvSpPr>
          <p:nvPr/>
        </p:nvSpPr>
        <p:spPr bwMode="auto">
          <a:xfrm>
            <a:off x="250825" y="1989138"/>
            <a:ext cx="1152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S</a:t>
            </a:r>
            <a:r>
              <a:rPr lang="en-US" altLang="zh-CN" baseline="-25000"/>
              <a:t>D</a:t>
            </a:r>
            <a:r>
              <a:rPr lang="zh-CN" altLang="en-US"/>
              <a:t>＝</a:t>
            </a:r>
            <a:r>
              <a:rPr lang="en-US" altLang="zh-CN"/>
              <a:t>1</a:t>
            </a:r>
          </a:p>
        </p:txBody>
      </p:sp>
      <p:sp>
        <p:nvSpPr>
          <p:cNvPr id="122006" name="AutoShape 150"/>
          <p:cNvSpPr>
            <a:spLocks noChangeArrowheads="1"/>
          </p:cNvSpPr>
          <p:nvPr/>
        </p:nvSpPr>
        <p:spPr bwMode="auto">
          <a:xfrm>
            <a:off x="1476375" y="2133600"/>
            <a:ext cx="574675" cy="215900"/>
          </a:xfrm>
          <a:prstGeom prst="rightArrow">
            <a:avLst>
              <a:gd name="adj1" fmla="val 50000"/>
              <a:gd name="adj2" fmla="val 66544"/>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2010" name="Group 154"/>
          <p:cNvGrpSpPr>
            <a:grpSpLocks/>
          </p:cNvGrpSpPr>
          <p:nvPr/>
        </p:nvGrpSpPr>
        <p:grpSpPr bwMode="auto">
          <a:xfrm>
            <a:off x="179388" y="2708275"/>
            <a:ext cx="1274762" cy="1095375"/>
            <a:chOff x="158" y="1706"/>
            <a:chExt cx="803" cy="690"/>
          </a:xfrm>
        </p:grpSpPr>
        <p:sp>
          <p:nvSpPr>
            <p:cNvPr id="122007" name="Rectangle 151"/>
            <p:cNvSpPr>
              <a:spLocks noChangeArrowheads="1"/>
            </p:cNvSpPr>
            <p:nvPr/>
          </p:nvSpPr>
          <p:spPr bwMode="auto">
            <a:xfrm>
              <a:off x="249" y="1706"/>
              <a:ext cx="7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t>R</a:t>
              </a:r>
              <a:r>
                <a:rPr lang="en-US" altLang="zh-CN" baseline="-25000"/>
                <a:t>D</a:t>
              </a:r>
              <a:r>
                <a:rPr lang="zh-CN" altLang="en-US"/>
                <a:t>＝</a:t>
              </a:r>
              <a:r>
                <a:rPr lang="en-US" altLang="zh-CN"/>
                <a:t>0</a:t>
              </a:r>
            </a:p>
          </p:txBody>
        </p:sp>
        <p:sp>
          <p:nvSpPr>
            <p:cNvPr id="122008" name="Rectangle 152"/>
            <p:cNvSpPr>
              <a:spLocks noChangeArrowheads="1"/>
            </p:cNvSpPr>
            <p:nvPr/>
          </p:nvSpPr>
          <p:spPr bwMode="auto">
            <a:xfrm>
              <a:off x="249" y="2069"/>
              <a:ext cx="67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t>Q</a:t>
              </a:r>
              <a:r>
                <a:rPr lang="en-US" altLang="zh-CN" i="1">
                  <a:sym typeface="Symbol" pitchFamily="18" charset="2"/>
                </a:rPr>
                <a:t></a:t>
              </a:r>
              <a:r>
                <a:rPr lang="zh-CN" altLang="en-US"/>
                <a:t>＝</a:t>
              </a:r>
              <a:r>
                <a:rPr lang="en-US" altLang="zh-CN"/>
                <a:t>0</a:t>
              </a:r>
            </a:p>
          </p:txBody>
        </p:sp>
        <p:sp>
          <p:nvSpPr>
            <p:cNvPr id="122009" name="AutoShape 153"/>
            <p:cNvSpPr>
              <a:spLocks/>
            </p:cNvSpPr>
            <p:nvPr/>
          </p:nvSpPr>
          <p:spPr bwMode="auto">
            <a:xfrm>
              <a:off x="158" y="1797"/>
              <a:ext cx="136" cy="544"/>
            </a:xfrm>
            <a:prstGeom prst="leftBrace">
              <a:avLst>
                <a:gd name="adj1" fmla="val 33333"/>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2011" name="AutoShape 155"/>
          <p:cNvSpPr>
            <a:spLocks noChangeArrowheads="1"/>
          </p:cNvSpPr>
          <p:nvPr/>
        </p:nvSpPr>
        <p:spPr bwMode="auto">
          <a:xfrm>
            <a:off x="1547813" y="3068638"/>
            <a:ext cx="574675" cy="215900"/>
          </a:xfrm>
          <a:prstGeom prst="rightArrow">
            <a:avLst>
              <a:gd name="adj1" fmla="val 50000"/>
              <a:gd name="adj2" fmla="val 66544"/>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012" name="Rectangle 156"/>
          <p:cNvSpPr>
            <a:spLocks noChangeArrowheads="1"/>
          </p:cNvSpPr>
          <p:nvPr/>
        </p:nvSpPr>
        <p:spPr bwMode="auto">
          <a:xfrm>
            <a:off x="2339975" y="2930525"/>
            <a:ext cx="12239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i="1"/>
              <a:t>Q</a:t>
            </a:r>
            <a:r>
              <a:rPr lang="zh-CN" altLang="en-US"/>
              <a:t>＝</a:t>
            </a:r>
            <a:r>
              <a:rPr lang="en-US" altLang="zh-CN"/>
              <a:t>1</a:t>
            </a:r>
          </a:p>
        </p:txBody>
      </p:sp>
      <p:sp>
        <p:nvSpPr>
          <p:cNvPr id="122013" name="Text Box 157"/>
          <p:cNvSpPr txBox="1">
            <a:spLocks noChangeArrowheads="1"/>
          </p:cNvSpPr>
          <p:nvPr/>
        </p:nvSpPr>
        <p:spPr bwMode="auto">
          <a:xfrm>
            <a:off x="179388" y="4724400"/>
            <a:ext cx="35290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b .  </a:t>
            </a:r>
            <a:r>
              <a:rPr lang="en-US" altLang="zh-CN" i="1"/>
              <a:t>R</a:t>
            </a:r>
            <a:r>
              <a:rPr lang="en-US" altLang="zh-CN" baseline="-25000"/>
              <a:t>D</a:t>
            </a:r>
            <a:r>
              <a:rPr lang="zh-CN" altLang="en-US"/>
              <a:t>＝</a:t>
            </a:r>
            <a:r>
              <a:rPr lang="en-US" altLang="zh-CN"/>
              <a:t>1</a:t>
            </a:r>
            <a:r>
              <a:rPr lang="zh-CN" altLang="en-US"/>
              <a:t>，</a:t>
            </a:r>
            <a:r>
              <a:rPr lang="en-US" altLang="zh-CN" i="1"/>
              <a:t>S</a:t>
            </a:r>
            <a:r>
              <a:rPr lang="en-US" altLang="zh-CN" baseline="-25000"/>
              <a:t>D</a:t>
            </a:r>
            <a:r>
              <a:rPr lang="zh-CN" altLang="en-US"/>
              <a:t>＝</a:t>
            </a:r>
            <a:r>
              <a:rPr lang="en-US" altLang="zh-CN"/>
              <a:t>0</a:t>
            </a:r>
          </a:p>
        </p:txBody>
      </p:sp>
      <p:sp>
        <p:nvSpPr>
          <p:cNvPr id="122014" name="Rectangle 158"/>
          <p:cNvSpPr>
            <a:spLocks noChangeArrowheads="1"/>
          </p:cNvSpPr>
          <p:nvPr/>
        </p:nvSpPr>
        <p:spPr bwMode="auto">
          <a:xfrm>
            <a:off x="2268538" y="5516563"/>
            <a:ext cx="11509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i="1"/>
              <a:t>Q</a:t>
            </a:r>
            <a:r>
              <a:rPr lang="zh-CN" altLang="en-US"/>
              <a:t>＝</a:t>
            </a:r>
            <a:r>
              <a:rPr lang="en-US" altLang="zh-CN"/>
              <a:t>0</a:t>
            </a:r>
          </a:p>
        </p:txBody>
      </p:sp>
      <p:sp>
        <p:nvSpPr>
          <p:cNvPr id="122015" name="Rectangle 159"/>
          <p:cNvSpPr>
            <a:spLocks noChangeArrowheads="1"/>
          </p:cNvSpPr>
          <p:nvPr/>
        </p:nvSpPr>
        <p:spPr bwMode="auto">
          <a:xfrm>
            <a:off x="250825" y="5510213"/>
            <a:ext cx="13684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R</a:t>
            </a:r>
            <a:r>
              <a:rPr lang="en-US" altLang="zh-CN" baseline="-25000"/>
              <a:t>D</a:t>
            </a:r>
            <a:r>
              <a:rPr lang="zh-CN" altLang="en-US"/>
              <a:t>＝</a:t>
            </a:r>
            <a:r>
              <a:rPr lang="en-US" altLang="zh-CN"/>
              <a:t>1</a:t>
            </a:r>
          </a:p>
        </p:txBody>
      </p:sp>
      <p:sp>
        <p:nvSpPr>
          <p:cNvPr id="122016" name="AutoShape 160"/>
          <p:cNvSpPr>
            <a:spLocks noChangeArrowheads="1"/>
          </p:cNvSpPr>
          <p:nvPr/>
        </p:nvSpPr>
        <p:spPr bwMode="auto">
          <a:xfrm>
            <a:off x="1476375" y="5654675"/>
            <a:ext cx="574675" cy="215900"/>
          </a:xfrm>
          <a:prstGeom prst="rightArrow">
            <a:avLst>
              <a:gd name="adj1" fmla="val 50000"/>
              <a:gd name="adj2" fmla="val 66544"/>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2017" name="Group 161"/>
          <p:cNvGrpSpPr>
            <a:grpSpLocks/>
          </p:cNvGrpSpPr>
          <p:nvPr/>
        </p:nvGrpSpPr>
        <p:grpSpPr bwMode="auto">
          <a:xfrm>
            <a:off x="4140200" y="5157788"/>
            <a:ext cx="1241425" cy="1101725"/>
            <a:chOff x="158" y="1706"/>
            <a:chExt cx="747" cy="694"/>
          </a:xfrm>
        </p:grpSpPr>
        <p:sp>
          <p:nvSpPr>
            <p:cNvPr id="122018" name="Rectangle 162"/>
            <p:cNvSpPr>
              <a:spLocks noChangeArrowheads="1"/>
            </p:cNvSpPr>
            <p:nvPr/>
          </p:nvSpPr>
          <p:spPr bwMode="auto">
            <a:xfrm>
              <a:off x="249" y="1706"/>
              <a:ext cx="6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t>S</a:t>
              </a:r>
              <a:r>
                <a:rPr lang="en-US" altLang="zh-CN" baseline="-25000"/>
                <a:t>D</a:t>
              </a:r>
              <a:r>
                <a:rPr lang="zh-CN" altLang="en-US"/>
                <a:t>＝</a:t>
              </a:r>
              <a:r>
                <a:rPr lang="en-US" altLang="zh-CN"/>
                <a:t>0</a:t>
              </a:r>
            </a:p>
          </p:txBody>
        </p:sp>
        <p:sp>
          <p:nvSpPr>
            <p:cNvPr id="122019" name="Rectangle 163"/>
            <p:cNvSpPr>
              <a:spLocks noChangeArrowheads="1"/>
            </p:cNvSpPr>
            <p:nvPr/>
          </p:nvSpPr>
          <p:spPr bwMode="auto">
            <a:xfrm>
              <a:off x="249" y="2073"/>
              <a:ext cx="60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t>Q = </a:t>
              </a:r>
              <a:r>
                <a:rPr lang="en-US" altLang="zh-CN"/>
                <a:t>0</a:t>
              </a:r>
            </a:p>
          </p:txBody>
        </p:sp>
        <p:sp>
          <p:nvSpPr>
            <p:cNvPr id="122020" name="AutoShape 164"/>
            <p:cNvSpPr>
              <a:spLocks/>
            </p:cNvSpPr>
            <p:nvPr/>
          </p:nvSpPr>
          <p:spPr bwMode="auto">
            <a:xfrm>
              <a:off x="158" y="1797"/>
              <a:ext cx="136" cy="544"/>
            </a:xfrm>
            <a:prstGeom prst="leftBrace">
              <a:avLst>
                <a:gd name="adj1" fmla="val 33333"/>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2021" name="AutoShape 165"/>
          <p:cNvSpPr>
            <a:spLocks noChangeArrowheads="1"/>
          </p:cNvSpPr>
          <p:nvPr/>
        </p:nvSpPr>
        <p:spPr bwMode="auto">
          <a:xfrm>
            <a:off x="5508625" y="5589588"/>
            <a:ext cx="574675" cy="215900"/>
          </a:xfrm>
          <a:prstGeom prst="rightArrow">
            <a:avLst>
              <a:gd name="adj1" fmla="val 50000"/>
              <a:gd name="adj2" fmla="val 66544"/>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022" name="Rectangle 166"/>
          <p:cNvSpPr>
            <a:spLocks noChangeArrowheads="1"/>
          </p:cNvSpPr>
          <p:nvPr/>
        </p:nvSpPr>
        <p:spPr bwMode="auto">
          <a:xfrm>
            <a:off x="6300788" y="5373688"/>
            <a:ext cx="14398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i="1"/>
              <a:t>Q </a:t>
            </a:r>
            <a:r>
              <a:rPr lang="en-US" altLang="zh-CN" i="1">
                <a:sym typeface="Symbol" pitchFamily="18" charset="2"/>
              </a:rPr>
              <a:t></a:t>
            </a:r>
            <a:r>
              <a:rPr lang="en-US" altLang="zh-CN"/>
              <a:t> </a:t>
            </a:r>
            <a:r>
              <a:rPr lang="zh-CN" altLang="en-US"/>
              <a:t>＝</a:t>
            </a:r>
            <a:r>
              <a:rPr lang="en-US" altLang="zh-CN"/>
              <a:t>1</a:t>
            </a:r>
          </a:p>
        </p:txBody>
      </p:sp>
      <p:sp>
        <p:nvSpPr>
          <p:cNvPr id="122036" name="AutoShape 180"/>
          <p:cNvSpPr>
            <a:spLocks noChangeArrowheads="1"/>
          </p:cNvSpPr>
          <p:nvPr/>
        </p:nvSpPr>
        <p:spPr bwMode="auto">
          <a:xfrm>
            <a:off x="250825" y="4149725"/>
            <a:ext cx="574675" cy="215900"/>
          </a:xfrm>
          <a:prstGeom prst="rightArrow">
            <a:avLst>
              <a:gd name="adj1" fmla="val 50000"/>
              <a:gd name="adj2" fmla="val 66544"/>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037" name="Rectangle 181"/>
          <p:cNvSpPr>
            <a:spLocks noChangeArrowheads="1"/>
          </p:cNvSpPr>
          <p:nvPr/>
        </p:nvSpPr>
        <p:spPr bwMode="auto">
          <a:xfrm>
            <a:off x="971550" y="3933825"/>
            <a:ext cx="21478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锁存器的</a:t>
            </a:r>
            <a:r>
              <a:rPr lang="en-US" altLang="zh-CN"/>
              <a:t>1</a:t>
            </a:r>
            <a:r>
              <a:rPr lang="zh-CN" altLang="en-US"/>
              <a:t>态</a:t>
            </a:r>
          </a:p>
        </p:txBody>
      </p:sp>
      <p:sp>
        <p:nvSpPr>
          <p:cNvPr id="122038" name="AutoShape 182"/>
          <p:cNvSpPr>
            <a:spLocks noChangeArrowheads="1"/>
          </p:cNvSpPr>
          <p:nvPr/>
        </p:nvSpPr>
        <p:spPr bwMode="auto">
          <a:xfrm>
            <a:off x="3419475" y="5661025"/>
            <a:ext cx="574675" cy="215900"/>
          </a:xfrm>
          <a:prstGeom prst="rightArrow">
            <a:avLst>
              <a:gd name="adj1" fmla="val 50000"/>
              <a:gd name="adj2" fmla="val 66544"/>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039" name="AutoShape 183"/>
          <p:cNvSpPr>
            <a:spLocks noChangeArrowheads="1"/>
          </p:cNvSpPr>
          <p:nvPr/>
        </p:nvSpPr>
        <p:spPr bwMode="auto">
          <a:xfrm>
            <a:off x="395288" y="6381750"/>
            <a:ext cx="574675" cy="215900"/>
          </a:xfrm>
          <a:prstGeom prst="rightArrow">
            <a:avLst>
              <a:gd name="adj1" fmla="val 50000"/>
              <a:gd name="adj2" fmla="val 66544"/>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040" name="Rectangle 184"/>
          <p:cNvSpPr>
            <a:spLocks noChangeArrowheads="1"/>
          </p:cNvSpPr>
          <p:nvPr/>
        </p:nvSpPr>
        <p:spPr bwMode="auto">
          <a:xfrm>
            <a:off x="1116013" y="6165850"/>
            <a:ext cx="21478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锁存器的</a:t>
            </a:r>
            <a:r>
              <a:rPr lang="en-US" altLang="zh-CN"/>
              <a:t>0</a:t>
            </a:r>
            <a:r>
              <a:rPr lang="zh-CN" altLang="en-US"/>
              <a:t>态</a:t>
            </a:r>
          </a:p>
        </p:txBody>
      </p:sp>
      <p:sp>
        <p:nvSpPr>
          <p:cNvPr id="122041" name="AutoShape 185"/>
          <p:cNvSpPr>
            <a:spLocks noChangeArrowheads="1"/>
          </p:cNvSpPr>
          <p:nvPr/>
        </p:nvSpPr>
        <p:spPr bwMode="auto">
          <a:xfrm>
            <a:off x="2916238" y="188913"/>
            <a:ext cx="3744912" cy="504825"/>
          </a:xfrm>
          <a:prstGeom prst="wedgeRoundRectCallout">
            <a:avLst>
              <a:gd name="adj1" fmla="val -58310"/>
              <a:gd name="adj2" fmla="val 198741"/>
              <a:gd name="adj3" fmla="val 16667"/>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solidFill>
                  <a:srgbClr val="000000"/>
                </a:solidFill>
              </a:rPr>
              <a:t>置位端或置</a:t>
            </a:r>
            <a:r>
              <a:rPr lang="en-US" altLang="zh-CN">
                <a:solidFill>
                  <a:srgbClr val="000000"/>
                </a:solidFill>
              </a:rPr>
              <a:t>1</a:t>
            </a:r>
            <a:r>
              <a:rPr lang="zh-CN" altLang="en-US">
                <a:solidFill>
                  <a:srgbClr val="000000"/>
                </a:solidFill>
              </a:rPr>
              <a:t>输入端</a:t>
            </a:r>
          </a:p>
        </p:txBody>
      </p:sp>
      <p:sp>
        <p:nvSpPr>
          <p:cNvPr id="122042" name="AutoShape 186"/>
          <p:cNvSpPr>
            <a:spLocks noChangeArrowheads="1"/>
          </p:cNvSpPr>
          <p:nvPr/>
        </p:nvSpPr>
        <p:spPr bwMode="auto">
          <a:xfrm>
            <a:off x="3635375" y="4221163"/>
            <a:ext cx="3744913" cy="504825"/>
          </a:xfrm>
          <a:prstGeom prst="wedgeRoundRectCallout">
            <a:avLst>
              <a:gd name="adj1" fmla="val -118079"/>
              <a:gd name="adj2" fmla="val 98426"/>
              <a:gd name="adj3" fmla="val 16667"/>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solidFill>
                  <a:srgbClr val="000000"/>
                </a:solidFill>
              </a:rPr>
              <a:t>复位端或置</a:t>
            </a:r>
            <a:r>
              <a:rPr lang="en-US" altLang="zh-CN">
                <a:solidFill>
                  <a:srgbClr val="000000"/>
                </a:solidFill>
              </a:rPr>
              <a:t>0</a:t>
            </a:r>
            <a:r>
              <a:rPr lang="zh-CN" altLang="en-US">
                <a:solidFill>
                  <a:srgbClr val="000000"/>
                </a:solidFill>
              </a:rPr>
              <a:t>输入端</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22001"/>
                                        </p:tgtEl>
                                        <p:attrNameLst>
                                          <p:attrName>style.visibility</p:attrName>
                                        </p:attrNameLst>
                                      </p:cBhvr>
                                      <p:to>
                                        <p:strVal val="visible"/>
                                      </p:to>
                                    </p:set>
                                    <p:animEffect transition="in" filter="dissolve">
                                      <p:cBhvr>
                                        <p:cTn id="7" dur="1000"/>
                                        <p:tgtEl>
                                          <p:spTgt spid="1220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1858"/>
                                        </p:tgtEl>
                                        <p:attrNameLst>
                                          <p:attrName>style.visibility</p:attrName>
                                        </p:attrNameLst>
                                      </p:cBhvr>
                                      <p:to>
                                        <p:strVal val="visible"/>
                                      </p:to>
                                    </p:set>
                                    <p:animEffect transition="in" filter="box(in)">
                                      <p:cBhvr>
                                        <p:cTn id="12" dur="1000"/>
                                        <p:tgtEl>
                                          <p:spTgt spid="1218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9" presetClass="entr" presetSubtype="0" fill="hold" grpId="0" nodeType="clickEffect">
                                  <p:stCondLst>
                                    <p:cond delay="0"/>
                                  </p:stCondLst>
                                  <p:childTnLst>
                                    <p:set>
                                      <p:cBhvr>
                                        <p:cTn id="16" dur="1" fill="hold">
                                          <p:stCondLst>
                                            <p:cond delay="0"/>
                                          </p:stCondLst>
                                        </p:cTn>
                                        <p:tgtEl>
                                          <p:spTgt spid="122000"/>
                                        </p:tgtEl>
                                        <p:attrNameLst>
                                          <p:attrName>style.visibility</p:attrName>
                                        </p:attrNameLst>
                                      </p:cBhvr>
                                      <p:to>
                                        <p:strVal val="visible"/>
                                      </p:to>
                                    </p:set>
                                    <p:anim calcmode="lin" valueType="num">
                                      <p:cBhvr>
                                        <p:cTn id="17" dur="1000" fill="hold"/>
                                        <p:tgtEl>
                                          <p:spTgt spid="122000"/>
                                        </p:tgtEl>
                                        <p:attrNameLst>
                                          <p:attrName>ppt_x</p:attrName>
                                        </p:attrNameLst>
                                      </p:cBhvr>
                                      <p:tavLst>
                                        <p:tav tm="0">
                                          <p:val>
                                            <p:strVal val="#ppt_x-.2"/>
                                          </p:val>
                                        </p:tav>
                                        <p:tav tm="100000">
                                          <p:val>
                                            <p:strVal val="#ppt_x"/>
                                          </p:val>
                                        </p:tav>
                                      </p:tavLst>
                                    </p:anim>
                                    <p:anim calcmode="lin" valueType="num">
                                      <p:cBhvr>
                                        <p:cTn id="18" dur="1000" fill="hold"/>
                                        <p:tgtEl>
                                          <p:spTgt spid="122000"/>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2200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22005"/>
                                        </p:tgtEl>
                                        <p:attrNameLst>
                                          <p:attrName>style.visibility</p:attrName>
                                        </p:attrNameLst>
                                      </p:cBhvr>
                                      <p:to>
                                        <p:strVal val="visible"/>
                                      </p:to>
                                    </p:set>
                                    <p:animEffect transition="in" filter="fade">
                                      <p:cBhvr>
                                        <p:cTn id="24" dur="1000"/>
                                        <p:tgtEl>
                                          <p:spTgt spid="12200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22006"/>
                                        </p:tgtEl>
                                        <p:attrNameLst>
                                          <p:attrName>style.visibility</p:attrName>
                                        </p:attrNameLst>
                                      </p:cBhvr>
                                      <p:to>
                                        <p:strVal val="visible"/>
                                      </p:to>
                                    </p:set>
                                    <p:animEffect transition="in" filter="wipe(left)">
                                      <p:cBhvr>
                                        <p:cTn id="29" dur="1000"/>
                                        <p:tgtEl>
                                          <p:spTgt spid="12200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2004"/>
                                        </p:tgtEl>
                                        <p:attrNameLst>
                                          <p:attrName>style.visibility</p:attrName>
                                        </p:attrNameLst>
                                      </p:cBhvr>
                                      <p:to>
                                        <p:strVal val="visible"/>
                                      </p:to>
                                    </p:set>
                                    <p:animEffect transition="in" filter="fade">
                                      <p:cBhvr>
                                        <p:cTn id="34" dur="1000"/>
                                        <p:tgtEl>
                                          <p:spTgt spid="12200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nodeType="clickEffect">
                                  <p:stCondLst>
                                    <p:cond delay="0"/>
                                  </p:stCondLst>
                                  <p:childTnLst>
                                    <p:set>
                                      <p:cBhvr>
                                        <p:cTn id="38" dur="1" fill="hold">
                                          <p:stCondLst>
                                            <p:cond delay="0"/>
                                          </p:stCondLst>
                                        </p:cTn>
                                        <p:tgtEl>
                                          <p:spTgt spid="122010"/>
                                        </p:tgtEl>
                                        <p:attrNameLst>
                                          <p:attrName>style.visibility</p:attrName>
                                        </p:attrNameLst>
                                      </p:cBhvr>
                                      <p:to>
                                        <p:strVal val="visible"/>
                                      </p:to>
                                    </p:set>
                                    <p:animEffect transition="in" filter="fade">
                                      <p:cBhvr>
                                        <p:cTn id="39" dur="1000"/>
                                        <p:tgtEl>
                                          <p:spTgt spid="12201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22011"/>
                                        </p:tgtEl>
                                        <p:attrNameLst>
                                          <p:attrName>style.visibility</p:attrName>
                                        </p:attrNameLst>
                                      </p:cBhvr>
                                      <p:to>
                                        <p:strVal val="visible"/>
                                      </p:to>
                                    </p:set>
                                    <p:animEffect transition="in" filter="wipe(left)">
                                      <p:cBhvr>
                                        <p:cTn id="44" dur="1000"/>
                                        <p:tgtEl>
                                          <p:spTgt spid="12201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22012"/>
                                        </p:tgtEl>
                                        <p:attrNameLst>
                                          <p:attrName>style.visibility</p:attrName>
                                        </p:attrNameLst>
                                      </p:cBhvr>
                                      <p:to>
                                        <p:strVal val="visible"/>
                                      </p:to>
                                    </p:set>
                                    <p:animEffect transition="in" filter="fade">
                                      <p:cBhvr>
                                        <p:cTn id="49" dur="1000"/>
                                        <p:tgtEl>
                                          <p:spTgt spid="12201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22036"/>
                                        </p:tgtEl>
                                        <p:attrNameLst>
                                          <p:attrName>style.visibility</p:attrName>
                                        </p:attrNameLst>
                                      </p:cBhvr>
                                      <p:to>
                                        <p:strVal val="visible"/>
                                      </p:to>
                                    </p:set>
                                    <p:animEffect transition="in" filter="wipe(left)">
                                      <p:cBhvr>
                                        <p:cTn id="54" dur="1000"/>
                                        <p:tgtEl>
                                          <p:spTgt spid="12203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22037"/>
                                        </p:tgtEl>
                                        <p:attrNameLst>
                                          <p:attrName>style.visibility</p:attrName>
                                        </p:attrNameLst>
                                      </p:cBhvr>
                                      <p:to>
                                        <p:strVal val="visible"/>
                                      </p:to>
                                    </p:set>
                                    <p:animEffect transition="in" filter="fade">
                                      <p:cBhvr>
                                        <p:cTn id="59" dur="1000"/>
                                        <p:tgtEl>
                                          <p:spTgt spid="12203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9" presetClass="entr" presetSubtype="0" fill="hold" grpId="0" nodeType="clickEffect">
                                  <p:stCondLst>
                                    <p:cond delay="0"/>
                                  </p:stCondLst>
                                  <p:childTnLst>
                                    <p:set>
                                      <p:cBhvr>
                                        <p:cTn id="63" dur="1" fill="hold">
                                          <p:stCondLst>
                                            <p:cond delay="0"/>
                                          </p:stCondLst>
                                        </p:cTn>
                                        <p:tgtEl>
                                          <p:spTgt spid="122013"/>
                                        </p:tgtEl>
                                        <p:attrNameLst>
                                          <p:attrName>style.visibility</p:attrName>
                                        </p:attrNameLst>
                                      </p:cBhvr>
                                      <p:to>
                                        <p:strVal val="visible"/>
                                      </p:to>
                                    </p:set>
                                    <p:anim calcmode="lin" valueType="num">
                                      <p:cBhvr>
                                        <p:cTn id="64" dur="1000" fill="hold"/>
                                        <p:tgtEl>
                                          <p:spTgt spid="122013"/>
                                        </p:tgtEl>
                                        <p:attrNameLst>
                                          <p:attrName>ppt_x</p:attrName>
                                        </p:attrNameLst>
                                      </p:cBhvr>
                                      <p:tavLst>
                                        <p:tav tm="0">
                                          <p:val>
                                            <p:strVal val="#ppt_x-.2"/>
                                          </p:val>
                                        </p:tav>
                                        <p:tav tm="100000">
                                          <p:val>
                                            <p:strVal val="#ppt_x"/>
                                          </p:val>
                                        </p:tav>
                                      </p:tavLst>
                                    </p:anim>
                                    <p:anim calcmode="lin" valueType="num">
                                      <p:cBhvr>
                                        <p:cTn id="65" dur="1000" fill="hold"/>
                                        <p:tgtEl>
                                          <p:spTgt spid="122013"/>
                                        </p:tgtEl>
                                        <p:attrNameLst>
                                          <p:attrName>ppt_y</p:attrName>
                                        </p:attrNameLst>
                                      </p:cBhvr>
                                      <p:tavLst>
                                        <p:tav tm="0">
                                          <p:val>
                                            <p:strVal val="#ppt_y"/>
                                          </p:val>
                                        </p:tav>
                                        <p:tav tm="100000">
                                          <p:val>
                                            <p:strVal val="#ppt_y"/>
                                          </p:val>
                                        </p:tav>
                                      </p:tavLst>
                                    </p:anim>
                                    <p:animEffect transition="in" filter="wipe(right)" prLst="gradientSize: 0.1">
                                      <p:cBhvr>
                                        <p:cTn id="66" dur="1000"/>
                                        <p:tgtEl>
                                          <p:spTgt spid="122013"/>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22015"/>
                                        </p:tgtEl>
                                        <p:attrNameLst>
                                          <p:attrName>style.visibility</p:attrName>
                                        </p:attrNameLst>
                                      </p:cBhvr>
                                      <p:to>
                                        <p:strVal val="visible"/>
                                      </p:to>
                                    </p:set>
                                    <p:animEffect transition="in" filter="fade">
                                      <p:cBhvr>
                                        <p:cTn id="71" dur="1000"/>
                                        <p:tgtEl>
                                          <p:spTgt spid="122015"/>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22016"/>
                                        </p:tgtEl>
                                        <p:attrNameLst>
                                          <p:attrName>style.visibility</p:attrName>
                                        </p:attrNameLst>
                                      </p:cBhvr>
                                      <p:to>
                                        <p:strVal val="visible"/>
                                      </p:to>
                                    </p:set>
                                    <p:animEffect transition="in" filter="wipe(left)">
                                      <p:cBhvr>
                                        <p:cTn id="76" dur="1000"/>
                                        <p:tgtEl>
                                          <p:spTgt spid="122016"/>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22014"/>
                                        </p:tgtEl>
                                        <p:attrNameLst>
                                          <p:attrName>style.visibility</p:attrName>
                                        </p:attrNameLst>
                                      </p:cBhvr>
                                      <p:to>
                                        <p:strVal val="visible"/>
                                      </p:to>
                                    </p:set>
                                    <p:animEffect transition="in" filter="fade">
                                      <p:cBhvr>
                                        <p:cTn id="81" dur="1000"/>
                                        <p:tgtEl>
                                          <p:spTgt spid="122014"/>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122038"/>
                                        </p:tgtEl>
                                        <p:attrNameLst>
                                          <p:attrName>style.visibility</p:attrName>
                                        </p:attrNameLst>
                                      </p:cBhvr>
                                      <p:to>
                                        <p:strVal val="visible"/>
                                      </p:to>
                                    </p:set>
                                    <p:animEffect transition="in" filter="wipe(left)">
                                      <p:cBhvr>
                                        <p:cTn id="86" dur="1000"/>
                                        <p:tgtEl>
                                          <p:spTgt spid="122038"/>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0" presetClass="entr" presetSubtype="0" fill="hold" nodeType="clickEffect">
                                  <p:stCondLst>
                                    <p:cond delay="0"/>
                                  </p:stCondLst>
                                  <p:childTnLst>
                                    <p:set>
                                      <p:cBhvr>
                                        <p:cTn id="90" dur="1" fill="hold">
                                          <p:stCondLst>
                                            <p:cond delay="0"/>
                                          </p:stCondLst>
                                        </p:cTn>
                                        <p:tgtEl>
                                          <p:spTgt spid="122017"/>
                                        </p:tgtEl>
                                        <p:attrNameLst>
                                          <p:attrName>style.visibility</p:attrName>
                                        </p:attrNameLst>
                                      </p:cBhvr>
                                      <p:to>
                                        <p:strVal val="visible"/>
                                      </p:to>
                                    </p:set>
                                    <p:animEffect transition="in" filter="fade">
                                      <p:cBhvr>
                                        <p:cTn id="91" dur="1000"/>
                                        <p:tgtEl>
                                          <p:spTgt spid="122017"/>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122021"/>
                                        </p:tgtEl>
                                        <p:attrNameLst>
                                          <p:attrName>style.visibility</p:attrName>
                                        </p:attrNameLst>
                                      </p:cBhvr>
                                      <p:to>
                                        <p:strVal val="visible"/>
                                      </p:to>
                                    </p:set>
                                    <p:animEffect transition="in" filter="wipe(left)">
                                      <p:cBhvr>
                                        <p:cTn id="96" dur="1000"/>
                                        <p:tgtEl>
                                          <p:spTgt spid="122021"/>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122022"/>
                                        </p:tgtEl>
                                        <p:attrNameLst>
                                          <p:attrName>style.visibility</p:attrName>
                                        </p:attrNameLst>
                                      </p:cBhvr>
                                      <p:to>
                                        <p:strVal val="visible"/>
                                      </p:to>
                                    </p:set>
                                    <p:animEffect transition="in" filter="fade">
                                      <p:cBhvr>
                                        <p:cTn id="101" dur="1000"/>
                                        <p:tgtEl>
                                          <p:spTgt spid="122022"/>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122039"/>
                                        </p:tgtEl>
                                        <p:attrNameLst>
                                          <p:attrName>style.visibility</p:attrName>
                                        </p:attrNameLst>
                                      </p:cBhvr>
                                      <p:to>
                                        <p:strVal val="visible"/>
                                      </p:to>
                                    </p:set>
                                    <p:animEffect transition="in" filter="wipe(left)">
                                      <p:cBhvr>
                                        <p:cTn id="106" dur="1000"/>
                                        <p:tgtEl>
                                          <p:spTgt spid="122039"/>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122040"/>
                                        </p:tgtEl>
                                        <p:attrNameLst>
                                          <p:attrName>style.visibility</p:attrName>
                                        </p:attrNameLst>
                                      </p:cBhvr>
                                      <p:to>
                                        <p:strVal val="visible"/>
                                      </p:to>
                                    </p:set>
                                    <p:animEffect transition="in" filter="fade">
                                      <p:cBhvr>
                                        <p:cTn id="111" dur="1000"/>
                                        <p:tgtEl>
                                          <p:spTgt spid="122040"/>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122041"/>
                                        </p:tgtEl>
                                        <p:attrNameLst>
                                          <p:attrName>style.visibility</p:attrName>
                                        </p:attrNameLst>
                                      </p:cBhvr>
                                      <p:to>
                                        <p:strVal val="visible"/>
                                      </p:to>
                                    </p:set>
                                    <p:animEffect transition="in" filter="fade">
                                      <p:cBhvr>
                                        <p:cTn id="116" dur="1000"/>
                                        <p:tgtEl>
                                          <p:spTgt spid="122041"/>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122042"/>
                                        </p:tgtEl>
                                        <p:attrNameLst>
                                          <p:attrName>style.visibility</p:attrName>
                                        </p:attrNameLst>
                                      </p:cBhvr>
                                      <p:to>
                                        <p:strVal val="visible"/>
                                      </p:to>
                                    </p:set>
                                    <p:animEffect transition="in" filter="fade">
                                      <p:cBhvr>
                                        <p:cTn id="121" dur="1000"/>
                                        <p:tgtEl>
                                          <p:spTgt spid="122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p:bldP spid="122000" grpId="0"/>
      <p:bldP spid="122004" grpId="0"/>
      <p:bldP spid="122005" grpId="0"/>
      <p:bldP spid="122006" grpId="0" animBg="1"/>
      <p:bldP spid="122011" grpId="0" animBg="1"/>
      <p:bldP spid="122012" grpId="0"/>
      <p:bldP spid="122013" grpId="0"/>
      <p:bldP spid="122014" grpId="0"/>
      <p:bldP spid="122015" grpId="0"/>
      <p:bldP spid="122016" grpId="0" animBg="1"/>
      <p:bldP spid="122021" grpId="0" animBg="1"/>
      <p:bldP spid="122022" grpId="0"/>
      <p:bldP spid="122036" grpId="0" animBg="1"/>
      <p:bldP spid="122037" grpId="0"/>
      <p:bldP spid="122038" grpId="0" animBg="1"/>
      <p:bldP spid="122039" grpId="0" animBg="1"/>
      <p:bldP spid="122040" grpId="0"/>
      <p:bldP spid="122041" grpId="0" animBg="1"/>
      <p:bldP spid="122042"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79388" y="620713"/>
            <a:ext cx="4114800" cy="533400"/>
          </a:xfrm>
        </p:spPr>
        <p:txBody>
          <a:bodyPr/>
          <a:lstStyle/>
          <a:p>
            <a:pPr marL="1371600" indent="-1371600" algn="l"/>
            <a:r>
              <a:rPr lang="zh-CN" altLang="en-US" sz="2800" b="1" u="sng">
                <a:solidFill>
                  <a:schemeClr val="tx1"/>
                </a:solidFill>
                <a:latin typeface="Times New Roman" pitchFamily="18" charset="0"/>
                <a:ea typeface="楷体_GB2312" pitchFamily="49" charset="-122"/>
              </a:rPr>
              <a:t>四 、</a:t>
            </a:r>
            <a:r>
              <a:rPr lang="en-US" altLang="zh-CN" sz="2800" b="1" u="sng">
                <a:solidFill>
                  <a:schemeClr val="tx1"/>
                </a:solidFill>
                <a:latin typeface="Times New Roman" pitchFamily="18" charset="0"/>
                <a:ea typeface="楷体_GB2312" pitchFamily="49" charset="-122"/>
              </a:rPr>
              <a:t>D</a:t>
            </a:r>
            <a:r>
              <a:rPr lang="zh-CN" altLang="en-US" sz="2800" b="1" u="sng">
                <a:solidFill>
                  <a:schemeClr val="tx1"/>
                </a:solidFill>
                <a:latin typeface="Times New Roman" pitchFamily="18" charset="0"/>
                <a:ea typeface="楷体_GB2312" pitchFamily="49" charset="-122"/>
              </a:rPr>
              <a:t>触发器</a:t>
            </a:r>
          </a:p>
        </p:txBody>
      </p:sp>
      <p:graphicFrame>
        <p:nvGraphicFramePr>
          <p:cNvPr id="51214" name="Object 14"/>
          <p:cNvGraphicFramePr>
            <a:graphicFrameLocks noChangeAspect="1"/>
          </p:cNvGraphicFramePr>
          <p:nvPr/>
        </p:nvGraphicFramePr>
        <p:xfrm>
          <a:off x="5867400" y="2565400"/>
          <a:ext cx="2654300" cy="3671888"/>
        </p:xfrm>
        <a:graphic>
          <a:graphicData uri="http://schemas.openxmlformats.org/presentationml/2006/ole">
            <mc:AlternateContent xmlns:mc="http://schemas.openxmlformats.org/markup-compatibility/2006">
              <mc:Choice xmlns:v="urn:schemas-microsoft-com:vml" Requires="v">
                <p:oleObj spid="_x0000_s51226" name="Visio" r:id="rId4" imgW="1400251" imgH="1403299" progId="Visio.Drawing.11">
                  <p:embed/>
                </p:oleObj>
              </mc:Choice>
              <mc:Fallback>
                <p:oleObj name="Visio" r:id="rId4" imgW="1400251" imgH="1403299" progId="Visio.Drawing.11">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l="11111" r="16452"/>
                      <a:stretch>
                        <a:fillRect/>
                      </a:stretch>
                    </p:blipFill>
                    <p:spPr bwMode="auto">
                      <a:xfrm>
                        <a:off x="5867400" y="2565400"/>
                        <a:ext cx="2654300" cy="3671888"/>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8" name="Object 18"/>
          <p:cNvGraphicFramePr>
            <a:graphicFrameLocks noChangeAspect="1"/>
          </p:cNvGraphicFramePr>
          <p:nvPr/>
        </p:nvGraphicFramePr>
        <p:xfrm>
          <a:off x="1998663" y="4167188"/>
          <a:ext cx="1398587" cy="660400"/>
        </p:xfrm>
        <a:graphic>
          <a:graphicData uri="http://schemas.openxmlformats.org/presentationml/2006/ole">
            <mc:AlternateContent xmlns:mc="http://schemas.openxmlformats.org/markup-compatibility/2006">
              <mc:Choice xmlns:v="urn:schemas-microsoft-com:vml" Requires="v">
                <p:oleObj spid="_x0000_s51227" name="公式" r:id="rId6" imgW="482400" imgH="228600" progId="Equation.3">
                  <p:embed/>
                </p:oleObj>
              </mc:Choice>
              <mc:Fallback>
                <p:oleObj name="公式" r:id="rId6" imgW="482400" imgH="228600" progId="Equation.3">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98663" y="4167188"/>
                        <a:ext cx="1398587" cy="660400"/>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21" name="Rectangle 21"/>
          <p:cNvSpPr>
            <a:spLocks noChangeArrowheads="1"/>
          </p:cNvSpPr>
          <p:nvPr/>
        </p:nvSpPr>
        <p:spPr bwMode="auto">
          <a:xfrm>
            <a:off x="0" y="0"/>
            <a:ext cx="79930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rPr>
              <a:t>5.6  </a:t>
            </a:r>
            <a:r>
              <a:rPr lang="zh-CN" altLang="en-US" sz="3600" u="sng">
                <a:solidFill>
                  <a:srgbClr val="FFFF66"/>
                </a:solidFill>
              </a:rPr>
              <a:t>触发器的逻辑功能及其描述方法</a:t>
            </a:r>
          </a:p>
        </p:txBody>
      </p:sp>
      <p:sp>
        <p:nvSpPr>
          <p:cNvPr id="51222" name="Text Box 22"/>
          <p:cNvSpPr txBox="1">
            <a:spLocks noChangeArrowheads="1"/>
          </p:cNvSpPr>
          <p:nvPr/>
        </p:nvSpPr>
        <p:spPr bwMode="auto">
          <a:xfrm>
            <a:off x="250825" y="2636838"/>
            <a:ext cx="31670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u="sng"/>
              <a:t>2.</a:t>
            </a:r>
            <a:r>
              <a:rPr kumimoji="1" lang="zh-CN" altLang="en-US" u="sng"/>
              <a:t>特性方程：</a:t>
            </a:r>
          </a:p>
        </p:txBody>
      </p:sp>
      <p:sp>
        <p:nvSpPr>
          <p:cNvPr id="51223" name="Rectangle 23"/>
          <p:cNvSpPr>
            <a:spLocks noChangeArrowheads="1"/>
          </p:cNvSpPr>
          <p:nvPr/>
        </p:nvSpPr>
        <p:spPr bwMode="auto">
          <a:xfrm>
            <a:off x="250825" y="1628775"/>
            <a:ext cx="87137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zh-CN"/>
              <a:t>        </a:t>
            </a:r>
            <a:r>
              <a:rPr lang="zh-CN" altLang="en-US"/>
              <a:t>凡在时钟信号作用下，具有表</a:t>
            </a:r>
            <a:r>
              <a:rPr lang="en-US" altLang="zh-CN"/>
              <a:t>5.6.4</a:t>
            </a:r>
            <a:r>
              <a:rPr lang="zh-CN" altLang="en-US"/>
              <a:t>所示功能的触发器称为</a:t>
            </a:r>
            <a:r>
              <a:rPr lang="en-US" altLang="zh-CN" i="1"/>
              <a:t>T</a:t>
            </a:r>
            <a:r>
              <a:rPr lang="en-US" altLang="zh-CN"/>
              <a:t> </a:t>
            </a:r>
            <a:r>
              <a:rPr lang="zh-CN" altLang="en-US"/>
              <a:t>触发器</a:t>
            </a:r>
            <a:endParaRPr lang="zh-CN" altLang="en-US" i="1"/>
          </a:p>
        </p:txBody>
      </p:sp>
      <p:sp>
        <p:nvSpPr>
          <p:cNvPr id="51224" name="Text Box 24"/>
          <p:cNvSpPr txBox="1">
            <a:spLocks noChangeArrowheads="1"/>
          </p:cNvSpPr>
          <p:nvPr/>
        </p:nvSpPr>
        <p:spPr bwMode="auto">
          <a:xfrm>
            <a:off x="323850" y="1125538"/>
            <a:ext cx="24479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u="sng"/>
              <a:t>1.</a:t>
            </a:r>
            <a:r>
              <a:rPr lang="zh-CN" altLang="en-US" u="sng"/>
              <a:t>定义：</a:t>
            </a:r>
          </a:p>
        </p:txBody>
      </p:sp>
      <p:sp>
        <p:nvSpPr>
          <p:cNvPr id="51225" name="Text Box 25"/>
          <p:cNvSpPr txBox="1">
            <a:spLocks noChangeArrowheads="1"/>
          </p:cNvSpPr>
          <p:nvPr/>
        </p:nvSpPr>
        <p:spPr bwMode="auto">
          <a:xfrm>
            <a:off x="250825" y="3213100"/>
            <a:ext cx="34559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由特性表可得</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1202"/>
                                        </p:tgtEl>
                                        <p:attrNameLst>
                                          <p:attrName>style.visibility</p:attrName>
                                        </p:attrNameLst>
                                      </p:cBhvr>
                                      <p:to>
                                        <p:strVal val="visible"/>
                                      </p:to>
                                    </p:set>
                                    <p:animEffect transition="in" filter="box(in)">
                                      <p:cBhvr>
                                        <p:cTn id="7" dur="1000"/>
                                        <p:tgtEl>
                                          <p:spTgt spid="512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51224"/>
                                        </p:tgtEl>
                                        <p:attrNameLst>
                                          <p:attrName>style.visibility</p:attrName>
                                        </p:attrNameLst>
                                      </p:cBhvr>
                                      <p:to>
                                        <p:strVal val="visible"/>
                                      </p:to>
                                    </p:set>
                                    <p:anim calcmode="lin" valueType="num">
                                      <p:cBhvr>
                                        <p:cTn id="12" dur="1000" fill="hold"/>
                                        <p:tgtEl>
                                          <p:spTgt spid="51224"/>
                                        </p:tgtEl>
                                        <p:attrNameLst>
                                          <p:attrName>ppt_x</p:attrName>
                                        </p:attrNameLst>
                                      </p:cBhvr>
                                      <p:tavLst>
                                        <p:tav tm="0">
                                          <p:val>
                                            <p:strVal val="#ppt_x-.2"/>
                                          </p:val>
                                        </p:tav>
                                        <p:tav tm="100000">
                                          <p:val>
                                            <p:strVal val="#ppt_x"/>
                                          </p:val>
                                        </p:tav>
                                      </p:tavLst>
                                    </p:anim>
                                    <p:anim calcmode="lin" valueType="num">
                                      <p:cBhvr>
                                        <p:cTn id="13" dur="1000" fill="hold"/>
                                        <p:tgtEl>
                                          <p:spTgt spid="51224"/>
                                        </p:tgtEl>
                                        <p:attrNameLst>
                                          <p:attrName>ppt_y</p:attrName>
                                        </p:attrNameLst>
                                      </p:cBhvr>
                                      <p:tavLst>
                                        <p:tav tm="0">
                                          <p:val>
                                            <p:strVal val="#ppt_y"/>
                                          </p:val>
                                        </p:tav>
                                        <p:tav tm="100000">
                                          <p:val>
                                            <p:strVal val="#ppt_y"/>
                                          </p:val>
                                        </p:tav>
                                      </p:tavLst>
                                    </p:anim>
                                    <p:animEffect transition="in" filter="wipe(right)" prLst="gradientSize: 0.1">
                                      <p:cBhvr>
                                        <p:cTn id="14" dur="1000"/>
                                        <p:tgtEl>
                                          <p:spTgt spid="5122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51223"/>
                                        </p:tgtEl>
                                        <p:attrNameLst>
                                          <p:attrName>style.visibility</p:attrName>
                                        </p:attrNameLst>
                                      </p:cBhvr>
                                      <p:to>
                                        <p:strVal val="visible"/>
                                      </p:to>
                                    </p:set>
                                    <p:animEffect transition="in" filter="box(in)">
                                      <p:cBhvr>
                                        <p:cTn id="19" dur="1000"/>
                                        <p:tgtEl>
                                          <p:spTgt spid="5122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51214"/>
                                        </p:tgtEl>
                                        <p:attrNameLst>
                                          <p:attrName>style.visibility</p:attrName>
                                        </p:attrNameLst>
                                      </p:cBhvr>
                                      <p:to>
                                        <p:strVal val="visible"/>
                                      </p:to>
                                    </p:set>
                                    <p:animEffect transition="in" filter="dissolve">
                                      <p:cBhvr>
                                        <p:cTn id="24" dur="1000"/>
                                        <p:tgtEl>
                                          <p:spTgt spid="5121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9" presetClass="entr" presetSubtype="0" fill="hold" grpId="0" nodeType="clickEffect">
                                  <p:stCondLst>
                                    <p:cond delay="0"/>
                                  </p:stCondLst>
                                  <p:childTnLst>
                                    <p:set>
                                      <p:cBhvr>
                                        <p:cTn id="28" dur="1" fill="hold">
                                          <p:stCondLst>
                                            <p:cond delay="0"/>
                                          </p:stCondLst>
                                        </p:cTn>
                                        <p:tgtEl>
                                          <p:spTgt spid="51222"/>
                                        </p:tgtEl>
                                        <p:attrNameLst>
                                          <p:attrName>style.visibility</p:attrName>
                                        </p:attrNameLst>
                                      </p:cBhvr>
                                      <p:to>
                                        <p:strVal val="visible"/>
                                      </p:to>
                                    </p:set>
                                    <p:anim calcmode="lin" valueType="num">
                                      <p:cBhvr>
                                        <p:cTn id="29" dur="1000" fill="hold"/>
                                        <p:tgtEl>
                                          <p:spTgt spid="51222"/>
                                        </p:tgtEl>
                                        <p:attrNameLst>
                                          <p:attrName>ppt_x</p:attrName>
                                        </p:attrNameLst>
                                      </p:cBhvr>
                                      <p:tavLst>
                                        <p:tav tm="0">
                                          <p:val>
                                            <p:strVal val="#ppt_x-.2"/>
                                          </p:val>
                                        </p:tav>
                                        <p:tav tm="100000">
                                          <p:val>
                                            <p:strVal val="#ppt_x"/>
                                          </p:val>
                                        </p:tav>
                                      </p:tavLst>
                                    </p:anim>
                                    <p:anim calcmode="lin" valueType="num">
                                      <p:cBhvr>
                                        <p:cTn id="30" dur="1000" fill="hold"/>
                                        <p:tgtEl>
                                          <p:spTgt spid="51222"/>
                                        </p:tgtEl>
                                        <p:attrNameLst>
                                          <p:attrName>ppt_y</p:attrName>
                                        </p:attrNameLst>
                                      </p:cBhvr>
                                      <p:tavLst>
                                        <p:tav tm="0">
                                          <p:val>
                                            <p:strVal val="#ppt_y"/>
                                          </p:val>
                                        </p:tav>
                                        <p:tav tm="100000">
                                          <p:val>
                                            <p:strVal val="#ppt_y"/>
                                          </p:val>
                                        </p:tav>
                                      </p:tavLst>
                                    </p:anim>
                                    <p:animEffect transition="in" filter="wipe(right)" prLst="gradientSize: 0.1">
                                      <p:cBhvr>
                                        <p:cTn id="31" dur="1000"/>
                                        <p:tgtEl>
                                          <p:spTgt spid="5122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51225"/>
                                        </p:tgtEl>
                                        <p:attrNameLst>
                                          <p:attrName>style.visibility</p:attrName>
                                        </p:attrNameLst>
                                      </p:cBhvr>
                                      <p:to>
                                        <p:strVal val="visible"/>
                                      </p:to>
                                    </p:set>
                                    <p:animEffect transition="in" filter="box(in)">
                                      <p:cBhvr>
                                        <p:cTn id="36" dur="1000"/>
                                        <p:tgtEl>
                                          <p:spTgt spid="5122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nodeType="clickEffect">
                                  <p:stCondLst>
                                    <p:cond delay="0"/>
                                  </p:stCondLst>
                                  <p:childTnLst>
                                    <p:set>
                                      <p:cBhvr>
                                        <p:cTn id="40" dur="1" fill="hold">
                                          <p:stCondLst>
                                            <p:cond delay="0"/>
                                          </p:stCondLst>
                                        </p:cTn>
                                        <p:tgtEl>
                                          <p:spTgt spid="51218"/>
                                        </p:tgtEl>
                                        <p:attrNameLst>
                                          <p:attrName>style.visibility</p:attrName>
                                        </p:attrNameLst>
                                      </p:cBhvr>
                                      <p:to>
                                        <p:strVal val="visible"/>
                                      </p:to>
                                    </p:set>
                                    <p:animEffect transition="in" filter="fade">
                                      <p:cBhvr>
                                        <p:cTn id="41" dur="1000"/>
                                        <p:tgtEl>
                                          <p:spTgt spid="51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utoUpdateAnimBg="0"/>
      <p:bldP spid="51222" grpId="0" autoUpdateAnimBg="0"/>
      <p:bldP spid="51223" grpId="0"/>
      <p:bldP spid="51224" grpId="0"/>
      <p:bldP spid="5122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250825" y="549275"/>
            <a:ext cx="3384550" cy="647700"/>
          </a:xfrm>
        </p:spPr>
        <p:txBody>
          <a:bodyPr/>
          <a:lstStyle/>
          <a:p>
            <a:pPr algn="l"/>
            <a:r>
              <a:rPr kumimoji="1" lang="en-US" altLang="zh-CN" sz="2800" b="1" u="sng">
                <a:solidFill>
                  <a:schemeClr val="tx1"/>
                </a:solidFill>
                <a:effectLst/>
                <a:latin typeface="Times New Roman" pitchFamily="18" charset="0"/>
                <a:ea typeface="楷体_GB2312" pitchFamily="49" charset="-122"/>
              </a:rPr>
              <a:t>3.</a:t>
            </a:r>
            <a:r>
              <a:rPr kumimoji="1" lang="zh-CN" altLang="en-US" sz="2800" b="1" u="sng">
                <a:solidFill>
                  <a:schemeClr val="tx1"/>
                </a:solidFill>
                <a:effectLst/>
                <a:latin typeface="Times New Roman" pitchFamily="18" charset="0"/>
                <a:ea typeface="楷体_GB2312" pitchFamily="49" charset="-122"/>
              </a:rPr>
              <a:t>状态转换图：</a:t>
            </a:r>
          </a:p>
        </p:txBody>
      </p:sp>
      <p:sp>
        <p:nvSpPr>
          <p:cNvPr id="159748" name="Text Box 4"/>
          <p:cNvSpPr txBox="1">
            <a:spLocks noChangeArrowheads="1"/>
          </p:cNvSpPr>
          <p:nvPr/>
        </p:nvSpPr>
        <p:spPr bwMode="auto">
          <a:xfrm>
            <a:off x="250825" y="5805488"/>
            <a:ext cx="4968875"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50000"/>
              </a:spcBef>
            </a:pPr>
            <a:r>
              <a:rPr kumimoji="1" lang="zh-CN" altLang="en-US"/>
              <a:t>其逻辑符号如图</a:t>
            </a:r>
            <a:r>
              <a:rPr kumimoji="1" lang="en-US" altLang="zh-CN"/>
              <a:t>5.6.8</a:t>
            </a:r>
            <a:r>
              <a:rPr kumimoji="1" lang="zh-CN" altLang="en-US"/>
              <a:t>所示，为边沿触发器，时钟上升沿触发</a:t>
            </a:r>
          </a:p>
        </p:txBody>
      </p:sp>
      <p:sp>
        <p:nvSpPr>
          <p:cNvPr id="159749" name="Rectangle 5"/>
          <p:cNvSpPr>
            <a:spLocks noChangeArrowheads="1"/>
          </p:cNvSpPr>
          <p:nvPr/>
        </p:nvSpPr>
        <p:spPr bwMode="auto">
          <a:xfrm>
            <a:off x="0" y="0"/>
            <a:ext cx="79930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rPr>
              <a:t>5.6  </a:t>
            </a:r>
            <a:r>
              <a:rPr lang="zh-CN" altLang="en-US" sz="3600" u="sng">
                <a:solidFill>
                  <a:srgbClr val="FFFF66"/>
                </a:solidFill>
              </a:rPr>
              <a:t>触发器的逻辑功能及其描述方法</a:t>
            </a:r>
          </a:p>
        </p:txBody>
      </p:sp>
      <p:sp>
        <p:nvSpPr>
          <p:cNvPr id="159751" name="Rectangle 7"/>
          <p:cNvSpPr>
            <a:spLocks noChangeArrowheads="1"/>
          </p:cNvSpPr>
          <p:nvPr/>
        </p:nvSpPr>
        <p:spPr bwMode="auto">
          <a:xfrm>
            <a:off x="250825" y="1125538"/>
            <a:ext cx="84978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t>        </a:t>
            </a:r>
            <a:r>
              <a:rPr kumimoji="1" lang="zh-CN" altLang="en-US"/>
              <a:t>由特性表可得状态转换图如图</a:t>
            </a:r>
            <a:r>
              <a:rPr kumimoji="1" lang="en-US" altLang="zh-CN"/>
              <a:t>5.6.7</a:t>
            </a:r>
            <a:r>
              <a:rPr kumimoji="1" lang="zh-CN" altLang="en-US"/>
              <a:t>所示</a:t>
            </a:r>
          </a:p>
        </p:txBody>
      </p:sp>
      <p:sp>
        <p:nvSpPr>
          <p:cNvPr id="159756" name="AutoShape 12"/>
          <p:cNvSpPr>
            <a:spLocks noChangeArrowheads="1"/>
          </p:cNvSpPr>
          <p:nvPr/>
        </p:nvSpPr>
        <p:spPr bwMode="auto">
          <a:xfrm>
            <a:off x="3276600" y="3068638"/>
            <a:ext cx="790575" cy="288925"/>
          </a:xfrm>
          <a:prstGeom prst="rightArrow">
            <a:avLst>
              <a:gd name="adj1" fmla="val 50000"/>
              <a:gd name="adj2" fmla="val 68407"/>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757" name="Rectangle 13"/>
          <p:cNvSpPr>
            <a:spLocks noChangeArrowheads="1"/>
          </p:cNvSpPr>
          <p:nvPr/>
        </p:nvSpPr>
        <p:spPr bwMode="auto">
          <a:xfrm>
            <a:off x="323850" y="5013325"/>
            <a:ext cx="2879725" cy="63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kumimoji="1" lang="en-US" altLang="zh-CN" u="sng"/>
              <a:t>4. </a:t>
            </a:r>
            <a:r>
              <a:rPr kumimoji="1" lang="zh-CN" altLang="en-US" u="sng"/>
              <a:t>逻辑符号：</a:t>
            </a:r>
          </a:p>
        </p:txBody>
      </p:sp>
      <p:graphicFrame>
        <p:nvGraphicFramePr>
          <p:cNvPr id="159761" name="Object 17"/>
          <p:cNvGraphicFramePr>
            <a:graphicFrameLocks noChangeAspect="1"/>
          </p:cNvGraphicFramePr>
          <p:nvPr/>
        </p:nvGraphicFramePr>
        <p:xfrm>
          <a:off x="539750" y="1844675"/>
          <a:ext cx="2185988" cy="3024188"/>
        </p:xfrm>
        <a:graphic>
          <a:graphicData uri="http://schemas.openxmlformats.org/presentationml/2006/ole">
            <mc:AlternateContent xmlns:mc="http://schemas.openxmlformats.org/markup-compatibility/2006">
              <mc:Choice xmlns:v="urn:schemas-microsoft-com:vml" Requires="v">
                <p:oleObj spid="_x0000_s159774" name="Visio" r:id="rId4" imgW="1400251" imgH="1403299" progId="Visio.Drawing.11">
                  <p:embed/>
                </p:oleObj>
              </mc:Choice>
              <mc:Fallback>
                <p:oleObj name="Visio" r:id="rId4" imgW="1400251" imgH="1403299" progId="Visio.Drawing.11">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l="11111" r="16452"/>
                      <a:stretch>
                        <a:fillRect/>
                      </a:stretch>
                    </p:blipFill>
                    <p:spPr bwMode="auto">
                      <a:xfrm>
                        <a:off x="539750" y="1844675"/>
                        <a:ext cx="2185988" cy="3024188"/>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59764" name="Group 20"/>
          <p:cNvGrpSpPr>
            <a:grpSpLocks/>
          </p:cNvGrpSpPr>
          <p:nvPr/>
        </p:nvGrpSpPr>
        <p:grpSpPr bwMode="auto">
          <a:xfrm>
            <a:off x="4284663" y="2276475"/>
            <a:ext cx="4537075" cy="1660525"/>
            <a:chOff x="2699" y="1434"/>
            <a:chExt cx="2858" cy="1046"/>
          </a:xfrm>
        </p:grpSpPr>
        <p:pic>
          <p:nvPicPr>
            <p:cNvPr id="159762"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9" y="1434"/>
              <a:ext cx="2858" cy="999"/>
            </a:xfrm>
            <a:prstGeom prst="rect">
              <a:avLst/>
            </a:prstGeom>
            <a:noFill/>
            <a:ln w="57150" cmpd="thickThin">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159763" name="Rectangle 19"/>
            <p:cNvSpPr>
              <a:spLocks noChangeArrowheads="1"/>
            </p:cNvSpPr>
            <p:nvPr/>
          </p:nvSpPr>
          <p:spPr bwMode="auto">
            <a:xfrm>
              <a:off x="4513" y="2192"/>
              <a:ext cx="9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solidFill>
                    <a:srgbClr val="000000"/>
                  </a:solidFill>
                </a:rPr>
                <a:t>图</a:t>
              </a:r>
              <a:r>
                <a:rPr kumimoji="1" lang="en-US" altLang="zh-CN" sz="2400">
                  <a:solidFill>
                    <a:srgbClr val="000000"/>
                  </a:solidFill>
                </a:rPr>
                <a:t>5.6.7</a:t>
              </a:r>
            </a:p>
          </p:txBody>
        </p:sp>
      </p:grpSp>
      <p:grpSp>
        <p:nvGrpSpPr>
          <p:cNvPr id="159773" name="Group 29"/>
          <p:cNvGrpSpPr>
            <a:grpSpLocks/>
          </p:cNvGrpSpPr>
          <p:nvPr/>
        </p:nvGrpSpPr>
        <p:grpSpPr bwMode="auto">
          <a:xfrm>
            <a:off x="5795963" y="4508500"/>
            <a:ext cx="2447925" cy="2112963"/>
            <a:chOff x="3651" y="2840"/>
            <a:chExt cx="1542" cy="1331"/>
          </a:xfrm>
        </p:grpSpPr>
        <p:grpSp>
          <p:nvGrpSpPr>
            <p:cNvPr id="159766" name="Group 22"/>
            <p:cNvGrpSpPr>
              <a:grpSpLocks/>
            </p:cNvGrpSpPr>
            <p:nvPr/>
          </p:nvGrpSpPr>
          <p:grpSpPr bwMode="auto">
            <a:xfrm>
              <a:off x="3651" y="2840"/>
              <a:ext cx="1542" cy="1331"/>
              <a:chOff x="4218" y="2523"/>
              <a:chExt cx="1542" cy="1331"/>
            </a:xfrm>
          </p:grpSpPr>
          <p:pic>
            <p:nvPicPr>
              <p:cNvPr id="159767" name="Picture 23" descr="20页ppt图"/>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8" y="2523"/>
                <a:ext cx="1542" cy="1286"/>
              </a:xfrm>
              <a:prstGeom prst="rect">
                <a:avLst/>
              </a:prstGeom>
              <a:noFill/>
              <a:ln w="57150" cmpd="thickThin">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159768" name="Rectangle 24"/>
              <p:cNvSpPr>
                <a:spLocks noChangeArrowheads="1"/>
              </p:cNvSpPr>
              <p:nvPr/>
            </p:nvSpPr>
            <p:spPr bwMode="auto">
              <a:xfrm>
                <a:off x="4422" y="3566"/>
                <a:ext cx="9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solidFill>
                      <a:srgbClr val="000000"/>
                    </a:solidFill>
                  </a:rPr>
                  <a:t>图</a:t>
                </a:r>
                <a:r>
                  <a:rPr kumimoji="1" lang="en-US" altLang="zh-CN" sz="2400">
                    <a:solidFill>
                      <a:srgbClr val="000000"/>
                    </a:solidFill>
                  </a:rPr>
                  <a:t>5.5.8</a:t>
                </a:r>
              </a:p>
            </p:txBody>
          </p:sp>
        </p:grpSp>
        <p:sp>
          <p:nvSpPr>
            <p:cNvPr id="159769" name="Rectangle 25"/>
            <p:cNvSpPr>
              <a:spLocks noChangeArrowheads="1"/>
            </p:cNvSpPr>
            <p:nvPr/>
          </p:nvSpPr>
          <p:spPr bwMode="auto">
            <a:xfrm>
              <a:off x="3742" y="3612"/>
              <a:ext cx="453" cy="181"/>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770" name="Rectangle 26"/>
            <p:cNvSpPr>
              <a:spLocks noChangeArrowheads="1"/>
            </p:cNvSpPr>
            <p:nvPr/>
          </p:nvSpPr>
          <p:spPr bwMode="auto">
            <a:xfrm>
              <a:off x="3742" y="3067"/>
              <a:ext cx="453" cy="181"/>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771" name="Rectangle 27"/>
            <p:cNvSpPr>
              <a:spLocks noChangeArrowheads="1"/>
            </p:cNvSpPr>
            <p:nvPr/>
          </p:nvSpPr>
          <p:spPr bwMode="auto">
            <a:xfrm>
              <a:off x="4241" y="3612"/>
              <a:ext cx="181" cy="13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772" name="Rectangle 28"/>
            <p:cNvSpPr>
              <a:spLocks noChangeArrowheads="1"/>
            </p:cNvSpPr>
            <p:nvPr/>
          </p:nvSpPr>
          <p:spPr bwMode="auto">
            <a:xfrm>
              <a:off x="4241" y="3113"/>
              <a:ext cx="181" cy="13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59746"/>
                                        </p:tgtEl>
                                        <p:attrNameLst>
                                          <p:attrName>style.visibility</p:attrName>
                                        </p:attrNameLst>
                                      </p:cBhvr>
                                      <p:to>
                                        <p:strVal val="visible"/>
                                      </p:to>
                                    </p:set>
                                    <p:anim calcmode="lin" valueType="num">
                                      <p:cBhvr>
                                        <p:cTn id="7" dur="1000" fill="hold"/>
                                        <p:tgtEl>
                                          <p:spTgt spid="159746"/>
                                        </p:tgtEl>
                                        <p:attrNameLst>
                                          <p:attrName>ppt_x</p:attrName>
                                        </p:attrNameLst>
                                      </p:cBhvr>
                                      <p:tavLst>
                                        <p:tav tm="0">
                                          <p:val>
                                            <p:strVal val="#ppt_x-.2"/>
                                          </p:val>
                                        </p:tav>
                                        <p:tav tm="100000">
                                          <p:val>
                                            <p:strVal val="#ppt_x"/>
                                          </p:val>
                                        </p:tav>
                                      </p:tavLst>
                                    </p:anim>
                                    <p:anim calcmode="lin" valueType="num">
                                      <p:cBhvr>
                                        <p:cTn id="8" dur="1000" fill="hold"/>
                                        <p:tgtEl>
                                          <p:spTgt spid="15974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974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 presetClass="entr" presetSubtype="16" fill="hold" grpId="0" nodeType="clickEffect">
                                  <p:stCondLst>
                                    <p:cond delay="0"/>
                                  </p:stCondLst>
                                  <p:childTnLst>
                                    <p:set>
                                      <p:cBhvr>
                                        <p:cTn id="13" dur="1" fill="hold">
                                          <p:stCondLst>
                                            <p:cond delay="0"/>
                                          </p:stCondLst>
                                        </p:cTn>
                                        <p:tgtEl>
                                          <p:spTgt spid="159751"/>
                                        </p:tgtEl>
                                        <p:attrNameLst>
                                          <p:attrName>style.visibility</p:attrName>
                                        </p:attrNameLst>
                                      </p:cBhvr>
                                      <p:to>
                                        <p:strVal val="visible"/>
                                      </p:to>
                                    </p:set>
                                    <p:animEffect transition="in" filter="box(in)">
                                      <p:cBhvr>
                                        <p:cTn id="14" dur="1000"/>
                                        <p:tgtEl>
                                          <p:spTgt spid="15975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159761"/>
                                        </p:tgtEl>
                                        <p:attrNameLst>
                                          <p:attrName>style.visibility</p:attrName>
                                        </p:attrNameLst>
                                      </p:cBhvr>
                                      <p:to>
                                        <p:strVal val="visible"/>
                                      </p:to>
                                    </p:set>
                                    <p:animEffect transition="in" filter="dissolve">
                                      <p:cBhvr>
                                        <p:cTn id="19" dur="1000"/>
                                        <p:tgtEl>
                                          <p:spTgt spid="15976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59756"/>
                                        </p:tgtEl>
                                        <p:attrNameLst>
                                          <p:attrName>style.visibility</p:attrName>
                                        </p:attrNameLst>
                                      </p:cBhvr>
                                      <p:to>
                                        <p:strVal val="visible"/>
                                      </p:to>
                                    </p:set>
                                    <p:animEffect transition="in" filter="wipe(left)">
                                      <p:cBhvr>
                                        <p:cTn id="24" dur="1000"/>
                                        <p:tgtEl>
                                          <p:spTgt spid="15975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159764"/>
                                        </p:tgtEl>
                                        <p:attrNameLst>
                                          <p:attrName>style.visibility</p:attrName>
                                        </p:attrNameLst>
                                      </p:cBhvr>
                                      <p:to>
                                        <p:strVal val="visible"/>
                                      </p:to>
                                    </p:set>
                                    <p:animEffect transition="in" filter="dissolve">
                                      <p:cBhvr>
                                        <p:cTn id="29" dur="1000"/>
                                        <p:tgtEl>
                                          <p:spTgt spid="15976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9" presetClass="entr" presetSubtype="0" fill="hold" grpId="0" nodeType="clickEffect">
                                  <p:stCondLst>
                                    <p:cond delay="0"/>
                                  </p:stCondLst>
                                  <p:childTnLst>
                                    <p:set>
                                      <p:cBhvr>
                                        <p:cTn id="33" dur="1" fill="hold">
                                          <p:stCondLst>
                                            <p:cond delay="0"/>
                                          </p:stCondLst>
                                        </p:cTn>
                                        <p:tgtEl>
                                          <p:spTgt spid="159757"/>
                                        </p:tgtEl>
                                        <p:attrNameLst>
                                          <p:attrName>style.visibility</p:attrName>
                                        </p:attrNameLst>
                                      </p:cBhvr>
                                      <p:to>
                                        <p:strVal val="visible"/>
                                      </p:to>
                                    </p:set>
                                    <p:anim calcmode="lin" valueType="num">
                                      <p:cBhvr>
                                        <p:cTn id="34" dur="1000" fill="hold"/>
                                        <p:tgtEl>
                                          <p:spTgt spid="159757"/>
                                        </p:tgtEl>
                                        <p:attrNameLst>
                                          <p:attrName>ppt_x</p:attrName>
                                        </p:attrNameLst>
                                      </p:cBhvr>
                                      <p:tavLst>
                                        <p:tav tm="0">
                                          <p:val>
                                            <p:strVal val="#ppt_x-.2"/>
                                          </p:val>
                                        </p:tav>
                                        <p:tav tm="100000">
                                          <p:val>
                                            <p:strVal val="#ppt_x"/>
                                          </p:val>
                                        </p:tav>
                                      </p:tavLst>
                                    </p:anim>
                                    <p:anim calcmode="lin" valueType="num">
                                      <p:cBhvr>
                                        <p:cTn id="35" dur="1000" fill="hold"/>
                                        <p:tgtEl>
                                          <p:spTgt spid="159757"/>
                                        </p:tgtEl>
                                        <p:attrNameLst>
                                          <p:attrName>ppt_y</p:attrName>
                                        </p:attrNameLst>
                                      </p:cBhvr>
                                      <p:tavLst>
                                        <p:tav tm="0">
                                          <p:val>
                                            <p:strVal val="#ppt_y"/>
                                          </p:val>
                                        </p:tav>
                                        <p:tav tm="100000">
                                          <p:val>
                                            <p:strVal val="#ppt_y"/>
                                          </p:val>
                                        </p:tav>
                                      </p:tavLst>
                                    </p:anim>
                                    <p:animEffect transition="in" filter="wipe(right)" prLst="gradientSize: 0.1">
                                      <p:cBhvr>
                                        <p:cTn id="36" dur="1000"/>
                                        <p:tgtEl>
                                          <p:spTgt spid="15975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159748"/>
                                        </p:tgtEl>
                                        <p:attrNameLst>
                                          <p:attrName>style.visibility</p:attrName>
                                        </p:attrNameLst>
                                      </p:cBhvr>
                                      <p:to>
                                        <p:strVal val="visible"/>
                                      </p:to>
                                    </p:set>
                                    <p:animEffect transition="in" filter="box(in)">
                                      <p:cBhvr>
                                        <p:cTn id="41" dur="1000"/>
                                        <p:tgtEl>
                                          <p:spTgt spid="15974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nodeType="clickEffect">
                                  <p:stCondLst>
                                    <p:cond delay="0"/>
                                  </p:stCondLst>
                                  <p:childTnLst>
                                    <p:set>
                                      <p:cBhvr>
                                        <p:cTn id="45" dur="1" fill="hold">
                                          <p:stCondLst>
                                            <p:cond delay="0"/>
                                          </p:stCondLst>
                                        </p:cTn>
                                        <p:tgtEl>
                                          <p:spTgt spid="159773"/>
                                        </p:tgtEl>
                                        <p:attrNameLst>
                                          <p:attrName>style.visibility</p:attrName>
                                        </p:attrNameLst>
                                      </p:cBhvr>
                                      <p:to>
                                        <p:strVal val="visible"/>
                                      </p:to>
                                    </p:set>
                                    <p:animEffect transition="in" filter="dissolve">
                                      <p:cBhvr>
                                        <p:cTn id="46" dur="1000"/>
                                        <p:tgtEl>
                                          <p:spTgt spid="159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6" grpId="0"/>
      <p:bldP spid="159748" grpId="0" autoUpdateAnimBg="0"/>
      <p:bldP spid="159751" grpId="0"/>
      <p:bldP spid="159756" grpId="0" animBg="1"/>
      <p:bldP spid="159757" grpId="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95288" y="549275"/>
            <a:ext cx="8424862" cy="685800"/>
          </a:xfrm>
        </p:spPr>
        <p:txBody>
          <a:bodyPr/>
          <a:lstStyle/>
          <a:p>
            <a:pPr marL="1371600" indent="-1371600" algn="l"/>
            <a:r>
              <a:rPr lang="zh-CN" altLang="en-US" sz="2800" b="1">
                <a:solidFill>
                  <a:schemeClr val="tx1"/>
                </a:solidFill>
                <a:effectLst/>
                <a:latin typeface="Times New Roman" pitchFamily="18" charset="0"/>
                <a:ea typeface="楷体_GB2312" pitchFamily="49" charset="-122"/>
              </a:rPr>
              <a:t>例</a:t>
            </a:r>
            <a:r>
              <a:rPr lang="en-US" altLang="zh-CN" sz="2800" b="1">
                <a:solidFill>
                  <a:schemeClr val="tx1"/>
                </a:solidFill>
                <a:effectLst/>
                <a:latin typeface="Times New Roman" pitchFamily="18" charset="0"/>
                <a:ea typeface="楷体_GB2312" pitchFamily="49" charset="-122"/>
              </a:rPr>
              <a:t>5.6.1 </a:t>
            </a:r>
            <a:r>
              <a:rPr lang="zh-CN" altLang="en-US" sz="2800" b="1">
                <a:solidFill>
                  <a:schemeClr val="tx1"/>
                </a:solidFill>
                <a:effectLst/>
                <a:latin typeface="Times New Roman" pitchFamily="18" charset="0"/>
                <a:ea typeface="楷体_GB2312" pitchFamily="49" charset="-122"/>
              </a:rPr>
              <a:t>利用</a:t>
            </a:r>
            <a:r>
              <a:rPr lang="en-US" altLang="zh-CN" sz="2800" b="1">
                <a:solidFill>
                  <a:schemeClr val="tx1"/>
                </a:solidFill>
                <a:effectLst/>
                <a:latin typeface="Times New Roman" pitchFamily="18" charset="0"/>
                <a:ea typeface="楷体_GB2312" pitchFamily="49" charset="-122"/>
              </a:rPr>
              <a:t>JK</a:t>
            </a:r>
            <a:r>
              <a:rPr lang="zh-CN" altLang="en-US" sz="2800" b="1">
                <a:solidFill>
                  <a:schemeClr val="tx1"/>
                </a:solidFill>
                <a:effectLst/>
                <a:latin typeface="Times New Roman" pitchFamily="18" charset="0"/>
                <a:ea typeface="楷体_GB2312" pitchFamily="49" charset="-122"/>
              </a:rPr>
              <a:t>触发器构成</a:t>
            </a:r>
            <a:r>
              <a:rPr lang="en-US" altLang="zh-CN" sz="2800" b="1">
                <a:solidFill>
                  <a:schemeClr val="tx1"/>
                </a:solidFill>
                <a:effectLst/>
                <a:latin typeface="Times New Roman" pitchFamily="18" charset="0"/>
                <a:ea typeface="楷体_GB2312" pitchFamily="49" charset="-122"/>
              </a:rPr>
              <a:t>D</a:t>
            </a:r>
            <a:r>
              <a:rPr lang="zh-CN" altLang="en-US" sz="2800" b="1">
                <a:solidFill>
                  <a:schemeClr val="tx1"/>
                </a:solidFill>
                <a:effectLst/>
                <a:latin typeface="Times New Roman" pitchFamily="18" charset="0"/>
                <a:ea typeface="楷体_GB2312" pitchFamily="49" charset="-122"/>
              </a:rPr>
              <a:t>触发器和</a:t>
            </a:r>
            <a:r>
              <a:rPr lang="en-US" altLang="zh-CN" sz="2800" b="1">
                <a:solidFill>
                  <a:schemeClr val="tx1"/>
                </a:solidFill>
                <a:effectLst/>
                <a:latin typeface="Times New Roman" pitchFamily="18" charset="0"/>
                <a:ea typeface="楷体_GB2312" pitchFamily="49" charset="-122"/>
              </a:rPr>
              <a:t>T</a:t>
            </a:r>
            <a:r>
              <a:rPr lang="zh-CN" altLang="en-US" sz="2800" b="1">
                <a:solidFill>
                  <a:schemeClr val="tx1"/>
                </a:solidFill>
                <a:effectLst/>
                <a:latin typeface="Times New Roman" pitchFamily="18" charset="0"/>
                <a:ea typeface="楷体_GB2312" pitchFamily="49" charset="-122"/>
              </a:rPr>
              <a:t>触发器。</a:t>
            </a:r>
          </a:p>
        </p:txBody>
      </p:sp>
      <p:sp>
        <p:nvSpPr>
          <p:cNvPr id="53260" name="Text Box 12"/>
          <p:cNvSpPr txBox="1">
            <a:spLocks noChangeArrowheads="1"/>
          </p:cNvSpPr>
          <p:nvPr/>
        </p:nvSpPr>
        <p:spPr bwMode="auto">
          <a:xfrm>
            <a:off x="323850" y="1125538"/>
            <a:ext cx="6207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a:latin typeface="Arial" charset="0"/>
              </a:rPr>
              <a:t>解：</a:t>
            </a:r>
            <a:r>
              <a:rPr kumimoji="1" lang="zh-CN" altLang="en-US"/>
              <a:t>三个触发器的状态方程为</a:t>
            </a:r>
            <a:endParaRPr kumimoji="1" lang="zh-CN" altLang="en-US">
              <a:latin typeface="Arial" charset="0"/>
            </a:endParaRPr>
          </a:p>
        </p:txBody>
      </p:sp>
      <p:graphicFrame>
        <p:nvGraphicFramePr>
          <p:cNvPr id="53262" name="Object 14"/>
          <p:cNvGraphicFramePr>
            <a:graphicFrameLocks noChangeAspect="1"/>
          </p:cNvGraphicFramePr>
          <p:nvPr/>
        </p:nvGraphicFramePr>
        <p:xfrm>
          <a:off x="971550" y="1844675"/>
          <a:ext cx="3276600" cy="1470025"/>
        </p:xfrm>
        <a:graphic>
          <a:graphicData uri="http://schemas.openxmlformats.org/presentationml/2006/ole">
            <mc:AlternateContent xmlns:mc="http://schemas.openxmlformats.org/markup-compatibility/2006">
              <mc:Choice xmlns:v="urn:schemas-microsoft-com:vml" Requires="v">
                <p:oleObj spid="_x0000_s53270" name="公式" r:id="rId4" imgW="1473120" imgH="660240" progId="Equation.3">
                  <p:embed/>
                </p:oleObj>
              </mc:Choice>
              <mc:Fallback>
                <p:oleObj name="公式" r:id="rId4" imgW="1473120" imgH="660240" progId="Equation.3">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1844675"/>
                        <a:ext cx="3276600" cy="1470025"/>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65" name="Object 17"/>
          <p:cNvGraphicFramePr>
            <a:graphicFrameLocks noChangeAspect="1"/>
          </p:cNvGraphicFramePr>
          <p:nvPr/>
        </p:nvGraphicFramePr>
        <p:xfrm>
          <a:off x="5508625" y="2205038"/>
          <a:ext cx="2116138" cy="954087"/>
        </p:xfrm>
        <a:graphic>
          <a:graphicData uri="http://schemas.openxmlformats.org/presentationml/2006/ole">
            <mc:AlternateContent xmlns:mc="http://schemas.openxmlformats.org/markup-compatibility/2006">
              <mc:Choice xmlns:v="urn:schemas-microsoft-com:vml" Requires="v">
                <p:oleObj spid="_x0000_s53271" name="公式" r:id="rId6" imgW="901440" imgH="406080" progId="Equation.3">
                  <p:embed/>
                </p:oleObj>
              </mc:Choice>
              <mc:Fallback>
                <p:oleObj name="公式" r:id="rId6" imgW="901440" imgH="406080" progId="Equation.3">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8625" y="2205038"/>
                        <a:ext cx="2116138" cy="954087"/>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66" name="Text Box 18"/>
          <p:cNvSpPr txBox="1">
            <a:spLocks noChangeArrowheads="1"/>
          </p:cNvSpPr>
          <p:nvPr/>
        </p:nvSpPr>
        <p:spPr bwMode="auto">
          <a:xfrm>
            <a:off x="250825" y="3500438"/>
            <a:ext cx="43926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a:t>其电路如图</a:t>
            </a:r>
            <a:r>
              <a:rPr kumimoji="1" lang="en-US" altLang="zh-CN"/>
              <a:t>5.6.9</a:t>
            </a:r>
            <a:r>
              <a:rPr kumimoji="1" lang="zh-CN" altLang="en-US"/>
              <a:t>所示</a:t>
            </a:r>
          </a:p>
        </p:txBody>
      </p:sp>
      <p:graphicFrame>
        <p:nvGraphicFramePr>
          <p:cNvPr id="53267" name="Object 19"/>
          <p:cNvGraphicFramePr>
            <a:graphicFrameLocks noChangeAspect="1"/>
          </p:cNvGraphicFramePr>
          <p:nvPr/>
        </p:nvGraphicFramePr>
        <p:xfrm>
          <a:off x="1692275" y="4076700"/>
          <a:ext cx="6769100" cy="2481263"/>
        </p:xfrm>
        <a:graphic>
          <a:graphicData uri="http://schemas.openxmlformats.org/presentationml/2006/ole">
            <mc:AlternateContent xmlns:mc="http://schemas.openxmlformats.org/markup-compatibility/2006">
              <mc:Choice xmlns:v="urn:schemas-microsoft-com:vml" Requires="v">
                <p:oleObj spid="_x0000_s53272" name="Visio" r:id="rId8" imgW="3429914" imgH="1257300" progId="Visio.Drawing.11">
                  <p:embed/>
                </p:oleObj>
              </mc:Choice>
              <mc:Fallback>
                <p:oleObj name="Visio" r:id="rId8" imgW="3429914" imgH="1257300" progId="Visio.Drawing.11">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92275" y="4076700"/>
                        <a:ext cx="6769100" cy="2481263"/>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68" name="Rectangle 20"/>
          <p:cNvSpPr>
            <a:spLocks noChangeArrowheads="1"/>
          </p:cNvSpPr>
          <p:nvPr/>
        </p:nvSpPr>
        <p:spPr bwMode="auto">
          <a:xfrm>
            <a:off x="0" y="0"/>
            <a:ext cx="79930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rPr>
              <a:t>5.6  </a:t>
            </a:r>
            <a:r>
              <a:rPr lang="zh-CN" altLang="en-US" sz="3600" u="sng">
                <a:solidFill>
                  <a:srgbClr val="FFFF66"/>
                </a:solidFill>
              </a:rPr>
              <a:t>触发器的逻辑功能及其描述方法</a:t>
            </a:r>
          </a:p>
        </p:txBody>
      </p:sp>
      <p:sp>
        <p:nvSpPr>
          <p:cNvPr id="53269" name="AutoShape 21"/>
          <p:cNvSpPr>
            <a:spLocks noChangeArrowheads="1"/>
          </p:cNvSpPr>
          <p:nvPr/>
        </p:nvSpPr>
        <p:spPr bwMode="auto">
          <a:xfrm>
            <a:off x="4427538" y="2492375"/>
            <a:ext cx="936625" cy="360363"/>
          </a:xfrm>
          <a:prstGeom prst="rightArrow">
            <a:avLst>
              <a:gd name="adj1" fmla="val 50000"/>
              <a:gd name="adj2" fmla="val 64978"/>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box(in)">
                                      <p:cBhvr>
                                        <p:cTn id="7" dur="1000"/>
                                        <p:tgtEl>
                                          <p:spTgt spid="532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53260"/>
                                        </p:tgtEl>
                                        <p:attrNameLst>
                                          <p:attrName>style.visibility</p:attrName>
                                        </p:attrNameLst>
                                      </p:cBhvr>
                                      <p:to>
                                        <p:strVal val="visible"/>
                                      </p:to>
                                    </p:set>
                                    <p:anim calcmode="lin" valueType="num">
                                      <p:cBhvr>
                                        <p:cTn id="12" dur="1000" fill="hold"/>
                                        <p:tgtEl>
                                          <p:spTgt spid="53260"/>
                                        </p:tgtEl>
                                        <p:attrNameLst>
                                          <p:attrName>ppt_x</p:attrName>
                                        </p:attrNameLst>
                                      </p:cBhvr>
                                      <p:tavLst>
                                        <p:tav tm="0">
                                          <p:val>
                                            <p:strVal val="#ppt_x-.2"/>
                                          </p:val>
                                        </p:tav>
                                        <p:tav tm="100000">
                                          <p:val>
                                            <p:strVal val="#ppt_x"/>
                                          </p:val>
                                        </p:tav>
                                      </p:tavLst>
                                    </p:anim>
                                    <p:anim calcmode="lin" valueType="num">
                                      <p:cBhvr>
                                        <p:cTn id="13" dur="1000" fill="hold"/>
                                        <p:tgtEl>
                                          <p:spTgt spid="53260"/>
                                        </p:tgtEl>
                                        <p:attrNameLst>
                                          <p:attrName>ppt_y</p:attrName>
                                        </p:attrNameLst>
                                      </p:cBhvr>
                                      <p:tavLst>
                                        <p:tav tm="0">
                                          <p:val>
                                            <p:strVal val="#ppt_y"/>
                                          </p:val>
                                        </p:tav>
                                        <p:tav tm="100000">
                                          <p:val>
                                            <p:strVal val="#ppt_y"/>
                                          </p:val>
                                        </p:tav>
                                      </p:tavLst>
                                    </p:anim>
                                    <p:animEffect transition="in" filter="wipe(right)" prLst="gradientSize: 0.1">
                                      <p:cBhvr>
                                        <p:cTn id="14" dur="1000"/>
                                        <p:tgtEl>
                                          <p:spTgt spid="5326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nodeType="clickEffect">
                                  <p:stCondLst>
                                    <p:cond delay="0"/>
                                  </p:stCondLst>
                                  <p:childTnLst>
                                    <p:set>
                                      <p:cBhvr>
                                        <p:cTn id="18" dur="1" fill="hold">
                                          <p:stCondLst>
                                            <p:cond delay="0"/>
                                          </p:stCondLst>
                                        </p:cTn>
                                        <p:tgtEl>
                                          <p:spTgt spid="53262"/>
                                        </p:tgtEl>
                                        <p:attrNameLst>
                                          <p:attrName>style.visibility</p:attrName>
                                        </p:attrNameLst>
                                      </p:cBhvr>
                                      <p:to>
                                        <p:strVal val="visible"/>
                                      </p:to>
                                    </p:set>
                                    <p:animEffect transition="in" filter="fade">
                                      <p:cBhvr>
                                        <p:cTn id="19" dur="1000"/>
                                        <p:tgtEl>
                                          <p:spTgt spid="5326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3269"/>
                                        </p:tgtEl>
                                        <p:attrNameLst>
                                          <p:attrName>style.visibility</p:attrName>
                                        </p:attrNameLst>
                                      </p:cBhvr>
                                      <p:to>
                                        <p:strVal val="visible"/>
                                      </p:to>
                                    </p:set>
                                    <p:animEffect transition="in" filter="wipe(left)">
                                      <p:cBhvr>
                                        <p:cTn id="24" dur="1000"/>
                                        <p:tgtEl>
                                          <p:spTgt spid="5326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nodeType="clickEffect">
                                  <p:stCondLst>
                                    <p:cond delay="0"/>
                                  </p:stCondLst>
                                  <p:childTnLst>
                                    <p:set>
                                      <p:cBhvr>
                                        <p:cTn id="28" dur="1" fill="hold">
                                          <p:stCondLst>
                                            <p:cond delay="0"/>
                                          </p:stCondLst>
                                        </p:cTn>
                                        <p:tgtEl>
                                          <p:spTgt spid="53265"/>
                                        </p:tgtEl>
                                        <p:attrNameLst>
                                          <p:attrName>style.visibility</p:attrName>
                                        </p:attrNameLst>
                                      </p:cBhvr>
                                      <p:to>
                                        <p:strVal val="visible"/>
                                      </p:to>
                                    </p:set>
                                    <p:animEffect transition="in" filter="fade">
                                      <p:cBhvr>
                                        <p:cTn id="29" dur="1000"/>
                                        <p:tgtEl>
                                          <p:spTgt spid="5326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6" presetClass="entr" presetSubtype="26" fill="hold" grpId="0" nodeType="clickEffect">
                                  <p:stCondLst>
                                    <p:cond delay="0"/>
                                  </p:stCondLst>
                                  <p:childTnLst>
                                    <p:set>
                                      <p:cBhvr>
                                        <p:cTn id="33" dur="1" fill="hold">
                                          <p:stCondLst>
                                            <p:cond delay="0"/>
                                          </p:stCondLst>
                                        </p:cTn>
                                        <p:tgtEl>
                                          <p:spTgt spid="53266"/>
                                        </p:tgtEl>
                                        <p:attrNameLst>
                                          <p:attrName>style.visibility</p:attrName>
                                        </p:attrNameLst>
                                      </p:cBhvr>
                                      <p:to>
                                        <p:strVal val="visible"/>
                                      </p:to>
                                    </p:set>
                                    <p:animEffect transition="in" filter="barn(inHorizontal)">
                                      <p:cBhvr>
                                        <p:cTn id="34" dur="1000"/>
                                        <p:tgtEl>
                                          <p:spTgt spid="5326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nodeType="clickEffect">
                                  <p:stCondLst>
                                    <p:cond delay="0"/>
                                  </p:stCondLst>
                                  <p:childTnLst>
                                    <p:set>
                                      <p:cBhvr>
                                        <p:cTn id="38" dur="1" fill="hold">
                                          <p:stCondLst>
                                            <p:cond delay="0"/>
                                          </p:stCondLst>
                                        </p:cTn>
                                        <p:tgtEl>
                                          <p:spTgt spid="53267"/>
                                        </p:tgtEl>
                                        <p:attrNameLst>
                                          <p:attrName>style.visibility</p:attrName>
                                        </p:attrNameLst>
                                      </p:cBhvr>
                                      <p:to>
                                        <p:strVal val="visible"/>
                                      </p:to>
                                    </p:set>
                                    <p:animEffect transition="in" filter="dissolve">
                                      <p:cBhvr>
                                        <p:cTn id="39" dur="1000"/>
                                        <p:tgtEl>
                                          <p:spTgt spid="53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utoUpdateAnimBg="0"/>
      <p:bldP spid="53260" grpId="0" autoUpdateAnimBg="0"/>
      <p:bldP spid="53266" grpId="0" autoUpdateAnimBg="0"/>
      <p:bldP spid="5326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179388" y="692150"/>
            <a:ext cx="8713787" cy="1139825"/>
          </a:xfrm>
        </p:spPr>
        <p:txBody>
          <a:bodyPr/>
          <a:lstStyle/>
          <a:p>
            <a:pPr algn="l"/>
            <a:r>
              <a:rPr lang="en-US" altLang="zh-CN" sz="3200" b="1" u="sng">
                <a:solidFill>
                  <a:schemeClr val="tx1"/>
                </a:solidFill>
                <a:latin typeface="Times New Roman" pitchFamily="18" charset="0"/>
                <a:ea typeface="楷体_GB2312" pitchFamily="49" charset="-122"/>
              </a:rPr>
              <a:t>5.6.2 </a:t>
            </a:r>
            <a:r>
              <a:rPr lang="zh-CN" altLang="en-US" sz="3200" b="1" u="sng">
                <a:solidFill>
                  <a:schemeClr val="tx1"/>
                </a:solidFill>
                <a:latin typeface="Times New Roman" pitchFamily="18" charset="0"/>
                <a:ea typeface="楷体_GB2312" pitchFamily="49" charset="-122"/>
              </a:rPr>
              <a:t>触发器的电路结构和逻辑功能、触发方式的关系</a:t>
            </a:r>
          </a:p>
        </p:txBody>
      </p:sp>
      <p:sp>
        <p:nvSpPr>
          <p:cNvPr id="160772" name="Rectangle 4"/>
          <p:cNvSpPr>
            <a:spLocks noChangeArrowheads="1"/>
          </p:cNvSpPr>
          <p:nvPr/>
        </p:nvSpPr>
        <p:spPr bwMode="auto">
          <a:xfrm>
            <a:off x="0" y="0"/>
            <a:ext cx="79930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rPr>
              <a:t>5.6  </a:t>
            </a:r>
            <a:r>
              <a:rPr lang="zh-CN" altLang="en-US" sz="3600" u="sng">
                <a:solidFill>
                  <a:srgbClr val="FFFF66"/>
                </a:solidFill>
              </a:rPr>
              <a:t>触发器的逻辑功能及其描述方法</a:t>
            </a:r>
          </a:p>
        </p:txBody>
      </p:sp>
      <p:sp>
        <p:nvSpPr>
          <p:cNvPr id="160773" name="Text Box 5"/>
          <p:cNvSpPr txBox="1">
            <a:spLocks noChangeArrowheads="1"/>
          </p:cNvSpPr>
          <p:nvPr/>
        </p:nvSpPr>
        <p:spPr bwMode="auto">
          <a:xfrm>
            <a:off x="250825" y="1844675"/>
            <a:ext cx="655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u="sng"/>
              <a:t>一、电路结构和逻辑功能</a:t>
            </a:r>
          </a:p>
        </p:txBody>
      </p:sp>
      <p:sp>
        <p:nvSpPr>
          <p:cNvPr id="160774" name="Text Box 6"/>
          <p:cNvSpPr txBox="1">
            <a:spLocks noChangeArrowheads="1"/>
          </p:cNvSpPr>
          <p:nvPr/>
        </p:nvSpPr>
        <p:spPr bwMode="auto">
          <a:xfrm>
            <a:off x="250825" y="2349500"/>
            <a:ext cx="86423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        </a:t>
            </a:r>
            <a:r>
              <a:rPr lang="zh-CN" altLang="en-US"/>
              <a:t>触发器的电路结构和逻辑功能之间不存在固定的对应关系</a:t>
            </a:r>
          </a:p>
        </p:txBody>
      </p:sp>
      <p:sp>
        <p:nvSpPr>
          <p:cNvPr id="160775" name="Text Box 7"/>
          <p:cNvSpPr txBox="1">
            <a:spLocks noChangeArrowheads="1"/>
          </p:cNvSpPr>
          <p:nvPr/>
        </p:nvSpPr>
        <p:spPr bwMode="auto">
          <a:xfrm>
            <a:off x="250825" y="3284538"/>
            <a:ext cx="87137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        </a:t>
            </a:r>
            <a:r>
              <a:rPr lang="zh-CN" altLang="en-US"/>
              <a:t>如</a:t>
            </a:r>
            <a:r>
              <a:rPr lang="en-US" altLang="zh-CN" i="1"/>
              <a:t>SR</a:t>
            </a:r>
            <a:r>
              <a:rPr lang="zh-CN" altLang="en-US"/>
              <a:t>触发器可以是电平触发的同步结构，也有脉冲触发的主从结构</a:t>
            </a:r>
          </a:p>
        </p:txBody>
      </p:sp>
      <p:pic>
        <p:nvPicPr>
          <p:cNvPr id="160776" name="Picture 8" descr="5-3-1"/>
          <p:cNvPicPr>
            <a:picLocks noChangeAspect="1" noChangeArrowheads="1"/>
          </p:cNvPicPr>
          <p:nvPr/>
        </p:nvPicPr>
        <p:blipFill>
          <a:blip r:embed="rId3">
            <a:extLst>
              <a:ext uri="{28A0092B-C50C-407E-A947-70E740481C1C}">
                <a14:useLocalDpi xmlns:a14="http://schemas.microsoft.com/office/drawing/2010/main" val="0"/>
              </a:ext>
            </a:extLst>
          </a:blip>
          <a:srcRect t="9479" r="43962" b="19933"/>
          <a:stretch>
            <a:fillRect/>
          </a:stretch>
        </p:blipFill>
        <p:spPr bwMode="auto">
          <a:xfrm>
            <a:off x="539750" y="4365625"/>
            <a:ext cx="4284663" cy="2203450"/>
          </a:xfrm>
          <a:prstGeom prst="rect">
            <a:avLst/>
          </a:prstGeom>
          <a:noFill/>
          <a:ln w="57150" cmpd="thickThin">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160777" name="AutoShape 9"/>
          <p:cNvSpPr>
            <a:spLocks noChangeArrowheads="1"/>
          </p:cNvSpPr>
          <p:nvPr/>
        </p:nvSpPr>
        <p:spPr bwMode="auto">
          <a:xfrm>
            <a:off x="5148263" y="5300663"/>
            <a:ext cx="1295400" cy="433387"/>
          </a:xfrm>
          <a:prstGeom prst="leftArrow">
            <a:avLst>
              <a:gd name="adj1" fmla="val 50000"/>
              <a:gd name="adj2" fmla="val 74725"/>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78" name="Text Box 10"/>
          <p:cNvSpPr txBox="1">
            <a:spLocks noChangeArrowheads="1"/>
          </p:cNvSpPr>
          <p:nvPr/>
        </p:nvSpPr>
        <p:spPr bwMode="auto">
          <a:xfrm>
            <a:off x="6443663" y="5300663"/>
            <a:ext cx="24495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同步</a:t>
            </a:r>
            <a:r>
              <a:rPr lang="en-US" altLang="zh-CN"/>
              <a:t>SR</a:t>
            </a:r>
            <a:r>
              <a:rPr lang="zh-CN" altLang="en-US"/>
              <a:t>触发器</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0770"/>
                                        </p:tgtEl>
                                        <p:attrNameLst>
                                          <p:attrName>style.visibility</p:attrName>
                                        </p:attrNameLst>
                                      </p:cBhvr>
                                      <p:to>
                                        <p:strVal val="visible"/>
                                      </p:to>
                                    </p:set>
                                    <p:animEffect transition="in" filter="box(in)">
                                      <p:cBhvr>
                                        <p:cTn id="7" dur="1000"/>
                                        <p:tgtEl>
                                          <p:spTgt spid="1607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160773"/>
                                        </p:tgtEl>
                                        <p:attrNameLst>
                                          <p:attrName>style.visibility</p:attrName>
                                        </p:attrNameLst>
                                      </p:cBhvr>
                                      <p:to>
                                        <p:strVal val="visible"/>
                                      </p:to>
                                    </p:set>
                                    <p:anim calcmode="lin" valueType="num">
                                      <p:cBhvr>
                                        <p:cTn id="12" dur="1000" fill="hold"/>
                                        <p:tgtEl>
                                          <p:spTgt spid="160773"/>
                                        </p:tgtEl>
                                        <p:attrNameLst>
                                          <p:attrName>ppt_x</p:attrName>
                                        </p:attrNameLst>
                                      </p:cBhvr>
                                      <p:tavLst>
                                        <p:tav tm="0">
                                          <p:val>
                                            <p:strVal val="#ppt_x-.2"/>
                                          </p:val>
                                        </p:tav>
                                        <p:tav tm="100000">
                                          <p:val>
                                            <p:strVal val="#ppt_x"/>
                                          </p:val>
                                        </p:tav>
                                      </p:tavLst>
                                    </p:anim>
                                    <p:anim calcmode="lin" valueType="num">
                                      <p:cBhvr>
                                        <p:cTn id="13" dur="1000" fill="hold"/>
                                        <p:tgtEl>
                                          <p:spTgt spid="160773"/>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6077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26" fill="hold" grpId="0" nodeType="clickEffect">
                                  <p:stCondLst>
                                    <p:cond delay="0"/>
                                  </p:stCondLst>
                                  <p:childTnLst>
                                    <p:set>
                                      <p:cBhvr>
                                        <p:cTn id="18" dur="1" fill="hold">
                                          <p:stCondLst>
                                            <p:cond delay="0"/>
                                          </p:stCondLst>
                                        </p:cTn>
                                        <p:tgtEl>
                                          <p:spTgt spid="160774"/>
                                        </p:tgtEl>
                                        <p:attrNameLst>
                                          <p:attrName>style.visibility</p:attrName>
                                        </p:attrNameLst>
                                      </p:cBhvr>
                                      <p:to>
                                        <p:strVal val="visible"/>
                                      </p:to>
                                    </p:set>
                                    <p:animEffect transition="in" filter="barn(inHorizontal)">
                                      <p:cBhvr>
                                        <p:cTn id="19" dur="1000"/>
                                        <p:tgtEl>
                                          <p:spTgt spid="16077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0" presetClass="entr" presetSubtype="0" fill="hold" grpId="0" nodeType="clickEffect">
                                  <p:stCondLst>
                                    <p:cond delay="0"/>
                                  </p:stCondLst>
                                  <p:childTnLst>
                                    <p:set>
                                      <p:cBhvr>
                                        <p:cTn id="23" dur="1" fill="hold">
                                          <p:stCondLst>
                                            <p:cond delay="0"/>
                                          </p:stCondLst>
                                        </p:cTn>
                                        <p:tgtEl>
                                          <p:spTgt spid="160775"/>
                                        </p:tgtEl>
                                        <p:attrNameLst>
                                          <p:attrName>style.visibility</p:attrName>
                                        </p:attrNameLst>
                                      </p:cBhvr>
                                      <p:to>
                                        <p:strVal val="visible"/>
                                      </p:to>
                                    </p:set>
                                    <p:animEffect transition="in" filter="wedge">
                                      <p:cBhvr>
                                        <p:cTn id="24" dur="1000"/>
                                        <p:tgtEl>
                                          <p:spTgt spid="16077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160776"/>
                                        </p:tgtEl>
                                        <p:attrNameLst>
                                          <p:attrName>style.visibility</p:attrName>
                                        </p:attrNameLst>
                                      </p:cBhvr>
                                      <p:to>
                                        <p:strVal val="visible"/>
                                      </p:to>
                                    </p:set>
                                    <p:animEffect transition="in" filter="dissolve">
                                      <p:cBhvr>
                                        <p:cTn id="29" dur="1000"/>
                                        <p:tgtEl>
                                          <p:spTgt spid="16077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160777"/>
                                        </p:tgtEl>
                                        <p:attrNameLst>
                                          <p:attrName>style.visibility</p:attrName>
                                        </p:attrNameLst>
                                      </p:cBhvr>
                                      <p:to>
                                        <p:strVal val="visible"/>
                                      </p:to>
                                    </p:set>
                                    <p:animEffect transition="in" filter="wipe(right)">
                                      <p:cBhvr>
                                        <p:cTn id="34" dur="1000"/>
                                        <p:tgtEl>
                                          <p:spTgt spid="16077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272" fill="hold" grpId="0" nodeType="clickEffect">
                                  <p:stCondLst>
                                    <p:cond delay="0"/>
                                  </p:stCondLst>
                                  <p:childTnLst>
                                    <p:set>
                                      <p:cBhvr>
                                        <p:cTn id="38" dur="1" fill="hold">
                                          <p:stCondLst>
                                            <p:cond delay="0"/>
                                          </p:stCondLst>
                                        </p:cTn>
                                        <p:tgtEl>
                                          <p:spTgt spid="160778"/>
                                        </p:tgtEl>
                                        <p:attrNameLst>
                                          <p:attrName>style.visibility</p:attrName>
                                        </p:attrNameLst>
                                      </p:cBhvr>
                                      <p:to>
                                        <p:strVal val="visible"/>
                                      </p:to>
                                    </p:set>
                                    <p:anim calcmode="lin" valueType="num">
                                      <p:cBhvr>
                                        <p:cTn id="39" dur="500" fill="hold"/>
                                        <p:tgtEl>
                                          <p:spTgt spid="160778"/>
                                        </p:tgtEl>
                                        <p:attrNameLst>
                                          <p:attrName>ppt_w</p:attrName>
                                        </p:attrNameLst>
                                      </p:cBhvr>
                                      <p:tavLst>
                                        <p:tav tm="0">
                                          <p:val>
                                            <p:strVal val="2/3*#ppt_w"/>
                                          </p:val>
                                        </p:tav>
                                        <p:tav tm="100000">
                                          <p:val>
                                            <p:strVal val="#ppt_w"/>
                                          </p:val>
                                        </p:tav>
                                      </p:tavLst>
                                    </p:anim>
                                    <p:anim calcmode="lin" valueType="num">
                                      <p:cBhvr>
                                        <p:cTn id="40" dur="500" fill="hold"/>
                                        <p:tgtEl>
                                          <p:spTgt spid="160778"/>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0" grpId="0"/>
      <p:bldP spid="160773" grpId="0"/>
      <p:bldP spid="160774" grpId="0"/>
      <p:bldP spid="160775" grpId="0"/>
      <p:bldP spid="160777" grpId="0" animBg="1"/>
      <p:bldP spid="16077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323850" y="692150"/>
            <a:ext cx="3816350" cy="576263"/>
          </a:xfrm>
        </p:spPr>
        <p:txBody>
          <a:bodyPr/>
          <a:lstStyle/>
          <a:p>
            <a:pPr algn="l"/>
            <a:r>
              <a:rPr lang="zh-CN" altLang="en-US" sz="2800" b="1">
                <a:solidFill>
                  <a:schemeClr val="tx1"/>
                </a:solidFill>
                <a:latin typeface="Times New Roman" pitchFamily="18" charset="0"/>
                <a:ea typeface="楷体_GB2312" pitchFamily="49" charset="-122"/>
              </a:rPr>
              <a:t>主从结构的</a:t>
            </a:r>
            <a:r>
              <a:rPr lang="en-US" altLang="zh-CN" sz="2800" b="1">
                <a:solidFill>
                  <a:schemeClr val="tx1"/>
                </a:solidFill>
                <a:latin typeface="Times New Roman" pitchFamily="18" charset="0"/>
                <a:ea typeface="楷体_GB2312" pitchFamily="49" charset="-122"/>
              </a:rPr>
              <a:t>SR</a:t>
            </a:r>
            <a:r>
              <a:rPr lang="zh-CN" altLang="en-US" sz="2800" b="1">
                <a:solidFill>
                  <a:schemeClr val="tx1"/>
                </a:solidFill>
                <a:latin typeface="Times New Roman" pitchFamily="18" charset="0"/>
                <a:ea typeface="楷体_GB2312" pitchFamily="49" charset="-122"/>
              </a:rPr>
              <a:t>触发器</a:t>
            </a:r>
          </a:p>
        </p:txBody>
      </p:sp>
      <p:grpSp>
        <p:nvGrpSpPr>
          <p:cNvPr id="161796" name="Group 4"/>
          <p:cNvGrpSpPr>
            <a:grpSpLocks/>
          </p:cNvGrpSpPr>
          <p:nvPr/>
        </p:nvGrpSpPr>
        <p:grpSpPr bwMode="auto">
          <a:xfrm>
            <a:off x="395288" y="1412875"/>
            <a:ext cx="8278812" cy="3527425"/>
            <a:chOff x="249" y="709"/>
            <a:chExt cx="5215" cy="2222"/>
          </a:xfrm>
        </p:grpSpPr>
        <p:grpSp>
          <p:nvGrpSpPr>
            <p:cNvPr id="161797" name="Group 5"/>
            <p:cNvGrpSpPr>
              <a:grpSpLocks/>
            </p:cNvGrpSpPr>
            <p:nvPr/>
          </p:nvGrpSpPr>
          <p:grpSpPr bwMode="auto">
            <a:xfrm>
              <a:off x="249" y="709"/>
              <a:ext cx="5215" cy="2222"/>
              <a:chOff x="249" y="981"/>
              <a:chExt cx="5215" cy="2222"/>
            </a:xfrm>
          </p:grpSpPr>
          <p:pic>
            <p:nvPicPr>
              <p:cNvPr id="161798" name="Picture 6" descr="5-4-1"/>
              <p:cNvPicPr>
                <a:picLocks noChangeAspect="1" noChangeArrowheads="1"/>
              </p:cNvPicPr>
              <p:nvPr/>
            </p:nvPicPr>
            <p:blipFill>
              <a:blip r:embed="rId3">
                <a:extLst>
                  <a:ext uri="{28A0092B-C50C-407E-A947-70E740481C1C}">
                    <a14:useLocalDpi xmlns:a14="http://schemas.microsoft.com/office/drawing/2010/main" val="0"/>
                  </a:ext>
                </a:extLst>
              </a:blip>
              <a:srcRect t="8951" r="31094" b="5205"/>
              <a:stretch>
                <a:fillRect/>
              </a:stretch>
            </p:blipFill>
            <p:spPr bwMode="auto">
              <a:xfrm>
                <a:off x="249" y="1026"/>
                <a:ext cx="4899" cy="2177"/>
              </a:xfrm>
              <a:prstGeom prst="rect">
                <a:avLst/>
              </a:prstGeom>
              <a:noFill/>
              <a:ln w="57150" cmpd="thickThin">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161799" name="Rectangle 7"/>
              <p:cNvSpPr>
                <a:spLocks noChangeArrowheads="1"/>
              </p:cNvSpPr>
              <p:nvPr/>
            </p:nvSpPr>
            <p:spPr bwMode="auto">
              <a:xfrm>
                <a:off x="1156" y="981"/>
                <a:ext cx="1270" cy="1497"/>
              </a:xfrm>
              <a:prstGeom prst="rect">
                <a:avLst/>
              </a:prstGeom>
              <a:solidFill>
                <a:srgbClr val="FFFF66">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61800" name="AutoShape 8"/>
              <p:cNvCxnSpPr>
                <a:cxnSpLocks noChangeShapeType="1"/>
              </p:cNvCxnSpPr>
              <p:nvPr/>
            </p:nvCxnSpPr>
            <p:spPr bwMode="auto">
              <a:xfrm rot="16200000" flipH="1">
                <a:off x="5420" y="2173"/>
                <a:ext cx="44" cy="44"/>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1801" name="Rectangle 9"/>
              <p:cNvSpPr>
                <a:spLocks noChangeArrowheads="1"/>
              </p:cNvSpPr>
              <p:nvPr/>
            </p:nvSpPr>
            <p:spPr bwMode="auto">
              <a:xfrm>
                <a:off x="3334" y="981"/>
                <a:ext cx="1187" cy="1497"/>
              </a:xfrm>
              <a:prstGeom prst="rect">
                <a:avLst/>
              </a:prstGeom>
              <a:solidFill>
                <a:srgbClr val="FF99FF">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1802" name="Rectangle 10"/>
            <p:cNvSpPr>
              <a:spLocks noChangeArrowheads="1"/>
            </p:cNvSpPr>
            <p:nvPr/>
          </p:nvSpPr>
          <p:spPr bwMode="auto">
            <a:xfrm>
              <a:off x="4286" y="2600"/>
              <a:ext cx="6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00"/>
                  </a:solidFill>
                </a:rPr>
                <a:t>图</a:t>
              </a:r>
              <a:r>
                <a:rPr kumimoji="1" lang="en-US" altLang="zh-CN" sz="2400">
                  <a:solidFill>
                    <a:srgbClr val="000000"/>
                  </a:solidFill>
                </a:rPr>
                <a:t>5.4.1</a:t>
              </a:r>
            </a:p>
          </p:txBody>
        </p:sp>
      </p:grpSp>
      <p:sp>
        <p:nvSpPr>
          <p:cNvPr id="161803" name="Rectangle 11"/>
          <p:cNvSpPr>
            <a:spLocks noChangeArrowheads="1"/>
          </p:cNvSpPr>
          <p:nvPr/>
        </p:nvSpPr>
        <p:spPr bwMode="auto">
          <a:xfrm>
            <a:off x="0" y="0"/>
            <a:ext cx="79930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rPr>
              <a:t>5.6  </a:t>
            </a:r>
            <a:r>
              <a:rPr lang="zh-CN" altLang="en-US" sz="3600" u="sng">
                <a:solidFill>
                  <a:srgbClr val="FFFF66"/>
                </a:solidFill>
              </a:rPr>
              <a:t>触发器的逻辑功能及其描述方法</a:t>
            </a:r>
          </a:p>
        </p:txBody>
      </p:sp>
      <p:sp>
        <p:nvSpPr>
          <p:cNvPr id="161804" name="Text Box 12"/>
          <p:cNvSpPr txBox="1">
            <a:spLocks noChangeArrowheads="1"/>
          </p:cNvSpPr>
          <p:nvPr/>
        </p:nvSpPr>
        <p:spPr bwMode="auto">
          <a:xfrm>
            <a:off x="323850" y="5300663"/>
            <a:ext cx="80645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同样的</a:t>
            </a:r>
            <a:r>
              <a:rPr lang="en-US" altLang="zh-CN"/>
              <a:t>JK</a:t>
            </a:r>
            <a:r>
              <a:rPr lang="zh-CN" altLang="en-US"/>
              <a:t>触发器有主从结构的和维持阻塞结构的</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1794"/>
                                        </p:tgtEl>
                                        <p:attrNameLst>
                                          <p:attrName>style.visibility</p:attrName>
                                        </p:attrNameLst>
                                      </p:cBhvr>
                                      <p:to>
                                        <p:strVal val="visible"/>
                                      </p:to>
                                    </p:set>
                                    <p:animEffect transition="in" filter="wipe(left)">
                                      <p:cBhvr>
                                        <p:cTn id="7" dur="1000"/>
                                        <p:tgtEl>
                                          <p:spTgt spid="1617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61796"/>
                                        </p:tgtEl>
                                        <p:attrNameLst>
                                          <p:attrName>style.visibility</p:attrName>
                                        </p:attrNameLst>
                                      </p:cBhvr>
                                      <p:to>
                                        <p:strVal val="visible"/>
                                      </p:to>
                                    </p:set>
                                    <p:animEffect transition="in" filter="dissolve">
                                      <p:cBhvr>
                                        <p:cTn id="12" dur="1000"/>
                                        <p:tgtEl>
                                          <p:spTgt spid="1617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161804"/>
                                        </p:tgtEl>
                                        <p:attrNameLst>
                                          <p:attrName>style.visibility</p:attrName>
                                        </p:attrNameLst>
                                      </p:cBhvr>
                                      <p:to>
                                        <p:strVal val="visible"/>
                                      </p:to>
                                    </p:set>
                                    <p:animEffect transition="in" filter="wedge">
                                      <p:cBhvr>
                                        <p:cTn id="17" dur="1000"/>
                                        <p:tgtEl>
                                          <p:spTgt spid="1618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1" nodeType="clickEffect">
                                  <p:stCondLst>
                                    <p:cond delay="0"/>
                                  </p:stCondLst>
                                  <p:childTnLst>
                                    <p:set>
                                      <p:cBhvr>
                                        <p:cTn id="21" dur="1" fill="hold">
                                          <p:stCondLst>
                                            <p:cond delay="0"/>
                                          </p:stCondLst>
                                        </p:cTn>
                                        <p:tgtEl>
                                          <p:spTgt spid="161804"/>
                                        </p:tgtEl>
                                        <p:attrNameLst>
                                          <p:attrName>style.visibility</p:attrName>
                                        </p:attrNameLst>
                                      </p:cBhvr>
                                      <p:to>
                                        <p:strVal val="visible"/>
                                      </p:to>
                                    </p:set>
                                    <p:animEffect transition="in" filter="circle(in)">
                                      <p:cBhvr>
                                        <p:cTn id="22" dur="1000"/>
                                        <p:tgtEl>
                                          <p:spTgt spid="161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p:bldP spid="161804" grpId="0"/>
      <p:bldP spid="161804" grpId="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179388" y="620713"/>
            <a:ext cx="4897437" cy="720725"/>
          </a:xfrm>
        </p:spPr>
        <p:txBody>
          <a:bodyPr/>
          <a:lstStyle/>
          <a:p>
            <a:pPr algn="l"/>
            <a:r>
              <a:rPr lang="zh-CN" altLang="en-US" sz="2800" b="1" u="sng">
                <a:solidFill>
                  <a:schemeClr val="tx1"/>
                </a:solidFill>
                <a:effectLst/>
                <a:latin typeface="Times New Roman" pitchFamily="18" charset="0"/>
                <a:ea typeface="楷体_GB2312" pitchFamily="49" charset="-122"/>
              </a:rPr>
              <a:t>二、电路结构和触发方式</a:t>
            </a:r>
          </a:p>
        </p:txBody>
      </p:sp>
      <p:sp>
        <p:nvSpPr>
          <p:cNvPr id="162820" name="Rectangle 4"/>
          <p:cNvSpPr>
            <a:spLocks noChangeArrowheads="1"/>
          </p:cNvSpPr>
          <p:nvPr/>
        </p:nvSpPr>
        <p:spPr bwMode="auto">
          <a:xfrm>
            <a:off x="0" y="0"/>
            <a:ext cx="79930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rPr>
              <a:t>5.6  </a:t>
            </a:r>
            <a:r>
              <a:rPr lang="zh-CN" altLang="en-US" sz="3600" u="sng">
                <a:solidFill>
                  <a:srgbClr val="FFFF66"/>
                </a:solidFill>
              </a:rPr>
              <a:t>触发器的逻辑功能及其描述方法</a:t>
            </a:r>
          </a:p>
        </p:txBody>
      </p:sp>
      <p:sp>
        <p:nvSpPr>
          <p:cNvPr id="162821" name="Text Box 5"/>
          <p:cNvSpPr txBox="1">
            <a:spLocks noChangeArrowheads="1"/>
          </p:cNvSpPr>
          <p:nvPr/>
        </p:nvSpPr>
        <p:spPr bwMode="auto">
          <a:xfrm>
            <a:off x="250825" y="1341438"/>
            <a:ext cx="86423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         </a:t>
            </a:r>
            <a:r>
              <a:rPr lang="zh-CN" altLang="en-US"/>
              <a:t>触发器的触发方式是由电路结构决定的，即电路结构形式与触发方式之间有固定的对应关系</a:t>
            </a:r>
          </a:p>
        </p:txBody>
      </p:sp>
      <p:sp>
        <p:nvSpPr>
          <p:cNvPr id="162822" name="Text Box 6"/>
          <p:cNvSpPr txBox="1">
            <a:spLocks noChangeArrowheads="1"/>
          </p:cNvSpPr>
          <p:nvPr/>
        </p:nvSpPr>
        <p:spPr bwMode="auto">
          <a:xfrm>
            <a:off x="250825" y="2349500"/>
            <a:ext cx="47529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如</a:t>
            </a:r>
            <a:r>
              <a:rPr lang="zh-CN" altLang="en-US">
                <a:solidFill>
                  <a:srgbClr val="FFFF66"/>
                </a:solidFill>
                <a:effectLst>
                  <a:outerShdw blurRad="38100" dist="38100" dir="2700000" algn="tl">
                    <a:srgbClr val="000000"/>
                  </a:outerShdw>
                </a:effectLst>
              </a:rPr>
              <a:t>同步</a:t>
            </a:r>
            <a:r>
              <a:rPr lang="en-US" altLang="zh-CN"/>
              <a:t>SR</a:t>
            </a:r>
            <a:r>
              <a:rPr lang="zh-CN" altLang="en-US"/>
              <a:t>触发器属于电平触发，在</a:t>
            </a:r>
            <a:r>
              <a:rPr lang="en-US" altLang="zh-CN" i="1"/>
              <a:t>CLK</a:t>
            </a:r>
            <a:r>
              <a:rPr lang="zh-CN" altLang="en-US"/>
              <a:t>＝</a:t>
            </a:r>
            <a:r>
              <a:rPr lang="en-US" altLang="zh-CN"/>
              <a:t>1</a:t>
            </a:r>
            <a:r>
              <a:rPr lang="zh-CN" altLang="en-US"/>
              <a:t>触发器动作</a:t>
            </a:r>
          </a:p>
        </p:txBody>
      </p:sp>
      <p:pic>
        <p:nvPicPr>
          <p:cNvPr id="162824" name="Picture 8" descr="5-3-1"/>
          <p:cNvPicPr>
            <a:picLocks noChangeAspect="1" noChangeArrowheads="1"/>
          </p:cNvPicPr>
          <p:nvPr/>
        </p:nvPicPr>
        <p:blipFill>
          <a:blip r:embed="rId4">
            <a:extLst>
              <a:ext uri="{28A0092B-C50C-407E-A947-70E740481C1C}">
                <a14:useLocalDpi xmlns:a14="http://schemas.microsoft.com/office/drawing/2010/main" val="0"/>
              </a:ext>
            </a:extLst>
          </a:blip>
          <a:srcRect l="64174" t="21768" b="29251"/>
          <a:stretch>
            <a:fillRect/>
          </a:stretch>
        </p:blipFill>
        <p:spPr bwMode="auto">
          <a:xfrm>
            <a:off x="395288" y="3860800"/>
            <a:ext cx="3095625" cy="1727200"/>
          </a:xfrm>
          <a:prstGeom prst="rect">
            <a:avLst/>
          </a:prstGeom>
          <a:noFill/>
          <a:ln w="57150" cmpd="thickThin">
            <a:solidFill>
              <a:srgbClr val="FF6600"/>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162828" name="Object 12"/>
          <p:cNvGraphicFramePr>
            <a:graphicFrameLocks noChangeAspect="1"/>
          </p:cNvGraphicFramePr>
          <p:nvPr/>
        </p:nvGraphicFramePr>
        <p:xfrm>
          <a:off x="5076825" y="2492375"/>
          <a:ext cx="3576638" cy="4176713"/>
        </p:xfrm>
        <a:graphic>
          <a:graphicData uri="http://schemas.openxmlformats.org/presentationml/2006/ole">
            <mc:AlternateContent xmlns:mc="http://schemas.openxmlformats.org/markup-compatibility/2006">
              <mc:Choice xmlns:v="urn:schemas-microsoft-com:vml" Requires="v">
                <p:oleObj spid="_x0000_s162830" name="Visio" r:id="rId5" imgW="1712976" imgH="2108911" progId="Visio.Drawing.11">
                  <p:embed/>
                </p:oleObj>
              </mc:Choice>
              <mc:Fallback>
                <p:oleObj name="Visio" r:id="rId5" imgW="1712976" imgH="2108911" progId="Visio.Drawing.11">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b="5083"/>
                      <a:stretch>
                        <a:fillRect/>
                      </a:stretch>
                    </p:blipFill>
                    <p:spPr bwMode="auto">
                      <a:xfrm>
                        <a:off x="5076825" y="2492375"/>
                        <a:ext cx="3576638" cy="4176713"/>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2829" name="AutoShape 13"/>
          <p:cNvSpPr>
            <a:spLocks noChangeArrowheads="1"/>
          </p:cNvSpPr>
          <p:nvPr/>
        </p:nvSpPr>
        <p:spPr bwMode="auto">
          <a:xfrm>
            <a:off x="3708400" y="4581525"/>
            <a:ext cx="1150938" cy="287338"/>
          </a:xfrm>
          <a:prstGeom prst="rightArrow">
            <a:avLst>
              <a:gd name="adj1" fmla="val 50000"/>
              <a:gd name="adj2" fmla="val 100138"/>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2818"/>
                                        </p:tgtEl>
                                        <p:attrNameLst>
                                          <p:attrName>style.visibility</p:attrName>
                                        </p:attrNameLst>
                                      </p:cBhvr>
                                      <p:to>
                                        <p:strVal val="visible"/>
                                      </p:to>
                                    </p:set>
                                    <p:animEffect transition="in" filter="box(in)">
                                      <p:cBhvr>
                                        <p:cTn id="7" dur="1000"/>
                                        <p:tgtEl>
                                          <p:spTgt spid="162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62821"/>
                                        </p:tgtEl>
                                        <p:attrNameLst>
                                          <p:attrName>style.visibility</p:attrName>
                                        </p:attrNameLst>
                                      </p:cBhvr>
                                      <p:to>
                                        <p:strVal val="visible"/>
                                      </p:to>
                                    </p:set>
                                    <p:animEffect transition="in" filter="circle(in)">
                                      <p:cBhvr>
                                        <p:cTn id="12" dur="1000"/>
                                        <p:tgtEl>
                                          <p:spTgt spid="1628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162822"/>
                                        </p:tgtEl>
                                        <p:attrNameLst>
                                          <p:attrName>style.visibility</p:attrName>
                                        </p:attrNameLst>
                                      </p:cBhvr>
                                      <p:to>
                                        <p:strVal val="visible"/>
                                      </p:to>
                                    </p:set>
                                    <p:animEffect transition="in" filter="barn(inHorizontal)">
                                      <p:cBhvr>
                                        <p:cTn id="17" dur="1000"/>
                                        <p:tgtEl>
                                          <p:spTgt spid="1628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62824"/>
                                        </p:tgtEl>
                                        <p:attrNameLst>
                                          <p:attrName>style.visibility</p:attrName>
                                        </p:attrNameLst>
                                      </p:cBhvr>
                                      <p:to>
                                        <p:strVal val="visible"/>
                                      </p:to>
                                    </p:set>
                                    <p:animEffect transition="in" filter="fade">
                                      <p:cBhvr>
                                        <p:cTn id="22" dur="1000"/>
                                        <p:tgtEl>
                                          <p:spTgt spid="1628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2829"/>
                                        </p:tgtEl>
                                        <p:attrNameLst>
                                          <p:attrName>style.visibility</p:attrName>
                                        </p:attrNameLst>
                                      </p:cBhvr>
                                      <p:to>
                                        <p:strVal val="visible"/>
                                      </p:to>
                                    </p:set>
                                    <p:animEffect transition="in" filter="wipe(left)">
                                      <p:cBhvr>
                                        <p:cTn id="27" dur="1000"/>
                                        <p:tgtEl>
                                          <p:spTgt spid="1628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62828"/>
                                        </p:tgtEl>
                                        <p:attrNameLst>
                                          <p:attrName>style.visibility</p:attrName>
                                        </p:attrNameLst>
                                      </p:cBhvr>
                                      <p:to>
                                        <p:strVal val="visible"/>
                                      </p:to>
                                    </p:set>
                                    <p:animEffect transition="in" filter="dissolve">
                                      <p:cBhvr>
                                        <p:cTn id="32" dur="1000"/>
                                        <p:tgtEl>
                                          <p:spTgt spid="162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8" grpId="0"/>
      <p:bldP spid="162821" grpId="0"/>
      <p:bldP spid="162822" grpId="0"/>
      <p:bldP spid="16282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50825" y="620713"/>
            <a:ext cx="8642350" cy="1439862"/>
          </a:xfrm>
        </p:spPr>
        <p:txBody>
          <a:bodyPr/>
          <a:lstStyle/>
          <a:p>
            <a:pPr algn="l"/>
            <a:r>
              <a:rPr lang="zh-CN" altLang="en-US" sz="2800" b="1">
                <a:solidFill>
                  <a:schemeClr val="tx1"/>
                </a:solidFill>
                <a:effectLst/>
                <a:latin typeface="Times New Roman" pitchFamily="18" charset="0"/>
                <a:ea typeface="楷体_GB2312" pitchFamily="49" charset="-122"/>
              </a:rPr>
              <a:t>采用主从结构的触发器，属于脉冲触发方式，是在</a:t>
            </a:r>
            <a:r>
              <a:rPr lang="en-US" altLang="zh-CN" sz="2800" b="1" i="1">
                <a:solidFill>
                  <a:schemeClr val="tx1"/>
                </a:solidFill>
                <a:effectLst/>
                <a:latin typeface="Times New Roman" pitchFamily="18" charset="0"/>
                <a:ea typeface="楷体_GB2312" pitchFamily="49" charset="-122"/>
              </a:rPr>
              <a:t>CLK</a:t>
            </a:r>
            <a:r>
              <a:rPr lang="zh-CN" altLang="en-US" sz="2800" b="1">
                <a:solidFill>
                  <a:schemeClr val="tx1"/>
                </a:solidFill>
                <a:effectLst/>
                <a:latin typeface="Times New Roman" pitchFamily="18" charset="0"/>
                <a:ea typeface="楷体_GB2312" pitchFamily="49" charset="-122"/>
              </a:rPr>
              <a:t>的下降沿（↓）触发器随输入动作如主从</a:t>
            </a:r>
            <a:r>
              <a:rPr lang="en-US" altLang="zh-CN" sz="2800" b="1">
                <a:solidFill>
                  <a:schemeClr val="tx1"/>
                </a:solidFill>
                <a:effectLst/>
                <a:latin typeface="Times New Roman" pitchFamily="18" charset="0"/>
                <a:ea typeface="楷体_GB2312" pitchFamily="49" charset="-122"/>
              </a:rPr>
              <a:t>SR</a:t>
            </a:r>
            <a:r>
              <a:rPr lang="zh-CN" altLang="en-US" sz="2800" b="1">
                <a:solidFill>
                  <a:schemeClr val="tx1"/>
                </a:solidFill>
                <a:effectLst/>
                <a:latin typeface="Times New Roman" pitchFamily="18" charset="0"/>
                <a:ea typeface="楷体_GB2312" pitchFamily="49" charset="-122"/>
              </a:rPr>
              <a:t>触发器和主从</a:t>
            </a:r>
            <a:r>
              <a:rPr lang="en-US" altLang="zh-CN" sz="2800" b="1">
                <a:solidFill>
                  <a:schemeClr val="tx1"/>
                </a:solidFill>
                <a:effectLst/>
                <a:latin typeface="Times New Roman" pitchFamily="18" charset="0"/>
                <a:ea typeface="楷体_GB2312" pitchFamily="49" charset="-122"/>
              </a:rPr>
              <a:t>JK</a:t>
            </a:r>
            <a:r>
              <a:rPr lang="zh-CN" altLang="en-US" sz="2800" b="1">
                <a:solidFill>
                  <a:schemeClr val="tx1"/>
                </a:solidFill>
                <a:effectLst/>
                <a:latin typeface="Times New Roman" pitchFamily="18" charset="0"/>
                <a:ea typeface="楷体_GB2312" pitchFamily="49" charset="-122"/>
              </a:rPr>
              <a:t>触发器</a:t>
            </a:r>
          </a:p>
        </p:txBody>
      </p:sp>
      <p:sp>
        <p:nvSpPr>
          <p:cNvPr id="163844" name="Rectangle 4"/>
          <p:cNvSpPr>
            <a:spLocks noChangeArrowheads="1"/>
          </p:cNvSpPr>
          <p:nvPr/>
        </p:nvSpPr>
        <p:spPr bwMode="auto">
          <a:xfrm>
            <a:off x="0" y="0"/>
            <a:ext cx="79930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rPr>
              <a:t>5.6  </a:t>
            </a:r>
            <a:r>
              <a:rPr lang="zh-CN" altLang="en-US" sz="3600" u="sng">
                <a:solidFill>
                  <a:srgbClr val="FFFF66"/>
                </a:solidFill>
              </a:rPr>
              <a:t>触发器的逻辑功能及其描述方法</a:t>
            </a:r>
          </a:p>
        </p:txBody>
      </p:sp>
      <p:grpSp>
        <p:nvGrpSpPr>
          <p:cNvPr id="163845" name="Group 5"/>
          <p:cNvGrpSpPr>
            <a:grpSpLocks/>
          </p:cNvGrpSpPr>
          <p:nvPr/>
        </p:nvGrpSpPr>
        <p:grpSpPr bwMode="auto">
          <a:xfrm>
            <a:off x="323850" y="2636838"/>
            <a:ext cx="3024188" cy="2225675"/>
            <a:chOff x="3288" y="527"/>
            <a:chExt cx="1905" cy="1402"/>
          </a:xfrm>
        </p:grpSpPr>
        <p:pic>
          <p:nvPicPr>
            <p:cNvPr id="163846" name="Picture 6" descr="5-4-1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8" y="527"/>
              <a:ext cx="1905" cy="1093"/>
            </a:xfrm>
            <a:prstGeom prst="rect">
              <a:avLst/>
            </a:prstGeom>
            <a:noFill/>
            <a:ln w="57150" cmpd="thickThin">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163847" name="Rectangle 7"/>
            <p:cNvSpPr>
              <a:spLocks noChangeArrowheads="1"/>
            </p:cNvSpPr>
            <p:nvPr/>
          </p:nvSpPr>
          <p:spPr bwMode="auto">
            <a:xfrm>
              <a:off x="3878" y="1602"/>
              <a:ext cx="1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p>
          </p:txBody>
        </p:sp>
      </p:grpSp>
      <p:graphicFrame>
        <p:nvGraphicFramePr>
          <p:cNvPr id="163848" name="Object 8"/>
          <p:cNvGraphicFramePr>
            <a:graphicFrameLocks noChangeAspect="1"/>
          </p:cNvGraphicFramePr>
          <p:nvPr/>
        </p:nvGraphicFramePr>
        <p:xfrm>
          <a:off x="4849813" y="1819275"/>
          <a:ext cx="4030662" cy="4371975"/>
        </p:xfrm>
        <a:graphic>
          <a:graphicData uri="http://schemas.openxmlformats.org/presentationml/2006/ole">
            <mc:AlternateContent xmlns:mc="http://schemas.openxmlformats.org/markup-compatibility/2006">
              <mc:Choice xmlns:v="urn:schemas-microsoft-com:vml" Requires="v">
                <p:oleObj spid="_x0000_s163850" name="Visio" r:id="rId5" imgW="1930603" imgH="2206752" progId="Visio.Drawing.11">
                  <p:embed/>
                </p:oleObj>
              </mc:Choice>
              <mc:Fallback>
                <p:oleObj name="Visio" r:id="rId5" imgW="1930603" imgH="2206752" progId="Visio.Drawing.11">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b="5083"/>
                      <a:stretch>
                        <a:fillRect/>
                      </a:stretch>
                    </p:blipFill>
                    <p:spPr bwMode="auto">
                      <a:xfrm>
                        <a:off x="4849813" y="1819275"/>
                        <a:ext cx="4030662" cy="4371975"/>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49" name="AutoShape 9"/>
          <p:cNvSpPr>
            <a:spLocks noChangeArrowheads="1"/>
          </p:cNvSpPr>
          <p:nvPr/>
        </p:nvSpPr>
        <p:spPr bwMode="auto">
          <a:xfrm>
            <a:off x="3492500" y="3429000"/>
            <a:ext cx="1079500" cy="287338"/>
          </a:xfrm>
          <a:prstGeom prst="rightArrow">
            <a:avLst>
              <a:gd name="adj1" fmla="val 50000"/>
              <a:gd name="adj2" fmla="val 93922"/>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63842"/>
                                        </p:tgtEl>
                                        <p:attrNameLst>
                                          <p:attrName>style.visibility</p:attrName>
                                        </p:attrNameLst>
                                      </p:cBhvr>
                                      <p:to>
                                        <p:strVal val="visible"/>
                                      </p:to>
                                    </p:set>
                                    <p:animEffect transition="in" filter="circle(in)">
                                      <p:cBhvr>
                                        <p:cTn id="7" dur="1000"/>
                                        <p:tgtEl>
                                          <p:spTgt spid="1638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63845"/>
                                        </p:tgtEl>
                                        <p:attrNameLst>
                                          <p:attrName>style.visibility</p:attrName>
                                        </p:attrNameLst>
                                      </p:cBhvr>
                                      <p:to>
                                        <p:strVal val="visible"/>
                                      </p:to>
                                    </p:set>
                                    <p:animEffect transition="in" filter="dissolve">
                                      <p:cBhvr>
                                        <p:cTn id="12" dur="1000"/>
                                        <p:tgtEl>
                                          <p:spTgt spid="1638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3849"/>
                                        </p:tgtEl>
                                        <p:attrNameLst>
                                          <p:attrName>style.visibility</p:attrName>
                                        </p:attrNameLst>
                                      </p:cBhvr>
                                      <p:to>
                                        <p:strVal val="visible"/>
                                      </p:to>
                                    </p:set>
                                    <p:animEffect transition="in" filter="wipe(left)">
                                      <p:cBhvr>
                                        <p:cTn id="17" dur="1000"/>
                                        <p:tgtEl>
                                          <p:spTgt spid="1638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63848"/>
                                        </p:tgtEl>
                                        <p:attrNameLst>
                                          <p:attrName>style.visibility</p:attrName>
                                        </p:attrNameLst>
                                      </p:cBhvr>
                                      <p:to>
                                        <p:strVal val="visible"/>
                                      </p:to>
                                    </p:set>
                                    <p:animEffect transition="in" filter="dissolve">
                                      <p:cBhvr>
                                        <p:cTn id="22" dur="1000"/>
                                        <p:tgtEl>
                                          <p:spTgt spid="1638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2" grpId="0"/>
      <p:bldP spid="163849"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250825" y="836613"/>
            <a:ext cx="2881313" cy="574675"/>
          </a:xfrm>
        </p:spPr>
        <p:txBody>
          <a:bodyPr/>
          <a:lstStyle/>
          <a:p>
            <a:pPr algn="l"/>
            <a:r>
              <a:rPr lang="zh-CN" altLang="en-US" sz="2800" b="1">
                <a:solidFill>
                  <a:schemeClr val="tx1"/>
                </a:solidFill>
                <a:effectLst/>
                <a:latin typeface="Times New Roman" pitchFamily="18" charset="0"/>
                <a:ea typeface="楷体_GB2312" pitchFamily="49" charset="-122"/>
              </a:rPr>
              <a:t>主从</a:t>
            </a:r>
            <a:r>
              <a:rPr lang="en-US" altLang="zh-CN" sz="2800" b="1" i="1">
                <a:solidFill>
                  <a:schemeClr val="tx1"/>
                </a:solidFill>
                <a:effectLst/>
                <a:latin typeface="Times New Roman" pitchFamily="18" charset="0"/>
                <a:ea typeface="楷体_GB2312" pitchFamily="49" charset="-122"/>
              </a:rPr>
              <a:t>JK </a:t>
            </a:r>
            <a:r>
              <a:rPr lang="zh-CN" altLang="en-US" sz="2800" b="1">
                <a:solidFill>
                  <a:schemeClr val="tx1"/>
                </a:solidFill>
                <a:effectLst/>
                <a:latin typeface="Times New Roman" pitchFamily="18" charset="0"/>
                <a:ea typeface="楷体_GB2312" pitchFamily="49" charset="-122"/>
              </a:rPr>
              <a:t>触发器：</a:t>
            </a:r>
          </a:p>
        </p:txBody>
      </p:sp>
      <p:pic>
        <p:nvPicPr>
          <p:cNvPr id="164874" name="Picture 10" descr="5-4-3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492375"/>
            <a:ext cx="3024188" cy="1657350"/>
          </a:xfrm>
          <a:prstGeom prst="rect">
            <a:avLst/>
          </a:prstGeom>
          <a:solidFill>
            <a:srgbClr val="FF6600"/>
          </a:solidFill>
          <a:ln w="57150" cmpd="thickThin">
            <a:solidFill>
              <a:srgbClr val="FF6600"/>
            </a:solidFill>
            <a:miter lim="800000"/>
            <a:headEnd/>
            <a:tailEnd/>
          </a:ln>
        </p:spPr>
      </p:pic>
      <p:graphicFrame>
        <p:nvGraphicFramePr>
          <p:cNvPr id="164877" name="Object 13"/>
          <p:cNvGraphicFramePr>
            <a:graphicFrameLocks noChangeAspect="1"/>
          </p:cNvGraphicFramePr>
          <p:nvPr/>
        </p:nvGraphicFramePr>
        <p:xfrm>
          <a:off x="4787900" y="1268413"/>
          <a:ext cx="4030663" cy="4371975"/>
        </p:xfrm>
        <a:graphic>
          <a:graphicData uri="http://schemas.openxmlformats.org/presentationml/2006/ole">
            <mc:AlternateContent xmlns:mc="http://schemas.openxmlformats.org/markup-compatibility/2006">
              <mc:Choice xmlns:v="urn:schemas-microsoft-com:vml" Requires="v">
                <p:oleObj spid="_x0000_s164880" name="Visio" r:id="rId5" imgW="1930603" imgH="2206752" progId="Visio.Drawing.11">
                  <p:embed/>
                </p:oleObj>
              </mc:Choice>
              <mc:Fallback>
                <p:oleObj name="Visio" r:id="rId5" imgW="1930603" imgH="2206752" progId="Visio.Drawing.11">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b="5083"/>
                      <a:stretch>
                        <a:fillRect/>
                      </a:stretch>
                    </p:blipFill>
                    <p:spPr bwMode="auto">
                      <a:xfrm>
                        <a:off x="4787900" y="1268413"/>
                        <a:ext cx="4030663" cy="4371975"/>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4878" name="AutoShape 14"/>
          <p:cNvSpPr>
            <a:spLocks noChangeArrowheads="1"/>
          </p:cNvSpPr>
          <p:nvPr/>
        </p:nvSpPr>
        <p:spPr bwMode="auto">
          <a:xfrm>
            <a:off x="3563938" y="3140075"/>
            <a:ext cx="1079500" cy="287338"/>
          </a:xfrm>
          <a:prstGeom prst="rightArrow">
            <a:avLst>
              <a:gd name="adj1" fmla="val 50000"/>
              <a:gd name="adj2" fmla="val 93922"/>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879" name="Rectangle 15"/>
          <p:cNvSpPr>
            <a:spLocks noChangeArrowheads="1"/>
          </p:cNvSpPr>
          <p:nvPr/>
        </p:nvSpPr>
        <p:spPr bwMode="auto">
          <a:xfrm>
            <a:off x="0" y="0"/>
            <a:ext cx="79930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rPr>
              <a:t>5.6  </a:t>
            </a:r>
            <a:r>
              <a:rPr lang="zh-CN" altLang="en-US" sz="3600" u="sng">
                <a:solidFill>
                  <a:srgbClr val="FFFF66"/>
                </a:solidFill>
              </a:rPr>
              <a:t>触发器的逻辑功能及其描述方法</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64866"/>
                                        </p:tgtEl>
                                        <p:attrNameLst>
                                          <p:attrName>style.visibility</p:attrName>
                                        </p:attrNameLst>
                                      </p:cBhvr>
                                      <p:to>
                                        <p:strVal val="visible"/>
                                      </p:to>
                                    </p:set>
                                    <p:anim calcmode="lin" valueType="num">
                                      <p:cBhvr>
                                        <p:cTn id="7" dur="1000" fill="hold"/>
                                        <p:tgtEl>
                                          <p:spTgt spid="164866"/>
                                        </p:tgtEl>
                                        <p:attrNameLst>
                                          <p:attrName>ppt_x</p:attrName>
                                        </p:attrNameLst>
                                      </p:cBhvr>
                                      <p:tavLst>
                                        <p:tav tm="0">
                                          <p:val>
                                            <p:strVal val="#ppt_x-.2"/>
                                          </p:val>
                                        </p:tav>
                                        <p:tav tm="100000">
                                          <p:val>
                                            <p:strVal val="#ppt_x"/>
                                          </p:val>
                                        </p:tav>
                                      </p:tavLst>
                                    </p:anim>
                                    <p:anim calcmode="lin" valueType="num">
                                      <p:cBhvr>
                                        <p:cTn id="8" dur="1000" fill="hold"/>
                                        <p:tgtEl>
                                          <p:spTgt spid="16486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6486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ntr" presetSubtype="0" fill="hold" nodeType="clickEffect">
                                  <p:stCondLst>
                                    <p:cond delay="0"/>
                                  </p:stCondLst>
                                  <p:childTnLst>
                                    <p:set>
                                      <p:cBhvr>
                                        <p:cTn id="13" dur="1" fill="hold">
                                          <p:stCondLst>
                                            <p:cond delay="0"/>
                                          </p:stCondLst>
                                        </p:cTn>
                                        <p:tgtEl>
                                          <p:spTgt spid="164874"/>
                                        </p:tgtEl>
                                        <p:attrNameLst>
                                          <p:attrName>style.visibility</p:attrName>
                                        </p:attrNameLst>
                                      </p:cBhvr>
                                      <p:to>
                                        <p:strVal val="visible"/>
                                      </p:to>
                                    </p:set>
                                    <p:animEffect transition="in" filter="dissolve">
                                      <p:cBhvr>
                                        <p:cTn id="14" dur="1000"/>
                                        <p:tgtEl>
                                          <p:spTgt spid="16487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64878"/>
                                        </p:tgtEl>
                                        <p:attrNameLst>
                                          <p:attrName>style.visibility</p:attrName>
                                        </p:attrNameLst>
                                      </p:cBhvr>
                                      <p:to>
                                        <p:strVal val="visible"/>
                                      </p:to>
                                    </p:set>
                                    <p:animEffect transition="in" filter="wipe(left)">
                                      <p:cBhvr>
                                        <p:cTn id="19" dur="1000"/>
                                        <p:tgtEl>
                                          <p:spTgt spid="16487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164877"/>
                                        </p:tgtEl>
                                        <p:attrNameLst>
                                          <p:attrName>style.visibility</p:attrName>
                                        </p:attrNameLst>
                                      </p:cBhvr>
                                      <p:to>
                                        <p:strVal val="visible"/>
                                      </p:to>
                                    </p:set>
                                    <p:animEffect transition="in" filter="dissolve">
                                      <p:cBhvr>
                                        <p:cTn id="24" dur="1000"/>
                                        <p:tgtEl>
                                          <p:spTgt spid="164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6" grpId="0"/>
      <p:bldP spid="16487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250825" y="692150"/>
            <a:ext cx="8642350" cy="1439863"/>
          </a:xfrm>
        </p:spPr>
        <p:txBody>
          <a:bodyPr/>
          <a:lstStyle/>
          <a:p>
            <a:pPr algn="l"/>
            <a:r>
              <a:rPr lang="zh-CN" altLang="en-US" sz="2800" b="1">
                <a:solidFill>
                  <a:schemeClr val="tx1"/>
                </a:solidFill>
                <a:effectLst/>
                <a:latin typeface="Times New Roman" pitchFamily="18" charset="0"/>
                <a:ea typeface="楷体_GB2312" pitchFamily="49" charset="-122"/>
              </a:rPr>
              <a:t>采用两个电平触发</a:t>
            </a:r>
            <a:r>
              <a:rPr lang="en-US" altLang="zh-CN" sz="2800" b="1">
                <a:solidFill>
                  <a:schemeClr val="tx1"/>
                </a:solidFill>
                <a:effectLst/>
                <a:latin typeface="Times New Roman" pitchFamily="18" charset="0"/>
                <a:ea typeface="楷体_GB2312" pitchFamily="49" charset="-122"/>
              </a:rPr>
              <a:t>D</a:t>
            </a:r>
            <a:r>
              <a:rPr lang="zh-CN" altLang="en-US" sz="2800" b="1">
                <a:solidFill>
                  <a:schemeClr val="tx1"/>
                </a:solidFill>
                <a:effectLst/>
                <a:latin typeface="Times New Roman" pitchFamily="18" charset="0"/>
                <a:ea typeface="楷体_GB2312" pitchFamily="49" charset="-122"/>
              </a:rPr>
              <a:t>触发器构成的触发器、维持阻塞结构的触发器以及利用门传输延迟时间构成的触发器都输入边沿触发方式</a:t>
            </a:r>
          </a:p>
        </p:txBody>
      </p:sp>
      <p:sp>
        <p:nvSpPr>
          <p:cNvPr id="165892" name="Rectangle 4"/>
          <p:cNvSpPr>
            <a:spLocks noChangeArrowheads="1"/>
          </p:cNvSpPr>
          <p:nvPr/>
        </p:nvSpPr>
        <p:spPr bwMode="auto">
          <a:xfrm>
            <a:off x="0" y="0"/>
            <a:ext cx="79930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rPr>
              <a:t>5.6  </a:t>
            </a:r>
            <a:r>
              <a:rPr lang="zh-CN" altLang="en-US" sz="3600" u="sng">
                <a:solidFill>
                  <a:srgbClr val="FFFF66"/>
                </a:solidFill>
              </a:rPr>
              <a:t>触发器的逻辑功能及其描述方法</a:t>
            </a:r>
          </a:p>
        </p:txBody>
      </p:sp>
      <p:sp>
        <p:nvSpPr>
          <p:cNvPr id="165893" name="Text Box 5"/>
          <p:cNvSpPr txBox="1">
            <a:spLocks noChangeArrowheads="1"/>
          </p:cNvSpPr>
          <p:nvPr/>
        </p:nvSpPr>
        <p:spPr bwMode="auto">
          <a:xfrm>
            <a:off x="250825" y="2205038"/>
            <a:ext cx="38877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如维持阻塞</a:t>
            </a:r>
            <a:r>
              <a:rPr lang="en-US" altLang="zh-CN"/>
              <a:t>D</a:t>
            </a:r>
            <a:r>
              <a:rPr lang="zh-CN" altLang="en-US"/>
              <a:t>触发器属于上升沿触发</a:t>
            </a:r>
          </a:p>
        </p:txBody>
      </p:sp>
      <p:grpSp>
        <p:nvGrpSpPr>
          <p:cNvPr id="165894" name="Group 6"/>
          <p:cNvGrpSpPr>
            <a:grpSpLocks/>
          </p:cNvGrpSpPr>
          <p:nvPr/>
        </p:nvGrpSpPr>
        <p:grpSpPr bwMode="auto">
          <a:xfrm>
            <a:off x="468313" y="3573463"/>
            <a:ext cx="2447925" cy="2112962"/>
            <a:chOff x="3651" y="2840"/>
            <a:chExt cx="1542" cy="1331"/>
          </a:xfrm>
        </p:grpSpPr>
        <p:grpSp>
          <p:nvGrpSpPr>
            <p:cNvPr id="165895" name="Group 7"/>
            <p:cNvGrpSpPr>
              <a:grpSpLocks/>
            </p:cNvGrpSpPr>
            <p:nvPr/>
          </p:nvGrpSpPr>
          <p:grpSpPr bwMode="auto">
            <a:xfrm>
              <a:off x="3651" y="2840"/>
              <a:ext cx="1542" cy="1331"/>
              <a:chOff x="4218" y="2523"/>
              <a:chExt cx="1542" cy="1331"/>
            </a:xfrm>
          </p:grpSpPr>
          <p:pic>
            <p:nvPicPr>
              <p:cNvPr id="165896" name="Picture 8" descr="20页ppt图"/>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8" y="2523"/>
                <a:ext cx="1542" cy="1286"/>
              </a:xfrm>
              <a:prstGeom prst="rect">
                <a:avLst/>
              </a:prstGeom>
              <a:noFill/>
              <a:ln w="57150" cmpd="thickThin">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165897" name="Rectangle 9"/>
              <p:cNvSpPr>
                <a:spLocks noChangeArrowheads="1"/>
              </p:cNvSpPr>
              <p:nvPr/>
            </p:nvSpPr>
            <p:spPr bwMode="auto">
              <a:xfrm>
                <a:off x="4422" y="3566"/>
                <a:ext cx="9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t>图</a:t>
                </a:r>
                <a:r>
                  <a:rPr kumimoji="1" lang="en-US" altLang="zh-CN" sz="2400"/>
                  <a:t>5.5.8</a:t>
                </a:r>
              </a:p>
            </p:txBody>
          </p:sp>
        </p:grpSp>
        <p:sp>
          <p:nvSpPr>
            <p:cNvPr id="165898" name="Rectangle 10"/>
            <p:cNvSpPr>
              <a:spLocks noChangeArrowheads="1"/>
            </p:cNvSpPr>
            <p:nvPr/>
          </p:nvSpPr>
          <p:spPr bwMode="auto">
            <a:xfrm>
              <a:off x="3742" y="3612"/>
              <a:ext cx="453" cy="181"/>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899" name="Rectangle 11"/>
            <p:cNvSpPr>
              <a:spLocks noChangeArrowheads="1"/>
            </p:cNvSpPr>
            <p:nvPr/>
          </p:nvSpPr>
          <p:spPr bwMode="auto">
            <a:xfrm>
              <a:off x="3742" y="3067"/>
              <a:ext cx="453" cy="181"/>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900" name="Rectangle 12"/>
            <p:cNvSpPr>
              <a:spLocks noChangeArrowheads="1"/>
            </p:cNvSpPr>
            <p:nvPr/>
          </p:nvSpPr>
          <p:spPr bwMode="auto">
            <a:xfrm>
              <a:off x="4241" y="3612"/>
              <a:ext cx="181" cy="13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901" name="Rectangle 13"/>
            <p:cNvSpPr>
              <a:spLocks noChangeArrowheads="1"/>
            </p:cNvSpPr>
            <p:nvPr/>
          </p:nvSpPr>
          <p:spPr bwMode="auto">
            <a:xfrm>
              <a:off x="4241" y="3113"/>
              <a:ext cx="181" cy="13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65902" name="Object 14"/>
          <p:cNvGraphicFramePr>
            <a:graphicFrameLocks noChangeAspect="1"/>
          </p:cNvGraphicFramePr>
          <p:nvPr/>
        </p:nvGraphicFramePr>
        <p:xfrm>
          <a:off x="4572000" y="2636838"/>
          <a:ext cx="4248150" cy="3748087"/>
        </p:xfrm>
        <a:graphic>
          <a:graphicData uri="http://schemas.openxmlformats.org/presentationml/2006/ole">
            <mc:AlternateContent xmlns:mc="http://schemas.openxmlformats.org/markup-compatibility/2006">
              <mc:Choice xmlns:v="urn:schemas-microsoft-com:vml" Requires="v">
                <p:oleObj spid="_x0000_s165904" name="Visio" r:id="rId5" imgW="1930603" imgH="2206752" progId="Visio.Drawing.11">
                  <p:embed/>
                </p:oleObj>
              </mc:Choice>
              <mc:Fallback>
                <p:oleObj name="Visio" r:id="rId5" imgW="1930603" imgH="2206752" progId="Visio.Drawing.11">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l="5356" t="4688" r="3505" b="24969"/>
                      <a:stretch>
                        <a:fillRect/>
                      </a:stretch>
                    </p:blipFill>
                    <p:spPr bwMode="auto">
                      <a:xfrm>
                        <a:off x="4572000" y="2636838"/>
                        <a:ext cx="4248150" cy="3748087"/>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5903" name="AutoShape 15"/>
          <p:cNvSpPr>
            <a:spLocks noChangeArrowheads="1"/>
          </p:cNvSpPr>
          <p:nvPr/>
        </p:nvSpPr>
        <p:spPr bwMode="auto">
          <a:xfrm>
            <a:off x="3276600" y="4508500"/>
            <a:ext cx="1079500" cy="287338"/>
          </a:xfrm>
          <a:prstGeom prst="rightArrow">
            <a:avLst>
              <a:gd name="adj1" fmla="val 50000"/>
              <a:gd name="adj2" fmla="val 93922"/>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65890"/>
                                        </p:tgtEl>
                                        <p:attrNameLst>
                                          <p:attrName>style.visibility</p:attrName>
                                        </p:attrNameLst>
                                      </p:cBhvr>
                                      <p:to>
                                        <p:strVal val="visible"/>
                                      </p:to>
                                    </p:set>
                                    <p:animEffect transition="in" filter="circle(in)">
                                      <p:cBhvr>
                                        <p:cTn id="7" dur="1000"/>
                                        <p:tgtEl>
                                          <p:spTgt spid="1658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165893"/>
                                        </p:tgtEl>
                                        <p:attrNameLst>
                                          <p:attrName>style.visibility</p:attrName>
                                        </p:attrNameLst>
                                      </p:cBhvr>
                                      <p:to>
                                        <p:strVal val="visible"/>
                                      </p:to>
                                    </p:set>
                                    <p:anim calcmode="lin" valueType="num">
                                      <p:cBhvr>
                                        <p:cTn id="12" dur="1000" fill="hold"/>
                                        <p:tgtEl>
                                          <p:spTgt spid="165893"/>
                                        </p:tgtEl>
                                        <p:attrNameLst>
                                          <p:attrName>ppt_x</p:attrName>
                                        </p:attrNameLst>
                                      </p:cBhvr>
                                      <p:tavLst>
                                        <p:tav tm="0">
                                          <p:val>
                                            <p:strVal val="#ppt_x-.2"/>
                                          </p:val>
                                        </p:tav>
                                        <p:tav tm="100000">
                                          <p:val>
                                            <p:strVal val="#ppt_x"/>
                                          </p:val>
                                        </p:tav>
                                      </p:tavLst>
                                    </p:anim>
                                    <p:anim calcmode="lin" valueType="num">
                                      <p:cBhvr>
                                        <p:cTn id="13" dur="1000" fill="hold"/>
                                        <p:tgtEl>
                                          <p:spTgt spid="165893"/>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6589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165894"/>
                                        </p:tgtEl>
                                        <p:attrNameLst>
                                          <p:attrName>style.visibility</p:attrName>
                                        </p:attrNameLst>
                                      </p:cBhvr>
                                      <p:to>
                                        <p:strVal val="visible"/>
                                      </p:to>
                                    </p:set>
                                    <p:animEffect transition="in" filter="dissolve">
                                      <p:cBhvr>
                                        <p:cTn id="19" dur="1000"/>
                                        <p:tgtEl>
                                          <p:spTgt spid="16589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65903"/>
                                        </p:tgtEl>
                                        <p:attrNameLst>
                                          <p:attrName>style.visibility</p:attrName>
                                        </p:attrNameLst>
                                      </p:cBhvr>
                                      <p:to>
                                        <p:strVal val="visible"/>
                                      </p:to>
                                    </p:set>
                                    <p:animEffect transition="in" filter="wipe(left)">
                                      <p:cBhvr>
                                        <p:cTn id="24" dur="1000"/>
                                        <p:tgtEl>
                                          <p:spTgt spid="16590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165902"/>
                                        </p:tgtEl>
                                        <p:attrNameLst>
                                          <p:attrName>style.visibility</p:attrName>
                                        </p:attrNameLst>
                                      </p:cBhvr>
                                      <p:to>
                                        <p:strVal val="visible"/>
                                      </p:to>
                                    </p:set>
                                    <p:animEffect transition="in" filter="dissolve">
                                      <p:cBhvr>
                                        <p:cTn id="29" dur="1000"/>
                                        <p:tgtEl>
                                          <p:spTgt spid="165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0" grpId="0"/>
      <p:bldP spid="165893" grpId="0"/>
      <p:bldP spid="165903"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395288" y="981075"/>
            <a:ext cx="3251200" cy="558800"/>
          </a:xfrm>
        </p:spPr>
        <p:txBody>
          <a:bodyPr/>
          <a:lstStyle/>
          <a:p>
            <a:pPr algn="l"/>
            <a:r>
              <a:rPr lang="zh-CN" altLang="en-US" sz="2800" b="1">
                <a:solidFill>
                  <a:schemeClr val="tx1"/>
                </a:solidFill>
                <a:effectLst/>
                <a:latin typeface="Times New Roman" pitchFamily="18" charset="0"/>
                <a:ea typeface="楷体_GB2312" pitchFamily="49" charset="-122"/>
              </a:rPr>
              <a:t>边沿</a:t>
            </a:r>
            <a:r>
              <a:rPr lang="en-US" altLang="zh-CN" sz="2800" b="1" i="1">
                <a:solidFill>
                  <a:schemeClr val="tx1"/>
                </a:solidFill>
                <a:effectLst/>
                <a:latin typeface="Times New Roman" pitchFamily="18" charset="0"/>
                <a:ea typeface="楷体_GB2312" pitchFamily="49" charset="-122"/>
              </a:rPr>
              <a:t>JK </a:t>
            </a:r>
            <a:r>
              <a:rPr lang="zh-CN" altLang="en-US" sz="2800" b="1">
                <a:solidFill>
                  <a:schemeClr val="tx1"/>
                </a:solidFill>
                <a:effectLst/>
                <a:latin typeface="Times New Roman" pitchFamily="18" charset="0"/>
                <a:ea typeface="楷体_GB2312" pitchFamily="49" charset="-122"/>
              </a:rPr>
              <a:t>触发器</a:t>
            </a:r>
          </a:p>
        </p:txBody>
      </p:sp>
      <p:graphicFrame>
        <p:nvGraphicFramePr>
          <p:cNvPr id="166924" name="Object 12"/>
          <p:cNvGraphicFramePr>
            <a:graphicFrameLocks noChangeAspect="1"/>
          </p:cNvGraphicFramePr>
          <p:nvPr/>
        </p:nvGraphicFramePr>
        <p:xfrm>
          <a:off x="395288" y="2924175"/>
          <a:ext cx="3097212" cy="1714500"/>
        </p:xfrm>
        <a:graphic>
          <a:graphicData uri="http://schemas.openxmlformats.org/presentationml/2006/ole">
            <mc:AlternateContent xmlns:mc="http://schemas.openxmlformats.org/markup-compatibility/2006">
              <mc:Choice xmlns:v="urn:schemas-microsoft-com:vml" Requires="v">
                <p:oleObj spid="_x0000_s166945" name="Visio" r:id="rId4" imgW="1319784" imgH="729691" progId="Visio.Drawing.11">
                  <p:embed/>
                </p:oleObj>
              </mc:Choice>
              <mc:Fallback>
                <p:oleObj name="Visio" r:id="rId4" imgW="1319784" imgH="729691" progId="Visio.Drawing.11">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2924175"/>
                        <a:ext cx="3097212" cy="1714500"/>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6925" name="Rectangle 13"/>
          <p:cNvSpPr>
            <a:spLocks noChangeArrowheads="1"/>
          </p:cNvSpPr>
          <p:nvPr/>
        </p:nvSpPr>
        <p:spPr bwMode="auto">
          <a:xfrm>
            <a:off x="0" y="0"/>
            <a:ext cx="79930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rPr>
              <a:t>5.6  </a:t>
            </a:r>
            <a:r>
              <a:rPr lang="zh-CN" altLang="en-US" sz="3600" u="sng">
                <a:solidFill>
                  <a:srgbClr val="FFFF66"/>
                </a:solidFill>
              </a:rPr>
              <a:t>触发器的逻辑功能及其描述方法</a:t>
            </a:r>
          </a:p>
        </p:txBody>
      </p:sp>
      <p:grpSp>
        <p:nvGrpSpPr>
          <p:cNvPr id="166941" name="Group 29"/>
          <p:cNvGrpSpPr>
            <a:grpSpLocks/>
          </p:cNvGrpSpPr>
          <p:nvPr/>
        </p:nvGrpSpPr>
        <p:grpSpPr bwMode="auto">
          <a:xfrm>
            <a:off x="4679950" y="981075"/>
            <a:ext cx="4464050" cy="5445125"/>
            <a:chOff x="2948" y="608"/>
            <a:chExt cx="2812" cy="3430"/>
          </a:xfrm>
        </p:grpSpPr>
        <p:pic>
          <p:nvPicPr>
            <p:cNvPr id="166927" name="Picture 15" descr="5-4-6"/>
            <p:cNvPicPr>
              <a:picLocks noChangeAspect="1" noChangeArrowheads="1"/>
            </p:cNvPicPr>
            <p:nvPr/>
          </p:nvPicPr>
          <p:blipFill>
            <a:blip r:embed="rId6">
              <a:extLst>
                <a:ext uri="{28A0092B-C50C-407E-A947-70E740481C1C}">
                  <a14:useLocalDpi xmlns:a14="http://schemas.microsoft.com/office/drawing/2010/main" val="0"/>
                </a:ext>
              </a:extLst>
            </a:blip>
            <a:srcRect l="3079" r="1793" b="22549"/>
            <a:stretch>
              <a:fillRect/>
            </a:stretch>
          </p:blipFill>
          <p:spPr bwMode="auto">
            <a:xfrm>
              <a:off x="2948" y="981"/>
              <a:ext cx="2812" cy="3057"/>
            </a:xfrm>
            <a:prstGeom prst="rect">
              <a:avLst/>
            </a:prstGeom>
            <a:noFill/>
            <a:ln w="57150" cmpd="thickThin">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166928" name="Rectangle 16"/>
            <p:cNvSpPr>
              <a:spLocks noChangeArrowheads="1"/>
            </p:cNvSpPr>
            <p:nvPr/>
          </p:nvSpPr>
          <p:spPr bwMode="auto">
            <a:xfrm>
              <a:off x="3605" y="1253"/>
              <a:ext cx="227" cy="2649"/>
            </a:xfrm>
            <a:prstGeom prst="rect">
              <a:avLst/>
            </a:prstGeom>
            <a:solidFill>
              <a:srgbClr val="FF99CC">
                <a:alpha val="25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9" name="Rectangle 17"/>
            <p:cNvSpPr>
              <a:spLocks noChangeArrowheads="1"/>
            </p:cNvSpPr>
            <p:nvPr/>
          </p:nvSpPr>
          <p:spPr bwMode="auto">
            <a:xfrm>
              <a:off x="5057" y="1253"/>
              <a:ext cx="272" cy="2740"/>
            </a:xfrm>
            <a:prstGeom prst="rect">
              <a:avLst/>
            </a:prstGeom>
            <a:solidFill>
              <a:srgbClr val="FF99CC">
                <a:alpha val="23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30" name="Rectangle 18"/>
            <p:cNvSpPr>
              <a:spLocks noChangeArrowheads="1"/>
            </p:cNvSpPr>
            <p:nvPr/>
          </p:nvSpPr>
          <p:spPr bwMode="auto">
            <a:xfrm>
              <a:off x="4104" y="1253"/>
              <a:ext cx="227" cy="2694"/>
            </a:xfrm>
            <a:prstGeom prst="rect">
              <a:avLst/>
            </a:prstGeom>
            <a:solidFill>
              <a:srgbClr val="FF99CC">
                <a:alpha val="24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31" name="Rectangle 19"/>
            <p:cNvSpPr>
              <a:spLocks noChangeArrowheads="1"/>
            </p:cNvSpPr>
            <p:nvPr/>
          </p:nvSpPr>
          <p:spPr bwMode="auto">
            <a:xfrm>
              <a:off x="4558" y="1253"/>
              <a:ext cx="235" cy="2649"/>
            </a:xfrm>
            <a:prstGeom prst="rect">
              <a:avLst/>
            </a:prstGeom>
            <a:solidFill>
              <a:srgbClr val="FFFF66">
                <a:alpha val="25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32" name="Line 20"/>
            <p:cNvSpPr>
              <a:spLocks noChangeShapeType="1"/>
            </p:cNvSpPr>
            <p:nvPr/>
          </p:nvSpPr>
          <p:spPr bwMode="auto">
            <a:xfrm>
              <a:off x="4331" y="1253"/>
              <a:ext cx="23" cy="2558"/>
            </a:xfrm>
            <a:prstGeom prst="line">
              <a:avLst/>
            </a:prstGeom>
            <a:noFill/>
            <a:ln w="57150">
              <a:solidFill>
                <a:srgbClr val="FF0000">
                  <a:alpha val="17999"/>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933" name="Line 21"/>
            <p:cNvSpPr>
              <a:spLocks noChangeShapeType="1"/>
            </p:cNvSpPr>
            <p:nvPr/>
          </p:nvSpPr>
          <p:spPr bwMode="auto">
            <a:xfrm>
              <a:off x="3810" y="608"/>
              <a:ext cx="0" cy="3294"/>
            </a:xfrm>
            <a:prstGeom prst="line">
              <a:avLst/>
            </a:prstGeom>
            <a:noFill/>
            <a:ln w="57150">
              <a:solidFill>
                <a:srgbClr val="FF0000">
                  <a:alpha val="17999"/>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934" name="Line 22"/>
            <p:cNvSpPr>
              <a:spLocks noChangeShapeType="1"/>
            </p:cNvSpPr>
            <p:nvPr/>
          </p:nvSpPr>
          <p:spPr bwMode="auto">
            <a:xfrm>
              <a:off x="4830" y="1253"/>
              <a:ext cx="23" cy="2604"/>
            </a:xfrm>
            <a:prstGeom prst="line">
              <a:avLst/>
            </a:prstGeom>
            <a:noFill/>
            <a:ln w="57150">
              <a:solidFill>
                <a:srgbClr val="FF0000">
                  <a:alpha val="17999"/>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935" name="Line 23"/>
            <p:cNvSpPr>
              <a:spLocks noChangeShapeType="1"/>
            </p:cNvSpPr>
            <p:nvPr/>
          </p:nvSpPr>
          <p:spPr bwMode="auto">
            <a:xfrm flipH="1">
              <a:off x="5307" y="1298"/>
              <a:ext cx="22" cy="2105"/>
            </a:xfrm>
            <a:prstGeom prst="line">
              <a:avLst/>
            </a:prstGeom>
            <a:noFill/>
            <a:ln w="57150">
              <a:solidFill>
                <a:srgbClr val="FF0000">
                  <a:alpha val="17999"/>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66937" name="Line 25"/>
          <p:cNvSpPr>
            <a:spLocks noChangeShapeType="1"/>
          </p:cNvSpPr>
          <p:nvPr/>
        </p:nvSpPr>
        <p:spPr bwMode="auto">
          <a:xfrm>
            <a:off x="5294313" y="6237288"/>
            <a:ext cx="792162" cy="0"/>
          </a:xfrm>
          <a:prstGeom prst="line">
            <a:avLst/>
          </a:prstGeom>
          <a:noFill/>
          <a:ln w="571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938" name="Line 26"/>
          <p:cNvSpPr>
            <a:spLocks noChangeShapeType="1"/>
          </p:cNvSpPr>
          <p:nvPr/>
        </p:nvSpPr>
        <p:spPr bwMode="auto">
          <a:xfrm flipV="1">
            <a:off x="6084888" y="5589588"/>
            <a:ext cx="0" cy="647700"/>
          </a:xfrm>
          <a:prstGeom prst="line">
            <a:avLst/>
          </a:prstGeom>
          <a:noFill/>
          <a:ln w="571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939" name="Line 27"/>
          <p:cNvSpPr>
            <a:spLocks noChangeShapeType="1"/>
          </p:cNvSpPr>
          <p:nvPr/>
        </p:nvSpPr>
        <p:spPr bwMode="auto">
          <a:xfrm>
            <a:off x="6084888" y="5589588"/>
            <a:ext cx="792162" cy="0"/>
          </a:xfrm>
          <a:prstGeom prst="line">
            <a:avLst/>
          </a:prstGeom>
          <a:noFill/>
          <a:ln w="571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940" name="AutoShape 28"/>
          <p:cNvSpPr>
            <a:spLocks noChangeArrowheads="1"/>
          </p:cNvSpPr>
          <p:nvPr/>
        </p:nvSpPr>
        <p:spPr bwMode="auto">
          <a:xfrm>
            <a:off x="3779838" y="3573463"/>
            <a:ext cx="720725" cy="431800"/>
          </a:xfrm>
          <a:prstGeom prst="rightArrow">
            <a:avLst>
              <a:gd name="adj1" fmla="val 50000"/>
              <a:gd name="adj2" fmla="val 41728"/>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42" name="Line 30"/>
          <p:cNvSpPr>
            <a:spLocks noChangeShapeType="1"/>
          </p:cNvSpPr>
          <p:nvPr/>
        </p:nvSpPr>
        <p:spPr bwMode="auto">
          <a:xfrm>
            <a:off x="6877050" y="5589588"/>
            <a:ext cx="792163" cy="0"/>
          </a:xfrm>
          <a:prstGeom prst="line">
            <a:avLst/>
          </a:prstGeom>
          <a:noFill/>
          <a:ln w="571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943" name="Line 31"/>
          <p:cNvSpPr>
            <a:spLocks noChangeShapeType="1"/>
          </p:cNvSpPr>
          <p:nvPr/>
        </p:nvSpPr>
        <p:spPr bwMode="auto">
          <a:xfrm flipV="1">
            <a:off x="7667625" y="5589588"/>
            <a:ext cx="0" cy="647700"/>
          </a:xfrm>
          <a:prstGeom prst="line">
            <a:avLst/>
          </a:prstGeom>
          <a:noFill/>
          <a:ln w="571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944" name="Line 32"/>
          <p:cNvSpPr>
            <a:spLocks noChangeShapeType="1"/>
          </p:cNvSpPr>
          <p:nvPr/>
        </p:nvSpPr>
        <p:spPr bwMode="auto">
          <a:xfrm>
            <a:off x="7667625" y="6237288"/>
            <a:ext cx="792163" cy="0"/>
          </a:xfrm>
          <a:prstGeom prst="line">
            <a:avLst/>
          </a:prstGeom>
          <a:noFill/>
          <a:ln w="571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66914"/>
                                        </p:tgtEl>
                                        <p:attrNameLst>
                                          <p:attrName>style.visibility</p:attrName>
                                        </p:attrNameLst>
                                      </p:cBhvr>
                                      <p:to>
                                        <p:strVal val="visible"/>
                                      </p:to>
                                    </p:set>
                                    <p:anim calcmode="lin" valueType="num">
                                      <p:cBhvr>
                                        <p:cTn id="7" dur="1000" fill="hold"/>
                                        <p:tgtEl>
                                          <p:spTgt spid="166914"/>
                                        </p:tgtEl>
                                        <p:attrNameLst>
                                          <p:attrName>ppt_x</p:attrName>
                                        </p:attrNameLst>
                                      </p:cBhvr>
                                      <p:tavLst>
                                        <p:tav tm="0">
                                          <p:val>
                                            <p:strVal val="#ppt_x-.2"/>
                                          </p:val>
                                        </p:tav>
                                        <p:tav tm="100000">
                                          <p:val>
                                            <p:strVal val="#ppt_x"/>
                                          </p:val>
                                        </p:tav>
                                      </p:tavLst>
                                    </p:anim>
                                    <p:anim calcmode="lin" valueType="num">
                                      <p:cBhvr>
                                        <p:cTn id="8" dur="1000" fill="hold"/>
                                        <p:tgtEl>
                                          <p:spTgt spid="16691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6691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nodeType="clickEffect">
                                  <p:stCondLst>
                                    <p:cond delay="0"/>
                                  </p:stCondLst>
                                  <p:childTnLst>
                                    <p:set>
                                      <p:cBhvr>
                                        <p:cTn id="13" dur="1" fill="hold">
                                          <p:stCondLst>
                                            <p:cond delay="0"/>
                                          </p:stCondLst>
                                        </p:cTn>
                                        <p:tgtEl>
                                          <p:spTgt spid="166924"/>
                                        </p:tgtEl>
                                        <p:attrNameLst>
                                          <p:attrName>style.visibility</p:attrName>
                                        </p:attrNameLst>
                                      </p:cBhvr>
                                      <p:to>
                                        <p:strVal val="visible"/>
                                      </p:to>
                                    </p:set>
                                    <p:animEffect transition="in" filter="fade">
                                      <p:cBhvr>
                                        <p:cTn id="14" dur="1000"/>
                                        <p:tgtEl>
                                          <p:spTgt spid="16692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66940"/>
                                        </p:tgtEl>
                                        <p:attrNameLst>
                                          <p:attrName>style.visibility</p:attrName>
                                        </p:attrNameLst>
                                      </p:cBhvr>
                                      <p:to>
                                        <p:strVal val="visible"/>
                                      </p:to>
                                    </p:set>
                                    <p:animEffect transition="in" filter="wipe(left)">
                                      <p:cBhvr>
                                        <p:cTn id="19" dur="1000"/>
                                        <p:tgtEl>
                                          <p:spTgt spid="16694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166941"/>
                                        </p:tgtEl>
                                        <p:attrNameLst>
                                          <p:attrName>style.visibility</p:attrName>
                                        </p:attrNameLst>
                                      </p:cBhvr>
                                      <p:to>
                                        <p:strVal val="visible"/>
                                      </p:to>
                                    </p:set>
                                    <p:animEffect transition="in" filter="dissolve">
                                      <p:cBhvr>
                                        <p:cTn id="24" dur="1000"/>
                                        <p:tgtEl>
                                          <p:spTgt spid="16694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66937"/>
                                        </p:tgtEl>
                                        <p:attrNameLst>
                                          <p:attrName>style.visibility</p:attrName>
                                        </p:attrNameLst>
                                      </p:cBhvr>
                                      <p:to>
                                        <p:strVal val="visible"/>
                                      </p:to>
                                    </p:set>
                                    <p:animEffect transition="in" filter="wipe(left)">
                                      <p:cBhvr>
                                        <p:cTn id="29" dur="1000"/>
                                        <p:tgtEl>
                                          <p:spTgt spid="16693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66938"/>
                                        </p:tgtEl>
                                        <p:attrNameLst>
                                          <p:attrName>style.visibility</p:attrName>
                                        </p:attrNameLst>
                                      </p:cBhvr>
                                      <p:to>
                                        <p:strVal val="visible"/>
                                      </p:to>
                                    </p:set>
                                    <p:animEffect transition="in" filter="wipe(down)">
                                      <p:cBhvr>
                                        <p:cTn id="34" dur="1000"/>
                                        <p:tgtEl>
                                          <p:spTgt spid="16693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66939"/>
                                        </p:tgtEl>
                                        <p:attrNameLst>
                                          <p:attrName>style.visibility</p:attrName>
                                        </p:attrNameLst>
                                      </p:cBhvr>
                                      <p:to>
                                        <p:strVal val="visible"/>
                                      </p:to>
                                    </p:set>
                                    <p:animEffect transition="in" filter="wipe(left)">
                                      <p:cBhvr>
                                        <p:cTn id="39" dur="1000"/>
                                        <p:tgtEl>
                                          <p:spTgt spid="16693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66942"/>
                                        </p:tgtEl>
                                        <p:attrNameLst>
                                          <p:attrName>style.visibility</p:attrName>
                                        </p:attrNameLst>
                                      </p:cBhvr>
                                      <p:to>
                                        <p:strVal val="visible"/>
                                      </p:to>
                                    </p:set>
                                    <p:animEffect transition="in" filter="wipe(left)">
                                      <p:cBhvr>
                                        <p:cTn id="44" dur="1000"/>
                                        <p:tgtEl>
                                          <p:spTgt spid="16694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166943"/>
                                        </p:tgtEl>
                                        <p:attrNameLst>
                                          <p:attrName>style.visibility</p:attrName>
                                        </p:attrNameLst>
                                      </p:cBhvr>
                                      <p:to>
                                        <p:strVal val="visible"/>
                                      </p:to>
                                    </p:set>
                                    <p:animEffect transition="in" filter="wipe(up)">
                                      <p:cBhvr>
                                        <p:cTn id="49" dur="1000"/>
                                        <p:tgtEl>
                                          <p:spTgt spid="16694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66944"/>
                                        </p:tgtEl>
                                        <p:attrNameLst>
                                          <p:attrName>style.visibility</p:attrName>
                                        </p:attrNameLst>
                                      </p:cBhvr>
                                      <p:to>
                                        <p:strVal val="visible"/>
                                      </p:to>
                                    </p:set>
                                    <p:animEffect transition="in" filter="wipe(left)">
                                      <p:cBhvr>
                                        <p:cTn id="54" dur="1000"/>
                                        <p:tgtEl>
                                          <p:spTgt spid="166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4" grpId="0"/>
      <p:bldP spid="166937" grpId="0" animBg="1"/>
      <p:bldP spid="166938" grpId="0" animBg="1"/>
      <p:bldP spid="166939" grpId="0" animBg="1"/>
      <p:bldP spid="166940" grpId="0" animBg="1"/>
      <p:bldP spid="166942" grpId="0" animBg="1"/>
      <p:bldP spid="166943" grpId="0" animBg="1"/>
      <p:bldP spid="16694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250825" y="836613"/>
            <a:ext cx="3455988" cy="576262"/>
          </a:xfrm>
        </p:spPr>
        <p:txBody>
          <a:bodyPr/>
          <a:lstStyle/>
          <a:p>
            <a:pPr algn="l"/>
            <a:r>
              <a:rPr lang="en-US" altLang="zh-CN" sz="2800" b="1">
                <a:solidFill>
                  <a:schemeClr val="tx1"/>
                </a:solidFill>
                <a:effectLst/>
                <a:latin typeface="Times New Roman" pitchFamily="18" charset="0"/>
                <a:ea typeface="楷体_GB2312" pitchFamily="49" charset="-122"/>
              </a:rPr>
              <a:t>c .  </a:t>
            </a:r>
            <a:r>
              <a:rPr lang="en-US" altLang="zh-CN" sz="2800" b="1" i="1">
                <a:solidFill>
                  <a:schemeClr val="tx1"/>
                </a:solidFill>
                <a:effectLst/>
                <a:latin typeface="Times New Roman" pitchFamily="18" charset="0"/>
                <a:ea typeface="楷体_GB2312" pitchFamily="49" charset="-122"/>
              </a:rPr>
              <a:t>R</a:t>
            </a:r>
            <a:r>
              <a:rPr lang="en-US" altLang="zh-CN" sz="2800" b="1" baseline="-25000">
                <a:solidFill>
                  <a:schemeClr val="tx1"/>
                </a:solidFill>
                <a:effectLst/>
                <a:latin typeface="Times New Roman" pitchFamily="18" charset="0"/>
                <a:ea typeface="楷体_GB2312" pitchFamily="49" charset="-122"/>
              </a:rPr>
              <a:t>D</a:t>
            </a:r>
            <a:r>
              <a:rPr lang="zh-CN" altLang="en-US" sz="2800" b="1">
                <a:solidFill>
                  <a:schemeClr val="tx1"/>
                </a:solidFill>
                <a:effectLst/>
                <a:latin typeface="Times New Roman" pitchFamily="18" charset="0"/>
                <a:ea typeface="楷体_GB2312" pitchFamily="49" charset="-122"/>
              </a:rPr>
              <a:t>＝</a:t>
            </a:r>
            <a:r>
              <a:rPr lang="en-US" altLang="zh-CN" sz="2800" b="1">
                <a:solidFill>
                  <a:schemeClr val="tx1"/>
                </a:solidFill>
                <a:effectLst/>
                <a:latin typeface="Times New Roman" pitchFamily="18" charset="0"/>
                <a:ea typeface="楷体_GB2312" pitchFamily="49" charset="-122"/>
              </a:rPr>
              <a:t>0</a:t>
            </a:r>
            <a:r>
              <a:rPr lang="zh-CN" altLang="en-US" sz="2800" b="1">
                <a:solidFill>
                  <a:schemeClr val="tx1"/>
                </a:solidFill>
                <a:effectLst/>
                <a:latin typeface="Times New Roman" pitchFamily="18" charset="0"/>
                <a:ea typeface="楷体_GB2312" pitchFamily="49" charset="-122"/>
              </a:rPr>
              <a:t>，</a:t>
            </a:r>
            <a:r>
              <a:rPr lang="en-US" altLang="zh-CN" sz="2800" b="1" i="1">
                <a:solidFill>
                  <a:schemeClr val="tx1"/>
                </a:solidFill>
                <a:effectLst/>
                <a:latin typeface="Times New Roman" pitchFamily="18" charset="0"/>
                <a:ea typeface="楷体_GB2312" pitchFamily="49" charset="-122"/>
              </a:rPr>
              <a:t>S</a:t>
            </a:r>
            <a:r>
              <a:rPr lang="en-US" altLang="zh-CN" sz="2800" b="1" baseline="-25000">
                <a:solidFill>
                  <a:schemeClr val="tx1"/>
                </a:solidFill>
                <a:effectLst/>
                <a:latin typeface="Times New Roman" pitchFamily="18" charset="0"/>
                <a:ea typeface="楷体_GB2312" pitchFamily="49" charset="-122"/>
              </a:rPr>
              <a:t>D</a:t>
            </a:r>
            <a:r>
              <a:rPr lang="zh-CN" altLang="en-US" sz="2800" b="1">
                <a:solidFill>
                  <a:schemeClr val="tx1"/>
                </a:solidFill>
                <a:effectLst/>
                <a:latin typeface="Times New Roman" pitchFamily="18" charset="0"/>
                <a:ea typeface="楷体_GB2312" pitchFamily="49" charset="-122"/>
              </a:rPr>
              <a:t>＝</a:t>
            </a:r>
            <a:r>
              <a:rPr lang="en-US" altLang="zh-CN" sz="2800" b="1">
                <a:solidFill>
                  <a:schemeClr val="tx1"/>
                </a:solidFill>
                <a:effectLst/>
                <a:latin typeface="Times New Roman" pitchFamily="18" charset="0"/>
                <a:ea typeface="楷体_GB2312" pitchFamily="49" charset="-122"/>
              </a:rPr>
              <a:t>0</a:t>
            </a:r>
          </a:p>
        </p:txBody>
      </p:sp>
      <p:sp>
        <p:nvSpPr>
          <p:cNvPr id="123909" name="Rectangle 5"/>
          <p:cNvSpPr>
            <a:spLocks noChangeArrowheads="1"/>
          </p:cNvSpPr>
          <p:nvPr/>
        </p:nvSpPr>
        <p:spPr bwMode="auto">
          <a:xfrm>
            <a:off x="1042988" y="3284538"/>
            <a:ext cx="18002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i="1"/>
              <a:t>Q*</a:t>
            </a:r>
            <a:r>
              <a:rPr lang="zh-CN" altLang="en-US"/>
              <a:t>＝</a:t>
            </a:r>
            <a:r>
              <a:rPr lang="en-US" altLang="zh-CN"/>
              <a:t>0</a:t>
            </a:r>
          </a:p>
        </p:txBody>
      </p:sp>
      <p:sp>
        <p:nvSpPr>
          <p:cNvPr id="123910" name="AutoShape 6"/>
          <p:cNvSpPr>
            <a:spLocks noChangeArrowheads="1"/>
          </p:cNvSpPr>
          <p:nvPr/>
        </p:nvSpPr>
        <p:spPr bwMode="auto">
          <a:xfrm>
            <a:off x="395288" y="3429000"/>
            <a:ext cx="574675" cy="215900"/>
          </a:xfrm>
          <a:prstGeom prst="rightArrow">
            <a:avLst>
              <a:gd name="adj1" fmla="val 50000"/>
              <a:gd name="adj2" fmla="val 66544"/>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3911" name="Group 7"/>
          <p:cNvGrpSpPr>
            <a:grpSpLocks/>
          </p:cNvGrpSpPr>
          <p:nvPr/>
        </p:nvGrpSpPr>
        <p:grpSpPr bwMode="auto">
          <a:xfrm>
            <a:off x="0" y="2060575"/>
            <a:ext cx="1236663" cy="1101725"/>
            <a:chOff x="158" y="1706"/>
            <a:chExt cx="779" cy="694"/>
          </a:xfrm>
        </p:grpSpPr>
        <p:sp>
          <p:nvSpPr>
            <p:cNvPr id="123912" name="Rectangle 8"/>
            <p:cNvSpPr>
              <a:spLocks noChangeArrowheads="1"/>
            </p:cNvSpPr>
            <p:nvPr/>
          </p:nvSpPr>
          <p:spPr bwMode="auto">
            <a:xfrm>
              <a:off x="249" y="1706"/>
              <a:ext cx="6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t>S</a:t>
              </a:r>
              <a:r>
                <a:rPr lang="en-US" altLang="zh-CN" baseline="-25000"/>
                <a:t>D</a:t>
              </a:r>
              <a:r>
                <a:rPr lang="zh-CN" altLang="en-US"/>
                <a:t>＝</a:t>
              </a:r>
              <a:r>
                <a:rPr lang="en-US" altLang="zh-CN"/>
                <a:t>0</a:t>
              </a:r>
            </a:p>
          </p:txBody>
        </p:sp>
        <p:sp>
          <p:nvSpPr>
            <p:cNvPr id="123913" name="Rectangle 9"/>
            <p:cNvSpPr>
              <a:spLocks noChangeArrowheads="1"/>
            </p:cNvSpPr>
            <p:nvPr/>
          </p:nvSpPr>
          <p:spPr bwMode="auto">
            <a:xfrm>
              <a:off x="249" y="2073"/>
              <a:ext cx="5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t>Q </a:t>
              </a:r>
              <a:r>
                <a:rPr lang="en-US" altLang="zh-CN"/>
                <a:t>=0</a:t>
              </a:r>
            </a:p>
          </p:txBody>
        </p:sp>
        <p:sp>
          <p:nvSpPr>
            <p:cNvPr id="123914" name="AutoShape 10"/>
            <p:cNvSpPr>
              <a:spLocks/>
            </p:cNvSpPr>
            <p:nvPr/>
          </p:nvSpPr>
          <p:spPr bwMode="auto">
            <a:xfrm>
              <a:off x="158" y="1797"/>
              <a:ext cx="136" cy="544"/>
            </a:xfrm>
            <a:prstGeom prst="leftBrace">
              <a:avLst>
                <a:gd name="adj1" fmla="val 33333"/>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3915" name="AutoShape 11"/>
          <p:cNvSpPr>
            <a:spLocks noChangeArrowheads="1"/>
          </p:cNvSpPr>
          <p:nvPr/>
        </p:nvSpPr>
        <p:spPr bwMode="auto">
          <a:xfrm>
            <a:off x="1403350" y="2565400"/>
            <a:ext cx="574675" cy="215900"/>
          </a:xfrm>
          <a:prstGeom prst="rightArrow">
            <a:avLst>
              <a:gd name="adj1" fmla="val 50000"/>
              <a:gd name="adj2" fmla="val 66544"/>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16" name="Rectangle 12"/>
          <p:cNvSpPr>
            <a:spLocks noChangeArrowheads="1"/>
          </p:cNvSpPr>
          <p:nvPr/>
        </p:nvSpPr>
        <p:spPr bwMode="auto">
          <a:xfrm>
            <a:off x="2124075" y="2349500"/>
            <a:ext cx="1511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i="1"/>
              <a:t>Q *</a:t>
            </a:r>
            <a:r>
              <a:rPr lang="en-US" altLang="zh-CN" i="1">
                <a:sym typeface="Symbol" pitchFamily="18" charset="2"/>
              </a:rPr>
              <a:t></a:t>
            </a:r>
            <a:r>
              <a:rPr lang="en-US" altLang="zh-CN"/>
              <a:t> </a:t>
            </a:r>
            <a:r>
              <a:rPr lang="zh-CN" altLang="en-US"/>
              <a:t>＝</a:t>
            </a:r>
            <a:r>
              <a:rPr lang="en-US" altLang="zh-CN"/>
              <a:t>1</a:t>
            </a:r>
          </a:p>
        </p:txBody>
      </p:sp>
      <p:sp>
        <p:nvSpPr>
          <p:cNvPr id="123918" name="Rectangle 14"/>
          <p:cNvSpPr>
            <a:spLocks noChangeArrowheads="1"/>
          </p:cNvSpPr>
          <p:nvPr/>
        </p:nvSpPr>
        <p:spPr bwMode="auto">
          <a:xfrm>
            <a:off x="323850" y="1484313"/>
            <a:ext cx="16192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若</a:t>
            </a:r>
            <a:r>
              <a:rPr lang="en-US" altLang="zh-CN" i="1"/>
              <a:t>Q</a:t>
            </a:r>
            <a:r>
              <a:rPr lang="zh-CN" altLang="en-US"/>
              <a:t>＝</a:t>
            </a:r>
            <a:r>
              <a:rPr lang="en-US" altLang="zh-CN"/>
              <a:t>0</a:t>
            </a:r>
          </a:p>
        </p:txBody>
      </p:sp>
      <p:grpSp>
        <p:nvGrpSpPr>
          <p:cNvPr id="123920" name="Group 16"/>
          <p:cNvGrpSpPr>
            <a:grpSpLocks/>
          </p:cNvGrpSpPr>
          <p:nvPr/>
        </p:nvGrpSpPr>
        <p:grpSpPr bwMode="auto">
          <a:xfrm>
            <a:off x="3851275" y="1412875"/>
            <a:ext cx="5041900" cy="3168650"/>
            <a:chOff x="2426" y="2115"/>
            <a:chExt cx="3129" cy="1860"/>
          </a:xfrm>
        </p:grpSpPr>
        <p:pic>
          <p:nvPicPr>
            <p:cNvPr id="123921" name="Picture 17" descr="5-2-1"/>
            <p:cNvPicPr>
              <a:picLocks noChangeAspect="1" noChangeArrowheads="1"/>
            </p:cNvPicPr>
            <p:nvPr/>
          </p:nvPicPr>
          <p:blipFill>
            <a:blip r:embed="rId3">
              <a:extLst>
                <a:ext uri="{28A0092B-C50C-407E-A947-70E740481C1C}">
                  <a14:useLocalDpi xmlns:a14="http://schemas.microsoft.com/office/drawing/2010/main" val="0"/>
                </a:ext>
              </a:extLst>
            </a:blip>
            <a:srcRect l="35524" b="-432"/>
            <a:stretch>
              <a:fillRect/>
            </a:stretch>
          </p:blipFill>
          <p:spPr bwMode="auto">
            <a:xfrm>
              <a:off x="2426" y="2115"/>
              <a:ext cx="3129" cy="1860"/>
            </a:xfrm>
            <a:prstGeom prst="rect">
              <a:avLst/>
            </a:prstGeom>
            <a:noFill/>
            <a:ln w="57150" cmpd="thickThin">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123922" name="Rectangle 18"/>
            <p:cNvSpPr>
              <a:spLocks noChangeArrowheads="1"/>
            </p:cNvSpPr>
            <p:nvPr/>
          </p:nvSpPr>
          <p:spPr bwMode="auto">
            <a:xfrm>
              <a:off x="3606" y="3612"/>
              <a:ext cx="778"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00"/>
                  </a:solidFill>
                </a:rPr>
                <a:t>图</a:t>
              </a:r>
              <a:r>
                <a:rPr kumimoji="1" lang="en-US" altLang="zh-CN">
                  <a:solidFill>
                    <a:srgbClr val="000000"/>
                  </a:solidFill>
                </a:rPr>
                <a:t>4.2.1</a:t>
              </a:r>
            </a:p>
          </p:txBody>
        </p:sp>
      </p:grpSp>
      <p:sp>
        <p:nvSpPr>
          <p:cNvPr id="123923" name="Rectangle 19"/>
          <p:cNvSpPr>
            <a:spLocks noChangeArrowheads="1"/>
          </p:cNvSpPr>
          <p:nvPr/>
        </p:nvSpPr>
        <p:spPr bwMode="auto">
          <a:xfrm>
            <a:off x="0" y="0"/>
            <a:ext cx="68770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effectLst>
                  <a:outerShdw blurRad="38100" dist="38100" dir="2700000" algn="tl">
                    <a:srgbClr val="000000"/>
                  </a:outerShdw>
                </a:effectLst>
              </a:rPr>
              <a:t>5.2   </a:t>
            </a:r>
            <a:r>
              <a:rPr lang="en-US" altLang="zh-CN" sz="3600" i="1" u="sng">
                <a:solidFill>
                  <a:srgbClr val="FFFF66"/>
                </a:solidFill>
                <a:effectLst>
                  <a:outerShdw blurRad="38100" dist="38100" dir="2700000" algn="tl">
                    <a:srgbClr val="000000"/>
                  </a:outerShdw>
                </a:effectLst>
              </a:rPr>
              <a:t>SR</a:t>
            </a:r>
            <a:r>
              <a:rPr lang="zh-CN" altLang="en-US" sz="3600" u="sng">
                <a:solidFill>
                  <a:srgbClr val="FFFF66"/>
                </a:solidFill>
                <a:effectLst>
                  <a:outerShdw blurRad="38100" dist="38100" dir="2700000" algn="tl">
                    <a:srgbClr val="000000"/>
                  </a:outerShdw>
                </a:effectLst>
              </a:rPr>
              <a:t>锁存器</a:t>
            </a:r>
          </a:p>
        </p:txBody>
      </p:sp>
      <p:sp>
        <p:nvSpPr>
          <p:cNvPr id="123925" name="AutoShape 21"/>
          <p:cNvSpPr>
            <a:spLocks noChangeArrowheads="1"/>
          </p:cNvSpPr>
          <p:nvPr/>
        </p:nvSpPr>
        <p:spPr bwMode="auto">
          <a:xfrm>
            <a:off x="4643438" y="260350"/>
            <a:ext cx="2952750" cy="981075"/>
          </a:xfrm>
          <a:prstGeom prst="horizontalScroll">
            <a:avLst>
              <a:gd name="adj" fmla="val 12500"/>
            </a:avLst>
          </a:prstGeom>
          <a:solidFill>
            <a:srgbClr val="FFFF66"/>
          </a:solidFill>
          <a:ln w="9525">
            <a:solidFill>
              <a:srgbClr val="CC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FF6600"/>
                </a:solidFill>
              </a:rPr>
              <a:t>Q-</a:t>
            </a:r>
            <a:r>
              <a:rPr lang="zh-CN" altLang="en-US">
                <a:solidFill>
                  <a:srgbClr val="FF6600"/>
                </a:solidFill>
              </a:rPr>
              <a:t>原态，</a:t>
            </a:r>
            <a:r>
              <a:rPr lang="en-US" altLang="zh-CN">
                <a:solidFill>
                  <a:srgbClr val="FF6600"/>
                </a:solidFill>
              </a:rPr>
              <a:t>Q*-</a:t>
            </a:r>
            <a:r>
              <a:rPr lang="zh-CN" altLang="en-US">
                <a:solidFill>
                  <a:srgbClr val="FF6600"/>
                </a:solidFill>
              </a:rPr>
              <a:t>新态</a:t>
            </a:r>
          </a:p>
        </p:txBody>
      </p:sp>
      <p:sp>
        <p:nvSpPr>
          <p:cNvPr id="123927" name="Rectangle 23"/>
          <p:cNvSpPr>
            <a:spLocks noChangeArrowheads="1"/>
          </p:cNvSpPr>
          <p:nvPr/>
        </p:nvSpPr>
        <p:spPr bwMode="auto">
          <a:xfrm>
            <a:off x="5508625" y="4941888"/>
            <a:ext cx="15113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i="1"/>
              <a:t>Q*</a:t>
            </a:r>
            <a:r>
              <a:rPr lang="zh-CN" altLang="en-US"/>
              <a:t>＝</a:t>
            </a:r>
            <a:r>
              <a:rPr lang="en-US" altLang="zh-CN"/>
              <a:t>1</a:t>
            </a:r>
          </a:p>
        </p:txBody>
      </p:sp>
      <p:sp>
        <p:nvSpPr>
          <p:cNvPr id="123928" name="AutoShape 24"/>
          <p:cNvSpPr>
            <a:spLocks noChangeArrowheads="1"/>
          </p:cNvSpPr>
          <p:nvPr/>
        </p:nvSpPr>
        <p:spPr bwMode="auto">
          <a:xfrm>
            <a:off x="2627313" y="5157788"/>
            <a:ext cx="574675" cy="215900"/>
          </a:xfrm>
          <a:prstGeom prst="rightArrow">
            <a:avLst>
              <a:gd name="adj1" fmla="val 50000"/>
              <a:gd name="adj2" fmla="val 66544"/>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3929" name="Group 25"/>
          <p:cNvGrpSpPr>
            <a:grpSpLocks/>
          </p:cNvGrpSpPr>
          <p:nvPr/>
        </p:nvGrpSpPr>
        <p:grpSpPr bwMode="auto">
          <a:xfrm>
            <a:off x="3276600" y="4724400"/>
            <a:ext cx="1341438" cy="1095375"/>
            <a:chOff x="158" y="1706"/>
            <a:chExt cx="738" cy="690"/>
          </a:xfrm>
        </p:grpSpPr>
        <p:sp>
          <p:nvSpPr>
            <p:cNvPr id="123930" name="Rectangle 26"/>
            <p:cNvSpPr>
              <a:spLocks noChangeArrowheads="1"/>
            </p:cNvSpPr>
            <p:nvPr/>
          </p:nvSpPr>
          <p:spPr bwMode="auto">
            <a:xfrm>
              <a:off x="249" y="1706"/>
              <a:ext cx="62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t>R</a:t>
              </a:r>
              <a:r>
                <a:rPr lang="en-US" altLang="zh-CN" baseline="-25000"/>
                <a:t>D</a:t>
              </a:r>
              <a:r>
                <a:rPr lang="zh-CN" altLang="en-US"/>
                <a:t>＝</a:t>
              </a:r>
              <a:r>
                <a:rPr lang="en-US" altLang="zh-CN"/>
                <a:t>0</a:t>
              </a:r>
            </a:p>
          </p:txBody>
        </p:sp>
        <p:sp>
          <p:nvSpPr>
            <p:cNvPr id="123931" name="Rectangle 27"/>
            <p:cNvSpPr>
              <a:spLocks noChangeArrowheads="1"/>
            </p:cNvSpPr>
            <p:nvPr/>
          </p:nvSpPr>
          <p:spPr bwMode="auto">
            <a:xfrm>
              <a:off x="249" y="2069"/>
              <a:ext cx="64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t>Q*</a:t>
              </a:r>
              <a:r>
                <a:rPr lang="en-US" altLang="zh-CN" i="1">
                  <a:sym typeface="Symbol" pitchFamily="18" charset="2"/>
                </a:rPr>
                <a:t></a:t>
              </a:r>
              <a:r>
                <a:rPr lang="en-US" altLang="zh-CN" i="1"/>
                <a:t> </a:t>
              </a:r>
              <a:r>
                <a:rPr lang="en-US" altLang="zh-CN"/>
                <a:t>=0</a:t>
              </a:r>
            </a:p>
          </p:txBody>
        </p:sp>
        <p:sp>
          <p:nvSpPr>
            <p:cNvPr id="123932" name="AutoShape 28"/>
            <p:cNvSpPr>
              <a:spLocks/>
            </p:cNvSpPr>
            <p:nvPr/>
          </p:nvSpPr>
          <p:spPr bwMode="auto">
            <a:xfrm>
              <a:off x="158" y="1797"/>
              <a:ext cx="136" cy="544"/>
            </a:xfrm>
            <a:prstGeom prst="leftBrace">
              <a:avLst>
                <a:gd name="adj1" fmla="val 33333"/>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3933" name="AutoShape 29"/>
          <p:cNvSpPr>
            <a:spLocks noChangeArrowheads="1"/>
          </p:cNvSpPr>
          <p:nvPr/>
        </p:nvSpPr>
        <p:spPr bwMode="auto">
          <a:xfrm>
            <a:off x="539750" y="5084763"/>
            <a:ext cx="574675" cy="215900"/>
          </a:xfrm>
          <a:prstGeom prst="rightArrow">
            <a:avLst>
              <a:gd name="adj1" fmla="val 50000"/>
              <a:gd name="adj2" fmla="val 66544"/>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34" name="Rectangle 30"/>
          <p:cNvSpPr>
            <a:spLocks noChangeArrowheads="1"/>
          </p:cNvSpPr>
          <p:nvPr/>
        </p:nvSpPr>
        <p:spPr bwMode="auto">
          <a:xfrm>
            <a:off x="1187450" y="4941888"/>
            <a:ext cx="16557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i="1"/>
              <a:t>Q *</a:t>
            </a:r>
            <a:r>
              <a:rPr lang="en-US" altLang="zh-CN" i="1">
                <a:sym typeface="Symbol" pitchFamily="18" charset="2"/>
              </a:rPr>
              <a:t></a:t>
            </a:r>
            <a:r>
              <a:rPr lang="en-US" altLang="zh-CN"/>
              <a:t> </a:t>
            </a:r>
            <a:r>
              <a:rPr lang="zh-CN" altLang="en-US"/>
              <a:t>＝</a:t>
            </a:r>
            <a:r>
              <a:rPr lang="en-US" altLang="zh-CN"/>
              <a:t>0</a:t>
            </a:r>
          </a:p>
        </p:txBody>
      </p:sp>
      <p:sp>
        <p:nvSpPr>
          <p:cNvPr id="123935" name="Rectangle 31"/>
          <p:cNvSpPr>
            <a:spLocks noChangeArrowheads="1"/>
          </p:cNvSpPr>
          <p:nvPr/>
        </p:nvSpPr>
        <p:spPr bwMode="auto">
          <a:xfrm>
            <a:off x="323850" y="4076700"/>
            <a:ext cx="1619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若</a:t>
            </a:r>
            <a:r>
              <a:rPr lang="en-US" altLang="zh-CN" i="1"/>
              <a:t>Q</a:t>
            </a:r>
            <a:r>
              <a:rPr lang="zh-CN" altLang="en-US"/>
              <a:t>＝</a:t>
            </a:r>
            <a:r>
              <a:rPr lang="en-US" altLang="zh-CN"/>
              <a:t>1</a:t>
            </a:r>
          </a:p>
        </p:txBody>
      </p:sp>
      <p:sp>
        <p:nvSpPr>
          <p:cNvPr id="123936" name="AutoShape 32"/>
          <p:cNvSpPr>
            <a:spLocks noChangeArrowheads="1"/>
          </p:cNvSpPr>
          <p:nvPr/>
        </p:nvSpPr>
        <p:spPr bwMode="auto">
          <a:xfrm>
            <a:off x="4787900" y="5157788"/>
            <a:ext cx="574675" cy="215900"/>
          </a:xfrm>
          <a:prstGeom prst="rightArrow">
            <a:avLst>
              <a:gd name="adj1" fmla="val 50000"/>
              <a:gd name="adj2" fmla="val 66544"/>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37" name="AutoShape 33"/>
          <p:cNvSpPr>
            <a:spLocks noChangeArrowheads="1"/>
          </p:cNvSpPr>
          <p:nvPr/>
        </p:nvSpPr>
        <p:spPr bwMode="auto">
          <a:xfrm>
            <a:off x="539750" y="6165850"/>
            <a:ext cx="574675" cy="215900"/>
          </a:xfrm>
          <a:prstGeom prst="rightArrow">
            <a:avLst>
              <a:gd name="adj1" fmla="val 50000"/>
              <a:gd name="adj2" fmla="val 66544"/>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38" name="Rectangle 34"/>
          <p:cNvSpPr>
            <a:spLocks noChangeArrowheads="1"/>
          </p:cNvSpPr>
          <p:nvPr/>
        </p:nvSpPr>
        <p:spPr bwMode="auto">
          <a:xfrm>
            <a:off x="1331913" y="5949950"/>
            <a:ext cx="3527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i="1"/>
              <a:t>Q*</a:t>
            </a:r>
            <a:r>
              <a:rPr lang="zh-CN" altLang="en-US"/>
              <a:t>＝</a:t>
            </a:r>
            <a:r>
              <a:rPr lang="en-US" altLang="zh-CN"/>
              <a:t>Q  </a:t>
            </a:r>
            <a:r>
              <a:rPr lang="zh-CN" altLang="en-US"/>
              <a:t>保持原态</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23920"/>
                                        </p:tgtEl>
                                        <p:attrNameLst>
                                          <p:attrName>style.visibility</p:attrName>
                                        </p:attrNameLst>
                                      </p:cBhvr>
                                      <p:to>
                                        <p:strVal val="visible"/>
                                      </p:to>
                                    </p:set>
                                    <p:animEffect transition="in" filter="dissolve">
                                      <p:cBhvr>
                                        <p:cTn id="7" dur="1000"/>
                                        <p:tgtEl>
                                          <p:spTgt spid="1239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123906"/>
                                        </p:tgtEl>
                                        <p:attrNameLst>
                                          <p:attrName>style.visibility</p:attrName>
                                        </p:attrNameLst>
                                      </p:cBhvr>
                                      <p:to>
                                        <p:strVal val="visible"/>
                                      </p:to>
                                    </p:set>
                                    <p:anim calcmode="lin" valueType="num">
                                      <p:cBhvr>
                                        <p:cTn id="12" dur="1000" fill="hold"/>
                                        <p:tgtEl>
                                          <p:spTgt spid="123906"/>
                                        </p:tgtEl>
                                        <p:attrNameLst>
                                          <p:attrName>ppt_x</p:attrName>
                                        </p:attrNameLst>
                                      </p:cBhvr>
                                      <p:tavLst>
                                        <p:tav tm="0">
                                          <p:val>
                                            <p:strVal val="#ppt_x-.2"/>
                                          </p:val>
                                        </p:tav>
                                        <p:tav tm="100000">
                                          <p:val>
                                            <p:strVal val="#ppt_x"/>
                                          </p:val>
                                        </p:tav>
                                      </p:tavLst>
                                    </p:anim>
                                    <p:anim calcmode="lin" valueType="num">
                                      <p:cBhvr>
                                        <p:cTn id="13" dur="1000" fill="hold"/>
                                        <p:tgtEl>
                                          <p:spTgt spid="123906"/>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2390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23925"/>
                                        </p:tgtEl>
                                        <p:attrNameLst>
                                          <p:attrName>style.visibility</p:attrName>
                                        </p:attrNameLst>
                                      </p:cBhvr>
                                      <p:to>
                                        <p:strVal val="visible"/>
                                      </p:to>
                                    </p:set>
                                    <p:animEffect transition="in" filter="circle(in)">
                                      <p:cBhvr>
                                        <p:cTn id="19" dur="1000"/>
                                        <p:tgtEl>
                                          <p:spTgt spid="12392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123918"/>
                                        </p:tgtEl>
                                        <p:attrNameLst>
                                          <p:attrName>style.visibility</p:attrName>
                                        </p:attrNameLst>
                                      </p:cBhvr>
                                      <p:to>
                                        <p:strVal val="visible"/>
                                      </p:to>
                                    </p:set>
                                    <p:animEffect transition="in" filter="box(in)">
                                      <p:cBhvr>
                                        <p:cTn id="24" dur="1000"/>
                                        <p:tgtEl>
                                          <p:spTgt spid="12391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nodeType="clickEffect">
                                  <p:stCondLst>
                                    <p:cond delay="0"/>
                                  </p:stCondLst>
                                  <p:childTnLst>
                                    <p:set>
                                      <p:cBhvr>
                                        <p:cTn id="28" dur="1" fill="hold">
                                          <p:stCondLst>
                                            <p:cond delay="0"/>
                                          </p:stCondLst>
                                        </p:cTn>
                                        <p:tgtEl>
                                          <p:spTgt spid="123911"/>
                                        </p:tgtEl>
                                        <p:attrNameLst>
                                          <p:attrName>style.visibility</p:attrName>
                                        </p:attrNameLst>
                                      </p:cBhvr>
                                      <p:to>
                                        <p:strVal val="visible"/>
                                      </p:to>
                                    </p:set>
                                    <p:animEffect transition="in" filter="fade">
                                      <p:cBhvr>
                                        <p:cTn id="29" dur="1000"/>
                                        <p:tgtEl>
                                          <p:spTgt spid="12391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23915"/>
                                        </p:tgtEl>
                                        <p:attrNameLst>
                                          <p:attrName>style.visibility</p:attrName>
                                        </p:attrNameLst>
                                      </p:cBhvr>
                                      <p:to>
                                        <p:strVal val="visible"/>
                                      </p:to>
                                    </p:set>
                                    <p:animEffect transition="in" filter="wipe(left)">
                                      <p:cBhvr>
                                        <p:cTn id="34" dur="1000"/>
                                        <p:tgtEl>
                                          <p:spTgt spid="12391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23916"/>
                                        </p:tgtEl>
                                        <p:attrNameLst>
                                          <p:attrName>style.visibility</p:attrName>
                                        </p:attrNameLst>
                                      </p:cBhvr>
                                      <p:to>
                                        <p:strVal val="visible"/>
                                      </p:to>
                                    </p:set>
                                    <p:animEffect transition="in" filter="fade">
                                      <p:cBhvr>
                                        <p:cTn id="39" dur="1000"/>
                                        <p:tgtEl>
                                          <p:spTgt spid="12391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23910"/>
                                        </p:tgtEl>
                                        <p:attrNameLst>
                                          <p:attrName>style.visibility</p:attrName>
                                        </p:attrNameLst>
                                      </p:cBhvr>
                                      <p:to>
                                        <p:strVal val="visible"/>
                                      </p:to>
                                    </p:set>
                                    <p:animEffect transition="in" filter="wipe(left)">
                                      <p:cBhvr>
                                        <p:cTn id="44" dur="1000"/>
                                        <p:tgtEl>
                                          <p:spTgt spid="12391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23909"/>
                                        </p:tgtEl>
                                        <p:attrNameLst>
                                          <p:attrName>style.visibility</p:attrName>
                                        </p:attrNameLst>
                                      </p:cBhvr>
                                      <p:to>
                                        <p:strVal val="visible"/>
                                      </p:to>
                                    </p:set>
                                    <p:animEffect transition="in" filter="fade">
                                      <p:cBhvr>
                                        <p:cTn id="49" dur="1000"/>
                                        <p:tgtEl>
                                          <p:spTgt spid="12390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4" presetClass="entr" presetSubtype="16" fill="hold" grpId="0" nodeType="clickEffect">
                                  <p:stCondLst>
                                    <p:cond delay="0"/>
                                  </p:stCondLst>
                                  <p:childTnLst>
                                    <p:set>
                                      <p:cBhvr>
                                        <p:cTn id="53" dur="1" fill="hold">
                                          <p:stCondLst>
                                            <p:cond delay="0"/>
                                          </p:stCondLst>
                                        </p:cTn>
                                        <p:tgtEl>
                                          <p:spTgt spid="123935"/>
                                        </p:tgtEl>
                                        <p:attrNameLst>
                                          <p:attrName>style.visibility</p:attrName>
                                        </p:attrNameLst>
                                      </p:cBhvr>
                                      <p:to>
                                        <p:strVal val="visible"/>
                                      </p:to>
                                    </p:set>
                                    <p:animEffect transition="in" filter="box(in)">
                                      <p:cBhvr>
                                        <p:cTn id="54" dur="1000"/>
                                        <p:tgtEl>
                                          <p:spTgt spid="12393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23933"/>
                                        </p:tgtEl>
                                        <p:attrNameLst>
                                          <p:attrName>style.visibility</p:attrName>
                                        </p:attrNameLst>
                                      </p:cBhvr>
                                      <p:to>
                                        <p:strVal val="visible"/>
                                      </p:to>
                                    </p:set>
                                    <p:animEffect transition="in" filter="wipe(left)">
                                      <p:cBhvr>
                                        <p:cTn id="59" dur="1000"/>
                                        <p:tgtEl>
                                          <p:spTgt spid="123933"/>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23934"/>
                                        </p:tgtEl>
                                        <p:attrNameLst>
                                          <p:attrName>style.visibility</p:attrName>
                                        </p:attrNameLst>
                                      </p:cBhvr>
                                      <p:to>
                                        <p:strVal val="visible"/>
                                      </p:to>
                                    </p:set>
                                    <p:animEffect transition="in" filter="fade">
                                      <p:cBhvr>
                                        <p:cTn id="64" dur="1000"/>
                                        <p:tgtEl>
                                          <p:spTgt spid="123934"/>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23928"/>
                                        </p:tgtEl>
                                        <p:attrNameLst>
                                          <p:attrName>style.visibility</p:attrName>
                                        </p:attrNameLst>
                                      </p:cBhvr>
                                      <p:to>
                                        <p:strVal val="visible"/>
                                      </p:to>
                                    </p:set>
                                    <p:animEffect transition="in" filter="wipe(left)">
                                      <p:cBhvr>
                                        <p:cTn id="69" dur="1000"/>
                                        <p:tgtEl>
                                          <p:spTgt spid="123928"/>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0" presetClass="entr" presetSubtype="0" fill="hold" nodeType="clickEffect">
                                  <p:stCondLst>
                                    <p:cond delay="0"/>
                                  </p:stCondLst>
                                  <p:childTnLst>
                                    <p:set>
                                      <p:cBhvr>
                                        <p:cTn id="73" dur="1" fill="hold">
                                          <p:stCondLst>
                                            <p:cond delay="0"/>
                                          </p:stCondLst>
                                        </p:cTn>
                                        <p:tgtEl>
                                          <p:spTgt spid="123929"/>
                                        </p:tgtEl>
                                        <p:attrNameLst>
                                          <p:attrName>style.visibility</p:attrName>
                                        </p:attrNameLst>
                                      </p:cBhvr>
                                      <p:to>
                                        <p:strVal val="visible"/>
                                      </p:to>
                                    </p:set>
                                    <p:animEffect transition="in" filter="fade">
                                      <p:cBhvr>
                                        <p:cTn id="74" dur="1000"/>
                                        <p:tgtEl>
                                          <p:spTgt spid="123929"/>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23936"/>
                                        </p:tgtEl>
                                        <p:attrNameLst>
                                          <p:attrName>style.visibility</p:attrName>
                                        </p:attrNameLst>
                                      </p:cBhvr>
                                      <p:to>
                                        <p:strVal val="visible"/>
                                      </p:to>
                                    </p:set>
                                    <p:animEffect transition="in" filter="wipe(left)">
                                      <p:cBhvr>
                                        <p:cTn id="79" dur="1000"/>
                                        <p:tgtEl>
                                          <p:spTgt spid="123936"/>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123927"/>
                                        </p:tgtEl>
                                        <p:attrNameLst>
                                          <p:attrName>style.visibility</p:attrName>
                                        </p:attrNameLst>
                                      </p:cBhvr>
                                      <p:to>
                                        <p:strVal val="visible"/>
                                      </p:to>
                                    </p:set>
                                    <p:animEffect transition="in" filter="fade">
                                      <p:cBhvr>
                                        <p:cTn id="84" dur="1000"/>
                                        <p:tgtEl>
                                          <p:spTgt spid="123927"/>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123937"/>
                                        </p:tgtEl>
                                        <p:attrNameLst>
                                          <p:attrName>style.visibility</p:attrName>
                                        </p:attrNameLst>
                                      </p:cBhvr>
                                      <p:to>
                                        <p:strVal val="visible"/>
                                      </p:to>
                                    </p:set>
                                    <p:animEffect transition="in" filter="wipe(left)">
                                      <p:cBhvr>
                                        <p:cTn id="89" dur="1000"/>
                                        <p:tgtEl>
                                          <p:spTgt spid="123937"/>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123938"/>
                                        </p:tgtEl>
                                        <p:attrNameLst>
                                          <p:attrName>style.visibility</p:attrName>
                                        </p:attrNameLst>
                                      </p:cBhvr>
                                      <p:to>
                                        <p:strVal val="visible"/>
                                      </p:to>
                                    </p:set>
                                    <p:animEffect transition="in" filter="fade">
                                      <p:cBhvr>
                                        <p:cTn id="94" dur="1000"/>
                                        <p:tgtEl>
                                          <p:spTgt spid="123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6" grpId="0"/>
      <p:bldP spid="123909" grpId="0"/>
      <p:bldP spid="123910" grpId="0" animBg="1"/>
      <p:bldP spid="123915" grpId="0" animBg="1"/>
      <p:bldP spid="123916" grpId="0"/>
      <p:bldP spid="123918" grpId="0"/>
      <p:bldP spid="123925" grpId="0" animBg="1"/>
      <p:bldP spid="123927" grpId="0"/>
      <p:bldP spid="123928" grpId="0" animBg="1"/>
      <p:bldP spid="123933" grpId="0" animBg="1"/>
      <p:bldP spid="123934" grpId="0"/>
      <p:bldP spid="123935" grpId="0"/>
      <p:bldP spid="123936" grpId="0" animBg="1"/>
      <p:bldP spid="123937" grpId="0" animBg="1"/>
      <p:bldP spid="12393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2124075" y="1052513"/>
            <a:ext cx="3960813" cy="1139825"/>
          </a:xfrm>
        </p:spPr>
        <p:txBody>
          <a:bodyPr/>
          <a:lstStyle/>
          <a:p>
            <a:r>
              <a:rPr lang="zh-CN" altLang="en-US" sz="8000">
                <a:solidFill>
                  <a:srgbClr val="FFFF66"/>
                </a:solidFill>
                <a:ea typeface="华文琥珀" pitchFamily="2" charset="-122"/>
              </a:rPr>
              <a:t>作    业</a:t>
            </a:r>
          </a:p>
        </p:txBody>
      </p:sp>
      <p:sp>
        <p:nvSpPr>
          <p:cNvPr id="167940" name="Text Box 4"/>
          <p:cNvSpPr txBox="1">
            <a:spLocks noChangeArrowheads="1"/>
          </p:cNvSpPr>
          <p:nvPr/>
        </p:nvSpPr>
        <p:spPr bwMode="auto">
          <a:xfrm>
            <a:off x="0" y="260350"/>
            <a:ext cx="7058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u="sng">
                <a:solidFill>
                  <a:srgbClr val="FFFF66"/>
                </a:solidFill>
              </a:rPr>
              <a:t>5.7* </a:t>
            </a:r>
            <a:r>
              <a:rPr lang="zh-CN" altLang="en-US" sz="3600" u="sng">
                <a:solidFill>
                  <a:srgbClr val="FFFF66"/>
                </a:solidFill>
              </a:rPr>
              <a:t>触发器的动态特性（自学）</a:t>
            </a:r>
          </a:p>
        </p:txBody>
      </p:sp>
      <p:sp>
        <p:nvSpPr>
          <p:cNvPr id="167941" name="Text Box 5"/>
          <p:cNvSpPr txBox="1">
            <a:spLocks noChangeArrowheads="1"/>
          </p:cNvSpPr>
          <p:nvPr/>
        </p:nvSpPr>
        <p:spPr bwMode="auto">
          <a:xfrm>
            <a:off x="755650" y="2565400"/>
            <a:ext cx="7058025" cy="2587625"/>
          </a:xfrm>
          <a:prstGeom prst="rect">
            <a:avLst/>
          </a:prstGeom>
          <a:noFill/>
          <a:ln w="57150" cmpd="thickThin">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000"/>
              <a:t>题</a:t>
            </a:r>
            <a:r>
              <a:rPr lang="en-US" altLang="zh-CN" sz="4000"/>
              <a:t>5.1   </a:t>
            </a:r>
            <a:r>
              <a:rPr lang="zh-CN" altLang="en-US" sz="4000"/>
              <a:t>题</a:t>
            </a:r>
            <a:r>
              <a:rPr lang="en-US" altLang="zh-CN" sz="4000"/>
              <a:t>5.4    </a:t>
            </a:r>
            <a:r>
              <a:rPr lang="zh-CN" altLang="en-US" sz="4000"/>
              <a:t>题</a:t>
            </a:r>
            <a:r>
              <a:rPr lang="en-US" altLang="zh-CN" sz="4000"/>
              <a:t>5.12   </a:t>
            </a:r>
            <a:r>
              <a:rPr lang="zh-CN" altLang="en-US" sz="4000"/>
              <a:t>题</a:t>
            </a:r>
            <a:r>
              <a:rPr lang="en-US" altLang="zh-CN" sz="4000"/>
              <a:t>5.14   </a:t>
            </a:r>
          </a:p>
          <a:p>
            <a:pPr>
              <a:spcBef>
                <a:spcPct val="50000"/>
              </a:spcBef>
            </a:pPr>
            <a:r>
              <a:rPr lang="zh-CN" altLang="en-US" sz="4000"/>
              <a:t>题</a:t>
            </a:r>
            <a:r>
              <a:rPr lang="en-US" altLang="zh-CN" sz="4000"/>
              <a:t>5.17   </a:t>
            </a:r>
            <a:r>
              <a:rPr lang="zh-CN" altLang="en-US" sz="4000"/>
              <a:t>题</a:t>
            </a:r>
            <a:r>
              <a:rPr lang="en-US" altLang="zh-CN" sz="4000"/>
              <a:t>5.19(</a:t>
            </a:r>
            <a:r>
              <a:rPr lang="en-US" altLang="zh-CN" sz="4000" i="1"/>
              <a:t>Q</a:t>
            </a:r>
            <a:r>
              <a:rPr lang="en-US" altLang="zh-CN" sz="4000" baseline="-25000"/>
              <a:t>4</a:t>
            </a:r>
            <a:r>
              <a:rPr lang="en-US" altLang="zh-CN" sz="4000"/>
              <a:t>)   </a:t>
            </a:r>
            <a:r>
              <a:rPr lang="zh-CN" altLang="en-US" sz="4000"/>
              <a:t>题</a:t>
            </a:r>
            <a:r>
              <a:rPr lang="en-US" altLang="zh-CN" sz="4000"/>
              <a:t>5. 23    </a:t>
            </a:r>
          </a:p>
          <a:p>
            <a:pPr>
              <a:spcBef>
                <a:spcPct val="50000"/>
              </a:spcBef>
            </a:pPr>
            <a:r>
              <a:rPr lang="zh-CN" altLang="en-US" sz="4000"/>
              <a:t>题</a:t>
            </a:r>
            <a:r>
              <a:rPr lang="en-US" altLang="zh-CN" sz="4000"/>
              <a:t>5.25</a:t>
            </a:r>
          </a:p>
        </p:txBody>
      </p:sp>
    </p:spTree>
  </p:cSld>
  <p:clrMapOvr>
    <a:masterClrMapping/>
  </p:clrMapOvr>
  <p:transition spd="slow">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Rectangle 4"/>
          <p:cNvSpPr>
            <a:spLocks noGrp="1" noChangeArrowheads="1"/>
          </p:cNvSpPr>
          <p:nvPr>
            <p:ph type="title"/>
          </p:nvPr>
        </p:nvSpPr>
        <p:spPr>
          <a:xfrm>
            <a:off x="250825" y="692150"/>
            <a:ext cx="3683000" cy="504825"/>
          </a:xfrm>
          <a:noFill/>
          <a:ln/>
        </p:spPr>
        <p:txBody>
          <a:bodyPr/>
          <a:lstStyle/>
          <a:p>
            <a:pPr algn="l"/>
            <a:r>
              <a:rPr lang="en-US" altLang="zh-CN" sz="2800" b="1">
                <a:solidFill>
                  <a:schemeClr val="tx1"/>
                </a:solidFill>
                <a:effectLst/>
                <a:latin typeface="Times New Roman" pitchFamily="18" charset="0"/>
                <a:ea typeface="楷体_GB2312" pitchFamily="49" charset="-122"/>
              </a:rPr>
              <a:t>d .  </a:t>
            </a:r>
            <a:r>
              <a:rPr lang="en-US" altLang="zh-CN" sz="2800" b="1" i="1">
                <a:solidFill>
                  <a:schemeClr val="tx1"/>
                </a:solidFill>
                <a:effectLst/>
                <a:latin typeface="Times New Roman" pitchFamily="18" charset="0"/>
                <a:ea typeface="楷体_GB2312" pitchFamily="49" charset="-122"/>
              </a:rPr>
              <a:t>R</a:t>
            </a:r>
            <a:r>
              <a:rPr lang="en-US" altLang="zh-CN" sz="2800" b="1" baseline="-25000">
                <a:solidFill>
                  <a:schemeClr val="tx1"/>
                </a:solidFill>
                <a:effectLst/>
                <a:latin typeface="Times New Roman" pitchFamily="18" charset="0"/>
                <a:ea typeface="楷体_GB2312" pitchFamily="49" charset="-122"/>
              </a:rPr>
              <a:t>D</a:t>
            </a:r>
            <a:r>
              <a:rPr lang="zh-CN" altLang="en-US" sz="2800" b="1">
                <a:solidFill>
                  <a:schemeClr val="tx1"/>
                </a:solidFill>
                <a:effectLst/>
                <a:latin typeface="Times New Roman" pitchFamily="18" charset="0"/>
                <a:ea typeface="楷体_GB2312" pitchFamily="49" charset="-122"/>
              </a:rPr>
              <a:t>＝</a:t>
            </a:r>
            <a:r>
              <a:rPr lang="en-US" altLang="zh-CN" sz="2800" b="1">
                <a:solidFill>
                  <a:schemeClr val="tx1"/>
                </a:solidFill>
                <a:effectLst/>
                <a:latin typeface="Times New Roman" pitchFamily="18" charset="0"/>
                <a:ea typeface="楷体_GB2312" pitchFamily="49" charset="-122"/>
              </a:rPr>
              <a:t>1</a:t>
            </a:r>
            <a:r>
              <a:rPr lang="zh-CN" altLang="en-US" sz="2800" b="1">
                <a:solidFill>
                  <a:schemeClr val="tx1"/>
                </a:solidFill>
                <a:effectLst/>
                <a:latin typeface="Times New Roman" pitchFamily="18" charset="0"/>
                <a:ea typeface="楷体_GB2312" pitchFamily="49" charset="-122"/>
              </a:rPr>
              <a:t>，</a:t>
            </a:r>
            <a:r>
              <a:rPr lang="en-US" altLang="zh-CN" sz="2800" b="1" i="1">
                <a:solidFill>
                  <a:schemeClr val="tx1"/>
                </a:solidFill>
                <a:effectLst/>
                <a:latin typeface="Times New Roman" pitchFamily="18" charset="0"/>
                <a:ea typeface="楷体_GB2312" pitchFamily="49" charset="-122"/>
              </a:rPr>
              <a:t>S</a:t>
            </a:r>
            <a:r>
              <a:rPr lang="en-US" altLang="zh-CN" sz="2800" b="1" baseline="-25000">
                <a:solidFill>
                  <a:schemeClr val="tx1"/>
                </a:solidFill>
                <a:effectLst/>
                <a:latin typeface="Times New Roman" pitchFamily="18" charset="0"/>
                <a:ea typeface="楷体_GB2312" pitchFamily="49" charset="-122"/>
              </a:rPr>
              <a:t>D</a:t>
            </a:r>
            <a:r>
              <a:rPr lang="zh-CN" altLang="en-US" sz="2800" b="1">
                <a:solidFill>
                  <a:schemeClr val="tx1"/>
                </a:solidFill>
                <a:effectLst/>
                <a:latin typeface="Times New Roman" pitchFamily="18" charset="0"/>
                <a:ea typeface="楷体_GB2312" pitchFamily="49" charset="-122"/>
              </a:rPr>
              <a:t>＝</a:t>
            </a:r>
            <a:r>
              <a:rPr lang="en-US" altLang="zh-CN" sz="2800" b="1">
                <a:solidFill>
                  <a:schemeClr val="tx1"/>
                </a:solidFill>
                <a:effectLst/>
                <a:latin typeface="Times New Roman" pitchFamily="18" charset="0"/>
                <a:ea typeface="楷体_GB2312" pitchFamily="49" charset="-122"/>
              </a:rPr>
              <a:t>1</a:t>
            </a:r>
          </a:p>
        </p:txBody>
      </p:sp>
      <p:sp>
        <p:nvSpPr>
          <p:cNvPr id="124933" name="Rectangle 5"/>
          <p:cNvSpPr>
            <a:spLocks noChangeArrowheads="1"/>
          </p:cNvSpPr>
          <p:nvPr/>
        </p:nvSpPr>
        <p:spPr bwMode="auto">
          <a:xfrm>
            <a:off x="0" y="0"/>
            <a:ext cx="341947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effectLst>
                  <a:outerShdw blurRad="38100" dist="38100" dir="2700000" algn="tl">
                    <a:srgbClr val="000000"/>
                  </a:outerShdw>
                </a:effectLst>
              </a:rPr>
              <a:t>5.2   </a:t>
            </a:r>
            <a:r>
              <a:rPr lang="en-US" altLang="zh-CN" sz="3600" i="1" u="sng">
                <a:solidFill>
                  <a:srgbClr val="FFFF66"/>
                </a:solidFill>
                <a:effectLst>
                  <a:outerShdw blurRad="38100" dist="38100" dir="2700000" algn="tl">
                    <a:srgbClr val="000000"/>
                  </a:outerShdw>
                </a:effectLst>
              </a:rPr>
              <a:t>SR</a:t>
            </a:r>
            <a:r>
              <a:rPr lang="zh-CN" altLang="en-US" sz="3600" u="sng">
                <a:solidFill>
                  <a:srgbClr val="FFFF66"/>
                </a:solidFill>
                <a:effectLst>
                  <a:outerShdw blurRad="38100" dist="38100" dir="2700000" algn="tl">
                    <a:srgbClr val="000000"/>
                  </a:outerShdw>
                </a:effectLst>
              </a:rPr>
              <a:t>锁存器</a:t>
            </a:r>
          </a:p>
        </p:txBody>
      </p:sp>
      <p:grpSp>
        <p:nvGrpSpPr>
          <p:cNvPr id="124934" name="Group 6"/>
          <p:cNvGrpSpPr>
            <a:grpSpLocks/>
          </p:cNvGrpSpPr>
          <p:nvPr/>
        </p:nvGrpSpPr>
        <p:grpSpPr bwMode="auto">
          <a:xfrm>
            <a:off x="3851275" y="260350"/>
            <a:ext cx="5041900" cy="3168650"/>
            <a:chOff x="2426" y="2115"/>
            <a:chExt cx="3129" cy="1860"/>
          </a:xfrm>
        </p:grpSpPr>
        <p:pic>
          <p:nvPicPr>
            <p:cNvPr id="124935" name="Picture 7" descr="5-2-1"/>
            <p:cNvPicPr>
              <a:picLocks noChangeAspect="1" noChangeArrowheads="1"/>
            </p:cNvPicPr>
            <p:nvPr/>
          </p:nvPicPr>
          <p:blipFill>
            <a:blip r:embed="rId4">
              <a:extLst>
                <a:ext uri="{28A0092B-C50C-407E-A947-70E740481C1C}">
                  <a14:useLocalDpi xmlns:a14="http://schemas.microsoft.com/office/drawing/2010/main" val="0"/>
                </a:ext>
              </a:extLst>
            </a:blip>
            <a:srcRect l="35524" b="-432"/>
            <a:stretch>
              <a:fillRect/>
            </a:stretch>
          </p:blipFill>
          <p:spPr bwMode="auto">
            <a:xfrm>
              <a:off x="2426" y="2115"/>
              <a:ext cx="3129" cy="1860"/>
            </a:xfrm>
            <a:prstGeom prst="rect">
              <a:avLst/>
            </a:prstGeom>
            <a:noFill/>
            <a:ln w="57150" cmpd="thickThin">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124936" name="Rectangle 8"/>
            <p:cNvSpPr>
              <a:spLocks noChangeArrowheads="1"/>
            </p:cNvSpPr>
            <p:nvPr/>
          </p:nvSpPr>
          <p:spPr bwMode="auto">
            <a:xfrm>
              <a:off x="3606" y="3612"/>
              <a:ext cx="778"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00"/>
                  </a:solidFill>
                </a:rPr>
                <a:t>图</a:t>
              </a:r>
              <a:r>
                <a:rPr kumimoji="1" lang="en-US" altLang="zh-CN">
                  <a:solidFill>
                    <a:srgbClr val="000000"/>
                  </a:solidFill>
                </a:rPr>
                <a:t>4.2.1</a:t>
              </a:r>
            </a:p>
          </p:txBody>
        </p:sp>
      </p:grpSp>
      <p:sp>
        <p:nvSpPr>
          <p:cNvPr id="124937" name="Rectangle 9"/>
          <p:cNvSpPr>
            <a:spLocks noChangeArrowheads="1"/>
          </p:cNvSpPr>
          <p:nvPr/>
        </p:nvSpPr>
        <p:spPr bwMode="auto">
          <a:xfrm>
            <a:off x="250825" y="1268413"/>
            <a:ext cx="3384550" cy="308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i="1"/>
              <a:t>Q</a:t>
            </a:r>
            <a:r>
              <a:rPr lang="zh-CN" altLang="en-US"/>
              <a:t>＝</a:t>
            </a:r>
            <a:r>
              <a:rPr lang="en-US" altLang="zh-CN" i="1"/>
              <a:t>Q </a:t>
            </a:r>
            <a:r>
              <a:rPr lang="en-US" altLang="zh-CN">
                <a:sym typeface="Symbol" pitchFamily="18" charset="2"/>
              </a:rPr>
              <a:t> </a:t>
            </a:r>
            <a:r>
              <a:rPr lang="en-US" altLang="zh-CN"/>
              <a:t>= 0</a:t>
            </a:r>
            <a:r>
              <a:rPr lang="zh-CN" altLang="en-US"/>
              <a:t>，为禁态，也称为不定态，即</a:t>
            </a:r>
            <a:r>
              <a:rPr lang="en-US" altLang="zh-CN" i="1"/>
              <a:t>R</a:t>
            </a:r>
            <a:r>
              <a:rPr lang="en-US" altLang="zh-CN" baseline="-25000"/>
              <a:t>D</a:t>
            </a:r>
            <a:r>
              <a:rPr lang="zh-CN" altLang="en-US"/>
              <a:t>和</a:t>
            </a:r>
            <a:r>
              <a:rPr lang="en-US" altLang="zh-CN" i="1"/>
              <a:t>S</a:t>
            </a:r>
            <a:r>
              <a:rPr lang="en-US" altLang="zh-CN" baseline="-25000"/>
              <a:t>D</a:t>
            </a:r>
            <a:r>
              <a:rPr lang="zh-CN" altLang="en-US"/>
              <a:t>同时去掉高电平加低电平，输出状态不定，故输入端应该遵循</a:t>
            </a:r>
            <a:r>
              <a:rPr lang="en-US" altLang="zh-CN" i="1"/>
              <a:t>R</a:t>
            </a:r>
            <a:r>
              <a:rPr lang="en-US" altLang="zh-CN" baseline="-25000"/>
              <a:t>D</a:t>
            </a:r>
            <a:r>
              <a:rPr lang="en-US" altLang="zh-CN" i="1"/>
              <a:t>S</a:t>
            </a:r>
            <a:r>
              <a:rPr lang="en-US" altLang="zh-CN" baseline="-25000"/>
              <a:t>D</a:t>
            </a:r>
            <a:r>
              <a:rPr lang="zh-CN" altLang="en-US"/>
              <a:t>＝</a:t>
            </a:r>
            <a:r>
              <a:rPr lang="en-US" altLang="zh-CN"/>
              <a:t>0</a:t>
            </a:r>
            <a:endParaRPr lang="en-US" altLang="zh-CN" baseline="-25000"/>
          </a:p>
        </p:txBody>
      </p:sp>
      <p:sp>
        <p:nvSpPr>
          <p:cNvPr id="124938" name="Text Box 10"/>
          <p:cNvSpPr txBox="1">
            <a:spLocks noChangeArrowheads="1"/>
          </p:cNvSpPr>
          <p:nvPr/>
        </p:nvSpPr>
        <p:spPr bwMode="auto">
          <a:xfrm>
            <a:off x="4284663" y="187325"/>
            <a:ext cx="3603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6600"/>
                </a:solidFill>
              </a:rPr>
              <a:t>0</a:t>
            </a:r>
          </a:p>
        </p:txBody>
      </p:sp>
      <p:sp>
        <p:nvSpPr>
          <p:cNvPr id="124939" name="Text Box 11"/>
          <p:cNvSpPr txBox="1">
            <a:spLocks noChangeArrowheads="1"/>
          </p:cNvSpPr>
          <p:nvPr/>
        </p:nvSpPr>
        <p:spPr bwMode="auto">
          <a:xfrm>
            <a:off x="4284663" y="2276475"/>
            <a:ext cx="3603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6600"/>
                </a:solidFill>
              </a:rPr>
              <a:t>0</a:t>
            </a:r>
          </a:p>
        </p:txBody>
      </p:sp>
      <p:sp>
        <p:nvSpPr>
          <p:cNvPr id="124940" name="Text Box 12"/>
          <p:cNvSpPr txBox="1">
            <a:spLocks noChangeArrowheads="1"/>
          </p:cNvSpPr>
          <p:nvPr/>
        </p:nvSpPr>
        <p:spPr bwMode="auto">
          <a:xfrm>
            <a:off x="4284663" y="979488"/>
            <a:ext cx="3603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6600"/>
                </a:solidFill>
              </a:rPr>
              <a:t>0</a:t>
            </a:r>
          </a:p>
        </p:txBody>
      </p:sp>
      <p:sp>
        <p:nvSpPr>
          <p:cNvPr id="124941" name="Text Box 13"/>
          <p:cNvSpPr txBox="1">
            <a:spLocks noChangeArrowheads="1"/>
          </p:cNvSpPr>
          <p:nvPr/>
        </p:nvSpPr>
        <p:spPr bwMode="auto">
          <a:xfrm>
            <a:off x="4284663" y="1555750"/>
            <a:ext cx="3603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6600"/>
                </a:solidFill>
              </a:rPr>
              <a:t>0</a:t>
            </a:r>
          </a:p>
        </p:txBody>
      </p:sp>
      <p:sp>
        <p:nvSpPr>
          <p:cNvPr id="124942" name="Text Box 14"/>
          <p:cNvSpPr txBox="1">
            <a:spLocks noChangeArrowheads="1"/>
          </p:cNvSpPr>
          <p:nvPr/>
        </p:nvSpPr>
        <p:spPr bwMode="auto">
          <a:xfrm>
            <a:off x="250825" y="4365625"/>
            <a:ext cx="30241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其特性表如表</a:t>
            </a:r>
            <a:r>
              <a:rPr lang="en-US" altLang="zh-CN"/>
              <a:t>5.2.1</a:t>
            </a:r>
            <a:r>
              <a:rPr lang="zh-CN" altLang="en-US"/>
              <a:t>所示</a:t>
            </a:r>
          </a:p>
        </p:txBody>
      </p:sp>
      <p:graphicFrame>
        <p:nvGraphicFramePr>
          <p:cNvPr id="124943" name="Object 15"/>
          <p:cNvGraphicFramePr>
            <a:graphicFrameLocks noChangeAspect="1"/>
          </p:cNvGraphicFramePr>
          <p:nvPr/>
        </p:nvGraphicFramePr>
        <p:xfrm>
          <a:off x="3995738" y="3644900"/>
          <a:ext cx="4456112" cy="3024188"/>
        </p:xfrm>
        <a:graphic>
          <a:graphicData uri="http://schemas.openxmlformats.org/presentationml/2006/ole">
            <mc:AlternateContent xmlns:mc="http://schemas.openxmlformats.org/markup-compatibility/2006">
              <mc:Choice xmlns:v="urn:schemas-microsoft-com:vml" Requires="v">
                <p:oleObj spid="_x0000_s124944" name="Visio" r:id="rId5" imgW="1974799" imgH="2137562" progId="Visio.Drawing.11">
                  <p:embed/>
                </p:oleObj>
              </mc:Choice>
              <mc:Fallback>
                <p:oleObj name="Visio" r:id="rId5" imgW="1974799" imgH="2137562" progId="Visio.Drawing.11">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t="10783" b="24619"/>
                      <a:stretch>
                        <a:fillRect/>
                      </a:stretch>
                    </p:blipFill>
                    <p:spPr bwMode="auto">
                      <a:xfrm>
                        <a:off x="3995738" y="3644900"/>
                        <a:ext cx="4456112" cy="3024188"/>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24932"/>
                                        </p:tgtEl>
                                        <p:attrNameLst>
                                          <p:attrName>style.visibility</p:attrName>
                                        </p:attrNameLst>
                                      </p:cBhvr>
                                      <p:to>
                                        <p:strVal val="visible"/>
                                      </p:to>
                                    </p:set>
                                    <p:anim calcmode="lin" valueType="num">
                                      <p:cBhvr>
                                        <p:cTn id="7" dur="1000" fill="hold"/>
                                        <p:tgtEl>
                                          <p:spTgt spid="124932"/>
                                        </p:tgtEl>
                                        <p:attrNameLst>
                                          <p:attrName>ppt_x</p:attrName>
                                        </p:attrNameLst>
                                      </p:cBhvr>
                                      <p:tavLst>
                                        <p:tav tm="0">
                                          <p:val>
                                            <p:strVal val="#ppt_x-.2"/>
                                          </p:val>
                                        </p:tav>
                                        <p:tav tm="100000">
                                          <p:val>
                                            <p:strVal val="#ppt_x"/>
                                          </p:val>
                                        </p:tav>
                                      </p:tavLst>
                                    </p:anim>
                                    <p:anim calcmode="lin" valueType="num">
                                      <p:cBhvr>
                                        <p:cTn id="8" dur="1000" fill="hold"/>
                                        <p:tgtEl>
                                          <p:spTgt spid="124932"/>
                                        </p:tgtEl>
                                        <p:attrNameLst>
                                          <p:attrName>ppt_y</p:attrName>
                                        </p:attrNameLst>
                                      </p:cBhvr>
                                      <p:tavLst>
                                        <p:tav tm="0">
                                          <p:val>
                                            <p:strVal val="#ppt_y"/>
                                          </p:val>
                                        </p:tav>
                                        <p:tav tm="100000">
                                          <p:val>
                                            <p:strVal val="#ppt_y"/>
                                          </p:val>
                                        </p:tav>
                                      </p:tavLst>
                                    </p:anim>
                                    <p:animEffect transition="in" filter="wipe(right)" prLst="gradientSize: 0.1">
                                      <p:cBhvr>
                                        <p:cTn id="9" dur="1000"/>
                                        <p:tgtEl>
                                          <p:spTgt spid="12493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ntr" presetSubtype="0" fill="hold" nodeType="clickEffect">
                                  <p:stCondLst>
                                    <p:cond delay="0"/>
                                  </p:stCondLst>
                                  <p:childTnLst>
                                    <p:set>
                                      <p:cBhvr>
                                        <p:cTn id="13" dur="1" fill="hold">
                                          <p:stCondLst>
                                            <p:cond delay="0"/>
                                          </p:stCondLst>
                                        </p:cTn>
                                        <p:tgtEl>
                                          <p:spTgt spid="124934"/>
                                        </p:tgtEl>
                                        <p:attrNameLst>
                                          <p:attrName>style.visibility</p:attrName>
                                        </p:attrNameLst>
                                      </p:cBhvr>
                                      <p:to>
                                        <p:strVal val="visible"/>
                                      </p:to>
                                    </p:set>
                                    <p:animEffect transition="in" filter="dissolve">
                                      <p:cBhvr>
                                        <p:cTn id="14" dur="1000"/>
                                        <p:tgtEl>
                                          <p:spTgt spid="12493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0" presetClass="entr" presetSubtype="0" fill="hold" grpId="0" nodeType="clickEffect">
                                  <p:stCondLst>
                                    <p:cond delay="0"/>
                                  </p:stCondLst>
                                  <p:childTnLst>
                                    <p:set>
                                      <p:cBhvr>
                                        <p:cTn id="18" dur="1" fill="hold">
                                          <p:stCondLst>
                                            <p:cond delay="0"/>
                                          </p:stCondLst>
                                        </p:cTn>
                                        <p:tgtEl>
                                          <p:spTgt spid="124937"/>
                                        </p:tgtEl>
                                        <p:attrNameLst>
                                          <p:attrName>style.visibility</p:attrName>
                                        </p:attrNameLst>
                                      </p:cBhvr>
                                      <p:to>
                                        <p:strVal val="visible"/>
                                      </p:to>
                                    </p:set>
                                    <p:animEffect transition="in" filter="wedge">
                                      <p:cBhvr>
                                        <p:cTn id="19" dur="1000"/>
                                        <p:tgtEl>
                                          <p:spTgt spid="12493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24938"/>
                                        </p:tgtEl>
                                        <p:attrNameLst>
                                          <p:attrName>style.visibility</p:attrName>
                                        </p:attrNameLst>
                                      </p:cBhvr>
                                      <p:to>
                                        <p:strVal val="visible"/>
                                      </p:to>
                                    </p:set>
                                    <p:animEffect transition="in" filter="fade">
                                      <p:cBhvr>
                                        <p:cTn id="24" dur="1000"/>
                                        <p:tgtEl>
                                          <p:spTgt spid="12493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4939"/>
                                        </p:tgtEl>
                                        <p:attrNameLst>
                                          <p:attrName>style.visibility</p:attrName>
                                        </p:attrNameLst>
                                      </p:cBhvr>
                                      <p:to>
                                        <p:strVal val="visible"/>
                                      </p:to>
                                    </p:set>
                                    <p:animEffect transition="in" filter="fade">
                                      <p:cBhvr>
                                        <p:cTn id="29" dur="1000"/>
                                        <p:tgtEl>
                                          <p:spTgt spid="12493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4940"/>
                                        </p:tgtEl>
                                        <p:attrNameLst>
                                          <p:attrName>style.visibility</p:attrName>
                                        </p:attrNameLst>
                                      </p:cBhvr>
                                      <p:to>
                                        <p:strVal val="visible"/>
                                      </p:to>
                                    </p:set>
                                    <p:animEffect transition="in" filter="fade">
                                      <p:cBhvr>
                                        <p:cTn id="34" dur="1000"/>
                                        <p:tgtEl>
                                          <p:spTgt spid="12494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24941"/>
                                        </p:tgtEl>
                                        <p:attrNameLst>
                                          <p:attrName>style.visibility</p:attrName>
                                        </p:attrNameLst>
                                      </p:cBhvr>
                                      <p:to>
                                        <p:strVal val="visible"/>
                                      </p:to>
                                    </p:set>
                                    <p:animEffect transition="in" filter="fade">
                                      <p:cBhvr>
                                        <p:cTn id="39" dur="1000"/>
                                        <p:tgtEl>
                                          <p:spTgt spid="12494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124942"/>
                                        </p:tgtEl>
                                        <p:attrNameLst>
                                          <p:attrName>style.visibility</p:attrName>
                                        </p:attrNameLst>
                                      </p:cBhvr>
                                      <p:to>
                                        <p:strVal val="visible"/>
                                      </p:to>
                                    </p:set>
                                    <p:animEffect transition="in" filter="box(in)">
                                      <p:cBhvr>
                                        <p:cTn id="44" dur="1000"/>
                                        <p:tgtEl>
                                          <p:spTgt spid="12494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nodeType="clickEffect">
                                  <p:stCondLst>
                                    <p:cond delay="0"/>
                                  </p:stCondLst>
                                  <p:childTnLst>
                                    <p:set>
                                      <p:cBhvr>
                                        <p:cTn id="48" dur="1" fill="hold">
                                          <p:stCondLst>
                                            <p:cond delay="0"/>
                                          </p:stCondLst>
                                        </p:cTn>
                                        <p:tgtEl>
                                          <p:spTgt spid="124943"/>
                                        </p:tgtEl>
                                        <p:attrNameLst>
                                          <p:attrName>style.visibility</p:attrName>
                                        </p:attrNameLst>
                                      </p:cBhvr>
                                      <p:to>
                                        <p:strVal val="visible"/>
                                      </p:to>
                                    </p:set>
                                    <p:animEffect transition="in" filter="dissolve">
                                      <p:cBhvr>
                                        <p:cTn id="49" dur="1000"/>
                                        <p:tgtEl>
                                          <p:spTgt spid="124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2" grpId="0"/>
      <p:bldP spid="124937" grpId="0"/>
      <p:bldP spid="124938" grpId="0"/>
      <p:bldP spid="124939" grpId="0"/>
      <p:bldP spid="124940" grpId="0"/>
      <p:bldP spid="124941" grpId="0"/>
      <p:bldP spid="12494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0" name="Rectangle 4"/>
          <p:cNvSpPr>
            <a:spLocks noGrp="1" noChangeArrowheads="1"/>
          </p:cNvSpPr>
          <p:nvPr>
            <p:ph type="title"/>
          </p:nvPr>
        </p:nvSpPr>
        <p:spPr>
          <a:xfrm>
            <a:off x="179388" y="620713"/>
            <a:ext cx="8964612" cy="576262"/>
          </a:xfrm>
          <a:noFill/>
          <a:ln/>
        </p:spPr>
        <p:txBody>
          <a:bodyPr/>
          <a:lstStyle/>
          <a:p>
            <a:pPr algn="l"/>
            <a:r>
              <a:rPr lang="en-US" altLang="zh-CN" sz="2800" b="1" u="sng">
                <a:solidFill>
                  <a:schemeClr val="tx1"/>
                </a:solidFill>
                <a:latin typeface="Times New Roman" pitchFamily="18" charset="0"/>
                <a:ea typeface="楷体_GB2312" pitchFamily="49" charset="-122"/>
              </a:rPr>
              <a:t>2.</a:t>
            </a:r>
            <a:r>
              <a:rPr lang="zh-CN" altLang="en-US" sz="2800" b="1" u="sng">
                <a:solidFill>
                  <a:schemeClr val="tx1"/>
                </a:solidFill>
                <a:latin typeface="Times New Roman" pitchFamily="18" charset="0"/>
                <a:ea typeface="楷体_GB2312" pitchFamily="49" charset="-122"/>
              </a:rPr>
              <a:t>由与非门构成</a:t>
            </a:r>
            <a:r>
              <a:rPr lang="zh-CN" altLang="en-US" sz="2800" b="1">
                <a:solidFill>
                  <a:schemeClr val="tx1"/>
                </a:solidFill>
                <a:latin typeface="Times New Roman" pitchFamily="18" charset="0"/>
                <a:ea typeface="楷体_GB2312" pitchFamily="49" charset="-122"/>
              </a:rPr>
              <a:t>：其电路及图形符号如图</a:t>
            </a:r>
            <a:r>
              <a:rPr lang="en-US" altLang="zh-CN" sz="2800" b="1">
                <a:solidFill>
                  <a:schemeClr val="tx1"/>
                </a:solidFill>
                <a:latin typeface="Times New Roman" pitchFamily="18" charset="0"/>
                <a:ea typeface="楷体_GB2312" pitchFamily="49" charset="-122"/>
              </a:rPr>
              <a:t>4.2.2</a:t>
            </a:r>
            <a:r>
              <a:rPr lang="zh-CN" altLang="en-US" sz="2800" b="1">
                <a:solidFill>
                  <a:schemeClr val="tx1"/>
                </a:solidFill>
                <a:latin typeface="Times New Roman" pitchFamily="18" charset="0"/>
                <a:ea typeface="楷体_GB2312" pitchFamily="49" charset="-122"/>
              </a:rPr>
              <a:t>所示。</a:t>
            </a:r>
          </a:p>
        </p:txBody>
      </p:sp>
      <p:grpSp>
        <p:nvGrpSpPr>
          <p:cNvPr id="126990" name="Group 14"/>
          <p:cNvGrpSpPr>
            <a:grpSpLocks/>
          </p:cNvGrpSpPr>
          <p:nvPr/>
        </p:nvGrpSpPr>
        <p:grpSpPr bwMode="auto">
          <a:xfrm>
            <a:off x="755650" y="1268413"/>
            <a:ext cx="7416800" cy="3049587"/>
            <a:chOff x="476" y="1071"/>
            <a:chExt cx="4672" cy="1921"/>
          </a:xfrm>
        </p:grpSpPr>
        <p:pic>
          <p:nvPicPr>
            <p:cNvPr id="126981" name="Picture 5" descr="5-2-3"/>
            <p:cNvPicPr>
              <a:picLocks noChangeAspect="1" noChangeArrowheads="1"/>
            </p:cNvPicPr>
            <p:nvPr/>
          </p:nvPicPr>
          <p:blipFill>
            <a:blip r:embed="rId4">
              <a:extLst>
                <a:ext uri="{28A0092B-C50C-407E-A947-70E740481C1C}">
                  <a14:useLocalDpi xmlns:a14="http://schemas.microsoft.com/office/drawing/2010/main" val="0"/>
                </a:ext>
              </a:extLst>
            </a:blip>
            <a:srcRect t="20247" r="58687" b="37714"/>
            <a:stretch>
              <a:fillRect/>
            </a:stretch>
          </p:blipFill>
          <p:spPr bwMode="auto">
            <a:xfrm>
              <a:off x="476" y="1071"/>
              <a:ext cx="2177" cy="1547"/>
            </a:xfrm>
            <a:prstGeom prst="rect">
              <a:avLst/>
            </a:prstGeom>
            <a:noFill/>
            <a:ln w="57150" cmpd="thickThin">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126984" name="Rectangle 8"/>
            <p:cNvSpPr>
              <a:spLocks noChangeArrowheads="1"/>
            </p:cNvSpPr>
            <p:nvPr/>
          </p:nvSpPr>
          <p:spPr bwMode="auto">
            <a:xfrm>
              <a:off x="748" y="2704"/>
              <a:ext cx="43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t>图</a:t>
              </a:r>
              <a:r>
                <a:rPr kumimoji="1" lang="en-US" altLang="zh-CN" sz="2400"/>
                <a:t>5.2.2 </a:t>
              </a:r>
              <a:r>
                <a:rPr kumimoji="1" lang="zh-CN" altLang="en-US" sz="2400"/>
                <a:t>由与非门构成的</a:t>
              </a:r>
              <a:r>
                <a:rPr kumimoji="1" lang="en-US" altLang="zh-CN" sz="2400"/>
                <a:t>SR</a:t>
              </a:r>
              <a:r>
                <a:rPr kumimoji="1" lang="zh-CN" altLang="en-US" sz="2400"/>
                <a:t>锁存器的电路及符号</a:t>
              </a:r>
            </a:p>
          </p:txBody>
        </p:sp>
        <p:grpSp>
          <p:nvGrpSpPr>
            <p:cNvPr id="126989" name="Group 13"/>
            <p:cNvGrpSpPr>
              <a:grpSpLocks/>
            </p:cNvGrpSpPr>
            <p:nvPr/>
          </p:nvGrpSpPr>
          <p:grpSpPr bwMode="auto">
            <a:xfrm>
              <a:off x="2835" y="1071"/>
              <a:ext cx="2313" cy="1473"/>
              <a:chOff x="2835" y="1071"/>
              <a:chExt cx="2313" cy="1473"/>
            </a:xfrm>
          </p:grpSpPr>
          <p:pic>
            <p:nvPicPr>
              <p:cNvPr id="126983" name="Picture 7" descr="5-2-1"/>
              <p:cNvPicPr>
                <a:picLocks noChangeAspect="1" noChangeArrowheads="1"/>
              </p:cNvPicPr>
              <p:nvPr/>
            </p:nvPicPr>
            <p:blipFill>
              <a:blip r:embed="rId5">
                <a:extLst>
                  <a:ext uri="{28A0092B-C50C-407E-A947-70E740481C1C}">
                    <a14:useLocalDpi xmlns:a14="http://schemas.microsoft.com/office/drawing/2010/main" val="0"/>
                  </a:ext>
                </a:extLst>
              </a:blip>
              <a:srcRect l="69609" t="15950" b="36098"/>
              <a:stretch>
                <a:fillRect/>
              </a:stretch>
            </p:blipFill>
            <p:spPr bwMode="auto">
              <a:xfrm>
                <a:off x="2835" y="1071"/>
                <a:ext cx="2313" cy="1473"/>
              </a:xfrm>
              <a:prstGeom prst="rect">
                <a:avLst/>
              </a:prstGeom>
              <a:noFill/>
              <a:ln w="57150" cmpd="thickThin">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126985" name="Oval 9"/>
              <p:cNvSpPr>
                <a:spLocks noChangeArrowheads="1"/>
              </p:cNvSpPr>
              <p:nvPr/>
            </p:nvSpPr>
            <p:spPr bwMode="auto">
              <a:xfrm>
                <a:off x="3560" y="2024"/>
                <a:ext cx="136" cy="136"/>
              </a:xfrm>
              <a:prstGeom prst="ellipse">
                <a:avLst/>
              </a:prstGeom>
              <a:solidFill>
                <a:schemeClr val="tx1"/>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6" name="Oval 10"/>
              <p:cNvSpPr>
                <a:spLocks noChangeArrowheads="1"/>
              </p:cNvSpPr>
              <p:nvPr/>
            </p:nvSpPr>
            <p:spPr bwMode="auto">
              <a:xfrm>
                <a:off x="3560" y="1389"/>
                <a:ext cx="136" cy="136"/>
              </a:xfrm>
              <a:prstGeom prst="ellipse">
                <a:avLst/>
              </a:prstGeom>
              <a:solidFill>
                <a:schemeClr val="tx1"/>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7" name="Text Box 11"/>
              <p:cNvSpPr txBox="1">
                <a:spLocks noChangeArrowheads="1"/>
              </p:cNvSpPr>
              <p:nvPr/>
            </p:nvSpPr>
            <p:spPr bwMode="auto">
              <a:xfrm>
                <a:off x="3152" y="1162"/>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00"/>
                    </a:solidFill>
                    <a:sym typeface="Symbol" pitchFamily="18" charset="2"/>
                  </a:rPr>
                  <a:t></a:t>
                </a:r>
              </a:p>
            </p:txBody>
          </p:sp>
          <p:sp>
            <p:nvSpPr>
              <p:cNvPr id="126988" name="Text Box 12"/>
              <p:cNvSpPr txBox="1">
                <a:spLocks noChangeArrowheads="1"/>
              </p:cNvSpPr>
              <p:nvPr/>
            </p:nvSpPr>
            <p:spPr bwMode="auto">
              <a:xfrm>
                <a:off x="3152" y="1842"/>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00"/>
                    </a:solidFill>
                    <a:sym typeface="Symbol" pitchFamily="18" charset="2"/>
                  </a:rPr>
                  <a:t></a:t>
                </a:r>
              </a:p>
            </p:txBody>
          </p:sp>
        </p:grpSp>
      </p:grpSp>
      <p:sp>
        <p:nvSpPr>
          <p:cNvPr id="126991" name="Rectangle 15"/>
          <p:cNvSpPr>
            <a:spLocks noChangeArrowheads="1"/>
          </p:cNvSpPr>
          <p:nvPr/>
        </p:nvSpPr>
        <p:spPr bwMode="auto">
          <a:xfrm>
            <a:off x="323850" y="4387850"/>
            <a:ext cx="3527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effectLst>
                  <a:outerShdw blurRad="38100" dist="38100" dir="2700000" algn="tl">
                    <a:srgbClr val="000000"/>
                  </a:outerShdw>
                </a:effectLst>
              </a:rPr>
              <a:t>功能表如表</a:t>
            </a:r>
            <a:r>
              <a:rPr lang="en-US" altLang="zh-CN">
                <a:effectLst>
                  <a:outerShdw blurRad="38100" dist="38100" dir="2700000" algn="tl">
                    <a:srgbClr val="000000"/>
                  </a:outerShdw>
                </a:effectLst>
              </a:rPr>
              <a:t>5.2.2</a:t>
            </a:r>
            <a:r>
              <a:rPr lang="zh-CN" altLang="en-US">
                <a:effectLst>
                  <a:outerShdw blurRad="38100" dist="38100" dir="2700000" algn="tl">
                    <a:srgbClr val="000000"/>
                  </a:outerShdw>
                </a:effectLst>
              </a:rPr>
              <a:t>所示</a:t>
            </a:r>
          </a:p>
        </p:txBody>
      </p:sp>
      <p:sp>
        <p:nvSpPr>
          <p:cNvPr id="126992" name="Rectangle 16"/>
          <p:cNvSpPr>
            <a:spLocks noChangeArrowheads="1"/>
          </p:cNvSpPr>
          <p:nvPr/>
        </p:nvSpPr>
        <p:spPr bwMode="auto">
          <a:xfrm>
            <a:off x="0" y="0"/>
            <a:ext cx="341947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u="sng">
                <a:solidFill>
                  <a:srgbClr val="FFFF66"/>
                </a:solidFill>
                <a:effectLst>
                  <a:outerShdw blurRad="38100" dist="38100" dir="2700000" algn="tl">
                    <a:srgbClr val="000000"/>
                  </a:outerShdw>
                </a:effectLst>
              </a:rPr>
              <a:t>5.2   </a:t>
            </a:r>
            <a:r>
              <a:rPr lang="en-US" altLang="zh-CN" sz="3600" i="1" u="sng">
                <a:solidFill>
                  <a:srgbClr val="FFFF66"/>
                </a:solidFill>
                <a:effectLst>
                  <a:outerShdw blurRad="38100" dist="38100" dir="2700000" algn="tl">
                    <a:srgbClr val="000000"/>
                  </a:outerShdw>
                </a:effectLst>
              </a:rPr>
              <a:t>SR</a:t>
            </a:r>
            <a:r>
              <a:rPr lang="zh-CN" altLang="en-US" sz="3600" u="sng">
                <a:solidFill>
                  <a:srgbClr val="FFFF66"/>
                </a:solidFill>
                <a:effectLst>
                  <a:outerShdw blurRad="38100" dist="38100" dir="2700000" algn="tl">
                    <a:srgbClr val="000000"/>
                  </a:outerShdw>
                </a:effectLst>
              </a:rPr>
              <a:t>锁存器</a:t>
            </a:r>
          </a:p>
        </p:txBody>
      </p:sp>
      <p:graphicFrame>
        <p:nvGraphicFramePr>
          <p:cNvPr id="126993" name="Object 17"/>
          <p:cNvGraphicFramePr>
            <a:graphicFrameLocks noChangeAspect="1"/>
          </p:cNvGraphicFramePr>
          <p:nvPr/>
        </p:nvGraphicFramePr>
        <p:xfrm>
          <a:off x="4067175" y="3644900"/>
          <a:ext cx="4311650" cy="3024188"/>
        </p:xfrm>
        <a:graphic>
          <a:graphicData uri="http://schemas.openxmlformats.org/presentationml/2006/ole">
            <mc:AlternateContent xmlns:mc="http://schemas.openxmlformats.org/markup-compatibility/2006">
              <mc:Choice xmlns:v="urn:schemas-microsoft-com:vml" Requires="v">
                <p:oleObj spid="_x0000_s126994" name="Visio" r:id="rId6" imgW="1974799" imgH="2137562" progId="Visio.Drawing.11">
                  <p:embed/>
                </p:oleObj>
              </mc:Choice>
              <mc:Fallback>
                <p:oleObj name="Visio" r:id="rId6" imgW="1974799" imgH="2137562" progId="Visio.Drawing.11">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t="10783" b="24619"/>
                      <a:stretch>
                        <a:fillRect/>
                      </a:stretch>
                    </p:blipFill>
                    <p:spPr bwMode="auto">
                      <a:xfrm>
                        <a:off x="4067175" y="3644900"/>
                        <a:ext cx="4311650" cy="3024188"/>
                      </a:xfrm>
                      <a:prstGeom prst="rect">
                        <a:avLst/>
                      </a:prstGeom>
                      <a:solidFill>
                        <a:schemeClr val="tx1"/>
                      </a:solidFill>
                      <a:ln w="57150" cmpd="thickThin">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6980"/>
                                        </p:tgtEl>
                                        <p:attrNameLst>
                                          <p:attrName>style.visibility</p:attrName>
                                        </p:attrNameLst>
                                      </p:cBhvr>
                                      <p:to>
                                        <p:strVal val="visible"/>
                                      </p:to>
                                    </p:set>
                                    <p:animEffect transition="in" filter="wipe(left)">
                                      <p:cBhvr>
                                        <p:cTn id="7" dur="1000"/>
                                        <p:tgtEl>
                                          <p:spTgt spid="1269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26990"/>
                                        </p:tgtEl>
                                        <p:attrNameLst>
                                          <p:attrName>style.visibility</p:attrName>
                                        </p:attrNameLst>
                                      </p:cBhvr>
                                      <p:to>
                                        <p:strVal val="visible"/>
                                      </p:to>
                                    </p:set>
                                    <p:animEffect transition="in" filter="dissolve">
                                      <p:cBhvr>
                                        <p:cTn id="12" dur="1000"/>
                                        <p:tgtEl>
                                          <p:spTgt spid="1269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6991"/>
                                        </p:tgtEl>
                                        <p:attrNameLst>
                                          <p:attrName>style.visibility</p:attrName>
                                        </p:attrNameLst>
                                      </p:cBhvr>
                                      <p:to>
                                        <p:strVal val="visible"/>
                                      </p:to>
                                    </p:set>
                                    <p:animEffect transition="in" filter="box(in)">
                                      <p:cBhvr>
                                        <p:cTn id="17" dur="1000"/>
                                        <p:tgtEl>
                                          <p:spTgt spid="1269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26993"/>
                                        </p:tgtEl>
                                        <p:attrNameLst>
                                          <p:attrName>style.visibility</p:attrName>
                                        </p:attrNameLst>
                                      </p:cBhvr>
                                      <p:to>
                                        <p:strVal val="visible"/>
                                      </p:to>
                                    </p:set>
                                    <p:animEffect transition="in" filter="dissolve">
                                      <p:cBhvr>
                                        <p:cTn id="22" dur="1000"/>
                                        <p:tgtEl>
                                          <p:spTgt spid="126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0" grpId="0"/>
      <p:bldP spid="126991" grpId="0"/>
    </p:bldLst>
  </p:timing>
</p:sld>
</file>

<file path=ppt/theme/theme1.xml><?xml version="1.0" encoding="utf-8"?>
<a:theme xmlns:a="http://schemas.openxmlformats.org/drawingml/2006/main" name="Satellite Dish">
  <a:themeElements>
    <a:clrScheme name="Satellite Dish 4">
      <a:dk1>
        <a:srgbClr val="666A5C"/>
      </a:dk1>
      <a:lt1>
        <a:srgbClr val="FFFFFF"/>
      </a:lt1>
      <a:dk2>
        <a:srgbClr val="757868"/>
      </a:dk2>
      <a:lt2>
        <a:srgbClr val="C4C3AA"/>
      </a:lt2>
      <a:accent1>
        <a:srgbClr val="9AC2C0"/>
      </a:accent1>
      <a:accent2>
        <a:srgbClr val="4D4F45"/>
      </a:accent2>
      <a:accent3>
        <a:srgbClr val="BDBEB9"/>
      </a:accent3>
      <a:accent4>
        <a:srgbClr val="DADADA"/>
      </a:accent4>
      <a:accent5>
        <a:srgbClr val="CADDDC"/>
      </a:accent5>
      <a:accent6>
        <a:srgbClr val="45473E"/>
      </a:accent6>
      <a:hlink>
        <a:srgbClr val="009999"/>
      </a:hlink>
      <a:folHlink>
        <a:srgbClr val="BFCB4F"/>
      </a:folHlink>
    </a:clrScheme>
    <a:fontScheme name="Satellite Dish">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楷体_GB2312" pitchFamily="49" charset="-122"/>
          </a:defRPr>
        </a:defPPr>
      </a:lstStyle>
    </a:lnDef>
  </a:objectDefaults>
  <a:extraClrSchemeLst>
    <a:extraClrScheme>
      <a:clrScheme name="Satellite Dish 1">
        <a:dk1>
          <a:srgbClr val="660000"/>
        </a:dk1>
        <a:lt1>
          <a:srgbClr val="FFFFFF"/>
        </a:lt1>
        <a:dk2>
          <a:srgbClr val="A80000"/>
        </a:dk2>
        <a:lt2>
          <a:srgbClr val="FFFF99"/>
        </a:lt2>
        <a:accent1>
          <a:srgbClr val="FF6600"/>
        </a:accent1>
        <a:accent2>
          <a:srgbClr val="6A0000"/>
        </a:accent2>
        <a:accent3>
          <a:srgbClr val="D1AAAA"/>
        </a:accent3>
        <a:accent4>
          <a:srgbClr val="DADADA"/>
        </a:accent4>
        <a:accent5>
          <a:srgbClr val="FFB8AA"/>
        </a:accent5>
        <a:accent6>
          <a:srgbClr val="5F00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
      <a:clrScheme name="Satellite Dish 2">
        <a:dk1>
          <a:srgbClr val="6A4700"/>
        </a:dk1>
        <a:lt1>
          <a:srgbClr val="FFFFFF"/>
        </a:lt1>
        <a:dk2>
          <a:srgbClr val="522900"/>
        </a:dk2>
        <a:lt2>
          <a:srgbClr val="FFFF99"/>
        </a:lt2>
        <a:accent1>
          <a:srgbClr val="CC9900"/>
        </a:accent1>
        <a:accent2>
          <a:srgbClr val="9C7300"/>
        </a:accent2>
        <a:accent3>
          <a:srgbClr val="B3ACAA"/>
        </a:accent3>
        <a:accent4>
          <a:srgbClr val="DADADA"/>
        </a:accent4>
        <a:accent5>
          <a:srgbClr val="E2CAAA"/>
        </a:accent5>
        <a:accent6>
          <a:srgbClr val="8D6800"/>
        </a:accent6>
        <a:hlink>
          <a:srgbClr val="FF9900"/>
        </a:hlink>
        <a:folHlink>
          <a:srgbClr val="FFFF66"/>
        </a:folHlink>
      </a:clrScheme>
      <a:clrMap bg1="dk2" tx1="lt1" bg2="dk1" tx2="lt2" accent1="accent1" accent2="accent2" accent3="accent3" accent4="accent4" accent5="accent5" accent6="accent6" hlink="hlink" folHlink="folHlink"/>
    </a:extraClrScheme>
    <a:extraClrScheme>
      <a:clrScheme name="Satellite Dish 3">
        <a:dk1>
          <a:srgbClr val="495630"/>
        </a:dk1>
        <a:lt1>
          <a:srgbClr val="FFFFCC"/>
        </a:lt1>
        <a:dk2>
          <a:srgbClr val="2D361C"/>
        </a:dk2>
        <a:lt2>
          <a:srgbClr val="BAD38D"/>
        </a:lt2>
        <a:accent1>
          <a:srgbClr val="68803E"/>
        </a:accent1>
        <a:accent2>
          <a:srgbClr val="556636"/>
        </a:accent2>
        <a:accent3>
          <a:srgbClr val="ADAEAB"/>
        </a:accent3>
        <a:accent4>
          <a:srgbClr val="DADAAE"/>
        </a:accent4>
        <a:accent5>
          <a:srgbClr val="B9C0AF"/>
        </a:accent5>
        <a:accent6>
          <a:srgbClr val="4C5C30"/>
        </a:accent6>
        <a:hlink>
          <a:srgbClr val="339933"/>
        </a:hlink>
        <a:folHlink>
          <a:srgbClr val="D9D400"/>
        </a:folHlink>
      </a:clrScheme>
      <a:clrMap bg1="dk2" tx1="lt1" bg2="dk1" tx2="lt2" accent1="accent1" accent2="accent2" accent3="accent3" accent4="accent4" accent5="accent5" accent6="accent6" hlink="hlink" folHlink="folHlink"/>
    </a:extraClrScheme>
    <a:extraClrScheme>
      <a:clrScheme name="Satellite Dish 4">
        <a:dk1>
          <a:srgbClr val="666A5C"/>
        </a:dk1>
        <a:lt1>
          <a:srgbClr val="FFFFFF"/>
        </a:lt1>
        <a:dk2>
          <a:srgbClr val="757868"/>
        </a:dk2>
        <a:lt2>
          <a:srgbClr val="C4C3AA"/>
        </a:lt2>
        <a:accent1>
          <a:srgbClr val="9AC2C0"/>
        </a:accent1>
        <a:accent2>
          <a:srgbClr val="4D4F45"/>
        </a:accent2>
        <a:accent3>
          <a:srgbClr val="BDBEB9"/>
        </a:accent3>
        <a:accent4>
          <a:srgbClr val="DADADA"/>
        </a:accent4>
        <a:accent5>
          <a:srgbClr val="CADDDC"/>
        </a:accent5>
        <a:accent6>
          <a:srgbClr val="45473E"/>
        </a:accent6>
        <a:hlink>
          <a:srgbClr val="009999"/>
        </a:hlink>
        <a:folHlink>
          <a:srgbClr val="BFCB4F"/>
        </a:folHlink>
      </a:clrScheme>
      <a:clrMap bg1="dk2" tx1="lt1" bg2="dk1" tx2="lt2" accent1="accent1" accent2="accent2" accent3="accent3" accent4="accent4" accent5="accent5" accent6="accent6" hlink="hlink" folHlink="folHlink"/>
    </a:extraClrScheme>
    <a:extraClrScheme>
      <a:clrScheme name="Satellite Dish 5">
        <a:dk1>
          <a:srgbClr val="006664"/>
        </a:dk1>
        <a:lt1>
          <a:srgbClr val="FFFFFF"/>
        </a:lt1>
        <a:dk2>
          <a:srgbClr val="00908D"/>
        </a:dk2>
        <a:lt2>
          <a:srgbClr val="ADE5CD"/>
        </a:lt2>
        <a:accent1>
          <a:srgbClr val="00CCFF"/>
        </a:accent1>
        <a:accent2>
          <a:srgbClr val="006666"/>
        </a:accent2>
        <a:accent3>
          <a:srgbClr val="AAC6C5"/>
        </a:accent3>
        <a:accent4>
          <a:srgbClr val="DADADA"/>
        </a:accent4>
        <a:accent5>
          <a:srgbClr val="AAE2FF"/>
        </a:accent5>
        <a:accent6>
          <a:srgbClr val="005C5C"/>
        </a:accent6>
        <a:hlink>
          <a:srgbClr val="6DD8DB"/>
        </a:hlink>
        <a:folHlink>
          <a:srgbClr val="C5E2FF"/>
        </a:folHlink>
      </a:clrScheme>
      <a:clrMap bg1="dk2" tx1="lt1" bg2="dk1" tx2="lt2" accent1="accent1" accent2="accent2" accent3="accent3" accent4="accent4" accent5="accent5" accent6="accent6" hlink="hlink" folHlink="folHlink"/>
    </a:extraClrScheme>
    <a:extraClrScheme>
      <a:clrScheme name="Satellite Dish 6">
        <a:dk1>
          <a:srgbClr val="000000"/>
        </a:dk1>
        <a:lt1>
          <a:srgbClr val="DDDCC5"/>
        </a:lt1>
        <a:dk2>
          <a:srgbClr val="000000"/>
        </a:dk2>
        <a:lt2>
          <a:srgbClr val="B9B695"/>
        </a:lt2>
        <a:accent1>
          <a:srgbClr val="EAEBE9"/>
        </a:accent1>
        <a:accent2>
          <a:srgbClr val="BFBFAB"/>
        </a:accent2>
        <a:accent3>
          <a:srgbClr val="EBEBDF"/>
        </a:accent3>
        <a:accent4>
          <a:srgbClr val="000000"/>
        </a:accent4>
        <a:accent5>
          <a:srgbClr val="F3F3F2"/>
        </a:accent5>
        <a:accent6>
          <a:srgbClr val="ADAD9B"/>
        </a:accent6>
        <a:hlink>
          <a:srgbClr val="009900"/>
        </a:hlink>
        <a:folHlink>
          <a:srgbClr val="336600"/>
        </a:folHlink>
      </a:clrScheme>
      <a:clrMap bg1="lt1" tx1="dk1" bg2="lt2" tx2="dk2" accent1="accent1" accent2="accent2" accent3="accent3" accent4="accent4" accent5="accent5" accent6="accent6" hlink="hlink" folHlink="folHlink"/>
    </a:extraClrScheme>
    <a:extraClrScheme>
      <a:clrScheme name="Satellite Dish 7">
        <a:dk1>
          <a:srgbClr val="000000"/>
        </a:dk1>
        <a:lt1>
          <a:srgbClr val="FFFFFF"/>
        </a:lt1>
        <a:dk2>
          <a:srgbClr val="000000"/>
        </a:dk2>
        <a:lt2>
          <a:srgbClr val="B2B2B2"/>
        </a:lt2>
        <a:accent1>
          <a:srgbClr val="336699"/>
        </a:accent1>
        <a:accent2>
          <a:srgbClr val="5F5F5F"/>
        </a:accent2>
        <a:accent3>
          <a:srgbClr val="AAAAAA"/>
        </a:accent3>
        <a:accent4>
          <a:srgbClr val="DADADA"/>
        </a:accent4>
        <a:accent5>
          <a:srgbClr val="ADB8CA"/>
        </a:accent5>
        <a:accent6>
          <a:srgbClr val="555555"/>
        </a:accent6>
        <a:hlink>
          <a:srgbClr val="BBE5FF"/>
        </a:hlink>
        <a:folHlink>
          <a:srgbClr val="B6B3E1"/>
        </a:folHlink>
      </a:clrScheme>
      <a:clrMap bg1="dk2" tx1="lt1" bg2="dk1" tx2="lt2" accent1="accent1" accent2="accent2" accent3="accent3" accent4="accent4" accent5="accent5" accent6="accent6" hlink="hlink" folHlink="folHlink"/>
    </a:extraClrScheme>
    <a:extraClrScheme>
      <a:clrScheme name="Satellite Dish 8">
        <a:dk1>
          <a:srgbClr val="000090"/>
        </a:dk1>
        <a:lt1>
          <a:srgbClr val="EAEAEA"/>
        </a:lt1>
        <a:dk2>
          <a:srgbClr val="3A3AB2"/>
        </a:dk2>
        <a:lt2>
          <a:srgbClr val="CAD4DC"/>
        </a:lt2>
        <a:accent1>
          <a:srgbClr val="3974AF"/>
        </a:accent1>
        <a:accent2>
          <a:srgbClr val="232369"/>
        </a:accent2>
        <a:accent3>
          <a:srgbClr val="AEAED5"/>
        </a:accent3>
        <a:accent4>
          <a:srgbClr val="C8C8C8"/>
        </a:accent4>
        <a:accent5>
          <a:srgbClr val="AEBCD4"/>
        </a:accent5>
        <a:accent6>
          <a:srgbClr val="1F1F5E"/>
        </a:accent6>
        <a:hlink>
          <a:srgbClr val="00CCFF"/>
        </a:hlink>
        <a:folHlink>
          <a:srgbClr val="6699FF"/>
        </a:folHlink>
      </a:clrScheme>
      <a:clrMap bg1="dk2" tx1="lt1" bg2="dk1" tx2="lt2" accent1="accent1" accent2="accent2" accent3="accent3" accent4="accent4" accent5="accent5" accent6="accent6" hlink="hlink" folHlink="folHlink"/>
    </a:extraClrScheme>
    <a:extraClrScheme>
      <a:clrScheme name="Satellite Dish 9">
        <a:dk1>
          <a:srgbClr val="9C9C9C"/>
        </a:dk1>
        <a:lt1>
          <a:srgbClr val="FFFFFF"/>
        </a:lt1>
        <a:dk2>
          <a:srgbClr val="8696CA"/>
        </a:dk2>
        <a:lt2>
          <a:srgbClr val="FFFFFF"/>
        </a:lt2>
        <a:accent1>
          <a:srgbClr val="97D1D5"/>
        </a:accent1>
        <a:accent2>
          <a:srgbClr val="666699"/>
        </a:accent2>
        <a:accent3>
          <a:srgbClr val="C3C9E1"/>
        </a:accent3>
        <a:accent4>
          <a:srgbClr val="DADADA"/>
        </a:accent4>
        <a:accent5>
          <a:srgbClr val="C9E5E7"/>
        </a:accent5>
        <a:accent6>
          <a:srgbClr val="5C5C8A"/>
        </a:accent6>
        <a:hlink>
          <a:srgbClr val="0000FF"/>
        </a:hlink>
        <a:folHlink>
          <a:srgbClr val="0099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Satellite Dish</Template>
  <TotalTime>2784</TotalTime>
  <Words>4417</Words>
  <Application>Microsoft Office PowerPoint</Application>
  <PresentationFormat>全屏显示(4:3)</PresentationFormat>
  <Paragraphs>613</Paragraphs>
  <Slides>70</Slides>
  <Notes>70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70</vt:i4>
      </vt:variant>
    </vt:vector>
  </HeadingPairs>
  <TitlesOfParts>
    <vt:vector size="81" baseType="lpstr">
      <vt:lpstr>Times New Roman</vt:lpstr>
      <vt:lpstr>宋体</vt:lpstr>
      <vt:lpstr>Arial</vt:lpstr>
      <vt:lpstr>Verdana</vt:lpstr>
      <vt:lpstr>Wingdings</vt:lpstr>
      <vt:lpstr>楷体_GB2312</vt:lpstr>
      <vt:lpstr>Symbol</vt:lpstr>
      <vt:lpstr>华文琥珀</vt:lpstr>
      <vt:lpstr>Satellite Dish</vt:lpstr>
      <vt:lpstr>Microsoft Visio 绘图</vt:lpstr>
      <vt:lpstr>Microsoft 公式 3.0</vt:lpstr>
      <vt:lpstr>第五章   触发器</vt:lpstr>
      <vt:lpstr>本章的内容</vt:lpstr>
      <vt:lpstr>PowerPoint 演示文稿</vt:lpstr>
      <vt:lpstr>PowerPoint 演示文稿</vt:lpstr>
      <vt:lpstr>5.2   SR锁存器</vt:lpstr>
      <vt:lpstr>工作原理</vt:lpstr>
      <vt:lpstr>c .  RD＝0，SD＝0</vt:lpstr>
      <vt:lpstr>d .  RD＝1，SD＝1</vt:lpstr>
      <vt:lpstr>2.由与非门构成：其电路及图形符号如图4.2.2所示。</vt:lpstr>
      <vt:lpstr>二、动作特点</vt:lpstr>
      <vt:lpstr>5.3 电平触发的触发器</vt:lpstr>
      <vt:lpstr>二、工作原理</vt:lpstr>
      <vt:lpstr>b. S=0 , R=1</vt:lpstr>
      <vt:lpstr>其功能如表5.3.1所示</vt:lpstr>
      <vt:lpstr>        在某些应用场合，有时需要在时钟CLK到来之前，先将触发器预置成制定状态，故实际的同步SR触发器设置了异步置位端S D和异步复位端R D，其电路及图形符号如图5.3.2所示</vt:lpstr>
      <vt:lpstr>三、  电平触发方式的动作特点：</vt:lpstr>
      <vt:lpstr>例5.3.1 对于同步SR触发器，电路、时钟及输入端波形如图5.3.3所示，若Q ＝0 ，试画出Q和 Q 的波形 。   </vt:lpstr>
      <vt:lpstr>例5.3.2电路如图5.3.4所示，已知S、R、RD和CLK的波形,且SD=1,试画出Q和Q 的波形。   </vt:lpstr>
      <vt:lpstr>PowerPoint 演示文稿</vt:lpstr>
      <vt:lpstr>PowerPoint 演示文稿</vt:lpstr>
      <vt:lpstr>D触发器的真值表如表5.3.2所示</vt:lpstr>
      <vt:lpstr>5.4 脉冲触发的触发器</vt:lpstr>
      <vt:lpstr>由G5～G8构成主触发器，由G1～G4构成从触发器，它们通过时钟连在一起，CLK从＝CLK ，其图形符号如图5.4.2所示</vt:lpstr>
      <vt:lpstr>PowerPoint 演示文稿</vt:lpstr>
      <vt:lpstr>       主从SR触发器的特性表如表5.4.1所示，和电平触发的SR触发器相同，只是CLK作用的时间不同</vt:lpstr>
      <vt:lpstr>例5.4.1 图5.4.3为主从型SR触发器输入信号波形，试画出输出端Q 和Q 的波形，设初态为“0”。</vt:lpstr>
      <vt:lpstr>注：主从RS触发器克服了同步RS触发器在CP＝1期间多次翻转的问题，但在CLK＝1期间，主触发器的输出仍会随输入的变化而变化，且仍存在不定态，输入信号仍遵守SR＝0.</vt:lpstr>
      <vt:lpstr>图5.4.5 为主从JK触发器电路及其图形符号</vt:lpstr>
      <vt:lpstr>PowerPoint 演示文稿</vt:lpstr>
      <vt:lpstr>② J＝0，K＝1</vt:lpstr>
      <vt:lpstr>③ J＝1，K＝0</vt:lpstr>
      <vt:lpstr>④J＝1，K＝1</vt:lpstr>
      <vt:lpstr>PowerPoint 演示文稿</vt:lpstr>
      <vt:lpstr>PowerPoint 演示文稿</vt:lpstr>
      <vt:lpstr>例5.4.2 如图5.4.7所示的主从JK触发器电路中，已知CLK、J、K的波形如图5.2.8所示，试画出输出端Q和       的波形。</vt:lpstr>
      <vt:lpstr>例5.4.3 已知主从JK触发器的输入及时钟波形如图5.4.9所示，试画出输出端Q和Q波形</vt:lpstr>
      <vt:lpstr>例5.4.4电路如图5.4.10所示，触发器为主从型JK触发器，设其初态为0。试画出电路在CLK信号的作用下，Q、   P1、P2的波形。</vt:lpstr>
      <vt:lpstr>5.5 边沿触发器的电路结构与动作特点</vt:lpstr>
      <vt:lpstr>一、电路结构和工作原理</vt:lpstr>
      <vt:lpstr>工作原理：</vt:lpstr>
      <vt:lpstr>PowerPoint 演示文稿</vt:lpstr>
      <vt:lpstr>PowerPoint 演示文稿</vt:lpstr>
      <vt:lpstr>PowerPoint 演示文稿</vt:lpstr>
      <vt:lpstr>其真值表如表5.5.1所示</vt:lpstr>
      <vt:lpstr>二、动作特点：</vt:lpstr>
      <vt:lpstr>注：1. 边沿触发器也有JK触发器，如利用传输时间的边沿触发器就是边沿JK触发器，它是在CLK的下降沿动作的。其逻辑符号和特性表如图5.5.6所示。</vt:lpstr>
      <vt:lpstr>三、 维持阻塞触发器*(自学）</vt:lpstr>
      <vt:lpstr>功能表如表5.5.2所示。</vt:lpstr>
      <vt:lpstr>2. 工作原理：</vt:lpstr>
      <vt:lpstr>PowerPoint 演示文稿</vt:lpstr>
      <vt:lpstr>5.6  触发器的逻辑功能及其描述方法</vt:lpstr>
      <vt:lpstr>3. 特性方程：</vt:lpstr>
      <vt:lpstr>4.状态转换图：</vt:lpstr>
      <vt:lpstr>5. 逻辑符号</vt:lpstr>
      <vt:lpstr>2.特性方程：</vt:lpstr>
      <vt:lpstr>3.状态转换图：</vt:lpstr>
      <vt:lpstr>4. 逻辑符号：</vt:lpstr>
      <vt:lpstr>三 、T 触发器</vt:lpstr>
      <vt:lpstr>其逻辑符号如图5.6.6所示，为边沿触发器，时钟下降沿触发</vt:lpstr>
      <vt:lpstr>四 、D触发器</vt:lpstr>
      <vt:lpstr>3.状态转换图：</vt:lpstr>
      <vt:lpstr>例5.6.1 利用JK触发器构成D触发器和T触发器。</vt:lpstr>
      <vt:lpstr>5.6.2 触发器的电路结构和逻辑功能、触发方式的关系</vt:lpstr>
      <vt:lpstr>主从结构的SR触发器</vt:lpstr>
      <vt:lpstr>二、电路结构和触发方式</vt:lpstr>
      <vt:lpstr>采用主从结构的触发器，属于脉冲触发方式，是在CLK的下降沿（↓）触发器随输入动作如主从SR触发器和主从JK触发器</vt:lpstr>
      <vt:lpstr>主从JK 触发器：</vt:lpstr>
      <vt:lpstr>采用两个电平触发D触发器构成的触发器、维持阻塞结构的触发器以及利用门传输延迟时间构成的触发器都输入边沿触发方式</vt:lpstr>
      <vt:lpstr>边沿JK 触发器</vt:lpstr>
      <vt:lpstr>作    业</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触发器</dc:title>
  <dc:creator>xxp</dc:creator>
  <cp:lastModifiedBy>jxs</cp:lastModifiedBy>
  <cp:revision>190</cp:revision>
  <cp:lastPrinted>1601-01-01T00:00:00Z</cp:lastPrinted>
  <dcterms:created xsi:type="dcterms:W3CDTF">2004-10-19T07:23:44Z</dcterms:created>
  <dcterms:modified xsi:type="dcterms:W3CDTF">2012-08-25T12:10:40Z</dcterms:modified>
</cp:coreProperties>
</file>