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20CF-6448-4022-9B2E-38AAF6AEBEB7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AB7A9-A03B-47C4-8C7D-1563B470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2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5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3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7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5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B7A9-A03B-47C4-8C7D-1563B470E2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5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D8CC9D-6EB9-47AB-AC8E-61BC532FE60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731E5B-61CB-4F02-B515-227C32070E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如图连接</a:t>
            </a:r>
            <a:r>
              <a:rPr lang="en-US" altLang="zh-CN" dirty="0" smtClean="0"/>
              <a:t>74HC123</a:t>
            </a:r>
            <a:r>
              <a:rPr lang="zh-CN" altLang="en-US" dirty="0" smtClean="0"/>
              <a:t>（可重复触发单稳态触发器），假如输入脉冲如图所示，试画出输出波形。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6-6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23059"/>
              </p:ext>
            </p:extLst>
          </p:nvPr>
        </p:nvGraphicFramePr>
        <p:xfrm>
          <a:off x="179512" y="2564904"/>
          <a:ext cx="8848739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4259520" imgH="1663820" progId="Visio.Drawing.11">
                  <p:embed/>
                </p:oleObj>
              </mc:Choice>
              <mc:Fallback>
                <p:oleObj name="Visio" r:id="rId4" imgW="4259520" imgH="16638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2564904"/>
                        <a:ext cx="8848739" cy="34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0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/>
          <a:lstStyle/>
          <a:p>
            <a:r>
              <a:rPr lang="zh-CN" altLang="en-US" dirty="0" smtClean="0"/>
              <a:t>在如图所示电路上，画出输出波形。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6-8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77172"/>
              </p:ext>
            </p:extLst>
          </p:nvPr>
        </p:nvGraphicFramePr>
        <p:xfrm>
          <a:off x="827584" y="2276872"/>
          <a:ext cx="7920880" cy="362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3990060" imgH="1823678" progId="Visio.Drawing.11">
                  <p:embed/>
                </p:oleObj>
              </mc:Choice>
              <mc:Fallback>
                <p:oleObj name="Visio" r:id="rId4" imgW="3990060" imgH="182367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2276872"/>
                        <a:ext cx="7920880" cy="362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99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zh-CN" altLang="en-US" dirty="0" smtClean="0"/>
              <a:t>估算采用集成施密特触发器芯片</a:t>
            </a:r>
            <a:r>
              <a:rPr lang="en-US" altLang="zh-CN" dirty="0" smtClean="0"/>
              <a:t>74HC14</a:t>
            </a:r>
            <a:r>
              <a:rPr lang="zh-CN" altLang="en-US" dirty="0" smtClean="0"/>
              <a:t>外接</a:t>
            </a:r>
            <a:r>
              <a:rPr lang="en-US" altLang="zh-CN" dirty="0" smtClean="0"/>
              <a:t>R=1K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C=1000pF</a:t>
            </a:r>
            <a:r>
              <a:rPr lang="zh-CN" altLang="en-US" dirty="0" smtClean="0"/>
              <a:t>构成的多谐振荡器频率和占空比。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6-9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83854"/>
              </p:ext>
            </p:extLst>
          </p:nvPr>
        </p:nvGraphicFramePr>
        <p:xfrm>
          <a:off x="827584" y="3429000"/>
          <a:ext cx="26003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4" imgW="1373124" imgH="1007364" progId="Visio.Drawing.11">
                  <p:embed/>
                </p:oleObj>
              </mc:Choice>
              <mc:Fallback>
                <p:oleObj name="Visio" r:id="rId4" imgW="1373124" imgH="1007364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9000"/>
                        <a:ext cx="260032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557276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17364"/>
              </p:ext>
            </p:extLst>
          </p:nvPr>
        </p:nvGraphicFramePr>
        <p:xfrm>
          <a:off x="3347864" y="5589240"/>
          <a:ext cx="544060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7" imgW="1726920" imgH="228600" progId="Equation.3">
                  <p:embed/>
                </p:oleObj>
              </mc:Choice>
              <mc:Fallback>
                <p:oleObj name="公式" r:id="rId7" imgW="1726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5589240"/>
                        <a:ext cx="5440604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6-9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52627"/>
              </p:ext>
            </p:extLst>
          </p:nvPr>
        </p:nvGraphicFramePr>
        <p:xfrm>
          <a:off x="0" y="1268760"/>
          <a:ext cx="908106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4" imgW="7337520" imgH="2327515" progId="Visio.Drawing.11">
                  <p:embed/>
                </p:oleObj>
              </mc:Choice>
              <mc:Fallback>
                <p:oleObj name="Visio" r:id="rId4" imgW="7337520" imgH="232751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268760"/>
                        <a:ext cx="9081064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97068"/>
              </p:ext>
            </p:extLst>
          </p:nvPr>
        </p:nvGraphicFramePr>
        <p:xfrm>
          <a:off x="1547664" y="4293096"/>
          <a:ext cx="6624736" cy="189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6" imgW="3860640" imgH="1104840" progId="Equation.3">
                  <p:embed/>
                </p:oleObj>
              </mc:Choice>
              <mc:Fallback>
                <p:oleObj name="公式" r:id="rId6" imgW="386064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4293096"/>
                        <a:ext cx="6624736" cy="189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5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7555</a:t>
            </a:r>
            <a:r>
              <a:rPr lang="zh-CN" altLang="en-US" dirty="0" smtClean="0"/>
              <a:t>振荡器，产生与上题相同频率的波形，如何设计电路。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6-10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5677"/>
              </p:ext>
            </p:extLst>
          </p:nvPr>
        </p:nvGraphicFramePr>
        <p:xfrm>
          <a:off x="755576" y="2636912"/>
          <a:ext cx="41878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4" imgW="1921764" imgH="1617574" progId="Visio.Drawing.11">
                  <p:embed/>
                </p:oleObj>
              </mc:Choice>
              <mc:Fallback>
                <p:oleObj name="Visio" r:id="rId4" imgW="1921764" imgH="1617574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41878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49007" y="2852936"/>
            <a:ext cx="1962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0" dirty="0"/>
              <a:t> </a:t>
            </a: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1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b="0" dirty="0"/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596373" y="2843493"/>
            <a:ext cx="1790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CC3300"/>
                </a:solidFill>
              </a:rPr>
              <a:t>T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dirty="0">
                <a:solidFill>
                  <a:srgbClr val="CC3300"/>
                </a:solidFill>
              </a:rPr>
              <a:t>=0.7</a:t>
            </a:r>
            <a:r>
              <a:rPr lang="en-US" altLang="zh-CN" sz="2000" i="1" dirty="0">
                <a:solidFill>
                  <a:srgbClr val="CC3300"/>
                </a:solidFill>
              </a:rPr>
              <a:t>R</a:t>
            </a:r>
            <a:r>
              <a:rPr lang="en-US" altLang="zh-CN" sz="2000" baseline="-30000" dirty="0">
                <a:solidFill>
                  <a:srgbClr val="CC3300"/>
                </a:solidFill>
              </a:rPr>
              <a:t>2</a:t>
            </a:r>
            <a:r>
              <a:rPr lang="en-US" altLang="zh-CN" sz="2000" i="1" dirty="0">
                <a:solidFill>
                  <a:srgbClr val="CC3300"/>
                </a:solidFill>
              </a:rPr>
              <a:t>C</a:t>
            </a:r>
            <a:r>
              <a:rPr lang="en-US" altLang="zh-CN" sz="2000" dirty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06333" y="3253046"/>
            <a:ext cx="2652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3300"/>
                </a:solidFill>
              </a:rPr>
              <a:t>T</a:t>
            </a:r>
            <a:r>
              <a:rPr lang="en-US" altLang="zh-CN" sz="2000" dirty="0" smtClean="0">
                <a:solidFill>
                  <a:srgbClr val="CC3300"/>
                </a:solidFill>
              </a:rPr>
              <a:t>=0.7</a:t>
            </a:r>
            <a:r>
              <a:rPr lang="zh-CN" altLang="en-US" sz="2000" dirty="0" smtClean="0">
                <a:solidFill>
                  <a:srgbClr val="CC3300"/>
                </a:solidFill>
              </a:rPr>
              <a:t>（</a:t>
            </a:r>
            <a:r>
              <a:rPr lang="en-US" altLang="zh-CN" sz="2000" i="1" dirty="0" smtClean="0">
                <a:solidFill>
                  <a:srgbClr val="CC3300"/>
                </a:solidFill>
              </a:rPr>
              <a:t>R</a:t>
            </a:r>
            <a:r>
              <a:rPr lang="en-US" altLang="zh-CN" sz="2000" baseline="-25000" dirty="0" smtClean="0">
                <a:solidFill>
                  <a:srgbClr val="CC3300"/>
                </a:solidFill>
              </a:rPr>
              <a:t>1</a:t>
            </a:r>
            <a:r>
              <a:rPr lang="en-US" altLang="zh-CN" sz="2000" dirty="0" smtClean="0">
                <a:solidFill>
                  <a:srgbClr val="CC3300"/>
                </a:solidFill>
              </a:rPr>
              <a:t>+</a:t>
            </a:r>
            <a:r>
              <a:rPr lang="zh-CN" altLang="en-US" sz="2000" dirty="0" smtClean="0">
                <a:solidFill>
                  <a:srgbClr val="CC3300"/>
                </a:solidFill>
              </a:rPr>
              <a:t> </a:t>
            </a:r>
            <a:r>
              <a:rPr lang="en-US" altLang="zh-CN" sz="2000" i="1" dirty="0" smtClean="0">
                <a:solidFill>
                  <a:srgbClr val="CC3300"/>
                </a:solidFill>
              </a:rPr>
              <a:t>R</a:t>
            </a:r>
            <a:r>
              <a:rPr lang="en-US" altLang="zh-CN" sz="2000" dirty="0" smtClean="0">
                <a:solidFill>
                  <a:srgbClr val="CC3300"/>
                </a:solidFill>
              </a:rPr>
              <a:t>2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i="1" dirty="0" smtClean="0">
                <a:solidFill>
                  <a:srgbClr val="CC3300"/>
                </a:solidFill>
              </a:rPr>
              <a:t>C</a:t>
            </a:r>
            <a:r>
              <a:rPr lang="en-US" altLang="zh-CN" sz="2000" dirty="0" smtClean="0">
                <a:solidFill>
                  <a:srgbClr val="CC3300"/>
                </a:solidFill>
              </a:rPr>
              <a:t> </a:t>
            </a:r>
            <a:endParaRPr lang="en-US" altLang="zh-CN" sz="2000" dirty="0">
              <a:solidFill>
                <a:srgbClr val="CC3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3388" y="403636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</a:t>
            </a:r>
            <a:r>
              <a:rPr lang="en-US" altLang="zh-CN" dirty="0" smtClean="0"/>
              <a:t>C=1000pF,</a:t>
            </a:r>
            <a:r>
              <a:rPr lang="zh-CN" altLang="en-US" dirty="0" smtClean="0"/>
              <a:t>则：</a:t>
            </a:r>
            <a:endParaRPr lang="en-US" altLang="zh-CN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17216"/>
              </p:ext>
            </p:extLst>
          </p:nvPr>
        </p:nvGraphicFramePr>
        <p:xfrm>
          <a:off x="4819536" y="4509120"/>
          <a:ext cx="402185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6" imgW="2679480" imgH="863280" progId="Equation.3">
                  <p:embed/>
                </p:oleObj>
              </mc:Choice>
              <mc:Fallback>
                <p:oleObj name="公式" r:id="rId6" imgW="267948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9536" y="4509120"/>
                        <a:ext cx="4021859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9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/>
          <a:lstStyle/>
          <a:p>
            <a:r>
              <a:rPr lang="zh-CN" altLang="en-US" dirty="0"/>
              <a:t>如图所示</a:t>
            </a:r>
            <a:r>
              <a:rPr lang="zh-CN" altLang="en-US" dirty="0" smtClean="0"/>
              <a:t>为心率失常报警电路。心电输入信号为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，峰值为</a:t>
            </a:r>
            <a:r>
              <a:rPr lang="en-US" altLang="zh-CN" dirty="0" smtClean="0"/>
              <a:t>4v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</a:t>
            </a:r>
            <a:r>
              <a:rPr lang="en-US" altLang="zh-CN" dirty="0" smtClean="0"/>
              <a:t>555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II</a:t>
            </a:r>
            <a:r>
              <a:rPr lang="zh-CN" altLang="en-US" dirty="0" smtClean="0"/>
              <a:t>的电路名称；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/>
              <a:t>D</a:t>
            </a:r>
            <a:r>
              <a:rPr lang="zh-CN" altLang="en-US" dirty="0" smtClean="0"/>
              <a:t>三点波形；</a:t>
            </a:r>
            <a:endParaRPr lang="en-US" altLang="zh-CN" dirty="0" smtClean="0"/>
          </a:p>
          <a:p>
            <a:pPr lvl="1"/>
            <a:r>
              <a:rPr lang="zh-CN" altLang="en-US" dirty="0"/>
              <a:t>说明报警</a:t>
            </a:r>
            <a:r>
              <a:rPr lang="zh-CN" altLang="en-US" dirty="0" smtClean="0"/>
              <a:t>原理。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6-14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806618"/>
            <a:ext cx="579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单元电路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：构成施密特触发器，功能：心率信号整形。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180438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单元电路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：构成可重复触发的单稳态触发器。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578152"/>
            <a:ext cx="564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工作原理：当心率信号频率足够高时，单稳态触发器被连续出发，输出保持为高电平。当心率信号周期过长时，单稳态触发器不能连续触发，而导致输出振荡波形告警。其振荡周期与心率周期一致。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6-14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03538"/>
              </p:ext>
            </p:extLst>
          </p:nvPr>
        </p:nvGraphicFramePr>
        <p:xfrm>
          <a:off x="4067944" y="1412776"/>
          <a:ext cx="4392488" cy="317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4" imgW="2470404" imgH="1784604" progId="Visio.Drawing.11">
                  <p:embed/>
                </p:oleObj>
              </mc:Choice>
              <mc:Fallback>
                <p:oleObj name="Visio" r:id="rId4" imgW="2470404" imgH="178460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412776"/>
                        <a:ext cx="4392488" cy="317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07146"/>
              </p:ext>
            </p:extLst>
          </p:nvPr>
        </p:nvGraphicFramePr>
        <p:xfrm>
          <a:off x="539193" y="1700808"/>
          <a:ext cx="331272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6" imgW="1860804" imgH="1616964" progId="Visio.Drawing.11">
                  <p:embed/>
                </p:oleObj>
              </mc:Choice>
              <mc:Fallback>
                <p:oleObj name="Visio" r:id="rId6" imgW="1860804" imgH="1616964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93" y="1700808"/>
                        <a:ext cx="331272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1760" y="514441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出现负脉冲时，总会将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上的电荷先放掉。输出将在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回到高电平后，延长一个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W</a:t>
            </a:r>
            <a:r>
              <a:rPr lang="zh-CN" altLang="en-US" dirty="0" smtClean="0"/>
              <a:t>宽度。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2326" y="30785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26959" y="257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2320" y="27759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242260" y="3068960"/>
            <a:ext cx="140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6-14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15785"/>
              </p:ext>
            </p:extLst>
          </p:nvPr>
        </p:nvGraphicFramePr>
        <p:xfrm>
          <a:off x="1187624" y="1412776"/>
          <a:ext cx="6912768" cy="459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4" imgW="1480410" imgH="1452473" progId="Visio.Drawing.11">
                  <p:embed/>
                </p:oleObj>
              </mc:Choice>
              <mc:Fallback>
                <p:oleObj name="Visio" r:id="rId4" imgW="1480410" imgH="14524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412776"/>
                        <a:ext cx="6912768" cy="4590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9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</TotalTime>
  <Words>260</Words>
  <Application>Microsoft Office PowerPoint</Application>
  <PresentationFormat>全屏显示(4:3)</PresentationFormat>
  <Paragraphs>37</Paragraphs>
  <Slides>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聚合</vt:lpstr>
      <vt:lpstr>Visio</vt:lpstr>
      <vt:lpstr>公式</vt:lpstr>
      <vt:lpstr>习题六</vt:lpstr>
      <vt:lpstr>6-6</vt:lpstr>
      <vt:lpstr>6-8</vt:lpstr>
      <vt:lpstr>6-9</vt:lpstr>
      <vt:lpstr>6-9</vt:lpstr>
      <vt:lpstr>6-10</vt:lpstr>
      <vt:lpstr>6-14</vt:lpstr>
      <vt:lpstr>6-14</vt:lpstr>
      <vt:lpstr>6-14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习题六</dc:title>
  <dc:creator>jxs</dc:creator>
  <cp:lastModifiedBy>jxs</cp:lastModifiedBy>
  <cp:revision>15</cp:revision>
  <dcterms:created xsi:type="dcterms:W3CDTF">2012-12-23T08:54:17Z</dcterms:created>
  <dcterms:modified xsi:type="dcterms:W3CDTF">2012-12-24T06:32:46Z</dcterms:modified>
</cp:coreProperties>
</file>