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56" d="100"/>
          <a:sy n="56" d="100"/>
        </p:scale>
        <p:origin x="-96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A6725-D83B-48FB-9639-8267F8A76439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A4566-7AA1-4DC4-9C04-93A5E08D1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12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4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48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8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8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0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7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0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8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1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A4566-7AA1-4DC4-9C04-93A5E08D12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4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AA50EB-FFE3-40C3-86C6-78E89EAF68D6}" type="datetimeFigureOut">
              <a:rPr lang="zh-CN" altLang="en-US" smtClean="0"/>
              <a:t>2012-11-25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8235B5-3AC4-468A-98D2-5D1073393F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8"/>
          </a:xfrm>
        </p:spPr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触发器及输入信号波形如图</a:t>
            </a:r>
            <a:r>
              <a:rPr lang="en-US" altLang="zh-CN" dirty="0" smtClean="0"/>
              <a:t>5-64</a:t>
            </a:r>
            <a:r>
              <a:rPr lang="zh-CN" altLang="en-US" dirty="0" smtClean="0"/>
              <a:t>所示，试画出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端的波形。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5-5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30165"/>
              </p:ext>
            </p:extLst>
          </p:nvPr>
        </p:nvGraphicFramePr>
        <p:xfrm>
          <a:off x="1115616" y="2708920"/>
          <a:ext cx="6336704" cy="3522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3441150" imgH="1913177" progId="Visio.Drawing.11">
                  <p:embed/>
                </p:oleObj>
              </mc:Choice>
              <mc:Fallback>
                <p:oleObj name="Visio" r:id="rId4" imgW="3441150" imgH="191317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336704" cy="3522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43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驱动方程，状态方程，输出方程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49227"/>
              </p:ext>
            </p:extLst>
          </p:nvPr>
        </p:nvGraphicFramePr>
        <p:xfrm>
          <a:off x="611560" y="1268760"/>
          <a:ext cx="5328592" cy="238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4" imgW="2209680" imgH="990360" progId="Equation.3">
                  <p:embed/>
                </p:oleObj>
              </mc:Choice>
              <mc:Fallback>
                <p:oleObj name="公式" r:id="rId4" imgW="220968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268760"/>
                        <a:ext cx="5328592" cy="2388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20064"/>
              </p:ext>
            </p:extLst>
          </p:nvPr>
        </p:nvGraphicFramePr>
        <p:xfrm>
          <a:off x="2915816" y="3356992"/>
          <a:ext cx="5544618" cy="3024335"/>
        </p:xfrm>
        <a:graphic>
          <a:graphicData uri="http://schemas.openxmlformats.org/drawingml/2006/table">
            <a:tbl>
              <a:tblPr/>
              <a:tblGrid>
                <a:gridCol w="924103"/>
                <a:gridCol w="924103"/>
                <a:gridCol w="924103"/>
                <a:gridCol w="924103"/>
                <a:gridCol w="924103"/>
                <a:gridCol w="924103"/>
              </a:tblGrid>
              <a:tr h="604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Q1</a:t>
                      </a:r>
                      <a:r>
                        <a:rPr lang="en-US" sz="3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Q0</a:t>
                      </a:r>
                      <a:r>
                        <a:rPr lang="en-US" sz="3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2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状态转移图、波形图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3933"/>
              </p:ext>
            </p:extLst>
          </p:nvPr>
        </p:nvGraphicFramePr>
        <p:xfrm>
          <a:off x="395536" y="1268761"/>
          <a:ext cx="3528390" cy="2486025"/>
        </p:xfrm>
        <a:graphic>
          <a:graphicData uri="http://schemas.openxmlformats.org/drawingml/2006/table">
            <a:tbl>
              <a:tblPr/>
              <a:tblGrid>
                <a:gridCol w="588065"/>
                <a:gridCol w="588065"/>
                <a:gridCol w="588065"/>
                <a:gridCol w="588065"/>
                <a:gridCol w="588065"/>
                <a:gridCol w="588065"/>
              </a:tblGrid>
              <a:tr h="37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Q1</a:t>
                      </a:r>
                      <a:r>
                        <a:rPr lang="en-US" sz="3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Q0</a:t>
                      </a:r>
                      <a:r>
                        <a:rPr lang="en-US" sz="3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881488" y="3933056"/>
            <a:ext cx="5712591" cy="2232248"/>
            <a:chOff x="881488" y="3933056"/>
            <a:chExt cx="5712591" cy="2232248"/>
          </a:xfrm>
        </p:grpSpPr>
        <p:cxnSp>
          <p:nvCxnSpPr>
            <p:cNvPr id="19" name="直接箭头连接符 18"/>
            <p:cNvCxnSpPr/>
            <p:nvPr/>
          </p:nvCxnSpPr>
          <p:spPr>
            <a:xfrm flipH="1" flipV="1">
              <a:off x="1403648" y="3933056"/>
              <a:ext cx="5604" cy="2232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403648" y="4581128"/>
              <a:ext cx="5184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1409252" y="4077148"/>
              <a:ext cx="4453666" cy="484094"/>
            </a:xfrm>
            <a:custGeom>
              <a:avLst/>
              <a:gdLst>
                <a:gd name="connsiteX0" fmla="*/ 0 w 4453666"/>
                <a:gd name="connsiteY0" fmla="*/ 441064 h 484094"/>
                <a:gd name="connsiteX1" fmla="*/ 301214 w 4453666"/>
                <a:gd name="connsiteY1" fmla="*/ 441064 h 484094"/>
                <a:gd name="connsiteX2" fmla="*/ 301214 w 4453666"/>
                <a:gd name="connsiteY2" fmla="*/ 10758 h 484094"/>
                <a:gd name="connsiteX3" fmla="*/ 645459 w 4453666"/>
                <a:gd name="connsiteY3" fmla="*/ 10758 h 484094"/>
                <a:gd name="connsiteX4" fmla="*/ 645459 w 4453666"/>
                <a:gd name="connsiteY4" fmla="*/ 419548 h 484094"/>
                <a:gd name="connsiteX5" fmla="*/ 645459 w 4453666"/>
                <a:gd name="connsiteY5" fmla="*/ 441064 h 484094"/>
                <a:gd name="connsiteX6" fmla="*/ 1043492 w 4453666"/>
                <a:gd name="connsiteY6" fmla="*/ 441064 h 484094"/>
                <a:gd name="connsiteX7" fmla="*/ 1043492 w 4453666"/>
                <a:gd name="connsiteY7" fmla="*/ 0 h 484094"/>
                <a:gd name="connsiteX8" fmla="*/ 1366221 w 4453666"/>
                <a:gd name="connsiteY8" fmla="*/ 0 h 484094"/>
                <a:gd name="connsiteX9" fmla="*/ 1366221 w 4453666"/>
                <a:gd name="connsiteY9" fmla="*/ 441064 h 484094"/>
                <a:gd name="connsiteX10" fmla="*/ 1731981 w 4453666"/>
                <a:gd name="connsiteY10" fmla="*/ 441064 h 484094"/>
                <a:gd name="connsiteX11" fmla="*/ 1731981 w 4453666"/>
                <a:gd name="connsiteY11" fmla="*/ 21516 h 484094"/>
                <a:gd name="connsiteX12" fmla="*/ 2108499 w 4453666"/>
                <a:gd name="connsiteY12" fmla="*/ 21516 h 484094"/>
                <a:gd name="connsiteX13" fmla="*/ 2108499 w 4453666"/>
                <a:gd name="connsiteY13" fmla="*/ 441064 h 484094"/>
                <a:gd name="connsiteX14" fmla="*/ 2441986 w 4453666"/>
                <a:gd name="connsiteY14" fmla="*/ 441064 h 484094"/>
                <a:gd name="connsiteX15" fmla="*/ 2441986 w 4453666"/>
                <a:gd name="connsiteY15" fmla="*/ 10758 h 484094"/>
                <a:gd name="connsiteX16" fmla="*/ 2818503 w 4453666"/>
                <a:gd name="connsiteY16" fmla="*/ 10758 h 484094"/>
                <a:gd name="connsiteX17" fmla="*/ 2818503 w 4453666"/>
                <a:gd name="connsiteY17" fmla="*/ 451821 h 484094"/>
                <a:gd name="connsiteX18" fmla="*/ 3141233 w 4453666"/>
                <a:gd name="connsiteY18" fmla="*/ 451821 h 484094"/>
                <a:gd name="connsiteX19" fmla="*/ 3141233 w 4453666"/>
                <a:gd name="connsiteY19" fmla="*/ 32273 h 484094"/>
                <a:gd name="connsiteX20" fmla="*/ 3474720 w 4453666"/>
                <a:gd name="connsiteY20" fmla="*/ 32273 h 484094"/>
                <a:gd name="connsiteX21" fmla="*/ 3474720 w 4453666"/>
                <a:gd name="connsiteY21" fmla="*/ 462579 h 484094"/>
                <a:gd name="connsiteX22" fmla="*/ 3829722 w 4453666"/>
                <a:gd name="connsiteY22" fmla="*/ 462579 h 484094"/>
                <a:gd name="connsiteX23" fmla="*/ 3829722 w 4453666"/>
                <a:gd name="connsiteY23" fmla="*/ 21516 h 484094"/>
                <a:gd name="connsiteX24" fmla="*/ 4173967 w 4453666"/>
                <a:gd name="connsiteY24" fmla="*/ 21516 h 484094"/>
                <a:gd name="connsiteX25" fmla="*/ 4173967 w 4453666"/>
                <a:gd name="connsiteY25" fmla="*/ 484094 h 484094"/>
                <a:gd name="connsiteX26" fmla="*/ 4453666 w 4453666"/>
                <a:gd name="connsiteY26" fmla="*/ 473337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53666" h="484094">
                  <a:moveTo>
                    <a:pt x="0" y="441064"/>
                  </a:moveTo>
                  <a:lnTo>
                    <a:pt x="301214" y="441064"/>
                  </a:lnTo>
                  <a:lnTo>
                    <a:pt x="301214" y="10758"/>
                  </a:lnTo>
                  <a:lnTo>
                    <a:pt x="645459" y="10758"/>
                  </a:lnTo>
                  <a:lnTo>
                    <a:pt x="645459" y="419548"/>
                  </a:lnTo>
                  <a:lnTo>
                    <a:pt x="645459" y="441064"/>
                  </a:lnTo>
                  <a:lnTo>
                    <a:pt x="1043492" y="441064"/>
                  </a:lnTo>
                  <a:lnTo>
                    <a:pt x="1043492" y="0"/>
                  </a:lnTo>
                  <a:lnTo>
                    <a:pt x="1366221" y="0"/>
                  </a:lnTo>
                  <a:lnTo>
                    <a:pt x="1366221" y="441064"/>
                  </a:lnTo>
                  <a:lnTo>
                    <a:pt x="1731981" y="441064"/>
                  </a:lnTo>
                  <a:lnTo>
                    <a:pt x="1731981" y="21516"/>
                  </a:lnTo>
                  <a:lnTo>
                    <a:pt x="2108499" y="21516"/>
                  </a:lnTo>
                  <a:lnTo>
                    <a:pt x="2108499" y="441064"/>
                  </a:lnTo>
                  <a:lnTo>
                    <a:pt x="2441986" y="441064"/>
                  </a:lnTo>
                  <a:lnTo>
                    <a:pt x="2441986" y="10758"/>
                  </a:lnTo>
                  <a:lnTo>
                    <a:pt x="2818503" y="10758"/>
                  </a:lnTo>
                  <a:lnTo>
                    <a:pt x="2818503" y="451821"/>
                  </a:lnTo>
                  <a:lnTo>
                    <a:pt x="3141233" y="451821"/>
                  </a:lnTo>
                  <a:lnTo>
                    <a:pt x="3141233" y="32273"/>
                  </a:lnTo>
                  <a:lnTo>
                    <a:pt x="3474720" y="32273"/>
                  </a:lnTo>
                  <a:lnTo>
                    <a:pt x="3474720" y="462579"/>
                  </a:lnTo>
                  <a:lnTo>
                    <a:pt x="3829722" y="462579"/>
                  </a:lnTo>
                  <a:lnTo>
                    <a:pt x="3829722" y="21516"/>
                  </a:lnTo>
                  <a:lnTo>
                    <a:pt x="4173967" y="21516"/>
                  </a:lnTo>
                  <a:lnTo>
                    <a:pt x="4173967" y="484094"/>
                  </a:lnTo>
                  <a:lnTo>
                    <a:pt x="4453666" y="47333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403646" y="5229200"/>
              <a:ext cx="5184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409252" y="5733256"/>
              <a:ext cx="5184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403647" y="6165304"/>
              <a:ext cx="5184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09252" y="5157192"/>
              <a:ext cx="502265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409252" y="5661248"/>
              <a:ext cx="502265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403646" y="6093296"/>
              <a:ext cx="502265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99592" y="407714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CP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1488" y="469060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1488" y="5302945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Q1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1488" y="579597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24767" y="1196752"/>
            <a:ext cx="3319641" cy="3678519"/>
            <a:chOff x="4924767" y="1196752"/>
            <a:chExt cx="3319641" cy="3678519"/>
          </a:xfrm>
        </p:grpSpPr>
        <p:grpSp>
          <p:nvGrpSpPr>
            <p:cNvPr id="17" name="组合 16"/>
            <p:cNvGrpSpPr/>
            <p:nvPr/>
          </p:nvGrpSpPr>
          <p:grpSpPr>
            <a:xfrm>
              <a:off x="4924767" y="1196752"/>
              <a:ext cx="2616434" cy="2381037"/>
              <a:chOff x="4924767" y="1196752"/>
              <a:chExt cx="2616434" cy="23810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4932040" y="1484784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00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660232" y="1519899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01/1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660232" y="2857709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932040" y="2852936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11/1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0800000">
                <a:off x="4924767" y="1196752"/>
                <a:ext cx="813051" cy="452197"/>
              </a:xfrm>
              <a:custGeom>
                <a:avLst/>
                <a:gdLst>
                  <a:gd name="connsiteX0" fmla="*/ 130313 w 813051"/>
                  <a:gd name="connsiteY0" fmla="*/ 0 h 452197"/>
                  <a:gd name="connsiteX1" fmla="*/ 11979 w 813051"/>
                  <a:gd name="connsiteY1" fmla="*/ 247426 h 452197"/>
                  <a:gd name="connsiteX2" fmla="*/ 388497 w 813051"/>
                  <a:gd name="connsiteY2" fmla="*/ 451821 h 452197"/>
                  <a:gd name="connsiteX3" fmla="*/ 797287 w 813051"/>
                  <a:gd name="connsiteY3" fmla="*/ 290457 h 452197"/>
                  <a:gd name="connsiteX4" fmla="*/ 689711 w 813051"/>
                  <a:gd name="connsiteY4" fmla="*/ 21515 h 4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3051" h="452197">
                    <a:moveTo>
                      <a:pt x="130313" y="0"/>
                    </a:moveTo>
                    <a:cubicBezTo>
                      <a:pt x="49630" y="86061"/>
                      <a:pt x="-31052" y="172123"/>
                      <a:pt x="11979" y="247426"/>
                    </a:cubicBezTo>
                    <a:cubicBezTo>
                      <a:pt x="55010" y="322730"/>
                      <a:pt x="257612" y="444649"/>
                      <a:pt x="388497" y="451821"/>
                    </a:cubicBezTo>
                    <a:cubicBezTo>
                      <a:pt x="519382" y="458993"/>
                      <a:pt x="747085" y="362175"/>
                      <a:pt x="797287" y="290457"/>
                    </a:cubicBezTo>
                    <a:cubicBezTo>
                      <a:pt x="847489" y="218739"/>
                      <a:pt x="768600" y="120127"/>
                      <a:pt x="689711" y="215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431905" y="2022438"/>
                <a:ext cx="313140" cy="978946"/>
              </a:xfrm>
              <a:custGeom>
                <a:avLst/>
                <a:gdLst>
                  <a:gd name="connsiteX0" fmla="*/ 313140 w 313140"/>
                  <a:gd name="connsiteY0" fmla="*/ 978946 h 978946"/>
                  <a:gd name="connsiteX1" fmla="*/ 1168 w 313140"/>
                  <a:gd name="connsiteY1" fmla="*/ 505609 h 978946"/>
                  <a:gd name="connsiteX2" fmla="*/ 227079 w 313140"/>
                  <a:gd name="connsiteY2" fmla="*/ 0 h 9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140" h="978946">
                    <a:moveTo>
                      <a:pt x="313140" y="978946"/>
                    </a:moveTo>
                    <a:cubicBezTo>
                      <a:pt x="164325" y="823856"/>
                      <a:pt x="15511" y="668767"/>
                      <a:pt x="1168" y="505609"/>
                    </a:cubicBezTo>
                    <a:cubicBezTo>
                      <a:pt x="-13176" y="342451"/>
                      <a:pt x="106951" y="171225"/>
                      <a:pt x="227079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7315200" y="2054711"/>
                <a:ext cx="226001" cy="935915"/>
              </a:xfrm>
              <a:custGeom>
                <a:avLst/>
                <a:gdLst>
                  <a:gd name="connsiteX0" fmla="*/ 21515 w 226001"/>
                  <a:gd name="connsiteY0" fmla="*/ 0 h 935915"/>
                  <a:gd name="connsiteX1" fmla="*/ 225911 w 226001"/>
                  <a:gd name="connsiteY1" fmla="*/ 430305 h 935915"/>
                  <a:gd name="connsiteX2" fmla="*/ 0 w 226001"/>
                  <a:gd name="connsiteY2" fmla="*/ 935915 h 935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01" h="935915">
                    <a:moveTo>
                      <a:pt x="21515" y="0"/>
                    </a:moveTo>
                    <a:cubicBezTo>
                      <a:pt x="125506" y="137159"/>
                      <a:pt x="229497" y="274319"/>
                      <a:pt x="225911" y="430305"/>
                    </a:cubicBezTo>
                    <a:cubicBezTo>
                      <a:pt x="222325" y="586291"/>
                      <a:pt x="111162" y="761103"/>
                      <a:pt x="0" y="9359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stCxn id="8" idx="0"/>
                <a:endCxn id="5" idx="4"/>
              </p:cNvCxnSpPr>
              <p:nvPr/>
            </p:nvCxnSpPr>
            <p:spPr>
              <a:xfrm flipV="1">
                <a:off x="5292080" y="2204864"/>
                <a:ext cx="0" cy="6480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椭圆 41"/>
            <p:cNvSpPr/>
            <p:nvPr/>
          </p:nvSpPr>
          <p:spPr>
            <a:xfrm>
              <a:off x="7428200" y="4077148"/>
              <a:ext cx="816208" cy="7981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 smtClean="0">
                  <a:ln w="3175">
                    <a:solidFill>
                      <a:schemeClr val="tx1"/>
                    </a:solidFill>
                  </a:ln>
                </a:rPr>
                <a:t>Q1Q0</a:t>
              </a:r>
              <a:endParaRPr lang="zh-CN" altLang="en-US" sz="1100" dirty="0">
                <a:ln w="317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zh-CN" altLang="en-US" dirty="0" smtClean="0"/>
              <a:t>试分析如图所示电路的功能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5-21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36925"/>
              </p:ext>
            </p:extLst>
          </p:nvPr>
        </p:nvGraphicFramePr>
        <p:xfrm>
          <a:off x="1763688" y="2204864"/>
          <a:ext cx="5184576" cy="382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4" imgW="3435480" imgH="2531583" progId="Visio.Drawing.11">
                  <p:embed/>
                </p:oleObj>
              </mc:Choice>
              <mc:Fallback>
                <p:oleObj name="Visio" r:id="rId4" imgW="3435480" imgH="25315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2204864"/>
                        <a:ext cx="5184576" cy="382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驱动、状态方程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51613"/>
              </p:ext>
            </p:extLst>
          </p:nvPr>
        </p:nvGraphicFramePr>
        <p:xfrm>
          <a:off x="683567" y="1700808"/>
          <a:ext cx="7613529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4" imgW="3670200" imgH="1041120" progId="Equation.3">
                  <p:embed/>
                </p:oleObj>
              </mc:Choice>
              <mc:Fallback>
                <p:oleObj name="公式" r:id="rId4" imgW="367020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7" y="1700808"/>
                        <a:ext cx="7613529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7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状态转移表和转移图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16734"/>
              </p:ext>
            </p:extLst>
          </p:nvPr>
        </p:nvGraphicFramePr>
        <p:xfrm>
          <a:off x="611560" y="1268760"/>
          <a:ext cx="4800600" cy="255460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Q2*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Q1*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Q0*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115616" y="3501008"/>
            <a:ext cx="7128792" cy="2808312"/>
            <a:chOff x="1115616" y="3501008"/>
            <a:chExt cx="7128792" cy="2808312"/>
          </a:xfrm>
        </p:grpSpPr>
        <p:sp>
          <p:nvSpPr>
            <p:cNvPr id="5" name="椭圆 4"/>
            <p:cNvSpPr/>
            <p:nvPr/>
          </p:nvSpPr>
          <p:spPr>
            <a:xfrm>
              <a:off x="1115616" y="458112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000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8112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001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851920" y="458112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010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220072" y="458112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011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60232" y="458112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100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660232" y="566124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101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20072" y="5661248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110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15616" y="5613424"/>
              <a:ext cx="936104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111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47526" y="3501008"/>
              <a:ext cx="1596882" cy="8640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 smtClean="0">
                  <a:ln w="3175">
                    <a:solidFill>
                      <a:schemeClr val="tx1"/>
                    </a:solidFill>
                  </a:ln>
                  <a:noFill/>
                </a:rPr>
                <a:t>Q2Q1Q0</a:t>
              </a:r>
              <a:endParaRPr lang="zh-CN" altLang="en-US" sz="1100" dirty="0">
                <a:ln w="3175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5" name="直接箭头连接符 14"/>
            <p:cNvCxnSpPr>
              <a:stCxn id="5" idx="6"/>
              <a:endCxn id="6" idx="2"/>
            </p:cNvCxnSpPr>
            <p:nvPr/>
          </p:nvCxnSpPr>
          <p:spPr>
            <a:xfrm>
              <a:off x="2051720" y="4905164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6"/>
              <a:endCxn id="7" idx="2"/>
            </p:cNvCxnSpPr>
            <p:nvPr/>
          </p:nvCxnSpPr>
          <p:spPr>
            <a:xfrm>
              <a:off x="3419872" y="4905164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6"/>
              <a:endCxn id="8" idx="2"/>
            </p:cNvCxnSpPr>
            <p:nvPr/>
          </p:nvCxnSpPr>
          <p:spPr>
            <a:xfrm>
              <a:off x="4788024" y="4905164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6"/>
              <a:endCxn id="9" idx="2"/>
            </p:cNvCxnSpPr>
            <p:nvPr/>
          </p:nvCxnSpPr>
          <p:spPr>
            <a:xfrm>
              <a:off x="6156176" y="4905164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4"/>
              <a:endCxn id="10" idx="0"/>
            </p:cNvCxnSpPr>
            <p:nvPr/>
          </p:nvCxnSpPr>
          <p:spPr>
            <a:xfrm>
              <a:off x="7128284" y="5229200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2"/>
              <a:endCxn id="11" idx="6"/>
            </p:cNvCxnSpPr>
            <p:nvPr/>
          </p:nvCxnSpPr>
          <p:spPr>
            <a:xfrm flipH="1">
              <a:off x="6156176" y="5985284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2"/>
              <a:endCxn id="5" idx="5"/>
            </p:cNvCxnSpPr>
            <p:nvPr/>
          </p:nvCxnSpPr>
          <p:spPr>
            <a:xfrm flipH="1" flipV="1">
              <a:off x="1914631" y="5134292"/>
              <a:ext cx="3305441" cy="8509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0"/>
              <a:endCxn id="5" idx="4"/>
            </p:cNvCxnSpPr>
            <p:nvPr/>
          </p:nvCxnSpPr>
          <p:spPr>
            <a:xfrm flipV="1">
              <a:off x="1583668" y="5229200"/>
              <a:ext cx="0" cy="384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940152" y="1412776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进制计数器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5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触发器及输入信号波形如图</a:t>
            </a:r>
            <a:r>
              <a:rPr lang="zh-CN" altLang="en-US" dirty="0"/>
              <a:t>所示</a:t>
            </a:r>
            <a:r>
              <a:rPr lang="zh-CN" altLang="en-US" dirty="0" smtClean="0"/>
              <a:t>，</a:t>
            </a:r>
            <a:r>
              <a:rPr lang="zh-CN" altLang="en-US" dirty="0"/>
              <a:t>试画</a:t>
            </a:r>
            <a:r>
              <a:rPr lang="zh-CN" altLang="en-US" dirty="0" smtClean="0"/>
              <a:t>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端的波形。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5-7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40850"/>
              </p:ext>
            </p:extLst>
          </p:nvPr>
        </p:nvGraphicFramePr>
        <p:xfrm>
          <a:off x="971600" y="2564903"/>
          <a:ext cx="7704856" cy="3695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4" imgW="4514670" imgH="2165230" progId="Visio.Drawing.11">
                  <p:embed/>
                </p:oleObj>
              </mc:Choice>
              <mc:Fallback>
                <p:oleObj name="Visio" r:id="rId4" imgW="4514670" imgH="21652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564903"/>
                        <a:ext cx="7704856" cy="3695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36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en-US" altLang="zh-CN" dirty="0" smtClean="0"/>
              <a:t>JK</a:t>
            </a:r>
            <a:r>
              <a:rPr lang="zh-CN" altLang="en-US" dirty="0" smtClean="0"/>
              <a:t>触发器及相关波形如图所示，试画出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的波形。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5-8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43961"/>
              </p:ext>
            </p:extLst>
          </p:nvPr>
        </p:nvGraphicFramePr>
        <p:xfrm>
          <a:off x="1907704" y="2204864"/>
          <a:ext cx="5904656" cy="4096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1442070" imgH="1000125" progId="Visio.Drawing.11">
                  <p:embed/>
                </p:oleObj>
              </mc:Choice>
              <mc:Fallback>
                <p:oleObj name="Visio" r:id="rId4" imgW="1442070" imgH="10001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2204864"/>
                        <a:ext cx="5904656" cy="4096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4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en-US" altLang="zh-CN" dirty="0" smtClean="0"/>
              <a:t>JK</a:t>
            </a:r>
            <a:r>
              <a:rPr lang="zh-CN" altLang="en-US" dirty="0" smtClean="0"/>
              <a:t>触发器及相关波形如图所示，试画出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波形。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5-9</a:t>
            </a:r>
            <a:endParaRPr lang="zh-CN" altLang="en-US" dirty="0"/>
          </a:p>
        </p:txBody>
      </p:sp>
      <p:pic>
        <p:nvPicPr>
          <p:cNvPr id="5" name="Picture 6" descr="5-4-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44960" y="3120135"/>
            <a:ext cx="4329699" cy="235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90506"/>
              </p:ext>
            </p:extLst>
          </p:nvPr>
        </p:nvGraphicFramePr>
        <p:xfrm>
          <a:off x="467544" y="2348880"/>
          <a:ext cx="5904656" cy="404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5" imgW="1736370" imgH="1301241" progId="Visio.Drawing.11">
                  <p:embed/>
                </p:oleObj>
              </mc:Choice>
              <mc:Fallback>
                <p:oleObj name="Visio" r:id="rId5" imgW="1736370" imgH="130124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348880"/>
                        <a:ext cx="5904656" cy="4047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65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zh-CN" altLang="en-US" dirty="0" smtClean="0"/>
              <a:t>边沿型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触发器及相关波形如图所示，画出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波形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5-10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55590"/>
              </p:ext>
            </p:extLst>
          </p:nvPr>
        </p:nvGraphicFramePr>
        <p:xfrm>
          <a:off x="1331640" y="2708920"/>
          <a:ext cx="591075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4" imgW="1989090" imgH="824092" progId="Visio.Drawing.11">
                  <p:embed/>
                </p:oleObj>
              </mc:Choice>
              <mc:Fallback>
                <p:oleObj name="Visio" r:id="rId4" imgW="1989090" imgH="82409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2708920"/>
                        <a:ext cx="5910756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9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zh-CN" altLang="en-US" dirty="0" smtClean="0"/>
              <a:t>试分析下图所示电路，写出驱动方程，状态方程、输出方程并画出状态图。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5-18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161463"/>
              </p:ext>
            </p:extLst>
          </p:nvPr>
        </p:nvGraphicFramePr>
        <p:xfrm>
          <a:off x="1259632" y="2492896"/>
          <a:ext cx="6768752" cy="367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3836700" imgH="2081662" progId="Visio.Drawing.11">
                  <p:embed/>
                </p:oleObj>
              </mc:Choice>
              <mc:Fallback>
                <p:oleObj name="Visio" r:id="rId4" imgW="3836700" imgH="208166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2492896"/>
                        <a:ext cx="6768752" cy="3671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8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驱动方程，状态方程和输出方程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272594"/>
              </p:ext>
            </p:extLst>
          </p:nvPr>
        </p:nvGraphicFramePr>
        <p:xfrm>
          <a:off x="755575" y="1412776"/>
          <a:ext cx="4349283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4" imgW="1917360" imgH="507960" progId="Equation.3">
                  <p:embed/>
                </p:oleObj>
              </mc:Choice>
              <mc:Fallback>
                <p:oleObj name="公式" r:id="rId4" imgW="19173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5" y="1412776"/>
                        <a:ext cx="4349283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88936"/>
              </p:ext>
            </p:extLst>
          </p:nvPr>
        </p:nvGraphicFramePr>
        <p:xfrm>
          <a:off x="683568" y="2852936"/>
          <a:ext cx="774986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6" imgW="3644640" imgH="507960" progId="Equation.3">
                  <p:embed/>
                </p:oleObj>
              </mc:Choice>
              <mc:Fallback>
                <p:oleObj name="公式" r:id="rId6" imgW="36446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2852936"/>
                        <a:ext cx="7749861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54258"/>
              </p:ext>
            </p:extLst>
          </p:nvPr>
        </p:nvGraphicFramePr>
        <p:xfrm>
          <a:off x="755575" y="4293096"/>
          <a:ext cx="2520281" cy="78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8" imgW="736560" imgH="228600" progId="Equation.3">
                  <p:embed/>
                </p:oleObj>
              </mc:Choice>
              <mc:Fallback>
                <p:oleObj name="公式" r:id="rId8" imgW="736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575" y="4293096"/>
                        <a:ext cx="2520281" cy="78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52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状态转移表和状态转移图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06598"/>
              </p:ext>
            </p:extLst>
          </p:nvPr>
        </p:nvGraphicFramePr>
        <p:xfrm>
          <a:off x="611560" y="1484784"/>
          <a:ext cx="4032448" cy="2554605"/>
        </p:xfrm>
        <a:graphic>
          <a:graphicData uri="http://schemas.openxmlformats.org/drawingml/2006/table">
            <a:tbl>
              <a:tblPr/>
              <a:tblGrid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</a:t>
                      </a:r>
                      <a:r>
                        <a:rPr lang="en-US" sz="1800" b="0" i="0" u="none" strike="noStrike" baseline="30000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n+1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n+1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</a:t>
                      </a:r>
                      <a:r>
                        <a:rPr lang="en-US" sz="1800" b="0" i="0" u="none" strike="noStrike" baseline="30000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5652120" y="1834026"/>
            <a:ext cx="2664296" cy="3755214"/>
            <a:chOff x="5652120" y="1834026"/>
            <a:chExt cx="2664296" cy="3755214"/>
          </a:xfrm>
        </p:grpSpPr>
        <p:sp>
          <p:nvSpPr>
            <p:cNvPr id="5" name="椭圆 4"/>
            <p:cNvSpPr/>
            <p:nvPr/>
          </p:nvSpPr>
          <p:spPr>
            <a:xfrm>
              <a:off x="5652120" y="2852936"/>
              <a:ext cx="864096" cy="5760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656803" y="3901698"/>
              <a:ext cx="864096" cy="5760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452320" y="2852936"/>
              <a:ext cx="864096" cy="5760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88224" y="1834026"/>
              <a:ext cx="864096" cy="5760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6516216" y="3140968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634467" y="2844338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0,1/0</a:t>
              </a:r>
              <a:endParaRPr lang="zh-CN" altLang="en-US" sz="1200" dirty="0"/>
            </a:p>
          </p:txBody>
        </p:sp>
        <p:cxnSp>
          <p:nvCxnSpPr>
            <p:cNvPr id="13" name="直接箭头连接符 12"/>
            <p:cNvCxnSpPr>
              <a:stCxn id="7" idx="0"/>
              <a:endCxn id="8" idx="5"/>
            </p:cNvCxnSpPr>
            <p:nvPr/>
          </p:nvCxnSpPr>
          <p:spPr>
            <a:xfrm flipH="1" flipV="1">
              <a:off x="7325776" y="2325727"/>
              <a:ext cx="558592" cy="527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510257">
              <a:off x="7589828" y="2371893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0/0</a:t>
              </a:r>
              <a:endParaRPr lang="zh-CN" altLang="en-US" sz="1200" dirty="0"/>
            </a:p>
          </p:txBody>
        </p:sp>
        <p:cxnSp>
          <p:nvCxnSpPr>
            <p:cNvPr id="16" name="直接箭头连接符 15"/>
            <p:cNvCxnSpPr>
              <a:stCxn id="7" idx="4"/>
              <a:endCxn id="6" idx="7"/>
            </p:cNvCxnSpPr>
            <p:nvPr/>
          </p:nvCxnSpPr>
          <p:spPr>
            <a:xfrm flipH="1">
              <a:off x="7394355" y="3429000"/>
              <a:ext cx="490013" cy="5570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8767094">
              <a:off x="7622757" y="372357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1/0</a:t>
              </a:r>
              <a:endParaRPr lang="zh-CN" altLang="en-US" sz="1200" dirty="0"/>
            </a:p>
          </p:txBody>
        </p:sp>
        <p:cxnSp>
          <p:nvCxnSpPr>
            <p:cNvPr id="19" name="直接箭头连接符 18"/>
            <p:cNvCxnSpPr>
              <a:stCxn id="8" idx="3"/>
              <a:endCxn id="5" idx="0"/>
            </p:cNvCxnSpPr>
            <p:nvPr/>
          </p:nvCxnSpPr>
          <p:spPr>
            <a:xfrm flipH="1">
              <a:off x="6084168" y="2325727"/>
              <a:ext cx="630600" cy="527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9419098">
              <a:off x="5972532" y="2350721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0,1/0</a:t>
              </a:r>
              <a:endParaRPr lang="zh-CN" altLang="en-US" sz="1200" dirty="0"/>
            </a:p>
          </p:txBody>
        </p:sp>
        <p:cxnSp>
          <p:nvCxnSpPr>
            <p:cNvPr id="22" name="直接箭头连接符 21"/>
            <p:cNvCxnSpPr>
              <a:stCxn id="6" idx="1"/>
              <a:endCxn id="5" idx="4"/>
            </p:cNvCxnSpPr>
            <p:nvPr/>
          </p:nvCxnSpPr>
          <p:spPr>
            <a:xfrm flipH="1" flipV="1">
              <a:off x="6084168" y="3429000"/>
              <a:ext cx="699179" cy="5570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486205">
              <a:off x="5693428" y="3743468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0,1/0,1</a:t>
              </a:r>
              <a:endParaRPr lang="zh-CN" altLang="en-US" sz="12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516216" y="5013176"/>
              <a:ext cx="1303803" cy="5760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n w="19050">
                    <a:solidFill>
                      <a:schemeClr val="tx1"/>
                    </a:solidFill>
                  </a:ln>
                </a:rPr>
                <a:t>Q1Q0</a:t>
              </a:r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8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43616"/>
          </a:xfrm>
        </p:spPr>
        <p:txBody>
          <a:bodyPr/>
          <a:lstStyle/>
          <a:p>
            <a:r>
              <a:rPr lang="zh-CN" altLang="en-US" dirty="0"/>
              <a:t>试画</a:t>
            </a:r>
            <a:r>
              <a:rPr lang="zh-CN" altLang="en-US" dirty="0" smtClean="0"/>
              <a:t>出下图电路的状态图，并画出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个时钟脉冲作用下的</a:t>
            </a:r>
            <a:r>
              <a:rPr lang="en-US" altLang="zh-CN" dirty="0" smtClean="0"/>
              <a:t>Q1,Q0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的波形图。设初态</a:t>
            </a:r>
            <a:r>
              <a:rPr lang="en-US" altLang="zh-CN" dirty="0" smtClean="0"/>
              <a:t>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5-19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59009"/>
              </p:ext>
            </p:extLst>
          </p:nvPr>
        </p:nvGraphicFramePr>
        <p:xfrm>
          <a:off x="1691680" y="2420888"/>
          <a:ext cx="5688632" cy="370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4" imgW="3026700" imgH="1973562" progId="Visio.Drawing.11">
                  <p:embed/>
                </p:oleObj>
              </mc:Choice>
              <mc:Fallback>
                <p:oleObj name="Visio" r:id="rId4" imgW="3026700" imgH="197356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2420888"/>
                        <a:ext cx="5688632" cy="370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>
          <a:solidFill>
            <a:schemeClr val="tx1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>
            <a:ln w="19050"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682</TotalTime>
  <Words>436</Words>
  <Application>Microsoft Office PowerPoint</Application>
  <PresentationFormat>全屏显示(4:3)</PresentationFormat>
  <Paragraphs>251</Paragraphs>
  <Slides>14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聚合</vt:lpstr>
      <vt:lpstr>Visio</vt:lpstr>
      <vt:lpstr>Microsoft Visio 绘图</vt:lpstr>
      <vt:lpstr>Microsoft 公式 3.0</vt:lpstr>
      <vt:lpstr>5-5</vt:lpstr>
      <vt:lpstr>5-7</vt:lpstr>
      <vt:lpstr>5-8</vt:lpstr>
      <vt:lpstr>5-9</vt:lpstr>
      <vt:lpstr>5-10</vt:lpstr>
      <vt:lpstr>5-18</vt:lpstr>
      <vt:lpstr>驱动方程，状态方程和输出方程</vt:lpstr>
      <vt:lpstr>状态转移表和状态转移图</vt:lpstr>
      <vt:lpstr>5-19</vt:lpstr>
      <vt:lpstr>驱动方程，状态方程，输出方程</vt:lpstr>
      <vt:lpstr>状态转移图、波形图</vt:lpstr>
      <vt:lpstr>5-21</vt:lpstr>
      <vt:lpstr>驱动、状态方程</vt:lpstr>
      <vt:lpstr>状态转移表和转移图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5-5</dc:title>
  <dc:creator>jxs</dc:creator>
  <cp:lastModifiedBy>jxs</cp:lastModifiedBy>
  <cp:revision>31</cp:revision>
  <dcterms:created xsi:type="dcterms:W3CDTF">2012-11-19T08:50:45Z</dcterms:created>
  <dcterms:modified xsi:type="dcterms:W3CDTF">2012-11-25T11:30:19Z</dcterms:modified>
</cp:coreProperties>
</file>