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8" autoAdjust="0"/>
    <p:restoredTop sz="94660"/>
  </p:normalViewPr>
  <p:slideViewPr>
    <p:cSldViewPr>
      <p:cViewPr varScale="1">
        <p:scale>
          <a:sx n="67" d="100"/>
          <a:sy n="67" d="100"/>
        </p:scale>
        <p:origin x="-155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9BCA0-A08C-42A3-B8D2-DFD262406755}" type="datetimeFigureOut">
              <a:rPr lang="zh-CN" altLang="en-US" smtClean="0"/>
              <a:t>2012/9/10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AB6642-DDA3-4059-9E0E-DE88D9C4768B}" type="slidenum">
              <a:rPr lang="zh-CN" altLang="en-US" smtClean="0"/>
              <a:t>‹#›</a:t>
            </a:fld>
            <a:endParaRPr lang="zh-CN" altLang="en-US"/>
          </a:p>
        </p:txBody>
      </p:sp>
    </p:spTree>
    <p:extLst>
      <p:ext uri="{BB962C8B-B14F-4D97-AF65-F5344CB8AC3E}">
        <p14:creationId xmlns:p14="http://schemas.microsoft.com/office/powerpoint/2010/main" val="115348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a:t>
            </a:fld>
            <a:endParaRPr lang="zh-CN" altLang="en-US"/>
          </a:p>
        </p:txBody>
      </p:sp>
    </p:spTree>
    <p:extLst>
      <p:ext uri="{BB962C8B-B14F-4D97-AF65-F5344CB8AC3E}">
        <p14:creationId xmlns:p14="http://schemas.microsoft.com/office/powerpoint/2010/main" val="76485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10</a:t>
            </a:fld>
            <a:endParaRPr lang="zh-CN" altLang="en-US"/>
          </a:p>
        </p:txBody>
      </p:sp>
    </p:spTree>
    <p:extLst>
      <p:ext uri="{BB962C8B-B14F-4D97-AF65-F5344CB8AC3E}">
        <p14:creationId xmlns:p14="http://schemas.microsoft.com/office/powerpoint/2010/main" val="1577110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11</a:t>
            </a:fld>
            <a:endParaRPr lang="zh-CN" altLang="en-US"/>
          </a:p>
        </p:txBody>
      </p:sp>
    </p:spTree>
    <p:extLst>
      <p:ext uri="{BB962C8B-B14F-4D97-AF65-F5344CB8AC3E}">
        <p14:creationId xmlns:p14="http://schemas.microsoft.com/office/powerpoint/2010/main" val="94931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12</a:t>
            </a:fld>
            <a:endParaRPr lang="zh-CN" altLang="en-US"/>
          </a:p>
        </p:txBody>
      </p:sp>
    </p:spTree>
    <p:extLst>
      <p:ext uri="{BB962C8B-B14F-4D97-AF65-F5344CB8AC3E}">
        <p14:creationId xmlns:p14="http://schemas.microsoft.com/office/powerpoint/2010/main" val="414355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13</a:t>
            </a:fld>
            <a:endParaRPr lang="zh-CN" altLang="en-US"/>
          </a:p>
        </p:txBody>
      </p:sp>
    </p:spTree>
    <p:extLst>
      <p:ext uri="{BB962C8B-B14F-4D97-AF65-F5344CB8AC3E}">
        <p14:creationId xmlns:p14="http://schemas.microsoft.com/office/powerpoint/2010/main" val="353368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14</a:t>
            </a:fld>
            <a:endParaRPr lang="zh-CN" altLang="en-US"/>
          </a:p>
        </p:txBody>
      </p:sp>
    </p:spTree>
    <p:extLst>
      <p:ext uri="{BB962C8B-B14F-4D97-AF65-F5344CB8AC3E}">
        <p14:creationId xmlns:p14="http://schemas.microsoft.com/office/powerpoint/2010/main" val="2712232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15</a:t>
            </a:fld>
            <a:endParaRPr lang="zh-CN" altLang="en-US"/>
          </a:p>
        </p:txBody>
      </p:sp>
    </p:spTree>
    <p:extLst>
      <p:ext uri="{BB962C8B-B14F-4D97-AF65-F5344CB8AC3E}">
        <p14:creationId xmlns:p14="http://schemas.microsoft.com/office/powerpoint/2010/main" val="319739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16</a:t>
            </a:fld>
            <a:endParaRPr lang="zh-CN" altLang="en-US"/>
          </a:p>
        </p:txBody>
      </p:sp>
    </p:spTree>
    <p:extLst>
      <p:ext uri="{BB962C8B-B14F-4D97-AF65-F5344CB8AC3E}">
        <p14:creationId xmlns:p14="http://schemas.microsoft.com/office/powerpoint/2010/main" val="2618979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17</a:t>
            </a:fld>
            <a:endParaRPr lang="zh-CN" altLang="en-US"/>
          </a:p>
        </p:txBody>
      </p:sp>
    </p:spTree>
    <p:extLst>
      <p:ext uri="{BB962C8B-B14F-4D97-AF65-F5344CB8AC3E}">
        <p14:creationId xmlns:p14="http://schemas.microsoft.com/office/powerpoint/2010/main" val="2196326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18</a:t>
            </a:fld>
            <a:endParaRPr lang="zh-CN" altLang="en-US"/>
          </a:p>
        </p:txBody>
      </p:sp>
    </p:spTree>
    <p:extLst>
      <p:ext uri="{BB962C8B-B14F-4D97-AF65-F5344CB8AC3E}">
        <p14:creationId xmlns:p14="http://schemas.microsoft.com/office/powerpoint/2010/main" val="1487444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19</a:t>
            </a:fld>
            <a:endParaRPr lang="zh-CN" altLang="en-US"/>
          </a:p>
        </p:txBody>
      </p:sp>
    </p:spTree>
    <p:extLst>
      <p:ext uri="{BB962C8B-B14F-4D97-AF65-F5344CB8AC3E}">
        <p14:creationId xmlns:p14="http://schemas.microsoft.com/office/powerpoint/2010/main" val="355258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a:t>
            </a:fld>
            <a:endParaRPr lang="zh-CN" altLang="en-US"/>
          </a:p>
        </p:txBody>
      </p:sp>
    </p:spTree>
    <p:extLst>
      <p:ext uri="{BB962C8B-B14F-4D97-AF65-F5344CB8AC3E}">
        <p14:creationId xmlns:p14="http://schemas.microsoft.com/office/powerpoint/2010/main" val="1586247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20</a:t>
            </a:fld>
            <a:endParaRPr lang="zh-CN" altLang="en-US"/>
          </a:p>
        </p:txBody>
      </p:sp>
    </p:spTree>
    <p:extLst>
      <p:ext uri="{BB962C8B-B14F-4D97-AF65-F5344CB8AC3E}">
        <p14:creationId xmlns:p14="http://schemas.microsoft.com/office/powerpoint/2010/main" val="679791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21</a:t>
            </a:fld>
            <a:endParaRPr lang="zh-CN" altLang="en-US"/>
          </a:p>
        </p:txBody>
      </p:sp>
    </p:spTree>
    <p:extLst>
      <p:ext uri="{BB962C8B-B14F-4D97-AF65-F5344CB8AC3E}">
        <p14:creationId xmlns:p14="http://schemas.microsoft.com/office/powerpoint/2010/main" val="4101310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22</a:t>
            </a:fld>
            <a:endParaRPr lang="zh-CN" altLang="en-US"/>
          </a:p>
        </p:txBody>
      </p:sp>
    </p:spTree>
    <p:extLst>
      <p:ext uri="{BB962C8B-B14F-4D97-AF65-F5344CB8AC3E}">
        <p14:creationId xmlns:p14="http://schemas.microsoft.com/office/powerpoint/2010/main" val="2375155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23</a:t>
            </a:fld>
            <a:endParaRPr lang="zh-CN" altLang="en-US"/>
          </a:p>
        </p:txBody>
      </p:sp>
    </p:spTree>
    <p:extLst>
      <p:ext uri="{BB962C8B-B14F-4D97-AF65-F5344CB8AC3E}">
        <p14:creationId xmlns:p14="http://schemas.microsoft.com/office/powerpoint/2010/main" val="259240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24</a:t>
            </a:fld>
            <a:endParaRPr lang="zh-CN" altLang="en-US"/>
          </a:p>
        </p:txBody>
      </p:sp>
    </p:spTree>
    <p:extLst>
      <p:ext uri="{BB962C8B-B14F-4D97-AF65-F5344CB8AC3E}">
        <p14:creationId xmlns:p14="http://schemas.microsoft.com/office/powerpoint/2010/main" val="1203447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25</a:t>
            </a:fld>
            <a:endParaRPr lang="zh-CN" altLang="en-US"/>
          </a:p>
        </p:txBody>
      </p:sp>
    </p:spTree>
    <p:extLst>
      <p:ext uri="{BB962C8B-B14F-4D97-AF65-F5344CB8AC3E}">
        <p14:creationId xmlns:p14="http://schemas.microsoft.com/office/powerpoint/2010/main" val="2767121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26</a:t>
            </a:fld>
            <a:endParaRPr lang="zh-CN" altLang="en-US"/>
          </a:p>
        </p:txBody>
      </p:sp>
    </p:spTree>
    <p:extLst>
      <p:ext uri="{BB962C8B-B14F-4D97-AF65-F5344CB8AC3E}">
        <p14:creationId xmlns:p14="http://schemas.microsoft.com/office/powerpoint/2010/main" val="4233443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27</a:t>
            </a:fld>
            <a:endParaRPr lang="zh-CN" altLang="en-US"/>
          </a:p>
        </p:txBody>
      </p:sp>
    </p:spTree>
    <p:extLst>
      <p:ext uri="{BB962C8B-B14F-4D97-AF65-F5344CB8AC3E}">
        <p14:creationId xmlns:p14="http://schemas.microsoft.com/office/powerpoint/2010/main" val="3689022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28</a:t>
            </a:fld>
            <a:endParaRPr lang="zh-CN" altLang="en-US"/>
          </a:p>
        </p:txBody>
      </p:sp>
    </p:spTree>
    <p:extLst>
      <p:ext uri="{BB962C8B-B14F-4D97-AF65-F5344CB8AC3E}">
        <p14:creationId xmlns:p14="http://schemas.microsoft.com/office/powerpoint/2010/main" val="849830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29</a:t>
            </a:fld>
            <a:endParaRPr lang="zh-CN" altLang="en-US"/>
          </a:p>
        </p:txBody>
      </p:sp>
    </p:spTree>
    <p:extLst>
      <p:ext uri="{BB962C8B-B14F-4D97-AF65-F5344CB8AC3E}">
        <p14:creationId xmlns:p14="http://schemas.microsoft.com/office/powerpoint/2010/main" val="185472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a:t>
            </a:fld>
            <a:endParaRPr lang="zh-CN" altLang="en-US"/>
          </a:p>
        </p:txBody>
      </p:sp>
    </p:spTree>
    <p:extLst>
      <p:ext uri="{BB962C8B-B14F-4D97-AF65-F5344CB8AC3E}">
        <p14:creationId xmlns:p14="http://schemas.microsoft.com/office/powerpoint/2010/main" val="1579747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30</a:t>
            </a:fld>
            <a:endParaRPr lang="zh-CN" altLang="en-US"/>
          </a:p>
        </p:txBody>
      </p:sp>
    </p:spTree>
    <p:extLst>
      <p:ext uri="{BB962C8B-B14F-4D97-AF65-F5344CB8AC3E}">
        <p14:creationId xmlns:p14="http://schemas.microsoft.com/office/powerpoint/2010/main" val="220872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31</a:t>
            </a:fld>
            <a:endParaRPr lang="zh-CN" altLang="en-US"/>
          </a:p>
        </p:txBody>
      </p:sp>
    </p:spTree>
    <p:extLst>
      <p:ext uri="{BB962C8B-B14F-4D97-AF65-F5344CB8AC3E}">
        <p14:creationId xmlns:p14="http://schemas.microsoft.com/office/powerpoint/2010/main" val="43287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32</a:t>
            </a:fld>
            <a:endParaRPr lang="zh-CN" altLang="en-US"/>
          </a:p>
        </p:txBody>
      </p:sp>
    </p:spTree>
    <p:extLst>
      <p:ext uri="{BB962C8B-B14F-4D97-AF65-F5344CB8AC3E}">
        <p14:creationId xmlns:p14="http://schemas.microsoft.com/office/powerpoint/2010/main" val="1458224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33</a:t>
            </a:fld>
            <a:endParaRPr lang="zh-CN" altLang="en-US"/>
          </a:p>
        </p:txBody>
      </p:sp>
    </p:spTree>
    <p:extLst>
      <p:ext uri="{BB962C8B-B14F-4D97-AF65-F5344CB8AC3E}">
        <p14:creationId xmlns:p14="http://schemas.microsoft.com/office/powerpoint/2010/main" val="2695235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34</a:t>
            </a:fld>
            <a:endParaRPr lang="zh-CN" altLang="en-US"/>
          </a:p>
        </p:txBody>
      </p:sp>
    </p:spTree>
    <p:extLst>
      <p:ext uri="{BB962C8B-B14F-4D97-AF65-F5344CB8AC3E}">
        <p14:creationId xmlns:p14="http://schemas.microsoft.com/office/powerpoint/2010/main" val="2425203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35</a:t>
            </a:fld>
            <a:endParaRPr lang="zh-CN" altLang="en-US"/>
          </a:p>
        </p:txBody>
      </p:sp>
    </p:spTree>
    <p:extLst>
      <p:ext uri="{BB962C8B-B14F-4D97-AF65-F5344CB8AC3E}">
        <p14:creationId xmlns:p14="http://schemas.microsoft.com/office/powerpoint/2010/main" val="2918674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36</a:t>
            </a:fld>
            <a:endParaRPr lang="zh-CN" altLang="en-US"/>
          </a:p>
        </p:txBody>
      </p:sp>
    </p:spTree>
    <p:extLst>
      <p:ext uri="{BB962C8B-B14F-4D97-AF65-F5344CB8AC3E}">
        <p14:creationId xmlns:p14="http://schemas.microsoft.com/office/powerpoint/2010/main" val="3009679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37</a:t>
            </a:fld>
            <a:endParaRPr lang="zh-CN" altLang="en-US"/>
          </a:p>
        </p:txBody>
      </p:sp>
    </p:spTree>
    <p:extLst>
      <p:ext uri="{BB962C8B-B14F-4D97-AF65-F5344CB8AC3E}">
        <p14:creationId xmlns:p14="http://schemas.microsoft.com/office/powerpoint/2010/main" val="23787564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38</a:t>
            </a:fld>
            <a:endParaRPr lang="zh-CN" altLang="en-US"/>
          </a:p>
        </p:txBody>
      </p:sp>
    </p:spTree>
    <p:extLst>
      <p:ext uri="{BB962C8B-B14F-4D97-AF65-F5344CB8AC3E}">
        <p14:creationId xmlns:p14="http://schemas.microsoft.com/office/powerpoint/2010/main" val="291890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39</a:t>
            </a:fld>
            <a:endParaRPr lang="zh-CN" altLang="en-US"/>
          </a:p>
        </p:txBody>
      </p:sp>
    </p:spTree>
    <p:extLst>
      <p:ext uri="{BB962C8B-B14F-4D97-AF65-F5344CB8AC3E}">
        <p14:creationId xmlns:p14="http://schemas.microsoft.com/office/powerpoint/2010/main" val="163713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a:t>
            </a:fld>
            <a:endParaRPr lang="zh-CN" altLang="en-US"/>
          </a:p>
        </p:txBody>
      </p:sp>
    </p:spTree>
    <p:extLst>
      <p:ext uri="{BB962C8B-B14F-4D97-AF65-F5344CB8AC3E}">
        <p14:creationId xmlns:p14="http://schemas.microsoft.com/office/powerpoint/2010/main" val="1577856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40</a:t>
            </a:fld>
            <a:endParaRPr lang="zh-CN" altLang="en-US"/>
          </a:p>
        </p:txBody>
      </p:sp>
    </p:spTree>
    <p:extLst>
      <p:ext uri="{BB962C8B-B14F-4D97-AF65-F5344CB8AC3E}">
        <p14:creationId xmlns:p14="http://schemas.microsoft.com/office/powerpoint/2010/main" val="574344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41</a:t>
            </a:fld>
            <a:endParaRPr lang="zh-CN" altLang="en-US"/>
          </a:p>
        </p:txBody>
      </p:sp>
    </p:spTree>
    <p:extLst>
      <p:ext uri="{BB962C8B-B14F-4D97-AF65-F5344CB8AC3E}">
        <p14:creationId xmlns:p14="http://schemas.microsoft.com/office/powerpoint/2010/main" val="2700521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42</a:t>
            </a:fld>
            <a:endParaRPr lang="zh-CN" altLang="en-US"/>
          </a:p>
        </p:txBody>
      </p:sp>
    </p:spTree>
    <p:extLst>
      <p:ext uri="{BB962C8B-B14F-4D97-AF65-F5344CB8AC3E}">
        <p14:creationId xmlns:p14="http://schemas.microsoft.com/office/powerpoint/2010/main" val="3516816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43</a:t>
            </a:fld>
            <a:endParaRPr lang="zh-CN" altLang="en-US"/>
          </a:p>
        </p:txBody>
      </p:sp>
    </p:spTree>
    <p:extLst>
      <p:ext uri="{BB962C8B-B14F-4D97-AF65-F5344CB8AC3E}">
        <p14:creationId xmlns:p14="http://schemas.microsoft.com/office/powerpoint/2010/main" val="3235715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44</a:t>
            </a:fld>
            <a:endParaRPr lang="zh-CN" altLang="en-US"/>
          </a:p>
        </p:txBody>
      </p:sp>
    </p:spTree>
    <p:extLst>
      <p:ext uri="{BB962C8B-B14F-4D97-AF65-F5344CB8AC3E}">
        <p14:creationId xmlns:p14="http://schemas.microsoft.com/office/powerpoint/2010/main" val="3089525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45</a:t>
            </a:fld>
            <a:endParaRPr lang="zh-CN" altLang="en-US"/>
          </a:p>
        </p:txBody>
      </p:sp>
    </p:spTree>
    <p:extLst>
      <p:ext uri="{BB962C8B-B14F-4D97-AF65-F5344CB8AC3E}">
        <p14:creationId xmlns:p14="http://schemas.microsoft.com/office/powerpoint/2010/main" val="856170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46</a:t>
            </a:fld>
            <a:endParaRPr lang="zh-CN" altLang="en-US"/>
          </a:p>
        </p:txBody>
      </p:sp>
    </p:spTree>
    <p:extLst>
      <p:ext uri="{BB962C8B-B14F-4D97-AF65-F5344CB8AC3E}">
        <p14:creationId xmlns:p14="http://schemas.microsoft.com/office/powerpoint/2010/main" val="1446962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47</a:t>
            </a:fld>
            <a:endParaRPr lang="zh-CN" altLang="en-US"/>
          </a:p>
        </p:txBody>
      </p:sp>
    </p:spTree>
    <p:extLst>
      <p:ext uri="{BB962C8B-B14F-4D97-AF65-F5344CB8AC3E}">
        <p14:creationId xmlns:p14="http://schemas.microsoft.com/office/powerpoint/2010/main" val="3523549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48</a:t>
            </a:fld>
            <a:endParaRPr lang="zh-CN" altLang="en-US"/>
          </a:p>
        </p:txBody>
      </p:sp>
    </p:spTree>
    <p:extLst>
      <p:ext uri="{BB962C8B-B14F-4D97-AF65-F5344CB8AC3E}">
        <p14:creationId xmlns:p14="http://schemas.microsoft.com/office/powerpoint/2010/main" val="2237722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49</a:t>
            </a:fld>
            <a:endParaRPr lang="zh-CN" altLang="en-US"/>
          </a:p>
        </p:txBody>
      </p:sp>
    </p:spTree>
    <p:extLst>
      <p:ext uri="{BB962C8B-B14F-4D97-AF65-F5344CB8AC3E}">
        <p14:creationId xmlns:p14="http://schemas.microsoft.com/office/powerpoint/2010/main" val="366090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a:t>
            </a:fld>
            <a:endParaRPr lang="zh-CN" altLang="en-US"/>
          </a:p>
        </p:txBody>
      </p:sp>
    </p:spTree>
    <p:extLst>
      <p:ext uri="{BB962C8B-B14F-4D97-AF65-F5344CB8AC3E}">
        <p14:creationId xmlns:p14="http://schemas.microsoft.com/office/powerpoint/2010/main" val="3533661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50</a:t>
            </a:fld>
            <a:endParaRPr lang="zh-CN" altLang="en-US"/>
          </a:p>
        </p:txBody>
      </p:sp>
    </p:spTree>
    <p:extLst>
      <p:ext uri="{BB962C8B-B14F-4D97-AF65-F5344CB8AC3E}">
        <p14:creationId xmlns:p14="http://schemas.microsoft.com/office/powerpoint/2010/main" val="40783144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51</a:t>
            </a:fld>
            <a:endParaRPr lang="zh-CN" altLang="en-US"/>
          </a:p>
        </p:txBody>
      </p:sp>
    </p:spTree>
    <p:extLst>
      <p:ext uri="{BB962C8B-B14F-4D97-AF65-F5344CB8AC3E}">
        <p14:creationId xmlns:p14="http://schemas.microsoft.com/office/powerpoint/2010/main" val="3529269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52</a:t>
            </a:fld>
            <a:endParaRPr lang="zh-CN" altLang="en-US"/>
          </a:p>
        </p:txBody>
      </p:sp>
    </p:spTree>
    <p:extLst>
      <p:ext uri="{BB962C8B-B14F-4D97-AF65-F5344CB8AC3E}">
        <p14:creationId xmlns:p14="http://schemas.microsoft.com/office/powerpoint/2010/main" val="2896157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53</a:t>
            </a:fld>
            <a:endParaRPr lang="zh-CN" altLang="en-US"/>
          </a:p>
        </p:txBody>
      </p:sp>
    </p:spTree>
    <p:extLst>
      <p:ext uri="{BB962C8B-B14F-4D97-AF65-F5344CB8AC3E}">
        <p14:creationId xmlns:p14="http://schemas.microsoft.com/office/powerpoint/2010/main" val="39188669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54</a:t>
            </a:fld>
            <a:endParaRPr lang="zh-CN" altLang="en-US"/>
          </a:p>
        </p:txBody>
      </p:sp>
    </p:spTree>
    <p:extLst>
      <p:ext uri="{BB962C8B-B14F-4D97-AF65-F5344CB8AC3E}">
        <p14:creationId xmlns:p14="http://schemas.microsoft.com/office/powerpoint/2010/main" val="21458734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55</a:t>
            </a:fld>
            <a:endParaRPr lang="zh-CN" altLang="en-US"/>
          </a:p>
        </p:txBody>
      </p:sp>
    </p:spTree>
    <p:extLst>
      <p:ext uri="{BB962C8B-B14F-4D97-AF65-F5344CB8AC3E}">
        <p14:creationId xmlns:p14="http://schemas.microsoft.com/office/powerpoint/2010/main" val="2011321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56</a:t>
            </a:fld>
            <a:endParaRPr lang="zh-CN" altLang="en-US"/>
          </a:p>
        </p:txBody>
      </p:sp>
    </p:spTree>
    <p:extLst>
      <p:ext uri="{BB962C8B-B14F-4D97-AF65-F5344CB8AC3E}">
        <p14:creationId xmlns:p14="http://schemas.microsoft.com/office/powerpoint/2010/main" val="1672838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57</a:t>
            </a:fld>
            <a:endParaRPr lang="zh-CN" altLang="en-US"/>
          </a:p>
        </p:txBody>
      </p:sp>
    </p:spTree>
    <p:extLst>
      <p:ext uri="{BB962C8B-B14F-4D97-AF65-F5344CB8AC3E}">
        <p14:creationId xmlns:p14="http://schemas.microsoft.com/office/powerpoint/2010/main" val="360127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6</a:t>
            </a:fld>
            <a:endParaRPr lang="zh-CN" altLang="en-US"/>
          </a:p>
        </p:txBody>
      </p:sp>
    </p:spTree>
    <p:extLst>
      <p:ext uri="{BB962C8B-B14F-4D97-AF65-F5344CB8AC3E}">
        <p14:creationId xmlns:p14="http://schemas.microsoft.com/office/powerpoint/2010/main" val="2114863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7</a:t>
            </a:fld>
            <a:endParaRPr lang="zh-CN" altLang="en-US"/>
          </a:p>
        </p:txBody>
      </p:sp>
    </p:spTree>
    <p:extLst>
      <p:ext uri="{BB962C8B-B14F-4D97-AF65-F5344CB8AC3E}">
        <p14:creationId xmlns:p14="http://schemas.microsoft.com/office/powerpoint/2010/main" val="285823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8</a:t>
            </a:fld>
            <a:endParaRPr lang="zh-CN" altLang="en-US"/>
          </a:p>
        </p:txBody>
      </p:sp>
    </p:spTree>
    <p:extLst>
      <p:ext uri="{BB962C8B-B14F-4D97-AF65-F5344CB8AC3E}">
        <p14:creationId xmlns:p14="http://schemas.microsoft.com/office/powerpoint/2010/main" val="169919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AB6642-DDA3-4059-9E0E-DE88D9C4768B}" type="slidenum">
              <a:rPr lang="zh-CN" altLang="en-US" smtClean="0"/>
              <a:t>9</a:t>
            </a:fld>
            <a:endParaRPr lang="zh-CN" altLang="en-US"/>
          </a:p>
        </p:txBody>
      </p:sp>
    </p:spTree>
    <p:extLst>
      <p:ext uri="{BB962C8B-B14F-4D97-AF65-F5344CB8AC3E}">
        <p14:creationId xmlns:p14="http://schemas.microsoft.com/office/powerpoint/2010/main" val="3599528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FCF54DDF-3928-4928-ABFA-146CA5E30134}" type="datetimeFigureOut">
              <a:rPr lang="zh-CN" altLang="en-US" smtClean="0"/>
              <a:t>2012/9/10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EAF9CDAA-95FB-46B8-A5E5-86F8F091949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FCF54DDF-3928-4928-ABFA-146CA5E30134}" type="datetimeFigureOut">
              <a:rPr lang="zh-CN" altLang="en-US" smtClean="0"/>
              <a:t>2012/9/10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FCF54DDF-3928-4928-ABFA-146CA5E30134}" type="datetimeFigureOut">
              <a:rPr lang="zh-CN" altLang="en-US" smtClean="0"/>
              <a:t>2012/9/10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AF9CDAA-95FB-46B8-A5E5-86F8F091949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FCF54DDF-3928-4928-ABFA-146CA5E30134}" type="datetimeFigureOut">
              <a:rPr lang="zh-CN" altLang="en-US" smtClean="0"/>
              <a:t>2012/9/10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EAF9CDAA-95FB-46B8-A5E5-86F8F0919494}"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CF54DDF-3928-4928-ABFA-146CA5E30134}" type="datetimeFigureOut">
              <a:rPr lang="zh-CN" altLang="en-US" smtClean="0"/>
              <a:t>2012/9/10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AF9CDAA-95FB-46B8-A5E5-86F8F09194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hyperlink" Target="mailto:jiangxusheng.cn@msn.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tp://10.16.23.2/&#32593;&#32476;&#35838;&#22530;/&#23004;&#26093;&#213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1.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9.wmf"/><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11.wmf"/><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emf"/><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emf"/><Relationship Id="rId4"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4.bin"/><Relationship Id="rId5" Type="http://schemas.openxmlformats.org/officeDocument/2006/relationships/image" Target="../media/image21.wmf"/><Relationship Id="rId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2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image" Target="../media/image24.wmf"/><Relationship Id="rId4"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26.w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29.wmf"/><Relationship Id="rId4"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1.wmf"/><Relationship Id="rId4"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55.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5.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4.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数字电子技术基础</a:t>
            </a:r>
            <a:endParaRPr lang="zh-CN" altLang="en-US" dirty="0"/>
          </a:p>
        </p:txBody>
      </p:sp>
      <p:sp>
        <p:nvSpPr>
          <p:cNvPr id="3" name="副标题 2"/>
          <p:cNvSpPr>
            <a:spLocks noGrp="1"/>
          </p:cNvSpPr>
          <p:nvPr>
            <p:ph type="subTitle" idx="1"/>
          </p:nvPr>
        </p:nvSpPr>
        <p:spPr/>
        <p:txBody>
          <a:bodyPr>
            <a:normAutofit fontScale="92500" lnSpcReduction="20000"/>
          </a:bodyPr>
          <a:lstStyle/>
          <a:p>
            <a:r>
              <a:rPr lang="zh-CN" altLang="en-US" dirty="0" smtClean="0"/>
              <a:t>浙江理工大学信息学院</a:t>
            </a:r>
            <a:endParaRPr lang="en-US" altLang="zh-CN" dirty="0" smtClean="0"/>
          </a:p>
          <a:p>
            <a:r>
              <a:rPr lang="zh-CN" altLang="en-US" dirty="0"/>
              <a:t>姜旭</a:t>
            </a:r>
            <a:r>
              <a:rPr lang="zh-CN" altLang="en-US" dirty="0" smtClean="0"/>
              <a:t>升</a:t>
            </a:r>
            <a:endParaRPr lang="en-US" altLang="zh-CN" dirty="0" smtClean="0"/>
          </a:p>
          <a:p>
            <a:r>
              <a:rPr lang="en-US" altLang="zh-CN" dirty="0" smtClean="0"/>
              <a:t>2012-9</a:t>
            </a:r>
            <a:endParaRPr lang="zh-CN" altLang="en-US" dirty="0"/>
          </a:p>
        </p:txBody>
      </p:sp>
    </p:spTree>
    <p:extLst>
      <p:ext uri="{BB962C8B-B14F-4D97-AF65-F5344CB8AC3E}">
        <p14:creationId xmlns:p14="http://schemas.microsoft.com/office/powerpoint/2010/main" val="2021082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十进制</a:t>
            </a:r>
            <a:r>
              <a:rPr lang="en-US" altLang="zh-CN" dirty="0" smtClean="0">
                <a:sym typeface="Wingdings" pitchFamily="2" charset="2"/>
              </a:rPr>
              <a:t></a:t>
            </a:r>
            <a:r>
              <a:rPr lang="zh-CN" altLang="en-US" dirty="0" smtClean="0">
                <a:sym typeface="Wingdings" pitchFamily="2" charset="2"/>
              </a:rPr>
              <a:t>二进制</a:t>
            </a:r>
            <a:endParaRPr lang="en-US" altLang="zh-CN" dirty="0" smtClean="0">
              <a:sym typeface="Wingdings" pitchFamily="2" charset="2"/>
            </a:endParaRPr>
          </a:p>
          <a:p>
            <a:pPr lvl="1"/>
            <a:r>
              <a:rPr lang="zh-CN" altLang="en-US" dirty="0"/>
              <a:t>整数部分：除</a:t>
            </a:r>
            <a:r>
              <a:rPr lang="en-US" altLang="zh-CN" dirty="0"/>
              <a:t>2</a:t>
            </a:r>
            <a:r>
              <a:rPr lang="zh-CN" altLang="en-US" dirty="0"/>
              <a:t>取</a:t>
            </a:r>
            <a:r>
              <a:rPr lang="zh-CN" altLang="en-US" dirty="0" smtClean="0"/>
              <a:t>余；</a:t>
            </a:r>
            <a:endParaRPr lang="en-US" altLang="zh-CN" dirty="0" smtClean="0"/>
          </a:p>
          <a:p>
            <a:pPr lvl="1"/>
            <a:r>
              <a:rPr lang="zh-CN" altLang="en-US" dirty="0"/>
              <a:t>小数</a:t>
            </a:r>
            <a:r>
              <a:rPr lang="zh-CN" altLang="en-US" dirty="0" smtClean="0"/>
              <a:t>部分：乘</a:t>
            </a:r>
            <a:r>
              <a:rPr lang="en-US" altLang="zh-CN" dirty="0" smtClean="0"/>
              <a:t>2</a:t>
            </a:r>
            <a:r>
              <a:rPr lang="zh-CN" altLang="en-US" dirty="0" smtClean="0"/>
              <a:t>取整。</a:t>
            </a:r>
            <a:endParaRPr lang="en-US" altLang="zh-CN" dirty="0"/>
          </a:p>
          <a:p>
            <a:r>
              <a:rPr lang="zh-CN" altLang="en-US" dirty="0" smtClean="0"/>
              <a:t>将</a:t>
            </a:r>
            <a:r>
              <a:rPr lang="zh-CN" altLang="en-US" dirty="0"/>
              <a:t>十进制数</a:t>
            </a:r>
            <a:r>
              <a:rPr lang="en-US" altLang="zh-CN" dirty="0"/>
              <a:t>173. 6875</a:t>
            </a:r>
            <a:r>
              <a:rPr lang="zh-CN" altLang="en-US" dirty="0" smtClean="0"/>
              <a:t>转换</a:t>
            </a:r>
            <a:r>
              <a:rPr lang="zh-CN" altLang="en-US" dirty="0"/>
              <a:t>为二进制</a:t>
            </a:r>
          </a:p>
          <a:p>
            <a:pPr lvl="1"/>
            <a:endParaRPr lang="zh-CN" altLang="en-US" dirty="0"/>
          </a:p>
        </p:txBody>
      </p:sp>
      <p:sp>
        <p:nvSpPr>
          <p:cNvPr id="3" name="标题 2"/>
          <p:cNvSpPr>
            <a:spLocks noGrp="1"/>
          </p:cNvSpPr>
          <p:nvPr>
            <p:ph type="title"/>
          </p:nvPr>
        </p:nvSpPr>
        <p:spPr/>
        <p:txBody>
          <a:bodyPr/>
          <a:lstStyle/>
          <a:p>
            <a:r>
              <a:rPr lang="zh-CN" altLang="en-US" dirty="0" smtClean="0"/>
              <a:t>数制转换</a:t>
            </a:r>
            <a:endParaRPr lang="zh-CN" altLang="en-US" dirty="0"/>
          </a:p>
        </p:txBody>
      </p:sp>
    </p:spTree>
    <p:extLst>
      <p:ext uri="{BB962C8B-B14F-4D97-AF65-F5344CB8AC3E}">
        <p14:creationId xmlns:p14="http://schemas.microsoft.com/office/powerpoint/2010/main" val="267805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数制转换</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0646" y="1481138"/>
            <a:ext cx="5762707"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538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数制转换</a:t>
            </a:r>
            <a:endParaRPr lang="zh-CN" altLang="en-US" dirty="0"/>
          </a:p>
        </p:txBody>
      </p:sp>
      <p:grpSp>
        <p:nvGrpSpPr>
          <p:cNvPr id="5" name="Group 12"/>
          <p:cNvGrpSpPr>
            <a:grpSpLocks/>
          </p:cNvGrpSpPr>
          <p:nvPr/>
        </p:nvGrpSpPr>
        <p:grpSpPr bwMode="auto">
          <a:xfrm>
            <a:off x="266700" y="1340768"/>
            <a:ext cx="8409756" cy="4365625"/>
            <a:chOff x="768" y="1344"/>
            <a:chExt cx="4560" cy="2750"/>
          </a:xfrm>
        </p:grpSpPr>
        <p:sp>
          <p:nvSpPr>
            <p:cNvPr id="6" name="Line 6"/>
            <p:cNvSpPr>
              <a:spLocks noChangeShapeType="1"/>
            </p:cNvSpPr>
            <p:nvPr/>
          </p:nvSpPr>
          <p:spPr bwMode="auto">
            <a:xfrm>
              <a:off x="852" y="2160"/>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816" y="3234"/>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864" y="2706"/>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11"/>
            <p:cNvGrpSpPr>
              <a:grpSpLocks/>
            </p:cNvGrpSpPr>
            <p:nvPr/>
          </p:nvGrpSpPr>
          <p:grpSpPr bwMode="auto">
            <a:xfrm>
              <a:off x="816" y="1344"/>
              <a:ext cx="4512" cy="2750"/>
              <a:chOff x="816" y="1344"/>
              <a:chExt cx="4512" cy="2750"/>
            </a:xfrm>
          </p:grpSpPr>
          <p:sp>
            <p:nvSpPr>
              <p:cNvPr id="11" name="Text Box 4"/>
              <p:cNvSpPr txBox="1">
                <a:spLocks noChangeArrowheads="1"/>
              </p:cNvSpPr>
              <p:nvPr/>
            </p:nvSpPr>
            <p:spPr bwMode="auto">
              <a:xfrm>
                <a:off x="3344" y="2400"/>
                <a:ext cx="1984" cy="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3200" dirty="0" smtClean="0">
                    <a:latin typeface="Times New Roman" pitchFamily="18" charset="0"/>
                  </a:rPr>
                  <a:t>(</a:t>
                </a:r>
                <a:r>
                  <a:rPr lang="en-US" altLang="zh-CN" sz="3200" dirty="0" smtClean="0">
                    <a:latin typeface="Times New Roman" pitchFamily="18" charset="0"/>
                  </a:rPr>
                  <a:t>173</a:t>
                </a:r>
                <a:r>
                  <a:rPr lang="zh-CN" altLang="en-US" sz="3200" dirty="0" smtClean="0">
                    <a:latin typeface="Times New Roman" pitchFamily="18" charset="0"/>
                  </a:rPr>
                  <a:t>.</a:t>
                </a:r>
                <a:r>
                  <a:rPr lang="zh-CN" altLang="en-US" sz="3200" dirty="0">
                    <a:latin typeface="Times New Roman" pitchFamily="18" charset="0"/>
                  </a:rPr>
                  <a:t>6875)</a:t>
                </a:r>
                <a:r>
                  <a:rPr lang="zh-CN" altLang="en-US" sz="3200" baseline="-25000" dirty="0">
                    <a:latin typeface="Times New Roman" pitchFamily="18" charset="0"/>
                  </a:rPr>
                  <a:t>10</a:t>
                </a:r>
              </a:p>
              <a:p>
                <a:pPr eaLnBrk="0" hangingPunct="0">
                  <a:lnSpc>
                    <a:spcPct val="130000"/>
                  </a:lnSpc>
                </a:pPr>
                <a:r>
                  <a:rPr lang="zh-CN" altLang="en-US" sz="3200" dirty="0">
                    <a:latin typeface="Times New Roman" pitchFamily="18" charset="0"/>
                  </a:rPr>
                  <a:t>= </a:t>
                </a:r>
                <a:r>
                  <a:rPr lang="zh-CN" altLang="en-US" sz="3200" dirty="0" smtClean="0">
                    <a:latin typeface="Times New Roman" pitchFamily="18" charset="0"/>
                  </a:rPr>
                  <a:t>(</a:t>
                </a:r>
                <a:r>
                  <a:rPr lang="en-US" altLang="zh-CN" sz="3200" dirty="0" smtClean="0">
                    <a:latin typeface="Times New Roman" pitchFamily="18" charset="0"/>
                  </a:rPr>
                  <a:t>10101101</a:t>
                </a:r>
                <a:r>
                  <a:rPr lang="zh-CN" altLang="en-US" sz="3200" dirty="0" smtClean="0">
                    <a:latin typeface="Times New Roman" pitchFamily="18" charset="0"/>
                  </a:rPr>
                  <a:t>.</a:t>
                </a:r>
                <a:r>
                  <a:rPr lang="zh-CN" altLang="en-US" sz="3200" dirty="0">
                    <a:latin typeface="Times New Roman" pitchFamily="18" charset="0"/>
                  </a:rPr>
                  <a:t>1011)</a:t>
                </a:r>
                <a:r>
                  <a:rPr lang="zh-CN" altLang="en-US" sz="3200" baseline="-25000" dirty="0">
                    <a:latin typeface="Times New Roman" pitchFamily="18" charset="0"/>
                  </a:rPr>
                  <a:t>2 </a:t>
                </a:r>
                <a:endParaRPr lang="zh-CN" altLang="en-US" sz="3200" dirty="0">
                  <a:solidFill>
                    <a:schemeClr val="tx2"/>
                  </a:solidFill>
                  <a:latin typeface="Times New Roman" pitchFamily="18" charset="0"/>
                </a:endParaRPr>
              </a:p>
            </p:txBody>
          </p:sp>
          <p:sp>
            <p:nvSpPr>
              <p:cNvPr id="12" name="Text Box 5"/>
              <p:cNvSpPr txBox="1">
                <a:spLocks noChangeArrowheads="1"/>
              </p:cNvSpPr>
              <p:nvPr/>
            </p:nvSpPr>
            <p:spPr bwMode="auto">
              <a:xfrm>
                <a:off x="816" y="1344"/>
                <a:ext cx="2784" cy="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dirty="0" smtClean="0">
                    <a:latin typeface="Times New Roman" pitchFamily="18" charset="0"/>
                  </a:rPr>
                  <a:t>小数</a:t>
                </a:r>
                <a:r>
                  <a:rPr lang="zh-CN" altLang="en-US" sz="2400" dirty="0">
                    <a:latin typeface="Times New Roman" pitchFamily="18" charset="0"/>
                  </a:rPr>
                  <a:t>*2</a:t>
                </a:r>
                <a:r>
                  <a:rPr lang="zh-CN" altLang="en-US" sz="2800" dirty="0">
                    <a:latin typeface="Times New Roman" pitchFamily="18" charset="0"/>
                  </a:rPr>
                  <a:t>         </a:t>
                </a:r>
                <a:r>
                  <a:rPr lang="zh-CN" altLang="en-US" sz="2800" dirty="0" smtClean="0">
                    <a:latin typeface="Times New Roman" pitchFamily="18" charset="0"/>
                  </a:rPr>
                  <a:t>  </a:t>
                </a:r>
                <a:r>
                  <a:rPr lang="zh-CN" altLang="en-US" sz="2400" dirty="0" smtClean="0">
                    <a:latin typeface="Times New Roman" pitchFamily="18" charset="0"/>
                  </a:rPr>
                  <a:t>取</a:t>
                </a:r>
                <a:r>
                  <a:rPr lang="zh-CN" altLang="en-US" sz="2400" dirty="0">
                    <a:latin typeface="Times New Roman" pitchFamily="18" charset="0"/>
                  </a:rPr>
                  <a:t>整</a:t>
                </a:r>
                <a:endParaRPr lang="zh-CN" altLang="en-US" sz="2800" dirty="0">
                  <a:latin typeface="Times New Roman" pitchFamily="18" charset="0"/>
                </a:endParaRPr>
              </a:p>
              <a:p>
                <a:pPr eaLnBrk="0" hangingPunct="0"/>
                <a:r>
                  <a:rPr lang="zh-CN" altLang="en-US" sz="2800" dirty="0">
                    <a:latin typeface="Times New Roman" pitchFamily="18" charset="0"/>
                  </a:rPr>
                  <a:t>     0.6875                </a:t>
                </a:r>
              </a:p>
              <a:p>
                <a:pPr eaLnBrk="0" hangingPunct="0"/>
                <a:r>
                  <a:rPr lang="zh-CN" altLang="en-US" sz="2800" dirty="0">
                    <a:latin typeface="Times New Roman" pitchFamily="18" charset="0"/>
                    <a:sym typeface="Symbol" pitchFamily="18" charset="2"/>
                  </a:rPr>
                  <a:t></a:t>
                </a:r>
                <a:r>
                  <a:rPr lang="zh-CN" altLang="en-US" sz="2800" dirty="0">
                    <a:latin typeface="Times New Roman" pitchFamily="18" charset="0"/>
                  </a:rPr>
                  <a:t>            2                       </a:t>
                </a:r>
              </a:p>
              <a:p>
                <a:pPr eaLnBrk="0" hangingPunct="0"/>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1</a:t>
                </a:r>
                <a:r>
                  <a:rPr lang="zh-CN" altLang="en-US" sz="2800" dirty="0">
                    <a:latin typeface="Times New Roman" pitchFamily="18" charset="0"/>
                    <a:sym typeface="Symbol" pitchFamily="18" charset="2"/>
                  </a:rPr>
                  <a:t>.3750        1       </a:t>
                </a:r>
                <a:r>
                  <a:rPr lang="zh-CN" altLang="en-US" sz="2800" dirty="0">
                    <a:latin typeface="Times New Roman" pitchFamily="18" charset="0"/>
                  </a:rPr>
                  <a:t> 高</a:t>
                </a:r>
                <a:endParaRPr lang="zh-CN" altLang="en-US" sz="2800" dirty="0">
                  <a:latin typeface="Times New Roman" pitchFamily="18" charset="0"/>
                  <a:sym typeface="Symbol" pitchFamily="18" charset="2"/>
                </a:endParaRPr>
              </a:p>
              <a:p>
                <a:pPr eaLnBrk="0" hangingPunct="0"/>
                <a:r>
                  <a:rPr lang="zh-CN" altLang="en-US" sz="2800" dirty="0">
                    <a:latin typeface="Times New Roman" pitchFamily="18" charset="0"/>
                    <a:sym typeface="Symbol" pitchFamily="18" charset="2"/>
                  </a:rPr>
                  <a:t>          2</a:t>
                </a:r>
              </a:p>
              <a:p>
                <a:pPr eaLnBrk="0" hangingPunct="0"/>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0</a:t>
                </a:r>
                <a:r>
                  <a:rPr lang="zh-CN" altLang="en-US" sz="2800" dirty="0">
                    <a:latin typeface="Times New Roman" pitchFamily="18" charset="0"/>
                    <a:sym typeface="Symbol" pitchFamily="18" charset="2"/>
                  </a:rPr>
                  <a:t>.750          0</a:t>
                </a:r>
              </a:p>
              <a:p>
                <a:pPr eaLnBrk="0" hangingPunct="0"/>
                <a:r>
                  <a:rPr lang="zh-CN" altLang="en-US" sz="2800" dirty="0">
                    <a:latin typeface="Times New Roman" pitchFamily="18" charset="0"/>
                    <a:sym typeface="Symbol" pitchFamily="18" charset="2"/>
                  </a:rPr>
                  <a:t>        2</a:t>
                </a:r>
              </a:p>
              <a:p>
                <a:pPr eaLnBrk="0" hangingPunct="0"/>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1</a:t>
                </a:r>
                <a:r>
                  <a:rPr lang="zh-CN" altLang="en-US" sz="2800" dirty="0">
                    <a:latin typeface="Times New Roman" pitchFamily="18" charset="0"/>
                    <a:sym typeface="Symbol" pitchFamily="18" charset="2"/>
                  </a:rPr>
                  <a:t>.50            1</a:t>
                </a:r>
              </a:p>
              <a:p>
                <a:pPr eaLnBrk="0" hangingPunct="0">
                  <a:lnSpc>
                    <a:spcPct val="50000"/>
                  </a:lnSpc>
                  <a:spcBef>
                    <a:spcPct val="50000"/>
                  </a:spcBef>
                </a:pPr>
                <a:r>
                  <a:rPr lang="zh-CN" altLang="en-US" sz="2800" dirty="0">
                    <a:latin typeface="Times New Roman" pitchFamily="18" charset="0"/>
                    <a:sym typeface="Symbol" pitchFamily="18" charset="2"/>
                  </a:rPr>
                  <a:t>      2			    低</a:t>
                </a:r>
              </a:p>
              <a:p>
                <a:pPr eaLnBrk="0" hangingPunct="0">
                  <a:lnSpc>
                    <a:spcPct val="50000"/>
                  </a:lnSpc>
                  <a:spcBef>
                    <a:spcPct val="50000"/>
                  </a:spcBef>
                </a:pPr>
                <a:r>
                  <a:rPr lang="zh-CN" altLang="en-US" sz="2800" dirty="0">
                    <a:latin typeface="Times New Roman" pitchFamily="18" charset="0"/>
                    <a:sym typeface="Symbol" pitchFamily="18" charset="2"/>
                  </a:rPr>
                  <a:t>     </a:t>
                </a:r>
                <a:r>
                  <a:rPr lang="zh-CN" altLang="en-US" sz="2800" dirty="0">
                    <a:solidFill>
                      <a:srgbClr val="FF0000"/>
                    </a:solidFill>
                    <a:latin typeface="Times New Roman" pitchFamily="18" charset="0"/>
                    <a:sym typeface="Symbol" pitchFamily="18" charset="2"/>
                  </a:rPr>
                  <a:t>1</a:t>
                </a:r>
                <a:r>
                  <a:rPr lang="zh-CN" altLang="en-US" sz="2800" dirty="0">
                    <a:latin typeface="Times New Roman" pitchFamily="18" charset="0"/>
                    <a:sym typeface="Symbol" pitchFamily="18" charset="2"/>
                  </a:rPr>
                  <a:t>.0              1</a:t>
                </a:r>
              </a:p>
            </p:txBody>
          </p:sp>
          <p:sp>
            <p:nvSpPr>
              <p:cNvPr id="13" name="Line 9"/>
              <p:cNvSpPr>
                <a:spLocks noChangeShapeType="1"/>
              </p:cNvSpPr>
              <p:nvPr/>
            </p:nvSpPr>
            <p:spPr bwMode="auto">
              <a:xfrm>
                <a:off x="2634" y="2507"/>
                <a:ext cx="0" cy="960"/>
              </a:xfrm>
              <a:prstGeom prst="line">
                <a:avLst/>
              </a:prstGeom>
              <a:noFill/>
              <a:ln w="571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 name="Line 10"/>
            <p:cNvSpPr>
              <a:spLocks noChangeShapeType="1"/>
            </p:cNvSpPr>
            <p:nvPr/>
          </p:nvSpPr>
          <p:spPr bwMode="auto">
            <a:xfrm>
              <a:off x="768" y="3813"/>
              <a:ext cx="91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5761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基数对照表</a:t>
            </a:r>
            <a:endParaRPr lang="zh-CN" altLang="en-US" dirty="0"/>
          </a:p>
        </p:txBody>
      </p:sp>
      <p:grpSp>
        <p:nvGrpSpPr>
          <p:cNvPr id="4" name="Group 1061"/>
          <p:cNvGrpSpPr>
            <a:grpSpLocks/>
          </p:cNvGrpSpPr>
          <p:nvPr/>
        </p:nvGrpSpPr>
        <p:grpSpPr bwMode="auto">
          <a:xfrm>
            <a:off x="611560" y="1340768"/>
            <a:ext cx="7777162" cy="4537075"/>
            <a:chOff x="295" y="1117"/>
            <a:chExt cx="5280" cy="2796"/>
          </a:xfrm>
        </p:grpSpPr>
        <p:grpSp>
          <p:nvGrpSpPr>
            <p:cNvPr id="5" name="Group 6"/>
            <p:cNvGrpSpPr>
              <a:grpSpLocks/>
            </p:cNvGrpSpPr>
            <p:nvPr/>
          </p:nvGrpSpPr>
          <p:grpSpPr bwMode="auto">
            <a:xfrm>
              <a:off x="295" y="1117"/>
              <a:ext cx="5280" cy="2796"/>
              <a:chOff x="288" y="1104"/>
              <a:chExt cx="5280" cy="2796"/>
            </a:xfrm>
          </p:grpSpPr>
          <p:sp>
            <p:nvSpPr>
              <p:cNvPr id="7" name="Text Box 3"/>
              <p:cNvSpPr txBox="1">
                <a:spLocks noChangeArrowheads="1"/>
              </p:cNvSpPr>
              <p:nvPr/>
            </p:nvSpPr>
            <p:spPr bwMode="auto">
              <a:xfrm>
                <a:off x="288" y="1104"/>
                <a:ext cx="528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solidFill>
                      <a:srgbClr val="FF0000"/>
                    </a:solidFill>
                  </a:rPr>
                  <a:t>D</a:t>
                </a:r>
                <a:r>
                  <a:rPr lang="en-US" altLang="zh-CN" sz="2800"/>
                  <a:t>:</a:t>
                </a:r>
                <a:r>
                  <a:rPr lang="zh-CN" altLang="zh-CN" sz="2800"/>
                  <a:t>十进制   </a:t>
                </a:r>
                <a:r>
                  <a:rPr lang="en-US" altLang="zh-CN" sz="2800">
                    <a:solidFill>
                      <a:srgbClr val="FF0000"/>
                    </a:solidFill>
                  </a:rPr>
                  <a:t>B</a:t>
                </a:r>
                <a:r>
                  <a:rPr lang="en-US" altLang="zh-CN" sz="2800"/>
                  <a:t>:</a:t>
                </a:r>
                <a:r>
                  <a:rPr lang="zh-CN" altLang="zh-CN" sz="2800"/>
                  <a:t>二进制    </a:t>
                </a:r>
                <a:r>
                  <a:rPr lang="en-US" altLang="zh-CN" sz="2800">
                    <a:solidFill>
                      <a:srgbClr val="FF0000"/>
                    </a:solidFill>
                  </a:rPr>
                  <a:t>O</a:t>
                </a:r>
                <a:r>
                  <a:rPr lang="en-US" altLang="zh-CN" sz="2800"/>
                  <a:t>:</a:t>
                </a:r>
                <a:r>
                  <a:rPr lang="zh-CN" altLang="zh-CN" sz="2800"/>
                  <a:t>八进制   </a:t>
                </a:r>
                <a:r>
                  <a:rPr lang="en-US" altLang="zh-CN" sz="2800">
                    <a:solidFill>
                      <a:srgbClr val="FF0000"/>
                    </a:solidFill>
                  </a:rPr>
                  <a:t>X</a:t>
                </a:r>
                <a:r>
                  <a:rPr lang="en-US" altLang="zh-CN" sz="2800"/>
                  <a:t>:</a:t>
                </a:r>
                <a:r>
                  <a:rPr lang="zh-CN" altLang="zh-CN" sz="2800"/>
                  <a:t>十六进制</a:t>
                </a:r>
                <a:endParaRPr lang="zh-CN" altLang="en-US" sz="2800">
                  <a:latin typeface="Times New Roman" pitchFamily="18" charset="0"/>
                </a:endParaRPr>
              </a:p>
            </p:txBody>
          </p:sp>
          <p:graphicFrame>
            <p:nvGraphicFramePr>
              <p:cNvPr id="8" name="Object 4"/>
              <p:cNvGraphicFramePr>
                <a:graphicFrameLocks noChangeAspect="1"/>
              </p:cNvGraphicFramePr>
              <p:nvPr/>
            </p:nvGraphicFramePr>
            <p:xfrm>
              <a:off x="288" y="1536"/>
              <a:ext cx="5221" cy="2364"/>
            </p:xfrm>
            <a:graphic>
              <a:graphicData uri="http://schemas.openxmlformats.org/presentationml/2006/ole">
                <mc:AlternateContent xmlns:mc="http://schemas.openxmlformats.org/markup-compatibility/2006">
                  <mc:Choice xmlns:v="urn:schemas-microsoft-com:vml" Requires="v">
                    <p:oleObj spid="_x0000_s2103" name="位图图像" r:id="rId4" imgW="8287907" imgH="3753374" progId="Paint.Picture">
                      <p:embed/>
                    </p:oleObj>
                  </mc:Choice>
                  <mc:Fallback>
                    <p:oleObj name="位图图像" r:id="rId4" imgW="8287907" imgH="375337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536"/>
                            <a:ext cx="5221" cy="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Line 5"/>
            <p:cNvSpPr>
              <a:spLocks noChangeShapeType="1"/>
            </p:cNvSpPr>
            <p:nvPr/>
          </p:nvSpPr>
          <p:spPr bwMode="auto">
            <a:xfrm>
              <a:off x="2925" y="1480"/>
              <a:ext cx="0" cy="2352"/>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98430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数的概念准确地讲应该是代数。它不但指一种集合，而且包括该集合上的运算；</a:t>
            </a:r>
            <a:endParaRPr lang="en-US" altLang="zh-CN" dirty="0" smtClean="0"/>
          </a:p>
          <a:p>
            <a:r>
              <a:rPr lang="zh-CN" altLang="en-US" dirty="0" smtClean="0"/>
              <a:t>整数包含符号，使用二值元件的</a:t>
            </a:r>
            <a:r>
              <a:rPr lang="zh-CN" altLang="en-US" dirty="0"/>
              <a:t>状态</a:t>
            </a:r>
            <a:r>
              <a:rPr lang="zh-CN" altLang="en-US" dirty="0" smtClean="0"/>
              <a:t>组合表达一个数，必须使用合适的编码方法。且要满足以下条件：</a:t>
            </a:r>
            <a:endParaRPr lang="en-US" altLang="zh-CN" dirty="0" smtClean="0"/>
          </a:p>
          <a:p>
            <a:pPr lvl="1"/>
            <a:r>
              <a:rPr lang="zh-CN" altLang="en-US" dirty="0" smtClean="0"/>
              <a:t>数和代码之间最好是一一映射；</a:t>
            </a:r>
            <a:endParaRPr lang="en-US" altLang="zh-CN" dirty="0" smtClean="0"/>
          </a:p>
          <a:p>
            <a:pPr lvl="1"/>
            <a:r>
              <a:rPr lang="zh-CN" altLang="en-US" dirty="0" smtClean="0"/>
              <a:t>便于运算；</a:t>
            </a:r>
            <a:endParaRPr lang="en-US" altLang="zh-CN" dirty="0" smtClean="0"/>
          </a:p>
          <a:p>
            <a:pPr lvl="1"/>
            <a:r>
              <a:rPr lang="zh-CN" altLang="en-US" dirty="0"/>
              <a:t>解决</a:t>
            </a:r>
            <a:r>
              <a:rPr lang="zh-CN" altLang="en-US" dirty="0" smtClean="0"/>
              <a:t>符号的表达问题。</a:t>
            </a:r>
            <a:endParaRPr lang="zh-CN" altLang="en-US" dirty="0"/>
          </a:p>
        </p:txBody>
      </p:sp>
      <p:sp>
        <p:nvSpPr>
          <p:cNvPr id="3" name="标题 2"/>
          <p:cNvSpPr>
            <a:spLocks noGrp="1"/>
          </p:cNvSpPr>
          <p:nvPr>
            <p:ph type="title"/>
          </p:nvPr>
        </p:nvSpPr>
        <p:spPr/>
        <p:txBody>
          <a:bodyPr/>
          <a:lstStyle/>
          <a:p>
            <a:r>
              <a:rPr lang="zh-CN" altLang="en-US" dirty="0" smtClean="0"/>
              <a:t>数的二进制代码表达</a:t>
            </a:r>
            <a:endParaRPr lang="zh-CN" altLang="en-US" dirty="0"/>
          </a:p>
        </p:txBody>
      </p:sp>
    </p:spTree>
    <p:extLst>
      <p:ext uri="{BB962C8B-B14F-4D97-AF65-F5344CB8AC3E}">
        <p14:creationId xmlns:p14="http://schemas.microsoft.com/office/powerpoint/2010/main" val="20049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32609"/>
            <a:ext cx="8229600" cy="4525963"/>
          </a:xfrm>
        </p:spPr>
        <p:txBody>
          <a:bodyPr/>
          <a:lstStyle/>
          <a:p>
            <a:r>
              <a:rPr lang="zh-CN" altLang="zh-CN" dirty="0"/>
              <a:t>原码：第一位表达符号，</a:t>
            </a:r>
            <a:r>
              <a:rPr lang="en-US" altLang="zh-CN" dirty="0"/>
              <a:t>0</a:t>
            </a:r>
            <a:r>
              <a:rPr lang="zh-CN" altLang="zh-CN" dirty="0"/>
              <a:t>表示正数，</a:t>
            </a:r>
            <a:r>
              <a:rPr lang="en-US" altLang="zh-CN" dirty="0"/>
              <a:t>1</a:t>
            </a:r>
            <a:r>
              <a:rPr lang="zh-CN" altLang="zh-CN" dirty="0"/>
              <a:t>表示负数</a:t>
            </a:r>
            <a:r>
              <a:rPr lang="zh-CN" altLang="zh-CN" dirty="0" smtClean="0"/>
              <a:t>。</a:t>
            </a:r>
            <a:endParaRPr lang="en-US" altLang="zh-CN" dirty="0" smtClean="0"/>
          </a:p>
          <a:p>
            <a:r>
              <a:rPr lang="zh-CN" altLang="zh-CN" dirty="0" smtClean="0"/>
              <a:t>以</a:t>
            </a:r>
            <a:r>
              <a:rPr lang="en-US" altLang="zh-CN" dirty="0"/>
              <a:t>4</a:t>
            </a:r>
            <a:r>
              <a:rPr lang="zh-CN" altLang="zh-CN" dirty="0"/>
              <a:t>位二进制数为例</a:t>
            </a:r>
            <a:r>
              <a:rPr lang="zh-CN" altLang="zh-CN" dirty="0" smtClean="0"/>
              <a:t>，</a:t>
            </a:r>
            <a:r>
              <a:rPr lang="zh-CN" altLang="en-US" dirty="0" smtClean="0"/>
              <a:t>总共有</a:t>
            </a:r>
            <a:r>
              <a:rPr lang="en-US" altLang="zh-CN" dirty="0" smtClean="0"/>
              <a:t>16</a:t>
            </a:r>
            <a:r>
              <a:rPr lang="zh-CN" altLang="en-US" dirty="0" smtClean="0"/>
              <a:t>种编码方式；</a:t>
            </a:r>
            <a:endParaRPr lang="en-US" altLang="zh-CN" dirty="0" smtClean="0"/>
          </a:p>
          <a:p>
            <a:r>
              <a:rPr lang="en-US" altLang="zh-CN" dirty="0" smtClean="0"/>
              <a:t>0000-0111</a:t>
            </a:r>
            <a:r>
              <a:rPr lang="zh-CN" altLang="zh-CN" dirty="0"/>
              <a:t>（</a:t>
            </a:r>
            <a:r>
              <a:rPr lang="en-US" altLang="zh-CN" dirty="0"/>
              <a:t>0---7</a:t>
            </a:r>
            <a:r>
              <a:rPr lang="zh-CN" altLang="zh-CN" dirty="0"/>
              <a:t>）表示</a:t>
            </a:r>
            <a:r>
              <a:rPr lang="en-US" altLang="zh-CN" dirty="0"/>
              <a:t>0--+</a:t>
            </a:r>
            <a:r>
              <a:rPr lang="en-US" altLang="zh-CN" dirty="0" smtClean="0"/>
              <a:t>7</a:t>
            </a:r>
            <a:r>
              <a:rPr lang="zh-CN" altLang="en-US" dirty="0" smtClean="0"/>
              <a:t>；</a:t>
            </a:r>
            <a:endParaRPr lang="en-US" altLang="zh-CN" dirty="0" smtClean="0"/>
          </a:p>
          <a:p>
            <a:r>
              <a:rPr lang="en-US" altLang="zh-CN" dirty="0" smtClean="0"/>
              <a:t>1001-1111</a:t>
            </a:r>
            <a:r>
              <a:rPr lang="zh-CN" altLang="zh-CN" dirty="0"/>
              <a:t>（</a:t>
            </a:r>
            <a:r>
              <a:rPr lang="en-US" altLang="zh-CN" dirty="0"/>
              <a:t>9—15</a:t>
            </a:r>
            <a:r>
              <a:rPr lang="zh-CN" altLang="zh-CN" dirty="0"/>
              <a:t>）表示</a:t>
            </a:r>
            <a:r>
              <a:rPr lang="en-US" altLang="zh-CN" dirty="0"/>
              <a:t>-1---</a:t>
            </a:r>
            <a:r>
              <a:rPr lang="en-US" altLang="zh-CN" dirty="0" smtClean="0"/>
              <a:t>7</a:t>
            </a:r>
            <a:r>
              <a:rPr lang="zh-CN" altLang="en-US" dirty="0"/>
              <a:t>；</a:t>
            </a:r>
            <a:endParaRPr lang="en-US" altLang="zh-CN" dirty="0" smtClean="0"/>
          </a:p>
          <a:p>
            <a:r>
              <a:rPr lang="en-US" altLang="zh-CN" dirty="0" smtClean="0"/>
              <a:t>0</a:t>
            </a:r>
            <a:r>
              <a:rPr lang="zh-CN" altLang="zh-CN" dirty="0"/>
              <a:t>其实就有两种表示法</a:t>
            </a:r>
            <a:r>
              <a:rPr lang="en-US" altLang="zh-CN" dirty="0"/>
              <a:t>0000</a:t>
            </a:r>
            <a:r>
              <a:rPr lang="zh-CN" altLang="zh-CN" dirty="0"/>
              <a:t>和</a:t>
            </a:r>
            <a:r>
              <a:rPr lang="en-US" altLang="zh-CN" dirty="0"/>
              <a:t>1000</a:t>
            </a:r>
            <a:r>
              <a:rPr lang="zh-CN" altLang="zh-CN" dirty="0"/>
              <a:t>。</a:t>
            </a:r>
            <a:endParaRPr lang="zh-CN" altLang="en-US" dirty="0"/>
          </a:p>
        </p:txBody>
      </p:sp>
      <p:sp>
        <p:nvSpPr>
          <p:cNvPr id="3" name="标题 2"/>
          <p:cNvSpPr>
            <a:spLocks noGrp="1"/>
          </p:cNvSpPr>
          <p:nvPr>
            <p:ph type="title"/>
          </p:nvPr>
        </p:nvSpPr>
        <p:spPr/>
        <p:txBody>
          <a:bodyPr/>
          <a:lstStyle/>
          <a:p>
            <a:r>
              <a:rPr lang="zh-CN" altLang="en-US" dirty="0" smtClean="0"/>
              <a:t>原码</a:t>
            </a:r>
            <a:endParaRPr lang="zh-CN" altLang="en-US" dirty="0"/>
          </a:p>
        </p:txBody>
      </p:sp>
      <p:grpSp>
        <p:nvGrpSpPr>
          <p:cNvPr id="31" name="组合 30"/>
          <p:cNvGrpSpPr/>
          <p:nvPr/>
        </p:nvGrpSpPr>
        <p:grpSpPr>
          <a:xfrm>
            <a:off x="1547664" y="4375552"/>
            <a:ext cx="6336704" cy="1583020"/>
            <a:chOff x="1547664" y="4375552"/>
            <a:chExt cx="6336704" cy="1583020"/>
          </a:xfrm>
        </p:grpSpPr>
        <p:cxnSp>
          <p:nvCxnSpPr>
            <p:cNvPr id="5" name="直接箭头连接符 4"/>
            <p:cNvCxnSpPr/>
            <p:nvPr/>
          </p:nvCxnSpPr>
          <p:spPr>
            <a:xfrm>
              <a:off x="1547664" y="5301208"/>
              <a:ext cx="63367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195736" y="472514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59788" y="5560565"/>
              <a:ext cx="330540" cy="369332"/>
            </a:xfrm>
            <a:prstGeom prst="rect">
              <a:avLst/>
            </a:prstGeom>
            <a:noFill/>
          </p:spPr>
          <p:txBody>
            <a:bodyPr wrap="none" rtlCol="0">
              <a:spAutoFit/>
            </a:bodyPr>
            <a:lstStyle/>
            <a:p>
              <a:r>
                <a:rPr lang="en-US" altLang="zh-CN" dirty="0" smtClean="0"/>
                <a:t>0</a:t>
              </a:r>
              <a:endParaRPr lang="zh-CN" altLang="en-US" dirty="0"/>
            </a:p>
          </p:txBody>
        </p:sp>
        <p:cxnSp>
          <p:nvCxnSpPr>
            <p:cNvPr id="10" name="直接连接符 9"/>
            <p:cNvCxnSpPr/>
            <p:nvPr/>
          </p:nvCxnSpPr>
          <p:spPr>
            <a:xfrm>
              <a:off x="4283968" y="5301208"/>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86360" y="5589240"/>
              <a:ext cx="330540" cy="369332"/>
            </a:xfrm>
            <a:prstGeom prst="rect">
              <a:avLst/>
            </a:prstGeom>
            <a:noFill/>
          </p:spPr>
          <p:txBody>
            <a:bodyPr wrap="none" rtlCol="0">
              <a:spAutoFit/>
            </a:bodyPr>
            <a:lstStyle/>
            <a:p>
              <a:r>
                <a:rPr lang="en-US" altLang="zh-CN" dirty="0" smtClean="0"/>
                <a:t>7</a:t>
              </a:r>
              <a:endParaRPr lang="zh-CN" altLang="en-US" dirty="0"/>
            </a:p>
          </p:txBody>
        </p:sp>
        <p:cxnSp>
          <p:nvCxnSpPr>
            <p:cNvPr id="13" name="直接连接符 12"/>
            <p:cNvCxnSpPr/>
            <p:nvPr/>
          </p:nvCxnSpPr>
          <p:spPr>
            <a:xfrm>
              <a:off x="4716016" y="530120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48064" y="530120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00861" y="5327765"/>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82794" y="5572177"/>
              <a:ext cx="463588" cy="369332"/>
            </a:xfrm>
            <a:prstGeom prst="rect">
              <a:avLst/>
            </a:prstGeom>
            <a:noFill/>
          </p:spPr>
          <p:txBody>
            <a:bodyPr wrap="none" rtlCol="0">
              <a:spAutoFit/>
            </a:bodyPr>
            <a:lstStyle/>
            <a:p>
              <a:r>
                <a:rPr lang="en-US" altLang="zh-CN" dirty="0" smtClean="0"/>
                <a:t>-1</a:t>
              </a:r>
              <a:endParaRPr lang="zh-CN" altLang="en-US" dirty="0"/>
            </a:p>
          </p:txBody>
        </p:sp>
        <p:sp>
          <p:nvSpPr>
            <p:cNvPr id="19" name="TextBox 18"/>
            <p:cNvSpPr txBox="1"/>
            <p:nvPr/>
          </p:nvSpPr>
          <p:spPr>
            <a:xfrm>
              <a:off x="6962655" y="5567874"/>
              <a:ext cx="463588" cy="369332"/>
            </a:xfrm>
            <a:prstGeom prst="rect">
              <a:avLst/>
            </a:prstGeom>
            <a:noFill/>
          </p:spPr>
          <p:txBody>
            <a:bodyPr wrap="none" rtlCol="0">
              <a:spAutoFit/>
            </a:bodyPr>
            <a:lstStyle/>
            <a:p>
              <a:r>
                <a:rPr lang="en-US" altLang="zh-CN" dirty="0" smtClean="0"/>
                <a:t>-7</a:t>
              </a:r>
              <a:endParaRPr lang="zh-CN" altLang="en-US" dirty="0"/>
            </a:p>
          </p:txBody>
        </p:sp>
        <p:sp>
          <p:nvSpPr>
            <p:cNvPr id="20" name="右大括号 19"/>
            <p:cNvSpPr/>
            <p:nvPr/>
          </p:nvSpPr>
          <p:spPr>
            <a:xfrm rot="5400000" flipH="1">
              <a:off x="3153876" y="4091514"/>
              <a:ext cx="216024" cy="20736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938722" y="4652228"/>
              <a:ext cx="646331" cy="369332"/>
            </a:xfrm>
            <a:prstGeom prst="rect">
              <a:avLst/>
            </a:prstGeom>
            <a:noFill/>
          </p:spPr>
          <p:txBody>
            <a:bodyPr wrap="none" rtlCol="0">
              <a:spAutoFit/>
            </a:bodyPr>
            <a:lstStyle/>
            <a:p>
              <a:r>
                <a:rPr lang="zh-CN" altLang="en-US" dirty="0" smtClean="0"/>
                <a:t>正数</a:t>
              </a:r>
              <a:endParaRPr lang="zh-CN" altLang="en-US" dirty="0"/>
            </a:p>
          </p:txBody>
        </p:sp>
        <p:sp>
          <p:nvSpPr>
            <p:cNvPr id="22" name="右大括号 21"/>
            <p:cNvSpPr/>
            <p:nvPr/>
          </p:nvSpPr>
          <p:spPr>
            <a:xfrm rot="5400000" flipH="1">
              <a:off x="6056019" y="4092742"/>
              <a:ext cx="216024" cy="20736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840865" y="4692878"/>
              <a:ext cx="646331" cy="369332"/>
            </a:xfrm>
            <a:prstGeom prst="rect">
              <a:avLst/>
            </a:prstGeom>
            <a:noFill/>
          </p:spPr>
          <p:txBody>
            <a:bodyPr wrap="none" rtlCol="0">
              <a:spAutoFit/>
            </a:bodyPr>
            <a:lstStyle/>
            <a:p>
              <a:r>
                <a:rPr lang="zh-CN" altLang="en-US" dirty="0"/>
                <a:t>负</a:t>
              </a:r>
              <a:r>
                <a:rPr lang="zh-CN" altLang="en-US" dirty="0" smtClean="0"/>
                <a:t>数</a:t>
              </a:r>
              <a:endParaRPr lang="zh-CN" altLang="en-US" dirty="0"/>
            </a:p>
          </p:txBody>
        </p:sp>
        <p:cxnSp>
          <p:nvCxnSpPr>
            <p:cNvPr id="26" name="直接箭头连接符 25"/>
            <p:cNvCxnSpPr/>
            <p:nvPr/>
          </p:nvCxnSpPr>
          <p:spPr>
            <a:xfrm>
              <a:off x="4716016" y="4725144"/>
              <a:ext cx="0" cy="4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92850" y="4375552"/>
              <a:ext cx="646331" cy="369332"/>
            </a:xfrm>
            <a:prstGeom prst="rect">
              <a:avLst/>
            </a:prstGeom>
            <a:noFill/>
          </p:spPr>
          <p:txBody>
            <a:bodyPr wrap="none" rtlCol="0">
              <a:spAutoFit/>
            </a:bodyPr>
            <a:lstStyle/>
            <a:p>
              <a:r>
                <a:rPr lang="zh-CN" altLang="en-US" dirty="0" smtClean="0"/>
                <a:t>冗余</a:t>
              </a:r>
              <a:endParaRPr lang="zh-CN" altLang="en-US" dirty="0"/>
            </a:p>
          </p:txBody>
        </p:sp>
        <p:sp>
          <p:nvSpPr>
            <p:cNvPr id="29" name="TextBox 28"/>
            <p:cNvSpPr txBox="1"/>
            <p:nvPr/>
          </p:nvSpPr>
          <p:spPr>
            <a:xfrm>
              <a:off x="1811656" y="4508212"/>
              <a:ext cx="768159" cy="369332"/>
            </a:xfrm>
            <a:prstGeom prst="rect">
              <a:avLst/>
            </a:prstGeom>
            <a:noFill/>
          </p:spPr>
          <p:txBody>
            <a:bodyPr wrap="none" rtlCol="0">
              <a:spAutoFit/>
            </a:bodyPr>
            <a:lstStyle/>
            <a:p>
              <a:r>
                <a:rPr lang="en-US" altLang="zh-CN" dirty="0" smtClean="0"/>
                <a:t>0000</a:t>
              </a:r>
              <a:endParaRPr lang="zh-CN" altLang="en-US" dirty="0"/>
            </a:p>
          </p:txBody>
        </p:sp>
        <p:sp>
          <p:nvSpPr>
            <p:cNvPr id="30" name="TextBox 29"/>
            <p:cNvSpPr txBox="1"/>
            <p:nvPr/>
          </p:nvSpPr>
          <p:spPr>
            <a:xfrm>
              <a:off x="6816781" y="4692878"/>
              <a:ext cx="768159" cy="369332"/>
            </a:xfrm>
            <a:prstGeom prst="rect">
              <a:avLst/>
            </a:prstGeom>
            <a:noFill/>
          </p:spPr>
          <p:txBody>
            <a:bodyPr wrap="none" rtlCol="0">
              <a:spAutoFit/>
            </a:bodyPr>
            <a:lstStyle/>
            <a:p>
              <a:r>
                <a:rPr lang="en-US" altLang="zh-CN" dirty="0" smtClean="0"/>
                <a:t>1111</a:t>
              </a:r>
              <a:endParaRPr lang="zh-CN" altLang="en-US" dirty="0"/>
            </a:p>
          </p:txBody>
        </p:sp>
      </p:grpSp>
    </p:spTree>
    <p:extLst>
      <p:ext uri="{BB962C8B-B14F-4D97-AF65-F5344CB8AC3E}">
        <p14:creationId xmlns:p14="http://schemas.microsoft.com/office/powerpoint/2010/main" val="111026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anim calcmode="lin" valueType="num">
                                      <p:cBhvr>
                                        <p:cTn id="31" dur="1000" fill="hold"/>
                                        <p:tgtEl>
                                          <p:spTgt spid="31"/>
                                        </p:tgtEl>
                                        <p:attrNameLst>
                                          <p:attrName>ppt_x</p:attrName>
                                        </p:attrNameLst>
                                      </p:cBhvr>
                                      <p:tavLst>
                                        <p:tav tm="0">
                                          <p:val>
                                            <p:strVal val="#ppt_x"/>
                                          </p:val>
                                        </p:tav>
                                        <p:tav tm="100000">
                                          <p:val>
                                            <p:strVal val="#ppt_x"/>
                                          </p:val>
                                        </p:tav>
                                      </p:tavLst>
                                    </p:anim>
                                    <p:anim calcmode="lin" valueType="num">
                                      <p:cBhvr>
                                        <p:cTn id="3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正数的反码就是原码，负数的反码是其对应正数原码的逐位求反</a:t>
            </a:r>
            <a:r>
              <a:rPr lang="zh-CN" altLang="en-US" dirty="0" smtClean="0"/>
              <a:t>。</a:t>
            </a:r>
            <a:endParaRPr lang="en-US" altLang="zh-CN" dirty="0" smtClean="0"/>
          </a:p>
          <a:p>
            <a:r>
              <a:rPr lang="zh-CN" altLang="en-US" dirty="0" smtClean="0"/>
              <a:t>以</a:t>
            </a:r>
            <a:r>
              <a:rPr lang="en-US" altLang="zh-CN" dirty="0"/>
              <a:t>4</a:t>
            </a:r>
            <a:r>
              <a:rPr lang="zh-CN" altLang="en-US" dirty="0"/>
              <a:t>位二进制数为例</a:t>
            </a:r>
            <a:r>
              <a:rPr lang="zh-CN" altLang="en-US" dirty="0" smtClean="0"/>
              <a:t>：</a:t>
            </a:r>
            <a:endParaRPr lang="en-US" altLang="zh-CN" dirty="0" smtClean="0"/>
          </a:p>
          <a:p>
            <a:pPr lvl="1"/>
            <a:r>
              <a:rPr lang="en-US" altLang="zh-CN" dirty="0" smtClean="0"/>
              <a:t>0000-0111</a:t>
            </a:r>
            <a:r>
              <a:rPr lang="zh-CN" altLang="en-US" dirty="0"/>
              <a:t>（</a:t>
            </a:r>
            <a:r>
              <a:rPr lang="en-US" altLang="zh-CN" dirty="0"/>
              <a:t>0-7</a:t>
            </a:r>
            <a:r>
              <a:rPr lang="zh-CN" altLang="en-US" dirty="0"/>
              <a:t>）表示</a:t>
            </a:r>
            <a:r>
              <a:rPr lang="en-US" altLang="zh-CN" dirty="0"/>
              <a:t>0--+</a:t>
            </a:r>
            <a:r>
              <a:rPr lang="en-US" altLang="zh-CN" dirty="0" smtClean="0"/>
              <a:t>7</a:t>
            </a:r>
            <a:r>
              <a:rPr lang="zh-CN" altLang="en-US" dirty="0"/>
              <a:t>；</a:t>
            </a:r>
            <a:endParaRPr lang="en-US" altLang="zh-CN" dirty="0" smtClean="0"/>
          </a:p>
          <a:p>
            <a:pPr lvl="1"/>
            <a:r>
              <a:rPr lang="en-US" altLang="zh-CN" dirty="0" smtClean="0"/>
              <a:t>1110-1000</a:t>
            </a:r>
            <a:r>
              <a:rPr lang="zh-CN" altLang="en-US" dirty="0"/>
              <a:t>（</a:t>
            </a:r>
            <a:r>
              <a:rPr lang="en-US" altLang="zh-CN" dirty="0"/>
              <a:t>14—8</a:t>
            </a:r>
            <a:r>
              <a:rPr lang="zh-CN" altLang="en-US" dirty="0"/>
              <a:t>）表示</a:t>
            </a:r>
            <a:r>
              <a:rPr lang="en-US" altLang="zh-CN" dirty="0"/>
              <a:t>-1-- -</a:t>
            </a:r>
            <a:r>
              <a:rPr lang="en-US" altLang="zh-CN" dirty="0" smtClean="0"/>
              <a:t>7</a:t>
            </a:r>
            <a:r>
              <a:rPr lang="zh-CN" altLang="en-US" dirty="0"/>
              <a:t>；</a:t>
            </a:r>
            <a:endParaRPr lang="en-US" altLang="zh-CN" dirty="0" smtClean="0"/>
          </a:p>
          <a:p>
            <a:pPr lvl="1"/>
            <a:r>
              <a:rPr lang="en-US" altLang="zh-CN" dirty="0" smtClean="0"/>
              <a:t>1=0001</a:t>
            </a:r>
            <a:r>
              <a:rPr lang="zh-CN" altLang="en-US" dirty="0"/>
              <a:t>，而</a:t>
            </a:r>
            <a:r>
              <a:rPr lang="en-US" altLang="zh-CN" dirty="0"/>
              <a:t>-1=1110</a:t>
            </a:r>
            <a:r>
              <a:rPr lang="zh-CN" altLang="en-US" dirty="0"/>
              <a:t>，刚好逐位</a:t>
            </a:r>
            <a:r>
              <a:rPr lang="zh-CN" altLang="en-US" dirty="0" smtClean="0"/>
              <a:t>相反</a:t>
            </a:r>
            <a:r>
              <a:rPr lang="zh-CN" altLang="en-US" dirty="0"/>
              <a:t>；</a:t>
            </a:r>
            <a:endParaRPr lang="en-US" altLang="zh-CN" dirty="0" smtClean="0"/>
          </a:p>
          <a:p>
            <a:pPr lvl="1"/>
            <a:r>
              <a:rPr lang="en-US" altLang="zh-CN" dirty="0" smtClean="0"/>
              <a:t>0</a:t>
            </a:r>
            <a:r>
              <a:rPr lang="zh-CN" altLang="en-US" dirty="0"/>
              <a:t>依然是两种表达：</a:t>
            </a:r>
            <a:r>
              <a:rPr lang="en-US" altLang="zh-CN" dirty="0"/>
              <a:t>0000</a:t>
            </a:r>
            <a:r>
              <a:rPr lang="zh-CN" altLang="en-US" dirty="0"/>
              <a:t>与</a:t>
            </a:r>
            <a:r>
              <a:rPr lang="en-US" altLang="zh-CN" dirty="0" smtClean="0"/>
              <a:t>1111</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反码</a:t>
            </a:r>
            <a:endParaRPr lang="zh-CN" altLang="en-US" dirty="0"/>
          </a:p>
        </p:txBody>
      </p:sp>
      <p:grpSp>
        <p:nvGrpSpPr>
          <p:cNvPr id="26" name="组合 25"/>
          <p:cNvGrpSpPr/>
          <p:nvPr/>
        </p:nvGrpSpPr>
        <p:grpSpPr>
          <a:xfrm>
            <a:off x="1403648" y="4353123"/>
            <a:ext cx="6336704" cy="1675971"/>
            <a:chOff x="1403648" y="4353123"/>
            <a:chExt cx="6336704" cy="1675971"/>
          </a:xfrm>
        </p:grpSpPr>
        <p:grpSp>
          <p:nvGrpSpPr>
            <p:cNvPr id="24" name="组合 23"/>
            <p:cNvGrpSpPr/>
            <p:nvPr/>
          </p:nvGrpSpPr>
          <p:grpSpPr>
            <a:xfrm>
              <a:off x="1403648" y="4353123"/>
              <a:ext cx="6336704" cy="1675971"/>
              <a:chOff x="1403648" y="4353123"/>
              <a:chExt cx="6336704" cy="1675971"/>
            </a:xfrm>
          </p:grpSpPr>
          <p:sp>
            <p:nvSpPr>
              <p:cNvPr id="20" name="TextBox 19"/>
              <p:cNvSpPr txBox="1"/>
              <p:nvPr/>
            </p:nvSpPr>
            <p:spPr>
              <a:xfrm>
                <a:off x="6727267" y="4353123"/>
                <a:ext cx="646331" cy="369332"/>
              </a:xfrm>
              <a:prstGeom prst="rect">
                <a:avLst/>
              </a:prstGeom>
              <a:noFill/>
            </p:spPr>
            <p:txBody>
              <a:bodyPr wrap="none" rtlCol="0">
                <a:spAutoFit/>
              </a:bodyPr>
              <a:lstStyle/>
              <a:p>
                <a:r>
                  <a:rPr lang="zh-CN" altLang="en-US" dirty="0" smtClean="0"/>
                  <a:t>冗余</a:t>
                </a:r>
                <a:endParaRPr lang="zh-CN" altLang="en-US" dirty="0"/>
              </a:p>
            </p:txBody>
          </p:sp>
          <p:grpSp>
            <p:nvGrpSpPr>
              <p:cNvPr id="23" name="组合 22"/>
              <p:cNvGrpSpPr/>
              <p:nvPr/>
            </p:nvGrpSpPr>
            <p:grpSpPr>
              <a:xfrm>
                <a:off x="1403648" y="4578734"/>
                <a:ext cx="6336704" cy="1450360"/>
                <a:chOff x="1403648" y="4578734"/>
                <a:chExt cx="6336704" cy="1450360"/>
              </a:xfrm>
            </p:grpSpPr>
            <p:cxnSp>
              <p:nvCxnSpPr>
                <p:cNvPr id="5" name="直接箭头连接符 4"/>
                <p:cNvCxnSpPr/>
                <p:nvPr/>
              </p:nvCxnSpPr>
              <p:spPr>
                <a:xfrm>
                  <a:off x="1403648" y="5371730"/>
                  <a:ext cx="63367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051720" y="4795666"/>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15772" y="5631087"/>
                  <a:ext cx="330540" cy="369332"/>
                </a:xfrm>
                <a:prstGeom prst="rect">
                  <a:avLst/>
                </a:prstGeom>
                <a:noFill/>
              </p:spPr>
              <p:txBody>
                <a:bodyPr wrap="none" rtlCol="0">
                  <a:spAutoFit/>
                </a:bodyPr>
                <a:lstStyle/>
                <a:p>
                  <a:r>
                    <a:rPr lang="en-US" altLang="zh-CN" dirty="0" smtClean="0"/>
                    <a:t>0</a:t>
                  </a:r>
                  <a:endParaRPr lang="zh-CN" altLang="en-US" dirty="0"/>
                </a:p>
              </p:txBody>
            </p:sp>
            <p:cxnSp>
              <p:nvCxnSpPr>
                <p:cNvPr id="8" name="直接连接符 7"/>
                <p:cNvCxnSpPr/>
                <p:nvPr/>
              </p:nvCxnSpPr>
              <p:spPr>
                <a:xfrm>
                  <a:off x="4139952" y="5371730"/>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42344" y="5659762"/>
                  <a:ext cx="330540" cy="369332"/>
                </a:xfrm>
                <a:prstGeom prst="rect">
                  <a:avLst/>
                </a:prstGeom>
                <a:noFill/>
              </p:spPr>
              <p:txBody>
                <a:bodyPr wrap="none" rtlCol="0">
                  <a:spAutoFit/>
                </a:bodyPr>
                <a:lstStyle/>
                <a:p>
                  <a:r>
                    <a:rPr lang="en-US" altLang="zh-CN" dirty="0" smtClean="0"/>
                    <a:t>7</a:t>
                  </a:r>
                  <a:endParaRPr lang="zh-CN" altLang="en-US" dirty="0"/>
                </a:p>
              </p:txBody>
            </p:sp>
            <p:cxnSp>
              <p:nvCxnSpPr>
                <p:cNvPr id="10" name="直接连接符 9"/>
                <p:cNvCxnSpPr/>
                <p:nvPr/>
              </p:nvCxnSpPr>
              <p:spPr>
                <a:xfrm>
                  <a:off x="4572000" y="5371730"/>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56845" y="5398287"/>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0206" y="5642699"/>
                  <a:ext cx="463588" cy="369332"/>
                </a:xfrm>
                <a:prstGeom prst="rect">
                  <a:avLst/>
                </a:prstGeom>
                <a:noFill/>
              </p:spPr>
              <p:txBody>
                <a:bodyPr wrap="none" rtlCol="0">
                  <a:spAutoFit/>
                </a:bodyPr>
                <a:lstStyle/>
                <a:p>
                  <a:r>
                    <a:rPr lang="en-US" altLang="zh-CN" dirty="0" smtClean="0"/>
                    <a:t>-7</a:t>
                  </a:r>
                  <a:endParaRPr lang="zh-CN" altLang="en-US" dirty="0"/>
                </a:p>
              </p:txBody>
            </p:sp>
            <p:sp>
              <p:nvSpPr>
                <p:cNvPr id="14" name="TextBox 13"/>
                <p:cNvSpPr txBox="1"/>
                <p:nvPr/>
              </p:nvSpPr>
              <p:spPr>
                <a:xfrm>
                  <a:off x="6394905" y="5627273"/>
                  <a:ext cx="463588" cy="369332"/>
                </a:xfrm>
                <a:prstGeom prst="rect">
                  <a:avLst/>
                </a:prstGeom>
                <a:noFill/>
              </p:spPr>
              <p:txBody>
                <a:bodyPr wrap="none" rtlCol="0">
                  <a:spAutoFit/>
                </a:bodyPr>
                <a:lstStyle/>
                <a:p>
                  <a:r>
                    <a:rPr lang="en-US" altLang="zh-CN" dirty="0" smtClean="0"/>
                    <a:t>-1</a:t>
                  </a:r>
                  <a:endParaRPr lang="zh-CN" altLang="en-US" dirty="0"/>
                </a:p>
              </p:txBody>
            </p:sp>
            <p:sp>
              <p:nvSpPr>
                <p:cNvPr id="15" name="右大括号 14"/>
                <p:cNvSpPr/>
                <p:nvPr/>
              </p:nvSpPr>
              <p:spPr>
                <a:xfrm rot="5400000" flipH="1">
                  <a:off x="3009860" y="4162036"/>
                  <a:ext cx="216024" cy="20736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2794706" y="4722750"/>
                  <a:ext cx="646331" cy="369332"/>
                </a:xfrm>
                <a:prstGeom prst="rect">
                  <a:avLst/>
                </a:prstGeom>
                <a:noFill/>
              </p:spPr>
              <p:txBody>
                <a:bodyPr wrap="none" rtlCol="0">
                  <a:spAutoFit/>
                </a:bodyPr>
                <a:lstStyle/>
                <a:p>
                  <a:r>
                    <a:rPr lang="zh-CN" altLang="en-US" dirty="0" smtClean="0"/>
                    <a:t>正数</a:t>
                  </a:r>
                  <a:endParaRPr lang="zh-CN" altLang="en-US" dirty="0"/>
                </a:p>
              </p:txBody>
            </p:sp>
            <p:sp>
              <p:nvSpPr>
                <p:cNvPr id="17" name="右大括号 16"/>
                <p:cNvSpPr/>
                <p:nvPr/>
              </p:nvSpPr>
              <p:spPr>
                <a:xfrm rot="5400000" flipH="1">
                  <a:off x="5487451" y="4163264"/>
                  <a:ext cx="216024" cy="20736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5272297" y="4786374"/>
                  <a:ext cx="646331" cy="369332"/>
                </a:xfrm>
                <a:prstGeom prst="rect">
                  <a:avLst/>
                </a:prstGeom>
                <a:noFill/>
              </p:spPr>
              <p:txBody>
                <a:bodyPr wrap="none" rtlCol="0">
                  <a:spAutoFit/>
                </a:bodyPr>
                <a:lstStyle/>
                <a:p>
                  <a:r>
                    <a:rPr lang="zh-CN" altLang="en-US" dirty="0"/>
                    <a:t>负</a:t>
                  </a:r>
                  <a:r>
                    <a:rPr lang="zh-CN" altLang="en-US" dirty="0" smtClean="0"/>
                    <a:t>数</a:t>
                  </a:r>
                  <a:endParaRPr lang="zh-CN" altLang="en-US" dirty="0"/>
                </a:p>
              </p:txBody>
            </p:sp>
            <p:cxnSp>
              <p:nvCxnSpPr>
                <p:cNvPr id="19" name="直接箭头连接符 18"/>
                <p:cNvCxnSpPr/>
                <p:nvPr/>
              </p:nvCxnSpPr>
              <p:spPr>
                <a:xfrm>
                  <a:off x="7050432" y="4995087"/>
                  <a:ext cx="0" cy="4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67640" y="4578734"/>
                  <a:ext cx="768159" cy="369332"/>
                </a:xfrm>
                <a:prstGeom prst="rect">
                  <a:avLst/>
                </a:prstGeom>
                <a:noFill/>
              </p:spPr>
              <p:txBody>
                <a:bodyPr wrap="none" rtlCol="0">
                  <a:spAutoFit/>
                </a:bodyPr>
                <a:lstStyle/>
                <a:p>
                  <a:r>
                    <a:rPr lang="en-US" altLang="zh-CN" dirty="0" smtClean="0"/>
                    <a:t>0000</a:t>
                  </a:r>
                  <a:endParaRPr lang="zh-CN" altLang="en-US" dirty="0"/>
                </a:p>
              </p:txBody>
            </p:sp>
            <p:sp>
              <p:nvSpPr>
                <p:cNvPr id="22" name="TextBox 21"/>
                <p:cNvSpPr txBox="1"/>
                <p:nvPr/>
              </p:nvSpPr>
              <p:spPr>
                <a:xfrm>
                  <a:off x="6672765" y="4763400"/>
                  <a:ext cx="768159" cy="369332"/>
                </a:xfrm>
                <a:prstGeom prst="rect">
                  <a:avLst/>
                </a:prstGeom>
                <a:noFill/>
              </p:spPr>
              <p:txBody>
                <a:bodyPr wrap="none" rtlCol="0">
                  <a:spAutoFit/>
                </a:bodyPr>
                <a:lstStyle/>
                <a:p>
                  <a:r>
                    <a:rPr lang="en-US" altLang="zh-CN" dirty="0" smtClean="0"/>
                    <a:t>1111</a:t>
                  </a:r>
                  <a:endParaRPr lang="zh-CN" altLang="en-US" dirty="0"/>
                </a:p>
              </p:txBody>
            </p:sp>
          </p:grpSp>
        </p:grpSp>
        <p:sp>
          <p:nvSpPr>
            <p:cNvPr id="4" name="TextBox 3"/>
            <p:cNvSpPr txBox="1"/>
            <p:nvPr/>
          </p:nvSpPr>
          <p:spPr>
            <a:xfrm>
              <a:off x="4203147" y="4625755"/>
              <a:ext cx="768159" cy="369332"/>
            </a:xfrm>
            <a:prstGeom prst="rect">
              <a:avLst/>
            </a:prstGeom>
            <a:noFill/>
          </p:spPr>
          <p:txBody>
            <a:bodyPr wrap="none" rtlCol="0">
              <a:spAutoFit/>
            </a:bodyPr>
            <a:lstStyle/>
            <a:p>
              <a:r>
                <a:rPr lang="en-US" altLang="zh-CN" dirty="0" smtClean="0"/>
                <a:t>1000</a:t>
              </a:r>
              <a:endParaRPr lang="zh-CN" altLang="en-US" dirty="0"/>
            </a:p>
          </p:txBody>
        </p:sp>
        <p:cxnSp>
          <p:nvCxnSpPr>
            <p:cNvPr id="25" name="直接箭头连接符 24"/>
            <p:cNvCxnSpPr>
              <a:stCxn id="4" idx="2"/>
            </p:cNvCxnSpPr>
            <p:nvPr/>
          </p:nvCxnSpPr>
          <p:spPr>
            <a:xfrm flipH="1">
              <a:off x="4572000" y="4995087"/>
              <a:ext cx="15227" cy="160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970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402832" cy="4525963"/>
          </a:xfrm>
        </p:spPr>
        <p:txBody>
          <a:bodyPr/>
          <a:lstStyle/>
          <a:p>
            <a:r>
              <a:rPr lang="zh-CN" altLang="en-US" dirty="0"/>
              <a:t>正数</a:t>
            </a:r>
            <a:r>
              <a:rPr lang="en-US" altLang="zh-CN" dirty="0"/>
              <a:t>a</a:t>
            </a:r>
            <a:r>
              <a:rPr lang="zh-CN" altLang="en-US" dirty="0"/>
              <a:t>的补码就等于其本身，而负数</a:t>
            </a:r>
            <a:r>
              <a:rPr lang="en-US" altLang="zh-CN" dirty="0"/>
              <a:t>a</a:t>
            </a:r>
            <a:r>
              <a:rPr lang="zh-CN" altLang="en-US" dirty="0"/>
              <a:t>的补码是</a:t>
            </a:r>
            <a:r>
              <a:rPr lang="en-US" altLang="zh-CN" dirty="0"/>
              <a:t>2</a:t>
            </a:r>
            <a:r>
              <a:rPr lang="en-US" altLang="zh-CN" baseline="30000" dirty="0"/>
              <a:t>N</a:t>
            </a:r>
            <a:r>
              <a:rPr lang="en-US" altLang="zh-CN" dirty="0"/>
              <a:t>-a</a:t>
            </a:r>
            <a:r>
              <a:rPr lang="zh-CN" altLang="en-US" dirty="0"/>
              <a:t>，</a:t>
            </a:r>
            <a:r>
              <a:rPr lang="en-US" altLang="zh-CN" dirty="0"/>
              <a:t>N</a:t>
            </a:r>
            <a:r>
              <a:rPr lang="zh-CN" altLang="en-US" dirty="0"/>
              <a:t>是位数</a:t>
            </a:r>
            <a:r>
              <a:rPr lang="zh-CN" altLang="en-US" dirty="0" smtClean="0"/>
              <a:t>。</a:t>
            </a:r>
            <a:endParaRPr lang="en-US" altLang="zh-CN" dirty="0" smtClean="0"/>
          </a:p>
          <a:p>
            <a:r>
              <a:rPr lang="zh-CN" altLang="en-US" dirty="0" smtClean="0"/>
              <a:t>正负</a:t>
            </a:r>
            <a:r>
              <a:rPr lang="zh-CN" altLang="en-US" dirty="0"/>
              <a:t>数的补码相加结果是</a:t>
            </a:r>
            <a:r>
              <a:rPr lang="en-US" altLang="zh-CN" dirty="0"/>
              <a:t>2N</a:t>
            </a:r>
            <a:r>
              <a:rPr lang="zh-CN" altLang="en-US" dirty="0"/>
              <a:t>，</a:t>
            </a:r>
            <a:r>
              <a:rPr lang="en-US" altLang="zh-CN" dirty="0"/>
              <a:t>N</a:t>
            </a:r>
            <a:r>
              <a:rPr lang="zh-CN" altLang="en-US" dirty="0"/>
              <a:t>位皆是</a:t>
            </a:r>
            <a:r>
              <a:rPr lang="en-US" altLang="zh-CN" dirty="0"/>
              <a:t>0</a:t>
            </a:r>
            <a:r>
              <a:rPr lang="zh-CN" altLang="en-US" dirty="0" smtClean="0"/>
              <a:t>。</a:t>
            </a:r>
            <a:endParaRPr lang="en-US" altLang="zh-CN" dirty="0" smtClean="0"/>
          </a:p>
          <a:p>
            <a:r>
              <a:rPr lang="zh-CN" altLang="en-US" dirty="0" smtClean="0"/>
              <a:t>正数</a:t>
            </a:r>
            <a:r>
              <a:rPr lang="zh-CN" altLang="en-US" dirty="0"/>
              <a:t>的补码和负数的补码也正好是“互补”关系。即</a:t>
            </a:r>
            <a:r>
              <a:rPr lang="en-US" altLang="zh-CN" dirty="0"/>
              <a:t>-1</a:t>
            </a:r>
            <a:r>
              <a:rPr lang="zh-CN" altLang="en-US" dirty="0"/>
              <a:t>的补码就是</a:t>
            </a:r>
            <a:r>
              <a:rPr lang="en-US" altLang="zh-CN" dirty="0"/>
              <a:t>1</a:t>
            </a:r>
            <a:r>
              <a:rPr lang="zh-CN" altLang="en-US" dirty="0" smtClean="0"/>
              <a:t>。</a:t>
            </a:r>
            <a:endParaRPr lang="en-US" altLang="zh-CN" dirty="0" smtClean="0"/>
          </a:p>
          <a:p>
            <a:r>
              <a:rPr lang="zh-CN" altLang="en-US" dirty="0" smtClean="0"/>
              <a:t>补码</a:t>
            </a:r>
            <a:r>
              <a:rPr lang="zh-CN" altLang="en-US" dirty="0"/>
              <a:t>的运算是：各位求反</a:t>
            </a:r>
            <a:r>
              <a:rPr lang="en-US" altLang="zh-CN" dirty="0"/>
              <a:t>+1</a:t>
            </a:r>
            <a:r>
              <a:rPr lang="zh-CN" altLang="en-US" dirty="0"/>
              <a:t>。</a:t>
            </a:r>
            <a:r>
              <a:rPr lang="en-US" altLang="zh-CN" dirty="0"/>
              <a:t>1000</a:t>
            </a:r>
            <a:r>
              <a:rPr lang="zh-CN" altLang="en-US" dirty="0"/>
              <a:t>为</a:t>
            </a:r>
            <a:r>
              <a:rPr lang="en-US" altLang="zh-CN" dirty="0"/>
              <a:t>-8</a:t>
            </a:r>
            <a:r>
              <a:rPr lang="zh-CN" altLang="en-US" dirty="0"/>
              <a:t>。</a:t>
            </a:r>
          </a:p>
        </p:txBody>
      </p:sp>
      <p:sp>
        <p:nvSpPr>
          <p:cNvPr id="3" name="标题 2"/>
          <p:cNvSpPr>
            <a:spLocks noGrp="1"/>
          </p:cNvSpPr>
          <p:nvPr>
            <p:ph type="title"/>
          </p:nvPr>
        </p:nvSpPr>
        <p:spPr/>
        <p:txBody>
          <a:bodyPr/>
          <a:lstStyle/>
          <a:p>
            <a:r>
              <a:rPr lang="zh-CN" altLang="en-US" dirty="0" smtClean="0"/>
              <a:t>补码</a:t>
            </a:r>
            <a:endParaRPr lang="zh-CN" altLang="en-US" dirty="0"/>
          </a:p>
        </p:txBody>
      </p:sp>
      <p:grpSp>
        <p:nvGrpSpPr>
          <p:cNvPr id="96" name="组合 95"/>
          <p:cNvGrpSpPr/>
          <p:nvPr/>
        </p:nvGrpSpPr>
        <p:grpSpPr>
          <a:xfrm>
            <a:off x="4896314" y="1187460"/>
            <a:ext cx="4212526" cy="4638906"/>
            <a:chOff x="4896314" y="1187460"/>
            <a:chExt cx="4212526" cy="4638906"/>
          </a:xfrm>
        </p:grpSpPr>
        <p:grpSp>
          <p:nvGrpSpPr>
            <p:cNvPr id="75" name="组合 74"/>
            <p:cNvGrpSpPr/>
            <p:nvPr/>
          </p:nvGrpSpPr>
          <p:grpSpPr>
            <a:xfrm>
              <a:off x="4896314" y="1885037"/>
              <a:ext cx="4212526" cy="3941329"/>
              <a:chOff x="4896314" y="1885037"/>
              <a:chExt cx="4212526" cy="3941329"/>
            </a:xfrm>
          </p:grpSpPr>
          <p:cxnSp>
            <p:nvCxnSpPr>
              <p:cNvPr id="42" name="直接连接符 41"/>
              <p:cNvCxnSpPr>
                <a:stCxn id="14" idx="3"/>
              </p:cNvCxnSpPr>
              <p:nvPr/>
            </p:nvCxnSpPr>
            <p:spPr>
              <a:xfrm>
                <a:off x="7020271" y="2524956"/>
                <a:ext cx="1" cy="2613448"/>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直接连接符 64"/>
              <p:cNvCxnSpPr/>
              <p:nvPr/>
            </p:nvCxnSpPr>
            <p:spPr>
              <a:xfrm>
                <a:off x="5868144" y="3284984"/>
                <a:ext cx="2326709" cy="1008112"/>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直接连接符 62"/>
              <p:cNvCxnSpPr/>
              <p:nvPr/>
            </p:nvCxnSpPr>
            <p:spPr>
              <a:xfrm>
                <a:off x="6516216" y="2600908"/>
                <a:ext cx="1008112" cy="2348397"/>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直接连接符 58"/>
              <p:cNvCxnSpPr/>
              <p:nvPr/>
            </p:nvCxnSpPr>
            <p:spPr>
              <a:xfrm>
                <a:off x="6063678" y="2858577"/>
                <a:ext cx="1867160" cy="1866567"/>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直接连接符 50"/>
              <p:cNvCxnSpPr/>
              <p:nvPr/>
            </p:nvCxnSpPr>
            <p:spPr>
              <a:xfrm flipH="1">
                <a:off x="5833947" y="3284984"/>
                <a:ext cx="2347323" cy="1007036"/>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直接连接符 47"/>
              <p:cNvCxnSpPr/>
              <p:nvPr/>
            </p:nvCxnSpPr>
            <p:spPr>
              <a:xfrm flipH="1">
                <a:off x="6109704" y="2858577"/>
                <a:ext cx="1821134" cy="1932934"/>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直接连接符 44"/>
              <p:cNvCxnSpPr/>
              <p:nvPr/>
            </p:nvCxnSpPr>
            <p:spPr>
              <a:xfrm>
                <a:off x="5724128" y="3753036"/>
                <a:ext cx="259228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直接连接符 32"/>
              <p:cNvCxnSpPr/>
              <p:nvPr/>
            </p:nvCxnSpPr>
            <p:spPr>
              <a:xfrm flipH="1">
                <a:off x="6516216" y="2600908"/>
                <a:ext cx="1008112" cy="2352830"/>
              </a:xfrm>
              <a:prstGeom prst="line">
                <a:avLst/>
              </a:prstGeom>
            </p:spPr>
            <p:style>
              <a:lnRef idx="1">
                <a:schemeClr val="accent2"/>
              </a:lnRef>
              <a:fillRef idx="0">
                <a:schemeClr val="accent2"/>
              </a:fillRef>
              <a:effectRef idx="0">
                <a:schemeClr val="accent2"/>
              </a:effectRef>
              <a:fontRef idx="minor">
                <a:schemeClr val="tx1"/>
              </a:fontRef>
            </p:style>
          </p:cxnSp>
          <p:sp>
            <p:nvSpPr>
              <p:cNvPr id="4" name="椭圆 3"/>
              <p:cNvSpPr/>
              <p:nvPr/>
            </p:nvSpPr>
            <p:spPr>
              <a:xfrm>
                <a:off x="5940152" y="2708920"/>
                <a:ext cx="2160240" cy="21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4" name="TextBox 13"/>
              <p:cNvSpPr txBox="1"/>
              <p:nvPr/>
            </p:nvSpPr>
            <p:spPr>
              <a:xfrm rot="5400000">
                <a:off x="6700312" y="2051108"/>
                <a:ext cx="639919" cy="307777"/>
              </a:xfrm>
              <a:prstGeom prst="rect">
                <a:avLst/>
              </a:prstGeom>
              <a:noFill/>
            </p:spPr>
            <p:txBody>
              <a:bodyPr wrap="none" rtlCol="0">
                <a:spAutoFit/>
              </a:bodyPr>
              <a:lstStyle/>
              <a:p>
                <a:r>
                  <a:rPr lang="en-US" altLang="zh-CN" sz="1400" b="1" dirty="0" smtClean="0"/>
                  <a:t>0000</a:t>
                </a:r>
                <a:endParaRPr lang="zh-CN" altLang="en-US" sz="1400" b="1" dirty="0"/>
              </a:p>
            </p:txBody>
          </p:sp>
          <p:sp>
            <p:nvSpPr>
              <p:cNvPr id="15" name="TextBox 14"/>
              <p:cNvSpPr txBox="1"/>
              <p:nvPr/>
            </p:nvSpPr>
            <p:spPr>
              <a:xfrm rot="5400000">
                <a:off x="6700312" y="5352518"/>
                <a:ext cx="639919" cy="307777"/>
              </a:xfrm>
              <a:prstGeom prst="rect">
                <a:avLst/>
              </a:prstGeom>
              <a:noFill/>
            </p:spPr>
            <p:txBody>
              <a:bodyPr wrap="none" rtlCol="0">
                <a:spAutoFit/>
              </a:bodyPr>
              <a:lstStyle/>
              <a:p>
                <a:r>
                  <a:rPr lang="en-US" altLang="zh-CN" sz="1400" b="1" dirty="0" smtClean="0"/>
                  <a:t>1000</a:t>
                </a:r>
                <a:endParaRPr lang="zh-CN" altLang="en-US" sz="1400" b="1" dirty="0"/>
              </a:p>
            </p:txBody>
          </p:sp>
          <p:sp>
            <p:nvSpPr>
              <p:cNvPr id="16" name="TextBox 15"/>
              <p:cNvSpPr txBox="1"/>
              <p:nvPr/>
            </p:nvSpPr>
            <p:spPr>
              <a:xfrm>
                <a:off x="8468921" y="3621217"/>
                <a:ext cx="639919" cy="307777"/>
              </a:xfrm>
              <a:prstGeom prst="rect">
                <a:avLst/>
              </a:prstGeom>
              <a:noFill/>
            </p:spPr>
            <p:txBody>
              <a:bodyPr wrap="none" rtlCol="0">
                <a:spAutoFit/>
              </a:bodyPr>
              <a:lstStyle/>
              <a:p>
                <a:r>
                  <a:rPr lang="en-US" altLang="zh-CN" sz="1400" b="1" dirty="0" smtClean="0"/>
                  <a:t>0100</a:t>
                </a:r>
                <a:endParaRPr lang="zh-CN" altLang="en-US" sz="1400" b="1" dirty="0"/>
              </a:p>
            </p:txBody>
          </p:sp>
          <p:sp>
            <p:nvSpPr>
              <p:cNvPr id="17" name="TextBox 16"/>
              <p:cNvSpPr txBox="1"/>
              <p:nvPr/>
            </p:nvSpPr>
            <p:spPr>
              <a:xfrm>
                <a:off x="4896314" y="3599147"/>
                <a:ext cx="639919" cy="307777"/>
              </a:xfrm>
              <a:prstGeom prst="rect">
                <a:avLst/>
              </a:prstGeom>
              <a:noFill/>
            </p:spPr>
            <p:txBody>
              <a:bodyPr wrap="none" rtlCol="0">
                <a:spAutoFit/>
              </a:bodyPr>
              <a:lstStyle/>
              <a:p>
                <a:r>
                  <a:rPr lang="en-US" altLang="zh-CN" sz="1400" b="1" dirty="0" smtClean="0"/>
                  <a:t>1100</a:t>
                </a:r>
                <a:endParaRPr lang="zh-CN" altLang="en-US" sz="1400" b="1" dirty="0"/>
              </a:p>
            </p:txBody>
          </p:sp>
          <p:sp>
            <p:nvSpPr>
              <p:cNvPr id="26" name="TextBox 25"/>
              <p:cNvSpPr txBox="1"/>
              <p:nvPr/>
            </p:nvSpPr>
            <p:spPr>
              <a:xfrm rot="18595010">
                <a:off x="7893370" y="2469591"/>
                <a:ext cx="575799" cy="276999"/>
              </a:xfrm>
              <a:prstGeom prst="rect">
                <a:avLst/>
              </a:prstGeom>
              <a:noFill/>
            </p:spPr>
            <p:txBody>
              <a:bodyPr wrap="none" rtlCol="0">
                <a:spAutoFit/>
              </a:bodyPr>
              <a:lstStyle/>
              <a:p>
                <a:r>
                  <a:rPr lang="en-US" altLang="zh-CN" sz="1200" b="1" dirty="0" smtClean="0"/>
                  <a:t>0010</a:t>
                </a:r>
                <a:endParaRPr lang="zh-CN" altLang="en-US" sz="1200" b="1" dirty="0"/>
              </a:p>
            </p:txBody>
          </p:sp>
          <p:sp>
            <p:nvSpPr>
              <p:cNvPr id="28" name="TextBox 27"/>
              <p:cNvSpPr txBox="1"/>
              <p:nvPr/>
            </p:nvSpPr>
            <p:spPr>
              <a:xfrm rot="17813269">
                <a:off x="6026171" y="5130285"/>
                <a:ext cx="575799" cy="276999"/>
              </a:xfrm>
              <a:prstGeom prst="rect">
                <a:avLst/>
              </a:prstGeom>
              <a:noFill/>
            </p:spPr>
            <p:txBody>
              <a:bodyPr wrap="none" rtlCol="0">
                <a:spAutoFit/>
              </a:bodyPr>
              <a:lstStyle>
                <a:defPPr>
                  <a:defRPr lang="zh-CN"/>
                </a:defPPr>
                <a:lvl1pPr>
                  <a:defRPr sz="1200"/>
                </a:lvl1pPr>
              </a:lstStyle>
              <a:p>
                <a:r>
                  <a:rPr lang="en-US" altLang="zh-CN" b="1" dirty="0"/>
                  <a:t>1001</a:t>
                </a:r>
                <a:endParaRPr lang="zh-CN" altLang="en-US" b="1" dirty="0"/>
              </a:p>
            </p:txBody>
          </p:sp>
          <p:sp>
            <p:nvSpPr>
              <p:cNvPr id="36" name="TextBox 35"/>
              <p:cNvSpPr txBox="1"/>
              <p:nvPr/>
            </p:nvSpPr>
            <p:spPr>
              <a:xfrm rot="17498254">
                <a:off x="7362013" y="2175408"/>
                <a:ext cx="575799" cy="276999"/>
              </a:xfrm>
              <a:prstGeom prst="rect">
                <a:avLst/>
              </a:prstGeom>
              <a:noFill/>
            </p:spPr>
            <p:txBody>
              <a:bodyPr wrap="none" rtlCol="0">
                <a:spAutoFit/>
              </a:bodyPr>
              <a:lstStyle/>
              <a:p>
                <a:r>
                  <a:rPr lang="en-US" altLang="zh-CN" sz="1200" b="1" dirty="0" smtClean="0"/>
                  <a:t>0001</a:t>
                </a:r>
                <a:endParaRPr lang="zh-CN" altLang="en-US" sz="1200" b="1" dirty="0"/>
              </a:p>
            </p:txBody>
          </p:sp>
          <p:sp>
            <p:nvSpPr>
              <p:cNvPr id="55" name="TextBox 54"/>
              <p:cNvSpPr txBox="1"/>
              <p:nvPr/>
            </p:nvSpPr>
            <p:spPr>
              <a:xfrm rot="19473873">
                <a:off x="8221826" y="2931675"/>
                <a:ext cx="575799" cy="276999"/>
              </a:xfrm>
              <a:prstGeom prst="rect">
                <a:avLst/>
              </a:prstGeom>
              <a:noFill/>
            </p:spPr>
            <p:txBody>
              <a:bodyPr wrap="none" rtlCol="0">
                <a:spAutoFit/>
              </a:bodyPr>
              <a:lstStyle/>
              <a:p>
                <a:r>
                  <a:rPr lang="en-US" altLang="zh-CN" sz="1200" b="1" dirty="0" smtClean="0"/>
                  <a:t>0011</a:t>
                </a:r>
                <a:endParaRPr lang="zh-CN" altLang="en-US" sz="1200" b="1" dirty="0"/>
              </a:p>
            </p:txBody>
          </p:sp>
          <p:sp>
            <p:nvSpPr>
              <p:cNvPr id="66" name="TextBox 65"/>
              <p:cNvSpPr txBox="1"/>
              <p:nvPr/>
            </p:nvSpPr>
            <p:spPr>
              <a:xfrm rot="1596034">
                <a:off x="8323282" y="4333894"/>
                <a:ext cx="575799" cy="276999"/>
              </a:xfrm>
              <a:prstGeom prst="rect">
                <a:avLst/>
              </a:prstGeom>
              <a:noFill/>
            </p:spPr>
            <p:txBody>
              <a:bodyPr wrap="none" rtlCol="0">
                <a:spAutoFit/>
              </a:bodyPr>
              <a:lstStyle/>
              <a:p>
                <a:r>
                  <a:rPr lang="en-US" altLang="zh-CN" sz="1200" b="1" dirty="0" smtClean="0"/>
                  <a:t>0101</a:t>
                </a:r>
                <a:endParaRPr lang="zh-CN" altLang="en-US" sz="1200" b="1" dirty="0"/>
              </a:p>
            </p:txBody>
          </p:sp>
          <p:sp>
            <p:nvSpPr>
              <p:cNvPr id="67" name="TextBox 66"/>
              <p:cNvSpPr txBox="1"/>
              <p:nvPr/>
            </p:nvSpPr>
            <p:spPr>
              <a:xfrm rot="2336415">
                <a:off x="8003840" y="4875319"/>
                <a:ext cx="575799" cy="276999"/>
              </a:xfrm>
              <a:prstGeom prst="rect">
                <a:avLst/>
              </a:prstGeom>
              <a:noFill/>
            </p:spPr>
            <p:txBody>
              <a:bodyPr wrap="none" rtlCol="0">
                <a:spAutoFit/>
              </a:bodyPr>
              <a:lstStyle/>
              <a:p>
                <a:r>
                  <a:rPr lang="en-US" altLang="zh-CN" sz="1200" b="1" dirty="0" smtClean="0"/>
                  <a:t>0110</a:t>
                </a:r>
                <a:endParaRPr lang="zh-CN" altLang="en-US" sz="1200" b="1" dirty="0"/>
              </a:p>
            </p:txBody>
          </p:sp>
          <p:sp>
            <p:nvSpPr>
              <p:cNvPr id="68" name="TextBox 67"/>
              <p:cNvSpPr txBox="1"/>
              <p:nvPr/>
            </p:nvSpPr>
            <p:spPr>
              <a:xfrm rot="3794691">
                <a:off x="7438956" y="5194746"/>
                <a:ext cx="575799" cy="276999"/>
              </a:xfrm>
              <a:prstGeom prst="rect">
                <a:avLst/>
              </a:prstGeom>
              <a:noFill/>
            </p:spPr>
            <p:txBody>
              <a:bodyPr wrap="none" rtlCol="0">
                <a:spAutoFit/>
              </a:bodyPr>
              <a:lstStyle/>
              <a:p>
                <a:r>
                  <a:rPr lang="en-US" altLang="zh-CN" sz="1200" b="1" dirty="0" smtClean="0"/>
                  <a:t>0111</a:t>
                </a:r>
                <a:endParaRPr lang="zh-CN" altLang="en-US" sz="1200" b="1" dirty="0"/>
              </a:p>
            </p:txBody>
          </p:sp>
          <p:sp>
            <p:nvSpPr>
              <p:cNvPr id="69" name="TextBox 68"/>
              <p:cNvSpPr txBox="1"/>
              <p:nvPr/>
            </p:nvSpPr>
            <p:spPr>
              <a:xfrm rot="18766193">
                <a:off x="5582439" y="4871797"/>
                <a:ext cx="575799" cy="276999"/>
              </a:xfrm>
              <a:prstGeom prst="rect">
                <a:avLst/>
              </a:prstGeom>
              <a:noFill/>
            </p:spPr>
            <p:txBody>
              <a:bodyPr wrap="none" rtlCol="0">
                <a:spAutoFit/>
              </a:bodyPr>
              <a:lstStyle/>
              <a:p>
                <a:r>
                  <a:rPr lang="en-US" altLang="zh-CN" sz="1200" b="1" dirty="0" smtClean="0"/>
                  <a:t>1010</a:t>
                </a:r>
                <a:endParaRPr lang="zh-CN" altLang="en-US" sz="1200" b="1" dirty="0"/>
              </a:p>
            </p:txBody>
          </p:sp>
          <p:sp>
            <p:nvSpPr>
              <p:cNvPr id="70" name="TextBox 69"/>
              <p:cNvSpPr txBox="1"/>
              <p:nvPr/>
            </p:nvSpPr>
            <p:spPr>
              <a:xfrm rot="19834050">
                <a:off x="5248334" y="4363569"/>
                <a:ext cx="575799" cy="276999"/>
              </a:xfrm>
              <a:prstGeom prst="rect">
                <a:avLst/>
              </a:prstGeom>
              <a:noFill/>
            </p:spPr>
            <p:txBody>
              <a:bodyPr wrap="none" rtlCol="0">
                <a:spAutoFit/>
              </a:bodyPr>
              <a:lstStyle/>
              <a:p>
                <a:r>
                  <a:rPr lang="en-US" altLang="zh-CN" sz="1200" b="1" dirty="0" smtClean="0"/>
                  <a:t>1011</a:t>
                </a:r>
                <a:endParaRPr lang="zh-CN" altLang="en-US" sz="1200" b="1" dirty="0"/>
              </a:p>
            </p:txBody>
          </p:sp>
          <p:sp>
            <p:nvSpPr>
              <p:cNvPr id="72" name="TextBox 71"/>
              <p:cNvSpPr txBox="1"/>
              <p:nvPr/>
            </p:nvSpPr>
            <p:spPr>
              <a:xfrm rot="1683103">
                <a:off x="5208174" y="2949072"/>
                <a:ext cx="575799" cy="276999"/>
              </a:xfrm>
              <a:prstGeom prst="rect">
                <a:avLst/>
              </a:prstGeom>
              <a:noFill/>
            </p:spPr>
            <p:txBody>
              <a:bodyPr wrap="none" rtlCol="0">
                <a:spAutoFit/>
              </a:bodyPr>
              <a:lstStyle/>
              <a:p>
                <a:r>
                  <a:rPr lang="en-US" altLang="zh-CN" sz="1200" b="1" dirty="0" smtClean="0"/>
                  <a:t>1101</a:t>
                </a:r>
                <a:endParaRPr lang="zh-CN" altLang="en-US" sz="1200" b="1" dirty="0"/>
              </a:p>
            </p:txBody>
          </p:sp>
          <p:sp>
            <p:nvSpPr>
              <p:cNvPr id="73" name="TextBox 72"/>
              <p:cNvSpPr txBox="1"/>
              <p:nvPr/>
            </p:nvSpPr>
            <p:spPr>
              <a:xfrm rot="2678525">
                <a:off x="5470279" y="2494091"/>
                <a:ext cx="575799" cy="276999"/>
              </a:xfrm>
              <a:prstGeom prst="rect">
                <a:avLst/>
              </a:prstGeom>
              <a:noFill/>
            </p:spPr>
            <p:txBody>
              <a:bodyPr wrap="none" rtlCol="0">
                <a:spAutoFit/>
              </a:bodyPr>
              <a:lstStyle/>
              <a:p>
                <a:r>
                  <a:rPr lang="en-US" altLang="zh-CN" sz="1200" b="1" dirty="0" smtClean="0"/>
                  <a:t>1110</a:t>
                </a:r>
                <a:endParaRPr lang="zh-CN" altLang="en-US" sz="1200" b="1" dirty="0"/>
              </a:p>
            </p:txBody>
          </p:sp>
          <p:sp>
            <p:nvSpPr>
              <p:cNvPr id="74" name="TextBox 73"/>
              <p:cNvSpPr txBox="1"/>
              <p:nvPr/>
            </p:nvSpPr>
            <p:spPr>
              <a:xfrm rot="3830444">
                <a:off x="6055406" y="2142938"/>
                <a:ext cx="575799" cy="276999"/>
              </a:xfrm>
              <a:prstGeom prst="rect">
                <a:avLst/>
              </a:prstGeom>
              <a:noFill/>
            </p:spPr>
            <p:txBody>
              <a:bodyPr wrap="none" rtlCol="0">
                <a:spAutoFit/>
              </a:bodyPr>
              <a:lstStyle/>
              <a:p>
                <a:r>
                  <a:rPr lang="en-US" altLang="zh-CN" sz="1200" b="1" dirty="0" smtClean="0"/>
                  <a:t>1111</a:t>
                </a:r>
                <a:endParaRPr lang="zh-CN" altLang="en-US" sz="1200" b="1" dirty="0"/>
              </a:p>
            </p:txBody>
          </p:sp>
        </p:grpSp>
        <p:sp>
          <p:nvSpPr>
            <p:cNvPr id="76" name="TextBox 75"/>
            <p:cNvSpPr txBox="1"/>
            <p:nvPr/>
          </p:nvSpPr>
          <p:spPr>
            <a:xfrm>
              <a:off x="6876256" y="2780928"/>
              <a:ext cx="311046" cy="338554"/>
            </a:xfrm>
            <a:prstGeom prst="rect">
              <a:avLst/>
            </a:prstGeom>
            <a:noFill/>
          </p:spPr>
          <p:txBody>
            <a:bodyPr wrap="square" rtlCol="0">
              <a:spAutoFit/>
            </a:bodyPr>
            <a:lstStyle/>
            <a:p>
              <a:r>
                <a:rPr lang="en-US" altLang="zh-CN" sz="1600" dirty="0" smtClean="0"/>
                <a:t>0</a:t>
              </a:r>
              <a:endParaRPr lang="zh-CN" altLang="en-US" sz="1600" dirty="0"/>
            </a:p>
          </p:txBody>
        </p:sp>
        <p:sp>
          <p:nvSpPr>
            <p:cNvPr id="77" name="TextBox 76"/>
            <p:cNvSpPr txBox="1"/>
            <p:nvPr/>
          </p:nvSpPr>
          <p:spPr>
            <a:xfrm>
              <a:off x="7213282" y="2829605"/>
              <a:ext cx="311046" cy="338554"/>
            </a:xfrm>
            <a:prstGeom prst="rect">
              <a:avLst/>
            </a:prstGeom>
            <a:noFill/>
          </p:spPr>
          <p:txBody>
            <a:bodyPr wrap="square" rtlCol="0">
              <a:spAutoFit/>
            </a:bodyPr>
            <a:lstStyle/>
            <a:p>
              <a:r>
                <a:rPr lang="en-US" altLang="zh-CN" sz="1600" dirty="0" smtClean="0"/>
                <a:t>1</a:t>
              </a:r>
              <a:endParaRPr lang="zh-CN" altLang="en-US" sz="1600" dirty="0"/>
            </a:p>
          </p:txBody>
        </p:sp>
        <p:sp>
          <p:nvSpPr>
            <p:cNvPr id="78" name="TextBox 77"/>
            <p:cNvSpPr txBox="1"/>
            <p:nvPr/>
          </p:nvSpPr>
          <p:spPr>
            <a:xfrm>
              <a:off x="7473577" y="3011386"/>
              <a:ext cx="311046" cy="338554"/>
            </a:xfrm>
            <a:prstGeom prst="rect">
              <a:avLst/>
            </a:prstGeom>
            <a:noFill/>
          </p:spPr>
          <p:txBody>
            <a:bodyPr wrap="square" rtlCol="0">
              <a:spAutoFit/>
            </a:bodyPr>
            <a:lstStyle/>
            <a:p>
              <a:r>
                <a:rPr lang="en-US" altLang="zh-CN" sz="1600" dirty="0" smtClean="0"/>
                <a:t>2</a:t>
              </a:r>
              <a:endParaRPr lang="zh-CN" altLang="en-US" sz="1600" dirty="0"/>
            </a:p>
          </p:txBody>
        </p:sp>
        <p:sp>
          <p:nvSpPr>
            <p:cNvPr id="79" name="TextBox 78"/>
            <p:cNvSpPr txBox="1"/>
            <p:nvPr/>
          </p:nvSpPr>
          <p:spPr>
            <a:xfrm>
              <a:off x="7669088" y="3284984"/>
              <a:ext cx="311046" cy="338554"/>
            </a:xfrm>
            <a:prstGeom prst="rect">
              <a:avLst/>
            </a:prstGeom>
            <a:noFill/>
          </p:spPr>
          <p:txBody>
            <a:bodyPr wrap="square" rtlCol="0">
              <a:spAutoFit/>
            </a:bodyPr>
            <a:lstStyle/>
            <a:p>
              <a:r>
                <a:rPr lang="en-US" altLang="zh-CN" sz="1600" dirty="0" smtClean="0"/>
                <a:t>3</a:t>
              </a:r>
              <a:endParaRPr lang="zh-CN" altLang="en-US" sz="1600" dirty="0"/>
            </a:p>
          </p:txBody>
        </p:sp>
        <p:sp>
          <p:nvSpPr>
            <p:cNvPr id="80" name="TextBox 79"/>
            <p:cNvSpPr txBox="1"/>
            <p:nvPr/>
          </p:nvSpPr>
          <p:spPr>
            <a:xfrm>
              <a:off x="7755679" y="3599147"/>
              <a:ext cx="311046" cy="338554"/>
            </a:xfrm>
            <a:prstGeom prst="rect">
              <a:avLst/>
            </a:prstGeom>
            <a:noFill/>
          </p:spPr>
          <p:txBody>
            <a:bodyPr wrap="square" rtlCol="0">
              <a:spAutoFit/>
            </a:bodyPr>
            <a:lstStyle/>
            <a:p>
              <a:r>
                <a:rPr lang="en-US" altLang="zh-CN" sz="1600" dirty="0" smtClean="0"/>
                <a:t>4</a:t>
              </a:r>
              <a:endParaRPr lang="zh-CN" altLang="en-US" sz="1600" dirty="0"/>
            </a:p>
          </p:txBody>
        </p:sp>
        <p:sp>
          <p:nvSpPr>
            <p:cNvPr id="81" name="TextBox 80"/>
            <p:cNvSpPr txBox="1"/>
            <p:nvPr/>
          </p:nvSpPr>
          <p:spPr>
            <a:xfrm>
              <a:off x="7729288" y="3954542"/>
              <a:ext cx="311046" cy="338554"/>
            </a:xfrm>
            <a:prstGeom prst="rect">
              <a:avLst/>
            </a:prstGeom>
            <a:noFill/>
          </p:spPr>
          <p:txBody>
            <a:bodyPr wrap="square" rtlCol="0">
              <a:spAutoFit/>
            </a:bodyPr>
            <a:lstStyle/>
            <a:p>
              <a:r>
                <a:rPr lang="en-US" altLang="zh-CN" sz="1600" dirty="0" smtClean="0"/>
                <a:t>5</a:t>
              </a:r>
              <a:endParaRPr lang="zh-CN" altLang="en-US" sz="1600" dirty="0"/>
            </a:p>
          </p:txBody>
        </p:sp>
        <p:sp>
          <p:nvSpPr>
            <p:cNvPr id="82" name="TextBox 81"/>
            <p:cNvSpPr txBox="1"/>
            <p:nvPr/>
          </p:nvSpPr>
          <p:spPr>
            <a:xfrm>
              <a:off x="7542513" y="4289618"/>
              <a:ext cx="311046" cy="338554"/>
            </a:xfrm>
            <a:prstGeom prst="rect">
              <a:avLst/>
            </a:prstGeom>
            <a:noFill/>
          </p:spPr>
          <p:txBody>
            <a:bodyPr wrap="square" rtlCol="0">
              <a:spAutoFit/>
            </a:bodyPr>
            <a:lstStyle/>
            <a:p>
              <a:r>
                <a:rPr lang="en-US" altLang="zh-CN" sz="1600" dirty="0" smtClean="0"/>
                <a:t>6</a:t>
              </a:r>
              <a:endParaRPr lang="zh-CN" altLang="en-US" sz="1600" dirty="0"/>
            </a:p>
          </p:txBody>
        </p:sp>
        <p:sp>
          <p:nvSpPr>
            <p:cNvPr id="83" name="TextBox 82"/>
            <p:cNvSpPr txBox="1"/>
            <p:nvPr/>
          </p:nvSpPr>
          <p:spPr>
            <a:xfrm>
              <a:off x="7231467" y="4502068"/>
              <a:ext cx="311046" cy="338554"/>
            </a:xfrm>
            <a:prstGeom prst="rect">
              <a:avLst/>
            </a:prstGeom>
            <a:noFill/>
          </p:spPr>
          <p:txBody>
            <a:bodyPr wrap="square" rtlCol="0">
              <a:spAutoFit/>
            </a:bodyPr>
            <a:lstStyle/>
            <a:p>
              <a:r>
                <a:rPr lang="en-US" altLang="zh-CN" sz="1600" dirty="0" smtClean="0"/>
                <a:t>7</a:t>
              </a:r>
              <a:endParaRPr lang="zh-CN" altLang="en-US" sz="1600" dirty="0"/>
            </a:p>
          </p:txBody>
        </p:sp>
        <p:sp>
          <p:nvSpPr>
            <p:cNvPr id="84" name="TextBox 83"/>
            <p:cNvSpPr txBox="1"/>
            <p:nvPr/>
          </p:nvSpPr>
          <p:spPr>
            <a:xfrm>
              <a:off x="6817888" y="4610277"/>
              <a:ext cx="427219" cy="307777"/>
            </a:xfrm>
            <a:prstGeom prst="rect">
              <a:avLst/>
            </a:prstGeom>
            <a:noFill/>
          </p:spPr>
          <p:txBody>
            <a:bodyPr wrap="square" rtlCol="0">
              <a:spAutoFit/>
            </a:bodyPr>
            <a:lstStyle/>
            <a:p>
              <a:r>
                <a:rPr lang="en-US" altLang="zh-CN" sz="1400" dirty="0" smtClean="0"/>
                <a:t>-8</a:t>
              </a:r>
              <a:endParaRPr lang="zh-CN" altLang="en-US" sz="1400" dirty="0"/>
            </a:p>
          </p:txBody>
        </p:sp>
        <p:sp>
          <p:nvSpPr>
            <p:cNvPr id="85" name="TextBox 84"/>
            <p:cNvSpPr txBox="1"/>
            <p:nvPr/>
          </p:nvSpPr>
          <p:spPr>
            <a:xfrm>
              <a:off x="6449037" y="2829605"/>
              <a:ext cx="427219" cy="307777"/>
            </a:xfrm>
            <a:prstGeom prst="rect">
              <a:avLst/>
            </a:prstGeom>
            <a:noFill/>
          </p:spPr>
          <p:txBody>
            <a:bodyPr wrap="square" rtlCol="0">
              <a:spAutoFit/>
            </a:bodyPr>
            <a:lstStyle/>
            <a:p>
              <a:r>
                <a:rPr lang="en-US" altLang="zh-CN" sz="1400" dirty="0" smtClean="0"/>
                <a:t>-1</a:t>
              </a:r>
              <a:endParaRPr lang="zh-CN" altLang="en-US" sz="1400" dirty="0"/>
            </a:p>
          </p:txBody>
        </p:sp>
        <p:sp>
          <p:nvSpPr>
            <p:cNvPr id="86" name="TextBox 85"/>
            <p:cNvSpPr txBox="1"/>
            <p:nvPr/>
          </p:nvSpPr>
          <p:spPr>
            <a:xfrm>
              <a:off x="6155450" y="3026774"/>
              <a:ext cx="427219" cy="307777"/>
            </a:xfrm>
            <a:prstGeom prst="rect">
              <a:avLst/>
            </a:prstGeom>
            <a:noFill/>
          </p:spPr>
          <p:txBody>
            <a:bodyPr wrap="square" rtlCol="0">
              <a:spAutoFit/>
            </a:bodyPr>
            <a:lstStyle/>
            <a:p>
              <a:r>
                <a:rPr lang="en-US" altLang="zh-CN" sz="1400" dirty="0" smtClean="0"/>
                <a:t>-2</a:t>
              </a:r>
              <a:endParaRPr lang="zh-CN" altLang="en-US" sz="1400" dirty="0"/>
            </a:p>
          </p:txBody>
        </p:sp>
        <p:sp>
          <p:nvSpPr>
            <p:cNvPr id="87" name="TextBox 86"/>
            <p:cNvSpPr txBox="1"/>
            <p:nvPr/>
          </p:nvSpPr>
          <p:spPr>
            <a:xfrm>
              <a:off x="5985592" y="3304727"/>
              <a:ext cx="427219" cy="307777"/>
            </a:xfrm>
            <a:prstGeom prst="rect">
              <a:avLst/>
            </a:prstGeom>
            <a:noFill/>
          </p:spPr>
          <p:txBody>
            <a:bodyPr wrap="square" rtlCol="0">
              <a:spAutoFit/>
            </a:bodyPr>
            <a:lstStyle/>
            <a:p>
              <a:r>
                <a:rPr lang="en-US" altLang="zh-CN" sz="1400" dirty="0" smtClean="0"/>
                <a:t>-3</a:t>
              </a:r>
              <a:endParaRPr lang="zh-CN" altLang="en-US" sz="1400" dirty="0"/>
            </a:p>
          </p:txBody>
        </p:sp>
        <p:sp>
          <p:nvSpPr>
            <p:cNvPr id="88" name="TextBox 87"/>
            <p:cNvSpPr txBox="1"/>
            <p:nvPr/>
          </p:nvSpPr>
          <p:spPr>
            <a:xfrm>
              <a:off x="5930956" y="3634613"/>
              <a:ext cx="427219" cy="307777"/>
            </a:xfrm>
            <a:prstGeom prst="rect">
              <a:avLst/>
            </a:prstGeom>
            <a:noFill/>
          </p:spPr>
          <p:txBody>
            <a:bodyPr wrap="square" rtlCol="0">
              <a:spAutoFit/>
            </a:bodyPr>
            <a:lstStyle/>
            <a:p>
              <a:r>
                <a:rPr lang="en-US" altLang="zh-CN" sz="1400" dirty="0" smtClean="0"/>
                <a:t>-4</a:t>
              </a:r>
              <a:endParaRPr lang="zh-CN" altLang="en-US" sz="1400" dirty="0"/>
            </a:p>
          </p:txBody>
        </p:sp>
        <p:sp>
          <p:nvSpPr>
            <p:cNvPr id="89" name="TextBox 88"/>
            <p:cNvSpPr txBox="1"/>
            <p:nvPr/>
          </p:nvSpPr>
          <p:spPr>
            <a:xfrm>
              <a:off x="5974303" y="3984243"/>
              <a:ext cx="427219" cy="307777"/>
            </a:xfrm>
            <a:prstGeom prst="rect">
              <a:avLst/>
            </a:prstGeom>
            <a:noFill/>
          </p:spPr>
          <p:txBody>
            <a:bodyPr wrap="square" rtlCol="0">
              <a:spAutoFit/>
            </a:bodyPr>
            <a:lstStyle/>
            <a:p>
              <a:r>
                <a:rPr lang="en-US" altLang="zh-CN" sz="1400" dirty="0" smtClean="0"/>
                <a:t>-5</a:t>
              </a:r>
              <a:endParaRPr lang="zh-CN" altLang="en-US" sz="1400" dirty="0"/>
            </a:p>
          </p:txBody>
        </p:sp>
        <p:sp>
          <p:nvSpPr>
            <p:cNvPr id="90" name="TextBox 89"/>
            <p:cNvSpPr txBox="1"/>
            <p:nvPr/>
          </p:nvSpPr>
          <p:spPr>
            <a:xfrm>
              <a:off x="6187912" y="4320395"/>
              <a:ext cx="427219" cy="307777"/>
            </a:xfrm>
            <a:prstGeom prst="rect">
              <a:avLst/>
            </a:prstGeom>
            <a:noFill/>
          </p:spPr>
          <p:txBody>
            <a:bodyPr wrap="square" rtlCol="0">
              <a:spAutoFit/>
            </a:bodyPr>
            <a:lstStyle/>
            <a:p>
              <a:r>
                <a:rPr lang="en-US" altLang="zh-CN" sz="1400" dirty="0" smtClean="0"/>
                <a:t>-6</a:t>
              </a:r>
              <a:endParaRPr lang="zh-CN" altLang="en-US" sz="1400" dirty="0"/>
            </a:p>
          </p:txBody>
        </p:sp>
        <p:sp>
          <p:nvSpPr>
            <p:cNvPr id="91" name="TextBox 90"/>
            <p:cNvSpPr txBox="1"/>
            <p:nvPr/>
          </p:nvSpPr>
          <p:spPr>
            <a:xfrm>
              <a:off x="6439164" y="4529991"/>
              <a:ext cx="427219" cy="307777"/>
            </a:xfrm>
            <a:prstGeom prst="rect">
              <a:avLst/>
            </a:prstGeom>
            <a:noFill/>
          </p:spPr>
          <p:txBody>
            <a:bodyPr wrap="square" rtlCol="0">
              <a:spAutoFit/>
            </a:bodyPr>
            <a:lstStyle/>
            <a:p>
              <a:r>
                <a:rPr lang="en-US" altLang="zh-CN" sz="1400" dirty="0" smtClean="0"/>
                <a:t>-7</a:t>
              </a:r>
              <a:endParaRPr lang="zh-CN" altLang="en-US" sz="1400" dirty="0"/>
            </a:p>
          </p:txBody>
        </p:sp>
        <p:sp>
          <p:nvSpPr>
            <p:cNvPr id="92" name="环形箭头 91"/>
            <p:cNvSpPr/>
            <p:nvPr/>
          </p:nvSpPr>
          <p:spPr>
            <a:xfrm>
              <a:off x="7084789" y="1480330"/>
              <a:ext cx="1284131" cy="1152260"/>
            </a:xfrm>
            <a:prstGeom prst="circularArrow">
              <a:avLst>
                <a:gd name="adj1" fmla="val 12500"/>
                <a:gd name="adj2" fmla="val 1142319"/>
                <a:gd name="adj3" fmla="val 20457681"/>
                <a:gd name="adj4" fmla="val 1436062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TextBox 92"/>
            <p:cNvSpPr txBox="1"/>
            <p:nvPr/>
          </p:nvSpPr>
          <p:spPr>
            <a:xfrm>
              <a:off x="7779355" y="1196752"/>
              <a:ext cx="415498" cy="369332"/>
            </a:xfrm>
            <a:prstGeom prst="rect">
              <a:avLst/>
            </a:prstGeom>
            <a:noFill/>
          </p:spPr>
          <p:txBody>
            <a:bodyPr wrap="none" rtlCol="0">
              <a:spAutoFit/>
            </a:bodyPr>
            <a:lstStyle/>
            <a:p>
              <a:r>
                <a:rPr lang="zh-CN" altLang="en-US" dirty="0" smtClean="0"/>
                <a:t>加</a:t>
              </a:r>
              <a:endParaRPr lang="zh-CN" altLang="en-US" dirty="0"/>
            </a:p>
          </p:txBody>
        </p:sp>
        <p:sp>
          <p:nvSpPr>
            <p:cNvPr id="94" name="环形箭头 93"/>
            <p:cNvSpPr/>
            <p:nvPr/>
          </p:nvSpPr>
          <p:spPr>
            <a:xfrm flipH="1">
              <a:off x="5832896" y="1419095"/>
              <a:ext cx="1284131" cy="1152260"/>
            </a:xfrm>
            <a:prstGeom prst="circularArrow">
              <a:avLst>
                <a:gd name="adj1" fmla="val 12500"/>
                <a:gd name="adj2" fmla="val 1142319"/>
                <a:gd name="adj3" fmla="val 20457681"/>
                <a:gd name="adj4" fmla="val 1436062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TextBox 94"/>
            <p:cNvSpPr txBox="1"/>
            <p:nvPr/>
          </p:nvSpPr>
          <p:spPr>
            <a:xfrm>
              <a:off x="6012160" y="1187460"/>
              <a:ext cx="415498" cy="369332"/>
            </a:xfrm>
            <a:prstGeom prst="rect">
              <a:avLst/>
            </a:prstGeom>
            <a:noFill/>
          </p:spPr>
          <p:txBody>
            <a:bodyPr wrap="none" rtlCol="0">
              <a:spAutoFit/>
            </a:bodyPr>
            <a:lstStyle/>
            <a:p>
              <a:r>
                <a:rPr lang="zh-CN" altLang="en-US" dirty="0" smtClean="0"/>
                <a:t>减</a:t>
              </a:r>
              <a:endParaRPr lang="zh-CN" altLang="en-US" dirty="0"/>
            </a:p>
          </p:txBody>
        </p:sp>
      </p:grpSp>
    </p:spTree>
    <p:extLst>
      <p:ext uri="{BB962C8B-B14F-4D97-AF65-F5344CB8AC3E}">
        <p14:creationId xmlns:p14="http://schemas.microsoft.com/office/powerpoint/2010/main" val="259910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1000"/>
                                        <p:tgtEl>
                                          <p:spTgt spid="96"/>
                                        </p:tgtEl>
                                      </p:cBhvr>
                                    </p:animEffect>
                                    <p:anim calcmode="lin" valueType="num">
                                      <p:cBhvr>
                                        <p:cTn id="11" dur="1000" fill="hold"/>
                                        <p:tgtEl>
                                          <p:spTgt spid="96"/>
                                        </p:tgtEl>
                                        <p:attrNameLst>
                                          <p:attrName>ppt_x</p:attrName>
                                        </p:attrNameLst>
                                      </p:cBhvr>
                                      <p:tavLst>
                                        <p:tav tm="0">
                                          <p:val>
                                            <p:strVal val="#ppt_x"/>
                                          </p:val>
                                        </p:tav>
                                        <p:tav tm="100000">
                                          <p:val>
                                            <p:strVal val="#ppt_x"/>
                                          </p:val>
                                        </p:tav>
                                      </p:tavLst>
                                    </p:anim>
                                    <p:anim calcmode="lin" valueType="num">
                                      <p:cBhvr>
                                        <p:cTn id="1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用二进制组合来编排不同的符号体系。例如编制</a:t>
            </a:r>
            <a:r>
              <a:rPr lang="en-US" altLang="zh-CN" dirty="0"/>
              <a:t>0-9</a:t>
            </a:r>
            <a:r>
              <a:rPr lang="zh-CN" altLang="en-US" dirty="0"/>
              <a:t>这</a:t>
            </a:r>
            <a:r>
              <a:rPr lang="en-US" altLang="zh-CN" dirty="0"/>
              <a:t>10</a:t>
            </a:r>
            <a:r>
              <a:rPr lang="zh-CN" altLang="en-US" dirty="0"/>
              <a:t>个十进制数；用</a:t>
            </a:r>
            <a:r>
              <a:rPr lang="en-US" altLang="zh-CN" dirty="0"/>
              <a:t>ASCII</a:t>
            </a:r>
            <a:r>
              <a:rPr lang="zh-CN" altLang="en-US" dirty="0"/>
              <a:t>代码表达各类符号</a:t>
            </a:r>
            <a:r>
              <a:rPr lang="zh-CN" altLang="en-US" dirty="0" smtClean="0"/>
              <a:t>等。</a:t>
            </a:r>
            <a:endParaRPr lang="en-US" altLang="zh-CN" dirty="0" smtClean="0"/>
          </a:p>
          <a:p>
            <a:r>
              <a:rPr lang="en-US" altLang="zh-CN" dirty="0" smtClean="0"/>
              <a:t>BCD</a:t>
            </a:r>
            <a:r>
              <a:rPr lang="zh-CN" altLang="en-US" dirty="0" smtClean="0"/>
              <a:t>码：使用四位二进制代码表达</a:t>
            </a:r>
            <a:r>
              <a:rPr lang="en-US" altLang="zh-CN" dirty="0" smtClean="0"/>
              <a:t>0-9</a:t>
            </a:r>
            <a:r>
              <a:rPr lang="zh-CN" altLang="en-US" dirty="0" smtClean="0"/>
              <a:t>的编码方式。</a:t>
            </a:r>
            <a:endParaRPr lang="en-US" altLang="zh-CN" dirty="0" smtClean="0"/>
          </a:p>
          <a:p>
            <a:r>
              <a:rPr lang="zh-CN" altLang="en-US" dirty="0"/>
              <a:t>由于</a:t>
            </a:r>
            <a:r>
              <a:rPr lang="en-US" altLang="zh-CN" dirty="0"/>
              <a:t>4</a:t>
            </a:r>
            <a:r>
              <a:rPr lang="zh-CN" altLang="en-US" dirty="0"/>
              <a:t>位二进制数共可表示</a:t>
            </a:r>
            <a:r>
              <a:rPr lang="en-US" altLang="zh-CN" dirty="0"/>
              <a:t>16</a:t>
            </a:r>
            <a:r>
              <a:rPr lang="zh-CN" altLang="en-US" dirty="0"/>
              <a:t>种状态，故二</a:t>
            </a:r>
            <a:r>
              <a:rPr lang="en-US" altLang="zh-CN" dirty="0"/>
              <a:t>——</a:t>
            </a:r>
            <a:r>
              <a:rPr lang="zh-CN" altLang="en-US" dirty="0"/>
              <a:t>十进制编码有多种不同的码制。</a:t>
            </a:r>
          </a:p>
          <a:p>
            <a:r>
              <a:rPr lang="zh-CN" altLang="en-US" dirty="0"/>
              <a:t> 常见的有</a:t>
            </a:r>
            <a:r>
              <a:rPr lang="en-US" altLang="zh-CN" dirty="0"/>
              <a:t>8421BCD</a:t>
            </a:r>
            <a:r>
              <a:rPr lang="zh-CN" altLang="en-US" dirty="0"/>
              <a:t>码、</a:t>
            </a:r>
            <a:r>
              <a:rPr lang="en-US" altLang="zh-CN" dirty="0"/>
              <a:t>2421BCD</a:t>
            </a:r>
            <a:r>
              <a:rPr lang="zh-CN" altLang="en-US" dirty="0"/>
              <a:t>码、余</a:t>
            </a:r>
            <a:r>
              <a:rPr lang="en-US" altLang="zh-CN" dirty="0"/>
              <a:t>3</a:t>
            </a:r>
            <a:r>
              <a:rPr lang="zh-CN" altLang="en-US" dirty="0"/>
              <a:t>码、</a:t>
            </a:r>
            <a:r>
              <a:rPr lang="en-US" altLang="zh-CN" dirty="0"/>
              <a:t>5421BCD</a:t>
            </a:r>
            <a:r>
              <a:rPr lang="zh-CN" altLang="en-US" dirty="0" smtClean="0"/>
              <a:t>码，余</a:t>
            </a:r>
            <a:r>
              <a:rPr lang="en-US" altLang="zh-CN" dirty="0" smtClean="0"/>
              <a:t>3</a:t>
            </a:r>
            <a:r>
              <a:rPr lang="zh-CN" altLang="en-US" dirty="0" smtClean="0"/>
              <a:t>循环码等</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smtClean="0"/>
              <a:t>码制</a:t>
            </a:r>
            <a:endParaRPr lang="zh-CN" altLang="en-US" dirty="0"/>
          </a:p>
        </p:txBody>
      </p:sp>
    </p:spTree>
    <p:extLst>
      <p:ext uri="{BB962C8B-B14F-4D97-AF65-F5344CB8AC3E}">
        <p14:creationId xmlns:p14="http://schemas.microsoft.com/office/powerpoint/2010/main" val="420409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常见</a:t>
            </a:r>
            <a:r>
              <a:rPr lang="en-US" altLang="zh-CN" dirty="0" smtClean="0"/>
              <a:t>BCD</a:t>
            </a:r>
            <a:r>
              <a:rPr lang="zh-CN" altLang="en-US" dirty="0" smtClean="0"/>
              <a:t>码制</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码制</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998797883"/>
              </p:ext>
            </p:extLst>
          </p:nvPr>
        </p:nvGraphicFramePr>
        <p:xfrm>
          <a:off x="1619672" y="2060848"/>
          <a:ext cx="5976664" cy="4062548"/>
        </p:xfrm>
        <a:graphic>
          <a:graphicData uri="http://schemas.openxmlformats.org/presentationml/2006/ole">
            <mc:AlternateContent xmlns:mc="http://schemas.openxmlformats.org/markup-compatibility/2006">
              <mc:Choice xmlns:v="urn:schemas-microsoft-com:vml" Requires="v">
                <p:oleObj spid="_x0000_s3123" name="Visio" r:id="rId4" imgW="4457700" imgH="3030837" progId="Visio.Drawing.11">
                  <p:embed/>
                </p:oleObj>
              </mc:Choice>
              <mc:Fallback>
                <p:oleObj name="Visio" r:id="rId4" imgW="4457700" imgH="3030837" progId="Visio.Drawing.11">
                  <p:embed/>
                  <p:pic>
                    <p:nvPicPr>
                      <p:cNvPr id="0" name="Object 333"/>
                      <p:cNvPicPr>
                        <a:picLocks noChangeAspect="1" noChangeArrowheads="1"/>
                      </p:cNvPicPr>
                      <p:nvPr/>
                    </p:nvPicPr>
                    <p:blipFill>
                      <a:blip r:embed="rId5"/>
                      <a:srcRect/>
                      <a:stretch>
                        <a:fillRect/>
                      </a:stretch>
                    </p:blipFill>
                    <p:spPr bwMode="auto">
                      <a:xfrm>
                        <a:off x="1619672" y="2060848"/>
                        <a:ext cx="5976664" cy="4062548"/>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2033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关于教师</a:t>
            </a:r>
            <a:endParaRPr lang="en-US" altLang="zh-CN" dirty="0" smtClean="0"/>
          </a:p>
          <a:p>
            <a:pPr lvl="1"/>
            <a:r>
              <a:rPr lang="zh-CN" altLang="en-US" dirty="0" smtClean="0"/>
              <a:t>理论课授课：姜</a:t>
            </a:r>
            <a:r>
              <a:rPr lang="zh-CN" altLang="en-US" dirty="0"/>
              <a:t>旭</a:t>
            </a:r>
            <a:r>
              <a:rPr lang="zh-CN" altLang="en-US" dirty="0" smtClean="0"/>
              <a:t>升</a:t>
            </a:r>
            <a:endParaRPr lang="en-US" altLang="zh-CN" dirty="0" smtClean="0"/>
          </a:p>
          <a:p>
            <a:pPr lvl="1"/>
            <a:r>
              <a:rPr lang="zh-CN" altLang="en-US" dirty="0"/>
              <a:t>实验课</a:t>
            </a:r>
            <a:r>
              <a:rPr lang="zh-CN" altLang="en-US" dirty="0" smtClean="0"/>
              <a:t>授课：严国红</a:t>
            </a:r>
            <a:endParaRPr lang="en-US" altLang="zh-CN" dirty="0" smtClean="0"/>
          </a:p>
          <a:p>
            <a:pPr lvl="1"/>
            <a:r>
              <a:rPr lang="zh-CN" altLang="en-US" dirty="0"/>
              <a:t>姜旭升的联系</a:t>
            </a:r>
            <a:r>
              <a:rPr lang="zh-CN" altLang="en-US" dirty="0" smtClean="0"/>
              <a:t>方式</a:t>
            </a:r>
            <a:endParaRPr lang="en-US" altLang="zh-CN" dirty="0" smtClean="0"/>
          </a:p>
          <a:p>
            <a:pPr lvl="1"/>
            <a:r>
              <a:rPr lang="zh-CN" altLang="en-US" dirty="0" smtClean="0"/>
              <a:t>电子邮件：</a:t>
            </a:r>
            <a:r>
              <a:rPr lang="en-US" altLang="zh-CN" dirty="0" smtClean="0">
                <a:hlinkClick r:id="rId3"/>
              </a:rPr>
              <a:t>jiangxusheng.cn@msn.cn</a:t>
            </a:r>
            <a:endParaRPr lang="en-US" altLang="zh-CN" dirty="0" smtClean="0"/>
          </a:p>
          <a:p>
            <a:pPr lvl="1"/>
            <a:r>
              <a:rPr lang="zh-CN" altLang="en-US" dirty="0"/>
              <a:t>电话</a:t>
            </a:r>
            <a:r>
              <a:rPr lang="zh-CN" altLang="en-US" dirty="0" smtClean="0"/>
              <a:t>：</a:t>
            </a:r>
            <a:r>
              <a:rPr lang="en-US" altLang="zh-CN" dirty="0" smtClean="0"/>
              <a:t>13666686567</a:t>
            </a:r>
          </a:p>
          <a:p>
            <a:pPr lvl="1"/>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课程概述</a:t>
            </a:r>
            <a:endParaRPr lang="zh-CN" altLang="en-US" dirty="0"/>
          </a:p>
        </p:txBody>
      </p:sp>
    </p:spTree>
    <p:extLst>
      <p:ext uri="{BB962C8B-B14F-4D97-AF65-F5344CB8AC3E}">
        <p14:creationId xmlns:p14="http://schemas.microsoft.com/office/powerpoint/2010/main" val="154233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p:txBody>
          <a:bodyPr/>
          <a:lstStyle/>
          <a:p>
            <a:r>
              <a:rPr lang="en-US" altLang="zh-CN" dirty="0"/>
              <a:t>8421BCD</a:t>
            </a:r>
            <a:r>
              <a:rPr lang="zh-CN" altLang="en-US" dirty="0"/>
              <a:t>码是</a:t>
            </a:r>
            <a:r>
              <a:rPr lang="en-US" altLang="zh-CN" dirty="0"/>
              <a:t>BCD</a:t>
            </a:r>
            <a:r>
              <a:rPr lang="zh-CN" altLang="en-US" dirty="0"/>
              <a:t>代码中最常用的一种。其代码中从左到右每一位</a:t>
            </a:r>
            <a:r>
              <a:rPr lang="zh-CN" altLang="en-US" dirty="0" smtClean="0"/>
              <a:t>的位权分别是</a:t>
            </a:r>
            <a:r>
              <a:rPr lang="en-US" altLang="zh-CN" dirty="0" smtClean="0"/>
              <a:t>8</a:t>
            </a:r>
            <a:r>
              <a:rPr lang="zh-CN" altLang="en-US" dirty="0"/>
              <a:t>、</a:t>
            </a:r>
            <a:r>
              <a:rPr lang="en-US" altLang="zh-CN" dirty="0"/>
              <a:t>4</a:t>
            </a:r>
            <a:r>
              <a:rPr lang="zh-CN" altLang="en-US" dirty="0"/>
              <a:t>、</a:t>
            </a:r>
            <a:r>
              <a:rPr lang="en-US" altLang="zh-CN" dirty="0"/>
              <a:t>2</a:t>
            </a:r>
            <a:r>
              <a:rPr lang="zh-CN" altLang="en-US" dirty="0"/>
              <a:t>、</a:t>
            </a:r>
            <a:r>
              <a:rPr lang="en-US" altLang="zh-CN" dirty="0"/>
              <a:t>1</a:t>
            </a:r>
            <a:r>
              <a:rPr lang="zh-CN" altLang="en-US" dirty="0"/>
              <a:t>，故取名为</a:t>
            </a:r>
            <a:r>
              <a:rPr lang="en-US" altLang="zh-CN" dirty="0"/>
              <a:t>8421</a:t>
            </a:r>
            <a:r>
              <a:rPr lang="zh-CN" altLang="en-US" dirty="0"/>
              <a:t>码。它属于有权码。其特点是：编码的含义与自然二进制数的值相同，便于记忆和应用。</a:t>
            </a:r>
          </a:p>
          <a:p>
            <a:endParaRPr lang="zh-CN" altLang="en-US" dirty="0"/>
          </a:p>
        </p:txBody>
      </p:sp>
      <p:sp>
        <p:nvSpPr>
          <p:cNvPr id="3" name="标题 2"/>
          <p:cNvSpPr>
            <a:spLocks noGrp="1"/>
          </p:cNvSpPr>
          <p:nvPr>
            <p:ph type="title"/>
          </p:nvPr>
        </p:nvSpPr>
        <p:spPr/>
        <p:txBody>
          <a:bodyPr/>
          <a:lstStyle/>
          <a:p>
            <a:r>
              <a:rPr lang="en-US" altLang="zh-CN" dirty="0" smtClean="0"/>
              <a:t>8421BCD</a:t>
            </a:r>
            <a:r>
              <a:rPr lang="zh-CN" altLang="en-US" dirty="0" smtClean="0"/>
              <a:t>码</a:t>
            </a:r>
            <a:endParaRPr lang="zh-CN" altLang="en-US" dirty="0"/>
          </a:p>
        </p:txBody>
      </p:sp>
      <p:graphicFrame>
        <p:nvGraphicFramePr>
          <p:cNvPr id="13" name="内容占位符 12"/>
          <p:cNvGraphicFramePr>
            <a:graphicFrameLocks noGrp="1" noChangeAspect="1"/>
          </p:cNvGraphicFramePr>
          <p:nvPr>
            <p:ph sz="half" idx="2"/>
            <p:extLst>
              <p:ext uri="{D42A27DB-BD31-4B8C-83A1-F6EECF244321}">
                <p14:modId xmlns:p14="http://schemas.microsoft.com/office/powerpoint/2010/main" val="3570499494"/>
              </p:ext>
            </p:extLst>
          </p:nvPr>
        </p:nvGraphicFramePr>
        <p:xfrm>
          <a:off x="4648200" y="2371311"/>
          <a:ext cx="4038600" cy="2745615"/>
        </p:xfrm>
        <a:graphic>
          <a:graphicData uri="http://schemas.openxmlformats.org/presentationml/2006/ole">
            <mc:AlternateContent xmlns:mc="http://schemas.openxmlformats.org/markup-compatibility/2006">
              <mc:Choice xmlns:v="urn:schemas-microsoft-com:vml" Requires="v">
                <p:oleObj spid="_x0000_s4144" name="Visio" r:id="rId4" imgW="4457700" imgH="3030837" progId="Visio.Drawing.11">
                  <p:embed/>
                </p:oleObj>
              </mc:Choice>
              <mc:Fallback>
                <p:oleObj name="Visio" r:id="rId4" imgW="4457700" imgH="3030837"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71311"/>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14" name="矩形 13"/>
          <p:cNvSpPr/>
          <p:nvPr/>
        </p:nvSpPr>
        <p:spPr>
          <a:xfrm>
            <a:off x="5580112" y="2348880"/>
            <a:ext cx="576064" cy="2736304"/>
          </a:xfrm>
          <a:prstGeom prst="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592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fontScale="92500" lnSpcReduction="10000"/>
          </a:bodyPr>
          <a:lstStyle/>
          <a:p>
            <a:r>
              <a:rPr lang="zh-CN" altLang="en-US" dirty="0"/>
              <a:t>余</a:t>
            </a:r>
            <a:r>
              <a:rPr lang="en-US" altLang="zh-CN" dirty="0"/>
              <a:t>3</a:t>
            </a:r>
            <a:r>
              <a:rPr lang="zh-CN" altLang="en-US" dirty="0"/>
              <a:t>码不是有权码</a:t>
            </a:r>
            <a:r>
              <a:rPr lang="zh-CN" altLang="en-US" dirty="0" smtClean="0"/>
              <a:t>，它</a:t>
            </a:r>
            <a:r>
              <a:rPr lang="zh-CN" altLang="en-US" dirty="0"/>
              <a:t>按二进制展开</a:t>
            </a:r>
            <a:r>
              <a:rPr lang="zh-CN" altLang="en-US" dirty="0" smtClean="0"/>
              <a:t>后比</a:t>
            </a:r>
            <a:r>
              <a:rPr lang="zh-CN" altLang="en-US" dirty="0"/>
              <a:t>所表示的对应的十进制数大</a:t>
            </a:r>
            <a:r>
              <a:rPr lang="en-US" altLang="zh-CN" dirty="0" smtClean="0"/>
              <a:t>3</a:t>
            </a:r>
            <a:r>
              <a:rPr lang="zh-CN" altLang="en-US" dirty="0"/>
              <a:t>，</a:t>
            </a:r>
            <a:r>
              <a:rPr lang="zh-CN" altLang="en-US" dirty="0" smtClean="0"/>
              <a:t>故</a:t>
            </a:r>
            <a:r>
              <a:rPr lang="zh-CN" altLang="en-US" dirty="0"/>
              <a:t>称为余</a:t>
            </a:r>
            <a:r>
              <a:rPr lang="en-US" altLang="zh-CN" dirty="0"/>
              <a:t>3</a:t>
            </a:r>
            <a:r>
              <a:rPr lang="zh-CN" altLang="en-US" dirty="0"/>
              <a:t>码</a:t>
            </a:r>
            <a:r>
              <a:rPr lang="zh-CN" altLang="en-US" dirty="0" smtClean="0"/>
              <a:t>。</a:t>
            </a:r>
            <a:endParaRPr lang="en-US" altLang="zh-CN" dirty="0" smtClean="0"/>
          </a:p>
          <a:p>
            <a:r>
              <a:rPr lang="zh-CN" altLang="en-US" dirty="0" smtClean="0"/>
              <a:t>利用</a:t>
            </a:r>
            <a:r>
              <a:rPr lang="zh-CN" altLang="en-US" dirty="0"/>
              <a:t>余</a:t>
            </a:r>
            <a:r>
              <a:rPr lang="en-US" altLang="zh-CN" dirty="0"/>
              <a:t>3</a:t>
            </a:r>
            <a:r>
              <a:rPr lang="zh-CN" altLang="en-US" dirty="0"/>
              <a:t>码做加法时，如果所得之和为</a:t>
            </a:r>
            <a:r>
              <a:rPr lang="en-US" altLang="zh-CN" dirty="0"/>
              <a:t>10</a:t>
            </a:r>
            <a:r>
              <a:rPr lang="zh-CN" altLang="en-US" dirty="0"/>
              <a:t>，恰好对应二进制</a:t>
            </a:r>
            <a:r>
              <a:rPr lang="en-US" altLang="zh-CN" dirty="0"/>
              <a:t>16</a:t>
            </a:r>
            <a:r>
              <a:rPr lang="zh-CN" altLang="en-US" dirty="0"/>
              <a:t>，可以自动产生进位信号</a:t>
            </a:r>
            <a:r>
              <a:rPr lang="zh-CN" altLang="en-US" dirty="0" smtClean="0"/>
              <a:t>。</a:t>
            </a:r>
            <a:endParaRPr lang="en-US" altLang="zh-CN" dirty="0" smtClean="0"/>
          </a:p>
          <a:p>
            <a:r>
              <a:rPr lang="en-US" altLang="zh-CN" dirty="0" smtClean="0"/>
              <a:t>0</a:t>
            </a:r>
            <a:r>
              <a:rPr lang="zh-CN" altLang="en-US" dirty="0"/>
              <a:t>和</a:t>
            </a:r>
            <a:r>
              <a:rPr lang="en-US" altLang="zh-CN" dirty="0"/>
              <a:t>9</a:t>
            </a:r>
            <a:r>
              <a:rPr lang="zh-CN" altLang="en-US" dirty="0"/>
              <a:t>、</a:t>
            </a:r>
            <a:r>
              <a:rPr lang="en-US" altLang="zh-CN" dirty="0"/>
              <a:t>1</a:t>
            </a:r>
            <a:r>
              <a:rPr lang="zh-CN" altLang="en-US" dirty="0"/>
              <a:t>和</a:t>
            </a:r>
            <a:r>
              <a:rPr lang="en-US" altLang="zh-CN" dirty="0"/>
              <a:t>8</a:t>
            </a:r>
            <a:r>
              <a:rPr lang="zh-CN" altLang="en-US" dirty="0"/>
              <a:t>、</a:t>
            </a:r>
            <a:r>
              <a:rPr lang="en-US" altLang="zh-CN" dirty="0"/>
              <a:t>2</a:t>
            </a:r>
            <a:r>
              <a:rPr lang="zh-CN" altLang="en-US" dirty="0"/>
              <a:t>和</a:t>
            </a:r>
            <a:r>
              <a:rPr lang="en-US" altLang="zh-CN" dirty="0"/>
              <a:t>7</a:t>
            </a:r>
            <a:r>
              <a:rPr lang="en-US" altLang="zh-CN" dirty="0" smtClean="0">
                <a:ea typeface="宋体" charset="-122"/>
                <a:cs typeface="Times New Roman" charset="0"/>
              </a:rPr>
              <a:t>…</a:t>
            </a:r>
            <a:r>
              <a:rPr lang="zh-CN" altLang="en-US" dirty="0" smtClean="0"/>
              <a:t>互</a:t>
            </a:r>
            <a:r>
              <a:rPr lang="zh-CN" altLang="en-US" dirty="0"/>
              <a:t>为</a:t>
            </a:r>
            <a:r>
              <a:rPr lang="zh-CN" altLang="en-US" dirty="0" smtClean="0"/>
              <a:t>反码，且互为</a:t>
            </a:r>
            <a:r>
              <a:rPr lang="en-US" altLang="zh-CN" dirty="0" smtClean="0"/>
              <a:t>1111</a:t>
            </a:r>
            <a:r>
              <a:rPr lang="zh-CN" altLang="en-US" dirty="0" smtClean="0"/>
              <a:t>（</a:t>
            </a:r>
            <a:r>
              <a:rPr lang="en-US" altLang="zh-CN" dirty="0" smtClean="0"/>
              <a:t>15</a:t>
            </a:r>
            <a:r>
              <a:rPr lang="zh-CN" altLang="en-US" dirty="0" smtClean="0"/>
              <a:t>）的补码。</a:t>
            </a:r>
            <a:endParaRPr lang="zh-CN" altLang="en-US" dirty="0"/>
          </a:p>
          <a:p>
            <a:endParaRPr lang="zh-CN" altLang="en-US" dirty="0"/>
          </a:p>
        </p:txBody>
      </p:sp>
      <p:sp>
        <p:nvSpPr>
          <p:cNvPr id="4" name="标题 3"/>
          <p:cNvSpPr>
            <a:spLocks noGrp="1"/>
          </p:cNvSpPr>
          <p:nvPr>
            <p:ph type="title"/>
          </p:nvPr>
        </p:nvSpPr>
        <p:spPr/>
        <p:txBody>
          <a:bodyPr/>
          <a:lstStyle/>
          <a:p>
            <a:r>
              <a:rPr lang="zh-CN" altLang="en-US" dirty="0" smtClean="0"/>
              <a:t>余</a:t>
            </a:r>
            <a:r>
              <a:rPr lang="en-US" altLang="zh-CN" dirty="0" smtClean="0"/>
              <a:t>3</a:t>
            </a:r>
            <a:r>
              <a:rPr lang="zh-CN" altLang="en-US" dirty="0" smtClean="0"/>
              <a:t>码</a:t>
            </a:r>
            <a:endParaRPr lang="zh-CN" altLang="en-US" dirty="0"/>
          </a:p>
        </p:txBody>
      </p:sp>
      <p:graphicFrame>
        <p:nvGraphicFramePr>
          <p:cNvPr id="5" name="内容占位符 4"/>
          <p:cNvGraphicFramePr>
            <a:graphicFrameLocks noGrp="1" noChangeAspect="1"/>
          </p:cNvGraphicFramePr>
          <p:nvPr>
            <p:ph sz="half" idx="2"/>
            <p:extLst>
              <p:ext uri="{D42A27DB-BD31-4B8C-83A1-F6EECF244321}">
                <p14:modId xmlns:p14="http://schemas.microsoft.com/office/powerpoint/2010/main" val="4157633609"/>
              </p:ext>
            </p:extLst>
          </p:nvPr>
        </p:nvGraphicFramePr>
        <p:xfrm>
          <a:off x="4648200" y="2371311"/>
          <a:ext cx="4038600" cy="2745615"/>
        </p:xfrm>
        <a:graphic>
          <a:graphicData uri="http://schemas.openxmlformats.org/presentationml/2006/ole">
            <mc:AlternateContent xmlns:mc="http://schemas.openxmlformats.org/markup-compatibility/2006">
              <mc:Choice xmlns:v="urn:schemas-microsoft-com:vml" Requires="v">
                <p:oleObj spid="_x0000_s6189" name="Visio" r:id="rId4" imgW="4457700" imgH="3030837" progId="Visio.Drawing.11">
                  <p:embed/>
                </p:oleObj>
              </mc:Choice>
              <mc:Fallback>
                <p:oleObj name="Visio" r:id="rId4" imgW="4457700" imgH="3030837"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71311"/>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6" name="矩形 5"/>
          <p:cNvSpPr/>
          <p:nvPr/>
        </p:nvSpPr>
        <p:spPr>
          <a:xfrm>
            <a:off x="6156176" y="2348880"/>
            <a:ext cx="648072" cy="2736304"/>
          </a:xfrm>
          <a:prstGeom prst="rect">
            <a:avLst/>
          </a:prstGeom>
          <a:solidFill>
            <a:srgbClr val="2DA2BF">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05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en-US" altLang="zh-CN" dirty="0"/>
              <a:t>2421BCD</a:t>
            </a:r>
            <a:r>
              <a:rPr lang="zh-CN" altLang="en-US" dirty="0"/>
              <a:t>码也是一种有权码。其特点是：</a:t>
            </a:r>
            <a:r>
              <a:rPr lang="en-US" altLang="zh-CN" dirty="0"/>
              <a:t>0</a:t>
            </a:r>
            <a:r>
              <a:rPr lang="zh-CN" altLang="en-US" dirty="0"/>
              <a:t>和</a:t>
            </a:r>
            <a:r>
              <a:rPr lang="en-US" altLang="zh-CN" dirty="0"/>
              <a:t>9</a:t>
            </a:r>
            <a:r>
              <a:rPr lang="zh-CN" altLang="en-US" dirty="0"/>
              <a:t>、</a:t>
            </a:r>
            <a:r>
              <a:rPr lang="en-US" altLang="zh-CN" dirty="0"/>
              <a:t>1</a:t>
            </a:r>
            <a:r>
              <a:rPr lang="zh-CN" altLang="en-US" dirty="0"/>
              <a:t>和</a:t>
            </a:r>
            <a:r>
              <a:rPr lang="en-US" altLang="zh-CN" dirty="0"/>
              <a:t>8</a:t>
            </a:r>
            <a:r>
              <a:rPr lang="zh-CN" altLang="en-US" dirty="0"/>
              <a:t>、</a:t>
            </a:r>
            <a:r>
              <a:rPr lang="en-US" altLang="zh-CN" dirty="0"/>
              <a:t>2</a:t>
            </a:r>
            <a:r>
              <a:rPr lang="zh-CN" altLang="en-US" dirty="0"/>
              <a:t>和</a:t>
            </a:r>
            <a:r>
              <a:rPr lang="en-US" altLang="zh-CN" dirty="0"/>
              <a:t>7</a:t>
            </a:r>
            <a:r>
              <a:rPr lang="zh-CN" altLang="en-US" dirty="0"/>
              <a:t>、</a:t>
            </a:r>
            <a:r>
              <a:rPr lang="en-US" altLang="zh-CN" dirty="0"/>
              <a:t>3</a:t>
            </a:r>
            <a:r>
              <a:rPr lang="zh-CN" altLang="en-US" dirty="0"/>
              <a:t>和</a:t>
            </a:r>
            <a:r>
              <a:rPr lang="en-US" altLang="zh-CN" dirty="0"/>
              <a:t>6</a:t>
            </a:r>
            <a:r>
              <a:rPr lang="zh-CN" altLang="en-US" dirty="0" smtClean="0"/>
              <a:t>、</a:t>
            </a:r>
            <a:r>
              <a:rPr lang="en-US" altLang="zh-CN" dirty="0" smtClean="0"/>
              <a:t>4</a:t>
            </a:r>
            <a:r>
              <a:rPr lang="zh-CN" altLang="en-US" dirty="0" smtClean="0"/>
              <a:t>和</a:t>
            </a:r>
            <a:r>
              <a:rPr lang="en-US" altLang="zh-CN" dirty="0"/>
              <a:t>5</a:t>
            </a:r>
            <a:r>
              <a:rPr lang="zh-CN" altLang="en-US" dirty="0"/>
              <a:t>所对应的编码互</a:t>
            </a:r>
            <a:r>
              <a:rPr lang="zh-CN" altLang="en-US" dirty="0" smtClean="0"/>
              <a:t>为反码。且互为</a:t>
            </a:r>
            <a:r>
              <a:rPr lang="en-US" altLang="zh-CN" dirty="0" smtClean="0"/>
              <a:t>9</a:t>
            </a:r>
            <a:r>
              <a:rPr lang="zh-CN" altLang="en-US" dirty="0" smtClean="0"/>
              <a:t>的补码。这样使用</a:t>
            </a:r>
            <a:r>
              <a:rPr lang="en-US" altLang="zh-CN" dirty="0" smtClean="0"/>
              <a:t>2421</a:t>
            </a:r>
            <a:r>
              <a:rPr lang="zh-CN" altLang="en-US" dirty="0" smtClean="0"/>
              <a:t>码进行十进制运算时，两个数加起来超过十，就会产生进位。</a:t>
            </a:r>
            <a:endParaRPr lang="zh-CN" altLang="en-US" dirty="0"/>
          </a:p>
        </p:txBody>
      </p:sp>
      <p:sp>
        <p:nvSpPr>
          <p:cNvPr id="4" name="标题 3"/>
          <p:cNvSpPr>
            <a:spLocks noGrp="1"/>
          </p:cNvSpPr>
          <p:nvPr>
            <p:ph type="title"/>
          </p:nvPr>
        </p:nvSpPr>
        <p:spPr/>
        <p:txBody>
          <a:bodyPr/>
          <a:lstStyle/>
          <a:p>
            <a:r>
              <a:rPr lang="en-US" altLang="zh-CN" dirty="0"/>
              <a:t> 2421BCD</a:t>
            </a:r>
            <a:r>
              <a:rPr lang="zh-CN" altLang="en-US" dirty="0"/>
              <a:t>码</a:t>
            </a:r>
          </a:p>
        </p:txBody>
      </p:sp>
      <p:graphicFrame>
        <p:nvGraphicFramePr>
          <p:cNvPr id="7" name="内容占位符 6"/>
          <p:cNvGraphicFramePr>
            <a:graphicFrameLocks noGrp="1" noChangeAspect="1"/>
          </p:cNvGraphicFramePr>
          <p:nvPr>
            <p:ph sz="half" idx="2"/>
            <p:extLst>
              <p:ext uri="{D42A27DB-BD31-4B8C-83A1-F6EECF244321}">
                <p14:modId xmlns:p14="http://schemas.microsoft.com/office/powerpoint/2010/main" val="51707875"/>
              </p:ext>
            </p:extLst>
          </p:nvPr>
        </p:nvGraphicFramePr>
        <p:xfrm>
          <a:off x="4648200" y="2371311"/>
          <a:ext cx="4038600" cy="2745615"/>
        </p:xfrm>
        <a:graphic>
          <a:graphicData uri="http://schemas.openxmlformats.org/presentationml/2006/ole">
            <mc:AlternateContent xmlns:mc="http://schemas.openxmlformats.org/markup-compatibility/2006">
              <mc:Choice xmlns:v="urn:schemas-microsoft-com:vml" Requires="v">
                <p:oleObj spid="_x0000_s5166" name="Visio" r:id="rId4" imgW="4457700" imgH="3030837" progId="Visio.Drawing.11">
                  <p:embed/>
                </p:oleObj>
              </mc:Choice>
              <mc:Fallback>
                <p:oleObj name="Visio" r:id="rId4" imgW="4457700" imgH="3030837" progId="Visio.Drawing.11">
                  <p:embed/>
                  <p:pic>
                    <p:nvPicPr>
                      <p:cNvPr id="0" name="内容占位符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71311"/>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8" name="矩形 7"/>
          <p:cNvSpPr/>
          <p:nvPr/>
        </p:nvSpPr>
        <p:spPr>
          <a:xfrm>
            <a:off x="6804248" y="2348880"/>
            <a:ext cx="576064" cy="2736304"/>
          </a:xfrm>
          <a:prstGeom prst="rect">
            <a:avLst/>
          </a:prstGeom>
          <a:solidFill>
            <a:srgbClr val="2DA2BF">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85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en-US" altLang="zh-CN" dirty="0"/>
              <a:t>5211</a:t>
            </a:r>
            <a:r>
              <a:rPr lang="zh-CN" altLang="en-US" dirty="0"/>
              <a:t>码也是有权码，其每位的权为</a:t>
            </a:r>
            <a:r>
              <a:rPr lang="en-US" altLang="zh-CN" dirty="0"/>
              <a:t>5</a:t>
            </a:r>
            <a:r>
              <a:rPr lang="zh-CN" altLang="en-US" dirty="0"/>
              <a:t>、</a:t>
            </a:r>
            <a:r>
              <a:rPr lang="en-US" altLang="zh-CN" dirty="0"/>
              <a:t>2</a:t>
            </a:r>
            <a:r>
              <a:rPr lang="zh-CN" altLang="en-US" dirty="0"/>
              <a:t>、</a:t>
            </a:r>
            <a:r>
              <a:rPr lang="en-US" altLang="zh-CN" dirty="0"/>
              <a:t>1</a:t>
            </a:r>
            <a:r>
              <a:rPr lang="zh-CN" altLang="en-US" dirty="0"/>
              <a:t>、</a:t>
            </a:r>
            <a:r>
              <a:rPr lang="en-US" altLang="zh-CN" dirty="0"/>
              <a:t>1</a:t>
            </a:r>
            <a:r>
              <a:rPr lang="zh-CN" altLang="en-US" dirty="0" smtClean="0"/>
              <a:t>，主要</a:t>
            </a:r>
            <a:r>
              <a:rPr lang="zh-CN" altLang="en-US" dirty="0"/>
              <a:t>用在分频器</a:t>
            </a:r>
            <a:r>
              <a:rPr lang="zh-CN" altLang="en-US" dirty="0" smtClean="0"/>
              <a:t>上。</a:t>
            </a:r>
            <a:endParaRPr lang="zh-CN" altLang="en-US" dirty="0"/>
          </a:p>
          <a:p>
            <a:endParaRPr lang="zh-CN" altLang="en-US" dirty="0"/>
          </a:p>
        </p:txBody>
      </p:sp>
      <p:sp>
        <p:nvSpPr>
          <p:cNvPr id="3" name="内容占位符 2"/>
          <p:cNvSpPr>
            <a:spLocks noGrp="1"/>
          </p:cNvSpPr>
          <p:nvPr>
            <p:ph sz="half" idx="2"/>
          </p:nvPr>
        </p:nvSpPr>
        <p:spPr/>
        <p:txBody>
          <a:bodyPr/>
          <a:lstStyle/>
          <a:p>
            <a:endParaRPr lang="zh-CN" altLang="en-US" dirty="0"/>
          </a:p>
        </p:txBody>
      </p:sp>
      <p:sp>
        <p:nvSpPr>
          <p:cNvPr id="4" name="标题 3"/>
          <p:cNvSpPr>
            <a:spLocks noGrp="1"/>
          </p:cNvSpPr>
          <p:nvPr>
            <p:ph type="title"/>
          </p:nvPr>
        </p:nvSpPr>
        <p:spPr/>
        <p:txBody>
          <a:bodyPr/>
          <a:lstStyle/>
          <a:p>
            <a:r>
              <a:rPr lang="en-US" altLang="zh-CN" dirty="0" smtClean="0"/>
              <a:t>5211BCD</a:t>
            </a:r>
            <a:r>
              <a:rPr lang="zh-CN" altLang="en-US" dirty="0" smtClean="0"/>
              <a:t>码</a:t>
            </a:r>
            <a:endParaRPr lang="zh-CN" altLang="en-US" dirty="0"/>
          </a:p>
        </p:txBody>
      </p:sp>
      <p:graphicFrame>
        <p:nvGraphicFramePr>
          <p:cNvPr id="7" name="内容占位符 6"/>
          <p:cNvGraphicFramePr>
            <a:graphicFrameLocks noChangeAspect="1"/>
          </p:cNvGraphicFramePr>
          <p:nvPr>
            <p:extLst>
              <p:ext uri="{D42A27DB-BD31-4B8C-83A1-F6EECF244321}">
                <p14:modId xmlns:p14="http://schemas.microsoft.com/office/powerpoint/2010/main" val="4053422979"/>
              </p:ext>
            </p:extLst>
          </p:nvPr>
        </p:nvGraphicFramePr>
        <p:xfrm>
          <a:off x="4644008" y="2372102"/>
          <a:ext cx="4038600" cy="2745615"/>
        </p:xfrm>
        <a:graphic>
          <a:graphicData uri="http://schemas.openxmlformats.org/presentationml/2006/ole">
            <mc:AlternateContent xmlns:mc="http://schemas.openxmlformats.org/markup-compatibility/2006">
              <mc:Choice xmlns:v="urn:schemas-microsoft-com:vml" Requires="v">
                <p:oleObj spid="_x0000_s7209" name="Visio" r:id="rId4" imgW="4457700" imgH="3030837" progId="Visio.Drawing.11">
                  <p:embed/>
                </p:oleObj>
              </mc:Choice>
              <mc:Fallback>
                <p:oleObj name="Visio" r:id="rId4" imgW="4457700" imgH="3030837"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72102"/>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8" name="矩形 7"/>
          <p:cNvSpPr/>
          <p:nvPr/>
        </p:nvSpPr>
        <p:spPr>
          <a:xfrm>
            <a:off x="7380312" y="2339964"/>
            <a:ext cx="648072" cy="2736304"/>
          </a:xfrm>
          <a:prstGeom prst="rect">
            <a:avLst/>
          </a:prstGeom>
          <a:solidFill>
            <a:srgbClr val="2DA2BF">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dirty="0"/>
              <a:t>余</a:t>
            </a:r>
            <a:r>
              <a:rPr lang="en-US" altLang="zh-CN" dirty="0"/>
              <a:t>3</a:t>
            </a:r>
            <a:r>
              <a:rPr lang="zh-CN" altLang="en-US" dirty="0"/>
              <a:t>循环码是无权码，它的特点是相邻的两个代码之间只有一位状态不同。这在译码时不会出错（竞争－冒险</a:t>
            </a:r>
            <a:r>
              <a:rPr lang="zh-CN" altLang="en-US" dirty="0" smtClean="0"/>
              <a:t>）。</a:t>
            </a:r>
            <a:endParaRPr lang="zh-CN" altLang="en-US" dirty="0"/>
          </a:p>
          <a:p>
            <a:endParaRPr lang="zh-CN" altLang="en-US" dirty="0"/>
          </a:p>
        </p:txBody>
      </p:sp>
      <p:sp>
        <p:nvSpPr>
          <p:cNvPr id="3" name="内容占位符 2"/>
          <p:cNvSpPr>
            <a:spLocks noGrp="1"/>
          </p:cNvSpPr>
          <p:nvPr>
            <p:ph sz="half" idx="2"/>
          </p:nvPr>
        </p:nvSpPr>
        <p:spPr/>
        <p:txBody>
          <a:bodyPr/>
          <a:lstStyle/>
          <a:p>
            <a:endParaRPr lang="zh-CN" altLang="en-US" dirty="0"/>
          </a:p>
        </p:txBody>
      </p:sp>
      <p:sp>
        <p:nvSpPr>
          <p:cNvPr id="4" name="标题 3"/>
          <p:cNvSpPr>
            <a:spLocks noGrp="1"/>
          </p:cNvSpPr>
          <p:nvPr>
            <p:ph type="title"/>
          </p:nvPr>
        </p:nvSpPr>
        <p:spPr/>
        <p:txBody>
          <a:bodyPr/>
          <a:lstStyle/>
          <a:p>
            <a:r>
              <a:rPr lang="zh-CN" altLang="en-US" dirty="0" smtClean="0"/>
              <a:t>余</a:t>
            </a:r>
            <a:r>
              <a:rPr lang="en-US" altLang="zh-CN" dirty="0" smtClean="0"/>
              <a:t>3</a:t>
            </a:r>
            <a:r>
              <a:rPr lang="zh-CN" altLang="en-US" dirty="0" smtClean="0"/>
              <a:t>循环码</a:t>
            </a:r>
            <a:endParaRPr lang="zh-CN" altLang="en-US" dirty="0"/>
          </a:p>
        </p:txBody>
      </p:sp>
      <p:graphicFrame>
        <p:nvGraphicFramePr>
          <p:cNvPr id="5" name="内容占位符 6"/>
          <p:cNvGraphicFramePr>
            <a:graphicFrameLocks noChangeAspect="1"/>
          </p:cNvGraphicFramePr>
          <p:nvPr>
            <p:extLst>
              <p:ext uri="{D42A27DB-BD31-4B8C-83A1-F6EECF244321}">
                <p14:modId xmlns:p14="http://schemas.microsoft.com/office/powerpoint/2010/main" val="4037716706"/>
              </p:ext>
            </p:extLst>
          </p:nvPr>
        </p:nvGraphicFramePr>
        <p:xfrm>
          <a:off x="4644008" y="2372102"/>
          <a:ext cx="4038600" cy="2745615"/>
        </p:xfrm>
        <a:graphic>
          <a:graphicData uri="http://schemas.openxmlformats.org/presentationml/2006/ole">
            <mc:AlternateContent xmlns:mc="http://schemas.openxmlformats.org/markup-compatibility/2006">
              <mc:Choice xmlns:v="urn:schemas-microsoft-com:vml" Requires="v">
                <p:oleObj spid="_x0000_s8233" name="Visio" r:id="rId4" imgW="4457700" imgH="3030837" progId="Visio.Drawing.11">
                  <p:embed/>
                </p:oleObj>
              </mc:Choice>
              <mc:Fallback>
                <p:oleObj name="Visio" r:id="rId4" imgW="4457700" imgH="3030837"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72102"/>
                        <a:ext cx="4038600" cy="2745615"/>
                      </a:xfrm>
                      <a:prstGeom prst="rect">
                        <a:avLst/>
                      </a:prstGeom>
                      <a:solidFill>
                        <a:srgbClr val="FFFFFF"/>
                      </a:solidFill>
                      <a:ln w="57150" cmpd="thickThin">
                        <a:noFill/>
                        <a:miter lim="800000"/>
                        <a:headEnd/>
                        <a:tailEnd/>
                      </a:ln>
                    </p:spPr>
                  </p:pic>
                </p:oleObj>
              </mc:Fallback>
            </mc:AlternateContent>
          </a:graphicData>
        </a:graphic>
      </p:graphicFrame>
      <p:sp>
        <p:nvSpPr>
          <p:cNvPr id="6" name="矩形 5"/>
          <p:cNvSpPr/>
          <p:nvPr/>
        </p:nvSpPr>
        <p:spPr>
          <a:xfrm>
            <a:off x="8028384" y="2339964"/>
            <a:ext cx="648072" cy="2736304"/>
          </a:xfrm>
          <a:prstGeom prst="rect">
            <a:avLst/>
          </a:prstGeom>
          <a:solidFill>
            <a:srgbClr val="2DA2BF">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803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自然码：有权码，每位代码都有固定权值，结构形式与二进制数完全相同，最大计数为</a:t>
            </a:r>
            <a:r>
              <a:rPr lang="en-US" altLang="zh-CN" dirty="0"/>
              <a:t>2</a:t>
            </a:r>
            <a:r>
              <a:rPr lang="en-US" altLang="zh-CN" baseline="30000" dirty="0"/>
              <a:t>n</a:t>
            </a:r>
            <a:r>
              <a:rPr lang="zh-CN" altLang="en-US" dirty="0"/>
              <a:t>－</a:t>
            </a:r>
            <a:r>
              <a:rPr lang="en-US" altLang="zh-CN" dirty="0"/>
              <a:t>1</a:t>
            </a:r>
            <a:r>
              <a:rPr lang="zh-CN" altLang="en-US" dirty="0"/>
              <a:t>，</a:t>
            </a:r>
            <a:r>
              <a:rPr lang="en-US" altLang="zh-CN" dirty="0"/>
              <a:t>n</a:t>
            </a:r>
            <a:r>
              <a:rPr lang="zh-CN" altLang="en-US" dirty="0"/>
              <a:t>为二进制数的</a:t>
            </a:r>
            <a:r>
              <a:rPr lang="zh-CN" altLang="en-US" dirty="0" smtClean="0"/>
              <a:t>位数；</a:t>
            </a:r>
            <a:endParaRPr lang="en-US" altLang="zh-CN" dirty="0" smtClean="0"/>
          </a:p>
          <a:p>
            <a:r>
              <a:rPr lang="zh-CN" altLang="en-US" dirty="0"/>
              <a:t>循环码：也叫格雷码，它是无权码，每位代码无固定权值，其组成是格雷码的最低位是</a:t>
            </a:r>
            <a:r>
              <a:rPr lang="en-US" altLang="zh-CN" dirty="0"/>
              <a:t>0110</a:t>
            </a:r>
            <a:r>
              <a:rPr lang="zh-CN" altLang="en-US" dirty="0"/>
              <a:t>循环；第二位是</a:t>
            </a:r>
            <a:r>
              <a:rPr lang="en-US" altLang="zh-CN" dirty="0"/>
              <a:t>00111100</a:t>
            </a:r>
            <a:r>
              <a:rPr lang="zh-CN" altLang="en-US" dirty="0"/>
              <a:t>循环；第三位是</a:t>
            </a:r>
            <a:r>
              <a:rPr lang="en-US" altLang="zh-CN" dirty="0"/>
              <a:t>0000111111110000</a:t>
            </a:r>
            <a:r>
              <a:rPr lang="zh-CN" altLang="en-US" dirty="0"/>
              <a:t>循环，以此类推可以得到多位数的格雷码。格雷码的特点是任何相邻的两个码组中，仅有一位代码不同，抗干扰能力强，主要用在计数器中。</a:t>
            </a:r>
          </a:p>
          <a:p>
            <a:endParaRPr lang="zh-CN" altLang="en-US" dirty="0"/>
          </a:p>
        </p:txBody>
      </p:sp>
      <p:sp>
        <p:nvSpPr>
          <p:cNvPr id="4" name="标题 3"/>
          <p:cNvSpPr>
            <a:spLocks noGrp="1"/>
          </p:cNvSpPr>
          <p:nvPr>
            <p:ph type="title"/>
          </p:nvPr>
        </p:nvSpPr>
        <p:spPr/>
        <p:txBody>
          <a:bodyPr/>
          <a:lstStyle/>
          <a:p>
            <a:r>
              <a:rPr lang="zh-CN" altLang="en-US" dirty="0" smtClean="0"/>
              <a:t>二进制编码</a:t>
            </a:r>
            <a:endParaRPr lang="zh-CN" altLang="en-US" dirty="0"/>
          </a:p>
        </p:txBody>
      </p:sp>
    </p:spTree>
    <p:extLst>
      <p:ext uri="{BB962C8B-B14F-4D97-AF65-F5344CB8AC3E}">
        <p14:creationId xmlns:p14="http://schemas.microsoft.com/office/powerpoint/2010/main" val="34942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 name="内容占位符 166"/>
          <p:cNvGraphicFramePr>
            <a:graphicFrameLocks noGrp="1"/>
          </p:cNvGraphicFramePr>
          <p:nvPr>
            <p:ph idx="1"/>
            <p:extLst>
              <p:ext uri="{D42A27DB-BD31-4B8C-83A1-F6EECF244321}">
                <p14:modId xmlns:p14="http://schemas.microsoft.com/office/powerpoint/2010/main" val="3950417265"/>
              </p:ext>
            </p:extLst>
          </p:nvPr>
        </p:nvGraphicFramePr>
        <p:xfrm>
          <a:off x="457200" y="1481138"/>
          <a:ext cx="8229600" cy="333756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zh-CN" altLang="en-US" dirty="0" smtClean="0"/>
                        <a:t>十进制</a:t>
                      </a:r>
                      <a:endParaRPr lang="zh-CN" altLang="en-US" dirty="0"/>
                    </a:p>
                  </a:txBody>
                  <a:tcPr/>
                </a:tc>
                <a:tc>
                  <a:txBody>
                    <a:bodyPr/>
                    <a:lstStyle/>
                    <a:p>
                      <a:r>
                        <a:rPr lang="zh-CN" altLang="en-US" dirty="0" smtClean="0"/>
                        <a:t>自然二进制</a:t>
                      </a:r>
                      <a:endParaRPr lang="zh-CN" altLang="en-US" dirty="0"/>
                    </a:p>
                  </a:txBody>
                  <a:tcPr/>
                </a:tc>
                <a:tc>
                  <a:txBody>
                    <a:bodyPr/>
                    <a:lstStyle/>
                    <a:p>
                      <a:r>
                        <a:rPr lang="zh-CN" altLang="en-US" dirty="0" smtClean="0"/>
                        <a:t>格雷码</a:t>
                      </a:r>
                      <a:endParaRPr lang="zh-CN" altLang="en-US" dirty="0"/>
                    </a:p>
                  </a:txBody>
                  <a:tcPr/>
                </a:tc>
                <a:tc>
                  <a:txBody>
                    <a:bodyPr/>
                    <a:lstStyle/>
                    <a:p>
                      <a:r>
                        <a:rPr lang="zh-CN" altLang="en-US" dirty="0" smtClean="0"/>
                        <a:t>十进制</a:t>
                      </a:r>
                      <a:endParaRPr lang="zh-CN" altLang="en-US" dirty="0"/>
                    </a:p>
                  </a:txBody>
                  <a:tcPr/>
                </a:tc>
                <a:tc>
                  <a:txBody>
                    <a:bodyPr/>
                    <a:lstStyle/>
                    <a:p>
                      <a:r>
                        <a:rPr lang="zh-CN" altLang="en-US" dirty="0" smtClean="0"/>
                        <a:t>自然二进制</a:t>
                      </a:r>
                      <a:endParaRPr lang="zh-CN" altLang="en-US" dirty="0"/>
                    </a:p>
                  </a:txBody>
                  <a:tcPr/>
                </a:tc>
                <a:tc>
                  <a:txBody>
                    <a:bodyPr/>
                    <a:lstStyle/>
                    <a:p>
                      <a:r>
                        <a:rPr lang="zh-CN" altLang="en-US" dirty="0" smtClean="0"/>
                        <a:t>格雷码</a:t>
                      </a:r>
                      <a:endParaRPr lang="zh-CN" altLang="en-US" dirty="0"/>
                    </a:p>
                  </a:txBody>
                  <a:tcPr/>
                </a:tc>
              </a:tr>
              <a:tr h="370840">
                <a:tc>
                  <a:txBody>
                    <a:bodyPr/>
                    <a:lstStyle/>
                    <a:p>
                      <a:r>
                        <a:rPr lang="en-US" altLang="zh-CN" dirty="0" smtClean="0"/>
                        <a:t>0</a:t>
                      </a:r>
                      <a:endParaRPr lang="zh-CN" altLang="en-US" dirty="0"/>
                    </a:p>
                  </a:txBody>
                  <a:tcPr/>
                </a:tc>
                <a:tc>
                  <a:txBody>
                    <a:bodyPr/>
                    <a:lstStyle/>
                    <a:p>
                      <a:r>
                        <a:rPr lang="en-US" altLang="zh-CN" dirty="0" smtClean="0"/>
                        <a:t>0000</a:t>
                      </a:r>
                      <a:endParaRPr lang="zh-CN" altLang="en-US" dirty="0"/>
                    </a:p>
                  </a:txBody>
                  <a:tcPr/>
                </a:tc>
                <a:tc>
                  <a:txBody>
                    <a:bodyPr/>
                    <a:lstStyle/>
                    <a:p>
                      <a:r>
                        <a:rPr lang="en-US" altLang="zh-CN" dirty="0" smtClean="0"/>
                        <a:t>0000</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1100</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0001</a:t>
                      </a:r>
                      <a:endParaRPr lang="zh-CN" altLang="en-US" dirty="0"/>
                    </a:p>
                  </a:txBody>
                  <a:tcPr/>
                </a:tc>
                <a:tc>
                  <a:txBody>
                    <a:bodyPr/>
                    <a:lstStyle/>
                    <a:p>
                      <a:r>
                        <a:rPr lang="en-US" altLang="zh-CN" dirty="0" smtClean="0"/>
                        <a:t>0001</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1001</a:t>
                      </a:r>
                      <a:endParaRPr lang="zh-CN" altLang="en-US" dirty="0"/>
                    </a:p>
                  </a:txBody>
                  <a:tcPr/>
                </a:tc>
                <a:tc>
                  <a:txBody>
                    <a:bodyPr/>
                    <a:lstStyle/>
                    <a:p>
                      <a:r>
                        <a:rPr lang="en-US" altLang="zh-CN" dirty="0" smtClean="0"/>
                        <a:t>1101</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0010</a:t>
                      </a:r>
                      <a:endParaRPr lang="zh-CN" altLang="en-US" dirty="0"/>
                    </a:p>
                  </a:txBody>
                  <a:tcPr/>
                </a:tc>
                <a:tc>
                  <a:txBody>
                    <a:bodyPr/>
                    <a:lstStyle/>
                    <a:p>
                      <a:r>
                        <a:rPr lang="en-US" altLang="zh-CN" dirty="0" smtClean="0"/>
                        <a:t>0011</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1010</a:t>
                      </a:r>
                      <a:endParaRPr lang="zh-CN" altLang="en-US" dirty="0"/>
                    </a:p>
                  </a:txBody>
                  <a:tcPr/>
                </a:tc>
                <a:tc>
                  <a:txBody>
                    <a:bodyPr/>
                    <a:lstStyle/>
                    <a:p>
                      <a:r>
                        <a:rPr lang="en-US" altLang="zh-CN" dirty="0" smtClean="0"/>
                        <a:t>1111</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0011</a:t>
                      </a:r>
                      <a:endParaRPr lang="zh-CN" altLang="en-US" dirty="0"/>
                    </a:p>
                  </a:txBody>
                  <a:tcPr/>
                </a:tc>
                <a:tc>
                  <a:txBody>
                    <a:bodyPr/>
                    <a:lstStyle/>
                    <a:p>
                      <a:r>
                        <a:rPr lang="en-US" altLang="zh-CN" dirty="0" smtClean="0"/>
                        <a:t>0010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1011</a:t>
                      </a:r>
                      <a:endParaRPr lang="zh-CN" altLang="en-US" dirty="0"/>
                    </a:p>
                  </a:txBody>
                  <a:tcPr/>
                </a:tc>
                <a:tc>
                  <a:txBody>
                    <a:bodyPr/>
                    <a:lstStyle/>
                    <a:p>
                      <a:r>
                        <a:rPr lang="en-US" altLang="zh-CN" dirty="0" smtClean="0"/>
                        <a:t>1110</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0100</a:t>
                      </a:r>
                      <a:endParaRPr lang="zh-CN" altLang="en-US" dirty="0"/>
                    </a:p>
                  </a:txBody>
                  <a:tcPr/>
                </a:tc>
                <a:tc>
                  <a:txBody>
                    <a:bodyPr/>
                    <a:lstStyle/>
                    <a:p>
                      <a:r>
                        <a:rPr lang="en-US" altLang="zh-CN" dirty="0" smtClean="0"/>
                        <a:t>0110</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1100</a:t>
                      </a:r>
                      <a:endParaRPr lang="zh-CN" altLang="en-US" dirty="0"/>
                    </a:p>
                  </a:txBody>
                  <a:tcPr/>
                </a:tc>
                <a:tc>
                  <a:txBody>
                    <a:bodyPr/>
                    <a:lstStyle/>
                    <a:p>
                      <a:r>
                        <a:rPr lang="en-US" altLang="zh-CN" dirty="0" smtClean="0"/>
                        <a:t>1010</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0101</a:t>
                      </a:r>
                      <a:endParaRPr lang="zh-CN" altLang="en-US" dirty="0"/>
                    </a:p>
                  </a:txBody>
                  <a:tcPr/>
                </a:tc>
                <a:tc>
                  <a:txBody>
                    <a:bodyPr/>
                    <a:lstStyle/>
                    <a:p>
                      <a:r>
                        <a:rPr lang="en-US" altLang="zh-CN" dirty="0" smtClean="0"/>
                        <a:t>0111</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1101</a:t>
                      </a:r>
                      <a:endParaRPr lang="zh-CN" altLang="en-US" dirty="0"/>
                    </a:p>
                  </a:txBody>
                  <a:tcPr/>
                </a:tc>
                <a:tc>
                  <a:txBody>
                    <a:bodyPr/>
                    <a:lstStyle/>
                    <a:p>
                      <a:r>
                        <a:rPr lang="en-US" altLang="zh-CN" dirty="0" smtClean="0"/>
                        <a:t>1011</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0110</a:t>
                      </a:r>
                      <a:endParaRPr lang="zh-CN" altLang="en-US" dirty="0"/>
                    </a:p>
                  </a:txBody>
                  <a:tcPr/>
                </a:tc>
                <a:tc>
                  <a:txBody>
                    <a:bodyPr/>
                    <a:lstStyle/>
                    <a:p>
                      <a:r>
                        <a:rPr lang="en-US" altLang="zh-CN" dirty="0" smtClean="0"/>
                        <a:t>0101</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1110</a:t>
                      </a:r>
                      <a:endParaRPr lang="zh-CN" altLang="en-US" dirty="0"/>
                    </a:p>
                  </a:txBody>
                  <a:tcPr/>
                </a:tc>
                <a:tc>
                  <a:txBody>
                    <a:bodyPr/>
                    <a:lstStyle/>
                    <a:p>
                      <a:r>
                        <a:rPr lang="en-US" altLang="zh-CN" dirty="0" smtClean="0"/>
                        <a:t>1001</a:t>
                      </a:r>
                      <a:endParaRPr lang="zh-CN" altLang="en-US" dirty="0"/>
                    </a:p>
                  </a:txBody>
                  <a:tcPr/>
                </a:tc>
              </a:tr>
              <a:tr h="370840">
                <a:tc>
                  <a:txBody>
                    <a:bodyPr/>
                    <a:lstStyle/>
                    <a:p>
                      <a:r>
                        <a:rPr lang="en-US" altLang="zh-CN" dirty="0" smtClean="0"/>
                        <a:t>7</a:t>
                      </a:r>
                      <a:endParaRPr lang="zh-CN" altLang="en-US" dirty="0"/>
                    </a:p>
                  </a:txBody>
                  <a:tcPr/>
                </a:tc>
                <a:tc>
                  <a:txBody>
                    <a:bodyPr/>
                    <a:lstStyle/>
                    <a:p>
                      <a:r>
                        <a:rPr lang="en-US" altLang="zh-CN" dirty="0" smtClean="0"/>
                        <a:t>0111</a:t>
                      </a:r>
                      <a:endParaRPr lang="zh-CN" altLang="en-US" dirty="0"/>
                    </a:p>
                  </a:txBody>
                  <a:tcPr/>
                </a:tc>
                <a:tc>
                  <a:txBody>
                    <a:bodyPr/>
                    <a:lstStyle/>
                    <a:p>
                      <a:r>
                        <a:rPr lang="en-US" altLang="zh-CN" dirty="0" smtClean="0"/>
                        <a:t>0100</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1111</a:t>
                      </a:r>
                      <a:endParaRPr lang="zh-CN" altLang="en-US" dirty="0"/>
                    </a:p>
                  </a:txBody>
                  <a:tcPr/>
                </a:tc>
                <a:tc>
                  <a:txBody>
                    <a:bodyPr/>
                    <a:lstStyle/>
                    <a:p>
                      <a:r>
                        <a:rPr lang="en-US" altLang="zh-CN" dirty="0" smtClean="0"/>
                        <a:t>1000</a:t>
                      </a:r>
                      <a:endParaRPr lang="zh-CN" altLang="en-US" dirty="0"/>
                    </a:p>
                  </a:txBody>
                  <a:tcPr/>
                </a:tc>
              </a:tr>
            </a:tbl>
          </a:graphicData>
        </a:graphic>
      </p:graphicFrame>
      <p:sp>
        <p:nvSpPr>
          <p:cNvPr id="3" name="标题 2"/>
          <p:cNvSpPr>
            <a:spLocks noGrp="1"/>
          </p:cNvSpPr>
          <p:nvPr>
            <p:ph type="title"/>
          </p:nvPr>
        </p:nvSpPr>
        <p:spPr/>
        <p:txBody>
          <a:bodyPr/>
          <a:lstStyle/>
          <a:p>
            <a:r>
              <a:rPr lang="zh-CN" altLang="en-US" dirty="0" smtClean="0"/>
              <a:t>自然编码与格雷码</a:t>
            </a:r>
            <a:endParaRPr lang="zh-CN" altLang="en-US" dirty="0"/>
          </a:p>
        </p:txBody>
      </p:sp>
    </p:spTree>
    <p:extLst>
      <p:ext uri="{BB962C8B-B14F-4D97-AF65-F5344CB8AC3E}">
        <p14:creationId xmlns:p14="http://schemas.microsoft.com/office/powerpoint/2010/main" val="226770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down)">
                                      <p:cBhvr>
                                        <p:cTn id="7"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所谓的“代数”是指集合与其相关的封闭运算</a:t>
            </a:r>
            <a:r>
              <a:rPr lang="zh-CN" altLang="en-US" dirty="0" smtClean="0"/>
              <a:t>。</a:t>
            </a:r>
            <a:endParaRPr lang="en-US" altLang="zh-CN" dirty="0" smtClean="0"/>
          </a:p>
          <a:p>
            <a:r>
              <a:rPr lang="zh-CN" altLang="en-US" dirty="0" smtClean="0"/>
              <a:t>逻辑</a:t>
            </a:r>
            <a:r>
              <a:rPr lang="zh-CN" altLang="en-US" dirty="0"/>
              <a:t>代数（布尔代数）的运算集合是</a:t>
            </a:r>
            <a:r>
              <a:rPr lang="en-US" altLang="zh-CN" dirty="0"/>
              <a:t>{0</a:t>
            </a:r>
            <a:r>
              <a:rPr lang="zh-CN" altLang="en-US" dirty="0"/>
              <a:t>，</a:t>
            </a:r>
            <a:r>
              <a:rPr lang="en-US" altLang="zh-CN" dirty="0"/>
              <a:t>1}</a:t>
            </a:r>
            <a:r>
              <a:rPr lang="zh-CN" altLang="en-US" dirty="0"/>
              <a:t>，基本运算有三种“与”、“或”、“非”</a:t>
            </a:r>
            <a:r>
              <a:rPr lang="zh-CN" altLang="en-US" dirty="0" smtClean="0"/>
              <a:t>。也称为“二值逻辑”；</a:t>
            </a:r>
            <a:endParaRPr lang="en-US" altLang="zh-CN" dirty="0" smtClean="0"/>
          </a:p>
          <a:p>
            <a:r>
              <a:rPr lang="zh-CN" altLang="en-US" dirty="0" smtClean="0"/>
              <a:t>任何</a:t>
            </a:r>
            <a:r>
              <a:rPr lang="zh-CN" altLang="en-US" dirty="0"/>
              <a:t>其它逻辑运算皆</a:t>
            </a:r>
            <a:r>
              <a:rPr lang="zh-CN" altLang="en-US" dirty="0" smtClean="0"/>
              <a:t>可看成是此</a:t>
            </a:r>
            <a:r>
              <a:rPr lang="zh-CN" altLang="en-US" dirty="0"/>
              <a:t>三种</a:t>
            </a:r>
            <a:r>
              <a:rPr lang="zh-CN" altLang="en-US" dirty="0" smtClean="0"/>
              <a:t>基本运算的复合运算；</a:t>
            </a:r>
            <a:endParaRPr lang="en-US" altLang="zh-CN" dirty="0" smtClean="0"/>
          </a:p>
          <a:p>
            <a:r>
              <a:rPr lang="zh-CN" altLang="en-US" dirty="0" smtClean="0"/>
              <a:t>任何</a:t>
            </a:r>
            <a:r>
              <a:rPr lang="zh-CN" altLang="en-US" dirty="0"/>
              <a:t>可计算问题皆可由此三种运算表出。这也是数字电子计算机之所以能够实现各种运算的数学前提。</a:t>
            </a:r>
          </a:p>
        </p:txBody>
      </p:sp>
      <p:sp>
        <p:nvSpPr>
          <p:cNvPr id="3" name="标题 2"/>
          <p:cNvSpPr>
            <a:spLocks noGrp="1"/>
          </p:cNvSpPr>
          <p:nvPr>
            <p:ph type="title"/>
          </p:nvPr>
        </p:nvSpPr>
        <p:spPr/>
        <p:txBody>
          <a:bodyPr/>
          <a:lstStyle/>
          <a:p>
            <a:r>
              <a:rPr lang="zh-CN" altLang="en-US" dirty="0" smtClean="0"/>
              <a:t>逻辑代数基础</a:t>
            </a:r>
            <a:endParaRPr lang="zh-CN" altLang="en-US" dirty="0"/>
          </a:p>
        </p:txBody>
      </p:sp>
    </p:spTree>
    <p:extLst>
      <p:ext uri="{BB962C8B-B14F-4D97-AF65-F5344CB8AC3E}">
        <p14:creationId xmlns:p14="http://schemas.microsoft.com/office/powerpoint/2010/main" val="7557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设</a:t>
                </a:r>
                <a:r>
                  <a:rPr lang="en-US" altLang="zh-CN" i="1" dirty="0"/>
                  <a:t>A</a:t>
                </a:r>
                <a:r>
                  <a:rPr lang="zh-CN" altLang="en-US" i="1" dirty="0"/>
                  <a:t>，</a:t>
                </a:r>
                <a:r>
                  <a:rPr lang="en-US" altLang="zh-CN" i="1" dirty="0"/>
                  <a:t>B</a:t>
                </a:r>
                <a:r>
                  <a:rPr lang="zh-CN" altLang="en-US" i="1" dirty="0"/>
                  <a:t>，</a:t>
                </a:r>
                <a:r>
                  <a:rPr lang="en-US" altLang="zh-CN" i="1" dirty="0"/>
                  <a:t>Y</a:t>
                </a:r>
                <a:r>
                  <a:rPr lang="zh-CN" altLang="en-US" dirty="0"/>
                  <a:t>为逻辑变量，</a:t>
                </a:r>
              </a:p>
              <a:p>
                <a:r>
                  <a:rPr lang="en-US" altLang="zh-CN" dirty="0" smtClean="0"/>
                  <a:t>“</a:t>
                </a:r>
                <a:r>
                  <a:rPr lang="zh-CN" altLang="en-US" dirty="0" smtClean="0"/>
                  <a:t>与</a:t>
                </a:r>
                <a:r>
                  <a:rPr lang="zh-CN" altLang="en-US" dirty="0"/>
                  <a:t>”运算：</a:t>
                </a:r>
                <a:r>
                  <a:rPr lang="en-US" altLang="zh-CN" i="1" dirty="0" smtClean="0"/>
                  <a:t>Y=A•B</a:t>
                </a:r>
              </a:p>
              <a:p>
                <a:pPr lvl="1"/>
                <a:r>
                  <a:rPr lang="en-US" altLang="zh-CN" dirty="0" smtClean="0"/>
                  <a:t>A</a:t>
                </a:r>
                <a:r>
                  <a:rPr lang="zh-CN" altLang="en-US" dirty="0" smtClean="0"/>
                  <a:t>与</a:t>
                </a:r>
                <a:r>
                  <a:rPr lang="en-US" altLang="zh-CN" dirty="0" smtClean="0"/>
                  <a:t>B </a:t>
                </a:r>
                <a:r>
                  <a:rPr lang="zh-CN" altLang="en-US" dirty="0" smtClean="0"/>
                  <a:t>同时为</a:t>
                </a:r>
                <a:r>
                  <a:rPr lang="en-US" altLang="zh-CN" dirty="0" smtClean="0"/>
                  <a:t>1</a:t>
                </a:r>
                <a:r>
                  <a:rPr lang="zh-CN" altLang="en-US" dirty="0" smtClean="0"/>
                  <a:t>时</a:t>
                </a:r>
                <a:r>
                  <a:rPr lang="en-US" altLang="zh-CN" dirty="0" smtClean="0"/>
                  <a:t>Y</a:t>
                </a:r>
                <a:r>
                  <a:rPr lang="zh-CN" altLang="en-US" dirty="0" smtClean="0"/>
                  <a:t>才为</a:t>
                </a:r>
                <a:r>
                  <a:rPr lang="en-US" altLang="zh-CN" dirty="0" smtClean="0"/>
                  <a:t>1</a:t>
                </a:r>
                <a:r>
                  <a:rPr lang="zh-CN" altLang="en-US" dirty="0" smtClean="0"/>
                  <a:t>；</a:t>
                </a:r>
                <a:endParaRPr lang="en-US" altLang="zh-CN" i="1" dirty="0"/>
              </a:p>
              <a:p>
                <a:r>
                  <a:rPr lang="en-US" altLang="zh-CN" dirty="0"/>
                  <a:t>“</a:t>
                </a:r>
                <a:r>
                  <a:rPr lang="zh-CN" altLang="en-US" dirty="0"/>
                  <a:t>或”运算：</a:t>
                </a:r>
                <a:r>
                  <a:rPr lang="en-US" altLang="zh-CN" i="1" dirty="0" smtClean="0"/>
                  <a:t>Y=A+B</a:t>
                </a:r>
              </a:p>
              <a:p>
                <a:pPr lvl="1"/>
                <a:r>
                  <a:rPr lang="en-US" altLang="zh-CN" dirty="0" smtClean="0"/>
                  <a:t>A</a:t>
                </a:r>
                <a:r>
                  <a:rPr lang="zh-CN" altLang="en-US" dirty="0" smtClean="0"/>
                  <a:t>或</a:t>
                </a:r>
                <a:r>
                  <a:rPr lang="en-US" altLang="zh-CN" dirty="0" smtClean="0"/>
                  <a:t>B</a:t>
                </a:r>
                <a:r>
                  <a:rPr lang="zh-CN" altLang="en-US" dirty="0" smtClean="0"/>
                  <a:t>一者为</a:t>
                </a:r>
                <a:r>
                  <a:rPr lang="en-US" altLang="zh-CN" dirty="0" smtClean="0"/>
                  <a:t>1</a:t>
                </a:r>
                <a:r>
                  <a:rPr lang="zh-CN" altLang="en-US" dirty="0" smtClean="0"/>
                  <a:t>时，</a:t>
                </a:r>
                <a:r>
                  <a:rPr lang="en-US" altLang="zh-CN" dirty="0" smtClean="0"/>
                  <a:t>Y</a:t>
                </a:r>
                <a:r>
                  <a:rPr lang="zh-CN" altLang="en-US" dirty="0" smtClean="0"/>
                  <a:t>即为</a:t>
                </a:r>
                <a:r>
                  <a:rPr lang="en-US" altLang="zh-CN" dirty="0" smtClean="0"/>
                  <a:t>1</a:t>
                </a:r>
                <a:r>
                  <a:rPr lang="zh-CN" altLang="en-US" dirty="0" smtClean="0"/>
                  <a:t>；</a:t>
                </a:r>
                <a:endParaRPr lang="en-US" altLang="zh-CN" dirty="0"/>
              </a:p>
              <a:p>
                <a:r>
                  <a:rPr lang="en-US" altLang="zh-CN" dirty="0"/>
                  <a:t>“</a:t>
                </a:r>
                <a:r>
                  <a:rPr lang="zh-CN" altLang="en-US" dirty="0"/>
                  <a:t>非”运算</a:t>
                </a:r>
                <a:r>
                  <a:rPr lang="zh-CN" altLang="en-US" dirty="0" smtClean="0"/>
                  <a:t>：</a:t>
                </a:r>
                <a14:m>
                  <m:oMath xmlns:m="http://schemas.openxmlformats.org/officeDocument/2006/math">
                    <m:r>
                      <a:rPr lang="en-US" altLang="zh-CN" b="0" i="1" smtClean="0">
                        <a:latin typeface="Cambria Math"/>
                      </a:rPr>
                      <m:t>𝑌</m:t>
                    </m:r>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𝐴</m:t>
                        </m:r>
                      </m:e>
                    </m:acc>
                  </m:oMath>
                </a14:m>
                <a:r>
                  <a:rPr lang="en-US" altLang="zh-CN" dirty="0" smtClean="0"/>
                  <a:t>, </a:t>
                </a:r>
                <a:r>
                  <a:rPr lang="en-US" altLang="zh-CN" i="1" dirty="0" smtClean="0"/>
                  <a:t>Y=A’</a:t>
                </a:r>
              </a:p>
              <a:p>
                <a:pPr lvl="1"/>
                <a:r>
                  <a:rPr lang="en-US" altLang="zh-CN" dirty="0" smtClean="0"/>
                  <a:t>A</a:t>
                </a:r>
                <a:r>
                  <a:rPr lang="zh-CN" altLang="en-US" dirty="0" smtClean="0"/>
                  <a:t>为</a:t>
                </a:r>
                <a:r>
                  <a:rPr lang="en-US" altLang="zh-CN" dirty="0" smtClean="0"/>
                  <a:t>1</a:t>
                </a:r>
                <a:r>
                  <a:rPr lang="zh-CN" altLang="en-US" dirty="0" smtClean="0"/>
                  <a:t>则</a:t>
                </a:r>
                <a:r>
                  <a:rPr lang="en-US" altLang="zh-CN" dirty="0" smtClean="0"/>
                  <a:t>Y</a:t>
                </a:r>
                <a:r>
                  <a:rPr lang="zh-CN" altLang="en-US" dirty="0" smtClean="0"/>
                  <a:t>为</a:t>
                </a:r>
                <a:r>
                  <a:rPr lang="en-US" altLang="zh-CN" dirty="0" smtClean="0"/>
                  <a:t>0</a:t>
                </a:r>
                <a:r>
                  <a:rPr lang="zh-CN" altLang="en-US" dirty="0" smtClean="0"/>
                  <a:t>，</a:t>
                </a:r>
                <a:r>
                  <a:rPr lang="en-US" altLang="zh-CN" dirty="0" smtClean="0"/>
                  <a:t>A</a:t>
                </a:r>
                <a:r>
                  <a:rPr lang="zh-CN" altLang="en-US" dirty="0" smtClean="0"/>
                  <a:t>为</a:t>
                </a:r>
                <a:r>
                  <a:rPr lang="en-US" altLang="zh-CN" dirty="0" smtClean="0"/>
                  <a:t>0</a:t>
                </a:r>
                <a:r>
                  <a:rPr lang="zh-CN" altLang="en-US" dirty="0" smtClean="0"/>
                  <a:t>则</a:t>
                </a:r>
                <a:r>
                  <a:rPr lang="en-US" altLang="zh-CN" dirty="0" smtClean="0"/>
                  <a:t>Y</a:t>
                </a:r>
                <a:r>
                  <a:rPr lang="zh-CN" altLang="en-US" dirty="0" smtClean="0"/>
                  <a:t>为</a:t>
                </a:r>
                <a:r>
                  <a:rPr lang="en-US" altLang="zh-CN" dirty="0" smtClean="0"/>
                  <a:t>1</a:t>
                </a:r>
                <a:r>
                  <a:rPr lang="zh-CN" altLang="en-US" dirty="0" smtClean="0"/>
                  <a:t>。</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三种基本逻辑运算</a:t>
            </a:r>
          </a:p>
        </p:txBody>
      </p:sp>
    </p:spTree>
    <p:extLst>
      <p:ext uri="{BB962C8B-B14F-4D97-AF65-F5344CB8AC3E}">
        <p14:creationId xmlns:p14="http://schemas.microsoft.com/office/powerpoint/2010/main" val="38928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逻辑运算的结果可以用真值表来表达。真值表就是</a:t>
            </a:r>
            <a:r>
              <a:rPr lang="zh-CN" altLang="en-US" dirty="0" smtClean="0"/>
              <a:t>把各</a:t>
            </a:r>
            <a:r>
              <a:rPr lang="zh-CN" altLang="en-US" dirty="0"/>
              <a:t>逻辑量的取值对应关系罗列在一张二维表中</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真值表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552102617"/>
              </p:ext>
            </p:extLst>
          </p:nvPr>
        </p:nvGraphicFramePr>
        <p:xfrm>
          <a:off x="827584" y="3212976"/>
          <a:ext cx="2592289" cy="2376265"/>
        </p:xfrm>
        <a:graphic>
          <a:graphicData uri="http://schemas.openxmlformats.org/drawingml/2006/table">
            <a:tbl>
              <a:tblPr firstRow="1" firstCol="1" bandRow="1">
                <a:tableStyleId>{17292A2E-F333-43FB-9621-5CBBE7FDCDCB}</a:tableStyleId>
              </a:tblPr>
              <a:tblGrid>
                <a:gridCol w="842609"/>
                <a:gridCol w="874840"/>
                <a:gridCol w="874840"/>
              </a:tblGrid>
              <a:tr h="475253">
                <a:tc>
                  <a:txBody>
                    <a:bodyPr/>
                    <a:lstStyle/>
                    <a:p>
                      <a:pPr indent="266700" algn="just">
                        <a:spcAft>
                          <a:spcPts val="0"/>
                        </a:spcAft>
                      </a:pPr>
                      <a:r>
                        <a:rPr lang="en-US" sz="2000" kern="100" dirty="0">
                          <a:effectLst/>
                        </a:rPr>
                        <a:t>A</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B</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Y</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tr>
            </a:tbl>
          </a:graphicData>
        </a:graphic>
      </p:graphicFrame>
      <p:sp>
        <p:nvSpPr>
          <p:cNvPr id="7" name="Rectangle 2"/>
          <p:cNvSpPr>
            <a:spLocks noChangeArrowheads="1"/>
          </p:cNvSpPr>
          <p:nvPr/>
        </p:nvSpPr>
        <p:spPr bwMode="auto">
          <a:xfrm>
            <a:off x="611560" y="2789708"/>
            <a:ext cx="24482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表 </a:t>
            </a:r>
            <a:r>
              <a:rPr kumimoji="0" lang="en-US" alt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1-4 “</a:t>
            </a:r>
            <a:r>
              <a:rPr kumimoji="0" lang="zh-CN" altLang="en-US"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与”运算真值表</a:t>
            </a:r>
            <a:endParaRPr kumimoji="0" lang="zh-CN" altLang="en-US"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859717240"/>
              </p:ext>
            </p:extLst>
          </p:nvPr>
        </p:nvGraphicFramePr>
        <p:xfrm>
          <a:off x="3635897" y="3212975"/>
          <a:ext cx="2592286" cy="2376265"/>
        </p:xfrm>
        <a:graphic>
          <a:graphicData uri="http://schemas.openxmlformats.org/drawingml/2006/table">
            <a:tbl>
              <a:tblPr firstRow="1" firstCol="1" bandRow="1">
                <a:tableStyleId>{FABFCF23-3B69-468F-B69F-88F6DE6A72F2}</a:tableStyleId>
              </a:tblPr>
              <a:tblGrid>
                <a:gridCol w="842608"/>
                <a:gridCol w="874839"/>
                <a:gridCol w="874839"/>
              </a:tblGrid>
              <a:tr h="475253">
                <a:tc>
                  <a:txBody>
                    <a:bodyPr/>
                    <a:lstStyle/>
                    <a:p>
                      <a:pPr indent="266700" algn="just">
                        <a:spcAft>
                          <a:spcPts val="0"/>
                        </a:spcAft>
                      </a:pPr>
                      <a:r>
                        <a:rPr lang="en-US" sz="2000" kern="100" dirty="0">
                          <a:effectLst/>
                        </a:rPr>
                        <a:t>A</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B</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Y</a:t>
                      </a:r>
                      <a:endParaRPr lang="zh-CN" sz="2000" kern="10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tr>
              <a:tr h="475253">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tr>
            </a:tbl>
          </a:graphicData>
        </a:graphic>
      </p:graphicFrame>
      <p:sp>
        <p:nvSpPr>
          <p:cNvPr id="9" name="Rectangle 3"/>
          <p:cNvSpPr>
            <a:spLocks noChangeArrowheads="1"/>
          </p:cNvSpPr>
          <p:nvPr/>
        </p:nvSpPr>
        <p:spPr bwMode="auto">
          <a:xfrm>
            <a:off x="3635896" y="2774319"/>
            <a:ext cx="23042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表 </a:t>
            </a:r>
            <a:r>
              <a:rPr lang="en-US" altLang="zh-CN" sz="1400" dirty="0">
                <a:latin typeface="Cambria" pitchFamily="18" charset="0"/>
                <a:ea typeface="黑体" pitchFamily="49" charset="-122"/>
                <a:cs typeface="Times New Roman" pitchFamily="18" charset="0"/>
              </a:rPr>
              <a:t>1</a:t>
            </a:r>
            <a:r>
              <a:rPr kumimoji="0" lang="en-US" alt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-5 </a:t>
            </a:r>
            <a:r>
              <a:rPr kumimoji="0" lang="en-US" alt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或”运算真值表</a:t>
            </a:r>
            <a:endParaRPr kumimoji="0" lang="zh-CN" altLang="en-US"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903301072"/>
              </p:ext>
            </p:extLst>
          </p:nvPr>
        </p:nvGraphicFramePr>
        <p:xfrm>
          <a:off x="6660232" y="3429000"/>
          <a:ext cx="1723435" cy="1183338"/>
        </p:xfrm>
        <a:graphic>
          <a:graphicData uri="http://schemas.openxmlformats.org/drawingml/2006/table">
            <a:tbl>
              <a:tblPr firstRow="1" firstCol="1" bandRow="1">
                <a:tableStyleId>{10A1B5D5-9B99-4C35-A422-299274C87663}</a:tableStyleId>
              </a:tblPr>
              <a:tblGrid>
                <a:gridCol w="845546"/>
                <a:gridCol w="877889"/>
              </a:tblGrid>
              <a:tr h="394446">
                <a:tc>
                  <a:txBody>
                    <a:bodyPr/>
                    <a:lstStyle/>
                    <a:p>
                      <a:pPr indent="266700" algn="just">
                        <a:spcAft>
                          <a:spcPts val="0"/>
                        </a:spcAft>
                      </a:pPr>
                      <a:r>
                        <a:rPr lang="en-US" sz="2000" kern="100" dirty="0">
                          <a:effectLst/>
                        </a:rPr>
                        <a:t>A</a:t>
                      </a:r>
                      <a:endParaRPr lang="zh-CN" sz="2000" kern="100" dirty="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Y</a:t>
                      </a:r>
                      <a:endParaRPr lang="zh-CN" sz="2000" kern="100" dirty="0">
                        <a:effectLst/>
                        <a:latin typeface="Calibri"/>
                        <a:ea typeface="宋体"/>
                        <a:cs typeface="Times New Roman"/>
                      </a:endParaRPr>
                    </a:p>
                  </a:txBody>
                  <a:tcPr marL="68580" marR="68580" marT="0" marB="0" anchor="ctr"/>
                </a:tc>
              </a:tr>
              <a:tr h="394446">
                <a:tc>
                  <a:txBody>
                    <a:bodyPr/>
                    <a:lstStyle/>
                    <a:p>
                      <a:pPr indent="266700"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1</a:t>
                      </a:r>
                      <a:endParaRPr lang="zh-CN" sz="2000" kern="100" dirty="0">
                        <a:effectLst/>
                        <a:latin typeface="Calibri"/>
                        <a:ea typeface="宋体"/>
                        <a:cs typeface="Times New Roman"/>
                      </a:endParaRPr>
                    </a:p>
                  </a:txBody>
                  <a:tcPr marL="68580" marR="68580" marT="0" marB="0" anchor="ctr"/>
                </a:tc>
              </a:tr>
              <a:tr h="394446">
                <a:tc>
                  <a:txBody>
                    <a:bodyPr/>
                    <a:lstStyle/>
                    <a:p>
                      <a:pPr indent="266700"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nchor="ctr"/>
                </a:tc>
                <a:tc>
                  <a:txBody>
                    <a:bodyPr/>
                    <a:lstStyle/>
                    <a:p>
                      <a:pPr indent="266700" algn="just">
                        <a:spcAft>
                          <a:spcPts val="0"/>
                        </a:spcAft>
                      </a:pPr>
                      <a:r>
                        <a:rPr lang="en-US" sz="2000" kern="100" dirty="0">
                          <a:effectLst/>
                        </a:rPr>
                        <a:t>0</a:t>
                      </a:r>
                      <a:endParaRPr lang="zh-CN" sz="2000" kern="100" dirty="0">
                        <a:effectLst/>
                        <a:latin typeface="Calibri"/>
                        <a:ea typeface="宋体"/>
                        <a:cs typeface="Times New Roman"/>
                      </a:endParaRPr>
                    </a:p>
                  </a:txBody>
                  <a:tcPr marL="68580" marR="68580" marT="0" marB="0" anchor="ctr"/>
                </a:tc>
              </a:tr>
            </a:tbl>
          </a:graphicData>
        </a:graphic>
      </p:graphicFrame>
      <p:sp>
        <p:nvSpPr>
          <p:cNvPr id="11" name="Rectangle 4"/>
          <p:cNvSpPr>
            <a:spLocks noChangeArrowheads="1"/>
          </p:cNvSpPr>
          <p:nvPr/>
        </p:nvSpPr>
        <p:spPr bwMode="auto">
          <a:xfrm>
            <a:off x="6156176" y="2806375"/>
            <a:ext cx="23032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表 </a:t>
            </a:r>
            <a:r>
              <a:rPr kumimoji="0" lang="en-US" alt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1-6 </a:t>
            </a:r>
            <a:r>
              <a:rPr kumimoji="0" lang="en-US" altLang="zh-CN"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非”运算真值表</a:t>
            </a:r>
            <a:endParaRPr kumimoji="0" lang="zh-CN" altLang="en-US"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658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教材：</a:t>
            </a:r>
            <a:endParaRPr lang="en-US" altLang="zh-CN" dirty="0"/>
          </a:p>
          <a:p>
            <a:pPr lvl="1"/>
            <a:r>
              <a:rPr lang="en-US" altLang="zh-CN" dirty="0" smtClean="0"/>
              <a:t>《</a:t>
            </a:r>
            <a:r>
              <a:rPr lang="zh-CN" altLang="en-US" dirty="0" smtClean="0"/>
              <a:t>数字电子技术</a:t>
            </a:r>
            <a:r>
              <a:rPr lang="en-US" altLang="zh-CN" dirty="0" smtClean="0"/>
              <a:t>》</a:t>
            </a:r>
            <a:r>
              <a:rPr lang="zh-CN" altLang="en-US" dirty="0" smtClean="0"/>
              <a:t>包晓敏、王开全 主编 机械工业出版社</a:t>
            </a:r>
            <a:endParaRPr lang="en-US" altLang="zh-CN" dirty="0" smtClean="0"/>
          </a:p>
          <a:p>
            <a:pPr lvl="1"/>
            <a:r>
              <a:rPr lang="en-US" altLang="zh-CN" dirty="0"/>
              <a:t>《</a:t>
            </a:r>
            <a:r>
              <a:rPr lang="zh-CN" altLang="en-US" dirty="0" smtClean="0"/>
              <a:t>数字</a:t>
            </a:r>
            <a:r>
              <a:rPr lang="zh-CN" altLang="en-US" dirty="0"/>
              <a:t>电子</a:t>
            </a:r>
            <a:r>
              <a:rPr lang="zh-CN" altLang="en-US" dirty="0" smtClean="0"/>
              <a:t>技术</a:t>
            </a:r>
            <a:r>
              <a:rPr lang="en-US" altLang="zh-CN" dirty="0" smtClean="0"/>
              <a:t>-</a:t>
            </a:r>
            <a:r>
              <a:rPr lang="zh-CN" altLang="en-US" dirty="0" smtClean="0"/>
              <a:t>实验指导书</a:t>
            </a:r>
            <a:r>
              <a:rPr lang="en-US" altLang="zh-CN" dirty="0" smtClean="0"/>
              <a:t>》</a:t>
            </a:r>
            <a:r>
              <a:rPr lang="zh-CN" altLang="en-US" dirty="0" smtClean="0"/>
              <a:t>严国红 编</a:t>
            </a:r>
            <a:endParaRPr lang="en-US" altLang="zh-CN" dirty="0" smtClean="0"/>
          </a:p>
          <a:p>
            <a:r>
              <a:rPr lang="zh-CN" altLang="en-US" dirty="0"/>
              <a:t>主要教学</a:t>
            </a:r>
            <a:r>
              <a:rPr lang="zh-CN" altLang="en-US" dirty="0" smtClean="0"/>
              <a:t>参考书</a:t>
            </a:r>
            <a:endParaRPr lang="en-US" altLang="zh-CN" dirty="0" smtClean="0"/>
          </a:p>
          <a:p>
            <a:pPr lvl="1"/>
            <a:r>
              <a:rPr lang="en-US" altLang="zh-CN" dirty="0"/>
              <a:t>《</a:t>
            </a:r>
            <a:r>
              <a:rPr lang="zh-CN" altLang="en-US" dirty="0"/>
              <a:t>数字电子技术</a:t>
            </a:r>
            <a:r>
              <a:rPr lang="zh-CN" altLang="en-US" dirty="0" smtClean="0"/>
              <a:t>基础</a:t>
            </a:r>
            <a:r>
              <a:rPr lang="en-US" altLang="zh-CN" dirty="0" smtClean="0"/>
              <a:t>》</a:t>
            </a:r>
            <a:r>
              <a:rPr lang="zh-CN" altLang="en-US" dirty="0" smtClean="0"/>
              <a:t>（第五版） 阎石主编 高等教育出版社</a:t>
            </a:r>
            <a:endParaRPr lang="en-US" altLang="zh-CN" dirty="0" smtClean="0"/>
          </a:p>
          <a:p>
            <a:r>
              <a:rPr lang="zh-CN" altLang="en-US" dirty="0" smtClean="0"/>
              <a:t>在线教学资料</a:t>
            </a:r>
            <a:endParaRPr lang="en-US" altLang="zh-CN" dirty="0" smtClean="0"/>
          </a:p>
          <a:p>
            <a:pPr lvl="1"/>
            <a:r>
              <a:rPr lang="en-US" altLang="zh-CN" dirty="0" smtClean="0">
                <a:hlinkClick r:id="rId3"/>
              </a:rPr>
              <a:t>ftp://10.16.23.2/</a:t>
            </a:r>
            <a:r>
              <a:rPr lang="zh-CN" altLang="en-US" dirty="0" smtClean="0">
                <a:hlinkClick r:id="rId3"/>
              </a:rPr>
              <a:t>网络课堂</a:t>
            </a:r>
            <a:r>
              <a:rPr lang="en-US" altLang="zh-CN" dirty="0" smtClean="0">
                <a:hlinkClick r:id="rId3"/>
              </a:rPr>
              <a:t>/</a:t>
            </a:r>
            <a:r>
              <a:rPr lang="zh-CN" altLang="en-US" dirty="0" smtClean="0">
                <a:hlinkClick r:id="rId3"/>
              </a:rPr>
              <a:t>姜旭升</a:t>
            </a:r>
            <a:r>
              <a:rPr lang="en-US" altLang="zh-CN" dirty="0" smtClean="0">
                <a:hlinkClick r:id="rId3"/>
              </a:rPr>
              <a:t>/</a:t>
            </a:r>
            <a:r>
              <a:rPr lang="zh-CN" altLang="en-US" dirty="0" smtClean="0"/>
              <a:t>数字电子技术</a:t>
            </a:r>
            <a:endParaRPr lang="zh-CN" altLang="en-US" dirty="0"/>
          </a:p>
        </p:txBody>
      </p:sp>
      <p:sp>
        <p:nvSpPr>
          <p:cNvPr id="3" name="标题 2"/>
          <p:cNvSpPr>
            <a:spLocks noGrp="1"/>
          </p:cNvSpPr>
          <p:nvPr>
            <p:ph type="title"/>
          </p:nvPr>
        </p:nvSpPr>
        <p:spPr/>
        <p:txBody>
          <a:bodyPr/>
          <a:lstStyle/>
          <a:p>
            <a:r>
              <a:rPr lang="zh-CN" altLang="en-US" dirty="0" smtClean="0"/>
              <a:t>课程概述</a:t>
            </a:r>
            <a:endParaRPr lang="zh-CN" altLang="en-US" dirty="0"/>
          </a:p>
        </p:txBody>
      </p:sp>
    </p:spTree>
    <p:extLst>
      <p:ext uri="{BB962C8B-B14F-4D97-AF65-F5344CB8AC3E}">
        <p14:creationId xmlns:p14="http://schemas.microsoft.com/office/powerpoint/2010/main" val="210113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逻辑符号与开关电路</a:t>
            </a:r>
            <a:endParaRPr lang="zh-CN" alt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52056405"/>
              </p:ext>
            </p:extLst>
          </p:nvPr>
        </p:nvGraphicFramePr>
        <p:xfrm>
          <a:off x="899592" y="1525890"/>
          <a:ext cx="8010636" cy="4826284"/>
        </p:xfrm>
        <a:graphic>
          <a:graphicData uri="http://schemas.openxmlformats.org/presentationml/2006/ole">
            <mc:AlternateContent xmlns:mc="http://schemas.openxmlformats.org/markup-compatibility/2006">
              <mc:Choice xmlns:v="urn:schemas-microsoft-com:vml" Requires="v">
                <p:oleObj spid="_x0000_s11305" name="Visio" r:id="rId4" imgW="4600530" imgH="2771775" progId="Visio.Drawing.11">
                  <p:embed/>
                </p:oleObj>
              </mc:Choice>
              <mc:Fallback>
                <p:oleObj name="Visio" r:id="rId4" imgW="4600530" imgH="2771775" progId="Visio.Drawing.11">
                  <p:embed/>
                  <p:pic>
                    <p:nvPicPr>
                      <p:cNvPr id="0" name="Object 3"/>
                      <p:cNvPicPr>
                        <a:picLocks noChangeAspect="1" noChangeArrowheads="1"/>
                      </p:cNvPicPr>
                      <p:nvPr/>
                    </p:nvPicPr>
                    <p:blipFill>
                      <a:blip r:embed="rId5"/>
                      <a:srcRect/>
                      <a:stretch>
                        <a:fillRect/>
                      </a:stretch>
                    </p:blipFill>
                    <p:spPr bwMode="auto">
                      <a:xfrm>
                        <a:off x="899592" y="1525890"/>
                        <a:ext cx="8010636" cy="4826284"/>
                      </a:xfrm>
                      <a:prstGeom prst="rect">
                        <a:avLst/>
                      </a:prstGeom>
                      <a:noFill/>
                    </p:spPr>
                  </p:pic>
                </p:oleObj>
              </mc:Fallback>
            </mc:AlternateContent>
          </a:graphicData>
        </a:graphic>
      </p:graphicFrame>
      <p:sp>
        <p:nvSpPr>
          <p:cNvPr id="7" name="TextBox 6"/>
          <p:cNvSpPr txBox="1"/>
          <p:nvPr/>
        </p:nvSpPr>
        <p:spPr>
          <a:xfrm>
            <a:off x="3779912" y="6035914"/>
            <a:ext cx="3935693" cy="369332"/>
          </a:xfrm>
          <a:prstGeom prst="rect">
            <a:avLst/>
          </a:prstGeom>
          <a:noFill/>
        </p:spPr>
        <p:txBody>
          <a:bodyPr wrap="none" rtlCol="0">
            <a:spAutoFit/>
          </a:bodyPr>
          <a:lstStyle/>
          <a:p>
            <a:r>
              <a:rPr lang="zh-CN" altLang="en-US" dirty="0" smtClean="0"/>
              <a:t>在逻辑图中用小圆圈 </a:t>
            </a:r>
            <a:r>
              <a:rPr lang="en-US" altLang="zh-CN" dirty="0" smtClean="0"/>
              <a:t>o </a:t>
            </a:r>
            <a:r>
              <a:rPr lang="zh-CN" altLang="en-US" dirty="0" smtClean="0"/>
              <a:t>表示非运算。</a:t>
            </a:r>
            <a:endParaRPr lang="zh-CN" altLang="en-US" dirty="0"/>
          </a:p>
        </p:txBody>
      </p:sp>
    </p:spTree>
    <p:extLst>
      <p:ext uri="{BB962C8B-B14F-4D97-AF65-F5344CB8AC3E}">
        <p14:creationId xmlns:p14="http://schemas.microsoft.com/office/powerpoint/2010/main" val="299374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9776"/>
            <a:ext cx="8229600" cy="1143000"/>
          </a:xfrm>
        </p:spPr>
        <p:txBody>
          <a:bodyPr/>
          <a:lstStyle/>
          <a:p>
            <a:r>
              <a:rPr lang="zh-CN" altLang="en-US" dirty="0" smtClean="0"/>
              <a:t>复合</a:t>
            </a:r>
            <a:r>
              <a:rPr lang="zh-CN" altLang="en-US" dirty="0"/>
              <a:t>逻辑运算</a:t>
            </a:r>
          </a:p>
        </p:txBody>
      </p:sp>
      <mc:AlternateContent xmlns:mc="http://schemas.openxmlformats.org/markup-compatibility/2006" xmlns:a14="http://schemas.microsoft.com/office/drawing/2010/main">
        <mc:Choice Requires="a14">
          <p:sp>
            <p:nvSpPr>
              <p:cNvPr id="4" name="矩形 3"/>
              <p:cNvSpPr/>
              <p:nvPr/>
            </p:nvSpPr>
            <p:spPr>
              <a:xfrm>
                <a:off x="827584" y="1268760"/>
                <a:ext cx="3168352" cy="10177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zh-CN" sz="2000" smtClean="0">
                          <a:latin typeface="Cambria Math"/>
                        </a:rPr>
                        <m:t>与非运算：</m:t>
                      </m:r>
                      <m:r>
                        <m:rPr>
                          <m:sty m:val="p"/>
                        </m:rPr>
                        <a:rPr lang="en-US" altLang="zh-CN" sz="2000">
                          <a:latin typeface="Cambria Math"/>
                        </a:rPr>
                        <m:t>Y</m:t>
                      </m:r>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A</m:t>
                          </m:r>
                          <m:r>
                            <a:rPr lang="en-US" altLang="zh-CN" sz="2000">
                              <a:latin typeface="Cambria Math"/>
                            </a:rPr>
                            <m:t>∙</m:t>
                          </m:r>
                          <m:r>
                            <m:rPr>
                              <m:sty m:val="p"/>
                            </m:rPr>
                            <a:rPr lang="en-US" altLang="zh-CN" sz="2000">
                              <a:latin typeface="Cambria Math"/>
                            </a:rPr>
                            <m:t>B</m:t>
                          </m:r>
                        </m:e>
                      </m:acc>
                      <m:r>
                        <a:rPr lang="en-US" altLang="zh-CN" sz="2000" i="1">
                          <a:latin typeface="Cambria Math"/>
                        </a:rPr>
                        <m:t>  </m:t>
                      </m:r>
                      <m:r>
                        <a:rPr lang="zh-CN" altLang="zh-CN" sz="2000">
                          <a:latin typeface="Cambria Math"/>
                        </a:rPr>
                        <m:t>；</m:t>
                      </m:r>
                    </m:oMath>
                  </m:oMathPara>
                </a14:m>
                <a:endParaRPr lang="en-US" altLang="zh-CN" sz="2000" dirty="0" smtClean="0"/>
              </a:p>
              <a:p>
                <a:pPr/>
                <a14:m>
                  <m:oMathPara xmlns:m="http://schemas.openxmlformats.org/officeDocument/2006/math">
                    <m:oMathParaPr>
                      <m:jc m:val="left"/>
                    </m:oMathParaPr>
                    <m:oMath xmlns:m="http://schemas.openxmlformats.org/officeDocument/2006/math">
                      <m:r>
                        <a:rPr lang="zh-CN" altLang="zh-CN" sz="2000">
                          <a:latin typeface="Cambria Math"/>
                        </a:rPr>
                        <m:t>或非运算：</m:t>
                      </m:r>
                      <m:r>
                        <m:rPr>
                          <m:sty m:val="p"/>
                        </m:rPr>
                        <a:rPr lang="en-US" altLang="zh-CN" sz="2000">
                          <a:latin typeface="Cambria Math"/>
                        </a:rPr>
                        <m:t>Y</m:t>
                      </m:r>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A</m:t>
                          </m:r>
                          <m:r>
                            <a:rPr lang="en-US" altLang="zh-CN" sz="2000">
                              <a:latin typeface="Cambria Math"/>
                            </a:rPr>
                            <m:t>+</m:t>
                          </m:r>
                          <m:r>
                            <m:rPr>
                              <m:sty m:val="p"/>
                            </m:rPr>
                            <a:rPr lang="en-US" altLang="zh-CN" sz="2000">
                              <a:latin typeface="Cambria Math"/>
                            </a:rPr>
                            <m:t>B</m:t>
                          </m:r>
                        </m:e>
                      </m:acc>
                      <m:r>
                        <a:rPr lang="zh-CN" altLang="zh-CN" sz="2000">
                          <a:latin typeface="Cambria Math"/>
                        </a:rPr>
                        <m:t>；</m:t>
                      </m:r>
                    </m:oMath>
                  </m:oMathPara>
                </a14:m>
                <a:endParaRPr lang="en-US" altLang="zh-CN" sz="2000" dirty="0" smtClean="0"/>
              </a:p>
              <a:p>
                <a14:m>
                  <m:oMath xmlns:m="http://schemas.openxmlformats.org/officeDocument/2006/math">
                    <m:r>
                      <a:rPr lang="zh-CN" altLang="zh-CN" sz="2000">
                        <a:latin typeface="Cambria Math"/>
                      </a:rPr>
                      <m:t>与或非：</m:t>
                    </m:r>
                    <m:r>
                      <m:rPr>
                        <m:sty m:val="p"/>
                      </m:rPr>
                      <a:rPr lang="en-US" altLang="zh-CN" sz="2000">
                        <a:latin typeface="Cambria Math"/>
                      </a:rPr>
                      <m:t>Y</m:t>
                    </m:r>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A</m:t>
                        </m:r>
                        <m:r>
                          <a:rPr lang="en-US" altLang="zh-CN" sz="2000">
                            <a:latin typeface="Cambria Math"/>
                          </a:rPr>
                          <m:t>∙</m:t>
                        </m:r>
                        <m:r>
                          <m:rPr>
                            <m:sty m:val="p"/>
                          </m:rPr>
                          <a:rPr lang="en-US" altLang="zh-CN" sz="2000">
                            <a:latin typeface="Cambria Math"/>
                          </a:rPr>
                          <m:t>B</m:t>
                        </m:r>
                        <m:r>
                          <a:rPr lang="en-US" altLang="zh-CN" sz="2000">
                            <a:latin typeface="Cambria Math"/>
                          </a:rPr>
                          <m:t>+</m:t>
                        </m:r>
                        <m:r>
                          <m:rPr>
                            <m:sty m:val="p"/>
                          </m:rPr>
                          <a:rPr lang="en-US" altLang="zh-CN" sz="2000">
                            <a:latin typeface="Cambria Math"/>
                          </a:rPr>
                          <m:t>C</m:t>
                        </m:r>
                        <m:r>
                          <a:rPr lang="en-US" altLang="zh-CN" sz="2000">
                            <a:latin typeface="Cambria Math"/>
                          </a:rPr>
                          <m:t>∙</m:t>
                        </m:r>
                        <m:r>
                          <m:rPr>
                            <m:sty m:val="p"/>
                          </m:rPr>
                          <a:rPr lang="en-US" altLang="zh-CN" sz="2000">
                            <a:latin typeface="Cambria Math"/>
                          </a:rPr>
                          <m:t>D</m:t>
                        </m:r>
                      </m:e>
                    </m:acc>
                  </m:oMath>
                </a14:m>
                <a:r>
                  <a:rPr lang="zh-CN" altLang="en-US" sz="2000" dirty="0" smtClean="0"/>
                  <a:t> 。</a:t>
                </a:r>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827584" y="1268760"/>
                <a:ext cx="3168352" cy="1017779"/>
              </a:xfrm>
              <a:prstGeom prst="rect">
                <a:avLst/>
              </a:prstGeom>
              <a:blipFill rotWithShape="1">
                <a:blip r:embed="rId4"/>
                <a:stretch>
                  <a:fillRect l="-1154" t="-599" r="-10000" b="-6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92177" y="2286539"/>
                <a:ext cx="4139952" cy="132485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zh-CN" altLang="zh-CN" sz="2000" smtClean="0">
                          <a:latin typeface="Cambria Math"/>
                        </a:rPr>
                        <m:t>异或：</m:t>
                      </m:r>
                      <m:r>
                        <m:rPr>
                          <m:sty m:val="p"/>
                        </m:rPr>
                        <a:rPr lang="en-US" altLang="zh-CN" sz="2000">
                          <a:latin typeface="Cambria Math"/>
                        </a:rPr>
                        <m:t>Y</m:t>
                      </m:r>
                      <m:r>
                        <a:rPr lang="en-US" altLang="zh-CN" sz="2000">
                          <a:latin typeface="Cambria Math"/>
                        </a:rPr>
                        <m:t>=</m:t>
                      </m:r>
                      <m:r>
                        <m:rPr>
                          <m:sty m:val="p"/>
                        </m:rPr>
                        <a:rPr lang="en-US" altLang="zh-CN" sz="2000">
                          <a:latin typeface="Cambria Math"/>
                        </a:rPr>
                        <m:t>A</m:t>
                      </m:r>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B</m:t>
                          </m:r>
                        </m:e>
                      </m:acc>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A</m:t>
                          </m:r>
                        </m:e>
                      </m:acc>
                      <m:r>
                        <a:rPr lang="en-US" altLang="zh-CN" sz="2000">
                          <a:latin typeface="Cambria Math"/>
                        </a:rPr>
                        <m:t>∙</m:t>
                      </m:r>
                      <m:r>
                        <m:rPr>
                          <m:sty m:val="p"/>
                        </m:rPr>
                        <a:rPr lang="en-US" altLang="zh-CN" sz="2000">
                          <a:latin typeface="Cambria Math"/>
                        </a:rPr>
                        <m:t>B</m:t>
                      </m:r>
                      <m:r>
                        <a:rPr lang="en-US" altLang="zh-CN" sz="2000">
                          <a:latin typeface="Cambria Math"/>
                        </a:rPr>
                        <m:t>=</m:t>
                      </m:r>
                      <m:r>
                        <m:rPr>
                          <m:sty m:val="p"/>
                        </m:rPr>
                        <a:rPr lang="en-US" altLang="zh-CN" sz="2000">
                          <a:latin typeface="Cambria Math"/>
                        </a:rPr>
                        <m:t>A</m:t>
                      </m:r>
                      <m:r>
                        <a:rPr lang="zh-CN" altLang="zh-CN" sz="2000">
                          <a:latin typeface="Cambria Math"/>
                        </a:rPr>
                        <m:t>⊕</m:t>
                      </m:r>
                      <m:r>
                        <m:rPr>
                          <m:sty m:val="p"/>
                        </m:rPr>
                        <a:rPr lang="en-US" altLang="zh-CN" sz="2000">
                          <a:latin typeface="Cambria Math"/>
                        </a:rPr>
                        <m:t>B</m:t>
                      </m:r>
                      <m:r>
                        <a:rPr lang="zh-CN" altLang="zh-CN" sz="2000">
                          <a:latin typeface="Cambria Math"/>
                        </a:rPr>
                        <m:t>；</m:t>
                      </m:r>
                    </m:oMath>
                  </m:oMathPara>
                </a14:m>
                <a:endParaRPr lang="en-US" altLang="zh-CN" sz="2000" dirty="0" smtClean="0"/>
              </a:p>
              <a:p>
                <a:pPr/>
                <a14:m>
                  <m:oMathPara xmlns:m="http://schemas.openxmlformats.org/officeDocument/2006/math">
                    <m:oMathParaPr>
                      <m:jc m:val="left"/>
                    </m:oMathParaPr>
                    <m:oMath xmlns:m="http://schemas.openxmlformats.org/officeDocument/2006/math">
                      <m:r>
                        <a:rPr lang="zh-CN" altLang="en-US" sz="2000" i="1">
                          <a:latin typeface="Cambria Math"/>
                        </a:rPr>
                        <m:t>仅在</m:t>
                      </m:r>
                      <m:r>
                        <m:rPr>
                          <m:sty m:val="p"/>
                        </m:rPr>
                        <a:rPr lang="en-US" altLang="zh-CN" sz="2000" i="1">
                          <a:latin typeface="Cambria Math"/>
                        </a:rPr>
                        <m:t>A</m:t>
                      </m:r>
                      <m:r>
                        <a:rPr lang="zh-CN" altLang="en-US" sz="2000" i="1">
                          <a:latin typeface="Cambria Math"/>
                        </a:rPr>
                        <m:t>，</m:t>
                      </m:r>
                      <m:r>
                        <m:rPr>
                          <m:sty m:val="p"/>
                        </m:rPr>
                        <a:rPr lang="en-US" altLang="zh-CN" sz="2000" b="0" i="0" smtClean="0">
                          <a:latin typeface="Cambria Math"/>
                        </a:rPr>
                        <m:t>B</m:t>
                      </m:r>
                      <m:r>
                        <a:rPr lang="zh-CN" altLang="en-US" sz="2000" i="1">
                          <a:latin typeface="Cambria Math"/>
                        </a:rPr>
                        <m:t>不同时为</m:t>
                      </m:r>
                      <m:r>
                        <a:rPr lang="en-US" altLang="zh-CN" sz="2000" i="1">
                          <a:latin typeface="Cambria Math"/>
                        </a:rPr>
                        <m:t>1</m:t>
                      </m:r>
                      <m:r>
                        <a:rPr lang="zh-CN" altLang="en-US" sz="2000" i="1">
                          <a:latin typeface="Cambria Math"/>
                        </a:rPr>
                        <m:t>。</m:t>
                      </m:r>
                    </m:oMath>
                  </m:oMathPara>
                </a14:m>
                <a:endParaRPr lang="en-US" altLang="zh-CN" sz="2000" dirty="0" smtClean="0"/>
              </a:p>
              <a:p>
                <a14:m>
                  <m:oMath xmlns:m="http://schemas.openxmlformats.org/officeDocument/2006/math">
                    <m:r>
                      <a:rPr lang="zh-CN" altLang="zh-CN" sz="2000">
                        <a:latin typeface="Cambria Math"/>
                      </a:rPr>
                      <m:t>同或：</m:t>
                    </m:r>
                    <m:r>
                      <m:rPr>
                        <m:sty m:val="p"/>
                      </m:rPr>
                      <a:rPr lang="en-US" altLang="zh-CN" sz="2000">
                        <a:latin typeface="Cambria Math"/>
                      </a:rPr>
                      <m:t>Y</m:t>
                    </m:r>
                    <m:r>
                      <a:rPr lang="en-US" altLang="zh-CN" sz="2000">
                        <a:latin typeface="Cambria Math"/>
                      </a:rPr>
                      <m:t>=</m:t>
                    </m:r>
                    <m:r>
                      <m:rPr>
                        <m:sty m:val="p"/>
                      </m:rPr>
                      <a:rPr lang="en-US" altLang="zh-CN" sz="2000">
                        <a:latin typeface="Cambria Math"/>
                      </a:rPr>
                      <m:t>A</m:t>
                    </m:r>
                    <m:r>
                      <a:rPr lang="en-US" altLang="zh-CN" sz="2000">
                        <a:latin typeface="Cambria Math"/>
                      </a:rPr>
                      <m:t>∙</m:t>
                    </m:r>
                    <m:r>
                      <m:rPr>
                        <m:sty m:val="p"/>
                      </m:rPr>
                      <a:rPr lang="en-US" altLang="zh-CN" sz="2000">
                        <a:latin typeface="Cambria Math"/>
                      </a:rPr>
                      <m:t>B</m:t>
                    </m:r>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A</m:t>
                        </m:r>
                      </m:e>
                    </m:acc>
                    <m:r>
                      <a:rPr lang="en-US" altLang="zh-CN" sz="2000">
                        <a:latin typeface="Cambria Math"/>
                      </a:rPr>
                      <m:t>∙</m:t>
                    </m:r>
                    <m:acc>
                      <m:accPr>
                        <m:chr m:val="̅"/>
                        <m:ctrlPr>
                          <a:rPr lang="zh-CN" altLang="zh-CN" sz="2000" i="1">
                            <a:latin typeface="Cambria Math"/>
                          </a:rPr>
                        </m:ctrlPr>
                      </m:accPr>
                      <m:e>
                        <m:r>
                          <m:rPr>
                            <m:sty m:val="p"/>
                          </m:rPr>
                          <a:rPr lang="en-US" altLang="zh-CN" sz="2000">
                            <a:latin typeface="Cambria Math"/>
                          </a:rPr>
                          <m:t>B</m:t>
                        </m:r>
                      </m:e>
                    </m:acc>
                    <m:r>
                      <a:rPr lang="en-US" altLang="zh-CN" sz="2000" i="1">
                        <a:latin typeface="Cambria Math"/>
                      </a:rPr>
                      <m:t>=</m:t>
                    </m:r>
                    <m:r>
                      <m:rPr>
                        <m:sty m:val="p"/>
                      </m:rPr>
                      <a:rPr lang="en-US" altLang="zh-CN" sz="2000">
                        <a:latin typeface="Cambria Math"/>
                      </a:rPr>
                      <m:t>A</m:t>
                    </m:r>
                    <m:r>
                      <a:rPr lang="zh-CN" altLang="zh-CN" sz="2000">
                        <a:latin typeface="Cambria Math"/>
                      </a:rPr>
                      <m:t>⊙</m:t>
                    </m:r>
                    <m:r>
                      <m:rPr>
                        <m:sty m:val="p"/>
                      </m:rPr>
                      <a:rPr lang="en-US" altLang="zh-CN" sz="2000">
                        <a:latin typeface="Cambria Math"/>
                      </a:rPr>
                      <m:t>B</m:t>
                    </m:r>
                  </m:oMath>
                </a14:m>
                <a:r>
                  <a:rPr lang="zh-CN" altLang="en-US" sz="2000" dirty="0" smtClean="0"/>
                  <a:t>；</a:t>
                </a:r>
                <a:endParaRPr lang="en-US" altLang="zh-CN" sz="2000" dirty="0" smtClean="0"/>
              </a:p>
              <a:p>
                <a:r>
                  <a:rPr lang="zh-CN" altLang="en-US" sz="2000" dirty="0"/>
                  <a:t>仅</a:t>
                </a:r>
                <a:r>
                  <a:rPr lang="zh-CN" altLang="en-US" sz="2000" dirty="0" smtClean="0"/>
                  <a:t>在</a:t>
                </a:r>
                <a:r>
                  <a:rPr lang="en-US" altLang="zh-CN" sz="2000" dirty="0" smtClean="0"/>
                  <a:t>A,B</a:t>
                </a:r>
                <a:r>
                  <a:rPr lang="zh-CN" altLang="en-US" sz="2000" dirty="0" smtClean="0"/>
                  <a:t>相同时为</a:t>
                </a:r>
                <a:r>
                  <a:rPr lang="en-US" altLang="zh-CN" sz="2000" dirty="0" smtClean="0"/>
                  <a:t>1</a:t>
                </a:r>
                <a:r>
                  <a:rPr lang="zh-CN" altLang="en-US" sz="2000" dirty="0" smtClean="0"/>
                  <a:t>。</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792177" y="2286539"/>
                <a:ext cx="4139952" cy="1324850"/>
              </a:xfrm>
              <a:prstGeom prst="rect">
                <a:avLst/>
              </a:prstGeom>
              <a:blipFill rotWithShape="1">
                <a:blip r:embed="rId5"/>
                <a:stretch>
                  <a:fillRect l="-1620" t="-461" b="-8295"/>
                </a:stretch>
              </a:blipFill>
            </p:spPr>
            <p:txBody>
              <a:bodyPr/>
              <a:lstStyle/>
              <a:p>
                <a:r>
                  <a:rPr lang="zh-CN" altLang="en-US">
                    <a:noFill/>
                  </a:rPr>
                  <a:t> </a:t>
                </a:r>
              </a:p>
            </p:txBody>
          </p:sp>
        </mc:Fallback>
      </mc:AlternateContent>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19698604"/>
              </p:ext>
            </p:extLst>
          </p:nvPr>
        </p:nvGraphicFramePr>
        <p:xfrm>
          <a:off x="5364088" y="260648"/>
          <a:ext cx="3095625" cy="5029200"/>
        </p:xfrm>
        <a:graphic>
          <a:graphicData uri="http://schemas.openxmlformats.org/presentationml/2006/ole">
            <mc:AlternateContent xmlns:mc="http://schemas.openxmlformats.org/markup-compatibility/2006">
              <mc:Choice xmlns:v="urn:schemas-microsoft-com:vml" Requires="v">
                <p:oleObj spid="_x0000_s12351" name="Visio" r:id="rId6" imgW="2096550" imgH="3133545" progId="Visio.Drawing.11">
                  <p:embed/>
                </p:oleObj>
              </mc:Choice>
              <mc:Fallback>
                <p:oleObj name="Visio" r:id="rId6" imgW="2096550" imgH="3133545" progId="Visio.Drawing.11">
                  <p:embed/>
                  <p:pic>
                    <p:nvPicPr>
                      <p:cNvPr id="0" name="Object 1"/>
                      <p:cNvPicPr>
                        <a:picLocks noChangeAspect="1" noChangeArrowheads="1"/>
                      </p:cNvPicPr>
                      <p:nvPr/>
                    </p:nvPicPr>
                    <p:blipFill>
                      <a:blip r:embed="rId7"/>
                      <a:srcRect/>
                      <a:stretch>
                        <a:fillRect/>
                      </a:stretch>
                    </p:blipFill>
                    <p:spPr bwMode="auto">
                      <a:xfrm>
                        <a:off x="5364088" y="260648"/>
                        <a:ext cx="3095625" cy="502920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349609861"/>
              </p:ext>
            </p:extLst>
          </p:nvPr>
        </p:nvGraphicFramePr>
        <p:xfrm>
          <a:off x="1401763" y="3717925"/>
          <a:ext cx="2292350" cy="2206625"/>
        </p:xfrm>
        <a:graphic>
          <a:graphicData uri="http://schemas.openxmlformats.org/presentationml/2006/ole">
            <mc:AlternateContent xmlns:mc="http://schemas.openxmlformats.org/markup-compatibility/2006">
              <mc:Choice xmlns:v="urn:schemas-microsoft-com:vml" Requires="v">
                <p:oleObj spid="_x0000_s12352" name="Visio" r:id="rId8" imgW="1918080" imgH="2191649" progId="Visio.Drawing.11">
                  <p:embed/>
                </p:oleObj>
              </mc:Choice>
              <mc:Fallback>
                <p:oleObj name="Visio" r:id="rId8" imgW="1918080" imgH="2191649" progId="Visio.Drawing.11">
                  <p:embed/>
                  <p:pic>
                    <p:nvPicPr>
                      <p:cNvPr id="0" name="Object 9"/>
                      <p:cNvPicPr>
                        <a:picLocks noChangeAspect="1" noChangeArrowheads="1"/>
                      </p:cNvPicPr>
                      <p:nvPr/>
                    </p:nvPicPr>
                    <p:blipFill>
                      <a:blip r:embed="rId9"/>
                      <a:srcRect l="6577" t="8238" r="6740" b="12978"/>
                      <a:stretch>
                        <a:fillRect/>
                      </a:stretch>
                    </p:blipFill>
                    <p:spPr bwMode="auto">
                      <a:xfrm>
                        <a:off x="1401763" y="3717925"/>
                        <a:ext cx="2292350" cy="2206625"/>
                      </a:xfrm>
                      <a:prstGeom prst="rect">
                        <a:avLst/>
                      </a:prstGeom>
                      <a:solidFill>
                        <a:srgbClr val="FFFFFF"/>
                      </a:solidFill>
                      <a:ln w="57150"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4882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0"/>
            <a:r>
              <a:rPr lang="zh-CN" altLang="zh-CN" dirty="0"/>
              <a:t>与常量的</a:t>
            </a:r>
            <a:r>
              <a:rPr lang="zh-CN" altLang="zh-CN" dirty="0" smtClean="0"/>
              <a:t>运算</a:t>
            </a:r>
            <a:endParaRPr lang="en-US" altLang="zh-CN" dirty="0" smtClean="0"/>
          </a:p>
          <a:p>
            <a:pPr lvl="1"/>
            <a:r>
              <a:rPr lang="en-US" altLang="zh-CN" dirty="0" smtClean="0"/>
              <a:t>A0=0</a:t>
            </a:r>
            <a:r>
              <a:rPr lang="zh-CN" altLang="zh-CN" dirty="0"/>
              <a:t>；</a:t>
            </a:r>
            <a:r>
              <a:rPr lang="en-US" altLang="zh-CN" dirty="0"/>
              <a:t>A+0=A</a:t>
            </a:r>
            <a:r>
              <a:rPr lang="zh-CN" altLang="zh-CN" dirty="0"/>
              <a:t>；</a:t>
            </a:r>
            <a:r>
              <a:rPr lang="en-US" altLang="zh-CN" dirty="0"/>
              <a:t>A1=A</a:t>
            </a:r>
            <a:r>
              <a:rPr lang="zh-CN" altLang="zh-CN" dirty="0"/>
              <a:t>；</a:t>
            </a:r>
            <a:r>
              <a:rPr lang="en-US" altLang="zh-CN" dirty="0"/>
              <a:t>A+1=1</a:t>
            </a:r>
            <a:endParaRPr lang="zh-CN" altLang="zh-CN" dirty="0"/>
          </a:p>
          <a:p>
            <a:pPr lvl="0"/>
            <a:r>
              <a:rPr lang="zh-CN" altLang="zh-CN" dirty="0" smtClean="0"/>
              <a:t>交换律</a:t>
            </a:r>
            <a:endParaRPr lang="en-US" altLang="zh-CN" dirty="0" smtClean="0"/>
          </a:p>
          <a:p>
            <a:pPr lvl="1"/>
            <a:r>
              <a:rPr lang="en-US" altLang="zh-CN" dirty="0" smtClean="0"/>
              <a:t>A+B=B+A</a:t>
            </a:r>
            <a:r>
              <a:rPr lang="zh-CN" altLang="zh-CN" dirty="0"/>
              <a:t>；</a:t>
            </a:r>
            <a:r>
              <a:rPr lang="en-US" altLang="zh-CN" dirty="0"/>
              <a:t>AB=BA</a:t>
            </a:r>
            <a:endParaRPr lang="zh-CN" altLang="zh-CN" dirty="0"/>
          </a:p>
          <a:p>
            <a:pPr lvl="0"/>
            <a:r>
              <a:rPr lang="zh-CN" altLang="zh-CN" dirty="0" smtClean="0"/>
              <a:t>结合律</a:t>
            </a:r>
            <a:endParaRPr lang="en-US" altLang="zh-CN" dirty="0" smtClean="0"/>
          </a:p>
          <a:p>
            <a:pPr lvl="1"/>
            <a:r>
              <a:rPr lang="en-US" altLang="zh-CN" dirty="0" smtClean="0"/>
              <a:t>A</a:t>
            </a:r>
            <a:r>
              <a:rPr lang="en-US" altLang="zh-CN" dirty="0"/>
              <a:t>+</a:t>
            </a:r>
            <a:r>
              <a:rPr lang="zh-CN" altLang="zh-CN" dirty="0"/>
              <a:t>（</a:t>
            </a:r>
            <a:r>
              <a:rPr lang="en-US" altLang="zh-CN" dirty="0"/>
              <a:t>B+C</a:t>
            </a:r>
            <a:r>
              <a:rPr lang="zh-CN" altLang="zh-CN" dirty="0"/>
              <a:t>）</a:t>
            </a:r>
            <a:r>
              <a:rPr lang="en-US" altLang="zh-CN" dirty="0"/>
              <a:t>=</a:t>
            </a:r>
            <a:r>
              <a:rPr lang="zh-CN" altLang="zh-CN" dirty="0"/>
              <a:t>（</a:t>
            </a:r>
            <a:r>
              <a:rPr lang="en-US" altLang="zh-CN" dirty="0"/>
              <a:t>A+B</a:t>
            </a:r>
            <a:r>
              <a:rPr lang="zh-CN" altLang="zh-CN" dirty="0"/>
              <a:t>）</a:t>
            </a:r>
            <a:r>
              <a:rPr lang="en-US" altLang="zh-CN" dirty="0"/>
              <a:t>+C</a:t>
            </a:r>
            <a:r>
              <a:rPr lang="zh-CN" altLang="zh-CN" dirty="0"/>
              <a:t>；</a:t>
            </a:r>
            <a:r>
              <a:rPr lang="en-US" altLang="zh-CN" dirty="0"/>
              <a:t>A</a:t>
            </a:r>
            <a:r>
              <a:rPr lang="zh-CN" altLang="zh-CN" dirty="0"/>
              <a:t>（</a:t>
            </a:r>
            <a:r>
              <a:rPr lang="en-US" altLang="zh-CN" dirty="0"/>
              <a:t>BC</a:t>
            </a:r>
            <a:r>
              <a:rPr lang="zh-CN" altLang="zh-CN" dirty="0"/>
              <a:t>）</a:t>
            </a:r>
            <a:r>
              <a:rPr lang="en-US" altLang="zh-CN" dirty="0"/>
              <a:t>=</a:t>
            </a:r>
            <a:r>
              <a:rPr lang="zh-CN" altLang="zh-CN" dirty="0"/>
              <a:t>（</a:t>
            </a:r>
            <a:r>
              <a:rPr lang="en-US" altLang="zh-CN" dirty="0"/>
              <a:t>AB</a:t>
            </a:r>
            <a:r>
              <a:rPr lang="zh-CN" altLang="zh-CN" dirty="0"/>
              <a:t>）</a:t>
            </a:r>
            <a:r>
              <a:rPr lang="en-US" altLang="zh-CN" dirty="0"/>
              <a:t>C</a:t>
            </a:r>
            <a:endParaRPr lang="zh-CN" altLang="zh-CN" dirty="0"/>
          </a:p>
          <a:p>
            <a:pPr lvl="0"/>
            <a:r>
              <a:rPr lang="zh-CN" altLang="zh-CN" dirty="0" smtClean="0"/>
              <a:t>分配律</a:t>
            </a:r>
            <a:endParaRPr lang="en-US" altLang="zh-CN" dirty="0" smtClean="0"/>
          </a:p>
          <a:p>
            <a:pPr lvl="1"/>
            <a:r>
              <a:rPr lang="en-US" altLang="zh-CN" dirty="0" smtClean="0"/>
              <a:t>A</a:t>
            </a:r>
            <a:r>
              <a:rPr lang="zh-CN" altLang="zh-CN" dirty="0"/>
              <a:t>（</a:t>
            </a:r>
            <a:r>
              <a:rPr lang="en-US" altLang="zh-CN" dirty="0"/>
              <a:t>B+C</a:t>
            </a:r>
            <a:r>
              <a:rPr lang="zh-CN" altLang="zh-CN" dirty="0"/>
              <a:t>）</a:t>
            </a:r>
            <a:r>
              <a:rPr lang="en-US" altLang="zh-CN" dirty="0"/>
              <a:t>=AB+AC</a:t>
            </a:r>
            <a:r>
              <a:rPr lang="zh-CN" altLang="zh-CN" dirty="0"/>
              <a:t>；</a:t>
            </a:r>
            <a:r>
              <a:rPr lang="en-US" altLang="zh-CN" dirty="0"/>
              <a:t>A+BC=</a:t>
            </a:r>
            <a:r>
              <a:rPr lang="zh-CN" altLang="zh-CN" dirty="0"/>
              <a:t>（</a:t>
            </a:r>
            <a:r>
              <a:rPr lang="en-US" altLang="zh-CN" dirty="0"/>
              <a:t>A+B</a:t>
            </a:r>
            <a:r>
              <a:rPr lang="zh-CN" altLang="zh-CN" dirty="0"/>
              <a:t>）（</a:t>
            </a:r>
            <a:r>
              <a:rPr lang="en-US" altLang="zh-CN" dirty="0"/>
              <a:t>A+C</a:t>
            </a:r>
            <a:r>
              <a:rPr lang="zh-CN" altLang="zh-CN" dirty="0"/>
              <a:t>）</a:t>
            </a:r>
          </a:p>
          <a:p>
            <a:pPr lvl="0"/>
            <a:r>
              <a:rPr lang="zh-CN" altLang="zh-CN" dirty="0"/>
              <a:t>重叠</a:t>
            </a:r>
            <a:r>
              <a:rPr lang="zh-CN" altLang="zh-CN" dirty="0" smtClean="0"/>
              <a:t>律</a:t>
            </a:r>
            <a:endParaRPr lang="en-US" altLang="zh-CN" dirty="0" smtClean="0"/>
          </a:p>
          <a:p>
            <a:pPr lvl="1"/>
            <a:r>
              <a:rPr lang="en-US" altLang="zh-CN" dirty="0" smtClean="0"/>
              <a:t>A+A=A</a:t>
            </a:r>
            <a:r>
              <a:rPr lang="zh-CN" altLang="zh-CN" dirty="0"/>
              <a:t>；</a:t>
            </a:r>
            <a:r>
              <a:rPr lang="en-US" altLang="zh-CN" dirty="0" smtClean="0"/>
              <a:t>AA=A</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smtClean="0"/>
              <a:t>逻辑运算</a:t>
            </a:r>
            <a:r>
              <a:rPr lang="zh-CN" altLang="en-US" dirty="0"/>
              <a:t>的基本</a:t>
            </a:r>
            <a:r>
              <a:rPr lang="zh-CN" altLang="en-US" dirty="0" smtClean="0"/>
              <a:t>公式</a:t>
            </a:r>
            <a:endParaRPr lang="zh-CN" altLang="en-US" dirty="0"/>
          </a:p>
        </p:txBody>
      </p:sp>
    </p:spTree>
    <p:extLst>
      <p:ext uri="{BB962C8B-B14F-4D97-AF65-F5344CB8AC3E}">
        <p14:creationId xmlns:p14="http://schemas.microsoft.com/office/powerpoint/2010/main" val="34911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fade">
                                      <p:cBhvr>
                                        <p:cTn id="48" dur="1000"/>
                                        <p:tgtEl>
                                          <p:spTgt spid="2">
                                            <p:txEl>
                                              <p:pRg st="7" end="7"/>
                                            </p:txEl>
                                          </p:spTgt>
                                        </p:tgtEl>
                                      </p:cBhvr>
                                    </p:animEffect>
                                    <p:anim calcmode="lin" valueType="num">
                                      <p:cBhvr>
                                        <p:cTn id="4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Effect transition="in" filter="fade">
                                      <p:cBhvr>
                                        <p:cTn id="55" dur="1000"/>
                                        <p:tgtEl>
                                          <p:spTgt spid="2">
                                            <p:txEl>
                                              <p:pRg st="8" end="8"/>
                                            </p:txEl>
                                          </p:spTgt>
                                        </p:tgtEl>
                                      </p:cBhvr>
                                    </p:animEffect>
                                    <p:anim calcmode="lin" valueType="num">
                                      <p:cBhvr>
                                        <p:cTn id="5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fade">
                                      <p:cBhvr>
                                        <p:cTn id="60" dur="1000"/>
                                        <p:tgtEl>
                                          <p:spTgt spid="2">
                                            <p:txEl>
                                              <p:pRg st="9" end="9"/>
                                            </p:txEl>
                                          </p:spTgt>
                                        </p:tgtEl>
                                      </p:cBhvr>
                                    </p:animEffect>
                                    <p:anim calcmode="lin" valueType="num">
                                      <p:cBhvr>
                                        <p:cTn id="6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lvl="0"/>
                <a:r>
                  <a:rPr lang="zh-CN" altLang="zh-CN" dirty="0" smtClean="0"/>
                  <a:t>反转律</a:t>
                </a:r>
                <a:endParaRPr lang="en-US" altLang="zh-CN" dirty="0"/>
              </a:p>
              <a:p>
                <a:pPr lvl="1"/>
                <a14:m>
                  <m:oMath xmlns:m="http://schemas.openxmlformats.org/officeDocument/2006/math">
                    <m:r>
                      <m:rPr>
                        <m:sty m:val="p"/>
                      </m:rPr>
                      <a:rPr lang="en-US" altLang="zh-CN">
                        <a:latin typeface="Cambria Math"/>
                      </a:rPr>
                      <m:t>A</m:t>
                    </m:r>
                    <m:r>
                      <a:rPr lang="en-US" altLang="zh-CN">
                        <a:latin typeface="Cambria Math"/>
                      </a:rPr>
                      <m:t>=</m:t>
                    </m:r>
                    <m:acc>
                      <m:accPr>
                        <m:chr m:val="̿"/>
                        <m:ctrlPr>
                          <a:rPr lang="zh-CN" altLang="zh-CN" i="1">
                            <a:latin typeface="Cambria Math"/>
                          </a:rPr>
                        </m:ctrlPr>
                      </m:accPr>
                      <m:e>
                        <m:r>
                          <m:rPr>
                            <m:sty m:val="p"/>
                          </m:rPr>
                          <a:rPr lang="en-US" altLang="zh-CN">
                            <a:latin typeface="Cambria Math"/>
                          </a:rPr>
                          <m:t>A</m:t>
                        </m:r>
                      </m:e>
                    </m:acc>
                  </m:oMath>
                </a14:m>
                <a:endParaRPr lang="zh-CN" altLang="zh-CN" dirty="0"/>
              </a:p>
              <a:p>
                <a:pPr lvl="0"/>
                <a:r>
                  <a:rPr lang="zh-CN" altLang="zh-CN" dirty="0"/>
                  <a:t>互补律</a:t>
                </a:r>
                <a:endParaRPr lang="en-US" altLang="zh-CN" dirty="0"/>
              </a:p>
              <a:p>
                <a:pPr lvl="1"/>
                <a14:m>
                  <m:oMath xmlns:m="http://schemas.openxmlformats.org/officeDocument/2006/math">
                    <m:r>
                      <m:rPr>
                        <m:sty m:val="p"/>
                      </m:rPr>
                      <a:rPr lang="en-US" altLang="zh-CN">
                        <a:latin typeface="Cambria Math"/>
                      </a:rPr>
                      <m:t>A</m:t>
                    </m:r>
                    <m:r>
                      <a:rPr lang="en-US" altLang="zh-CN">
                        <a:latin typeface="Cambria Math"/>
                      </a:rPr>
                      <m:t>+</m:t>
                    </m:r>
                    <m:acc>
                      <m:accPr>
                        <m:chr m:val="̅"/>
                        <m:ctrlPr>
                          <a:rPr lang="zh-CN" altLang="zh-CN" i="1">
                            <a:latin typeface="Cambria Math"/>
                          </a:rPr>
                        </m:ctrlPr>
                      </m:accPr>
                      <m:e>
                        <m:r>
                          <m:rPr>
                            <m:sty m:val="p"/>
                          </m:rPr>
                          <a:rPr lang="en-US" altLang="zh-CN">
                            <a:latin typeface="Cambria Math"/>
                          </a:rPr>
                          <m:t>A</m:t>
                        </m:r>
                      </m:e>
                    </m:acc>
                    <m:r>
                      <a:rPr lang="en-US" altLang="zh-CN">
                        <a:latin typeface="Cambria Math"/>
                      </a:rPr>
                      <m:t>=1</m:t>
                    </m:r>
                    <m:r>
                      <a:rPr lang="zh-CN" altLang="zh-CN">
                        <a:latin typeface="Cambria Math"/>
                      </a:rPr>
                      <m:t>，</m:t>
                    </m:r>
                    <m:r>
                      <m:rPr>
                        <m:sty m:val="p"/>
                      </m:rPr>
                      <a:rPr lang="en-US" altLang="zh-CN">
                        <a:latin typeface="Cambria Math"/>
                      </a:rPr>
                      <m:t>A</m:t>
                    </m:r>
                    <m:acc>
                      <m:accPr>
                        <m:chr m:val="̅"/>
                        <m:ctrlPr>
                          <a:rPr lang="zh-CN" altLang="zh-CN" i="1">
                            <a:latin typeface="Cambria Math"/>
                          </a:rPr>
                        </m:ctrlPr>
                      </m:accPr>
                      <m:e>
                        <m:r>
                          <m:rPr>
                            <m:sty m:val="p"/>
                          </m:rPr>
                          <a:rPr lang="en-US" altLang="zh-CN">
                            <a:latin typeface="Cambria Math"/>
                          </a:rPr>
                          <m:t>A</m:t>
                        </m:r>
                      </m:e>
                    </m:acc>
                    <m:r>
                      <a:rPr lang="en-US" altLang="zh-CN" i="1">
                        <a:latin typeface="Cambria Math"/>
                      </a:rPr>
                      <m:t>=0</m:t>
                    </m:r>
                  </m:oMath>
                </a14:m>
                <a:endParaRPr lang="zh-CN" altLang="zh-CN" dirty="0"/>
              </a:p>
              <a:p>
                <a:pPr lvl="0"/>
                <a:r>
                  <a:rPr lang="zh-CN" altLang="zh-CN" dirty="0"/>
                  <a:t>反演律（</a:t>
                </a:r>
                <a:r>
                  <a:rPr lang="en-US" altLang="zh-CN" dirty="0" err="1"/>
                  <a:t>De.Morgan</a:t>
                </a:r>
                <a:r>
                  <a:rPr lang="zh-CN" altLang="zh-CN" dirty="0"/>
                  <a:t>定律）</a:t>
                </a:r>
                <a:endParaRPr lang="en-US" altLang="zh-CN" i="1" dirty="0"/>
              </a:p>
              <a:p>
                <a:pPr lvl="1"/>
                <a14:m>
                  <m:oMath xmlns:m="http://schemas.openxmlformats.org/officeDocument/2006/math">
                    <m:acc>
                      <m:accPr>
                        <m:chr m:val="̅"/>
                        <m:ctrlPr>
                          <a:rPr lang="zh-CN" altLang="zh-CN" i="1">
                            <a:latin typeface="Cambria Math"/>
                          </a:rPr>
                        </m:ctrlPr>
                      </m:accPr>
                      <m:e>
                        <m:r>
                          <m:rPr>
                            <m:sty m:val="p"/>
                          </m:rPr>
                          <a:rPr lang="en-US" altLang="zh-CN">
                            <a:latin typeface="Cambria Math"/>
                          </a:rPr>
                          <m:t>AB</m:t>
                        </m:r>
                      </m:e>
                    </m:acc>
                    <m:r>
                      <a:rPr lang="en-US" altLang="zh-CN" i="1">
                        <a:latin typeface="Cambria Math"/>
                      </a:rPr>
                      <m:t>=</m:t>
                    </m:r>
                    <m:acc>
                      <m:accPr>
                        <m:chr m:val="̅"/>
                        <m:ctrlPr>
                          <a:rPr lang="zh-CN" altLang="zh-CN" i="1">
                            <a:latin typeface="Cambria Math"/>
                          </a:rPr>
                        </m:ctrlPr>
                      </m:accPr>
                      <m:e>
                        <m:r>
                          <m:rPr>
                            <m:sty m:val="p"/>
                          </m:rPr>
                          <a:rPr lang="en-US" altLang="zh-CN">
                            <a:latin typeface="Cambria Math"/>
                          </a:rPr>
                          <m:t>A</m:t>
                        </m:r>
                      </m:e>
                    </m:acc>
                    <m:r>
                      <a:rPr lang="en-US" altLang="zh-CN">
                        <a:latin typeface="Cambria Math"/>
                      </a:rPr>
                      <m:t>+</m:t>
                    </m:r>
                    <m:acc>
                      <m:accPr>
                        <m:chr m:val="̅"/>
                        <m:ctrlPr>
                          <a:rPr lang="zh-CN" altLang="zh-CN" i="1">
                            <a:latin typeface="Cambria Math"/>
                          </a:rPr>
                        </m:ctrlPr>
                      </m:accPr>
                      <m:e>
                        <m:r>
                          <m:rPr>
                            <m:sty m:val="p"/>
                          </m:rPr>
                          <a:rPr lang="en-US" altLang="zh-CN">
                            <a:latin typeface="Cambria Math"/>
                          </a:rPr>
                          <m:t>B</m:t>
                        </m:r>
                      </m:e>
                    </m:acc>
                  </m:oMath>
                </a14:m>
                <a:r>
                  <a:rPr lang="zh-CN" altLang="zh-CN" dirty="0"/>
                  <a:t>；</a:t>
                </a:r>
                <a14:m>
                  <m:oMath xmlns:m="http://schemas.openxmlformats.org/officeDocument/2006/math">
                    <m:acc>
                      <m:accPr>
                        <m:chr m:val="̅"/>
                        <m:ctrlPr>
                          <a:rPr lang="zh-CN" altLang="zh-CN" i="1">
                            <a:latin typeface="Cambria Math"/>
                          </a:rPr>
                        </m:ctrlPr>
                      </m:accPr>
                      <m:e>
                        <m:r>
                          <m:rPr>
                            <m:sty m:val="p"/>
                          </m:rPr>
                          <a:rPr lang="en-US" altLang="zh-CN">
                            <a:latin typeface="Cambria Math"/>
                          </a:rPr>
                          <m:t>A</m:t>
                        </m:r>
                        <m:r>
                          <a:rPr lang="en-US" altLang="zh-CN">
                            <a:latin typeface="Cambria Math"/>
                          </a:rPr>
                          <m:t>+</m:t>
                        </m:r>
                        <m:r>
                          <m:rPr>
                            <m:sty m:val="p"/>
                          </m:rPr>
                          <a:rPr lang="en-US" altLang="zh-CN">
                            <a:latin typeface="Cambria Math"/>
                          </a:rPr>
                          <m:t>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m:t>
                        </m:r>
                      </m:e>
                    </m:acc>
                    <m:acc>
                      <m:accPr>
                        <m:chr m:val="̅"/>
                        <m:ctrlPr>
                          <a:rPr lang="zh-CN" altLang="zh-CN" i="1">
                            <a:latin typeface="Cambria Math"/>
                          </a:rPr>
                        </m:ctrlPr>
                      </m:accPr>
                      <m:e>
                        <m:r>
                          <m:rPr>
                            <m:sty m:val="p"/>
                          </m:rPr>
                          <a:rPr lang="en-US" altLang="zh-CN">
                            <a:latin typeface="Cambria Math"/>
                          </a:rPr>
                          <m:t>B</m:t>
                        </m:r>
                      </m:e>
                    </m:acc>
                  </m:oMath>
                </a14:m>
                <a:endParaRPr lang="zh-CN" altLang="zh-CN" dirty="0"/>
              </a:p>
              <a:p>
                <a:pPr lvl="0"/>
                <a:r>
                  <a:rPr lang="zh-CN" altLang="zh-CN" dirty="0"/>
                  <a:t>吸收律</a:t>
                </a:r>
                <a:endParaRPr lang="en-US" altLang="zh-CN" dirty="0"/>
              </a:p>
              <a:p>
                <a:pPr lvl="1"/>
                <a:r>
                  <a:rPr lang="en-US" altLang="zh-CN" dirty="0"/>
                  <a:t>A+AB=A</a:t>
                </a:r>
                <a:r>
                  <a:rPr lang="zh-CN" altLang="zh-CN" dirty="0" smtClean="0"/>
                  <a:t>；</a:t>
                </a:r>
                <a14:m>
                  <m:oMath xmlns:m="http://schemas.openxmlformats.org/officeDocument/2006/math">
                    <m:r>
                      <a:rPr lang="en-US" altLang="zh-CN" b="0" i="1" smtClean="0">
                        <a:latin typeface="Cambria Math"/>
                      </a:rPr>
                      <m:t>𝐴</m:t>
                    </m:r>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𝐴</m:t>
                        </m:r>
                      </m:e>
                    </m:acc>
                    <m:r>
                      <a:rPr lang="en-US" altLang="zh-CN" b="0" i="1" smtClean="0">
                        <a:latin typeface="Cambria Math"/>
                      </a:rPr>
                      <m:t>𝐵</m:t>
                    </m:r>
                    <m:r>
                      <a:rPr lang="en-US" altLang="zh-CN" b="0" i="1" smtClean="0">
                        <a:latin typeface="Cambria Math"/>
                      </a:rPr>
                      <m:t>=</m:t>
                    </m:r>
                    <m:r>
                      <a:rPr lang="en-US" altLang="zh-CN" b="0" i="1" smtClean="0">
                        <a:latin typeface="Cambria Math"/>
                      </a:rPr>
                      <m:t>𝐴</m:t>
                    </m:r>
                    <m:r>
                      <a:rPr lang="en-US" altLang="zh-CN" b="0" i="1" smtClean="0">
                        <a:latin typeface="Cambria Math"/>
                      </a:rPr>
                      <m:t>+</m:t>
                    </m:r>
                    <m:r>
                      <a:rPr lang="en-US" altLang="zh-CN" b="0" i="1" smtClean="0">
                        <a:latin typeface="Cambria Math"/>
                      </a:rPr>
                      <m:t>𝐵</m:t>
                    </m:r>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逻辑运算的基本公式</a:t>
            </a:r>
            <a:endParaRPr lang="zh-CN" altLang="en-US" dirty="0"/>
          </a:p>
        </p:txBody>
      </p:sp>
    </p:spTree>
    <p:extLst>
      <p:ext uri="{BB962C8B-B14F-4D97-AF65-F5344CB8AC3E}">
        <p14:creationId xmlns:p14="http://schemas.microsoft.com/office/powerpoint/2010/main" val="29077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使用真值表证明</a:t>
                </a:r>
                <a:r>
                  <a:rPr lang="en-US" altLang="zh-CN" dirty="0" smtClean="0"/>
                  <a:t>De-Morgan</a:t>
                </a:r>
                <a:r>
                  <a:rPr lang="zh-CN" altLang="en-US" dirty="0" smtClean="0"/>
                  <a:t>定律；</a:t>
                </a:r>
                <a:endParaRPr lang="en-US" altLang="zh-CN" dirty="0" smtClean="0"/>
              </a:p>
              <a:p>
                <a:pPr lvl="1"/>
                <a14:m>
                  <m:oMath xmlns:m="http://schemas.openxmlformats.org/officeDocument/2006/math">
                    <m:acc>
                      <m:accPr>
                        <m:chr m:val="̅"/>
                        <m:ctrlPr>
                          <a:rPr lang="zh-CN" altLang="zh-CN" i="1">
                            <a:latin typeface="Cambria Math"/>
                          </a:rPr>
                        </m:ctrlPr>
                      </m:accPr>
                      <m:e>
                        <m:r>
                          <m:rPr>
                            <m:sty m:val="p"/>
                          </m:rPr>
                          <a:rPr lang="en-US" altLang="zh-CN">
                            <a:latin typeface="Cambria Math"/>
                          </a:rPr>
                          <m:t>AB</m:t>
                        </m:r>
                      </m:e>
                    </m:acc>
                    <m:r>
                      <a:rPr lang="en-US" altLang="zh-CN" i="1">
                        <a:latin typeface="Cambria Math"/>
                      </a:rPr>
                      <m:t>=</m:t>
                    </m:r>
                    <m:acc>
                      <m:accPr>
                        <m:chr m:val="̅"/>
                        <m:ctrlPr>
                          <a:rPr lang="zh-CN" altLang="zh-CN" i="1">
                            <a:latin typeface="Cambria Math"/>
                          </a:rPr>
                        </m:ctrlPr>
                      </m:accPr>
                      <m:e>
                        <m:r>
                          <m:rPr>
                            <m:sty m:val="p"/>
                          </m:rPr>
                          <a:rPr lang="en-US" altLang="zh-CN">
                            <a:latin typeface="Cambria Math"/>
                          </a:rPr>
                          <m:t>A</m:t>
                        </m:r>
                      </m:e>
                    </m:acc>
                    <m:r>
                      <a:rPr lang="en-US" altLang="zh-CN">
                        <a:latin typeface="Cambria Math"/>
                      </a:rPr>
                      <m:t>+</m:t>
                    </m:r>
                    <m:acc>
                      <m:accPr>
                        <m:chr m:val="̅"/>
                        <m:ctrlPr>
                          <a:rPr lang="zh-CN" altLang="zh-CN" i="1">
                            <a:latin typeface="Cambria Math"/>
                          </a:rPr>
                        </m:ctrlPr>
                      </m:accPr>
                      <m:e>
                        <m:r>
                          <m:rPr>
                            <m:sty m:val="p"/>
                          </m:rPr>
                          <a:rPr lang="en-US" altLang="zh-CN">
                            <a:latin typeface="Cambria Math"/>
                          </a:rPr>
                          <m:t>B</m:t>
                        </m:r>
                      </m:e>
                    </m:acc>
                  </m:oMath>
                </a14:m>
                <a:r>
                  <a:rPr lang="zh-CN" altLang="zh-CN" dirty="0"/>
                  <a:t>；</a:t>
                </a:r>
                <a14:m>
                  <m:oMath xmlns:m="http://schemas.openxmlformats.org/officeDocument/2006/math">
                    <m:acc>
                      <m:accPr>
                        <m:chr m:val="̅"/>
                        <m:ctrlPr>
                          <a:rPr lang="zh-CN" altLang="zh-CN" i="1">
                            <a:latin typeface="Cambria Math"/>
                          </a:rPr>
                        </m:ctrlPr>
                      </m:accPr>
                      <m:e>
                        <m:r>
                          <m:rPr>
                            <m:sty m:val="p"/>
                          </m:rPr>
                          <a:rPr lang="en-US" altLang="zh-CN">
                            <a:latin typeface="Cambria Math"/>
                          </a:rPr>
                          <m:t>A</m:t>
                        </m:r>
                        <m:r>
                          <a:rPr lang="en-US" altLang="zh-CN">
                            <a:latin typeface="Cambria Math"/>
                          </a:rPr>
                          <m:t>+</m:t>
                        </m:r>
                        <m:r>
                          <m:rPr>
                            <m:sty m:val="p"/>
                          </m:rPr>
                          <a:rPr lang="en-US" altLang="zh-CN">
                            <a:latin typeface="Cambria Math"/>
                          </a:rPr>
                          <m:t>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m:t>
                        </m:r>
                      </m:e>
                    </m:acc>
                    <m:acc>
                      <m:accPr>
                        <m:chr m:val="̅"/>
                        <m:ctrlPr>
                          <a:rPr lang="zh-CN" altLang="zh-CN" i="1">
                            <a:latin typeface="Cambria Math"/>
                          </a:rPr>
                        </m:ctrlPr>
                      </m:accPr>
                      <m:e>
                        <m:r>
                          <m:rPr>
                            <m:sty m:val="p"/>
                          </m:rPr>
                          <a:rPr lang="en-US" altLang="zh-CN">
                            <a:latin typeface="Cambria Math"/>
                          </a:rPr>
                          <m:t>B</m:t>
                        </m:r>
                      </m:e>
                    </m:acc>
                  </m:oMath>
                </a14:m>
                <a:endParaRPr lang="en-US" altLang="zh-CN" dirty="0" smtClean="0"/>
              </a:p>
              <a:p>
                <a:pPr marL="393192" lvl="1" indent="0">
                  <a:buNone/>
                </a:pPr>
                <a:endParaRPr lang="zh-CN" altLang="zh-CN" dirty="0"/>
              </a:p>
              <a:p>
                <a:pPr marL="365760" lvl="1" indent="-256032">
                  <a:spcBef>
                    <a:spcPts val="400"/>
                  </a:spcBef>
                  <a:buSzPct val="68000"/>
                  <a:buFont typeface="Wingdings 3"/>
                  <a:buChar char=""/>
                </a:pPr>
                <a:r>
                  <a:rPr lang="zh-CN" altLang="en-US" dirty="0" smtClean="0"/>
                  <a:t>证明 </a:t>
                </a:r>
                <a:r>
                  <a:rPr lang="en-US" altLang="zh-CN" dirty="0" smtClean="0"/>
                  <a:t>A+BC=(A+B)(A+C)</a:t>
                </a:r>
                <a:endParaRPr lang="zh-CN" altLang="zh-CN" dirty="0"/>
              </a:p>
              <a:p>
                <a:endParaRPr lang="en-US" altLang="zh-CN" dirty="0" smtClean="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证明</a:t>
            </a:r>
          </a:p>
        </p:txBody>
      </p:sp>
    </p:spTree>
    <p:extLst>
      <p:ext uri="{BB962C8B-B14F-4D97-AF65-F5344CB8AC3E}">
        <p14:creationId xmlns:p14="http://schemas.microsoft.com/office/powerpoint/2010/main" val="112133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t>代入</a:t>
                </a:r>
                <a:r>
                  <a:rPr lang="zh-CN" altLang="en-US" dirty="0"/>
                  <a:t>定理：在任何一个包含变量</a:t>
                </a:r>
                <a:r>
                  <a:rPr lang="en-US" altLang="zh-CN" dirty="0"/>
                  <a:t>A</a:t>
                </a:r>
                <a:r>
                  <a:rPr lang="zh-CN" altLang="en-US" dirty="0"/>
                  <a:t>的逻辑等式中，若以另外一个逻辑式代入等式中所有</a:t>
                </a:r>
                <a:r>
                  <a:rPr lang="en-US" altLang="zh-CN" dirty="0"/>
                  <a:t>A</a:t>
                </a:r>
                <a:r>
                  <a:rPr lang="zh-CN" altLang="en-US" dirty="0"/>
                  <a:t>的位置，则等式依然成立。</a:t>
                </a:r>
              </a:p>
              <a:p>
                <a:r>
                  <a:rPr lang="zh-CN" altLang="en-US" dirty="0" smtClean="0"/>
                  <a:t>扩展</a:t>
                </a:r>
                <a:r>
                  <a:rPr lang="en-US" altLang="zh-CN" dirty="0" smtClean="0"/>
                  <a:t>De-Morgan</a:t>
                </a:r>
                <a:r>
                  <a:rPr lang="zh-CN" altLang="en-US" dirty="0" smtClean="0"/>
                  <a:t>定律，证明：</a:t>
                </a:r>
                <a14:m>
                  <m:oMath xmlns:m="http://schemas.openxmlformats.org/officeDocument/2006/math">
                    <m:sSup>
                      <m:sSupPr>
                        <m:ctrlPr>
                          <a:rPr lang="en-US" altLang="zh-CN" sz="2000" b="0" i="1" smtClean="0">
                            <a:latin typeface="Cambria Math"/>
                          </a:rPr>
                        </m:ctrlPr>
                      </m:sSupPr>
                      <m:e>
                        <m:d>
                          <m:dPr>
                            <m:ctrlPr>
                              <a:rPr lang="en-US" altLang="zh-CN" sz="2000" b="0" i="1" smtClean="0">
                                <a:latin typeface="Cambria Math"/>
                              </a:rPr>
                            </m:ctrlPr>
                          </m:dPr>
                          <m:e>
                            <m:r>
                              <a:rPr lang="en-US" altLang="zh-CN" sz="2000" b="0" i="1" smtClean="0">
                                <a:latin typeface="Cambria Math"/>
                              </a:rPr>
                              <m:t>𝐴</m:t>
                            </m:r>
                            <m:r>
                              <a:rPr lang="en-US" altLang="zh-CN" sz="2000" b="0" i="1" smtClean="0">
                                <a:latin typeface="Cambria Math"/>
                              </a:rPr>
                              <m:t>+</m:t>
                            </m:r>
                            <m:r>
                              <a:rPr lang="en-US" altLang="zh-CN" sz="2000" b="0" i="1" smtClean="0">
                                <a:latin typeface="Cambria Math"/>
                              </a:rPr>
                              <m:t>𝐵</m:t>
                            </m:r>
                            <m:r>
                              <a:rPr lang="en-US" altLang="zh-CN" sz="2000" b="0" i="1" smtClean="0">
                                <a:latin typeface="Cambria Math"/>
                              </a:rPr>
                              <m:t>+</m:t>
                            </m:r>
                            <m:r>
                              <a:rPr lang="en-US" altLang="zh-CN" sz="2000" b="0" i="1" smtClean="0">
                                <a:latin typeface="Cambria Math"/>
                              </a:rPr>
                              <m:t>𝐶</m:t>
                            </m:r>
                          </m:e>
                        </m:d>
                      </m:e>
                      <m:sup>
                        <m:r>
                          <a:rPr lang="en-US" altLang="zh-CN" sz="2000" b="0" i="1" smtClean="0">
                            <a:latin typeface="Cambria Math"/>
                          </a:rPr>
                          <m:t>′</m:t>
                        </m:r>
                      </m:sup>
                    </m:sSup>
                    <m:r>
                      <a:rPr lang="en-US" altLang="zh-CN" sz="2000" b="0" i="1" smtClean="0">
                        <a:latin typeface="Cambria Math"/>
                      </a:rPr>
                      <m:t>=</m:t>
                    </m:r>
                    <m:sSup>
                      <m:sSupPr>
                        <m:ctrlPr>
                          <a:rPr lang="en-US" altLang="zh-CN" sz="2000" b="0" i="1" smtClean="0">
                            <a:latin typeface="Cambria Math"/>
                          </a:rPr>
                        </m:ctrlPr>
                      </m:sSupPr>
                      <m:e>
                        <m:r>
                          <a:rPr lang="en-US" altLang="zh-CN" sz="2000" b="0" i="1" smtClean="0">
                            <a:latin typeface="Cambria Math"/>
                          </a:rPr>
                          <m:t>𝐴</m:t>
                        </m:r>
                      </m:e>
                      <m:sup>
                        <m:r>
                          <a:rPr lang="en-US" altLang="zh-CN" sz="2000" b="0" i="1" smtClean="0">
                            <a:latin typeface="Cambria Math"/>
                          </a:rPr>
                          <m:t>′</m:t>
                        </m:r>
                      </m:sup>
                    </m:sSup>
                    <m:sSup>
                      <m:sSupPr>
                        <m:ctrlPr>
                          <a:rPr lang="en-US" altLang="zh-CN" sz="2000" b="0" i="1" smtClean="0">
                            <a:latin typeface="Cambria Math"/>
                          </a:rPr>
                        </m:ctrlPr>
                      </m:sSupPr>
                      <m:e>
                        <m:r>
                          <a:rPr lang="en-US" altLang="zh-CN" sz="2000" b="0" i="1" smtClean="0">
                            <a:latin typeface="Cambria Math"/>
                          </a:rPr>
                          <m:t>𝐵</m:t>
                        </m:r>
                      </m:e>
                      <m:sup>
                        <m:r>
                          <a:rPr lang="en-US" altLang="zh-CN" sz="2000" b="0" i="1" smtClean="0">
                            <a:latin typeface="Cambria Math"/>
                          </a:rPr>
                          <m:t>′</m:t>
                        </m:r>
                      </m:sup>
                    </m:sSup>
                    <m:r>
                      <a:rPr lang="en-US" altLang="zh-CN" sz="2000" b="0" i="1" smtClean="0">
                        <a:latin typeface="Cambria Math"/>
                      </a:rPr>
                      <m:t>𝐶</m:t>
                    </m:r>
                    <m:r>
                      <a:rPr lang="en-US" altLang="zh-CN" sz="2000" b="0" i="1" smtClean="0">
                        <a:latin typeface="Cambria Math"/>
                      </a:rPr>
                      <m:t>′</m:t>
                    </m:r>
                  </m:oMath>
                </a14:m>
                <a:r>
                  <a:rPr lang="zh-CN" altLang="en-US" dirty="0" smtClean="0"/>
                  <a:t>。</a:t>
                </a:r>
                <a:endParaRPr lang="en-US" altLang="zh-CN" dirty="0" smtClean="0"/>
              </a:p>
              <a:p>
                <a:pPr lvl="1"/>
                <a:r>
                  <a:rPr lang="zh-CN" altLang="en-US" dirty="0"/>
                  <a:t>证</a:t>
                </a:r>
                <a:r>
                  <a:rPr lang="zh-CN" altLang="en-US" dirty="0" smtClean="0"/>
                  <a:t>：令</a:t>
                </a:r>
                <a14:m>
                  <m:oMath xmlns:m="http://schemas.openxmlformats.org/officeDocument/2006/math">
                    <m:r>
                      <a:rPr lang="en-US" altLang="zh-CN" b="0" i="1" smtClean="0">
                        <a:latin typeface="Cambria Math"/>
                      </a:rPr>
                      <m:t>𝐺</m:t>
                    </m:r>
                    <m:r>
                      <a:rPr lang="en-US" altLang="zh-CN" b="0" i="1" smtClean="0">
                        <a:latin typeface="Cambria Math"/>
                      </a:rPr>
                      <m:t>=</m:t>
                    </m:r>
                    <m:r>
                      <a:rPr lang="en-US" altLang="zh-CN" b="0" i="1" smtClean="0">
                        <a:latin typeface="Cambria Math"/>
                      </a:rPr>
                      <m:t>𝐴</m:t>
                    </m:r>
                    <m:r>
                      <a:rPr lang="en-US" altLang="zh-CN" b="0" i="1" smtClean="0">
                        <a:latin typeface="Cambria Math"/>
                      </a:rPr>
                      <m:t>+</m:t>
                    </m:r>
                    <m:r>
                      <a:rPr lang="en-US" altLang="zh-CN" b="0" i="1" smtClean="0">
                        <a:latin typeface="Cambria Math"/>
                      </a:rPr>
                      <m:t>𝐵</m:t>
                    </m:r>
                    <m:r>
                      <a:rPr lang="en-US" altLang="zh-CN" b="0" i="1" smtClean="0">
                        <a:latin typeface="Cambria Math"/>
                      </a:rPr>
                      <m:t>,</m:t>
                    </m:r>
                  </m:oMath>
                </a14:m>
                <a:r>
                  <a:rPr lang="en-US" altLang="zh-CN" dirty="0" smtClean="0"/>
                  <a:t> </a:t>
                </a:r>
                <a:r>
                  <a:rPr lang="zh-CN" altLang="en-US" dirty="0" smtClean="0"/>
                  <a:t>则有：</a:t>
                </a:r>
                <a:endParaRPr lang="en-US" altLang="zh-CN" dirty="0" smtClean="0"/>
              </a:p>
              <a:p>
                <a:pPr lvl="1"/>
                <a14:m>
                  <m:oMath xmlns:m="http://schemas.openxmlformats.org/officeDocument/2006/math">
                    <m:sSup>
                      <m:sSupPr>
                        <m:ctrlPr>
                          <a:rPr lang="en-US" altLang="zh-CN" b="0" i="1" smtClean="0">
                            <a:latin typeface="Cambria Math"/>
                          </a:rPr>
                        </m:ctrlPr>
                      </m:sSupPr>
                      <m:e>
                        <m:d>
                          <m:dPr>
                            <m:ctrlPr>
                              <a:rPr lang="en-US" altLang="zh-CN" b="0" i="1" smtClean="0">
                                <a:latin typeface="Cambria Math"/>
                              </a:rPr>
                            </m:ctrlPr>
                          </m:dPr>
                          <m:e>
                            <m:r>
                              <a:rPr lang="en-US" altLang="zh-CN" b="0" i="1" smtClean="0">
                                <a:latin typeface="Cambria Math"/>
                              </a:rPr>
                              <m:t>𝐴</m:t>
                            </m:r>
                            <m:r>
                              <a:rPr lang="en-US" altLang="zh-CN" b="0" i="1" smtClean="0">
                                <a:latin typeface="Cambria Math"/>
                              </a:rPr>
                              <m:t>+</m:t>
                            </m:r>
                            <m:r>
                              <a:rPr lang="en-US" altLang="zh-CN" b="0" i="1" smtClean="0">
                                <a:latin typeface="Cambria Math"/>
                              </a:rPr>
                              <m:t>𝐵</m:t>
                            </m:r>
                            <m:r>
                              <a:rPr lang="en-US" altLang="zh-CN" b="0" i="1" smtClean="0">
                                <a:latin typeface="Cambria Math"/>
                              </a:rPr>
                              <m:t>+</m:t>
                            </m:r>
                            <m:r>
                              <a:rPr lang="en-US" altLang="zh-CN" b="0" i="1" smtClean="0">
                                <a:latin typeface="Cambria Math"/>
                              </a:rPr>
                              <m:t>𝐶</m:t>
                            </m:r>
                          </m:e>
                        </m:d>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d>
                          <m:dPr>
                            <m:ctrlPr>
                              <a:rPr lang="en-US" altLang="zh-CN" b="0" i="1" smtClean="0">
                                <a:latin typeface="Cambria Math"/>
                              </a:rPr>
                            </m:ctrlPr>
                          </m:dPr>
                          <m:e>
                            <m:r>
                              <a:rPr lang="en-US" altLang="zh-CN" b="0" i="1" smtClean="0">
                                <a:latin typeface="Cambria Math"/>
                              </a:rPr>
                              <m:t>𝐺</m:t>
                            </m:r>
                            <m:r>
                              <a:rPr lang="en-US" altLang="zh-CN" b="0" i="1" smtClean="0">
                                <a:latin typeface="Cambria Math"/>
                              </a:rPr>
                              <m:t>+</m:t>
                            </m:r>
                            <m:r>
                              <a:rPr lang="en-US" altLang="zh-CN" b="0" i="1" smtClean="0">
                                <a:latin typeface="Cambria Math"/>
                              </a:rPr>
                              <m:t>𝐶</m:t>
                            </m:r>
                          </m:e>
                        </m:d>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𝐺</m:t>
                        </m:r>
                      </m:e>
                      <m:sup>
                        <m:r>
                          <a:rPr lang="en-US" altLang="zh-CN" b="0" i="1" smtClean="0">
                            <a:latin typeface="Cambria Math"/>
                          </a:rPr>
                          <m:t>′</m:t>
                        </m:r>
                      </m:sup>
                    </m:sSup>
                    <m:sSup>
                      <m:sSupPr>
                        <m:ctrlPr>
                          <a:rPr lang="en-US" altLang="zh-CN" b="0" i="1" smtClean="0">
                            <a:latin typeface="Cambria Math"/>
                          </a:rPr>
                        </m:ctrlPr>
                      </m:sSupPr>
                      <m:e>
                        <m:r>
                          <a:rPr lang="en-US" altLang="zh-CN" b="0" i="1" smtClean="0">
                            <a:latin typeface="Cambria Math"/>
                          </a:rPr>
                          <m:t>𝐶</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d>
                          <m:dPr>
                            <m:ctrlPr>
                              <a:rPr lang="en-US" altLang="zh-CN" b="0" i="1" smtClean="0">
                                <a:latin typeface="Cambria Math"/>
                              </a:rPr>
                            </m:ctrlPr>
                          </m:dPr>
                          <m:e>
                            <m:r>
                              <a:rPr lang="en-US" altLang="zh-CN" b="0" i="1" smtClean="0">
                                <a:latin typeface="Cambria Math"/>
                              </a:rPr>
                              <m:t>𝐴</m:t>
                            </m:r>
                            <m:r>
                              <a:rPr lang="en-US" altLang="zh-CN" b="0" i="1" smtClean="0">
                                <a:latin typeface="Cambria Math"/>
                              </a:rPr>
                              <m:t>+</m:t>
                            </m:r>
                            <m:r>
                              <a:rPr lang="en-US" altLang="zh-CN" b="0" i="1" smtClean="0">
                                <a:latin typeface="Cambria Math"/>
                              </a:rPr>
                              <m:t>𝐵</m:t>
                            </m:r>
                          </m:e>
                        </m:d>
                      </m:e>
                      <m:sup>
                        <m:r>
                          <a:rPr lang="en-US" altLang="zh-CN" b="0" i="1" smtClean="0">
                            <a:latin typeface="Cambria Math"/>
                          </a:rPr>
                          <m:t>′</m:t>
                        </m:r>
                      </m:sup>
                    </m:sSup>
                    <m:sSup>
                      <m:sSupPr>
                        <m:ctrlPr>
                          <a:rPr lang="en-US" altLang="zh-CN" b="0" i="1" smtClean="0">
                            <a:latin typeface="Cambria Math"/>
                          </a:rPr>
                        </m:ctrlPr>
                      </m:sSupPr>
                      <m:e>
                        <m:r>
                          <a:rPr lang="en-US" altLang="zh-CN" b="0" i="1" smtClean="0">
                            <a:latin typeface="Cambria Math"/>
                          </a:rPr>
                          <m:t>𝐶</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𝐴</m:t>
                        </m:r>
                      </m:e>
                      <m:sup>
                        <m:r>
                          <a:rPr lang="en-US" altLang="zh-CN" b="0" i="1" smtClean="0">
                            <a:latin typeface="Cambria Math"/>
                          </a:rPr>
                          <m:t>′</m:t>
                        </m:r>
                      </m:sup>
                    </m:sSup>
                    <m:sSup>
                      <m:sSupPr>
                        <m:ctrlPr>
                          <a:rPr lang="en-US" altLang="zh-CN" b="0" i="1" smtClean="0">
                            <a:latin typeface="Cambria Math"/>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𝐶</m:t>
                    </m:r>
                    <m:r>
                      <a:rPr lang="en-US" altLang="zh-CN" b="0" i="1" smtClean="0">
                        <a:latin typeface="Cambria Math"/>
                      </a:rPr>
                      <m:t>′</m:t>
                    </m:r>
                  </m:oMath>
                </a14:m>
                <a:r>
                  <a:rPr lang="zh-CN" altLang="en-US" dirty="0" smtClean="0"/>
                  <a:t>。</a:t>
                </a:r>
                <a:endParaRPr lang="en-US" altLang="zh-CN" dirty="0" smtClean="0"/>
              </a:p>
              <a:p>
                <a:pPr lvl="1"/>
                <a:r>
                  <a:rPr lang="en-US" altLang="zh-CN" dirty="0"/>
                  <a:t>	</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逻辑运算</a:t>
            </a:r>
            <a:r>
              <a:rPr lang="zh-CN" altLang="en-US" dirty="0"/>
              <a:t>基本</a:t>
            </a:r>
            <a:r>
              <a:rPr lang="zh-CN" altLang="en-US" dirty="0" smtClean="0"/>
              <a:t>定理</a:t>
            </a:r>
            <a:r>
              <a:rPr lang="en-US" altLang="zh-CN" dirty="0" smtClean="0"/>
              <a:t>-</a:t>
            </a:r>
            <a:r>
              <a:rPr lang="zh-CN" altLang="en-US" dirty="0" smtClean="0"/>
              <a:t>代入定理</a:t>
            </a:r>
            <a:endParaRPr lang="zh-CN" altLang="en-US" dirty="0"/>
          </a:p>
        </p:txBody>
      </p:sp>
    </p:spTree>
    <p:extLst>
      <p:ext uri="{BB962C8B-B14F-4D97-AF65-F5344CB8AC3E}">
        <p14:creationId xmlns:p14="http://schemas.microsoft.com/office/powerpoint/2010/main" val="33943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反演定理：对于任意个逻辑式</a:t>
            </a:r>
            <a:r>
              <a:rPr lang="en-US" altLang="zh-CN" dirty="0"/>
              <a:t>Y</a:t>
            </a:r>
            <a:r>
              <a:rPr lang="zh-CN" altLang="en-US" dirty="0"/>
              <a:t>，若将其中所有的“与”运算换成“或”运算，“或”运算换成“与”运算，</a:t>
            </a:r>
            <a:r>
              <a:rPr lang="en-US" altLang="zh-CN" dirty="0"/>
              <a:t>0</a:t>
            </a:r>
            <a:r>
              <a:rPr lang="zh-CN" altLang="en-US" dirty="0"/>
              <a:t>换成</a:t>
            </a:r>
            <a:r>
              <a:rPr lang="en-US" altLang="zh-CN" dirty="0"/>
              <a:t>1</a:t>
            </a:r>
            <a:r>
              <a:rPr lang="zh-CN" altLang="en-US" dirty="0"/>
              <a:t>，</a:t>
            </a:r>
            <a:r>
              <a:rPr lang="en-US" altLang="zh-CN" dirty="0"/>
              <a:t>1</a:t>
            </a:r>
            <a:r>
              <a:rPr lang="zh-CN" altLang="en-US" dirty="0"/>
              <a:t>换成</a:t>
            </a:r>
            <a:r>
              <a:rPr lang="en-US" altLang="zh-CN" dirty="0"/>
              <a:t>0</a:t>
            </a:r>
            <a:r>
              <a:rPr lang="zh-CN" altLang="en-US" dirty="0"/>
              <a:t>，原变量换成反变量，反变量换成原变量，则得到的结果就是</a:t>
            </a:r>
            <a:r>
              <a:rPr lang="en-US" altLang="zh-CN" dirty="0"/>
              <a:t>Y</a:t>
            </a:r>
            <a:r>
              <a:rPr lang="zh-CN" altLang="en-US" dirty="0"/>
              <a:t>非。（可以使用归纳法就运算符个数进行归纳证明</a:t>
            </a:r>
            <a:r>
              <a:rPr lang="zh-CN" altLang="en-US" dirty="0" smtClean="0"/>
              <a:t>）</a:t>
            </a:r>
            <a:endParaRPr lang="en-US" altLang="zh-CN" dirty="0" smtClean="0"/>
          </a:p>
          <a:p>
            <a:r>
              <a:rPr lang="en-US" altLang="zh-CN" dirty="0" smtClean="0"/>
              <a:t>De-Morgan</a:t>
            </a:r>
            <a:r>
              <a:rPr lang="zh-CN" altLang="en-US" dirty="0" smtClean="0"/>
              <a:t>定律就是反演定理的变量数为</a:t>
            </a:r>
            <a:r>
              <a:rPr lang="en-US" altLang="zh-CN" dirty="0" smtClean="0"/>
              <a:t>2</a:t>
            </a:r>
            <a:r>
              <a:rPr lang="zh-CN" altLang="en-US" dirty="0" smtClean="0"/>
              <a:t>的特例。</a:t>
            </a:r>
            <a:endParaRPr lang="en-US" altLang="zh-CN" dirty="0" smtClean="0"/>
          </a:p>
          <a:p>
            <a:r>
              <a:rPr lang="zh-CN" altLang="en-US" dirty="0"/>
              <a:t>注意</a:t>
            </a:r>
            <a:r>
              <a:rPr lang="zh-CN" altLang="en-US" dirty="0" smtClean="0"/>
              <a:t>：</a:t>
            </a:r>
            <a:endParaRPr lang="en-US" altLang="zh-CN" dirty="0" smtClean="0"/>
          </a:p>
          <a:p>
            <a:pPr lvl="1"/>
            <a:r>
              <a:rPr lang="en-US" altLang="zh-CN" dirty="0" smtClean="0"/>
              <a:t>1</a:t>
            </a:r>
            <a:r>
              <a:rPr lang="en-US" altLang="zh-CN" dirty="0"/>
              <a:t>. </a:t>
            </a:r>
            <a:r>
              <a:rPr lang="zh-CN" altLang="en-US" dirty="0"/>
              <a:t>变换中必须保持先与后或 的顺序；                               </a:t>
            </a:r>
            <a:endParaRPr lang="en-US" altLang="zh-CN" dirty="0" smtClean="0"/>
          </a:p>
          <a:p>
            <a:pPr lvl="1"/>
            <a:r>
              <a:rPr lang="en-US" altLang="zh-CN" dirty="0" smtClean="0"/>
              <a:t>2</a:t>
            </a:r>
            <a:r>
              <a:rPr lang="en-US" altLang="zh-CN" dirty="0"/>
              <a:t>. </a:t>
            </a:r>
            <a:r>
              <a:rPr lang="zh-CN" altLang="en-US" dirty="0"/>
              <a:t>对跨越两个或两个以上变量的“非号”要保留不变；</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a:t>逻辑运算的</a:t>
            </a:r>
            <a:r>
              <a:rPr lang="zh-CN" altLang="en-US" dirty="0" smtClean="0"/>
              <a:t>基本定理</a:t>
            </a:r>
            <a:r>
              <a:rPr lang="en-US" altLang="zh-CN" dirty="0" smtClean="0"/>
              <a:t>-</a:t>
            </a:r>
            <a:r>
              <a:rPr lang="zh-CN" altLang="en-US" dirty="0" smtClean="0"/>
              <a:t>反演定理</a:t>
            </a:r>
            <a:endParaRPr lang="zh-CN" altLang="en-US" dirty="0"/>
          </a:p>
        </p:txBody>
      </p:sp>
    </p:spTree>
    <p:extLst>
      <p:ext uri="{BB962C8B-B14F-4D97-AF65-F5344CB8AC3E}">
        <p14:creationId xmlns:p14="http://schemas.microsoft.com/office/powerpoint/2010/main" val="19914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circle(in)">
                                      <p:cBhvr>
                                        <p:cTn id="20" dur="2000"/>
                                        <p:tgtEl>
                                          <p:spTgt spid="2">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circle(in)">
                                      <p:cBhvr>
                                        <p:cTn id="23"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已知</a:t>
            </a:r>
            <a:r>
              <a:rPr lang="en-US" altLang="zh-CN" dirty="0"/>
              <a:t>Y</a:t>
            </a:r>
            <a:r>
              <a:rPr lang="zh-CN" altLang="en-US" dirty="0"/>
              <a:t>＝</a:t>
            </a:r>
            <a:r>
              <a:rPr lang="en-US" altLang="zh-CN" dirty="0" smtClean="0"/>
              <a:t>A</a:t>
            </a:r>
            <a:r>
              <a:rPr lang="zh-CN" altLang="en-US" dirty="0" smtClean="0"/>
              <a:t>（</a:t>
            </a:r>
            <a:r>
              <a:rPr lang="en-US" altLang="zh-CN" dirty="0" smtClean="0"/>
              <a:t>B</a:t>
            </a:r>
            <a:r>
              <a:rPr lang="zh-CN" altLang="en-US" dirty="0"/>
              <a:t>＋</a:t>
            </a:r>
            <a:r>
              <a:rPr lang="en-US" altLang="zh-CN" dirty="0"/>
              <a:t>C </a:t>
            </a:r>
            <a:r>
              <a:rPr lang="zh-CN" altLang="en-US" dirty="0"/>
              <a:t>）＋</a:t>
            </a:r>
            <a:r>
              <a:rPr lang="en-US" altLang="zh-CN" dirty="0" smtClean="0"/>
              <a:t>C’D  </a:t>
            </a:r>
            <a:r>
              <a:rPr lang="zh-CN" altLang="en-US" dirty="0"/>
              <a:t>，求</a:t>
            </a:r>
            <a:r>
              <a:rPr lang="en-US" altLang="zh-CN" dirty="0" smtClean="0"/>
              <a:t>Y’</a:t>
            </a:r>
            <a:r>
              <a:rPr lang="zh-CN" altLang="en-US" dirty="0" smtClean="0"/>
              <a:t>。</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a:t>也可以</a:t>
            </a:r>
            <a:r>
              <a:rPr lang="zh-CN" altLang="en-US" dirty="0" smtClean="0"/>
              <a:t>直接求反。</a:t>
            </a:r>
            <a:r>
              <a:rPr lang="en-US" altLang="zh-CN" dirty="0" smtClean="0"/>
              <a:t> </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smtClean="0"/>
              <a:t>反演定理例证</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82040633"/>
              </p:ext>
            </p:extLst>
          </p:nvPr>
        </p:nvGraphicFramePr>
        <p:xfrm>
          <a:off x="1187624" y="2132856"/>
          <a:ext cx="4419600" cy="1474788"/>
        </p:xfrm>
        <a:graphic>
          <a:graphicData uri="http://schemas.openxmlformats.org/presentationml/2006/ole">
            <mc:AlternateContent xmlns:mc="http://schemas.openxmlformats.org/markup-compatibility/2006">
              <mc:Choice xmlns:v="urn:schemas-microsoft-com:vml" Requires="v">
                <p:oleObj spid="_x0000_s13364" name="公式" r:id="rId4" imgW="1904174" imgH="634725" progId="Equation.3">
                  <p:embed/>
                </p:oleObj>
              </mc:Choice>
              <mc:Fallback>
                <p:oleObj name="公式" r:id="rId4" imgW="1904174" imgH="634725"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132856"/>
                        <a:ext cx="4419600" cy="1474788"/>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16840272"/>
              </p:ext>
            </p:extLst>
          </p:nvPr>
        </p:nvGraphicFramePr>
        <p:xfrm>
          <a:off x="2627784" y="4437112"/>
          <a:ext cx="5489575" cy="2063750"/>
        </p:xfrm>
        <a:graphic>
          <a:graphicData uri="http://schemas.openxmlformats.org/presentationml/2006/ole">
            <mc:AlternateContent xmlns:mc="http://schemas.openxmlformats.org/markup-compatibility/2006">
              <mc:Choice xmlns:v="urn:schemas-microsoft-com:vml" Requires="v">
                <p:oleObj spid="_x0000_s13365" name="公式" r:id="rId6" imgW="2933640" imgH="1104840" progId="Equation.3">
                  <p:embed/>
                </p:oleObj>
              </mc:Choice>
              <mc:Fallback>
                <p:oleObj name="公式" r:id="rId6" imgW="2933640" imgH="1104840" progId="Equation.3">
                  <p:embed/>
                  <p:pic>
                    <p:nvPicPr>
                      <p:cNvPr id="0" name="Object 11"/>
                      <p:cNvPicPr>
                        <a:picLocks noChangeAspect="1" noChangeArrowheads="1"/>
                      </p:cNvPicPr>
                      <p:nvPr/>
                    </p:nvPicPr>
                    <p:blipFill>
                      <a:blip r:embed="rId7"/>
                      <a:srcRect/>
                      <a:stretch>
                        <a:fillRect/>
                      </a:stretch>
                    </p:blipFill>
                    <p:spPr bwMode="auto">
                      <a:xfrm>
                        <a:off x="2627784" y="4437112"/>
                        <a:ext cx="5489575" cy="2063750"/>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02056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对偶式：设</a:t>
            </a:r>
            <a:r>
              <a:rPr lang="en-US" altLang="zh-CN" dirty="0"/>
              <a:t>Y</a:t>
            </a:r>
            <a:r>
              <a:rPr lang="zh-CN" altLang="en-US" dirty="0"/>
              <a:t>是一个逻辑函数，如果将</a:t>
            </a:r>
            <a:r>
              <a:rPr lang="en-US" altLang="zh-CN" dirty="0"/>
              <a:t>Y</a:t>
            </a:r>
            <a:r>
              <a:rPr lang="zh-CN" altLang="en-US" dirty="0"/>
              <a:t>中所有的“</a:t>
            </a:r>
            <a:r>
              <a:rPr lang="en-US" altLang="zh-CN" dirty="0"/>
              <a:t>+”</a:t>
            </a:r>
            <a:r>
              <a:rPr lang="zh-CN" altLang="en-US" dirty="0"/>
              <a:t>换成与“</a:t>
            </a:r>
            <a:r>
              <a:rPr lang="en-US" altLang="zh-CN" dirty="0"/>
              <a:t>·”</a:t>
            </a:r>
            <a:r>
              <a:rPr lang="zh-CN" altLang="en-US" dirty="0"/>
              <a:t>， </a:t>
            </a:r>
            <a:r>
              <a:rPr lang="zh-CN" altLang="en-US" dirty="0" smtClean="0"/>
              <a:t>“</a:t>
            </a:r>
            <a:r>
              <a:rPr lang="en-US" altLang="zh-CN" dirty="0"/>
              <a:t>·</a:t>
            </a:r>
            <a:r>
              <a:rPr lang="en-US" altLang="zh-CN" dirty="0" smtClean="0"/>
              <a:t>”</a:t>
            </a:r>
            <a:r>
              <a:rPr lang="zh-CN" altLang="en-US" dirty="0"/>
              <a:t>换成与“</a:t>
            </a:r>
            <a:r>
              <a:rPr lang="en-US" altLang="zh-CN" dirty="0"/>
              <a:t>+” </a:t>
            </a:r>
            <a:r>
              <a:rPr lang="zh-CN" altLang="en-US" dirty="0"/>
              <a:t>，“</a:t>
            </a:r>
            <a:r>
              <a:rPr lang="en-US" altLang="zh-CN" dirty="0"/>
              <a:t>1” </a:t>
            </a:r>
            <a:r>
              <a:rPr lang="zh-CN" altLang="en-US" dirty="0"/>
              <a:t>换成与“</a:t>
            </a:r>
            <a:r>
              <a:rPr lang="en-US" altLang="zh-CN" dirty="0"/>
              <a:t>0”</a:t>
            </a:r>
            <a:r>
              <a:rPr lang="zh-CN" altLang="en-US" dirty="0"/>
              <a:t>， “</a:t>
            </a:r>
            <a:r>
              <a:rPr lang="en-US" altLang="zh-CN" dirty="0"/>
              <a:t>0” </a:t>
            </a:r>
            <a:r>
              <a:rPr lang="zh-CN" altLang="en-US" dirty="0"/>
              <a:t>换成与“</a:t>
            </a:r>
            <a:r>
              <a:rPr lang="en-US" altLang="zh-CN" dirty="0"/>
              <a:t>1”</a:t>
            </a:r>
            <a:r>
              <a:rPr lang="zh-CN" altLang="en-US" dirty="0"/>
              <a:t>，而变量保持不变，则所得的新的逻辑式 </a:t>
            </a:r>
            <a:r>
              <a:rPr lang="en-US" altLang="zh-CN" dirty="0"/>
              <a:t>Y</a:t>
            </a:r>
            <a:r>
              <a:rPr lang="en-US" altLang="zh-CN" baseline="30000" dirty="0"/>
              <a:t>D</a:t>
            </a:r>
            <a:r>
              <a:rPr lang="en-US" altLang="zh-CN" dirty="0"/>
              <a:t> </a:t>
            </a:r>
            <a:r>
              <a:rPr lang="zh-CN" altLang="en-US" dirty="0"/>
              <a:t>称为</a:t>
            </a:r>
            <a:r>
              <a:rPr lang="en-US" altLang="zh-CN" dirty="0"/>
              <a:t>Y</a:t>
            </a:r>
            <a:r>
              <a:rPr lang="zh-CN" altLang="en-US" dirty="0"/>
              <a:t>的对偶式</a:t>
            </a:r>
            <a:r>
              <a:rPr lang="zh-CN" altLang="en-US" dirty="0" smtClean="0"/>
              <a:t>。</a:t>
            </a:r>
            <a:endParaRPr lang="en-US" altLang="zh-CN" dirty="0" smtClean="0"/>
          </a:p>
          <a:p>
            <a:endParaRPr lang="en-US" altLang="zh-CN" dirty="0"/>
          </a:p>
          <a:p>
            <a:endParaRPr lang="en-US" altLang="zh-CN" dirty="0" smtClean="0"/>
          </a:p>
          <a:p>
            <a:endParaRPr lang="en-US" altLang="zh-CN" dirty="0" smtClean="0"/>
          </a:p>
          <a:p>
            <a:r>
              <a:rPr lang="zh-CN" altLang="en-US" dirty="0"/>
              <a:t>对偶规则：如果两个函数</a:t>
            </a:r>
            <a:r>
              <a:rPr lang="en-US" altLang="zh-CN" dirty="0"/>
              <a:t>Y</a:t>
            </a:r>
            <a:r>
              <a:rPr lang="zh-CN" altLang="en-US" dirty="0"/>
              <a:t>和</a:t>
            </a:r>
            <a:r>
              <a:rPr lang="en-US" altLang="zh-CN" dirty="0"/>
              <a:t>G</a:t>
            </a:r>
            <a:r>
              <a:rPr lang="zh-CN" altLang="en-US" dirty="0"/>
              <a:t>相等，则其对偶式</a:t>
            </a:r>
            <a:r>
              <a:rPr lang="en-US" altLang="zh-CN" dirty="0"/>
              <a:t>Y</a:t>
            </a:r>
            <a:r>
              <a:rPr lang="en-US" altLang="zh-CN" baseline="30000" dirty="0"/>
              <a:t>D</a:t>
            </a:r>
            <a:r>
              <a:rPr lang="zh-CN" altLang="en-US" dirty="0"/>
              <a:t>和</a:t>
            </a:r>
            <a:r>
              <a:rPr lang="en-US" altLang="zh-CN" dirty="0"/>
              <a:t>G</a:t>
            </a:r>
            <a:r>
              <a:rPr lang="en-US" altLang="zh-CN" baseline="30000" dirty="0"/>
              <a:t>D</a:t>
            </a:r>
            <a:r>
              <a:rPr lang="zh-CN" altLang="en-US" dirty="0"/>
              <a:t>也必然相等，</a:t>
            </a:r>
            <a:r>
              <a:rPr lang="en-US" altLang="zh-CN" dirty="0"/>
              <a:t>Vice  versa</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smtClean="0"/>
              <a:t>逻辑运算的基本定理</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258964388"/>
              </p:ext>
            </p:extLst>
          </p:nvPr>
        </p:nvGraphicFramePr>
        <p:xfrm>
          <a:off x="899592" y="3284984"/>
          <a:ext cx="5062478" cy="576510"/>
        </p:xfrm>
        <a:graphic>
          <a:graphicData uri="http://schemas.openxmlformats.org/presentationml/2006/ole">
            <mc:AlternateContent xmlns:mc="http://schemas.openxmlformats.org/markup-compatibility/2006">
              <mc:Choice xmlns:v="urn:schemas-microsoft-com:vml" Requires="v">
                <p:oleObj spid="_x0000_s14386" name="公式" r:id="rId4" imgW="2019300" imgH="228600" progId="Equation.3">
                  <p:embed/>
                </p:oleObj>
              </mc:Choice>
              <mc:Fallback>
                <p:oleObj name="公式" r:id="rId4" imgW="20193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3284984"/>
                        <a:ext cx="5062478" cy="576510"/>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054579"/>
              </p:ext>
            </p:extLst>
          </p:nvPr>
        </p:nvGraphicFramePr>
        <p:xfrm>
          <a:off x="899592" y="3933056"/>
          <a:ext cx="6265862" cy="561975"/>
        </p:xfrm>
        <a:graphic>
          <a:graphicData uri="http://schemas.openxmlformats.org/presentationml/2006/ole">
            <mc:AlternateContent xmlns:mc="http://schemas.openxmlformats.org/markup-compatibility/2006">
              <mc:Choice xmlns:v="urn:schemas-microsoft-com:vml" Requires="v">
                <p:oleObj spid="_x0000_s14387" name="公式" r:id="rId6" imgW="2565400" imgH="228600" progId="Equation.3">
                  <p:embed/>
                </p:oleObj>
              </mc:Choice>
              <mc:Fallback>
                <p:oleObj name="公式" r:id="rId6" imgW="25654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933056"/>
                        <a:ext cx="6265862" cy="561975"/>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15773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试利用对偶规则证明吸收律</a:t>
            </a:r>
            <a:r>
              <a:rPr lang="en-US" altLang="zh-CN" dirty="0"/>
              <a:t>A</a:t>
            </a:r>
            <a:r>
              <a:rPr lang="zh-CN" altLang="en-US" dirty="0"/>
              <a:t>＋</a:t>
            </a:r>
            <a:r>
              <a:rPr lang="en-US" altLang="zh-CN" dirty="0" smtClean="0"/>
              <a:t>A’B</a:t>
            </a:r>
            <a:r>
              <a:rPr lang="zh-CN" altLang="en-US" dirty="0"/>
              <a:t>＝</a:t>
            </a:r>
            <a:r>
              <a:rPr lang="en-US" altLang="zh-CN" dirty="0"/>
              <a:t>A</a:t>
            </a:r>
            <a:r>
              <a:rPr lang="zh-CN" altLang="en-US" dirty="0"/>
              <a:t>＋</a:t>
            </a:r>
            <a:r>
              <a:rPr lang="en-US" altLang="zh-CN" dirty="0"/>
              <a:t>B </a:t>
            </a:r>
            <a:r>
              <a:rPr lang="zh-CN" altLang="en-US" dirty="0"/>
              <a:t>式子</a:t>
            </a:r>
            <a:r>
              <a:rPr lang="zh-CN" altLang="en-US" dirty="0" smtClean="0"/>
              <a:t>成立。</a:t>
            </a:r>
            <a:endParaRPr lang="en-US" altLang="zh-CN" dirty="0" smtClean="0"/>
          </a:p>
          <a:p>
            <a:r>
              <a:rPr lang="zh-CN" altLang="en-US" dirty="0" smtClean="0"/>
              <a:t>证明：</a:t>
            </a:r>
            <a:endParaRPr lang="en-US" altLang="zh-CN" dirty="0" smtClean="0"/>
          </a:p>
          <a:p>
            <a:pPr lvl="1"/>
            <a:r>
              <a:rPr lang="zh-CN" altLang="en-US" dirty="0" smtClean="0"/>
              <a:t>令：</a:t>
            </a:r>
            <a:r>
              <a:rPr lang="en-US" altLang="zh-CN" dirty="0" smtClean="0"/>
              <a:t>					     </a:t>
            </a:r>
            <a:r>
              <a:rPr lang="zh-CN" altLang="en-US" dirty="0" smtClean="0"/>
              <a:t>。则</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由于 </a:t>
            </a:r>
            <a:endParaRPr lang="en-US" altLang="zh-CN" dirty="0" smtClean="0"/>
          </a:p>
          <a:p>
            <a:pPr lvl="1"/>
            <a:endParaRPr lang="en-US" altLang="zh-CN" dirty="0" smtClean="0"/>
          </a:p>
          <a:p>
            <a:pPr lvl="1"/>
            <a:r>
              <a:rPr lang="zh-CN" altLang="en-US" dirty="0" smtClean="0"/>
              <a:t>所以 </a:t>
            </a:r>
            <a:r>
              <a:rPr lang="en-US" altLang="zh-CN" dirty="0" smtClean="0"/>
              <a:t>				  </a:t>
            </a:r>
            <a:r>
              <a:rPr lang="zh-CN" altLang="en-US" dirty="0" smtClean="0"/>
              <a:t>。</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对偶定理例证</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2064623"/>
              </p:ext>
            </p:extLst>
          </p:nvPr>
        </p:nvGraphicFramePr>
        <p:xfrm>
          <a:off x="2051720" y="2780928"/>
          <a:ext cx="4392612" cy="561975"/>
        </p:xfrm>
        <a:graphic>
          <a:graphicData uri="http://schemas.openxmlformats.org/presentationml/2006/ole">
            <mc:AlternateContent xmlns:mc="http://schemas.openxmlformats.org/markup-compatibility/2006">
              <mc:Choice xmlns:v="urn:schemas-microsoft-com:vml" Requires="v">
                <p:oleObj spid="_x0000_s15454" name="公式" r:id="rId4" imgW="1688367" imgH="215806" progId="Equation.3">
                  <p:embed/>
                </p:oleObj>
              </mc:Choice>
              <mc:Fallback>
                <p:oleObj name="公式" r:id="rId4" imgW="1688367" imgH="215806"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780928"/>
                        <a:ext cx="4392612" cy="561975"/>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46245969"/>
              </p:ext>
            </p:extLst>
          </p:nvPr>
        </p:nvGraphicFramePr>
        <p:xfrm>
          <a:off x="755576" y="3573016"/>
          <a:ext cx="7488238" cy="555625"/>
        </p:xfrm>
        <a:graphic>
          <a:graphicData uri="http://schemas.openxmlformats.org/presentationml/2006/ole">
            <mc:AlternateContent xmlns:mc="http://schemas.openxmlformats.org/markup-compatibility/2006">
              <mc:Choice xmlns:v="urn:schemas-microsoft-com:vml" Requires="v">
                <p:oleObj spid="_x0000_s15455" name="公式" r:id="rId6" imgW="3073400" imgH="228600" progId="Equation.3">
                  <p:embed/>
                </p:oleObj>
              </mc:Choice>
              <mc:Fallback>
                <p:oleObj name="公式" r:id="rId6" imgW="307340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3573016"/>
                        <a:ext cx="7488238" cy="555625"/>
                      </a:xfrm>
                      <a:prstGeom prst="rect">
                        <a:avLst/>
                      </a:prstGeom>
                      <a:noFill/>
                      <a:ln w="57150" cmpd="thickThin">
                        <a:noFill/>
                        <a:miter lim="800000"/>
                        <a:headEnd/>
                        <a:tailEnd/>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77841197"/>
              </p:ext>
            </p:extLst>
          </p:nvPr>
        </p:nvGraphicFramePr>
        <p:xfrm>
          <a:off x="2195736" y="4221088"/>
          <a:ext cx="1512888" cy="538162"/>
        </p:xfrm>
        <a:graphic>
          <a:graphicData uri="http://schemas.openxmlformats.org/presentationml/2006/ole">
            <mc:AlternateContent xmlns:mc="http://schemas.openxmlformats.org/markup-compatibility/2006">
              <mc:Choice xmlns:v="urn:schemas-microsoft-com:vml" Requires="v">
                <p:oleObj spid="_x0000_s15456" name="公式" r:id="rId8" imgW="571252" imgH="203112" progId="Equation.3">
                  <p:embed/>
                </p:oleObj>
              </mc:Choice>
              <mc:Fallback>
                <p:oleObj name="公式" r:id="rId8" imgW="571252" imgH="203112"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736" y="4221088"/>
                        <a:ext cx="1512888" cy="538162"/>
                      </a:xfrm>
                      <a:prstGeom prst="rect">
                        <a:avLst/>
                      </a:prstGeom>
                      <a:noFill/>
                      <a:ln w="57150" cmpd="thickThin">
                        <a:noFill/>
                        <a:miter lim="800000"/>
                        <a:headEnd/>
                        <a:tailEnd/>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66197313"/>
              </p:ext>
            </p:extLst>
          </p:nvPr>
        </p:nvGraphicFramePr>
        <p:xfrm>
          <a:off x="2195736" y="5085184"/>
          <a:ext cx="2808312" cy="454693"/>
        </p:xfrm>
        <a:graphic>
          <a:graphicData uri="http://schemas.openxmlformats.org/presentationml/2006/ole">
            <mc:AlternateContent xmlns:mc="http://schemas.openxmlformats.org/markup-compatibility/2006">
              <mc:Choice xmlns:v="urn:schemas-microsoft-com:vml" Requires="v">
                <p:oleObj spid="_x0000_s15457" name="公式" r:id="rId10" imgW="1015559" imgH="165028" progId="Equation.3">
                  <p:embed/>
                </p:oleObj>
              </mc:Choice>
              <mc:Fallback>
                <p:oleObj name="公式" r:id="rId10" imgW="1015559" imgH="165028"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736" y="5085184"/>
                        <a:ext cx="2808312" cy="454693"/>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16238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学分与学时：</a:t>
            </a:r>
            <a:r>
              <a:rPr lang="en-US" altLang="zh-CN" dirty="0" smtClean="0"/>
              <a:t>4</a:t>
            </a:r>
            <a:r>
              <a:rPr lang="zh-CN" altLang="en-US" dirty="0" smtClean="0"/>
              <a:t>学分，</a:t>
            </a:r>
            <a:r>
              <a:rPr lang="en-US" altLang="zh-CN" dirty="0" smtClean="0"/>
              <a:t>64</a:t>
            </a:r>
            <a:r>
              <a:rPr lang="zh-CN" altLang="en-US" dirty="0" smtClean="0"/>
              <a:t>学时（讲课</a:t>
            </a:r>
            <a:r>
              <a:rPr lang="en-US" altLang="zh-CN" dirty="0" smtClean="0"/>
              <a:t>48</a:t>
            </a:r>
            <a:r>
              <a:rPr lang="zh-CN" altLang="en-US" dirty="0" smtClean="0"/>
              <a:t>，实验</a:t>
            </a:r>
            <a:r>
              <a:rPr lang="en-US" altLang="zh-CN" dirty="0" smtClean="0"/>
              <a:t>16</a:t>
            </a:r>
            <a:r>
              <a:rPr lang="zh-CN" altLang="en-US" dirty="0" smtClean="0"/>
              <a:t>）</a:t>
            </a:r>
            <a:endParaRPr lang="en-US" altLang="zh-CN" dirty="0" smtClean="0"/>
          </a:p>
          <a:p>
            <a:r>
              <a:rPr lang="zh-CN" altLang="en-US" dirty="0" smtClean="0"/>
              <a:t>考核方式</a:t>
            </a:r>
            <a:endParaRPr lang="en-US" altLang="zh-CN" dirty="0" smtClean="0"/>
          </a:p>
          <a:p>
            <a:pPr lvl="1"/>
            <a:r>
              <a:rPr lang="zh-CN" altLang="en-US" dirty="0" smtClean="0"/>
              <a:t>课程总评成绩</a:t>
            </a:r>
            <a:r>
              <a:rPr lang="en-US" altLang="zh-CN" dirty="0" smtClean="0"/>
              <a:t>=</a:t>
            </a:r>
            <a:r>
              <a:rPr lang="zh-CN" altLang="en-US" dirty="0" smtClean="0"/>
              <a:t>期末考试成绩*</a:t>
            </a:r>
            <a:r>
              <a:rPr lang="en-US" altLang="zh-CN" dirty="0" smtClean="0"/>
              <a:t>60%+</a:t>
            </a:r>
            <a:r>
              <a:rPr lang="zh-CN" altLang="en-US" dirty="0" smtClean="0"/>
              <a:t>实验成绩*</a:t>
            </a:r>
            <a:r>
              <a:rPr lang="en-US" altLang="zh-CN" dirty="0" smtClean="0"/>
              <a:t>20%+</a:t>
            </a:r>
            <a:r>
              <a:rPr lang="zh-CN" altLang="en-US" dirty="0" smtClean="0"/>
              <a:t>课堂作业（包括点名）*</a:t>
            </a:r>
            <a:r>
              <a:rPr lang="en-US" altLang="zh-CN" dirty="0" smtClean="0"/>
              <a:t>20%</a:t>
            </a:r>
          </a:p>
          <a:p>
            <a:pPr lvl="1"/>
            <a:r>
              <a:rPr lang="zh-CN" altLang="en-US" dirty="0"/>
              <a:t>成绩</a:t>
            </a:r>
            <a:r>
              <a:rPr lang="zh-CN" altLang="en-US" dirty="0" smtClean="0"/>
              <a:t>比例按学校规定执行</a:t>
            </a:r>
            <a:endParaRPr lang="en-US" altLang="zh-CN" dirty="0" smtClean="0"/>
          </a:p>
          <a:p>
            <a:pPr lvl="1"/>
            <a:r>
              <a:rPr lang="zh-CN" altLang="en-US" dirty="0"/>
              <a:t>迟交作业不</a:t>
            </a:r>
            <a:r>
              <a:rPr lang="zh-CN" altLang="en-US" dirty="0" smtClean="0"/>
              <a:t>计分，作业如有作弊计</a:t>
            </a:r>
            <a:r>
              <a:rPr lang="en-US" altLang="zh-CN" dirty="0" smtClean="0"/>
              <a:t>0</a:t>
            </a:r>
            <a:r>
              <a:rPr lang="zh-CN" altLang="en-US" dirty="0" smtClean="0"/>
              <a:t>分。</a:t>
            </a:r>
            <a:endParaRPr lang="en-US" altLang="zh-CN" dirty="0" smtClean="0"/>
          </a:p>
        </p:txBody>
      </p:sp>
      <p:sp>
        <p:nvSpPr>
          <p:cNvPr id="3" name="标题 2"/>
          <p:cNvSpPr>
            <a:spLocks noGrp="1"/>
          </p:cNvSpPr>
          <p:nvPr>
            <p:ph type="title"/>
          </p:nvPr>
        </p:nvSpPr>
        <p:spPr/>
        <p:txBody>
          <a:bodyPr/>
          <a:lstStyle/>
          <a:p>
            <a:r>
              <a:rPr lang="zh-CN" altLang="en-US" dirty="0" smtClean="0"/>
              <a:t>课程概述</a:t>
            </a:r>
            <a:endParaRPr lang="zh-CN" altLang="en-US" dirty="0"/>
          </a:p>
        </p:txBody>
      </p:sp>
    </p:spTree>
    <p:extLst>
      <p:ext uri="{BB962C8B-B14F-4D97-AF65-F5344CB8AC3E}">
        <p14:creationId xmlns:p14="http://schemas.microsoft.com/office/powerpoint/2010/main" val="349067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逻辑函数</a:t>
                </a:r>
                <a:endParaRPr lang="en-US" altLang="zh-CN" dirty="0" smtClean="0"/>
              </a:p>
              <a:p>
                <a:pPr lvl="1"/>
                <a14:m>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𝐴</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𝐴</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𝐴</m:t>
                            </m:r>
                          </m:e>
                          <m:sub>
                            <m:r>
                              <a:rPr lang="en-US" altLang="zh-CN" b="0" i="1" smtClean="0">
                                <a:latin typeface="Cambria Math"/>
                              </a:rPr>
                              <m:t>𝑛</m:t>
                            </m:r>
                          </m:sub>
                        </m:sSub>
                      </m:e>
                    </m:d>
                    <m:r>
                      <a:rPr lang="en-US" altLang="zh-CN" b="0" i="1" smtClean="0">
                        <a:latin typeface="Cambria Math"/>
                      </a:rPr>
                      <m:t>,</m:t>
                    </m:r>
                  </m:oMath>
                </a14:m>
                <a:endParaRPr lang="en-US" altLang="zh-CN" b="0" i="1" dirty="0" smtClean="0">
                  <a:latin typeface="Cambria Math"/>
                </a:endParaRPr>
              </a:p>
              <a:p>
                <a:pPr lvl="1"/>
                <a14:m>
                  <m:oMath xmlns:m="http://schemas.openxmlformats.org/officeDocument/2006/math">
                    <m:sSub>
                      <m:sSubPr>
                        <m:ctrlPr>
                          <a:rPr lang="en-US" altLang="zh-CN" i="1">
                            <a:latin typeface="Cambria Math"/>
                          </a:rPr>
                        </m:ctrlPr>
                      </m:sSubPr>
                      <m:e>
                        <m:r>
                          <a:rPr lang="en-US" altLang="zh-CN" i="1">
                            <a:latin typeface="Cambria Math"/>
                          </a:rPr>
                          <m:t>𝐴</m:t>
                        </m:r>
                      </m:e>
                      <m:sub>
                        <m:r>
                          <a:rPr lang="en-US" altLang="zh-CN" i="1">
                            <a:latin typeface="Cambria Math"/>
                          </a:rPr>
                          <m:t>1</m:t>
                        </m:r>
                      </m:sub>
                    </m:sSub>
                    <m:r>
                      <a:rPr lang="en-US" altLang="zh-CN" i="1">
                        <a:latin typeface="Cambria Math"/>
                      </a:rPr>
                      <m:t>,</m:t>
                    </m:r>
                    <m:sSub>
                      <m:sSubPr>
                        <m:ctrlPr>
                          <a:rPr lang="en-US" altLang="zh-CN" i="1">
                            <a:latin typeface="Cambria Math"/>
                          </a:rPr>
                        </m:ctrlPr>
                      </m:sSubPr>
                      <m:e>
                        <m:r>
                          <a:rPr lang="en-US" altLang="zh-CN" i="1">
                            <a:latin typeface="Cambria Math"/>
                          </a:rPr>
                          <m:t>𝐴</m:t>
                        </m:r>
                      </m:e>
                      <m:sub>
                        <m:r>
                          <a:rPr lang="en-US" altLang="zh-CN" i="1">
                            <a:latin typeface="Cambria Math"/>
                          </a:rPr>
                          <m:t>2</m:t>
                        </m:r>
                      </m:sub>
                    </m:sSub>
                    <m:r>
                      <a:rPr lang="en-US" altLang="zh-CN" i="1">
                        <a:latin typeface="Cambria Math"/>
                      </a:rPr>
                      <m:t>,…,</m:t>
                    </m:r>
                    <m:sSub>
                      <m:sSubPr>
                        <m:ctrlPr>
                          <a:rPr lang="en-US" altLang="zh-CN" i="1">
                            <a:latin typeface="Cambria Math"/>
                          </a:rPr>
                        </m:ctrlPr>
                      </m:sSubPr>
                      <m:e>
                        <m:r>
                          <a:rPr lang="en-US" altLang="zh-CN" i="1">
                            <a:latin typeface="Cambria Math"/>
                          </a:rPr>
                          <m:t>𝐴</m:t>
                        </m:r>
                      </m:e>
                      <m:sub>
                        <m:r>
                          <a:rPr lang="en-US" altLang="zh-CN" i="1">
                            <a:latin typeface="Cambria Math"/>
                          </a:rPr>
                          <m:t>𝑛</m:t>
                        </m:r>
                      </m:sub>
                    </m:sSub>
                    <m:r>
                      <a:rPr lang="en-US" altLang="zh-CN" b="0" i="0" smtClean="0">
                        <a:latin typeface="Cambria Math"/>
                      </a:rPr>
                      <m:t>,</m:t>
                    </m:r>
                    <m:r>
                      <a:rPr lang="en-US" altLang="zh-CN" b="0" i="1" smtClean="0">
                        <a:latin typeface="Cambria Math"/>
                      </a:rPr>
                      <m:t>𝑌</m:t>
                    </m:r>
                    <m:r>
                      <a:rPr lang="en-US" altLang="zh-CN" b="0" i="1" smtClean="0">
                        <a:latin typeface="Cambria Math"/>
                        <a:ea typeface="Cambria Math"/>
                      </a:rPr>
                      <m:t>∈</m:t>
                    </m:r>
                    <m:d>
                      <m:dPr>
                        <m:begChr m:val="{"/>
                        <m:endChr m:val="}"/>
                        <m:ctrlPr>
                          <a:rPr lang="en-US" altLang="zh-CN" b="0" i="1" smtClean="0">
                            <a:latin typeface="Cambria Math"/>
                            <a:ea typeface="Cambria Math"/>
                          </a:rPr>
                        </m:ctrlPr>
                      </m:dPr>
                      <m:e>
                        <m:r>
                          <a:rPr lang="en-US" altLang="zh-CN" b="0" i="1" smtClean="0">
                            <a:latin typeface="Cambria Math"/>
                            <a:ea typeface="Cambria Math"/>
                          </a:rPr>
                          <m:t>0,1</m:t>
                        </m:r>
                      </m:e>
                    </m:d>
                    <m:r>
                      <a:rPr lang="en-US" altLang="zh-CN" b="0" i="1" smtClean="0">
                        <a:latin typeface="Cambria Math"/>
                        <a:ea typeface="Cambria Math"/>
                      </a:rPr>
                      <m:t>,</m:t>
                    </m:r>
                    <m:r>
                      <a:rPr lang="en-US" altLang="zh-CN" b="0" i="1" smtClean="0">
                        <a:latin typeface="Cambria Math"/>
                        <a:ea typeface="Cambria Math"/>
                      </a:rPr>
                      <m:t>𝐹</m:t>
                    </m:r>
                    <m:r>
                      <a:rPr lang="zh-CN" altLang="en-US" b="0" i="1" smtClean="0">
                        <a:latin typeface="Cambria Math"/>
                        <a:ea typeface="Cambria Math"/>
                      </a:rPr>
                      <m:t>是由</m:t>
                    </m:r>
                    <m:r>
                      <a:rPr lang="zh-CN" altLang="en-US" i="1">
                        <a:latin typeface="Cambria Math"/>
                        <a:ea typeface="Cambria Math"/>
                      </a:rPr>
                      <m:t>与或非</m:t>
                    </m:r>
                    <m:r>
                      <a:rPr lang="zh-CN" altLang="en-US" i="1" smtClean="0">
                        <a:latin typeface="Cambria Math"/>
                        <a:ea typeface="Cambria Math"/>
                      </a:rPr>
                      <m:t>构成的运算。</m:t>
                    </m:r>
                  </m:oMath>
                </a14:m>
                <a:endParaRPr lang="en-US" altLang="zh-CN" i="1" dirty="0" smtClean="0"/>
              </a:p>
              <a:p>
                <a:pPr lvl="1"/>
                <a:r>
                  <a:rPr lang="en-US" altLang="zh-CN" i="1" dirty="0" smtClean="0"/>
                  <a:t>F</a:t>
                </a:r>
                <a:r>
                  <a:rPr lang="en-US" altLang="zh-CN" dirty="0" smtClean="0"/>
                  <a:t> </a:t>
                </a:r>
                <a:r>
                  <a:rPr lang="zh-CN" altLang="en-US" dirty="0" smtClean="0"/>
                  <a:t>是</a:t>
                </a:r>
                <a:r>
                  <a:rPr lang="en-US" altLang="zh-CN" dirty="0" smtClean="0"/>
                  <a:t>n</a:t>
                </a:r>
                <a:r>
                  <a:rPr lang="zh-CN" altLang="en-US" dirty="0" smtClean="0"/>
                  <a:t>个变量的逻辑函数。</a:t>
                </a:r>
                <a:endParaRPr lang="en-US" altLang="zh-CN" dirty="0" smtClean="0"/>
              </a:p>
              <a:p>
                <a:r>
                  <a:rPr lang="en-US" altLang="zh-CN" i="1" dirty="0" smtClean="0"/>
                  <a:t>Y=(A+B)’(C+D)</a:t>
                </a:r>
              </a:p>
              <a:p>
                <a:r>
                  <a:rPr lang="en-US" altLang="zh-CN" i="1" dirty="0" smtClean="0"/>
                  <a:t>Y=ABC+AB’C+ABC’</a:t>
                </a:r>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逻辑函数及其表示方法</a:t>
            </a:r>
            <a:endParaRPr lang="zh-CN" altLang="en-US" dirty="0"/>
          </a:p>
        </p:txBody>
      </p:sp>
    </p:spTree>
    <p:extLst>
      <p:ext uri="{BB962C8B-B14F-4D97-AF65-F5344CB8AC3E}">
        <p14:creationId xmlns:p14="http://schemas.microsoft.com/office/powerpoint/2010/main" val="10516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异或函数：</a:t>
            </a:r>
            <a:r>
              <a:rPr lang="en-US" altLang="zh-CN" dirty="0" smtClean="0"/>
              <a:t>Y</a:t>
            </a:r>
            <a:r>
              <a:rPr lang="zh-CN" altLang="en-US" dirty="0"/>
              <a:t>＝</a:t>
            </a:r>
            <a:r>
              <a:rPr lang="en-US" altLang="zh-CN" dirty="0"/>
              <a:t>A </a:t>
            </a:r>
            <a:r>
              <a:rPr lang="en-US" altLang="zh-CN" dirty="0">
                <a:sym typeface="Symbol" pitchFamily="18" charset="2"/>
              </a:rPr>
              <a:t>B</a:t>
            </a:r>
            <a:r>
              <a:rPr lang="en-US" altLang="zh-CN" dirty="0"/>
              <a:t> </a:t>
            </a:r>
            <a:r>
              <a:rPr lang="zh-CN" altLang="en-US" dirty="0"/>
              <a:t>＋</a:t>
            </a:r>
            <a:r>
              <a:rPr lang="en-US" altLang="zh-CN" dirty="0"/>
              <a:t>AB </a:t>
            </a:r>
            <a:r>
              <a:rPr lang="en-US" altLang="zh-CN" dirty="0" smtClean="0">
                <a:sym typeface="Symbol" pitchFamily="18" charset="2"/>
              </a:rPr>
              <a:t></a:t>
            </a:r>
          </a:p>
          <a:p>
            <a:r>
              <a:rPr lang="zh-CN" altLang="en-US" dirty="0" smtClean="0">
                <a:sym typeface="Symbol" pitchFamily="18" charset="2"/>
              </a:rPr>
              <a:t>真值表：</a:t>
            </a:r>
            <a:endParaRPr lang="en-US" altLang="zh-CN" dirty="0">
              <a:sym typeface="Symbol" pitchFamily="18" charset="2"/>
            </a:endParaRPr>
          </a:p>
          <a:p>
            <a:endParaRPr lang="zh-CN" altLang="en-US" dirty="0"/>
          </a:p>
        </p:txBody>
      </p:sp>
      <p:sp>
        <p:nvSpPr>
          <p:cNvPr id="3" name="标题 2"/>
          <p:cNvSpPr>
            <a:spLocks noGrp="1"/>
          </p:cNvSpPr>
          <p:nvPr>
            <p:ph type="title"/>
          </p:nvPr>
        </p:nvSpPr>
        <p:spPr/>
        <p:txBody>
          <a:bodyPr/>
          <a:lstStyle/>
          <a:p>
            <a:r>
              <a:rPr lang="zh-CN" altLang="en-US" dirty="0"/>
              <a:t>真值表</a:t>
            </a:r>
          </a:p>
        </p:txBody>
      </p:sp>
      <p:grpSp>
        <p:nvGrpSpPr>
          <p:cNvPr id="4" name="Group 112"/>
          <p:cNvGrpSpPr>
            <a:grpSpLocks/>
          </p:cNvGrpSpPr>
          <p:nvPr/>
        </p:nvGrpSpPr>
        <p:grpSpPr bwMode="auto">
          <a:xfrm>
            <a:off x="3203848" y="2138363"/>
            <a:ext cx="3671887" cy="3495675"/>
            <a:chOff x="3107" y="1706"/>
            <a:chExt cx="2313" cy="2202"/>
          </a:xfrm>
        </p:grpSpPr>
        <p:sp>
          <p:nvSpPr>
            <p:cNvPr id="5" name="Rectangle 52"/>
            <p:cNvSpPr>
              <a:spLocks noChangeArrowheads="1"/>
            </p:cNvSpPr>
            <p:nvPr/>
          </p:nvSpPr>
          <p:spPr bwMode="auto">
            <a:xfrm>
              <a:off x="4650" y="2115"/>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Y</a:t>
              </a:r>
            </a:p>
          </p:txBody>
        </p:sp>
        <p:sp>
          <p:nvSpPr>
            <p:cNvPr id="6" name="Rectangle 50"/>
            <p:cNvSpPr>
              <a:spLocks noChangeArrowheads="1"/>
            </p:cNvSpPr>
            <p:nvPr/>
          </p:nvSpPr>
          <p:spPr bwMode="auto">
            <a:xfrm>
              <a:off x="3894" y="2115"/>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B</a:t>
              </a:r>
            </a:p>
          </p:txBody>
        </p:sp>
        <p:sp>
          <p:nvSpPr>
            <p:cNvPr id="7" name="Rectangle 48"/>
            <p:cNvSpPr>
              <a:spLocks noChangeArrowheads="1"/>
            </p:cNvSpPr>
            <p:nvPr/>
          </p:nvSpPr>
          <p:spPr bwMode="auto">
            <a:xfrm>
              <a:off x="3107" y="2115"/>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A</a:t>
              </a:r>
            </a:p>
          </p:txBody>
        </p:sp>
        <p:sp>
          <p:nvSpPr>
            <p:cNvPr id="8" name="Rectangle 25"/>
            <p:cNvSpPr>
              <a:spLocks noChangeArrowheads="1"/>
            </p:cNvSpPr>
            <p:nvPr/>
          </p:nvSpPr>
          <p:spPr bwMode="auto">
            <a:xfrm>
              <a:off x="4650" y="3549"/>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9" name="Rectangle 24"/>
            <p:cNvSpPr>
              <a:spLocks noChangeArrowheads="1"/>
            </p:cNvSpPr>
            <p:nvPr/>
          </p:nvSpPr>
          <p:spPr bwMode="auto">
            <a:xfrm>
              <a:off x="3894" y="3549"/>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0" name="Rectangle 23"/>
            <p:cNvSpPr>
              <a:spLocks noChangeArrowheads="1"/>
            </p:cNvSpPr>
            <p:nvPr/>
          </p:nvSpPr>
          <p:spPr bwMode="auto">
            <a:xfrm>
              <a:off x="3107" y="3549"/>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1" name="Rectangle 22"/>
            <p:cNvSpPr>
              <a:spLocks noChangeArrowheads="1"/>
            </p:cNvSpPr>
            <p:nvPr/>
          </p:nvSpPr>
          <p:spPr bwMode="auto">
            <a:xfrm>
              <a:off x="4650" y="3191"/>
              <a:ext cx="770"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2" name="Rectangle 21"/>
            <p:cNvSpPr>
              <a:spLocks noChangeArrowheads="1"/>
            </p:cNvSpPr>
            <p:nvPr/>
          </p:nvSpPr>
          <p:spPr bwMode="auto">
            <a:xfrm>
              <a:off x="3894" y="3191"/>
              <a:ext cx="756"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3" name="Rectangle 20"/>
            <p:cNvSpPr>
              <a:spLocks noChangeArrowheads="1"/>
            </p:cNvSpPr>
            <p:nvPr/>
          </p:nvSpPr>
          <p:spPr bwMode="auto">
            <a:xfrm>
              <a:off x="3107" y="3191"/>
              <a:ext cx="787"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4" name="Rectangle 19"/>
            <p:cNvSpPr>
              <a:spLocks noChangeArrowheads="1"/>
            </p:cNvSpPr>
            <p:nvPr/>
          </p:nvSpPr>
          <p:spPr bwMode="auto">
            <a:xfrm>
              <a:off x="4650" y="2832"/>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5" name="Rectangle 18"/>
            <p:cNvSpPr>
              <a:spLocks noChangeArrowheads="1"/>
            </p:cNvSpPr>
            <p:nvPr/>
          </p:nvSpPr>
          <p:spPr bwMode="auto">
            <a:xfrm>
              <a:off x="3894" y="2832"/>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1</a:t>
              </a:r>
            </a:p>
          </p:txBody>
        </p:sp>
        <p:sp>
          <p:nvSpPr>
            <p:cNvPr id="16" name="Rectangle 17"/>
            <p:cNvSpPr>
              <a:spLocks noChangeArrowheads="1"/>
            </p:cNvSpPr>
            <p:nvPr/>
          </p:nvSpPr>
          <p:spPr bwMode="auto">
            <a:xfrm>
              <a:off x="3107" y="2832"/>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7" name="Rectangle 16"/>
            <p:cNvSpPr>
              <a:spLocks noChangeArrowheads="1"/>
            </p:cNvSpPr>
            <p:nvPr/>
          </p:nvSpPr>
          <p:spPr bwMode="auto">
            <a:xfrm>
              <a:off x="4650" y="2474"/>
              <a:ext cx="770"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8" name="Rectangle 15"/>
            <p:cNvSpPr>
              <a:spLocks noChangeArrowheads="1"/>
            </p:cNvSpPr>
            <p:nvPr/>
          </p:nvSpPr>
          <p:spPr bwMode="auto">
            <a:xfrm>
              <a:off x="3894" y="2474"/>
              <a:ext cx="756"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19" name="Rectangle 14"/>
            <p:cNvSpPr>
              <a:spLocks noChangeArrowheads="1"/>
            </p:cNvSpPr>
            <p:nvPr/>
          </p:nvSpPr>
          <p:spPr bwMode="auto">
            <a:xfrm>
              <a:off x="3107" y="2474"/>
              <a:ext cx="787"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a:solidFill>
                    <a:schemeClr val="tx1"/>
                  </a:solidFill>
                  <a:ea typeface="宋体" charset="-122"/>
                </a:rPr>
                <a:t>0</a:t>
              </a:r>
            </a:p>
          </p:txBody>
        </p:sp>
        <p:sp>
          <p:nvSpPr>
            <p:cNvPr id="20" name="Rectangle 13"/>
            <p:cNvSpPr>
              <a:spLocks noChangeArrowheads="1"/>
            </p:cNvSpPr>
            <p:nvPr/>
          </p:nvSpPr>
          <p:spPr bwMode="auto">
            <a:xfrm>
              <a:off x="4650" y="1706"/>
              <a:ext cx="770" cy="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zh-CN" altLang="en-US">
                  <a:solidFill>
                    <a:schemeClr val="tx1"/>
                  </a:solidFill>
                  <a:latin typeface="Tahoma" pitchFamily="34" charset="0"/>
                </a:rPr>
                <a:t>输出</a:t>
              </a:r>
            </a:p>
          </p:txBody>
        </p:sp>
        <p:sp>
          <p:nvSpPr>
            <p:cNvPr id="21" name="Rectangle 11"/>
            <p:cNvSpPr>
              <a:spLocks noChangeArrowheads="1"/>
            </p:cNvSpPr>
            <p:nvPr/>
          </p:nvSpPr>
          <p:spPr bwMode="auto">
            <a:xfrm>
              <a:off x="3107" y="1706"/>
              <a:ext cx="1543" cy="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zh-CN" altLang="en-US">
                  <a:solidFill>
                    <a:schemeClr val="tx1"/>
                  </a:solidFill>
                  <a:latin typeface="Tahoma" pitchFamily="34" charset="0"/>
                </a:rPr>
                <a:t>输入</a:t>
              </a:r>
            </a:p>
          </p:txBody>
        </p:sp>
        <p:sp>
          <p:nvSpPr>
            <p:cNvPr id="22" name="Line 26"/>
            <p:cNvSpPr>
              <a:spLocks noChangeShapeType="1"/>
            </p:cNvSpPr>
            <p:nvPr/>
          </p:nvSpPr>
          <p:spPr bwMode="auto">
            <a:xfrm>
              <a:off x="3107" y="1706"/>
              <a:ext cx="2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3" name="Line 27"/>
            <p:cNvSpPr>
              <a:spLocks noChangeShapeType="1"/>
            </p:cNvSpPr>
            <p:nvPr/>
          </p:nvSpPr>
          <p:spPr bwMode="auto">
            <a:xfrm>
              <a:off x="3107" y="2115"/>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4" name="Line 28"/>
            <p:cNvSpPr>
              <a:spLocks noChangeShapeType="1"/>
            </p:cNvSpPr>
            <p:nvPr/>
          </p:nvSpPr>
          <p:spPr bwMode="auto">
            <a:xfrm>
              <a:off x="3107" y="2832"/>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5" name="Line 29"/>
            <p:cNvSpPr>
              <a:spLocks noChangeShapeType="1"/>
            </p:cNvSpPr>
            <p:nvPr/>
          </p:nvSpPr>
          <p:spPr bwMode="auto">
            <a:xfrm>
              <a:off x="3107" y="3191"/>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6" name="Line 30"/>
            <p:cNvSpPr>
              <a:spLocks noChangeShapeType="1"/>
            </p:cNvSpPr>
            <p:nvPr/>
          </p:nvSpPr>
          <p:spPr bwMode="auto">
            <a:xfrm>
              <a:off x="3107" y="3549"/>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7" name="Line 31"/>
            <p:cNvSpPr>
              <a:spLocks noChangeShapeType="1"/>
            </p:cNvSpPr>
            <p:nvPr/>
          </p:nvSpPr>
          <p:spPr bwMode="auto">
            <a:xfrm>
              <a:off x="3107" y="3908"/>
              <a:ext cx="2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8" name="Line 32"/>
            <p:cNvSpPr>
              <a:spLocks noChangeShapeType="1"/>
            </p:cNvSpPr>
            <p:nvPr/>
          </p:nvSpPr>
          <p:spPr bwMode="auto">
            <a:xfrm>
              <a:off x="3107" y="1706"/>
              <a:ext cx="0" cy="22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29" name="Line 34"/>
            <p:cNvSpPr>
              <a:spLocks noChangeShapeType="1"/>
            </p:cNvSpPr>
            <p:nvPr/>
          </p:nvSpPr>
          <p:spPr bwMode="auto">
            <a:xfrm>
              <a:off x="4650" y="1706"/>
              <a:ext cx="0" cy="22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30" name="Line 35"/>
            <p:cNvSpPr>
              <a:spLocks noChangeShapeType="1"/>
            </p:cNvSpPr>
            <p:nvPr/>
          </p:nvSpPr>
          <p:spPr bwMode="auto">
            <a:xfrm>
              <a:off x="5420" y="1706"/>
              <a:ext cx="0" cy="22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31" name="Line 46"/>
            <p:cNvSpPr>
              <a:spLocks noChangeShapeType="1"/>
            </p:cNvSpPr>
            <p:nvPr/>
          </p:nvSpPr>
          <p:spPr bwMode="auto">
            <a:xfrm>
              <a:off x="3894" y="2115"/>
              <a:ext cx="0" cy="17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a:p>
          </p:txBody>
        </p:sp>
        <p:sp>
          <p:nvSpPr>
            <p:cNvPr id="32" name="Line 49"/>
            <p:cNvSpPr>
              <a:spLocks noChangeShapeType="1"/>
            </p:cNvSpPr>
            <p:nvPr/>
          </p:nvSpPr>
          <p:spPr bwMode="auto">
            <a:xfrm>
              <a:off x="3107" y="2474"/>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4594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异或函数：</a:t>
            </a:r>
            <a:r>
              <a:rPr lang="en-US" altLang="zh-CN" dirty="0"/>
              <a:t>Y</a:t>
            </a:r>
            <a:r>
              <a:rPr lang="zh-CN" altLang="en-US" dirty="0"/>
              <a:t>＝</a:t>
            </a:r>
            <a:r>
              <a:rPr lang="en-US" altLang="zh-CN" dirty="0"/>
              <a:t>A </a:t>
            </a:r>
            <a:r>
              <a:rPr lang="en-US" altLang="zh-CN" dirty="0">
                <a:sym typeface="Symbol" pitchFamily="18" charset="2"/>
              </a:rPr>
              <a:t>B</a:t>
            </a:r>
            <a:r>
              <a:rPr lang="en-US" altLang="zh-CN" dirty="0"/>
              <a:t> </a:t>
            </a:r>
            <a:r>
              <a:rPr lang="zh-CN" altLang="en-US" dirty="0"/>
              <a:t>＋</a:t>
            </a:r>
            <a:r>
              <a:rPr lang="en-US" altLang="zh-CN" dirty="0"/>
              <a:t>AB </a:t>
            </a:r>
            <a:r>
              <a:rPr lang="en-US" altLang="zh-CN" dirty="0">
                <a:sym typeface="Symbol" pitchFamily="18" charset="2"/>
              </a:rPr>
              <a:t></a:t>
            </a:r>
          </a:p>
          <a:p>
            <a:endParaRPr lang="zh-CN" altLang="en-US" dirty="0"/>
          </a:p>
        </p:txBody>
      </p:sp>
      <p:sp>
        <p:nvSpPr>
          <p:cNvPr id="3" name="标题 2"/>
          <p:cNvSpPr>
            <a:spLocks noGrp="1"/>
          </p:cNvSpPr>
          <p:nvPr>
            <p:ph type="title"/>
          </p:nvPr>
        </p:nvSpPr>
        <p:spPr/>
        <p:txBody>
          <a:bodyPr/>
          <a:lstStyle/>
          <a:p>
            <a:r>
              <a:rPr lang="zh-CN" altLang="en-US" dirty="0" smtClean="0"/>
              <a:t>逻辑图</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26001867"/>
              </p:ext>
            </p:extLst>
          </p:nvPr>
        </p:nvGraphicFramePr>
        <p:xfrm>
          <a:off x="1763688" y="2132856"/>
          <a:ext cx="6124575" cy="3705225"/>
        </p:xfrm>
        <a:graphic>
          <a:graphicData uri="http://schemas.openxmlformats.org/presentationml/2006/ole">
            <mc:AlternateContent xmlns:mc="http://schemas.openxmlformats.org/markup-compatibility/2006">
              <mc:Choice xmlns:v="urn:schemas-microsoft-com:vml" Requires="v">
                <p:oleObj spid="_x0000_s17430" name="Visio" r:id="rId4" imgW="6124418" imgH="3675955" progId="Visio.Drawing.11">
                  <p:embed/>
                </p:oleObj>
              </mc:Choice>
              <mc:Fallback>
                <p:oleObj name="Visio" r:id="rId4" imgW="6124418" imgH="3675955" progId="Visio.Drawing.11">
                  <p:embed/>
                  <p:pic>
                    <p:nvPicPr>
                      <p:cNvPr id="0" name=""/>
                      <p:cNvPicPr/>
                      <p:nvPr/>
                    </p:nvPicPr>
                    <p:blipFill>
                      <a:blip r:embed="rId5"/>
                      <a:stretch>
                        <a:fillRect/>
                      </a:stretch>
                    </p:blipFill>
                    <p:spPr>
                      <a:xfrm>
                        <a:off x="1763688" y="2132856"/>
                        <a:ext cx="6124575" cy="3705225"/>
                      </a:xfrm>
                      <a:prstGeom prst="rect">
                        <a:avLst/>
                      </a:prstGeom>
                    </p:spPr>
                  </p:pic>
                </p:oleObj>
              </mc:Fallback>
            </mc:AlternateContent>
          </a:graphicData>
        </a:graphic>
      </p:graphicFrame>
    </p:spTree>
    <p:extLst>
      <p:ext uri="{BB962C8B-B14F-4D97-AF65-F5344CB8AC3E}">
        <p14:creationId xmlns:p14="http://schemas.microsoft.com/office/powerpoint/2010/main" val="36793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波形图</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1301507162"/>
              </p:ext>
            </p:extLst>
          </p:nvPr>
        </p:nvGraphicFramePr>
        <p:xfrm>
          <a:off x="457200" y="1911350"/>
          <a:ext cx="8229600" cy="3665538"/>
        </p:xfrm>
        <a:graphic>
          <a:graphicData uri="http://schemas.openxmlformats.org/presentationml/2006/ole">
            <mc:AlternateContent xmlns:mc="http://schemas.openxmlformats.org/markup-compatibility/2006">
              <mc:Choice xmlns:v="urn:schemas-microsoft-com:vml" Requires="v">
                <p:oleObj spid="_x0000_s18452" name="Visio" r:id="rId4" imgW="3503520" imgH="1560033" progId="Visio.Drawing.11">
                  <p:embed/>
                </p:oleObj>
              </mc:Choice>
              <mc:Fallback>
                <p:oleObj name="Visio" r:id="rId4" imgW="3503520" imgH="1560033" progId="Visio.Drawing.11">
                  <p:embed/>
                  <p:pic>
                    <p:nvPicPr>
                      <p:cNvPr id="0" name=""/>
                      <p:cNvPicPr/>
                      <p:nvPr/>
                    </p:nvPicPr>
                    <p:blipFill>
                      <a:blip r:embed="rId5"/>
                      <a:stretch>
                        <a:fillRect/>
                      </a:stretch>
                    </p:blipFill>
                    <p:spPr>
                      <a:xfrm>
                        <a:off x="457200" y="1911350"/>
                        <a:ext cx="8229600" cy="3665538"/>
                      </a:xfrm>
                      <a:prstGeom prst="rect">
                        <a:avLst/>
                      </a:prstGeom>
                    </p:spPr>
                  </p:pic>
                </p:oleObj>
              </mc:Fallback>
            </mc:AlternateContent>
          </a:graphicData>
        </a:graphic>
      </p:graphicFrame>
    </p:spTree>
    <p:extLst>
      <p:ext uri="{BB962C8B-B14F-4D97-AF65-F5344CB8AC3E}">
        <p14:creationId xmlns:p14="http://schemas.microsoft.com/office/powerpoint/2010/main" val="174257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真值表</a:t>
            </a:r>
            <a:r>
              <a:rPr lang="en-US" altLang="zh-CN" dirty="0" smtClean="0">
                <a:sym typeface="Wingdings" pitchFamily="2" charset="2"/>
              </a:rPr>
              <a:t></a:t>
            </a:r>
            <a:r>
              <a:rPr lang="zh-CN" altLang="en-US" dirty="0" smtClean="0">
                <a:sym typeface="Wingdings" pitchFamily="2" charset="2"/>
              </a:rPr>
              <a:t>逻辑表达式</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842058554"/>
              </p:ext>
            </p:extLst>
          </p:nvPr>
        </p:nvGraphicFramePr>
        <p:xfrm>
          <a:off x="539552" y="1628800"/>
          <a:ext cx="2962672" cy="3337560"/>
        </p:xfrm>
        <a:graphic>
          <a:graphicData uri="http://schemas.openxmlformats.org/drawingml/2006/table">
            <a:tbl>
              <a:tblPr firstRow="1" bandRow="1">
                <a:tableStyleId>{5C22544A-7EE6-4342-B048-85BDC9FD1C3A}</a:tableStyleId>
              </a:tblPr>
              <a:tblGrid>
                <a:gridCol w="740668"/>
                <a:gridCol w="740668"/>
                <a:gridCol w="740668"/>
                <a:gridCol w="740668"/>
              </a:tblGrid>
              <a:tr h="370840">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Y</a:t>
                      </a:r>
                      <a:endParaRPr lang="zh-CN" altLang="en-US" dirty="0"/>
                    </a:p>
                  </a:txBody>
                  <a:tcPr/>
                </a:tc>
              </a:tr>
              <a:tr h="370840">
                <a:tc>
                  <a:txBody>
                    <a:bodyPr/>
                    <a:lstStyle/>
                    <a:p>
                      <a:pPr algn="ctr"/>
                      <a:r>
                        <a:rPr lang="en-US" altLang="zh-CN" dirty="0" smtClean="0"/>
                        <a:t>0 </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0850511"/>
              </p:ext>
            </p:extLst>
          </p:nvPr>
        </p:nvGraphicFramePr>
        <p:xfrm>
          <a:off x="3829738" y="2348880"/>
          <a:ext cx="5056187" cy="358775"/>
        </p:xfrm>
        <a:graphic>
          <a:graphicData uri="http://schemas.openxmlformats.org/presentationml/2006/ole">
            <mc:AlternateContent xmlns:mc="http://schemas.openxmlformats.org/markup-compatibility/2006">
              <mc:Choice xmlns:v="urn:schemas-microsoft-com:vml" Requires="v">
                <p:oleObj spid="_x0000_s19500" name="公式" r:id="rId4" imgW="2222280" imgH="177480" progId="Equation.3">
                  <p:embed/>
                </p:oleObj>
              </mc:Choice>
              <mc:Fallback>
                <p:oleObj name="公式" r:id="rId4" imgW="2222280" imgH="177480" progId="Equation.3">
                  <p:embed/>
                  <p:pic>
                    <p:nvPicPr>
                      <p:cNvPr id="0" name=""/>
                      <p:cNvPicPr/>
                      <p:nvPr/>
                    </p:nvPicPr>
                    <p:blipFill>
                      <a:blip r:embed="rId5"/>
                      <a:stretch>
                        <a:fillRect/>
                      </a:stretch>
                    </p:blipFill>
                    <p:spPr>
                      <a:xfrm>
                        <a:off x="3829738" y="2348880"/>
                        <a:ext cx="5056187" cy="358775"/>
                      </a:xfrm>
                      <a:prstGeom prst="rect">
                        <a:avLst/>
                      </a:prstGeom>
                    </p:spPr>
                  </p:pic>
                </p:oleObj>
              </mc:Fallback>
            </mc:AlternateContent>
          </a:graphicData>
        </a:graphic>
      </p:graphicFrame>
      <p:sp>
        <p:nvSpPr>
          <p:cNvPr id="9" name="TextBox 8"/>
          <p:cNvSpPr txBox="1"/>
          <p:nvPr/>
        </p:nvSpPr>
        <p:spPr>
          <a:xfrm>
            <a:off x="3851919" y="1556792"/>
            <a:ext cx="2646878" cy="461665"/>
          </a:xfrm>
          <a:prstGeom prst="rect">
            <a:avLst/>
          </a:prstGeom>
          <a:noFill/>
        </p:spPr>
        <p:txBody>
          <a:bodyPr wrap="none" rtlCol="0">
            <a:spAutoFit/>
          </a:bodyPr>
          <a:lstStyle/>
          <a:p>
            <a:r>
              <a:rPr lang="zh-CN" altLang="en-US" sz="2400" dirty="0"/>
              <a:t>一、写出与或式：</a:t>
            </a:r>
          </a:p>
        </p:txBody>
      </p:sp>
      <p:sp>
        <p:nvSpPr>
          <p:cNvPr id="10" name="TextBox 9"/>
          <p:cNvSpPr txBox="1"/>
          <p:nvPr/>
        </p:nvSpPr>
        <p:spPr>
          <a:xfrm>
            <a:off x="3853454" y="3933056"/>
            <a:ext cx="2646878" cy="461665"/>
          </a:xfrm>
          <a:prstGeom prst="rect">
            <a:avLst/>
          </a:prstGeom>
          <a:noFill/>
        </p:spPr>
        <p:txBody>
          <a:bodyPr wrap="none" rtlCol="0">
            <a:spAutoFit/>
          </a:bodyPr>
          <a:lstStyle/>
          <a:p>
            <a:r>
              <a:rPr lang="zh-CN" altLang="en-US" sz="2400" dirty="0" smtClean="0"/>
              <a:t>二、写出或与式：</a:t>
            </a:r>
            <a:endParaRPr lang="zh-CN" altLang="en-US" sz="2400" dirty="0"/>
          </a:p>
        </p:txBody>
      </p:sp>
      <p:graphicFrame>
        <p:nvGraphicFramePr>
          <p:cNvPr id="11" name="对象 10"/>
          <p:cNvGraphicFramePr>
            <a:graphicFrameLocks noChangeAspect="1"/>
          </p:cNvGraphicFramePr>
          <p:nvPr>
            <p:extLst>
              <p:ext uri="{D42A27DB-BD31-4B8C-83A1-F6EECF244321}">
                <p14:modId xmlns:p14="http://schemas.microsoft.com/office/powerpoint/2010/main" val="3286378781"/>
              </p:ext>
            </p:extLst>
          </p:nvPr>
        </p:nvGraphicFramePr>
        <p:xfrm>
          <a:off x="971600" y="5301208"/>
          <a:ext cx="7848872" cy="432048"/>
        </p:xfrm>
        <a:graphic>
          <a:graphicData uri="http://schemas.openxmlformats.org/presentationml/2006/ole">
            <mc:AlternateContent xmlns:mc="http://schemas.openxmlformats.org/markup-compatibility/2006">
              <mc:Choice xmlns:v="urn:schemas-microsoft-com:vml" Requires="v">
                <p:oleObj spid="_x0000_s19501" name="公式" r:id="rId6" imgW="3517560" imgH="203040" progId="Equation.3">
                  <p:embed/>
                </p:oleObj>
              </mc:Choice>
              <mc:Fallback>
                <p:oleObj name="公式" r:id="rId6" imgW="3517560" imgH="203040" progId="Equation.3">
                  <p:embed/>
                  <p:pic>
                    <p:nvPicPr>
                      <p:cNvPr id="0" name=""/>
                      <p:cNvPicPr/>
                      <p:nvPr/>
                    </p:nvPicPr>
                    <p:blipFill>
                      <a:blip r:embed="rId7"/>
                      <a:stretch>
                        <a:fillRect/>
                      </a:stretch>
                    </p:blipFill>
                    <p:spPr>
                      <a:xfrm>
                        <a:off x="971600" y="5301208"/>
                        <a:ext cx="7848872" cy="432048"/>
                      </a:xfrm>
                      <a:prstGeom prst="rect">
                        <a:avLst/>
                      </a:prstGeom>
                    </p:spPr>
                  </p:pic>
                </p:oleObj>
              </mc:Fallback>
            </mc:AlternateContent>
          </a:graphicData>
        </a:graphic>
      </p:graphicFrame>
      <p:sp>
        <p:nvSpPr>
          <p:cNvPr id="12" name="TextBox 11"/>
          <p:cNvSpPr txBox="1"/>
          <p:nvPr/>
        </p:nvSpPr>
        <p:spPr>
          <a:xfrm>
            <a:off x="3707904" y="2924944"/>
            <a:ext cx="5178021" cy="646331"/>
          </a:xfrm>
          <a:prstGeom prst="rect">
            <a:avLst/>
          </a:prstGeom>
          <a:noFill/>
        </p:spPr>
        <p:txBody>
          <a:bodyPr wrap="none" rtlCol="0">
            <a:spAutoFit/>
          </a:bodyPr>
          <a:lstStyle/>
          <a:p>
            <a:r>
              <a:rPr lang="zh-CN" altLang="en-US" dirty="0" smtClean="0"/>
              <a:t>注意：真值表中函数值为</a:t>
            </a:r>
            <a:r>
              <a:rPr lang="en-US" altLang="zh-CN" dirty="0" smtClean="0"/>
              <a:t>1</a:t>
            </a:r>
            <a:r>
              <a:rPr lang="zh-CN" altLang="en-US" dirty="0" smtClean="0"/>
              <a:t>的每一行唯一地对应于</a:t>
            </a:r>
            <a:endParaRPr lang="en-US" altLang="zh-CN" dirty="0" smtClean="0"/>
          </a:p>
          <a:p>
            <a:r>
              <a:rPr lang="zh-CN" altLang="en-US" dirty="0"/>
              <a:t>以上函数的某个乘积项。</a:t>
            </a:r>
          </a:p>
        </p:txBody>
      </p:sp>
      <p:sp>
        <p:nvSpPr>
          <p:cNvPr id="13" name="TextBox 12"/>
          <p:cNvSpPr txBox="1"/>
          <p:nvPr/>
        </p:nvSpPr>
        <p:spPr>
          <a:xfrm>
            <a:off x="3831207" y="4394721"/>
            <a:ext cx="5178021" cy="646331"/>
          </a:xfrm>
          <a:prstGeom prst="rect">
            <a:avLst/>
          </a:prstGeom>
          <a:noFill/>
        </p:spPr>
        <p:txBody>
          <a:bodyPr wrap="none" rtlCol="0">
            <a:spAutoFit/>
          </a:bodyPr>
          <a:lstStyle/>
          <a:p>
            <a:r>
              <a:rPr lang="zh-CN" altLang="en-US" dirty="0" smtClean="0"/>
              <a:t>注意：真值表中函数值为</a:t>
            </a:r>
            <a:r>
              <a:rPr lang="en-US" altLang="zh-CN" dirty="0" smtClean="0"/>
              <a:t>0</a:t>
            </a:r>
            <a:r>
              <a:rPr lang="zh-CN" altLang="en-US" dirty="0" smtClean="0"/>
              <a:t>的每一行唯一地对应于</a:t>
            </a:r>
            <a:endParaRPr lang="en-US" altLang="zh-CN" dirty="0" smtClean="0"/>
          </a:p>
          <a:p>
            <a:r>
              <a:rPr lang="zh-CN" altLang="en-US" dirty="0" smtClean="0"/>
              <a:t>以下函数</a:t>
            </a:r>
            <a:r>
              <a:rPr lang="zh-CN" altLang="en-US" dirty="0"/>
              <a:t>的</a:t>
            </a:r>
            <a:r>
              <a:rPr lang="zh-CN" altLang="en-US" dirty="0" smtClean="0"/>
              <a:t>某个相加项</a:t>
            </a:r>
            <a:r>
              <a:rPr lang="zh-CN" altLang="en-US" dirty="0"/>
              <a:t>。</a:t>
            </a:r>
          </a:p>
        </p:txBody>
      </p:sp>
    </p:spTree>
    <p:extLst>
      <p:ext uri="{BB962C8B-B14F-4D97-AF65-F5344CB8AC3E}">
        <p14:creationId xmlns:p14="http://schemas.microsoft.com/office/powerpoint/2010/main" val="161980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a:t>
            </a:r>
            <a:r>
              <a:rPr lang="en-US" altLang="zh-CN" dirty="0"/>
              <a:t>n</a:t>
            </a:r>
            <a:r>
              <a:rPr lang="zh-CN" altLang="en-US" dirty="0"/>
              <a:t>个变量的</a:t>
            </a:r>
            <a:r>
              <a:rPr lang="zh-CN" altLang="en-US" dirty="0" smtClean="0"/>
              <a:t>最小项系</a:t>
            </a:r>
            <a:r>
              <a:rPr lang="zh-CN" altLang="en-US" dirty="0"/>
              <a:t>指一个变量的乘积项，其中每个变量以原变量或反变量的形式出现一次且仅一次</a:t>
            </a:r>
            <a:r>
              <a:rPr lang="zh-CN" altLang="en-US" dirty="0" smtClean="0"/>
              <a:t>；</a:t>
            </a:r>
            <a:endParaRPr lang="en-US" altLang="zh-CN" dirty="0" smtClean="0"/>
          </a:p>
          <a:p>
            <a:r>
              <a:rPr lang="zh-CN" altLang="en-US" dirty="0" smtClean="0"/>
              <a:t>一</a:t>
            </a:r>
            <a:r>
              <a:rPr lang="zh-CN" altLang="en-US" dirty="0"/>
              <a:t>个最大项是指一个和式，其中每个变量以原变量或反变量的形式出现一次且仅一次。</a:t>
            </a:r>
          </a:p>
          <a:p>
            <a:r>
              <a:rPr lang="zh-CN" altLang="en-US" dirty="0"/>
              <a:t>任何逻辑表达式都可以转化成最小项之和与最大项之积。</a:t>
            </a:r>
          </a:p>
          <a:p>
            <a:r>
              <a:rPr lang="zh-CN" altLang="en-US" dirty="0"/>
              <a:t>所有的最小项之和必为</a:t>
            </a:r>
            <a:r>
              <a:rPr lang="en-US" altLang="zh-CN" dirty="0"/>
              <a:t>1</a:t>
            </a:r>
            <a:r>
              <a:rPr lang="zh-CN" altLang="en-US" dirty="0" smtClean="0"/>
              <a:t>；</a:t>
            </a:r>
            <a:endParaRPr lang="en-US" altLang="zh-CN" dirty="0" smtClean="0"/>
          </a:p>
          <a:p>
            <a:r>
              <a:rPr lang="zh-CN" altLang="en-US" dirty="0" smtClean="0"/>
              <a:t>所有</a:t>
            </a:r>
            <a:r>
              <a:rPr lang="zh-CN" altLang="en-US" dirty="0"/>
              <a:t>的最大项之积必为</a:t>
            </a:r>
            <a:r>
              <a:rPr lang="en-US" altLang="zh-CN" dirty="0"/>
              <a:t>0</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smtClean="0"/>
              <a:t>最小项与最大项</a:t>
            </a:r>
            <a:endParaRPr lang="zh-CN" altLang="en-US" dirty="0"/>
          </a:p>
        </p:txBody>
      </p:sp>
    </p:spTree>
    <p:extLst>
      <p:ext uri="{BB962C8B-B14F-4D97-AF65-F5344CB8AC3E}">
        <p14:creationId xmlns:p14="http://schemas.microsoft.com/office/powerpoint/2010/main" val="2032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任意两个不同的最小项之积必为</a:t>
            </a:r>
            <a:r>
              <a:rPr lang="en-US" altLang="zh-CN" dirty="0"/>
              <a:t>0</a:t>
            </a:r>
            <a:r>
              <a:rPr lang="zh-CN" altLang="en-US" dirty="0" smtClean="0"/>
              <a:t>；</a:t>
            </a:r>
            <a:endParaRPr lang="en-US" altLang="zh-CN" dirty="0" smtClean="0"/>
          </a:p>
          <a:p>
            <a:r>
              <a:rPr lang="zh-CN" altLang="en-US" dirty="0" smtClean="0"/>
              <a:t>任</a:t>
            </a:r>
            <a:r>
              <a:rPr lang="zh-CN" altLang="en-US" dirty="0"/>
              <a:t>两个最大项之和必为</a:t>
            </a:r>
            <a:r>
              <a:rPr lang="en-US" altLang="zh-CN" dirty="0"/>
              <a:t>1</a:t>
            </a:r>
            <a:r>
              <a:rPr lang="zh-CN" altLang="en-US" dirty="0"/>
              <a:t>。</a:t>
            </a:r>
          </a:p>
          <a:p>
            <a:r>
              <a:rPr lang="zh-CN" altLang="en-US" dirty="0"/>
              <a:t>按照反变量为</a:t>
            </a:r>
            <a:r>
              <a:rPr lang="en-US" altLang="zh-CN" dirty="0"/>
              <a:t>0</a:t>
            </a:r>
            <a:r>
              <a:rPr lang="zh-CN" altLang="en-US" dirty="0"/>
              <a:t>给最小项编号为</a:t>
            </a:r>
            <a:r>
              <a:rPr lang="en-US" altLang="zh-CN" dirty="0"/>
              <a:t>m</a:t>
            </a:r>
            <a:r>
              <a:rPr lang="en-US" altLang="zh-CN" baseline="-25000" dirty="0"/>
              <a:t>0</a:t>
            </a:r>
            <a:r>
              <a:rPr lang="en-US" altLang="zh-CN" dirty="0"/>
              <a:t>,m</a:t>
            </a:r>
            <a:r>
              <a:rPr lang="en-US" altLang="zh-CN" baseline="-25000" dirty="0"/>
              <a:t>1</a:t>
            </a:r>
            <a:r>
              <a:rPr lang="en-US" altLang="zh-CN" dirty="0"/>
              <a:t>,…</a:t>
            </a:r>
            <a:r>
              <a:rPr lang="zh-CN" altLang="en-US" dirty="0"/>
              <a:t>；使最小项取值为</a:t>
            </a:r>
            <a:r>
              <a:rPr lang="en-US" altLang="zh-CN" dirty="0" smtClean="0"/>
              <a:t>1</a:t>
            </a:r>
            <a:r>
              <a:rPr lang="zh-CN" altLang="en-US" dirty="0" smtClean="0"/>
              <a:t>。</a:t>
            </a:r>
            <a:endParaRPr lang="en-US" altLang="zh-CN" dirty="0" smtClean="0"/>
          </a:p>
          <a:p>
            <a:endParaRPr lang="en-US" altLang="zh-CN" dirty="0" smtClean="0"/>
          </a:p>
          <a:p>
            <a:pPr lvl="1"/>
            <a:endParaRPr lang="zh-CN" altLang="en-US" dirty="0"/>
          </a:p>
          <a:p>
            <a:r>
              <a:rPr lang="zh-CN" altLang="en-US" dirty="0"/>
              <a:t>按照原变量为</a:t>
            </a:r>
            <a:r>
              <a:rPr lang="en-US" altLang="zh-CN" dirty="0"/>
              <a:t>0</a:t>
            </a:r>
            <a:r>
              <a:rPr lang="zh-CN" altLang="en-US" dirty="0"/>
              <a:t>给最大项编号为</a:t>
            </a:r>
            <a:r>
              <a:rPr lang="en-US" altLang="zh-CN" dirty="0"/>
              <a:t>M</a:t>
            </a:r>
            <a:r>
              <a:rPr lang="en-US" altLang="zh-CN" baseline="-25000" dirty="0"/>
              <a:t>0</a:t>
            </a:r>
            <a:r>
              <a:rPr lang="en-US" altLang="zh-CN" dirty="0"/>
              <a:t>,M</a:t>
            </a:r>
            <a:r>
              <a:rPr lang="en-US" altLang="zh-CN" baseline="-25000" dirty="0"/>
              <a:t>1</a:t>
            </a:r>
            <a:r>
              <a:rPr lang="en-US" altLang="zh-CN" dirty="0"/>
              <a:t>,…</a:t>
            </a:r>
            <a:r>
              <a:rPr lang="zh-CN" altLang="en-US" dirty="0"/>
              <a:t>；使最大项取值为</a:t>
            </a:r>
            <a:r>
              <a:rPr lang="en-US" altLang="zh-CN" dirty="0"/>
              <a:t>0</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smtClean="0"/>
              <a:t>最小项与最大项</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44233833"/>
              </p:ext>
            </p:extLst>
          </p:nvPr>
        </p:nvGraphicFramePr>
        <p:xfrm>
          <a:off x="649288" y="3357563"/>
          <a:ext cx="7918450" cy="503237"/>
        </p:xfrm>
        <a:graphic>
          <a:graphicData uri="http://schemas.openxmlformats.org/presentationml/2006/ole">
            <mc:AlternateContent xmlns:mc="http://schemas.openxmlformats.org/markup-compatibility/2006">
              <mc:Choice xmlns:v="urn:schemas-microsoft-com:vml" Requires="v">
                <p:oleObj spid="_x0000_s20515" name="公式" r:id="rId4" imgW="3657600" imgH="228600" progId="Equation.3">
                  <p:embed/>
                </p:oleObj>
              </mc:Choice>
              <mc:Fallback>
                <p:oleObj name="公式" r:id="rId4" imgW="3657600" imgH="228600" progId="Equation.3">
                  <p:embed/>
                  <p:pic>
                    <p:nvPicPr>
                      <p:cNvPr id="0" name=""/>
                      <p:cNvPicPr/>
                      <p:nvPr/>
                    </p:nvPicPr>
                    <p:blipFill>
                      <a:blip r:embed="rId5"/>
                      <a:stretch>
                        <a:fillRect/>
                      </a:stretch>
                    </p:blipFill>
                    <p:spPr>
                      <a:xfrm>
                        <a:off x="649288" y="3357563"/>
                        <a:ext cx="7918450" cy="5032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10623366"/>
              </p:ext>
            </p:extLst>
          </p:nvPr>
        </p:nvGraphicFramePr>
        <p:xfrm>
          <a:off x="971550" y="5030788"/>
          <a:ext cx="7848600" cy="971550"/>
        </p:xfrm>
        <a:graphic>
          <a:graphicData uri="http://schemas.openxmlformats.org/presentationml/2006/ole">
            <mc:AlternateContent xmlns:mc="http://schemas.openxmlformats.org/markup-compatibility/2006">
              <mc:Choice xmlns:v="urn:schemas-microsoft-com:vml" Requires="v">
                <p:oleObj spid="_x0000_s20516" name="公式" r:id="rId6" imgW="3517560" imgH="457200" progId="Equation.3">
                  <p:embed/>
                </p:oleObj>
              </mc:Choice>
              <mc:Fallback>
                <p:oleObj name="公式" r:id="rId6" imgW="3517560" imgH="457200" progId="Equation.3">
                  <p:embed/>
                  <p:pic>
                    <p:nvPicPr>
                      <p:cNvPr id="0" name="对象 10"/>
                      <p:cNvPicPr>
                        <a:picLocks noChangeAspect="1" noChangeArrowheads="1"/>
                      </p:cNvPicPr>
                      <p:nvPr/>
                    </p:nvPicPr>
                    <p:blipFill>
                      <a:blip r:embed="rId7"/>
                      <a:srcRect/>
                      <a:stretch>
                        <a:fillRect/>
                      </a:stretch>
                    </p:blipFill>
                    <p:spPr bwMode="auto">
                      <a:xfrm>
                        <a:off x="971550" y="5030788"/>
                        <a:ext cx="784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2070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a:t>
            </a:r>
            <a:r>
              <a:rPr lang="en-US" altLang="zh-CN" dirty="0" smtClean="0"/>
              <a:t>m</a:t>
            </a:r>
            <a:r>
              <a:rPr lang="en-US" altLang="zh-CN" baseline="-25000" dirty="0" smtClean="0"/>
              <a:t>0</a:t>
            </a:r>
            <a:r>
              <a:rPr lang="en-US" altLang="zh-CN" dirty="0" smtClean="0"/>
              <a:t>=A’B’C</a:t>
            </a:r>
            <a:r>
              <a:rPr lang="en-US" altLang="zh-CN" dirty="0"/>
              <a:t>’, </a:t>
            </a:r>
            <a:r>
              <a:rPr lang="zh-CN" altLang="en-US" dirty="0" smtClean="0"/>
              <a:t>则有：</a:t>
            </a:r>
            <a:endParaRPr lang="en-US" altLang="zh-CN" dirty="0" smtClean="0"/>
          </a:p>
          <a:p>
            <a:pPr lvl="1"/>
            <a:r>
              <a:rPr lang="en-US" altLang="zh-CN" dirty="0" smtClean="0"/>
              <a:t>m</a:t>
            </a:r>
            <a:r>
              <a:rPr lang="en-US" altLang="zh-CN" baseline="-25000" dirty="0" smtClean="0"/>
              <a:t>0</a:t>
            </a:r>
            <a:r>
              <a:rPr lang="en-US" altLang="zh-CN" baseline="30000" dirty="0"/>
              <a:t>’</a:t>
            </a:r>
            <a:r>
              <a:rPr lang="en-US" altLang="zh-CN" dirty="0"/>
              <a:t>=(A’B’C’)’=A+B+C=M</a:t>
            </a:r>
            <a:r>
              <a:rPr lang="en-US" altLang="zh-CN" baseline="-25000" dirty="0"/>
              <a:t>0</a:t>
            </a:r>
            <a:r>
              <a:rPr lang="en-US" altLang="zh-CN" dirty="0"/>
              <a:t>,…,</a:t>
            </a:r>
            <a:r>
              <a:rPr lang="en-US" altLang="zh-CN" dirty="0" err="1"/>
              <a:t>m</a:t>
            </a:r>
            <a:r>
              <a:rPr lang="en-US" altLang="zh-CN" baseline="-25000" dirty="0" err="1"/>
              <a:t>k</a:t>
            </a:r>
            <a:r>
              <a:rPr lang="en-US" altLang="zh-CN" baseline="30000" dirty="0"/>
              <a:t>’</a:t>
            </a:r>
            <a:r>
              <a:rPr lang="en-US" altLang="zh-CN" dirty="0"/>
              <a:t>=</a:t>
            </a:r>
            <a:r>
              <a:rPr lang="en-US" altLang="zh-CN" dirty="0" smtClean="0"/>
              <a:t>M</a:t>
            </a:r>
            <a:r>
              <a:rPr lang="en-US" altLang="zh-CN" baseline="-25000" dirty="0" smtClean="0"/>
              <a:t>k</a:t>
            </a:r>
            <a:r>
              <a:rPr lang="zh-CN" altLang="en-US" dirty="0" smtClean="0"/>
              <a:t>。</a:t>
            </a:r>
            <a:endParaRPr lang="en-US" altLang="zh-CN" dirty="0" smtClean="0"/>
          </a:p>
          <a:p>
            <a:endParaRPr lang="zh-CN" altLang="zh-CN" dirty="0"/>
          </a:p>
        </p:txBody>
      </p:sp>
      <p:sp>
        <p:nvSpPr>
          <p:cNvPr id="3" name="标题 2"/>
          <p:cNvSpPr>
            <a:spLocks noGrp="1"/>
          </p:cNvSpPr>
          <p:nvPr>
            <p:ph type="title"/>
          </p:nvPr>
        </p:nvSpPr>
        <p:spPr/>
        <p:txBody>
          <a:bodyPr/>
          <a:lstStyle/>
          <a:p>
            <a:r>
              <a:rPr lang="zh-CN" altLang="en-US" dirty="0" smtClean="0"/>
              <a:t>最小项与最大项</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42552912"/>
              </p:ext>
            </p:extLst>
          </p:nvPr>
        </p:nvGraphicFramePr>
        <p:xfrm>
          <a:off x="827584" y="2564904"/>
          <a:ext cx="6408712" cy="2001999"/>
        </p:xfrm>
        <a:graphic>
          <a:graphicData uri="http://schemas.openxmlformats.org/presentationml/2006/ole">
            <mc:AlternateContent xmlns:mc="http://schemas.openxmlformats.org/markup-compatibility/2006">
              <mc:Choice xmlns:v="urn:schemas-microsoft-com:vml" Requires="v">
                <p:oleObj spid="_x0000_s21526" name="公式" r:id="rId4" imgW="2438280" imgH="749160" progId="Equation.3">
                  <p:embed/>
                </p:oleObj>
              </mc:Choice>
              <mc:Fallback>
                <p:oleObj name="公式" r:id="rId4" imgW="2438280" imgH="749160" progId="Equation.3">
                  <p:embed/>
                  <p:pic>
                    <p:nvPicPr>
                      <p:cNvPr id="0" name="对象 3"/>
                      <p:cNvPicPr>
                        <a:picLocks noChangeAspect="1" noChangeArrowheads="1"/>
                      </p:cNvPicPr>
                      <p:nvPr/>
                    </p:nvPicPr>
                    <p:blipFill>
                      <a:blip r:embed="rId5"/>
                      <a:srcRect/>
                      <a:stretch>
                        <a:fillRect/>
                      </a:stretch>
                    </p:blipFill>
                    <p:spPr bwMode="auto">
                      <a:xfrm>
                        <a:off x="827584" y="2564904"/>
                        <a:ext cx="6408712" cy="20019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969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使门电路数目最少，种类最少</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逻辑函数式的化简</a:t>
            </a:r>
          </a:p>
        </p:txBody>
      </p:sp>
      <p:graphicFrame>
        <p:nvGraphicFramePr>
          <p:cNvPr id="4" name="对象 3"/>
          <p:cNvGraphicFramePr>
            <a:graphicFrameLocks noChangeAspect="1"/>
          </p:cNvGraphicFramePr>
          <p:nvPr>
            <p:extLst>
              <p:ext uri="{D42A27DB-BD31-4B8C-83A1-F6EECF244321}">
                <p14:modId xmlns:p14="http://schemas.microsoft.com/office/powerpoint/2010/main" val="1478442002"/>
              </p:ext>
            </p:extLst>
          </p:nvPr>
        </p:nvGraphicFramePr>
        <p:xfrm>
          <a:off x="827584" y="2132856"/>
          <a:ext cx="5056187" cy="819150"/>
        </p:xfrm>
        <a:graphic>
          <a:graphicData uri="http://schemas.openxmlformats.org/presentationml/2006/ole">
            <mc:AlternateContent xmlns:mc="http://schemas.openxmlformats.org/markup-compatibility/2006">
              <mc:Choice xmlns:v="urn:schemas-microsoft-com:vml" Requires="v">
                <p:oleObj spid="_x0000_s22564" name="公式" r:id="rId4" imgW="2222280" imgH="406080" progId="Equation.3">
                  <p:embed/>
                </p:oleObj>
              </mc:Choice>
              <mc:Fallback>
                <p:oleObj name="公式" r:id="rId4" imgW="2222280" imgH="406080" progId="Equation.3">
                  <p:embed/>
                  <p:pic>
                    <p:nvPicPr>
                      <p:cNvPr id="0" name="对象 7"/>
                      <p:cNvPicPr>
                        <a:picLocks noChangeAspect="1" noChangeArrowheads="1"/>
                      </p:cNvPicPr>
                      <p:nvPr/>
                    </p:nvPicPr>
                    <p:blipFill>
                      <a:blip r:embed="rId5"/>
                      <a:srcRect/>
                      <a:stretch>
                        <a:fillRect/>
                      </a:stretch>
                    </p:blipFill>
                    <p:spPr bwMode="auto">
                      <a:xfrm>
                        <a:off x="827584" y="2132856"/>
                        <a:ext cx="50561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86178091"/>
              </p:ext>
            </p:extLst>
          </p:nvPr>
        </p:nvGraphicFramePr>
        <p:xfrm>
          <a:off x="280988" y="3284538"/>
          <a:ext cx="8464550" cy="2160587"/>
        </p:xfrm>
        <a:graphic>
          <a:graphicData uri="http://schemas.openxmlformats.org/presentationml/2006/ole">
            <mc:AlternateContent xmlns:mc="http://schemas.openxmlformats.org/markup-compatibility/2006">
              <mc:Choice xmlns:v="urn:schemas-microsoft-com:vml" Requires="v">
                <p:oleObj spid="_x0000_s22565" name="公式" r:id="rId6" imgW="4279680" imgH="1091880" progId="Equation.3">
                  <p:embed/>
                </p:oleObj>
              </mc:Choice>
              <mc:Fallback>
                <p:oleObj name="公式" r:id="rId6" imgW="4279680" imgH="1091880" progId="Equation.3">
                  <p:embed/>
                  <p:pic>
                    <p:nvPicPr>
                      <p:cNvPr id="0" name=""/>
                      <p:cNvPicPr/>
                      <p:nvPr/>
                    </p:nvPicPr>
                    <p:blipFill>
                      <a:blip r:embed="rId7"/>
                      <a:stretch>
                        <a:fillRect/>
                      </a:stretch>
                    </p:blipFill>
                    <p:spPr>
                      <a:xfrm>
                        <a:off x="280988" y="3284538"/>
                        <a:ext cx="8464550" cy="2160587"/>
                      </a:xfrm>
                      <a:prstGeom prst="rect">
                        <a:avLst/>
                      </a:prstGeom>
                    </p:spPr>
                  </p:pic>
                </p:oleObj>
              </mc:Fallback>
            </mc:AlternateContent>
          </a:graphicData>
        </a:graphic>
      </p:graphicFrame>
    </p:spTree>
    <p:extLst>
      <p:ext uri="{BB962C8B-B14F-4D97-AF65-F5344CB8AC3E}">
        <p14:creationId xmlns:p14="http://schemas.microsoft.com/office/powerpoint/2010/main" val="2791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逻辑相邻项：如果两个最小项只有一个变量是互补的，那么这两个最小项就称为“相邻”的。</a:t>
            </a:r>
            <a:endParaRPr lang="en-US" altLang="zh-CN" dirty="0" smtClean="0"/>
          </a:p>
          <a:p>
            <a:r>
              <a:rPr lang="zh-CN" altLang="en-US" dirty="0" smtClean="0"/>
              <a:t>卡诺图化简法原理：</a:t>
            </a:r>
            <a:endParaRPr lang="en-US" altLang="zh-CN" dirty="0" smtClean="0"/>
          </a:p>
          <a:p>
            <a:pPr lvl="1"/>
            <a:r>
              <a:rPr lang="zh-CN" altLang="en-US" dirty="0"/>
              <a:t>首先用图示的方法将逻辑函数化成最小项和的方式</a:t>
            </a:r>
            <a:r>
              <a:rPr lang="zh-CN" altLang="en-US" dirty="0" smtClean="0"/>
              <a:t>；</a:t>
            </a:r>
            <a:endParaRPr lang="en-US" altLang="zh-CN" dirty="0" smtClean="0"/>
          </a:p>
          <a:p>
            <a:pPr lvl="1"/>
            <a:r>
              <a:rPr lang="zh-CN" altLang="en-US" dirty="0" smtClean="0"/>
              <a:t>根据相邻最小项可以消去互补变量的原理，尽可能地将相邻最小项组合到一起，每次最少组合</a:t>
            </a:r>
            <a:r>
              <a:rPr lang="en-US" altLang="zh-CN" dirty="0" smtClean="0"/>
              <a:t>2</a:t>
            </a:r>
            <a:r>
              <a:rPr lang="en-US" altLang="zh-CN" baseline="30000" dirty="0" smtClean="0"/>
              <a:t>k</a:t>
            </a:r>
            <a:r>
              <a:rPr lang="zh-CN" altLang="en-US" dirty="0" smtClean="0"/>
              <a:t>个，</a:t>
            </a:r>
            <a:r>
              <a:rPr lang="en-US" altLang="zh-CN" dirty="0" smtClean="0"/>
              <a:t>k=0,1,2,…</a:t>
            </a:r>
            <a:r>
              <a:rPr lang="zh-CN" altLang="en-US" dirty="0" smtClean="0"/>
              <a:t>。组合数越多，互补项抵消越多。表达式越简化。</a:t>
            </a:r>
            <a:endParaRPr lang="en-US" altLang="zh-CN" dirty="0" smtClean="0"/>
          </a:p>
          <a:p>
            <a:pPr lvl="1"/>
            <a:r>
              <a:rPr lang="zh-CN" altLang="en-US" dirty="0"/>
              <a:t>写出抵消后</a:t>
            </a:r>
            <a:r>
              <a:rPr lang="zh-CN" altLang="en-US" dirty="0" smtClean="0"/>
              <a:t>的与或逻辑表达式</a:t>
            </a:r>
            <a:r>
              <a:rPr lang="zh-CN" altLang="en-US" dirty="0"/>
              <a:t>。</a:t>
            </a:r>
          </a:p>
        </p:txBody>
      </p:sp>
      <p:sp>
        <p:nvSpPr>
          <p:cNvPr id="3" name="标题 2"/>
          <p:cNvSpPr>
            <a:spLocks noGrp="1"/>
          </p:cNvSpPr>
          <p:nvPr>
            <p:ph type="title"/>
          </p:nvPr>
        </p:nvSpPr>
        <p:spPr/>
        <p:txBody>
          <a:bodyPr/>
          <a:lstStyle/>
          <a:p>
            <a:r>
              <a:rPr lang="zh-CN" altLang="en-US" dirty="0" smtClean="0"/>
              <a:t>卡诺图化简法</a:t>
            </a:r>
            <a:endParaRPr lang="zh-CN" altLang="en-US" dirty="0"/>
          </a:p>
        </p:txBody>
      </p:sp>
    </p:spTree>
    <p:extLst>
      <p:ext uri="{BB962C8B-B14F-4D97-AF65-F5344CB8AC3E}">
        <p14:creationId xmlns:p14="http://schemas.microsoft.com/office/powerpoint/2010/main" val="104086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主要领域：本课程主要研究使用电子元件实现二值逻辑及二进制数值的运算和存储的原理、电路和电气与信号特性等问题。</a:t>
            </a:r>
            <a:endParaRPr lang="en-US" altLang="zh-CN" dirty="0" smtClean="0"/>
          </a:p>
          <a:p>
            <a:r>
              <a:rPr lang="zh-CN" altLang="en-US" dirty="0"/>
              <a:t>课程</a:t>
            </a:r>
            <a:r>
              <a:rPr lang="zh-CN" altLang="en-US" dirty="0" smtClean="0"/>
              <a:t>目标：掌握数字逻辑物理实现的基本问题和基本原理，掌握各种基本电路的组成、工作原理和性能特点。掌握数字电路的基本分析和逻辑设计方法。</a:t>
            </a:r>
            <a:endParaRPr lang="en-US" altLang="zh-CN" dirty="0" smtClean="0"/>
          </a:p>
          <a:p>
            <a:pPr marL="109728" indent="0">
              <a:buNone/>
            </a:pPr>
            <a:endParaRPr lang="zh-CN" altLang="en-US" dirty="0"/>
          </a:p>
        </p:txBody>
      </p:sp>
      <p:sp>
        <p:nvSpPr>
          <p:cNvPr id="3" name="标题 2"/>
          <p:cNvSpPr>
            <a:spLocks noGrp="1"/>
          </p:cNvSpPr>
          <p:nvPr>
            <p:ph type="title"/>
          </p:nvPr>
        </p:nvSpPr>
        <p:spPr/>
        <p:txBody>
          <a:bodyPr/>
          <a:lstStyle/>
          <a:p>
            <a:r>
              <a:rPr lang="zh-CN" altLang="en-US" dirty="0" smtClean="0"/>
              <a:t>课程概述</a:t>
            </a:r>
            <a:endParaRPr lang="zh-CN" altLang="en-US" dirty="0"/>
          </a:p>
        </p:txBody>
      </p:sp>
    </p:spTree>
    <p:extLst>
      <p:ext uri="{BB962C8B-B14F-4D97-AF65-F5344CB8AC3E}">
        <p14:creationId xmlns:p14="http://schemas.microsoft.com/office/powerpoint/2010/main" val="149910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卡诺图化简法</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83052494"/>
              </p:ext>
            </p:extLst>
          </p:nvPr>
        </p:nvGraphicFramePr>
        <p:xfrm>
          <a:off x="755576" y="1484784"/>
          <a:ext cx="4279900" cy="441325"/>
        </p:xfrm>
        <a:graphic>
          <a:graphicData uri="http://schemas.openxmlformats.org/presentationml/2006/ole">
            <mc:AlternateContent xmlns:mc="http://schemas.openxmlformats.org/markup-compatibility/2006">
              <mc:Choice xmlns:v="urn:schemas-microsoft-com:vml" Requires="v">
                <p:oleObj spid="_x0000_s23582" name="公式" r:id="rId4" imgW="1726920" imgH="177480" progId="Equation.3">
                  <p:embed/>
                </p:oleObj>
              </mc:Choice>
              <mc:Fallback>
                <p:oleObj name="公式" r:id="rId4" imgW="1726920" imgH="177480" progId="Equation.3">
                  <p:embed/>
                  <p:pic>
                    <p:nvPicPr>
                      <p:cNvPr id="0" name="对象 4"/>
                      <p:cNvPicPr>
                        <a:picLocks noChangeAspect="1" noChangeArrowheads="1"/>
                      </p:cNvPicPr>
                      <p:nvPr/>
                    </p:nvPicPr>
                    <p:blipFill>
                      <a:blip r:embed="rId5"/>
                      <a:srcRect/>
                      <a:stretch>
                        <a:fillRect/>
                      </a:stretch>
                    </p:blipFill>
                    <p:spPr bwMode="auto">
                      <a:xfrm>
                        <a:off x="755576" y="1484784"/>
                        <a:ext cx="4279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37113841"/>
              </p:ext>
            </p:extLst>
          </p:nvPr>
        </p:nvGraphicFramePr>
        <p:xfrm>
          <a:off x="395536" y="2132856"/>
          <a:ext cx="8221263" cy="3384376"/>
        </p:xfrm>
        <a:graphic>
          <a:graphicData uri="http://schemas.openxmlformats.org/presentationml/2006/ole">
            <mc:AlternateContent xmlns:mc="http://schemas.openxmlformats.org/markup-compatibility/2006">
              <mc:Choice xmlns:v="urn:schemas-microsoft-com:vml" Requires="v">
                <p:oleObj spid="_x0000_s23583" name="Visio" r:id="rId6" imgW="4518990" imgH="1859801" progId="Visio.Drawing.11">
                  <p:embed/>
                </p:oleObj>
              </mc:Choice>
              <mc:Fallback>
                <p:oleObj name="Visio" r:id="rId6" imgW="4518990" imgH="1859801" progId="Visio.Drawing.11">
                  <p:embed/>
                  <p:pic>
                    <p:nvPicPr>
                      <p:cNvPr id="0" name=""/>
                      <p:cNvPicPr/>
                      <p:nvPr/>
                    </p:nvPicPr>
                    <p:blipFill>
                      <a:blip r:embed="rId7"/>
                      <a:stretch>
                        <a:fillRect/>
                      </a:stretch>
                    </p:blipFill>
                    <p:spPr>
                      <a:xfrm>
                        <a:off x="395536" y="2132856"/>
                        <a:ext cx="8221263" cy="3384376"/>
                      </a:xfrm>
                      <a:prstGeom prst="rect">
                        <a:avLst/>
                      </a:prstGeom>
                    </p:spPr>
                  </p:pic>
                </p:oleObj>
              </mc:Fallback>
            </mc:AlternateContent>
          </a:graphicData>
        </a:graphic>
      </p:graphicFrame>
    </p:spTree>
    <p:extLst>
      <p:ext uri="{BB962C8B-B14F-4D97-AF65-F5344CB8AC3E}">
        <p14:creationId xmlns:p14="http://schemas.microsoft.com/office/powerpoint/2010/main" val="7955820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四变量卡诺图</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603778138"/>
              </p:ext>
            </p:extLst>
          </p:nvPr>
        </p:nvGraphicFramePr>
        <p:xfrm>
          <a:off x="2051720" y="1124744"/>
          <a:ext cx="4248050" cy="4541614"/>
        </p:xfrm>
        <a:graphic>
          <a:graphicData uri="http://schemas.openxmlformats.org/presentationml/2006/ole">
            <mc:AlternateContent xmlns:mc="http://schemas.openxmlformats.org/markup-compatibility/2006">
              <mc:Choice xmlns:v="urn:schemas-microsoft-com:vml" Requires="v">
                <p:oleObj spid="_x0000_s24590" name="Visio" r:id="rId4" imgW="1357290" imgH="1450855" progId="Visio.Drawing.11">
                  <p:embed/>
                </p:oleObj>
              </mc:Choice>
              <mc:Fallback>
                <p:oleObj name="Visio" r:id="rId4" imgW="1357290" imgH="1450855" progId="Visio.Drawing.11">
                  <p:embed/>
                  <p:pic>
                    <p:nvPicPr>
                      <p:cNvPr id="0" name="Object 3"/>
                      <p:cNvPicPr>
                        <a:picLocks noChangeAspect="1" noChangeArrowheads="1"/>
                      </p:cNvPicPr>
                      <p:nvPr/>
                    </p:nvPicPr>
                    <p:blipFill>
                      <a:blip r:embed="rId5"/>
                      <a:srcRect l="3336" r="3555" b="5208"/>
                      <a:stretch>
                        <a:fillRect/>
                      </a:stretch>
                    </p:blipFill>
                    <p:spPr bwMode="auto">
                      <a:xfrm>
                        <a:off x="2051720" y="1124744"/>
                        <a:ext cx="4248050" cy="4541614"/>
                      </a:xfrm>
                      <a:prstGeom prst="rect">
                        <a:avLst/>
                      </a:prstGeom>
                      <a:noFill/>
                      <a:ln w="57150"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562801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四变量卡诺图化简</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1820684152"/>
              </p:ext>
            </p:extLst>
          </p:nvPr>
        </p:nvGraphicFramePr>
        <p:xfrm>
          <a:off x="539552" y="1556792"/>
          <a:ext cx="5329238" cy="712788"/>
        </p:xfrm>
        <a:graphic>
          <a:graphicData uri="http://schemas.openxmlformats.org/presentationml/2006/ole">
            <mc:AlternateContent xmlns:mc="http://schemas.openxmlformats.org/markup-compatibility/2006">
              <mc:Choice xmlns:v="urn:schemas-microsoft-com:vml" Requires="v">
                <p:oleObj spid="_x0000_s25626" name="公式" r:id="rId4" imgW="3035160" imgH="406080" progId="Equation.3">
                  <p:embed/>
                </p:oleObj>
              </mc:Choice>
              <mc:Fallback>
                <p:oleObj name="公式" r:id="rId4" imgW="3035160" imgH="406080" progId="Equation.3">
                  <p:embed/>
                  <p:pic>
                    <p:nvPicPr>
                      <p:cNvPr id="0" name="Object 15"/>
                      <p:cNvPicPr>
                        <a:picLocks noChangeAspect="1" noChangeArrowheads="1"/>
                      </p:cNvPicPr>
                      <p:nvPr/>
                    </p:nvPicPr>
                    <p:blipFill>
                      <a:blip r:embed="rId5"/>
                      <a:srcRect/>
                      <a:stretch>
                        <a:fillRect/>
                      </a:stretch>
                    </p:blipFill>
                    <p:spPr bwMode="auto">
                      <a:xfrm>
                        <a:off x="539552" y="1556792"/>
                        <a:ext cx="5329238" cy="712788"/>
                      </a:xfrm>
                      <a:prstGeom prst="rect">
                        <a:avLst/>
                      </a:prstGeom>
                      <a:noFill/>
                      <a:ln w="57150" cmpd="thickThin">
                        <a:noFill/>
                        <a:miter lim="800000"/>
                        <a:headEnd/>
                        <a:tailEnd/>
                      </a:ln>
                      <a:effectLst/>
                    </p:spPr>
                  </p:pic>
                </p:oleObj>
              </mc:Fallback>
            </mc:AlternateContent>
          </a:graphicData>
        </a:graphic>
      </p:graphicFrame>
      <p:grpSp>
        <p:nvGrpSpPr>
          <p:cNvPr id="21" name="组合 20"/>
          <p:cNvGrpSpPr/>
          <p:nvPr/>
        </p:nvGrpSpPr>
        <p:grpSpPr>
          <a:xfrm>
            <a:off x="2103848" y="2132856"/>
            <a:ext cx="4917841" cy="4060128"/>
            <a:chOff x="2103848" y="2132856"/>
            <a:chExt cx="4917841" cy="4060128"/>
          </a:xfrm>
        </p:grpSpPr>
        <p:graphicFrame>
          <p:nvGraphicFramePr>
            <p:cNvPr id="5" name="对象 4"/>
            <p:cNvGraphicFramePr>
              <a:graphicFrameLocks noChangeAspect="1"/>
            </p:cNvGraphicFramePr>
            <p:nvPr>
              <p:extLst>
                <p:ext uri="{D42A27DB-BD31-4B8C-83A1-F6EECF244321}">
                  <p14:modId xmlns:p14="http://schemas.microsoft.com/office/powerpoint/2010/main" val="2846452928"/>
                </p:ext>
              </p:extLst>
            </p:nvPr>
          </p:nvGraphicFramePr>
          <p:xfrm>
            <a:off x="2103848" y="2132856"/>
            <a:ext cx="4916424" cy="3960688"/>
          </p:xfrm>
          <a:graphic>
            <a:graphicData uri="http://schemas.openxmlformats.org/presentationml/2006/ole">
              <mc:AlternateContent xmlns:mc="http://schemas.openxmlformats.org/markup-compatibility/2006">
                <mc:Choice xmlns:v="urn:schemas-microsoft-com:vml" Requires="v">
                  <p:oleObj spid="_x0000_s25627" name="Visio" r:id="rId6" imgW="1357290" imgH="1450855" progId="Visio.Drawing.11">
                    <p:embed/>
                  </p:oleObj>
                </mc:Choice>
                <mc:Fallback>
                  <p:oleObj name="Visio" r:id="rId6" imgW="1357290" imgH="1450855" progId="Visio.Drawing.11">
                    <p:embed/>
                    <p:pic>
                      <p:nvPicPr>
                        <p:cNvPr id="0" name="Object 2"/>
                        <p:cNvPicPr>
                          <a:picLocks noChangeAspect="1" noChangeArrowheads="1"/>
                        </p:cNvPicPr>
                        <p:nvPr/>
                      </p:nvPicPr>
                      <p:blipFill>
                        <a:blip r:embed="rId7"/>
                        <a:srcRect l="7587" r="2086" b="3635"/>
                        <a:stretch>
                          <a:fillRect/>
                        </a:stretch>
                      </p:blipFill>
                      <p:spPr bwMode="auto">
                        <a:xfrm>
                          <a:off x="2103848" y="2132856"/>
                          <a:ext cx="4916424" cy="3960688"/>
                        </a:xfrm>
                        <a:prstGeom prst="rect">
                          <a:avLst/>
                        </a:prstGeom>
                        <a:noFill/>
                        <a:ln w="57150" cmpd="thickThin">
                          <a:noFill/>
                          <a:miter lim="800000"/>
                          <a:headEnd type="none" w="sm" len="sm"/>
                          <a:tailEnd type="none" w="sm" len="sm"/>
                        </a:ln>
                        <a:effectLst/>
                      </p:spPr>
                    </p:pic>
                  </p:oleObj>
                </mc:Fallback>
              </mc:AlternateContent>
            </a:graphicData>
          </a:graphic>
        </p:graphicFrame>
        <p:sp>
          <p:nvSpPr>
            <p:cNvPr id="6" name="TextBox 5"/>
            <p:cNvSpPr txBox="1"/>
            <p:nvPr/>
          </p:nvSpPr>
          <p:spPr>
            <a:xfrm>
              <a:off x="6156176" y="4804875"/>
              <a:ext cx="330540" cy="369332"/>
            </a:xfrm>
            <a:prstGeom prst="rect">
              <a:avLst/>
            </a:prstGeom>
            <a:noFill/>
          </p:spPr>
          <p:txBody>
            <a:bodyPr wrap="none" rtlCol="0">
              <a:spAutoFit/>
            </a:bodyPr>
            <a:lstStyle/>
            <a:p>
              <a:r>
                <a:rPr lang="en-US" altLang="zh-CN" dirty="0" smtClean="0"/>
                <a:t>1</a:t>
              </a:r>
              <a:endParaRPr lang="zh-CN" altLang="en-US" dirty="0"/>
            </a:p>
          </p:txBody>
        </p:sp>
        <p:sp>
          <p:nvSpPr>
            <p:cNvPr id="7" name="TextBox 6"/>
            <p:cNvSpPr txBox="1"/>
            <p:nvPr/>
          </p:nvSpPr>
          <p:spPr>
            <a:xfrm>
              <a:off x="6156176" y="3509358"/>
              <a:ext cx="330540" cy="369332"/>
            </a:xfrm>
            <a:prstGeom prst="rect">
              <a:avLst/>
            </a:prstGeom>
            <a:noFill/>
          </p:spPr>
          <p:txBody>
            <a:bodyPr wrap="none" rtlCol="0">
              <a:spAutoFit/>
            </a:bodyPr>
            <a:lstStyle/>
            <a:p>
              <a:r>
                <a:rPr lang="en-US" altLang="zh-CN" dirty="0" smtClean="0"/>
                <a:t>1</a:t>
              </a:r>
              <a:endParaRPr lang="zh-CN" altLang="en-US" dirty="0"/>
            </a:p>
          </p:txBody>
        </p:sp>
        <p:sp>
          <p:nvSpPr>
            <p:cNvPr id="8" name="TextBox 7"/>
            <p:cNvSpPr txBox="1"/>
            <p:nvPr/>
          </p:nvSpPr>
          <p:spPr>
            <a:xfrm>
              <a:off x="4355976" y="4797152"/>
              <a:ext cx="330540" cy="369332"/>
            </a:xfrm>
            <a:prstGeom prst="rect">
              <a:avLst/>
            </a:prstGeom>
            <a:noFill/>
          </p:spPr>
          <p:txBody>
            <a:bodyPr wrap="none" rtlCol="0">
              <a:spAutoFit/>
            </a:bodyPr>
            <a:lstStyle/>
            <a:p>
              <a:r>
                <a:rPr lang="en-US" altLang="zh-CN" dirty="0" smtClean="0"/>
                <a:t>1</a:t>
              </a:r>
              <a:endParaRPr lang="zh-CN" altLang="en-US" dirty="0"/>
            </a:p>
          </p:txBody>
        </p:sp>
        <p:sp>
          <p:nvSpPr>
            <p:cNvPr id="9" name="TextBox 8"/>
            <p:cNvSpPr txBox="1"/>
            <p:nvPr/>
          </p:nvSpPr>
          <p:spPr>
            <a:xfrm>
              <a:off x="5249329" y="4808919"/>
              <a:ext cx="330540" cy="369332"/>
            </a:xfrm>
            <a:prstGeom prst="rect">
              <a:avLst/>
            </a:prstGeom>
            <a:noFill/>
          </p:spPr>
          <p:txBody>
            <a:bodyPr wrap="none" rtlCol="0">
              <a:spAutoFit/>
            </a:bodyPr>
            <a:lstStyle/>
            <a:p>
              <a:r>
                <a:rPr lang="en-US" altLang="zh-CN" dirty="0" smtClean="0"/>
                <a:t>1</a:t>
              </a:r>
              <a:endParaRPr lang="zh-CN" altLang="en-US" dirty="0"/>
            </a:p>
          </p:txBody>
        </p:sp>
        <p:sp>
          <p:nvSpPr>
            <p:cNvPr id="10" name="TextBox 9"/>
            <p:cNvSpPr txBox="1"/>
            <p:nvPr/>
          </p:nvSpPr>
          <p:spPr>
            <a:xfrm>
              <a:off x="4355975" y="5373216"/>
              <a:ext cx="274091" cy="369332"/>
            </a:xfrm>
            <a:prstGeom prst="rect">
              <a:avLst/>
            </a:prstGeom>
            <a:noFill/>
          </p:spPr>
          <p:txBody>
            <a:bodyPr wrap="square" rtlCol="0">
              <a:spAutoFit/>
            </a:bodyPr>
            <a:lstStyle/>
            <a:p>
              <a:r>
                <a:rPr lang="en-US" altLang="zh-CN" dirty="0" smtClean="0"/>
                <a:t>1</a:t>
              </a:r>
              <a:endParaRPr lang="zh-CN" altLang="en-US" dirty="0"/>
            </a:p>
          </p:txBody>
        </p:sp>
        <p:sp>
          <p:nvSpPr>
            <p:cNvPr id="11" name="TextBox 10"/>
            <p:cNvSpPr txBox="1"/>
            <p:nvPr/>
          </p:nvSpPr>
          <p:spPr>
            <a:xfrm>
              <a:off x="3419872" y="3509358"/>
              <a:ext cx="330540" cy="369332"/>
            </a:xfrm>
            <a:prstGeom prst="rect">
              <a:avLst/>
            </a:prstGeom>
            <a:noFill/>
          </p:spPr>
          <p:txBody>
            <a:bodyPr wrap="none" rtlCol="0">
              <a:spAutoFit/>
            </a:bodyPr>
            <a:lstStyle/>
            <a:p>
              <a:r>
                <a:rPr lang="en-US" altLang="zh-CN" dirty="0" smtClean="0"/>
                <a:t>1</a:t>
              </a:r>
              <a:endParaRPr lang="zh-CN" altLang="en-US" dirty="0"/>
            </a:p>
          </p:txBody>
        </p:sp>
        <p:sp>
          <p:nvSpPr>
            <p:cNvPr id="12" name="TextBox 11"/>
            <p:cNvSpPr txBox="1"/>
            <p:nvPr/>
          </p:nvSpPr>
          <p:spPr>
            <a:xfrm>
              <a:off x="3419872" y="4149080"/>
              <a:ext cx="330540" cy="369332"/>
            </a:xfrm>
            <a:prstGeom prst="rect">
              <a:avLst/>
            </a:prstGeom>
            <a:noFill/>
          </p:spPr>
          <p:txBody>
            <a:bodyPr wrap="none" rtlCol="0">
              <a:spAutoFit/>
            </a:bodyPr>
            <a:lstStyle/>
            <a:p>
              <a:r>
                <a:rPr lang="en-US" altLang="zh-CN" dirty="0" smtClean="0"/>
                <a:t>1</a:t>
              </a:r>
              <a:endParaRPr lang="zh-CN" altLang="en-US" dirty="0"/>
            </a:p>
          </p:txBody>
        </p:sp>
        <p:sp>
          <p:nvSpPr>
            <p:cNvPr id="13" name="TextBox 12"/>
            <p:cNvSpPr txBox="1"/>
            <p:nvPr/>
          </p:nvSpPr>
          <p:spPr>
            <a:xfrm>
              <a:off x="3419872" y="4808919"/>
              <a:ext cx="330540" cy="369332"/>
            </a:xfrm>
            <a:prstGeom prst="rect">
              <a:avLst/>
            </a:prstGeom>
            <a:noFill/>
          </p:spPr>
          <p:txBody>
            <a:bodyPr wrap="none" rtlCol="0">
              <a:spAutoFit/>
            </a:bodyPr>
            <a:lstStyle/>
            <a:p>
              <a:r>
                <a:rPr lang="en-US" altLang="zh-CN" dirty="0" smtClean="0"/>
                <a:t>1</a:t>
              </a:r>
              <a:endParaRPr lang="zh-CN" altLang="en-US" dirty="0"/>
            </a:p>
          </p:txBody>
        </p:sp>
        <p:sp>
          <p:nvSpPr>
            <p:cNvPr id="14" name="TextBox 13"/>
            <p:cNvSpPr txBox="1"/>
            <p:nvPr/>
          </p:nvSpPr>
          <p:spPr>
            <a:xfrm>
              <a:off x="3419872" y="5373216"/>
              <a:ext cx="330540" cy="369332"/>
            </a:xfrm>
            <a:prstGeom prst="rect">
              <a:avLst/>
            </a:prstGeom>
            <a:noFill/>
          </p:spPr>
          <p:txBody>
            <a:bodyPr wrap="none" rtlCol="0">
              <a:spAutoFit/>
            </a:bodyPr>
            <a:lstStyle/>
            <a:p>
              <a:r>
                <a:rPr lang="en-US" altLang="zh-CN" dirty="0" smtClean="0"/>
                <a:t>1</a:t>
              </a:r>
              <a:endParaRPr lang="zh-CN" altLang="en-US" dirty="0"/>
            </a:p>
          </p:txBody>
        </p:sp>
        <p:sp>
          <p:nvSpPr>
            <p:cNvPr id="15" name="TextBox 14"/>
            <p:cNvSpPr txBox="1"/>
            <p:nvPr/>
          </p:nvSpPr>
          <p:spPr>
            <a:xfrm>
              <a:off x="5249329" y="5373216"/>
              <a:ext cx="330540" cy="369332"/>
            </a:xfrm>
            <a:prstGeom prst="rect">
              <a:avLst/>
            </a:prstGeom>
            <a:noFill/>
          </p:spPr>
          <p:txBody>
            <a:bodyPr wrap="none" rtlCol="0">
              <a:spAutoFit/>
            </a:bodyPr>
            <a:lstStyle/>
            <a:p>
              <a:r>
                <a:rPr lang="en-US" altLang="zh-CN" dirty="0" smtClean="0"/>
                <a:t>1</a:t>
              </a:r>
              <a:endParaRPr lang="zh-CN" altLang="en-US" dirty="0"/>
            </a:p>
          </p:txBody>
        </p:sp>
        <p:sp>
          <p:nvSpPr>
            <p:cNvPr id="16" name="TextBox 15"/>
            <p:cNvSpPr txBox="1"/>
            <p:nvPr/>
          </p:nvSpPr>
          <p:spPr>
            <a:xfrm>
              <a:off x="6166591" y="5373216"/>
              <a:ext cx="330540" cy="369332"/>
            </a:xfrm>
            <a:prstGeom prst="rect">
              <a:avLst/>
            </a:prstGeom>
            <a:noFill/>
          </p:spPr>
          <p:txBody>
            <a:bodyPr wrap="none" rtlCol="0">
              <a:spAutoFit/>
            </a:bodyPr>
            <a:lstStyle/>
            <a:p>
              <a:r>
                <a:rPr lang="en-US" altLang="zh-CN" dirty="0" smtClean="0"/>
                <a:t>1</a:t>
              </a:r>
              <a:endParaRPr lang="zh-CN" altLang="en-US" dirty="0"/>
            </a:p>
          </p:txBody>
        </p:sp>
        <p:sp>
          <p:nvSpPr>
            <p:cNvPr id="17" name="TextBox 16"/>
            <p:cNvSpPr txBox="1"/>
            <p:nvPr/>
          </p:nvSpPr>
          <p:spPr>
            <a:xfrm>
              <a:off x="6166591" y="4168092"/>
              <a:ext cx="330540" cy="369332"/>
            </a:xfrm>
            <a:prstGeom prst="rect">
              <a:avLst/>
            </a:prstGeom>
            <a:noFill/>
          </p:spPr>
          <p:txBody>
            <a:bodyPr wrap="none" rtlCol="0">
              <a:spAutoFit/>
            </a:bodyPr>
            <a:lstStyle/>
            <a:p>
              <a:r>
                <a:rPr lang="en-US" altLang="zh-CN" dirty="0" smtClean="0"/>
                <a:t>1</a:t>
              </a:r>
              <a:endParaRPr lang="zh-CN" altLang="en-US" dirty="0"/>
            </a:p>
          </p:txBody>
        </p:sp>
        <p:sp>
          <p:nvSpPr>
            <p:cNvPr id="18" name="圆角矩形 17"/>
            <p:cNvSpPr/>
            <p:nvPr/>
          </p:nvSpPr>
          <p:spPr>
            <a:xfrm>
              <a:off x="3347864" y="4808919"/>
              <a:ext cx="3138852" cy="933629"/>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239911" y="3127022"/>
              <a:ext cx="626378" cy="2991556"/>
            </a:xfrm>
            <a:custGeom>
              <a:avLst/>
              <a:gdLst>
                <a:gd name="connsiteX0" fmla="*/ 0 w 626378"/>
                <a:gd name="connsiteY0" fmla="*/ 0 h 2991556"/>
                <a:gd name="connsiteX1" fmla="*/ 530578 w 626378"/>
                <a:gd name="connsiteY1" fmla="*/ 530578 h 2991556"/>
                <a:gd name="connsiteX2" fmla="*/ 587022 w 626378"/>
                <a:gd name="connsiteY2" fmla="*/ 2438400 h 2991556"/>
                <a:gd name="connsiteX3" fmla="*/ 101600 w 626378"/>
                <a:gd name="connsiteY3" fmla="*/ 2991556 h 2991556"/>
                <a:gd name="connsiteX4" fmla="*/ 101600 w 626378"/>
                <a:gd name="connsiteY4" fmla="*/ 2991556 h 2991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78" h="2991556">
                  <a:moveTo>
                    <a:pt x="0" y="0"/>
                  </a:moveTo>
                  <a:cubicBezTo>
                    <a:pt x="216370" y="62089"/>
                    <a:pt x="432741" y="124178"/>
                    <a:pt x="530578" y="530578"/>
                  </a:cubicBezTo>
                  <a:cubicBezTo>
                    <a:pt x="628415" y="936978"/>
                    <a:pt x="658518" y="2028237"/>
                    <a:pt x="587022" y="2438400"/>
                  </a:cubicBezTo>
                  <a:cubicBezTo>
                    <a:pt x="515526" y="2848563"/>
                    <a:pt x="101600" y="2991556"/>
                    <a:pt x="101600" y="2991556"/>
                  </a:cubicBezTo>
                  <a:lnTo>
                    <a:pt x="101600" y="2991556"/>
                  </a:lnTo>
                </a:path>
              </a:pathLst>
            </a:cu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5969033" y="3269148"/>
              <a:ext cx="1052656" cy="2923836"/>
            </a:xfrm>
            <a:custGeom>
              <a:avLst/>
              <a:gdLst>
                <a:gd name="connsiteX0" fmla="*/ 1018789 w 1052656"/>
                <a:gd name="connsiteY0" fmla="*/ 128808 h 2923836"/>
                <a:gd name="connsiteX1" fmla="*/ 126967 w 1052656"/>
                <a:gd name="connsiteY1" fmla="*/ 275563 h 2923836"/>
                <a:gd name="connsiteX2" fmla="*/ 104389 w 1052656"/>
                <a:gd name="connsiteY2" fmla="*/ 2578496 h 2923836"/>
                <a:gd name="connsiteX3" fmla="*/ 1052656 w 1052656"/>
                <a:gd name="connsiteY3" fmla="*/ 2872008 h 2923836"/>
              </a:gdLst>
              <a:ahLst/>
              <a:cxnLst>
                <a:cxn ang="0">
                  <a:pos x="connsiteX0" y="connsiteY0"/>
                </a:cxn>
                <a:cxn ang="0">
                  <a:pos x="connsiteX1" y="connsiteY1"/>
                </a:cxn>
                <a:cxn ang="0">
                  <a:pos x="connsiteX2" y="connsiteY2"/>
                </a:cxn>
                <a:cxn ang="0">
                  <a:pos x="connsiteX3" y="connsiteY3"/>
                </a:cxn>
              </a:cxnLst>
              <a:rect l="l" t="t" r="r" b="b"/>
              <a:pathLst>
                <a:path w="1052656" h="2923836">
                  <a:moveTo>
                    <a:pt x="1018789" y="128808"/>
                  </a:moveTo>
                  <a:cubicBezTo>
                    <a:pt x="649078" y="-1955"/>
                    <a:pt x="279367" y="-132718"/>
                    <a:pt x="126967" y="275563"/>
                  </a:cubicBezTo>
                  <a:cubicBezTo>
                    <a:pt x="-25433" y="683844"/>
                    <a:pt x="-49892" y="2145755"/>
                    <a:pt x="104389" y="2578496"/>
                  </a:cubicBezTo>
                  <a:cubicBezTo>
                    <a:pt x="258670" y="3011237"/>
                    <a:pt x="655663" y="2941622"/>
                    <a:pt x="1052656" y="2872008"/>
                  </a:cubicBezTo>
                </a:path>
              </a:pathLst>
            </a:cu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455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约束</a:t>
            </a:r>
            <a:r>
              <a:rPr lang="zh-CN" altLang="en-US" dirty="0"/>
              <a:t>项 ：在逻辑函数中，输入变量的取值不是任意的，受到限制。对输入变量取值所加的限制称为约束，被约束的项叫做约束项。</a:t>
            </a:r>
          </a:p>
          <a:p>
            <a:pPr lvl="1"/>
            <a:r>
              <a:rPr lang="zh-CN" altLang="en-US" dirty="0"/>
              <a:t>例如有三个逻辑变量</a:t>
            </a:r>
            <a:r>
              <a:rPr lang="en-US" altLang="zh-CN" dirty="0"/>
              <a:t>A</a:t>
            </a:r>
            <a:r>
              <a:rPr lang="zh-CN" altLang="en-US" dirty="0"/>
              <a:t>、</a:t>
            </a:r>
            <a:r>
              <a:rPr lang="en-US" altLang="zh-CN" dirty="0"/>
              <a:t>B</a:t>
            </a:r>
            <a:r>
              <a:rPr lang="zh-CN" altLang="en-US" dirty="0"/>
              <a:t>、</a:t>
            </a:r>
            <a:r>
              <a:rPr lang="en-US" altLang="zh-CN" dirty="0"/>
              <a:t>C</a:t>
            </a:r>
            <a:r>
              <a:rPr lang="zh-CN" altLang="en-US" dirty="0"/>
              <a:t>分别表示一台电动机的正转、反转和停止。若</a:t>
            </a:r>
            <a:r>
              <a:rPr lang="en-US" altLang="zh-CN" dirty="0"/>
              <a:t>A</a:t>
            </a:r>
            <a:r>
              <a:rPr lang="zh-CN" altLang="en-US" dirty="0"/>
              <a:t>＝</a:t>
            </a:r>
            <a:r>
              <a:rPr lang="en-US" altLang="zh-CN" dirty="0"/>
              <a:t>1</a:t>
            </a:r>
            <a:r>
              <a:rPr lang="zh-CN" altLang="en-US" dirty="0"/>
              <a:t>表示电动机正转，</a:t>
            </a:r>
            <a:r>
              <a:rPr lang="en-US" altLang="zh-CN" dirty="0"/>
              <a:t>B</a:t>
            </a:r>
            <a:r>
              <a:rPr lang="zh-CN" altLang="en-US" dirty="0"/>
              <a:t>＝</a:t>
            </a:r>
            <a:r>
              <a:rPr lang="en-US" altLang="zh-CN" dirty="0"/>
              <a:t>1</a:t>
            </a:r>
            <a:r>
              <a:rPr lang="zh-CN" altLang="en-US" dirty="0"/>
              <a:t>表示电动机反转，</a:t>
            </a:r>
            <a:r>
              <a:rPr lang="en-US" altLang="zh-CN" dirty="0"/>
              <a:t>C</a:t>
            </a:r>
            <a:r>
              <a:rPr lang="zh-CN" altLang="en-US" dirty="0"/>
              <a:t>＝</a:t>
            </a:r>
            <a:r>
              <a:rPr lang="en-US" altLang="zh-CN" dirty="0"/>
              <a:t>1</a:t>
            </a:r>
            <a:r>
              <a:rPr lang="zh-CN" altLang="en-US" dirty="0"/>
              <a:t>表示电动机停止，则其</a:t>
            </a:r>
            <a:r>
              <a:rPr lang="en-US" altLang="zh-CN" dirty="0"/>
              <a:t>ABC</a:t>
            </a:r>
            <a:r>
              <a:rPr lang="zh-CN" altLang="en-US" dirty="0"/>
              <a:t>的只能是</a:t>
            </a:r>
            <a:r>
              <a:rPr lang="en-US" altLang="zh-CN" dirty="0"/>
              <a:t>100</a:t>
            </a:r>
            <a:r>
              <a:rPr lang="zh-CN" altLang="en-US" dirty="0"/>
              <a:t>、</a:t>
            </a:r>
            <a:r>
              <a:rPr lang="en-US" altLang="zh-CN" dirty="0"/>
              <a:t>010</a:t>
            </a:r>
            <a:r>
              <a:rPr lang="zh-CN" altLang="en-US" dirty="0"/>
              <a:t>、</a:t>
            </a:r>
            <a:r>
              <a:rPr lang="en-US" altLang="zh-CN" dirty="0"/>
              <a:t>001</a:t>
            </a:r>
            <a:r>
              <a:rPr lang="zh-CN" altLang="en-US" dirty="0"/>
              <a:t>，而其它的状态如</a:t>
            </a:r>
            <a:r>
              <a:rPr lang="en-US" altLang="zh-CN" dirty="0"/>
              <a:t>000</a:t>
            </a:r>
            <a:r>
              <a:rPr lang="zh-CN" altLang="en-US" dirty="0"/>
              <a:t>、</a:t>
            </a:r>
            <a:r>
              <a:rPr lang="en-US" altLang="zh-CN" dirty="0"/>
              <a:t>011</a:t>
            </a:r>
            <a:r>
              <a:rPr lang="zh-CN" altLang="en-US" dirty="0"/>
              <a:t>、</a:t>
            </a:r>
            <a:r>
              <a:rPr lang="en-US" altLang="zh-CN" dirty="0"/>
              <a:t>101</a:t>
            </a:r>
            <a:r>
              <a:rPr lang="zh-CN" altLang="en-US" dirty="0"/>
              <a:t>、</a:t>
            </a:r>
            <a:r>
              <a:rPr lang="en-US" altLang="zh-CN" dirty="0"/>
              <a:t>110</a:t>
            </a:r>
            <a:r>
              <a:rPr lang="zh-CN" altLang="en-US" dirty="0"/>
              <a:t>、</a:t>
            </a:r>
            <a:r>
              <a:rPr lang="en-US" altLang="zh-CN" dirty="0"/>
              <a:t>111</a:t>
            </a:r>
            <a:r>
              <a:rPr lang="zh-CN" altLang="en-US" dirty="0"/>
              <a:t>是不能出现的状态，故</a:t>
            </a:r>
            <a:r>
              <a:rPr lang="en-US" altLang="zh-CN" dirty="0"/>
              <a:t>ABC</a:t>
            </a:r>
            <a:r>
              <a:rPr lang="zh-CN" altLang="en-US" dirty="0"/>
              <a:t>为具有约束的变量，恒为</a:t>
            </a:r>
            <a:r>
              <a:rPr lang="en-US" altLang="zh-CN" dirty="0"/>
              <a:t>0</a:t>
            </a:r>
            <a:r>
              <a:rPr lang="zh-CN" altLang="en-US" dirty="0"/>
              <a:t>。可写</a:t>
            </a:r>
            <a:r>
              <a:rPr lang="zh-CN" altLang="en-US" dirty="0" smtClean="0"/>
              <a:t>成：</a:t>
            </a:r>
            <a:endParaRPr lang="en-US" altLang="zh-CN" dirty="0" smtClean="0"/>
          </a:p>
          <a:p>
            <a:pPr lvl="1"/>
            <a:endParaRPr lang="zh-CN" altLang="en-US" dirty="0"/>
          </a:p>
          <a:p>
            <a:pPr lvl="1"/>
            <a:endParaRPr lang="zh-CN" altLang="en-US" dirty="0"/>
          </a:p>
        </p:txBody>
      </p:sp>
      <p:sp>
        <p:nvSpPr>
          <p:cNvPr id="3" name="标题 2"/>
          <p:cNvSpPr>
            <a:spLocks noGrp="1"/>
          </p:cNvSpPr>
          <p:nvPr>
            <p:ph type="title"/>
          </p:nvPr>
        </p:nvSpPr>
        <p:spPr/>
        <p:txBody>
          <a:bodyPr>
            <a:normAutofit/>
          </a:bodyPr>
          <a:lstStyle/>
          <a:p>
            <a:r>
              <a:rPr lang="zh-CN" altLang="en-US" dirty="0" smtClean="0"/>
              <a:t>具有无关项的逻辑函数及其化简</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058615108"/>
              </p:ext>
            </p:extLst>
          </p:nvPr>
        </p:nvGraphicFramePr>
        <p:xfrm>
          <a:off x="971600" y="5229200"/>
          <a:ext cx="7200900" cy="498475"/>
        </p:xfrm>
        <a:graphic>
          <a:graphicData uri="http://schemas.openxmlformats.org/presentationml/2006/ole">
            <mc:AlternateContent xmlns:mc="http://schemas.openxmlformats.org/markup-compatibility/2006">
              <mc:Choice xmlns:v="urn:schemas-microsoft-com:vml" Requires="v">
                <p:oleObj spid="_x0000_s26635" name="公式" r:id="rId4" imgW="2565400" imgH="177800" progId="Equation.3">
                  <p:embed/>
                </p:oleObj>
              </mc:Choice>
              <mc:Fallback>
                <p:oleObj name="公式" r:id="rId4" imgW="2565400" imgH="177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5229200"/>
                        <a:ext cx="7200900" cy="498475"/>
                      </a:xfrm>
                      <a:prstGeom prst="rect">
                        <a:avLst/>
                      </a:prstGeom>
                      <a:no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41794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任意项：输入变量</a:t>
            </a:r>
            <a:r>
              <a:rPr lang="zh-CN" altLang="en-US" dirty="0"/>
              <a:t>的某些取值对电路的功能没影响，这些项</a:t>
            </a:r>
            <a:r>
              <a:rPr lang="zh-CN" altLang="en-US" dirty="0" smtClean="0"/>
              <a:t>称为任意</a:t>
            </a:r>
            <a:r>
              <a:rPr lang="zh-CN" altLang="en-US" dirty="0"/>
              <a:t>项 </a:t>
            </a:r>
            <a:r>
              <a:rPr lang="zh-CN" altLang="en-US" dirty="0" smtClean="0"/>
              <a:t>。</a:t>
            </a:r>
            <a:endParaRPr lang="en-US" altLang="zh-CN" dirty="0" smtClean="0"/>
          </a:p>
          <a:p>
            <a:r>
              <a:rPr lang="zh-CN" altLang="en-US" dirty="0"/>
              <a:t>约束项是</a:t>
            </a:r>
            <a:r>
              <a:rPr lang="zh-CN" altLang="en-US" dirty="0" smtClean="0"/>
              <a:t>不可能出现的值，任意项可任意取值。它们称为无关项。</a:t>
            </a:r>
            <a:endParaRPr lang="en-US" altLang="zh-CN" dirty="0" smtClean="0"/>
          </a:p>
          <a:p>
            <a:r>
              <a:rPr lang="zh-CN" altLang="en-US" dirty="0"/>
              <a:t>无关</a:t>
            </a:r>
            <a:r>
              <a:rPr lang="zh-CN" altLang="en-US" dirty="0" smtClean="0"/>
              <a:t>项在逻辑函数化简时，可任意假设其取值，使逻辑函数的形式达到最大程度的简化。</a:t>
            </a:r>
            <a:endParaRPr lang="zh-CN" altLang="en-US" dirty="0"/>
          </a:p>
        </p:txBody>
      </p:sp>
      <p:sp>
        <p:nvSpPr>
          <p:cNvPr id="3" name="标题 2"/>
          <p:cNvSpPr>
            <a:spLocks noGrp="1"/>
          </p:cNvSpPr>
          <p:nvPr>
            <p:ph type="title"/>
          </p:nvPr>
        </p:nvSpPr>
        <p:spPr/>
        <p:txBody>
          <a:bodyPr/>
          <a:lstStyle/>
          <a:p>
            <a:r>
              <a:rPr lang="zh-CN" altLang="en-US" dirty="0" smtClean="0"/>
              <a:t>无关项</a:t>
            </a:r>
            <a:endParaRPr lang="zh-CN" altLang="en-US" dirty="0"/>
          </a:p>
        </p:txBody>
      </p:sp>
    </p:spTree>
    <p:extLst>
      <p:ext uri="{BB962C8B-B14F-4D97-AF65-F5344CB8AC3E}">
        <p14:creationId xmlns:p14="http://schemas.microsoft.com/office/powerpoint/2010/main" val="199946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试简化下列逻辑函数，</a:t>
            </a:r>
            <a:r>
              <a:rPr lang="zh-CN" altLang="en-US" dirty="0" smtClean="0"/>
              <a:t>写</a:t>
            </a:r>
            <a:r>
              <a:rPr lang="zh-CN" altLang="en-US" dirty="0"/>
              <a:t>成</a:t>
            </a:r>
            <a:r>
              <a:rPr lang="zh-CN" altLang="en-US" dirty="0" smtClean="0"/>
              <a:t>最简与</a:t>
            </a:r>
            <a:r>
              <a:rPr lang="zh-CN" altLang="en-US" dirty="0"/>
              <a:t>或</a:t>
            </a:r>
            <a:r>
              <a:rPr lang="zh-CN" altLang="en-US" dirty="0" smtClean="0"/>
              <a:t>式。</a:t>
            </a:r>
            <a:endParaRPr lang="en-US" altLang="zh-CN" dirty="0" smtClean="0"/>
          </a:p>
          <a:p>
            <a:endParaRPr lang="en-US" altLang="zh-CN" dirty="0"/>
          </a:p>
          <a:p>
            <a:endParaRPr lang="en-US" altLang="zh-CN" dirty="0" smtClean="0"/>
          </a:p>
          <a:p>
            <a:endParaRPr lang="en-US" altLang="zh-CN" dirty="0"/>
          </a:p>
          <a:p>
            <a:r>
              <a:rPr lang="zh-CN" altLang="en-US" dirty="0" smtClean="0"/>
              <a:t>解：约束条件是</a:t>
            </a:r>
            <a:r>
              <a:rPr lang="en-US" altLang="zh-CN" dirty="0" smtClean="0"/>
              <a:t>A</a:t>
            </a:r>
            <a:r>
              <a:rPr lang="zh-CN" altLang="en-US" dirty="0" smtClean="0"/>
              <a:t>，</a:t>
            </a:r>
            <a:r>
              <a:rPr lang="en-US" altLang="zh-CN" dirty="0" smtClean="0"/>
              <a:t>B</a:t>
            </a:r>
            <a:r>
              <a:rPr lang="zh-CN" altLang="en-US" dirty="0" smtClean="0"/>
              <a:t>不能相等。即：</a:t>
            </a:r>
            <a:endParaRPr lang="en-US" altLang="zh-CN" dirty="0" smtClean="0"/>
          </a:p>
          <a:p>
            <a:endParaRPr lang="en-US" altLang="zh-CN" dirty="0"/>
          </a:p>
          <a:p>
            <a:endParaRPr lang="en-US" altLang="zh-CN" dirty="0" smtClean="0"/>
          </a:p>
          <a:p>
            <a:r>
              <a:rPr lang="zh-CN" altLang="en-US" dirty="0" smtClean="0"/>
              <a:t>化简为：</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含有无关项的函数化简</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87995544"/>
              </p:ext>
            </p:extLst>
          </p:nvPr>
        </p:nvGraphicFramePr>
        <p:xfrm>
          <a:off x="971600" y="2132856"/>
          <a:ext cx="6475413" cy="957262"/>
        </p:xfrm>
        <a:graphic>
          <a:graphicData uri="http://schemas.openxmlformats.org/presentationml/2006/ole">
            <mc:AlternateContent xmlns:mc="http://schemas.openxmlformats.org/markup-compatibility/2006">
              <mc:Choice xmlns:v="urn:schemas-microsoft-com:vml" Requires="v">
                <p:oleObj spid="_x0000_s27684" name="公式" r:id="rId4" imgW="3263900" imgH="482600" progId="Equation.3">
                  <p:embed/>
                </p:oleObj>
              </mc:Choice>
              <mc:Fallback>
                <p:oleObj name="公式" r:id="rId4" imgW="32639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132856"/>
                        <a:ext cx="6475413" cy="957262"/>
                      </a:xfrm>
                      <a:prstGeom prst="rect">
                        <a:avLst/>
                      </a:prstGeom>
                      <a:no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4451070"/>
              </p:ext>
            </p:extLst>
          </p:nvPr>
        </p:nvGraphicFramePr>
        <p:xfrm>
          <a:off x="971600" y="3933056"/>
          <a:ext cx="2303462" cy="466725"/>
        </p:xfrm>
        <a:graphic>
          <a:graphicData uri="http://schemas.openxmlformats.org/presentationml/2006/ole">
            <mc:AlternateContent xmlns:mc="http://schemas.openxmlformats.org/markup-compatibility/2006">
              <mc:Choice xmlns:v="urn:schemas-microsoft-com:vml" Requires="v">
                <p:oleObj spid="_x0000_s27685" name="公式" r:id="rId6" imgW="875920" imgH="177723" progId="Equation.3">
                  <p:embed/>
                </p:oleObj>
              </mc:Choice>
              <mc:Fallback>
                <p:oleObj name="公式" r:id="rId6" imgW="875920" imgH="17772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3933056"/>
                        <a:ext cx="2303462" cy="466725"/>
                      </a:xfrm>
                      <a:prstGeom prst="rect">
                        <a:avLst/>
                      </a:prstGeom>
                      <a:noFill/>
                      <a:ln w="57150" cmpd="thickThin">
                        <a:noFill/>
                        <a:miter lim="800000"/>
                        <a:headEnd/>
                        <a:tailEnd/>
                      </a:ln>
                      <a:effectLst/>
                    </p:spPr>
                  </p:pic>
                </p:oleObj>
              </mc:Fallback>
            </mc:AlternateContent>
          </a:graphicData>
        </a:graphic>
      </p:graphicFrame>
      <p:grpSp>
        <p:nvGrpSpPr>
          <p:cNvPr id="29" name="组合 28"/>
          <p:cNvGrpSpPr/>
          <p:nvPr/>
        </p:nvGrpSpPr>
        <p:grpSpPr>
          <a:xfrm>
            <a:off x="4499992" y="3861048"/>
            <a:ext cx="4248472" cy="2592288"/>
            <a:chOff x="4499992" y="3861048"/>
            <a:chExt cx="4248472" cy="2592288"/>
          </a:xfrm>
        </p:grpSpPr>
        <p:graphicFrame>
          <p:nvGraphicFramePr>
            <p:cNvPr id="6" name="对象 5"/>
            <p:cNvGraphicFramePr>
              <a:graphicFrameLocks noChangeAspect="1"/>
            </p:cNvGraphicFramePr>
            <p:nvPr>
              <p:extLst>
                <p:ext uri="{D42A27DB-BD31-4B8C-83A1-F6EECF244321}">
                  <p14:modId xmlns:p14="http://schemas.microsoft.com/office/powerpoint/2010/main" val="3995733736"/>
                </p:ext>
              </p:extLst>
            </p:nvPr>
          </p:nvGraphicFramePr>
          <p:xfrm>
            <a:off x="4499992" y="3861048"/>
            <a:ext cx="4248472" cy="2592288"/>
          </p:xfrm>
          <a:graphic>
            <a:graphicData uri="http://schemas.openxmlformats.org/presentationml/2006/ole">
              <mc:AlternateContent xmlns:mc="http://schemas.openxmlformats.org/markup-compatibility/2006">
                <mc:Choice xmlns:v="urn:schemas-microsoft-com:vml" Requires="v">
                  <p:oleObj spid="_x0000_s27686" name="Visio" r:id="rId8" imgW="1357290" imgH="1450855" progId="Visio.Drawing.11">
                    <p:embed/>
                  </p:oleObj>
                </mc:Choice>
                <mc:Fallback>
                  <p:oleObj name="Visio" r:id="rId8" imgW="1357290" imgH="1450855" progId="Visio.Drawing.11">
                    <p:embed/>
                    <p:pic>
                      <p:nvPicPr>
                        <p:cNvPr id="0" name="Object 7"/>
                        <p:cNvPicPr>
                          <a:picLocks noChangeAspect="1" noChangeArrowheads="1"/>
                        </p:cNvPicPr>
                        <p:nvPr/>
                      </p:nvPicPr>
                      <p:blipFill>
                        <a:blip r:embed="rId9"/>
                        <a:srcRect l="7729" t="7446" r="4077" b="4079"/>
                        <a:stretch>
                          <a:fillRect/>
                        </a:stretch>
                      </p:blipFill>
                      <p:spPr bwMode="auto">
                        <a:xfrm>
                          <a:off x="4499992" y="3861048"/>
                          <a:ext cx="4248472" cy="2592288"/>
                        </a:xfrm>
                        <a:prstGeom prst="rect">
                          <a:avLst/>
                        </a:prstGeom>
                        <a:noFill/>
                        <a:ln w="57150" cmpd="thickThin">
                          <a:noFill/>
                          <a:miter lim="800000"/>
                          <a:headEnd type="none" w="sm" len="sm"/>
                          <a:tailEnd type="none" w="sm" len="sm"/>
                        </a:ln>
                        <a:effectLst/>
                      </p:spPr>
                    </p:pic>
                  </p:oleObj>
                </mc:Fallback>
              </mc:AlternateContent>
            </a:graphicData>
          </a:graphic>
        </p:graphicFrame>
        <p:sp>
          <p:nvSpPr>
            <p:cNvPr id="12" name="TextBox 11"/>
            <p:cNvSpPr txBox="1"/>
            <p:nvPr/>
          </p:nvSpPr>
          <p:spPr>
            <a:xfrm>
              <a:off x="5652120" y="4557182"/>
              <a:ext cx="328936" cy="369332"/>
            </a:xfrm>
            <a:prstGeom prst="rect">
              <a:avLst/>
            </a:prstGeom>
            <a:noFill/>
          </p:spPr>
          <p:txBody>
            <a:bodyPr wrap="none" rtlCol="0">
              <a:spAutoFit/>
            </a:bodyPr>
            <a:lstStyle/>
            <a:p>
              <a:r>
                <a:rPr lang="en-US" altLang="zh-CN" dirty="0" smtClean="0"/>
                <a:t>X</a:t>
              </a:r>
              <a:endParaRPr lang="zh-CN" altLang="en-US" dirty="0"/>
            </a:p>
          </p:txBody>
        </p:sp>
        <p:sp>
          <p:nvSpPr>
            <p:cNvPr id="13" name="TextBox 12"/>
            <p:cNvSpPr txBox="1"/>
            <p:nvPr/>
          </p:nvSpPr>
          <p:spPr>
            <a:xfrm>
              <a:off x="6444208" y="4557182"/>
              <a:ext cx="328936" cy="369332"/>
            </a:xfrm>
            <a:prstGeom prst="rect">
              <a:avLst/>
            </a:prstGeom>
            <a:noFill/>
          </p:spPr>
          <p:txBody>
            <a:bodyPr wrap="none" rtlCol="0">
              <a:spAutoFit/>
            </a:bodyPr>
            <a:lstStyle/>
            <a:p>
              <a:r>
                <a:rPr lang="en-US" altLang="zh-CN" dirty="0" smtClean="0"/>
                <a:t>X</a:t>
              </a:r>
              <a:endParaRPr lang="zh-CN" altLang="en-US" dirty="0"/>
            </a:p>
          </p:txBody>
        </p:sp>
        <p:sp>
          <p:nvSpPr>
            <p:cNvPr id="14" name="TextBox 13"/>
            <p:cNvSpPr txBox="1"/>
            <p:nvPr/>
          </p:nvSpPr>
          <p:spPr>
            <a:xfrm>
              <a:off x="7236296" y="4557182"/>
              <a:ext cx="328936" cy="369332"/>
            </a:xfrm>
            <a:prstGeom prst="rect">
              <a:avLst/>
            </a:prstGeom>
            <a:noFill/>
          </p:spPr>
          <p:txBody>
            <a:bodyPr wrap="none" rtlCol="0">
              <a:spAutoFit/>
            </a:bodyPr>
            <a:lstStyle/>
            <a:p>
              <a:r>
                <a:rPr lang="en-US" altLang="zh-CN" dirty="0" smtClean="0"/>
                <a:t>X</a:t>
              </a:r>
              <a:endParaRPr lang="zh-CN" altLang="en-US" dirty="0"/>
            </a:p>
          </p:txBody>
        </p:sp>
        <p:sp>
          <p:nvSpPr>
            <p:cNvPr id="15" name="TextBox 14"/>
            <p:cNvSpPr txBox="1"/>
            <p:nvPr/>
          </p:nvSpPr>
          <p:spPr>
            <a:xfrm>
              <a:off x="8100392" y="4557182"/>
              <a:ext cx="328936" cy="369332"/>
            </a:xfrm>
            <a:prstGeom prst="rect">
              <a:avLst/>
            </a:prstGeom>
            <a:noFill/>
          </p:spPr>
          <p:txBody>
            <a:bodyPr wrap="none" rtlCol="0">
              <a:spAutoFit/>
            </a:bodyPr>
            <a:lstStyle/>
            <a:p>
              <a:r>
                <a:rPr lang="en-US" altLang="zh-CN" dirty="0" smtClean="0"/>
                <a:t>X</a:t>
              </a:r>
              <a:endParaRPr lang="zh-CN" altLang="en-US" dirty="0"/>
            </a:p>
          </p:txBody>
        </p:sp>
        <p:sp>
          <p:nvSpPr>
            <p:cNvPr id="16" name="TextBox 15"/>
            <p:cNvSpPr txBox="1"/>
            <p:nvPr/>
          </p:nvSpPr>
          <p:spPr>
            <a:xfrm>
              <a:off x="5652120" y="5517232"/>
              <a:ext cx="328936" cy="369332"/>
            </a:xfrm>
            <a:prstGeom prst="rect">
              <a:avLst/>
            </a:prstGeom>
            <a:noFill/>
          </p:spPr>
          <p:txBody>
            <a:bodyPr wrap="none" rtlCol="0">
              <a:spAutoFit/>
            </a:bodyPr>
            <a:lstStyle/>
            <a:p>
              <a:r>
                <a:rPr lang="en-US" altLang="zh-CN" dirty="0" smtClean="0"/>
                <a:t>X</a:t>
              </a:r>
              <a:endParaRPr lang="zh-CN" altLang="en-US" dirty="0"/>
            </a:p>
          </p:txBody>
        </p:sp>
        <p:sp>
          <p:nvSpPr>
            <p:cNvPr id="17" name="TextBox 16"/>
            <p:cNvSpPr txBox="1"/>
            <p:nvPr/>
          </p:nvSpPr>
          <p:spPr>
            <a:xfrm>
              <a:off x="6444208" y="5495663"/>
              <a:ext cx="328936" cy="369332"/>
            </a:xfrm>
            <a:prstGeom prst="rect">
              <a:avLst/>
            </a:prstGeom>
            <a:noFill/>
          </p:spPr>
          <p:txBody>
            <a:bodyPr wrap="none" rtlCol="0">
              <a:spAutoFit/>
            </a:bodyPr>
            <a:lstStyle/>
            <a:p>
              <a:r>
                <a:rPr lang="en-US" altLang="zh-CN" dirty="0" smtClean="0"/>
                <a:t>X</a:t>
              </a:r>
              <a:endParaRPr lang="zh-CN" altLang="en-US" dirty="0"/>
            </a:p>
          </p:txBody>
        </p:sp>
        <p:sp>
          <p:nvSpPr>
            <p:cNvPr id="18" name="TextBox 17"/>
            <p:cNvSpPr txBox="1"/>
            <p:nvPr/>
          </p:nvSpPr>
          <p:spPr>
            <a:xfrm>
              <a:off x="7274839" y="5495663"/>
              <a:ext cx="328936" cy="369332"/>
            </a:xfrm>
            <a:prstGeom prst="rect">
              <a:avLst/>
            </a:prstGeom>
            <a:noFill/>
          </p:spPr>
          <p:txBody>
            <a:bodyPr wrap="none" rtlCol="0">
              <a:spAutoFit/>
            </a:bodyPr>
            <a:lstStyle/>
            <a:p>
              <a:r>
                <a:rPr lang="en-US" altLang="zh-CN" dirty="0" smtClean="0"/>
                <a:t>X</a:t>
              </a:r>
              <a:endParaRPr lang="zh-CN" altLang="en-US" dirty="0"/>
            </a:p>
          </p:txBody>
        </p:sp>
        <p:sp>
          <p:nvSpPr>
            <p:cNvPr id="19" name="TextBox 18"/>
            <p:cNvSpPr txBox="1"/>
            <p:nvPr/>
          </p:nvSpPr>
          <p:spPr>
            <a:xfrm>
              <a:off x="8100392" y="5495663"/>
              <a:ext cx="328936" cy="369332"/>
            </a:xfrm>
            <a:prstGeom prst="rect">
              <a:avLst/>
            </a:prstGeom>
            <a:noFill/>
          </p:spPr>
          <p:txBody>
            <a:bodyPr wrap="none" rtlCol="0">
              <a:spAutoFit/>
            </a:bodyPr>
            <a:lstStyle/>
            <a:p>
              <a:r>
                <a:rPr lang="en-US" altLang="zh-CN" dirty="0" smtClean="0"/>
                <a:t>X</a:t>
              </a:r>
              <a:endParaRPr lang="zh-CN" altLang="en-US" dirty="0"/>
            </a:p>
          </p:txBody>
        </p:sp>
        <p:sp>
          <p:nvSpPr>
            <p:cNvPr id="20" name="TextBox 19"/>
            <p:cNvSpPr txBox="1"/>
            <p:nvPr/>
          </p:nvSpPr>
          <p:spPr>
            <a:xfrm>
              <a:off x="5614640" y="5075892"/>
              <a:ext cx="330540" cy="369332"/>
            </a:xfrm>
            <a:prstGeom prst="rect">
              <a:avLst/>
            </a:prstGeom>
            <a:noFill/>
          </p:spPr>
          <p:txBody>
            <a:bodyPr wrap="none" rtlCol="0">
              <a:spAutoFit/>
            </a:bodyPr>
            <a:lstStyle/>
            <a:p>
              <a:r>
                <a:rPr lang="en-US" altLang="zh-CN" dirty="0"/>
                <a:t>1</a:t>
              </a:r>
              <a:endParaRPr lang="zh-CN" altLang="en-US" dirty="0"/>
            </a:p>
          </p:txBody>
        </p:sp>
        <p:sp>
          <p:nvSpPr>
            <p:cNvPr id="21" name="TextBox 20"/>
            <p:cNvSpPr txBox="1"/>
            <p:nvPr/>
          </p:nvSpPr>
          <p:spPr>
            <a:xfrm>
              <a:off x="6442604" y="5038224"/>
              <a:ext cx="330540" cy="369332"/>
            </a:xfrm>
            <a:prstGeom prst="rect">
              <a:avLst/>
            </a:prstGeom>
            <a:noFill/>
          </p:spPr>
          <p:txBody>
            <a:bodyPr wrap="none" rtlCol="0">
              <a:spAutoFit/>
            </a:bodyPr>
            <a:lstStyle/>
            <a:p>
              <a:r>
                <a:rPr lang="en-US" altLang="zh-CN" dirty="0"/>
                <a:t>1</a:t>
              </a:r>
              <a:endParaRPr lang="zh-CN" altLang="en-US" dirty="0"/>
            </a:p>
          </p:txBody>
        </p:sp>
        <p:sp>
          <p:nvSpPr>
            <p:cNvPr id="22" name="TextBox 21"/>
            <p:cNvSpPr txBox="1"/>
            <p:nvPr/>
          </p:nvSpPr>
          <p:spPr>
            <a:xfrm>
              <a:off x="8098788" y="5038224"/>
              <a:ext cx="330540" cy="369332"/>
            </a:xfrm>
            <a:prstGeom prst="rect">
              <a:avLst/>
            </a:prstGeom>
            <a:noFill/>
          </p:spPr>
          <p:txBody>
            <a:bodyPr wrap="none" rtlCol="0">
              <a:spAutoFit/>
            </a:bodyPr>
            <a:lstStyle/>
            <a:p>
              <a:r>
                <a:rPr lang="en-US" altLang="zh-CN" dirty="0"/>
                <a:t>1</a:t>
              </a:r>
              <a:endParaRPr lang="zh-CN" altLang="en-US" dirty="0"/>
            </a:p>
          </p:txBody>
        </p:sp>
        <p:sp>
          <p:nvSpPr>
            <p:cNvPr id="23" name="TextBox 22"/>
            <p:cNvSpPr txBox="1"/>
            <p:nvPr/>
          </p:nvSpPr>
          <p:spPr>
            <a:xfrm>
              <a:off x="8098788" y="5886564"/>
              <a:ext cx="330540" cy="369332"/>
            </a:xfrm>
            <a:prstGeom prst="rect">
              <a:avLst/>
            </a:prstGeom>
            <a:noFill/>
          </p:spPr>
          <p:txBody>
            <a:bodyPr wrap="none" rtlCol="0">
              <a:spAutoFit/>
            </a:bodyPr>
            <a:lstStyle/>
            <a:p>
              <a:r>
                <a:rPr lang="en-US" altLang="zh-CN" dirty="0"/>
                <a:t>1</a:t>
              </a:r>
              <a:endParaRPr lang="zh-CN" altLang="en-US" dirty="0"/>
            </a:p>
          </p:txBody>
        </p:sp>
        <p:sp>
          <p:nvSpPr>
            <p:cNvPr id="24" name="TextBox 23"/>
            <p:cNvSpPr txBox="1"/>
            <p:nvPr/>
          </p:nvSpPr>
          <p:spPr>
            <a:xfrm>
              <a:off x="7274839" y="5886564"/>
              <a:ext cx="330540" cy="369332"/>
            </a:xfrm>
            <a:prstGeom prst="rect">
              <a:avLst/>
            </a:prstGeom>
            <a:noFill/>
          </p:spPr>
          <p:txBody>
            <a:bodyPr wrap="none" rtlCol="0">
              <a:spAutoFit/>
            </a:bodyPr>
            <a:lstStyle/>
            <a:p>
              <a:r>
                <a:rPr lang="en-US" altLang="zh-CN" dirty="0"/>
                <a:t>1</a:t>
              </a:r>
              <a:endParaRPr lang="zh-CN" altLang="en-US" dirty="0"/>
            </a:p>
          </p:txBody>
        </p:sp>
        <p:sp>
          <p:nvSpPr>
            <p:cNvPr id="25" name="圆角矩形 24"/>
            <p:cNvSpPr/>
            <p:nvPr/>
          </p:nvSpPr>
          <p:spPr>
            <a:xfrm>
              <a:off x="5614640" y="4557182"/>
              <a:ext cx="1261616" cy="850374"/>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221394" y="5434692"/>
              <a:ext cx="1261616" cy="850374"/>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098788" y="4557182"/>
              <a:ext cx="330540" cy="1727884"/>
            </a:xfrm>
            <a:prstGeom prst="roundRect">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noFill/>
              </a:endParaRPr>
            </a:p>
          </p:txBody>
        </p:sp>
      </p:grpSp>
      <p:graphicFrame>
        <p:nvGraphicFramePr>
          <p:cNvPr id="30" name="对象 29"/>
          <p:cNvGraphicFramePr>
            <a:graphicFrameLocks noChangeAspect="1"/>
          </p:cNvGraphicFramePr>
          <p:nvPr>
            <p:extLst>
              <p:ext uri="{D42A27DB-BD31-4B8C-83A1-F6EECF244321}">
                <p14:modId xmlns:p14="http://schemas.microsoft.com/office/powerpoint/2010/main" val="1323380234"/>
              </p:ext>
            </p:extLst>
          </p:nvPr>
        </p:nvGraphicFramePr>
        <p:xfrm>
          <a:off x="539552" y="5407556"/>
          <a:ext cx="3744912" cy="509588"/>
        </p:xfrm>
        <a:graphic>
          <a:graphicData uri="http://schemas.openxmlformats.org/presentationml/2006/ole">
            <mc:AlternateContent xmlns:mc="http://schemas.openxmlformats.org/markup-compatibility/2006">
              <mc:Choice xmlns:v="urn:schemas-microsoft-com:vml" Requires="v">
                <p:oleObj spid="_x0000_s27687" name="公式" r:id="rId10" imgW="1307532" imgH="177723" progId="Equation.3">
                  <p:embed/>
                </p:oleObj>
              </mc:Choice>
              <mc:Fallback>
                <p:oleObj name="公式" r:id="rId10" imgW="1307532" imgH="17772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5407556"/>
                        <a:ext cx="3744912" cy="509588"/>
                      </a:xfrm>
                      <a:prstGeom prst="rect">
                        <a:avLst/>
                      </a:prstGeom>
                      <a:solidFill>
                        <a:srgbClr val="FFFFFF"/>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418465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heel(1)">
                                      <p:cBhvr>
                                        <p:cTn id="27" dur="2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数制转换；</a:t>
            </a:r>
            <a:endParaRPr lang="en-US" altLang="zh-CN" dirty="0" smtClean="0"/>
          </a:p>
          <a:p>
            <a:r>
              <a:rPr lang="zh-CN" altLang="en-US" dirty="0" smtClean="0"/>
              <a:t>数的编码；</a:t>
            </a:r>
            <a:endParaRPr lang="en-US" altLang="zh-CN" dirty="0" smtClean="0"/>
          </a:p>
          <a:p>
            <a:r>
              <a:rPr lang="en-US" altLang="zh-CN" dirty="0" smtClean="0"/>
              <a:t>BCD</a:t>
            </a:r>
            <a:r>
              <a:rPr lang="zh-CN" altLang="en-US" dirty="0" smtClean="0"/>
              <a:t>码和格雷码；</a:t>
            </a:r>
            <a:endParaRPr lang="en-US" altLang="zh-CN" dirty="0" smtClean="0"/>
          </a:p>
          <a:p>
            <a:r>
              <a:rPr lang="zh-CN" altLang="en-US" dirty="0"/>
              <a:t>逻辑代数的基本运算和</a:t>
            </a:r>
            <a:r>
              <a:rPr lang="zh-CN" altLang="en-US" dirty="0" smtClean="0"/>
              <a:t>定理；</a:t>
            </a:r>
            <a:endParaRPr lang="en-US" altLang="zh-CN" dirty="0" smtClean="0"/>
          </a:p>
          <a:p>
            <a:r>
              <a:rPr lang="zh-CN" altLang="en-US" dirty="0" smtClean="0"/>
              <a:t>逻辑函数的最大项和最小项形式；</a:t>
            </a:r>
            <a:endParaRPr lang="en-US" altLang="zh-CN" dirty="0" smtClean="0"/>
          </a:p>
          <a:p>
            <a:r>
              <a:rPr lang="zh-CN" altLang="en-US" dirty="0"/>
              <a:t>逻辑函数的化简</a:t>
            </a:r>
          </a:p>
        </p:txBody>
      </p:sp>
      <p:sp>
        <p:nvSpPr>
          <p:cNvPr id="3" name="标题 2"/>
          <p:cNvSpPr>
            <a:spLocks noGrp="1"/>
          </p:cNvSpPr>
          <p:nvPr>
            <p:ph type="title"/>
          </p:nvPr>
        </p:nvSpPr>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12258581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1-2</a:t>
            </a:r>
            <a:r>
              <a:rPr lang="zh-CN" altLang="en-US" dirty="0" smtClean="0"/>
              <a:t>，</a:t>
            </a:r>
            <a:r>
              <a:rPr lang="en-US" altLang="zh-CN" dirty="0" smtClean="0"/>
              <a:t>1-4</a:t>
            </a:r>
            <a:r>
              <a:rPr lang="zh-CN" altLang="en-US" dirty="0" smtClean="0"/>
              <a:t>，</a:t>
            </a:r>
            <a:r>
              <a:rPr lang="en-US" altLang="zh-CN" dirty="0" smtClean="0"/>
              <a:t>1-6</a:t>
            </a:r>
          </a:p>
          <a:p>
            <a:r>
              <a:rPr lang="en-US" altLang="zh-CN" dirty="0" smtClean="0"/>
              <a:t>1-9</a:t>
            </a:r>
            <a:r>
              <a:rPr lang="zh-CN" altLang="en-US" dirty="0" smtClean="0"/>
              <a:t>（</a:t>
            </a:r>
            <a:r>
              <a:rPr lang="en-US" altLang="zh-CN" dirty="0" smtClean="0"/>
              <a:t>2</a:t>
            </a:r>
            <a:r>
              <a:rPr lang="zh-CN" altLang="en-US" dirty="0" smtClean="0"/>
              <a:t>）</a:t>
            </a:r>
            <a:endParaRPr lang="en-US" altLang="zh-CN" dirty="0" smtClean="0"/>
          </a:p>
          <a:p>
            <a:r>
              <a:rPr lang="en-US" altLang="zh-CN" dirty="0" smtClean="0"/>
              <a:t>1-10</a:t>
            </a:r>
            <a:r>
              <a:rPr lang="zh-CN" altLang="en-US" dirty="0" smtClean="0"/>
              <a:t>（</a:t>
            </a:r>
            <a:r>
              <a:rPr lang="en-US" altLang="zh-CN" dirty="0" smtClean="0"/>
              <a:t>a)(c)</a:t>
            </a:r>
          </a:p>
          <a:p>
            <a:r>
              <a:rPr lang="en-US" altLang="zh-CN" dirty="0" smtClean="0"/>
              <a:t>1-11</a:t>
            </a:r>
          </a:p>
          <a:p>
            <a:r>
              <a:rPr lang="en-US" altLang="zh-CN" dirty="0" smtClean="0"/>
              <a:t>1-12(1)</a:t>
            </a:r>
          </a:p>
          <a:p>
            <a:r>
              <a:rPr lang="en-US" altLang="zh-CN" dirty="0" smtClean="0"/>
              <a:t>1-17(1)(2)</a:t>
            </a:r>
          </a:p>
          <a:p>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2951036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主要教学章节</a:t>
            </a:r>
            <a:endParaRPr lang="en-US" altLang="zh-CN" dirty="0" smtClean="0"/>
          </a:p>
          <a:p>
            <a:pPr lvl="1"/>
            <a:r>
              <a:rPr lang="zh-CN" altLang="en-US" dirty="0"/>
              <a:t>第一章</a:t>
            </a:r>
            <a:r>
              <a:rPr lang="zh-CN" altLang="en-US" dirty="0" smtClean="0"/>
              <a:t>：数字逻辑基础</a:t>
            </a:r>
            <a:endParaRPr lang="en-US" altLang="zh-CN" dirty="0" smtClean="0"/>
          </a:p>
          <a:p>
            <a:pPr lvl="1"/>
            <a:r>
              <a:rPr lang="zh-CN" altLang="en-US" dirty="0"/>
              <a:t>第二</a:t>
            </a:r>
            <a:r>
              <a:rPr lang="zh-CN" altLang="en-US" dirty="0" smtClean="0"/>
              <a:t>章：门电路</a:t>
            </a:r>
            <a:endParaRPr lang="en-US" altLang="zh-CN" dirty="0" smtClean="0"/>
          </a:p>
          <a:p>
            <a:pPr lvl="1"/>
            <a:r>
              <a:rPr lang="zh-CN" altLang="en-US" dirty="0"/>
              <a:t>第三章</a:t>
            </a:r>
            <a:r>
              <a:rPr lang="zh-CN" altLang="en-US" dirty="0" smtClean="0"/>
              <a:t>：组合逻辑电路</a:t>
            </a:r>
            <a:endParaRPr lang="en-US" altLang="zh-CN" dirty="0" smtClean="0"/>
          </a:p>
          <a:p>
            <a:pPr lvl="1"/>
            <a:r>
              <a:rPr lang="zh-CN" altLang="en-US" dirty="0"/>
              <a:t>第五</a:t>
            </a:r>
            <a:r>
              <a:rPr lang="zh-CN" altLang="en-US" dirty="0" smtClean="0"/>
              <a:t>章：时序逻辑电路</a:t>
            </a:r>
            <a:endParaRPr lang="en-US" altLang="zh-CN" dirty="0" smtClean="0"/>
          </a:p>
          <a:p>
            <a:pPr lvl="1"/>
            <a:r>
              <a:rPr lang="zh-CN" altLang="en-US" dirty="0"/>
              <a:t>第六章</a:t>
            </a:r>
            <a:r>
              <a:rPr lang="zh-CN" altLang="en-US" dirty="0" smtClean="0"/>
              <a:t>：脉冲波形的产生与整形</a:t>
            </a:r>
            <a:endParaRPr lang="en-US" altLang="zh-CN" dirty="0" smtClean="0"/>
          </a:p>
          <a:p>
            <a:pPr lvl="1"/>
            <a:r>
              <a:rPr lang="zh-CN" altLang="en-US" dirty="0" smtClean="0"/>
              <a:t>第七章：大规模数字集成电路</a:t>
            </a:r>
            <a:endParaRPr lang="en-US" altLang="zh-CN" dirty="0" smtClean="0"/>
          </a:p>
          <a:p>
            <a:pPr lvl="1"/>
            <a:r>
              <a:rPr lang="zh-CN" altLang="en-US" dirty="0" smtClean="0"/>
              <a:t>第八章：数模与模数转换器</a:t>
            </a:r>
            <a:endParaRPr lang="zh-CN" altLang="en-US" dirty="0"/>
          </a:p>
        </p:txBody>
      </p:sp>
      <p:sp>
        <p:nvSpPr>
          <p:cNvPr id="3" name="标题 2"/>
          <p:cNvSpPr>
            <a:spLocks noGrp="1"/>
          </p:cNvSpPr>
          <p:nvPr>
            <p:ph type="title"/>
          </p:nvPr>
        </p:nvSpPr>
        <p:spPr/>
        <p:txBody>
          <a:bodyPr/>
          <a:lstStyle/>
          <a:p>
            <a:r>
              <a:rPr lang="zh-CN" altLang="en-US" dirty="0" smtClean="0"/>
              <a:t>课程概述</a:t>
            </a:r>
            <a:endParaRPr lang="zh-CN" altLang="en-US" dirty="0"/>
          </a:p>
        </p:txBody>
      </p:sp>
    </p:spTree>
    <p:extLst>
      <p:ext uri="{BB962C8B-B14F-4D97-AF65-F5344CB8AC3E}">
        <p14:creationId xmlns:p14="http://schemas.microsoft.com/office/powerpoint/2010/main" val="351009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主要内容</a:t>
            </a:r>
            <a:endParaRPr lang="en-US" altLang="zh-CN" dirty="0" smtClean="0"/>
          </a:p>
          <a:p>
            <a:pPr lvl="1"/>
            <a:r>
              <a:rPr lang="zh-CN" altLang="en-US" dirty="0" smtClean="0"/>
              <a:t>数制与码制</a:t>
            </a:r>
            <a:endParaRPr lang="en-US" altLang="zh-CN" dirty="0" smtClean="0"/>
          </a:p>
          <a:p>
            <a:pPr lvl="1"/>
            <a:r>
              <a:rPr lang="zh-CN" altLang="en-US" dirty="0"/>
              <a:t>逻辑代数</a:t>
            </a:r>
            <a:r>
              <a:rPr lang="zh-CN" altLang="en-US" dirty="0" smtClean="0"/>
              <a:t>基础</a:t>
            </a:r>
            <a:endParaRPr lang="en-US" altLang="zh-CN" dirty="0" smtClean="0"/>
          </a:p>
          <a:p>
            <a:pPr lvl="1"/>
            <a:r>
              <a:rPr lang="zh-CN" altLang="en-US" dirty="0"/>
              <a:t>逻辑函数</a:t>
            </a:r>
            <a:r>
              <a:rPr lang="zh-CN" altLang="en-US" dirty="0" smtClean="0"/>
              <a:t>的</a:t>
            </a:r>
            <a:r>
              <a:rPr lang="zh-CN" altLang="en-US" dirty="0"/>
              <a:t>化简</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第一章 数字逻辑基础</a:t>
            </a:r>
            <a:endParaRPr lang="zh-CN" altLang="en-US" dirty="0"/>
          </a:p>
        </p:txBody>
      </p:sp>
    </p:spTree>
    <p:extLst>
      <p:ext uri="{BB962C8B-B14F-4D97-AF65-F5344CB8AC3E}">
        <p14:creationId xmlns:p14="http://schemas.microsoft.com/office/powerpoint/2010/main" val="2108868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数制：以加权进位制表达数值的方法。</a:t>
            </a:r>
            <a:endParaRPr lang="en-US" altLang="zh-CN" dirty="0" smtClean="0"/>
          </a:p>
          <a:p>
            <a:r>
              <a:rPr lang="zh-CN" altLang="en-US" dirty="0"/>
              <a:t>常用数制</a:t>
            </a:r>
            <a:r>
              <a:rPr lang="zh-CN" altLang="en-US" dirty="0" smtClean="0"/>
              <a:t>：十进制、二进制、十六进制、八进制、六十进制</a:t>
            </a:r>
            <a:r>
              <a:rPr lang="en-US" altLang="zh-CN" dirty="0" smtClean="0"/>
              <a:t>…</a:t>
            </a:r>
          </a:p>
          <a:p>
            <a:r>
              <a:rPr lang="zh-CN" altLang="en-US" dirty="0"/>
              <a:t>数的记法</a:t>
            </a:r>
            <a:r>
              <a:rPr lang="zh-CN" altLang="en-US" dirty="0" smtClean="0"/>
              <a:t>：</a:t>
            </a:r>
            <a:endParaRPr lang="en-US" altLang="zh-CN" dirty="0" smtClean="0"/>
          </a:p>
          <a:p>
            <a:pPr lvl="1"/>
            <a:r>
              <a:rPr lang="zh-CN" altLang="en-US" dirty="0"/>
              <a:t>顺序记数法</a:t>
            </a:r>
            <a:r>
              <a:rPr lang="zh-CN" altLang="en-US" dirty="0" smtClean="0"/>
              <a:t>：</a:t>
            </a:r>
            <a:r>
              <a:rPr lang="en-US" altLang="zh-CN" dirty="0" smtClean="0"/>
              <a:t>321.56D</a:t>
            </a:r>
            <a:r>
              <a:rPr lang="zh-CN" altLang="en-US" dirty="0" smtClean="0"/>
              <a:t>，</a:t>
            </a:r>
            <a:r>
              <a:rPr lang="en-US" altLang="zh-CN" dirty="0" smtClean="0"/>
              <a:t>110010B</a:t>
            </a:r>
            <a:r>
              <a:rPr lang="zh-CN" altLang="en-US" dirty="0" smtClean="0"/>
              <a:t>，</a:t>
            </a:r>
            <a:r>
              <a:rPr lang="en-US" altLang="zh-CN" dirty="0" smtClean="0"/>
              <a:t>AE8F.3EH</a:t>
            </a:r>
            <a:r>
              <a:rPr lang="zh-CN" altLang="en-US" dirty="0" smtClean="0"/>
              <a:t>；</a:t>
            </a:r>
            <a:endParaRPr lang="en-US" altLang="zh-CN" dirty="0" smtClean="0"/>
          </a:p>
          <a:p>
            <a:pPr lvl="1"/>
            <a:r>
              <a:rPr lang="zh-CN" altLang="en-US" dirty="0"/>
              <a:t>多项式计数</a:t>
            </a:r>
            <a:r>
              <a:rPr lang="zh-CN" altLang="en-US" dirty="0" smtClean="0"/>
              <a:t>法（</a:t>
            </a:r>
            <a:r>
              <a:rPr lang="en-US" altLang="zh-CN" dirty="0"/>
              <a:t>R</a:t>
            </a:r>
            <a:r>
              <a:rPr lang="zh-CN" altLang="en-US" dirty="0" smtClean="0"/>
              <a:t>进制，各项权重为</a:t>
            </a:r>
            <a:r>
              <a:rPr lang="en-US" altLang="zh-CN" dirty="0" smtClean="0"/>
              <a:t>R</a:t>
            </a:r>
            <a:r>
              <a:rPr lang="zh-CN" altLang="en-US" dirty="0" smtClean="0"/>
              <a:t>的整数幂）：</a:t>
            </a:r>
            <a:endParaRPr lang="en-US" altLang="zh-CN" dirty="0" smtClean="0"/>
          </a:p>
          <a:p>
            <a:pPr lvl="1"/>
            <a:r>
              <a:rPr lang="zh-CN" altLang="en-US" dirty="0"/>
              <a:t>多项式计数法</a:t>
            </a:r>
            <a:r>
              <a:rPr lang="zh-CN" altLang="en-US" dirty="0" smtClean="0"/>
              <a:t>是数制转换的关键。</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a:t>数制</a:t>
            </a:r>
          </a:p>
        </p:txBody>
      </p:sp>
      <mc:AlternateContent xmlns:mc="http://schemas.openxmlformats.org/markup-compatibility/2006" xmlns:a14="http://schemas.microsoft.com/office/drawing/2010/main">
        <mc:Choice Requires="a14">
          <p:sp>
            <p:nvSpPr>
              <p:cNvPr id="4" name="矩形 3"/>
              <p:cNvSpPr/>
              <p:nvPr/>
            </p:nvSpPr>
            <p:spPr>
              <a:xfrm>
                <a:off x="539552" y="4509120"/>
                <a:ext cx="8064896" cy="1157881"/>
              </a:xfrm>
              <a:prstGeom prst="rect">
                <a:avLst/>
              </a:prstGeom>
            </p:spPr>
            <p:txBody>
              <a:bodyPr wrap="square">
                <a:spAutoFit/>
              </a:bodyPr>
              <a:lstStyle/>
              <a:p>
                <a:pPr lvl="1" algn="just"/>
                <a14:m>
                  <m:oMathPara xmlns:m="http://schemas.openxmlformats.org/officeDocument/2006/math">
                    <m:oMathParaPr>
                      <m:jc m:val="left"/>
                    </m:oMathParaPr>
                    <m:oMath xmlns:m="http://schemas.openxmlformats.org/officeDocument/2006/math">
                      <m:r>
                        <a:rPr lang="en-US" altLang="zh-CN" i="1" smtClean="0">
                          <a:latin typeface="Cambria Math"/>
                        </a:rPr>
                        <m:t>𝑁</m:t>
                      </m:r>
                      <m:r>
                        <a:rPr lang="en-US" altLang="zh-CN"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m:t>
                          </m:r>
                          <m:r>
                            <a:rPr lang="en-US" altLang="zh-CN" i="1">
                              <a:latin typeface="Cambria Math"/>
                            </a:rPr>
                            <m:t>𝑚</m:t>
                          </m:r>
                        </m:sub>
                        <m:sup>
                          <m:r>
                            <a:rPr lang="en-US" altLang="zh-CN" i="1">
                              <a:latin typeface="Cambria Math"/>
                            </a:rPr>
                            <m:t>𝑖</m:t>
                          </m:r>
                          <m:r>
                            <a:rPr lang="en-US" altLang="zh-CN" i="1">
                              <a:latin typeface="Cambria Math"/>
                            </a:rPr>
                            <m:t>=</m:t>
                          </m:r>
                          <m:r>
                            <a:rPr lang="en-US" altLang="zh-CN" i="1">
                              <a:latin typeface="Cambria Math"/>
                            </a:rPr>
                            <m:t>𝑛</m:t>
                          </m:r>
                        </m:sup>
                        <m:e>
                          <m:sSub>
                            <m:sSubPr>
                              <m:ctrlPr>
                                <a:rPr lang="en-US" altLang="zh-CN" i="1">
                                  <a:latin typeface="Cambria Math"/>
                                </a:rPr>
                              </m:ctrlPr>
                            </m:sSubPr>
                            <m:e>
                              <m:r>
                                <a:rPr lang="en-US" altLang="zh-CN" i="1">
                                  <a:latin typeface="Cambria Math"/>
                                </a:rPr>
                                <m:t>𝑎</m:t>
                              </m:r>
                            </m:e>
                            <m:sub>
                              <m:r>
                                <a:rPr lang="en-US" altLang="zh-CN" i="1">
                                  <a:latin typeface="Cambria Math"/>
                                </a:rPr>
                                <m:t>𝑖</m:t>
                              </m:r>
                            </m:sub>
                          </m:sSub>
                          <m:sSup>
                            <m:sSupPr>
                              <m:ctrlPr>
                                <a:rPr lang="en-US" altLang="zh-CN" i="1">
                                  <a:latin typeface="Cambria Math"/>
                                </a:rPr>
                              </m:ctrlPr>
                            </m:sSupPr>
                            <m:e>
                              <m:r>
                                <a:rPr lang="en-US" altLang="zh-CN" i="1">
                                  <a:latin typeface="Cambria Math"/>
                                </a:rPr>
                                <m:t>𝑅</m:t>
                              </m:r>
                            </m:e>
                            <m:sup>
                              <m:r>
                                <a:rPr lang="en-US" altLang="zh-CN" i="1">
                                  <a:latin typeface="Cambria Math"/>
                                </a:rPr>
                                <m:t>𝑖</m:t>
                              </m:r>
                            </m:sup>
                          </m:sSup>
                        </m:e>
                      </m:nary>
                      <m:r>
                        <a:rPr lang="en-US" altLang="zh-CN">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𝑛</m:t>
                          </m:r>
                        </m:sub>
                      </m:sSub>
                      <m:sSup>
                        <m:sSupPr>
                          <m:ctrlPr>
                            <a:rPr lang="en-US" altLang="zh-CN" i="1">
                              <a:latin typeface="Cambria Math"/>
                            </a:rPr>
                          </m:ctrlPr>
                        </m:sSupPr>
                        <m:e>
                          <m:r>
                            <a:rPr lang="en-US" altLang="zh-CN" i="1">
                              <a:latin typeface="Cambria Math"/>
                            </a:rPr>
                            <m:t>𝑅</m:t>
                          </m:r>
                        </m:e>
                        <m:sup>
                          <m:r>
                            <a:rPr lang="en-US" altLang="zh-CN" i="1">
                              <a:latin typeface="Cambria Math"/>
                            </a:rPr>
                            <m:t>𝑛</m:t>
                          </m:r>
                        </m:sup>
                      </m:sSup>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𝑛</m:t>
                          </m:r>
                          <m:r>
                            <a:rPr lang="en-US" altLang="zh-CN" i="1">
                              <a:latin typeface="Cambria Math"/>
                            </a:rPr>
                            <m:t>−1</m:t>
                          </m:r>
                        </m:sub>
                      </m:sSub>
                      <m:sSup>
                        <m:sSupPr>
                          <m:ctrlPr>
                            <a:rPr lang="en-US" altLang="zh-CN" i="1">
                              <a:latin typeface="Cambria Math"/>
                            </a:rPr>
                          </m:ctrlPr>
                        </m:sSupPr>
                        <m:e>
                          <m:r>
                            <a:rPr lang="en-US" altLang="zh-CN" i="1">
                              <a:latin typeface="Cambria Math"/>
                            </a:rPr>
                            <m:t>𝑅</m:t>
                          </m:r>
                        </m:e>
                        <m:sup>
                          <m:r>
                            <a:rPr lang="en-US" altLang="zh-CN" i="1">
                              <a:latin typeface="Cambria Math"/>
                            </a:rPr>
                            <m:t>𝑛</m:t>
                          </m:r>
                          <m:r>
                            <a:rPr lang="en-US" altLang="zh-CN" i="1">
                              <a:latin typeface="Cambria Math"/>
                            </a:rPr>
                            <m:t>−1</m:t>
                          </m:r>
                        </m:sup>
                      </m:sSup>
                      <m:r>
                        <a:rPr lang="en-US" altLang="zh-CN" i="1">
                          <a:latin typeface="Cambria Math"/>
                        </a:rPr>
                        <m:t>+</m:t>
                      </m:r>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𝑎</m:t>
                          </m:r>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𝑎</m:t>
                          </m:r>
                        </m:e>
                        <m:sub>
                          <m:r>
                            <a:rPr lang="en-US" altLang="zh-CN" i="1">
                              <a:latin typeface="Cambria Math"/>
                              <a:ea typeface="Cambria Math"/>
                            </a:rPr>
                            <m:t>−1</m:t>
                          </m:r>
                        </m:sub>
                      </m:sSub>
                      <m:sSup>
                        <m:sSupPr>
                          <m:ctrlPr>
                            <a:rPr lang="en-US" altLang="zh-CN" i="1">
                              <a:latin typeface="Cambria Math"/>
                              <a:ea typeface="Cambria Math"/>
                            </a:rPr>
                          </m:ctrlPr>
                        </m:sSupPr>
                        <m:e>
                          <m:r>
                            <a:rPr lang="en-US" altLang="zh-CN" i="1">
                              <a:latin typeface="Cambria Math"/>
                              <a:ea typeface="Cambria Math"/>
                            </a:rPr>
                            <m:t>𝑅</m:t>
                          </m:r>
                        </m:e>
                        <m:sup>
                          <m:r>
                            <a:rPr lang="en-US" altLang="zh-CN" i="1">
                              <a:latin typeface="Cambria Math"/>
                              <a:ea typeface="Cambria Math"/>
                            </a:rPr>
                            <m:t>−1</m:t>
                          </m:r>
                        </m:sup>
                      </m:sSup>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𝑎</m:t>
                          </m:r>
                        </m:e>
                        <m:sub>
                          <m:r>
                            <a:rPr lang="en-US" altLang="zh-CN" i="1">
                              <a:latin typeface="Cambria Math"/>
                              <a:ea typeface="Cambria Math"/>
                            </a:rPr>
                            <m:t>−</m:t>
                          </m:r>
                          <m:r>
                            <a:rPr lang="en-US" altLang="zh-CN" i="1">
                              <a:latin typeface="Cambria Math"/>
                              <a:ea typeface="Cambria Math"/>
                            </a:rPr>
                            <m:t>𝑚</m:t>
                          </m:r>
                        </m:sub>
                      </m:sSub>
                      <m:sSup>
                        <m:sSupPr>
                          <m:ctrlPr>
                            <a:rPr lang="en-US" altLang="zh-CN" i="1">
                              <a:latin typeface="Cambria Math"/>
                              <a:ea typeface="Cambria Math"/>
                            </a:rPr>
                          </m:ctrlPr>
                        </m:sSupPr>
                        <m:e>
                          <m:r>
                            <a:rPr lang="en-US" altLang="zh-CN" i="1">
                              <a:latin typeface="Cambria Math"/>
                              <a:ea typeface="Cambria Math"/>
                            </a:rPr>
                            <m:t>𝑅</m:t>
                          </m:r>
                        </m:e>
                        <m:sup>
                          <m:r>
                            <a:rPr lang="en-US" altLang="zh-CN" i="1">
                              <a:latin typeface="Cambria Math"/>
                              <a:ea typeface="Cambria Math"/>
                            </a:rPr>
                            <m:t>−</m:t>
                          </m:r>
                          <m:r>
                            <a:rPr lang="en-US" altLang="zh-CN" i="1">
                              <a:latin typeface="Cambria Math"/>
                              <a:ea typeface="Cambria Math"/>
                            </a:rPr>
                            <m:t>𝑚</m:t>
                          </m:r>
                        </m:sup>
                      </m:sSup>
                      <m:r>
                        <a:rPr lang="en-US" altLang="zh-CN">
                          <a:latin typeface="Cambria Math"/>
                          <a:ea typeface="Cambria Math"/>
                        </a:rPr>
                        <m:t>,</m:t>
                      </m:r>
                    </m:oMath>
                  </m:oMathPara>
                </a14:m>
                <a:endParaRPr lang="en-US" altLang="zh-CN" dirty="0" smtClean="0">
                  <a:latin typeface="Cambria Math"/>
                  <a:ea typeface="Cambria Math"/>
                </a:endParaRPr>
              </a:p>
              <a:p>
                <a:pPr lvl="1" algn="just"/>
                <a14:m>
                  <m:oMathPara xmlns:m="http://schemas.openxmlformats.org/officeDocument/2006/math">
                    <m:oMathParaPr>
                      <m:jc m:val="left"/>
                    </m:oMathParaPr>
                    <m:oMath xmlns:m="http://schemas.openxmlformats.org/officeDocument/2006/math">
                      <m:r>
                        <m:rPr>
                          <m:sty m:val="p"/>
                        </m:rPr>
                        <a:rPr lang="en-US" altLang="zh-CN">
                          <a:latin typeface="Cambria Math"/>
                          <a:ea typeface="Cambria Math"/>
                        </a:rPr>
                        <m:t>m</m:t>
                      </m:r>
                      <m:r>
                        <a:rPr lang="en-US" altLang="zh-CN">
                          <a:latin typeface="Cambria Math"/>
                          <a:ea typeface="Cambria Math"/>
                        </a:rPr>
                        <m:t>,</m:t>
                      </m:r>
                      <m:r>
                        <m:rPr>
                          <m:sty m:val="p"/>
                        </m:rPr>
                        <a:rPr lang="en-US" altLang="zh-CN">
                          <a:latin typeface="Cambria Math"/>
                          <a:ea typeface="Cambria Math"/>
                        </a:rPr>
                        <m:t>n</m:t>
                      </m:r>
                      <m:r>
                        <a:rPr lang="en-US" altLang="zh-CN" i="1">
                          <a:latin typeface="Cambria Math"/>
                          <a:ea typeface="Cambria Math"/>
                        </a:rPr>
                        <m:t>∈</m:t>
                      </m:r>
                      <m:d>
                        <m:dPr>
                          <m:begChr m:val="{"/>
                          <m:endChr m:val="}"/>
                          <m:ctrlPr>
                            <a:rPr lang="en-US" altLang="zh-CN" i="1">
                              <a:latin typeface="Cambria Math"/>
                              <a:ea typeface="Cambria Math"/>
                            </a:rPr>
                          </m:ctrlPr>
                        </m:dPr>
                        <m:e>
                          <m:r>
                            <a:rPr lang="en-US" altLang="zh-CN" i="1">
                              <a:latin typeface="Cambria Math"/>
                              <a:ea typeface="Cambria Math"/>
                            </a:rPr>
                            <m:t>0,1,2,…</m:t>
                          </m:r>
                        </m:e>
                      </m:d>
                      <m:r>
                        <a:rPr lang="en-US" altLang="zh-CN" i="1">
                          <a:latin typeface="Cambria Math"/>
                          <a:ea typeface="Cambria Math"/>
                        </a:rPr>
                        <m:t>,</m:t>
                      </m:r>
                      <m:r>
                        <a:rPr lang="en-US" altLang="zh-CN" i="1">
                          <a:latin typeface="Cambria Math"/>
                          <a:ea typeface="Cambria Math"/>
                        </a:rPr>
                        <m:t>𝑅</m:t>
                      </m:r>
                      <m:r>
                        <a:rPr lang="en-US" altLang="zh-CN" i="1">
                          <a:latin typeface="Cambria Math"/>
                          <a:ea typeface="Cambria Math"/>
                        </a:rPr>
                        <m:t>∈{2,3,…}</m:t>
                      </m:r>
                    </m:oMath>
                  </m:oMathPara>
                </a14:m>
                <a:endParaRPr lang="en-US" altLang="zh-CN" dirty="0"/>
              </a:p>
            </p:txBody>
          </p:sp>
        </mc:Choice>
        <mc:Fallback xmlns="">
          <p:sp>
            <p:nvSpPr>
              <p:cNvPr id="4" name="矩形 3"/>
              <p:cNvSpPr>
                <a:spLocks noRot="1" noChangeAspect="1" noMove="1" noResize="1" noEditPoints="1" noAdjustHandles="1" noChangeArrowheads="1" noChangeShapeType="1" noTextEdit="1"/>
              </p:cNvSpPr>
              <p:nvPr/>
            </p:nvSpPr>
            <p:spPr>
              <a:xfrm>
                <a:off x="539552" y="4509120"/>
                <a:ext cx="8064896" cy="1157881"/>
              </a:xfrm>
              <a:prstGeom prst="rect">
                <a:avLst/>
              </a:prstGeom>
              <a:blipFill rotWithShape="1">
                <a:blip r:embed="rId3"/>
                <a:stretch>
                  <a:fillRect b="-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011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ym typeface="Wingdings" pitchFamily="2" charset="2"/>
              </a:rPr>
              <a:t>二进制</a:t>
            </a:r>
            <a:r>
              <a:rPr lang="en-US" altLang="zh-CN" dirty="0" smtClean="0">
                <a:sym typeface="Wingdings" pitchFamily="2" charset="2"/>
              </a:rPr>
              <a:t></a:t>
            </a:r>
            <a:r>
              <a:rPr lang="zh-CN" altLang="en-US" dirty="0" smtClean="0"/>
              <a:t>十进制</a:t>
            </a:r>
            <a:endParaRPr lang="en-US" altLang="zh-CN" dirty="0" smtClean="0">
              <a:sym typeface="Wingdings" pitchFamily="2" charset="2"/>
            </a:endParaRPr>
          </a:p>
          <a:p>
            <a:r>
              <a:rPr lang="zh-CN" altLang="en-US" dirty="0"/>
              <a:t>求幂相加</a:t>
            </a:r>
            <a:r>
              <a:rPr lang="en-US" altLang="zh-CN" dirty="0"/>
              <a:t>——</a:t>
            </a:r>
            <a:r>
              <a:rPr lang="zh-CN" altLang="en-US" dirty="0"/>
              <a:t>展开</a:t>
            </a:r>
            <a:r>
              <a:rPr lang="zh-CN" altLang="en-US" dirty="0" smtClean="0"/>
              <a:t>多项式</a:t>
            </a:r>
            <a:endParaRPr lang="en-US" altLang="zh-CN" dirty="0" smtClean="0"/>
          </a:p>
          <a:p>
            <a:pPr marL="109728" indent="0">
              <a:buNone/>
            </a:pPr>
            <a:endParaRPr lang="zh-CN" altLang="en-US" dirty="0"/>
          </a:p>
          <a:p>
            <a:pPr>
              <a:lnSpc>
                <a:spcPct val="90000"/>
              </a:lnSpc>
              <a:buFont typeface="Wingdings" pitchFamily="2" charset="2"/>
              <a:buNone/>
            </a:pPr>
            <a:r>
              <a:rPr lang="en-US" altLang="zh-CN" sz="2800" dirty="0"/>
              <a:t>1101.01 </a:t>
            </a:r>
            <a:r>
              <a:rPr lang="en-US" altLang="zh-CN" sz="2800" baseline="-25000" dirty="0"/>
              <a:t>2</a:t>
            </a:r>
            <a:r>
              <a:rPr lang="en-US" altLang="zh-CN" sz="2800" dirty="0"/>
              <a:t> </a:t>
            </a:r>
            <a:endParaRPr lang="en-US" altLang="zh-CN" sz="2800" dirty="0" smtClean="0"/>
          </a:p>
          <a:p>
            <a:pPr>
              <a:lnSpc>
                <a:spcPct val="90000"/>
              </a:lnSpc>
              <a:buFont typeface="Wingdings" pitchFamily="2" charset="2"/>
              <a:buNone/>
            </a:pPr>
            <a:r>
              <a:rPr lang="en-US" altLang="zh-CN" sz="2800" dirty="0" smtClean="0"/>
              <a:t>= </a:t>
            </a:r>
            <a:r>
              <a:rPr lang="en-US" altLang="zh-CN" sz="2800" dirty="0"/>
              <a:t>1</a:t>
            </a:r>
            <a:r>
              <a:rPr lang="en-US" altLang="zh-CN" sz="2800" dirty="0">
                <a:sym typeface="Symbol" pitchFamily="18" charset="2"/>
              </a:rPr>
              <a:t></a:t>
            </a:r>
            <a:r>
              <a:rPr lang="en-US" altLang="zh-CN" sz="2800" dirty="0"/>
              <a:t>2</a:t>
            </a:r>
            <a:r>
              <a:rPr lang="en-US" altLang="zh-CN" sz="2800" baseline="30000" dirty="0"/>
              <a:t>3</a:t>
            </a:r>
            <a:r>
              <a:rPr lang="en-US" altLang="zh-CN" sz="2800" dirty="0"/>
              <a:t>+1</a:t>
            </a:r>
            <a:r>
              <a:rPr lang="en-US" altLang="zh-CN" sz="2800" dirty="0">
                <a:sym typeface="Symbol" pitchFamily="18" charset="2"/>
              </a:rPr>
              <a:t></a:t>
            </a:r>
            <a:r>
              <a:rPr lang="en-US" altLang="zh-CN" sz="2800" dirty="0"/>
              <a:t>2</a:t>
            </a:r>
            <a:r>
              <a:rPr lang="en-US" altLang="zh-CN" sz="2800" baseline="30000" dirty="0"/>
              <a:t>2</a:t>
            </a:r>
            <a:r>
              <a:rPr lang="en-US" altLang="zh-CN" sz="2800" dirty="0"/>
              <a:t>+0</a:t>
            </a:r>
            <a:r>
              <a:rPr lang="en-US" altLang="zh-CN" sz="2800" dirty="0">
                <a:sym typeface="Symbol" pitchFamily="18" charset="2"/>
              </a:rPr>
              <a:t></a:t>
            </a:r>
            <a:r>
              <a:rPr lang="en-US" altLang="zh-CN" sz="2800" dirty="0"/>
              <a:t>2</a:t>
            </a:r>
            <a:r>
              <a:rPr lang="en-US" altLang="zh-CN" sz="2800" baseline="30000" dirty="0"/>
              <a:t>1</a:t>
            </a:r>
            <a:r>
              <a:rPr lang="en-US" altLang="zh-CN" sz="2800" dirty="0"/>
              <a:t>+1</a:t>
            </a:r>
            <a:r>
              <a:rPr lang="en-US" altLang="zh-CN" sz="2800" dirty="0">
                <a:sym typeface="Symbol" pitchFamily="18" charset="2"/>
              </a:rPr>
              <a:t></a:t>
            </a:r>
            <a:r>
              <a:rPr lang="en-US" altLang="zh-CN" sz="2800" dirty="0"/>
              <a:t>2</a:t>
            </a:r>
            <a:r>
              <a:rPr lang="en-US" altLang="zh-CN" sz="2800" baseline="30000" dirty="0"/>
              <a:t>0</a:t>
            </a:r>
            <a:r>
              <a:rPr lang="en-US" altLang="zh-CN" sz="2800" dirty="0"/>
              <a:t>+0</a:t>
            </a:r>
            <a:r>
              <a:rPr lang="en-US" altLang="zh-CN" sz="2800" dirty="0">
                <a:sym typeface="Symbol" pitchFamily="18" charset="2"/>
              </a:rPr>
              <a:t></a:t>
            </a:r>
            <a:r>
              <a:rPr lang="en-US" altLang="zh-CN" sz="2800" dirty="0"/>
              <a:t>2</a:t>
            </a:r>
            <a:r>
              <a:rPr lang="en-US" altLang="zh-CN" sz="2800" baseline="30000" dirty="0"/>
              <a:t>-1</a:t>
            </a:r>
            <a:r>
              <a:rPr lang="en-US" altLang="zh-CN" sz="2800" dirty="0"/>
              <a:t>+1</a:t>
            </a:r>
            <a:r>
              <a:rPr lang="en-US" altLang="zh-CN" sz="2800" dirty="0">
                <a:sym typeface="Symbol" pitchFamily="18" charset="2"/>
              </a:rPr>
              <a:t></a:t>
            </a:r>
            <a:r>
              <a:rPr lang="en-US" altLang="zh-CN" sz="2800" dirty="0"/>
              <a:t>2</a:t>
            </a:r>
            <a:r>
              <a:rPr lang="en-US" altLang="zh-CN" sz="2800" baseline="30000" dirty="0"/>
              <a:t>-2</a:t>
            </a:r>
          </a:p>
          <a:p>
            <a:pPr>
              <a:lnSpc>
                <a:spcPct val="90000"/>
              </a:lnSpc>
              <a:buFont typeface="Wingdings" pitchFamily="2" charset="2"/>
              <a:buNone/>
            </a:pPr>
            <a:r>
              <a:rPr lang="en-US" altLang="zh-CN" sz="2800" dirty="0" smtClean="0"/>
              <a:t>= </a:t>
            </a:r>
            <a:r>
              <a:rPr lang="en-US" altLang="zh-CN" sz="2800" dirty="0"/>
              <a:t>8 + 4 + 0 + 1 + 0 + 0.25</a:t>
            </a:r>
          </a:p>
          <a:p>
            <a:pPr>
              <a:lnSpc>
                <a:spcPct val="90000"/>
              </a:lnSpc>
              <a:buFont typeface="Wingdings" pitchFamily="2" charset="2"/>
              <a:buNone/>
            </a:pPr>
            <a:r>
              <a:rPr lang="en-US" altLang="zh-CN" sz="2800" dirty="0" smtClean="0"/>
              <a:t>= </a:t>
            </a:r>
            <a:r>
              <a:rPr lang="en-US" altLang="zh-CN" sz="2800" dirty="0"/>
              <a:t>13.25 </a:t>
            </a:r>
            <a:r>
              <a:rPr lang="en-US" altLang="zh-CN" sz="2800" baseline="-25000" dirty="0"/>
              <a:t>10</a:t>
            </a:r>
            <a:r>
              <a:rPr lang="zh-CN" altLang="en-US" sz="2400" dirty="0"/>
              <a:t>   </a:t>
            </a:r>
            <a:endParaRPr lang="zh-CN" altLang="en-US" sz="2400" baseline="30000" dirty="0"/>
          </a:p>
          <a:p>
            <a:endParaRPr lang="zh-CN" altLang="en-US" dirty="0"/>
          </a:p>
        </p:txBody>
      </p:sp>
      <p:sp>
        <p:nvSpPr>
          <p:cNvPr id="3" name="标题 2"/>
          <p:cNvSpPr>
            <a:spLocks noGrp="1"/>
          </p:cNvSpPr>
          <p:nvPr>
            <p:ph type="title"/>
          </p:nvPr>
        </p:nvSpPr>
        <p:spPr/>
        <p:txBody>
          <a:bodyPr/>
          <a:lstStyle/>
          <a:p>
            <a:r>
              <a:rPr lang="zh-CN" altLang="en-US" dirty="0" smtClean="0"/>
              <a:t>数制转换</a:t>
            </a:r>
            <a:endParaRPr lang="zh-CN" altLang="en-US" dirty="0"/>
          </a:p>
        </p:txBody>
      </p:sp>
    </p:spTree>
    <p:extLst>
      <p:ext uri="{BB962C8B-B14F-4D97-AF65-F5344CB8AC3E}">
        <p14:creationId xmlns:p14="http://schemas.microsoft.com/office/powerpoint/2010/main" val="302924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780</TotalTime>
  <Words>3262</Words>
  <Application>Microsoft Office PowerPoint</Application>
  <PresentationFormat>全屏显示(4:3)</PresentationFormat>
  <Paragraphs>571</Paragraphs>
  <Slides>57</Slides>
  <Notes>57</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62" baseType="lpstr">
      <vt:lpstr>聚合</vt:lpstr>
      <vt:lpstr>位图图像</vt:lpstr>
      <vt:lpstr>Visio</vt:lpstr>
      <vt:lpstr>公式</vt:lpstr>
      <vt:lpstr>Microsoft Visio 绘图</vt:lpstr>
      <vt:lpstr>数字电子技术基础</vt:lpstr>
      <vt:lpstr>课程概述</vt:lpstr>
      <vt:lpstr>课程概述</vt:lpstr>
      <vt:lpstr>课程概述</vt:lpstr>
      <vt:lpstr>课程概述</vt:lpstr>
      <vt:lpstr>课程概述</vt:lpstr>
      <vt:lpstr>第一章 数字逻辑基础</vt:lpstr>
      <vt:lpstr>数制</vt:lpstr>
      <vt:lpstr>数制转换</vt:lpstr>
      <vt:lpstr>数制转换</vt:lpstr>
      <vt:lpstr>数制转换</vt:lpstr>
      <vt:lpstr>数制转换</vt:lpstr>
      <vt:lpstr>基数对照表</vt:lpstr>
      <vt:lpstr>数的二进制代码表达</vt:lpstr>
      <vt:lpstr>原码</vt:lpstr>
      <vt:lpstr>反码</vt:lpstr>
      <vt:lpstr>补码</vt:lpstr>
      <vt:lpstr>码制</vt:lpstr>
      <vt:lpstr>码制</vt:lpstr>
      <vt:lpstr>8421BCD码</vt:lpstr>
      <vt:lpstr>余3码</vt:lpstr>
      <vt:lpstr> 2421BCD码</vt:lpstr>
      <vt:lpstr>5211BCD码</vt:lpstr>
      <vt:lpstr>余3循环码</vt:lpstr>
      <vt:lpstr>二进制编码</vt:lpstr>
      <vt:lpstr>自然编码与格雷码</vt:lpstr>
      <vt:lpstr>逻辑代数基础</vt:lpstr>
      <vt:lpstr>三种基本逻辑运算</vt:lpstr>
      <vt:lpstr>真值表</vt:lpstr>
      <vt:lpstr>逻辑符号与开关电路</vt:lpstr>
      <vt:lpstr>复合逻辑运算</vt:lpstr>
      <vt:lpstr>逻辑运算的基本公式</vt:lpstr>
      <vt:lpstr>逻辑运算的基本公式</vt:lpstr>
      <vt:lpstr>证明</vt:lpstr>
      <vt:lpstr>逻辑运算基本定理-代入定理</vt:lpstr>
      <vt:lpstr>逻辑运算的基本定理-反演定理</vt:lpstr>
      <vt:lpstr>反演定理例证</vt:lpstr>
      <vt:lpstr>逻辑运算的基本定理</vt:lpstr>
      <vt:lpstr>对偶定理例证</vt:lpstr>
      <vt:lpstr>逻辑函数及其表示方法</vt:lpstr>
      <vt:lpstr>真值表</vt:lpstr>
      <vt:lpstr>逻辑图</vt:lpstr>
      <vt:lpstr>波形图</vt:lpstr>
      <vt:lpstr>真值表逻辑表达式</vt:lpstr>
      <vt:lpstr>最小项与最大项</vt:lpstr>
      <vt:lpstr>最小项与最大项</vt:lpstr>
      <vt:lpstr>最小项与最大项</vt:lpstr>
      <vt:lpstr>逻辑函数式的化简</vt:lpstr>
      <vt:lpstr>卡诺图化简法</vt:lpstr>
      <vt:lpstr>卡诺图化简法</vt:lpstr>
      <vt:lpstr>四变量卡诺图</vt:lpstr>
      <vt:lpstr>四变量卡诺图化简</vt:lpstr>
      <vt:lpstr>具有无关项的逻辑函数及其化简</vt:lpstr>
      <vt:lpstr>无关项</vt:lpstr>
      <vt:lpstr>含有无关项的函数化简</vt:lpstr>
      <vt:lpstr>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数字电子技术基础</dc:title>
  <dc:creator>jxs</dc:creator>
  <cp:lastModifiedBy>jxs</cp:lastModifiedBy>
  <cp:revision>80</cp:revision>
  <dcterms:created xsi:type="dcterms:W3CDTF">2012-09-06T12:09:20Z</dcterms:created>
  <dcterms:modified xsi:type="dcterms:W3CDTF">2012-09-09T19:52:59Z</dcterms:modified>
</cp:coreProperties>
</file>