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69"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21" r:id="rId31"/>
    <p:sldId id="327" r:id="rId32"/>
    <p:sldId id="328" r:id="rId33"/>
    <p:sldId id="292" r:id="rId34"/>
    <p:sldId id="329" r:id="rId35"/>
    <p:sldId id="330" r:id="rId36"/>
    <p:sldId id="285" r:id="rId37"/>
    <p:sldId id="287" r:id="rId38"/>
    <p:sldId id="288" r:id="rId39"/>
    <p:sldId id="289" r:id="rId40"/>
    <p:sldId id="290" r:id="rId41"/>
    <p:sldId id="291" r:id="rId42"/>
    <p:sldId id="293" r:id="rId43"/>
    <p:sldId id="294" r:id="rId44"/>
    <p:sldId id="295" r:id="rId45"/>
    <p:sldId id="296" r:id="rId46"/>
    <p:sldId id="297" r:id="rId47"/>
    <p:sldId id="298" r:id="rId48"/>
    <p:sldId id="299" r:id="rId49"/>
    <p:sldId id="300" r:id="rId50"/>
    <p:sldId id="301" r:id="rId51"/>
    <p:sldId id="302" r:id="rId52"/>
    <p:sldId id="322" r:id="rId53"/>
    <p:sldId id="323" r:id="rId54"/>
    <p:sldId id="324" r:id="rId55"/>
    <p:sldId id="325" r:id="rId56"/>
    <p:sldId id="326" r:id="rId57"/>
    <p:sldId id="304" r:id="rId58"/>
    <p:sldId id="305" r:id="rId59"/>
    <p:sldId id="306" r:id="rId60"/>
    <p:sldId id="307" r:id="rId61"/>
    <p:sldId id="308" r:id="rId62"/>
    <p:sldId id="309" r:id="rId63"/>
    <p:sldId id="310" r:id="rId64"/>
    <p:sldId id="311" r:id="rId65"/>
    <p:sldId id="312" r:id="rId66"/>
    <p:sldId id="313" r:id="rId67"/>
    <p:sldId id="314" r:id="rId68"/>
    <p:sldId id="317" r:id="rId69"/>
    <p:sldId id="318" r:id="rId70"/>
    <p:sldId id="332" r:id="rId71"/>
    <p:sldId id="319" r:id="rId72"/>
    <p:sldId id="320"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1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6DB80-3391-457E-B26A-2462624DA8D4}" type="datetimeFigureOut">
              <a:rPr lang="zh-CN" altLang="en-US" smtClean="0"/>
              <a:t>2012-12-24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518677-B709-4E68-BC26-BD9E4354B794}" type="slidenum">
              <a:rPr lang="zh-CN" altLang="en-US" smtClean="0"/>
              <a:t>‹#›</a:t>
            </a:fld>
            <a:endParaRPr lang="zh-CN" altLang="en-US"/>
          </a:p>
        </p:txBody>
      </p:sp>
    </p:spTree>
    <p:extLst>
      <p:ext uri="{BB962C8B-B14F-4D97-AF65-F5344CB8AC3E}">
        <p14:creationId xmlns:p14="http://schemas.microsoft.com/office/powerpoint/2010/main" val="347256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a:t>
            </a:fld>
            <a:endParaRPr lang="zh-CN" altLang="en-US"/>
          </a:p>
        </p:txBody>
      </p:sp>
    </p:spTree>
    <p:extLst>
      <p:ext uri="{BB962C8B-B14F-4D97-AF65-F5344CB8AC3E}">
        <p14:creationId xmlns:p14="http://schemas.microsoft.com/office/powerpoint/2010/main" val="1216517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10</a:t>
            </a:fld>
            <a:endParaRPr lang="zh-CN" altLang="en-US"/>
          </a:p>
        </p:txBody>
      </p:sp>
    </p:spTree>
    <p:extLst>
      <p:ext uri="{BB962C8B-B14F-4D97-AF65-F5344CB8AC3E}">
        <p14:creationId xmlns:p14="http://schemas.microsoft.com/office/powerpoint/2010/main" val="4054468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11</a:t>
            </a:fld>
            <a:endParaRPr lang="zh-CN" altLang="en-US"/>
          </a:p>
        </p:txBody>
      </p:sp>
    </p:spTree>
    <p:extLst>
      <p:ext uri="{BB962C8B-B14F-4D97-AF65-F5344CB8AC3E}">
        <p14:creationId xmlns:p14="http://schemas.microsoft.com/office/powerpoint/2010/main" val="2093580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12</a:t>
            </a:fld>
            <a:endParaRPr lang="zh-CN" altLang="en-US"/>
          </a:p>
        </p:txBody>
      </p:sp>
    </p:spTree>
    <p:extLst>
      <p:ext uri="{BB962C8B-B14F-4D97-AF65-F5344CB8AC3E}">
        <p14:creationId xmlns:p14="http://schemas.microsoft.com/office/powerpoint/2010/main" val="1613627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13</a:t>
            </a:fld>
            <a:endParaRPr lang="zh-CN" altLang="en-US"/>
          </a:p>
        </p:txBody>
      </p:sp>
    </p:spTree>
    <p:extLst>
      <p:ext uri="{BB962C8B-B14F-4D97-AF65-F5344CB8AC3E}">
        <p14:creationId xmlns:p14="http://schemas.microsoft.com/office/powerpoint/2010/main" val="198818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14</a:t>
            </a:fld>
            <a:endParaRPr lang="zh-CN" altLang="en-US"/>
          </a:p>
        </p:txBody>
      </p:sp>
    </p:spTree>
    <p:extLst>
      <p:ext uri="{BB962C8B-B14F-4D97-AF65-F5344CB8AC3E}">
        <p14:creationId xmlns:p14="http://schemas.microsoft.com/office/powerpoint/2010/main" val="240940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15</a:t>
            </a:fld>
            <a:endParaRPr lang="zh-CN" altLang="en-US"/>
          </a:p>
        </p:txBody>
      </p:sp>
    </p:spTree>
    <p:extLst>
      <p:ext uri="{BB962C8B-B14F-4D97-AF65-F5344CB8AC3E}">
        <p14:creationId xmlns:p14="http://schemas.microsoft.com/office/powerpoint/2010/main" val="1557612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16</a:t>
            </a:fld>
            <a:endParaRPr lang="zh-CN" altLang="en-US"/>
          </a:p>
        </p:txBody>
      </p:sp>
    </p:spTree>
    <p:extLst>
      <p:ext uri="{BB962C8B-B14F-4D97-AF65-F5344CB8AC3E}">
        <p14:creationId xmlns:p14="http://schemas.microsoft.com/office/powerpoint/2010/main" val="1894319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17</a:t>
            </a:fld>
            <a:endParaRPr lang="zh-CN" altLang="en-US"/>
          </a:p>
        </p:txBody>
      </p:sp>
    </p:spTree>
    <p:extLst>
      <p:ext uri="{BB962C8B-B14F-4D97-AF65-F5344CB8AC3E}">
        <p14:creationId xmlns:p14="http://schemas.microsoft.com/office/powerpoint/2010/main" val="2720109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18</a:t>
            </a:fld>
            <a:endParaRPr lang="zh-CN" altLang="en-US"/>
          </a:p>
        </p:txBody>
      </p:sp>
    </p:spTree>
    <p:extLst>
      <p:ext uri="{BB962C8B-B14F-4D97-AF65-F5344CB8AC3E}">
        <p14:creationId xmlns:p14="http://schemas.microsoft.com/office/powerpoint/2010/main" val="1028011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19</a:t>
            </a:fld>
            <a:endParaRPr lang="zh-CN" altLang="en-US"/>
          </a:p>
        </p:txBody>
      </p:sp>
    </p:spTree>
    <p:extLst>
      <p:ext uri="{BB962C8B-B14F-4D97-AF65-F5344CB8AC3E}">
        <p14:creationId xmlns:p14="http://schemas.microsoft.com/office/powerpoint/2010/main" val="576872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a:t>
            </a:fld>
            <a:endParaRPr lang="zh-CN" altLang="en-US"/>
          </a:p>
        </p:txBody>
      </p:sp>
    </p:spTree>
    <p:extLst>
      <p:ext uri="{BB962C8B-B14F-4D97-AF65-F5344CB8AC3E}">
        <p14:creationId xmlns:p14="http://schemas.microsoft.com/office/powerpoint/2010/main" val="2343545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20</a:t>
            </a:fld>
            <a:endParaRPr lang="zh-CN" altLang="en-US"/>
          </a:p>
        </p:txBody>
      </p:sp>
    </p:spTree>
    <p:extLst>
      <p:ext uri="{BB962C8B-B14F-4D97-AF65-F5344CB8AC3E}">
        <p14:creationId xmlns:p14="http://schemas.microsoft.com/office/powerpoint/2010/main" val="2019817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21</a:t>
            </a:fld>
            <a:endParaRPr lang="zh-CN" altLang="en-US"/>
          </a:p>
        </p:txBody>
      </p:sp>
    </p:spTree>
    <p:extLst>
      <p:ext uri="{BB962C8B-B14F-4D97-AF65-F5344CB8AC3E}">
        <p14:creationId xmlns:p14="http://schemas.microsoft.com/office/powerpoint/2010/main" val="1803024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22</a:t>
            </a:fld>
            <a:endParaRPr lang="zh-CN" altLang="en-US"/>
          </a:p>
        </p:txBody>
      </p:sp>
    </p:spTree>
    <p:extLst>
      <p:ext uri="{BB962C8B-B14F-4D97-AF65-F5344CB8AC3E}">
        <p14:creationId xmlns:p14="http://schemas.microsoft.com/office/powerpoint/2010/main" val="3722842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23</a:t>
            </a:fld>
            <a:endParaRPr lang="zh-CN" altLang="en-US"/>
          </a:p>
        </p:txBody>
      </p:sp>
    </p:spTree>
    <p:extLst>
      <p:ext uri="{BB962C8B-B14F-4D97-AF65-F5344CB8AC3E}">
        <p14:creationId xmlns:p14="http://schemas.microsoft.com/office/powerpoint/2010/main" val="1582709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24</a:t>
            </a:fld>
            <a:endParaRPr lang="zh-CN" altLang="en-US"/>
          </a:p>
        </p:txBody>
      </p:sp>
    </p:spTree>
    <p:extLst>
      <p:ext uri="{BB962C8B-B14F-4D97-AF65-F5344CB8AC3E}">
        <p14:creationId xmlns:p14="http://schemas.microsoft.com/office/powerpoint/2010/main" val="3777722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25</a:t>
            </a:fld>
            <a:endParaRPr lang="zh-CN" altLang="en-US"/>
          </a:p>
        </p:txBody>
      </p:sp>
    </p:spTree>
    <p:extLst>
      <p:ext uri="{BB962C8B-B14F-4D97-AF65-F5344CB8AC3E}">
        <p14:creationId xmlns:p14="http://schemas.microsoft.com/office/powerpoint/2010/main" val="4214876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26</a:t>
            </a:fld>
            <a:endParaRPr lang="zh-CN" altLang="en-US"/>
          </a:p>
        </p:txBody>
      </p:sp>
    </p:spTree>
    <p:extLst>
      <p:ext uri="{BB962C8B-B14F-4D97-AF65-F5344CB8AC3E}">
        <p14:creationId xmlns:p14="http://schemas.microsoft.com/office/powerpoint/2010/main" val="90574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27</a:t>
            </a:fld>
            <a:endParaRPr lang="zh-CN" altLang="en-US"/>
          </a:p>
        </p:txBody>
      </p:sp>
    </p:spTree>
    <p:extLst>
      <p:ext uri="{BB962C8B-B14F-4D97-AF65-F5344CB8AC3E}">
        <p14:creationId xmlns:p14="http://schemas.microsoft.com/office/powerpoint/2010/main" val="3397575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28</a:t>
            </a:fld>
            <a:endParaRPr lang="zh-CN" altLang="en-US"/>
          </a:p>
        </p:txBody>
      </p:sp>
    </p:spTree>
    <p:extLst>
      <p:ext uri="{BB962C8B-B14F-4D97-AF65-F5344CB8AC3E}">
        <p14:creationId xmlns:p14="http://schemas.microsoft.com/office/powerpoint/2010/main" val="2262090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29</a:t>
            </a:fld>
            <a:endParaRPr lang="zh-CN" altLang="en-US"/>
          </a:p>
        </p:txBody>
      </p:sp>
    </p:spTree>
    <p:extLst>
      <p:ext uri="{BB962C8B-B14F-4D97-AF65-F5344CB8AC3E}">
        <p14:creationId xmlns:p14="http://schemas.microsoft.com/office/powerpoint/2010/main" val="1043002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3</a:t>
            </a:fld>
            <a:endParaRPr lang="zh-CN" altLang="en-US"/>
          </a:p>
        </p:txBody>
      </p:sp>
    </p:spTree>
    <p:extLst>
      <p:ext uri="{BB962C8B-B14F-4D97-AF65-F5344CB8AC3E}">
        <p14:creationId xmlns:p14="http://schemas.microsoft.com/office/powerpoint/2010/main" val="842478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30</a:t>
            </a:fld>
            <a:endParaRPr lang="zh-CN" altLang="en-US"/>
          </a:p>
        </p:txBody>
      </p:sp>
    </p:spTree>
    <p:extLst>
      <p:ext uri="{BB962C8B-B14F-4D97-AF65-F5344CB8AC3E}">
        <p14:creationId xmlns:p14="http://schemas.microsoft.com/office/powerpoint/2010/main" val="1718989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31</a:t>
            </a:fld>
            <a:endParaRPr lang="zh-CN" altLang="en-US"/>
          </a:p>
        </p:txBody>
      </p:sp>
    </p:spTree>
    <p:extLst>
      <p:ext uri="{BB962C8B-B14F-4D97-AF65-F5344CB8AC3E}">
        <p14:creationId xmlns:p14="http://schemas.microsoft.com/office/powerpoint/2010/main" val="3680295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32</a:t>
            </a:fld>
            <a:endParaRPr lang="zh-CN" altLang="en-US"/>
          </a:p>
        </p:txBody>
      </p:sp>
    </p:spTree>
    <p:extLst>
      <p:ext uri="{BB962C8B-B14F-4D97-AF65-F5344CB8AC3E}">
        <p14:creationId xmlns:p14="http://schemas.microsoft.com/office/powerpoint/2010/main" val="1428645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33</a:t>
            </a:fld>
            <a:endParaRPr lang="zh-CN" altLang="en-US"/>
          </a:p>
        </p:txBody>
      </p:sp>
    </p:spTree>
    <p:extLst>
      <p:ext uri="{BB962C8B-B14F-4D97-AF65-F5344CB8AC3E}">
        <p14:creationId xmlns:p14="http://schemas.microsoft.com/office/powerpoint/2010/main" val="6387152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34</a:t>
            </a:fld>
            <a:endParaRPr lang="zh-CN" altLang="en-US"/>
          </a:p>
        </p:txBody>
      </p:sp>
    </p:spTree>
    <p:extLst>
      <p:ext uri="{BB962C8B-B14F-4D97-AF65-F5344CB8AC3E}">
        <p14:creationId xmlns:p14="http://schemas.microsoft.com/office/powerpoint/2010/main" val="1715179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35</a:t>
            </a:fld>
            <a:endParaRPr lang="zh-CN" altLang="en-US"/>
          </a:p>
        </p:txBody>
      </p:sp>
    </p:spTree>
    <p:extLst>
      <p:ext uri="{BB962C8B-B14F-4D97-AF65-F5344CB8AC3E}">
        <p14:creationId xmlns:p14="http://schemas.microsoft.com/office/powerpoint/2010/main" val="19254980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36</a:t>
            </a:fld>
            <a:endParaRPr lang="zh-CN" altLang="en-US"/>
          </a:p>
        </p:txBody>
      </p:sp>
    </p:spTree>
    <p:extLst>
      <p:ext uri="{BB962C8B-B14F-4D97-AF65-F5344CB8AC3E}">
        <p14:creationId xmlns:p14="http://schemas.microsoft.com/office/powerpoint/2010/main" val="2552141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37</a:t>
            </a:fld>
            <a:endParaRPr lang="zh-CN" altLang="en-US"/>
          </a:p>
        </p:txBody>
      </p:sp>
    </p:spTree>
    <p:extLst>
      <p:ext uri="{BB962C8B-B14F-4D97-AF65-F5344CB8AC3E}">
        <p14:creationId xmlns:p14="http://schemas.microsoft.com/office/powerpoint/2010/main" val="3305679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38</a:t>
            </a:fld>
            <a:endParaRPr lang="zh-CN" altLang="en-US"/>
          </a:p>
        </p:txBody>
      </p:sp>
    </p:spTree>
    <p:extLst>
      <p:ext uri="{BB962C8B-B14F-4D97-AF65-F5344CB8AC3E}">
        <p14:creationId xmlns:p14="http://schemas.microsoft.com/office/powerpoint/2010/main" val="33941974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39</a:t>
            </a:fld>
            <a:endParaRPr lang="zh-CN" altLang="en-US"/>
          </a:p>
        </p:txBody>
      </p:sp>
    </p:spTree>
    <p:extLst>
      <p:ext uri="{BB962C8B-B14F-4D97-AF65-F5344CB8AC3E}">
        <p14:creationId xmlns:p14="http://schemas.microsoft.com/office/powerpoint/2010/main" val="2312049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4</a:t>
            </a:fld>
            <a:endParaRPr lang="zh-CN" altLang="en-US"/>
          </a:p>
        </p:txBody>
      </p:sp>
    </p:spTree>
    <p:extLst>
      <p:ext uri="{BB962C8B-B14F-4D97-AF65-F5344CB8AC3E}">
        <p14:creationId xmlns:p14="http://schemas.microsoft.com/office/powerpoint/2010/main" val="34120887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40</a:t>
            </a:fld>
            <a:endParaRPr lang="zh-CN" altLang="en-US"/>
          </a:p>
        </p:txBody>
      </p:sp>
    </p:spTree>
    <p:extLst>
      <p:ext uri="{BB962C8B-B14F-4D97-AF65-F5344CB8AC3E}">
        <p14:creationId xmlns:p14="http://schemas.microsoft.com/office/powerpoint/2010/main" val="31895854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41</a:t>
            </a:fld>
            <a:endParaRPr lang="zh-CN" altLang="en-US"/>
          </a:p>
        </p:txBody>
      </p:sp>
    </p:spTree>
    <p:extLst>
      <p:ext uri="{BB962C8B-B14F-4D97-AF65-F5344CB8AC3E}">
        <p14:creationId xmlns:p14="http://schemas.microsoft.com/office/powerpoint/2010/main" val="4166232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42</a:t>
            </a:fld>
            <a:endParaRPr lang="zh-CN" altLang="en-US"/>
          </a:p>
        </p:txBody>
      </p:sp>
    </p:spTree>
    <p:extLst>
      <p:ext uri="{BB962C8B-B14F-4D97-AF65-F5344CB8AC3E}">
        <p14:creationId xmlns:p14="http://schemas.microsoft.com/office/powerpoint/2010/main" val="3775791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43</a:t>
            </a:fld>
            <a:endParaRPr lang="zh-CN" altLang="en-US"/>
          </a:p>
        </p:txBody>
      </p:sp>
    </p:spTree>
    <p:extLst>
      <p:ext uri="{BB962C8B-B14F-4D97-AF65-F5344CB8AC3E}">
        <p14:creationId xmlns:p14="http://schemas.microsoft.com/office/powerpoint/2010/main" val="18545155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44</a:t>
            </a:fld>
            <a:endParaRPr lang="zh-CN" altLang="en-US"/>
          </a:p>
        </p:txBody>
      </p:sp>
    </p:spTree>
    <p:extLst>
      <p:ext uri="{BB962C8B-B14F-4D97-AF65-F5344CB8AC3E}">
        <p14:creationId xmlns:p14="http://schemas.microsoft.com/office/powerpoint/2010/main" val="11264650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45</a:t>
            </a:fld>
            <a:endParaRPr lang="zh-CN" altLang="en-US"/>
          </a:p>
        </p:txBody>
      </p:sp>
    </p:spTree>
    <p:extLst>
      <p:ext uri="{BB962C8B-B14F-4D97-AF65-F5344CB8AC3E}">
        <p14:creationId xmlns:p14="http://schemas.microsoft.com/office/powerpoint/2010/main" val="34759307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46</a:t>
            </a:fld>
            <a:endParaRPr lang="zh-CN" altLang="en-US"/>
          </a:p>
        </p:txBody>
      </p:sp>
    </p:spTree>
    <p:extLst>
      <p:ext uri="{BB962C8B-B14F-4D97-AF65-F5344CB8AC3E}">
        <p14:creationId xmlns:p14="http://schemas.microsoft.com/office/powerpoint/2010/main" val="3182428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47</a:t>
            </a:fld>
            <a:endParaRPr lang="zh-CN" altLang="en-US"/>
          </a:p>
        </p:txBody>
      </p:sp>
    </p:spTree>
    <p:extLst>
      <p:ext uri="{BB962C8B-B14F-4D97-AF65-F5344CB8AC3E}">
        <p14:creationId xmlns:p14="http://schemas.microsoft.com/office/powerpoint/2010/main" val="40605036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48</a:t>
            </a:fld>
            <a:endParaRPr lang="zh-CN" altLang="en-US"/>
          </a:p>
        </p:txBody>
      </p:sp>
    </p:spTree>
    <p:extLst>
      <p:ext uri="{BB962C8B-B14F-4D97-AF65-F5344CB8AC3E}">
        <p14:creationId xmlns:p14="http://schemas.microsoft.com/office/powerpoint/2010/main" val="25775847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49</a:t>
            </a:fld>
            <a:endParaRPr lang="zh-CN" altLang="en-US"/>
          </a:p>
        </p:txBody>
      </p:sp>
    </p:spTree>
    <p:extLst>
      <p:ext uri="{BB962C8B-B14F-4D97-AF65-F5344CB8AC3E}">
        <p14:creationId xmlns:p14="http://schemas.microsoft.com/office/powerpoint/2010/main" val="1582425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5</a:t>
            </a:fld>
            <a:endParaRPr lang="zh-CN" altLang="en-US"/>
          </a:p>
        </p:txBody>
      </p:sp>
    </p:spTree>
    <p:extLst>
      <p:ext uri="{BB962C8B-B14F-4D97-AF65-F5344CB8AC3E}">
        <p14:creationId xmlns:p14="http://schemas.microsoft.com/office/powerpoint/2010/main" val="22659516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50</a:t>
            </a:fld>
            <a:endParaRPr lang="zh-CN" altLang="en-US"/>
          </a:p>
        </p:txBody>
      </p:sp>
    </p:spTree>
    <p:extLst>
      <p:ext uri="{BB962C8B-B14F-4D97-AF65-F5344CB8AC3E}">
        <p14:creationId xmlns:p14="http://schemas.microsoft.com/office/powerpoint/2010/main" val="2924908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51</a:t>
            </a:fld>
            <a:endParaRPr lang="zh-CN" altLang="en-US"/>
          </a:p>
        </p:txBody>
      </p:sp>
    </p:spTree>
    <p:extLst>
      <p:ext uri="{BB962C8B-B14F-4D97-AF65-F5344CB8AC3E}">
        <p14:creationId xmlns:p14="http://schemas.microsoft.com/office/powerpoint/2010/main" val="23168081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52</a:t>
            </a:fld>
            <a:endParaRPr lang="zh-CN" altLang="en-US"/>
          </a:p>
        </p:txBody>
      </p:sp>
    </p:spTree>
    <p:extLst>
      <p:ext uri="{BB962C8B-B14F-4D97-AF65-F5344CB8AC3E}">
        <p14:creationId xmlns:p14="http://schemas.microsoft.com/office/powerpoint/2010/main" val="37986169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7AF5C5-7BD3-4DAE-87D9-A08C3BF9C66B}" type="slidenum">
              <a:rPr lang="en-US" altLang="zh-CN" smtClean="0"/>
              <a:pPr/>
              <a:t>53</a:t>
            </a:fld>
            <a:endParaRPr lang="en-US" altLang="zh-CN"/>
          </a:p>
        </p:txBody>
      </p:sp>
    </p:spTree>
    <p:extLst>
      <p:ext uri="{BB962C8B-B14F-4D97-AF65-F5344CB8AC3E}">
        <p14:creationId xmlns:p14="http://schemas.microsoft.com/office/powerpoint/2010/main" val="36649824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7AF5C5-7BD3-4DAE-87D9-A08C3BF9C66B}" type="slidenum">
              <a:rPr lang="en-US" altLang="zh-CN" smtClean="0"/>
              <a:pPr/>
              <a:t>54</a:t>
            </a:fld>
            <a:endParaRPr lang="en-US" altLang="zh-CN"/>
          </a:p>
        </p:txBody>
      </p:sp>
    </p:spTree>
    <p:extLst>
      <p:ext uri="{BB962C8B-B14F-4D97-AF65-F5344CB8AC3E}">
        <p14:creationId xmlns:p14="http://schemas.microsoft.com/office/powerpoint/2010/main" val="5284381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7AF5C5-7BD3-4DAE-87D9-A08C3BF9C66B}" type="slidenum">
              <a:rPr lang="en-US" altLang="zh-CN" smtClean="0"/>
              <a:pPr/>
              <a:t>55</a:t>
            </a:fld>
            <a:endParaRPr lang="en-US" altLang="zh-CN"/>
          </a:p>
        </p:txBody>
      </p:sp>
    </p:spTree>
    <p:extLst>
      <p:ext uri="{BB962C8B-B14F-4D97-AF65-F5344CB8AC3E}">
        <p14:creationId xmlns:p14="http://schemas.microsoft.com/office/powerpoint/2010/main" val="33641016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7AF5C5-7BD3-4DAE-87D9-A08C3BF9C66B}" type="slidenum">
              <a:rPr lang="en-US" altLang="zh-CN" smtClean="0"/>
              <a:pPr/>
              <a:t>56</a:t>
            </a:fld>
            <a:endParaRPr lang="en-US" altLang="zh-CN"/>
          </a:p>
        </p:txBody>
      </p:sp>
    </p:spTree>
    <p:extLst>
      <p:ext uri="{BB962C8B-B14F-4D97-AF65-F5344CB8AC3E}">
        <p14:creationId xmlns:p14="http://schemas.microsoft.com/office/powerpoint/2010/main" val="34887412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57</a:t>
            </a:fld>
            <a:endParaRPr lang="zh-CN" altLang="en-US"/>
          </a:p>
        </p:txBody>
      </p:sp>
    </p:spTree>
    <p:extLst>
      <p:ext uri="{BB962C8B-B14F-4D97-AF65-F5344CB8AC3E}">
        <p14:creationId xmlns:p14="http://schemas.microsoft.com/office/powerpoint/2010/main" val="27055742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58</a:t>
            </a:fld>
            <a:endParaRPr lang="zh-CN" altLang="en-US"/>
          </a:p>
        </p:txBody>
      </p:sp>
    </p:spTree>
    <p:extLst>
      <p:ext uri="{BB962C8B-B14F-4D97-AF65-F5344CB8AC3E}">
        <p14:creationId xmlns:p14="http://schemas.microsoft.com/office/powerpoint/2010/main" val="21332995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59</a:t>
            </a:fld>
            <a:endParaRPr lang="zh-CN" altLang="en-US"/>
          </a:p>
        </p:txBody>
      </p:sp>
    </p:spTree>
    <p:extLst>
      <p:ext uri="{BB962C8B-B14F-4D97-AF65-F5344CB8AC3E}">
        <p14:creationId xmlns:p14="http://schemas.microsoft.com/office/powerpoint/2010/main" val="3001956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6</a:t>
            </a:fld>
            <a:endParaRPr lang="zh-CN" altLang="en-US"/>
          </a:p>
        </p:txBody>
      </p:sp>
    </p:spTree>
    <p:extLst>
      <p:ext uri="{BB962C8B-B14F-4D97-AF65-F5344CB8AC3E}">
        <p14:creationId xmlns:p14="http://schemas.microsoft.com/office/powerpoint/2010/main" val="8788224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60</a:t>
            </a:fld>
            <a:endParaRPr lang="zh-CN" altLang="en-US"/>
          </a:p>
        </p:txBody>
      </p:sp>
    </p:spTree>
    <p:extLst>
      <p:ext uri="{BB962C8B-B14F-4D97-AF65-F5344CB8AC3E}">
        <p14:creationId xmlns:p14="http://schemas.microsoft.com/office/powerpoint/2010/main" val="5866687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61</a:t>
            </a:fld>
            <a:endParaRPr lang="zh-CN" altLang="en-US"/>
          </a:p>
        </p:txBody>
      </p:sp>
    </p:spTree>
    <p:extLst>
      <p:ext uri="{BB962C8B-B14F-4D97-AF65-F5344CB8AC3E}">
        <p14:creationId xmlns:p14="http://schemas.microsoft.com/office/powerpoint/2010/main" val="17808984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62</a:t>
            </a:fld>
            <a:endParaRPr lang="zh-CN" altLang="en-US"/>
          </a:p>
        </p:txBody>
      </p:sp>
    </p:spTree>
    <p:extLst>
      <p:ext uri="{BB962C8B-B14F-4D97-AF65-F5344CB8AC3E}">
        <p14:creationId xmlns:p14="http://schemas.microsoft.com/office/powerpoint/2010/main" val="41019333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63</a:t>
            </a:fld>
            <a:endParaRPr lang="zh-CN" altLang="en-US"/>
          </a:p>
        </p:txBody>
      </p:sp>
    </p:spTree>
    <p:extLst>
      <p:ext uri="{BB962C8B-B14F-4D97-AF65-F5344CB8AC3E}">
        <p14:creationId xmlns:p14="http://schemas.microsoft.com/office/powerpoint/2010/main" val="41132736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64</a:t>
            </a:fld>
            <a:endParaRPr lang="zh-CN" altLang="en-US"/>
          </a:p>
        </p:txBody>
      </p:sp>
    </p:spTree>
    <p:extLst>
      <p:ext uri="{BB962C8B-B14F-4D97-AF65-F5344CB8AC3E}">
        <p14:creationId xmlns:p14="http://schemas.microsoft.com/office/powerpoint/2010/main" val="13097413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65</a:t>
            </a:fld>
            <a:endParaRPr lang="zh-CN" altLang="en-US"/>
          </a:p>
        </p:txBody>
      </p:sp>
    </p:spTree>
    <p:extLst>
      <p:ext uri="{BB962C8B-B14F-4D97-AF65-F5344CB8AC3E}">
        <p14:creationId xmlns:p14="http://schemas.microsoft.com/office/powerpoint/2010/main" val="6133025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66</a:t>
            </a:fld>
            <a:endParaRPr lang="zh-CN" altLang="en-US"/>
          </a:p>
        </p:txBody>
      </p:sp>
    </p:spTree>
    <p:extLst>
      <p:ext uri="{BB962C8B-B14F-4D97-AF65-F5344CB8AC3E}">
        <p14:creationId xmlns:p14="http://schemas.microsoft.com/office/powerpoint/2010/main" val="42729192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67</a:t>
            </a:fld>
            <a:endParaRPr lang="zh-CN" altLang="en-US"/>
          </a:p>
        </p:txBody>
      </p:sp>
    </p:spTree>
    <p:extLst>
      <p:ext uri="{BB962C8B-B14F-4D97-AF65-F5344CB8AC3E}">
        <p14:creationId xmlns:p14="http://schemas.microsoft.com/office/powerpoint/2010/main" val="25759387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68</a:t>
            </a:fld>
            <a:endParaRPr lang="zh-CN" altLang="en-US"/>
          </a:p>
        </p:txBody>
      </p:sp>
    </p:spTree>
    <p:extLst>
      <p:ext uri="{BB962C8B-B14F-4D97-AF65-F5344CB8AC3E}">
        <p14:creationId xmlns:p14="http://schemas.microsoft.com/office/powerpoint/2010/main" val="36079723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69</a:t>
            </a:fld>
            <a:endParaRPr lang="zh-CN" altLang="en-US"/>
          </a:p>
        </p:txBody>
      </p:sp>
    </p:spTree>
    <p:extLst>
      <p:ext uri="{BB962C8B-B14F-4D97-AF65-F5344CB8AC3E}">
        <p14:creationId xmlns:p14="http://schemas.microsoft.com/office/powerpoint/2010/main" val="210853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7</a:t>
            </a:fld>
            <a:endParaRPr lang="zh-CN" altLang="en-US"/>
          </a:p>
        </p:txBody>
      </p:sp>
    </p:spTree>
    <p:extLst>
      <p:ext uri="{BB962C8B-B14F-4D97-AF65-F5344CB8AC3E}">
        <p14:creationId xmlns:p14="http://schemas.microsoft.com/office/powerpoint/2010/main" val="22344589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D63915AE-7281-4713-939A-53B310CEAE84}" type="slidenum">
              <a:rPr lang="en-US" altLang="zh-CN"/>
              <a:pPr/>
              <a:t>70</a:t>
            </a:fld>
            <a:endParaRPr lang="en-US" altLang="zh-CN"/>
          </a:p>
        </p:txBody>
      </p:sp>
      <p:sp>
        <p:nvSpPr>
          <p:cNvPr id="80898" name="Rectangle 2"/>
          <p:cNvSpPr>
            <a:spLocks noChangeArrowheads="1"/>
          </p:cNvSpPr>
          <p:nvPr>
            <p:ph type="sldImg"/>
          </p:nvPr>
        </p:nvSpPr>
        <p:spPr>
          <a:ln/>
        </p:spPr>
      </p:sp>
      <p:sp>
        <p:nvSpPr>
          <p:cNvPr id="80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71</a:t>
            </a:fld>
            <a:endParaRPr lang="zh-CN" altLang="en-US"/>
          </a:p>
        </p:txBody>
      </p:sp>
    </p:spTree>
    <p:extLst>
      <p:ext uri="{BB962C8B-B14F-4D97-AF65-F5344CB8AC3E}">
        <p14:creationId xmlns:p14="http://schemas.microsoft.com/office/powerpoint/2010/main" val="22698061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72</a:t>
            </a:fld>
            <a:endParaRPr lang="zh-CN" altLang="en-US"/>
          </a:p>
        </p:txBody>
      </p:sp>
    </p:spTree>
    <p:extLst>
      <p:ext uri="{BB962C8B-B14F-4D97-AF65-F5344CB8AC3E}">
        <p14:creationId xmlns:p14="http://schemas.microsoft.com/office/powerpoint/2010/main" val="1348565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8</a:t>
            </a:fld>
            <a:endParaRPr lang="zh-CN" altLang="en-US"/>
          </a:p>
        </p:txBody>
      </p:sp>
    </p:spTree>
    <p:extLst>
      <p:ext uri="{BB962C8B-B14F-4D97-AF65-F5344CB8AC3E}">
        <p14:creationId xmlns:p14="http://schemas.microsoft.com/office/powerpoint/2010/main" val="194298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9</a:t>
            </a:fld>
            <a:endParaRPr lang="zh-CN" altLang="en-US"/>
          </a:p>
        </p:txBody>
      </p:sp>
    </p:spTree>
    <p:extLst>
      <p:ext uri="{BB962C8B-B14F-4D97-AF65-F5344CB8AC3E}">
        <p14:creationId xmlns:p14="http://schemas.microsoft.com/office/powerpoint/2010/main" val="4027568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273CFE98-F445-440E-9C50-1D793337A009}" type="datetimeFigureOut">
              <a:rPr lang="zh-CN" altLang="en-US" smtClean="0"/>
              <a:t>2012-12-24</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842FC26B-E258-41B9-B0FF-CE4190FEED7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73CFE98-F445-440E-9C50-1D793337A009}" type="datetimeFigureOut">
              <a:rPr lang="zh-CN" altLang="en-US" smtClean="0"/>
              <a:t>2012-12-24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42FC26B-E258-41B9-B0FF-CE4190FEED7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73CFE98-F445-440E-9C50-1D793337A009}" type="datetimeFigureOut">
              <a:rPr lang="zh-CN" altLang="en-US" smtClean="0"/>
              <a:t>2012-12-24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42FC26B-E258-41B9-B0FF-CE4190FEED7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842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557338"/>
            <a:ext cx="40386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57338"/>
            <a:ext cx="40386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3351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73CFE98-F445-440E-9C50-1D793337A009}" type="datetimeFigureOut">
              <a:rPr lang="zh-CN" altLang="en-US" smtClean="0"/>
              <a:t>2012-12-24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42FC26B-E258-41B9-B0FF-CE4190FEED7A}"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273CFE98-F445-440E-9C50-1D793337A009}" type="datetimeFigureOut">
              <a:rPr lang="zh-CN" altLang="en-US" smtClean="0"/>
              <a:t>2012-12-24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42FC26B-E258-41B9-B0FF-CE4190FEED7A}"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273CFE98-F445-440E-9C50-1D793337A009}" type="datetimeFigureOut">
              <a:rPr lang="zh-CN" altLang="en-US" smtClean="0"/>
              <a:t>2012-12-24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42FC26B-E258-41B9-B0FF-CE4190FEED7A}"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273CFE98-F445-440E-9C50-1D793337A009}" type="datetimeFigureOut">
              <a:rPr lang="zh-CN" altLang="en-US" smtClean="0"/>
              <a:t>2012-12-24</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842FC26B-E258-41B9-B0FF-CE4190FEED7A}"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273CFE98-F445-440E-9C50-1D793337A009}" type="datetimeFigureOut">
              <a:rPr lang="zh-CN" altLang="en-US" smtClean="0"/>
              <a:t>2012-12-24</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842FC26B-E258-41B9-B0FF-CE4190FEED7A}"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273CFE98-F445-440E-9C50-1D793337A009}" type="datetimeFigureOut">
              <a:rPr lang="zh-CN" altLang="en-US" smtClean="0"/>
              <a:t>2012-12-24</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842FC26B-E258-41B9-B0FF-CE4190FEED7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273CFE98-F445-440E-9C50-1D793337A009}" type="datetimeFigureOut">
              <a:rPr lang="zh-CN" altLang="en-US" smtClean="0"/>
              <a:t>2012-12-24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42FC26B-E258-41B9-B0FF-CE4190FEED7A}"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273CFE98-F445-440E-9C50-1D793337A009}" type="datetimeFigureOut">
              <a:rPr lang="zh-CN" altLang="en-US" smtClean="0"/>
              <a:t>2012-12-24</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842FC26B-E258-41B9-B0FF-CE4190FEED7A}"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73CFE98-F445-440E-9C50-1D793337A009}" type="datetimeFigureOut">
              <a:rPr lang="zh-CN" altLang="en-US" smtClean="0"/>
              <a:t>2012-12-24</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42FC26B-E258-41B9-B0FF-CE4190FEED7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oleObject1.bin"/><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e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9.png"/><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5.emf"/><Relationship Id="rId4" Type="http://schemas.openxmlformats.org/officeDocument/2006/relationships/oleObject" Target="../embeddings/Microsoft_Word_97_-_2003___1.doc"/></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6.wmf"/><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33.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29.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36.wmf"/><Relationship Id="rId4" Type="http://schemas.openxmlformats.org/officeDocument/2006/relationships/oleObject" Target="../embeddings/oleObject10.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26.wmf"/><Relationship Id="rId4" Type="http://schemas.openxmlformats.org/officeDocument/2006/relationships/oleObject" Target="../embeddings/oleObject12.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38.wmf"/><Relationship Id="rId4" Type="http://schemas.openxmlformats.org/officeDocument/2006/relationships/oleObject" Target="../embeddings/oleObject13.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39.wmf"/><Relationship Id="rId4"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0.png"/><Relationship Id="rId4" Type="http://schemas.openxmlformats.org/officeDocument/2006/relationships/oleObject" Target="../embeddings/oleObject15.bin"/></Relationships>
</file>

<file path=ppt/slides/_rels/slide5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slide" Target="slide37.xml"/></Relationships>
</file>

<file path=ppt/slides/_rels/slide5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1.wmf"/><Relationship Id="rId4" Type="http://schemas.openxmlformats.org/officeDocument/2006/relationships/oleObject" Target="../embeddings/oleObject16.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2.wmf"/><Relationship Id="rId4" Type="http://schemas.openxmlformats.org/officeDocument/2006/relationships/oleObject" Target="../embeddings/oleObject17.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0.xml"/><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2.wav"/></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第七章</a:t>
            </a:r>
            <a:r>
              <a:rPr lang="en-US" altLang="zh-CN" dirty="0" smtClean="0"/>
              <a:t/>
            </a:r>
            <a:br>
              <a:rPr lang="en-US" altLang="zh-CN" dirty="0" smtClean="0"/>
            </a:br>
            <a:r>
              <a:rPr lang="zh-CN" altLang="en-US" dirty="0" smtClean="0"/>
              <a:t>大规模</a:t>
            </a:r>
            <a:r>
              <a:rPr lang="zh-CN" altLang="en-US" dirty="0"/>
              <a:t>数字集成电路</a:t>
            </a:r>
          </a:p>
        </p:txBody>
      </p:sp>
      <p:sp>
        <p:nvSpPr>
          <p:cNvPr id="3" name="副标题 2"/>
          <p:cNvSpPr>
            <a:spLocks noGrp="1"/>
          </p:cNvSpPr>
          <p:nvPr>
            <p:ph type="subTitle" idx="1"/>
          </p:nvPr>
        </p:nvSpPr>
        <p:spPr/>
        <p:txBody>
          <a:bodyPr>
            <a:normAutofit fontScale="92500" lnSpcReduction="20000"/>
          </a:bodyPr>
          <a:lstStyle/>
          <a:p>
            <a:r>
              <a:rPr lang="zh-CN" altLang="en-US" dirty="0" smtClean="0"/>
              <a:t>浙江理工大学信息学院</a:t>
            </a:r>
            <a:endParaRPr lang="en-US" altLang="zh-CN" dirty="0" smtClean="0"/>
          </a:p>
          <a:p>
            <a:r>
              <a:rPr lang="zh-CN" altLang="en-US" dirty="0"/>
              <a:t>姜旭</a:t>
            </a:r>
            <a:r>
              <a:rPr lang="zh-CN" altLang="en-US" dirty="0" smtClean="0"/>
              <a:t>升</a:t>
            </a:r>
            <a:endParaRPr lang="en-US" altLang="zh-CN" dirty="0" smtClean="0"/>
          </a:p>
          <a:p>
            <a:r>
              <a:rPr lang="en-US" altLang="zh-CN" dirty="0" smtClean="0"/>
              <a:t>2012-12</a:t>
            </a:r>
            <a:endParaRPr lang="zh-CN" altLang="en-US" dirty="0"/>
          </a:p>
        </p:txBody>
      </p:sp>
    </p:spTree>
    <p:extLst>
      <p:ext uri="{BB962C8B-B14F-4D97-AF65-F5344CB8AC3E}">
        <p14:creationId xmlns:p14="http://schemas.microsoft.com/office/powerpoint/2010/main" val="2682272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1024×4</a:t>
            </a:r>
            <a:r>
              <a:rPr lang="zh-CN" altLang="en-US" dirty="0"/>
              <a:t>位的</a:t>
            </a:r>
            <a:r>
              <a:rPr lang="en-US" altLang="zh-CN" dirty="0"/>
              <a:t>RAM2114</a:t>
            </a:r>
            <a:r>
              <a:rPr lang="zh-CN" altLang="en-US" dirty="0"/>
              <a:t>的工作原理图</a:t>
            </a:r>
          </a:p>
        </p:txBody>
      </p:sp>
      <p:pic>
        <p:nvPicPr>
          <p:cNvPr id="4" name="Picture 4" descr="7-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268760"/>
            <a:ext cx="7992888" cy="5309767"/>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750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3682752" cy="4539960"/>
          </a:xfrm>
        </p:spPr>
        <p:txBody>
          <a:bodyPr/>
          <a:lstStyle/>
          <a:p>
            <a:r>
              <a:rPr lang="zh-CN" altLang="en-US" dirty="0" smtClean="0"/>
              <a:t>静态存储单元（</a:t>
            </a:r>
            <a:r>
              <a:rPr lang="en-US" altLang="zh-CN" dirty="0" smtClean="0"/>
              <a:t>SRAM</a:t>
            </a:r>
            <a:r>
              <a:rPr lang="zh-CN" altLang="en-US" dirty="0" smtClean="0"/>
              <a:t>）</a:t>
            </a:r>
            <a:endParaRPr lang="en-US" altLang="zh-CN" dirty="0" smtClean="0"/>
          </a:p>
          <a:p>
            <a:pPr lvl="1"/>
            <a:r>
              <a:rPr lang="zh-CN" altLang="en-US" dirty="0"/>
              <a:t>由六只</a:t>
            </a:r>
            <a:r>
              <a:rPr lang="en-US" altLang="zh-CN" dirty="0"/>
              <a:t>N</a:t>
            </a:r>
            <a:r>
              <a:rPr lang="zh-CN" altLang="en-US" dirty="0"/>
              <a:t>沟道增强型</a:t>
            </a:r>
            <a:r>
              <a:rPr lang="en-US" altLang="zh-CN" dirty="0"/>
              <a:t>MOS</a:t>
            </a:r>
            <a:r>
              <a:rPr lang="zh-CN" altLang="en-US" dirty="0"/>
              <a:t>管组成的静态存储单元。</a:t>
            </a:r>
          </a:p>
          <a:p>
            <a:pPr lvl="1"/>
            <a:r>
              <a:rPr lang="en-US" altLang="zh-CN" dirty="0"/>
              <a:t>T1-T4</a:t>
            </a:r>
            <a:r>
              <a:rPr lang="zh-CN" altLang="en-US" dirty="0"/>
              <a:t>组成基本</a:t>
            </a:r>
            <a:r>
              <a:rPr lang="en-US" altLang="zh-CN" dirty="0"/>
              <a:t>RS</a:t>
            </a:r>
            <a:r>
              <a:rPr lang="zh-CN" altLang="en-US" dirty="0"/>
              <a:t>触发器用于记忆一位二值代码。</a:t>
            </a:r>
          </a:p>
          <a:p>
            <a:pPr lvl="1"/>
            <a:r>
              <a:rPr lang="en-US" altLang="zh-CN" dirty="0" smtClean="0"/>
              <a:t>T5</a:t>
            </a:r>
            <a:r>
              <a:rPr lang="zh-CN" altLang="en-US" dirty="0"/>
              <a:t>、</a:t>
            </a:r>
            <a:r>
              <a:rPr lang="en-US" altLang="zh-CN" dirty="0"/>
              <a:t>T6</a:t>
            </a:r>
            <a:r>
              <a:rPr lang="zh-CN" altLang="en-US" dirty="0"/>
              <a:t>为门控管，以控制存储单元是否被选中。</a:t>
            </a:r>
          </a:p>
          <a:p>
            <a:endParaRPr lang="zh-CN" altLang="en-US" dirty="0"/>
          </a:p>
        </p:txBody>
      </p:sp>
      <p:sp>
        <p:nvSpPr>
          <p:cNvPr id="3" name="标题 2"/>
          <p:cNvSpPr>
            <a:spLocks noGrp="1"/>
          </p:cNvSpPr>
          <p:nvPr>
            <p:ph type="title"/>
          </p:nvPr>
        </p:nvSpPr>
        <p:spPr/>
        <p:txBody>
          <a:bodyPr/>
          <a:lstStyle/>
          <a:p>
            <a:r>
              <a:rPr lang="en-US" altLang="zh-CN" dirty="0" smtClean="0"/>
              <a:t>RAM</a:t>
            </a:r>
            <a:r>
              <a:rPr lang="zh-CN" altLang="en-US" dirty="0" smtClean="0"/>
              <a:t>存储单元</a:t>
            </a:r>
            <a:endParaRPr lang="zh-CN" altLang="en-US" dirty="0"/>
          </a:p>
        </p:txBody>
      </p:sp>
      <p:pic>
        <p:nvPicPr>
          <p:cNvPr id="4" name="Picture 11" descr="7-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672" y="1556792"/>
            <a:ext cx="4442055" cy="4123804"/>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22186" y="5894378"/>
            <a:ext cx="2704587" cy="369332"/>
          </a:xfrm>
          <a:prstGeom prst="rect">
            <a:avLst/>
          </a:prstGeom>
          <a:noFill/>
        </p:spPr>
        <p:txBody>
          <a:bodyPr wrap="none" rtlCol="0">
            <a:spAutoFit/>
          </a:bodyPr>
          <a:lstStyle/>
          <a:p>
            <a:r>
              <a:rPr lang="zh-CN" altLang="en-US" dirty="0" smtClean="0"/>
              <a:t>六管</a:t>
            </a:r>
            <a:r>
              <a:rPr lang="en-US" altLang="zh-CN" dirty="0" smtClean="0"/>
              <a:t>NMOS</a:t>
            </a:r>
            <a:r>
              <a:rPr lang="zh-CN" altLang="en-US" dirty="0" smtClean="0"/>
              <a:t>静态存储单元</a:t>
            </a:r>
            <a:endParaRPr lang="zh-CN" altLang="en-US" dirty="0"/>
          </a:p>
        </p:txBody>
      </p:sp>
    </p:spTree>
    <p:extLst>
      <p:ext uri="{BB962C8B-B14F-4D97-AF65-F5344CB8AC3E}">
        <p14:creationId xmlns:p14="http://schemas.microsoft.com/office/powerpoint/2010/main" val="261513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1000"/>
                                        <p:tgtEl>
                                          <p:spTgt spid="2">
                                            <p:txEl>
                                              <p:pRg st="3" end="3"/>
                                            </p:txEl>
                                          </p:spTgt>
                                        </p:tgtEl>
                                      </p:cBhvr>
                                    </p:animEffect>
                                    <p:anim calcmode="lin" valueType="num">
                                      <p:cBhvr>
                                        <p:cTn id="4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CMOS</a:t>
            </a:r>
            <a:r>
              <a:rPr lang="zh-CN" altLang="en-US" dirty="0" smtClean="0"/>
              <a:t>存储单元</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484784"/>
            <a:ext cx="440055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3568" y="2060848"/>
            <a:ext cx="2376264" cy="1938992"/>
          </a:xfrm>
          <a:prstGeom prst="rect">
            <a:avLst/>
          </a:prstGeom>
          <a:noFill/>
        </p:spPr>
        <p:txBody>
          <a:bodyPr wrap="square" rtlCol="0">
            <a:spAutoFit/>
          </a:bodyPr>
          <a:lstStyle/>
          <a:p>
            <a:r>
              <a:rPr lang="zh-CN" altLang="en-US" sz="2000" dirty="0" smtClean="0"/>
              <a:t>由于</a:t>
            </a:r>
            <a:r>
              <a:rPr lang="en-US" altLang="zh-CN" sz="2000" dirty="0" smtClean="0"/>
              <a:t>CMOS</a:t>
            </a:r>
            <a:r>
              <a:rPr lang="zh-CN" altLang="en-US" sz="2000" dirty="0" smtClean="0"/>
              <a:t>电路的功耗极低，虽然制造工艺比较复杂，但大容量的静态存储器几乎全部采用</a:t>
            </a:r>
            <a:r>
              <a:rPr lang="en-US" altLang="zh-CN" sz="2000" dirty="0" smtClean="0"/>
              <a:t>CMOS</a:t>
            </a:r>
            <a:r>
              <a:rPr lang="zh-CN" altLang="en-US" sz="2000" dirty="0" smtClean="0"/>
              <a:t>存储单元</a:t>
            </a:r>
            <a:endParaRPr lang="zh-CN" altLang="en-US" sz="2000" dirty="0"/>
          </a:p>
        </p:txBody>
      </p:sp>
    </p:spTree>
    <p:extLst>
      <p:ext uri="{BB962C8B-B14F-4D97-AF65-F5344CB8AC3E}">
        <p14:creationId xmlns:p14="http://schemas.microsoft.com/office/powerpoint/2010/main" val="4133890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690864" cy="4525963"/>
          </a:xfrm>
        </p:spPr>
        <p:txBody>
          <a:bodyPr>
            <a:normAutofit fontScale="85000" lnSpcReduction="10000"/>
          </a:bodyPr>
          <a:lstStyle/>
          <a:p>
            <a:r>
              <a:rPr lang="zh-CN" altLang="en-US" dirty="0"/>
              <a:t>由一个</a:t>
            </a:r>
            <a:r>
              <a:rPr lang="en-US" altLang="zh-CN" dirty="0"/>
              <a:t>MOS</a:t>
            </a:r>
            <a:r>
              <a:rPr lang="zh-CN" altLang="en-US" dirty="0"/>
              <a:t>管</a:t>
            </a:r>
            <a:r>
              <a:rPr lang="en-US" altLang="zh-CN" dirty="0"/>
              <a:t>T</a:t>
            </a:r>
            <a:r>
              <a:rPr lang="zh-CN" altLang="en-US" dirty="0"/>
              <a:t>和存储电容</a:t>
            </a:r>
            <a:r>
              <a:rPr lang="en-US" altLang="zh-CN" dirty="0" smtClean="0"/>
              <a:t>C</a:t>
            </a:r>
            <a:r>
              <a:rPr lang="zh-CN" altLang="en-US" dirty="0" smtClean="0"/>
              <a:t>组成</a:t>
            </a:r>
            <a:r>
              <a:rPr lang="zh-CN" altLang="en-US" dirty="0"/>
              <a:t>的单管动态存储单元。</a:t>
            </a:r>
          </a:p>
          <a:p>
            <a:r>
              <a:rPr lang="zh-CN" altLang="en-US" dirty="0"/>
              <a:t>读、写操作时，数据线上</a:t>
            </a:r>
            <a:r>
              <a:rPr lang="zh-CN" altLang="en-US" dirty="0" smtClean="0"/>
              <a:t>的信号存储为电容上的电荷。</a:t>
            </a:r>
            <a:endParaRPr lang="zh-CN" altLang="en-US" dirty="0"/>
          </a:p>
          <a:p>
            <a:r>
              <a:rPr lang="zh-CN" altLang="en-US" dirty="0"/>
              <a:t>由于电容</a:t>
            </a:r>
            <a:r>
              <a:rPr lang="en-US" altLang="zh-CN" dirty="0" smtClean="0"/>
              <a:t>C</a:t>
            </a:r>
            <a:r>
              <a:rPr lang="zh-CN" altLang="en-US" dirty="0" smtClean="0"/>
              <a:t>的</a:t>
            </a:r>
            <a:r>
              <a:rPr lang="zh-CN" altLang="en-US" dirty="0"/>
              <a:t>容量较小，而漏电流又不可能绝对等于零，使得</a:t>
            </a:r>
            <a:r>
              <a:rPr lang="en-US" altLang="zh-CN" dirty="0" smtClean="0"/>
              <a:t>C</a:t>
            </a:r>
            <a:r>
              <a:rPr lang="zh-CN" altLang="en-US" dirty="0" smtClean="0"/>
              <a:t>上</a:t>
            </a:r>
            <a:r>
              <a:rPr lang="zh-CN" altLang="en-US" dirty="0"/>
              <a:t>的电荷保存时间有限。</a:t>
            </a:r>
          </a:p>
          <a:p>
            <a:r>
              <a:rPr lang="zh-CN" altLang="en-US" dirty="0"/>
              <a:t>为了及时补充漏掉的电荷以避免存储信号丢失，必须定时地给</a:t>
            </a:r>
            <a:r>
              <a:rPr lang="en-US" altLang="zh-CN" dirty="0" smtClean="0"/>
              <a:t>C</a:t>
            </a:r>
            <a:r>
              <a:rPr lang="zh-CN" altLang="en-US" dirty="0" smtClean="0"/>
              <a:t>补充</a:t>
            </a:r>
            <a:r>
              <a:rPr lang="zh-CN" altLang="en-US" dirty="0"/>
              <a:t>电荷，既进行刷新操作</a:t>
            </a:r>
            <a:r>
              <a:rPr lang="zh-CN" altLang="en-US" dirty="0" smtClean="0"/>
              <a:t>。</a:t>
            </a:r>
            <a:endParaRPr lang="en-US" altLang="zh-CN" dirty="0" smtClean="0"/>
          </a:p>
          <a:p>
            <a:r>
              <a:rPr lang="zh-CN" altLang="en-US" dirty="0"/>
              <a:t>刷新放大器在读取的时候</a:t>
            </a:r>
            <a:r>
              <a:rPr lang="zh-CN" altLang="en-US" dirty="0" smtClean="0"/>
              <a:t>，</a:t>
            </a:r>
            <a:r>
              <a:rPr lang="zh-CN" altLang="en-US" dirty="0"/>
              <a:t>同时</a:t>
            </a:r>
            <a:r>
              <a:rPr lang="zh-CN" altLang="en-US" dirty="0" smtClean="0"/>
              <a:t>对</a:t>
            </a:r>
            <a:r>
              <a:rPr lang="en-US" altLang="zh-CN" dirty="0" smtClean="0"/>
              <a:t>C</a:t>
            </a:r>
            <a:r>
              <a:rPr lang="zh-CN" altLang="en-US" dirty="0" smtClean="0"/>
              <a:t>进行充电（如果</a:t>
            </a:r>
            <a:r>
              <a:rPr lang="en-US" altLang="zh-CN" dirty="0" smtClean="0"/>
              <a:t>C</a:t>
            </a:r>
            <a:r>
              <a:rPr lang="zh-CN" altLang="en-US" dirty="0" smtClean="0"/>
              <a:t>上有电荷）。</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动态存储器单元</a:t>
            </a:r>
            <a:endParaRPr lang="zh-CN" altLang="en-US" dirty="0"/>
          </a:p>
        </p:txBody>
      </p:sp>
      <p:pic>
        <p:nvPicPr>
          <p:cNvPr id="3112"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916832"/>
            <a:ext cx="3420024"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8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003232" cy="1803656"/>
          </a:xfrm>
        </p:spPr>
        <p:txBody>
          <a:bodyPr>
            <a:normAutofit/>
          </a:bodyPr>
          <a:lstStyle/>
          <a:p>
            <a:r>
              <a:rPr lang="zh-CN" altLang="en-US" dirty="0" smtClean="0"/>
              <a:t>位扩展</a:t>
            </a:r>
            <a:endParaRPr lang="en-US" altLang="zh-CN" dirty="0" smtClean="0"/>
          </a:p>
          <a:p>
            <a:pPr lvl="1"/>
            <a:r>
              <a:rPr lang="zh-CN" altLang="en-US" dirty="0"/>
              <a:t>若每一片</a:t>
            </a:r>
            <a:r>
              <a:rPr lang="en-US" altLang="zh-CN" dirty="0"/>
              <a:t>ROM</a:t>
            </a:r>
            <a:r>
              <a:rPr lang="zh-CN" altLang="en-US" dirty="0"/>
              <a:t>或</a:t>
            </a:r>
            <a:r>
              <a:rPr lang="en-US" altLang="zh-CN" dirty="0"/>
              <a:t>RAM</a:t>
            </a:r>
            <a:r>
              <a:rPr lang="zh-CN" altLang="en-US" dirty="0"/>
              <a:t>的字数够用而位数不足时，应采用位扩展方式。接法：将各片的地址线、读写线、片选线并联即</a:t>
            </a:r>
            <a:r>
              <a:rPr lang="zh-CN" altLang="en-US" dirty="0" smtClean="0"/>
              <a:t>可。</a:t>
            </a:r>
            <a:endParaRPr lang="zh-CN" altLang="en-US" dirty="0"/>
          </a:p>
          <a:p>
            <a:pPr lvl="1"/>
            <a:endParaRPr lang="zh-CN" altLang="en-US" dirty="0"/>
          </a:p>
        </p:txBody>
      </p:sp>
      <p:sp>
        <p:nvSpPr>
          <p:cNvPr id="3" name="标题 2"/>
          <p:cNvSpPr>
            <a:spLocks noGrp="1"/>
          </p:cNvSpPr>
          <p:nvPr>
            <p:ph type="title"/>
          </p:nvPr>
        </p:nvSpPr>
        <p:spPr/>
        <p:txBody>
          <a:bodyPr/>
          <a:lstStyle/>
          <a:p>
            <a:r>
              <a:rPr lang="zh-CN" altLang="en-US" dirty="0" smtClean="0"/>
              <a:t>存储容量的扩展</a:t>
            </a:r>
            <a:endParaRPr lang="zh-CN" altLang="en-US" dirty="0"/>
          </a:p>
        </p:txBody>
      </p:sp>
      <p:pic>
        <p:nvPicPr>
          <p:cNvPr id="4" name="Picture 12" descr="7-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068960"/>
            <a:ext cx="7344941" cy="3323890"/>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515624"/>
          </a:xfrm>
        </p:spPr>
        <p:txBody>
          <a:bodyPr/>
          <a:lstStyle/>
          <a:p>
            <a:r>
              <a:rPr lang="zh-CN" altLang="en-US" dirty="0" smtClean="0"/>
              <a:t>字扩展</a:t>
            </a:r>
            <a:endParaRPr lang="en-US" altLang="zh-CN" dirty="0" smtClean="0"/>
          </a:p>
          <a:p>
            <a:pPr lvl="1"/>
            <a:r>
              <a:rPr lang="zh-CN" altLang="en-US" dirty="0"/>
              <a:t>若每一片存储器</a:t>
            </a:r>
            <a:r>
              <a:rPr lang="en-US" altLang="zh-CN" dirty="0"/>
              <a:t>(ROM</a:t>
            </a:r>
            <a:r>
              <a:rPr lang="zh-CN" altLang="en-US" dirty="0"/>
              <a:t>或</a:t>
            </a:r>
            <a:r>
              <a:rPr lang="en-US" altLang="zh-CN" dirty="0"/>
              <a:t>RAM</a:t>
            </a:r>
            <a:r>
              <a:rPr lang="zh-CN" altLang="en-US" dirty="0"/>
              <a:t>）的数据位数够而字数不够时，则需要采用字扩展</a:t>
            </a:r>
            <a:r>
              <a:rPr lang="zh-CN" altLang="en-US" dirty="0" smtClean="0"/>
              <a:t>方式。</a:t>
            </a:r>
            <a:endParaRPr lang="zh-CN" altLang="en-US" dirty="0"/>
          </a:p>
        </p:txBody>
      </p:sp>
      <p:sp>
        <p:nvSpPr>
          <p:cNvPr id="3" name="标题 2"/>
          <p:cNvSpPr>
            <a:spLocks noGrp="1"/>
          </p:cNvSpPr>
          <p:nvPr>
            <p:ph type="title"/>
          </p:nvPr>
        </p:nvSpPr>
        <p:spPr/>
        <p:txBody>
          <a:bodyPr/>
          <a:lstStyle/>
          <a:p>
            <a:r>
              <a:rPr lang="zh-CN" altLang="en-US" dirty="0" smtClean="0"/>
              <a:t>存储容量的扩展</a:t>
            </a:r>
            <a:endParaRPr lang="zh-CN" altLang="en-US" dirty="0"/>
          </a:p>
        </p:txBody>
      </p:sp>
      <p:pic>
        <p:nvPicPr>
          <p:cNvPr id="4" name="Picture 4" descr="7-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2852936"/>
            <a:ext cx="6804248" cy="3405668"/>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9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只读存储器是数字系统和计算机中广泛应用的另一类存储器。</a:t>
            </a:r>
          </a:p>
          <a:p>
            <a:r>
              <a:rPr lang="zh-CN" altLang="en-US" dirty="0"/>
              <a:t>这种存储器中所存信息是根据系统设计人员的要求，经过特殊处理制作在存储单元中的。</a:t>
            </a:r>
          </a:p>
          <a:p>
            <a:r>
              <a:rPr lang="zh-CN" altLang="en-US" dirty="0"/>
              <a:t>使用时只能把原存信息反复读出，不能随意改写，因此称之为“只读”。</a:t>
            </a:r>
          </a:p>
          <a:p>
            <a:r>
              <a:rPr lang="zh-CN" altLang="en-US" dirty="0"/>
              <a:t>由于</a:t>
            </a:r>
            <a:r>
              <a:rPr lang="en-US" altLang="zh-CN" dirty="0"/>
              <a:t>ROM</a:t>
            </a:r>
            <a:r>
              <a:rPr lang="zh-CN" altLang="en-US" dirty="0"/>
              <a:t>只读不写，因而结构比</a:t>
            </a:r>
            <a:r>
              <a:rPr lang="en-US" altLang="zh-CN" dirty="0"/>
              <a:t>RAM</a:t>
            </a:r>
            <a:r>
              <a:rPr lang="zh-CN" altLang="en-US" dirty="0"/>
              <a:t>简单，集成度较高。</a:t>
            </a:r>
          </a:p>
          <a:p>
            <a:r>
              <a:rPr lang="zh-CN" altLang="en-US" dirty="0"/>
              <a:t>只读存储器存入数据的过程，称为对</a:t>
            </a:r>
            <a:r>
              <a:rPr lang="en-US" altLang="zh-CN" dirty="0"/>
              <a:t>ROM</a:t>
            </a:r>
            <a:r>
              <a:rPr lang="zh-CN" altLang="en-US" dirty="0"/>
              <a:t>进行编程</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7.4 </a:t>
            </a:r>
            <a:r>
              <a:rPr lang="zh-CN" altLang="en-US" dirty="0" smtClean="0"/>
              <a:t>只读存储器</a:t>
            </a:r>
            <a:r>
              <a:rPr lang="zh-CN" altLang="en-US" dirty="0"/>
              <a:t>（</a:t>
            </a:r>
            <a:r>
              <a:rPr lang="en-US" altLang="zh-CN" dirty="0"/>
              <a:t>ROM</a:t>
            </a:r>
            <a:r>
              <a:rPr lang="zh-CN" altLang="en-US" dirty="0"/>
              <a:t>）</a:t>
            </a:r>
          </a:p>
        </p:txBody>
      </p:sp>
    </p:spTree>
    <p:extLst>
      <p:ext uri="{BB962C8B-B14F-4D97-AF65-F5344CB8AC3E}">
        <p14:creationId xmlns:p14="http://schemas.microsoft.com/office/powerpoint/2010/main" val="384967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587632"/>
          </a:xfrm>
        </p:spPr>
        <p:txBody>
          <a:bodyPr/>
          <a:lstStyle/>
          <a:p>
            <a:r>
              <a:rPr lang="zh-CN" altLang="en-US" dirty="0"/>
              <a:t>掩模</a:t>
            </a:r>
            <a:r>
              <a:rPr lang="en-US" altLang="zh-CN" dirty="0"/>
              <a:t>ROM</a:t>
            </a:r>
            <a:r>
              <a:rPr lang="zh-CN" altLang="en-US" dirty="0"/>
              <a:t>在制造时，生产厂家利用掩模技术把数据写入存储器中，一旦</a:t>
            </a:r>
            <a:r>
              <a:rPr lang="en-US" altLang="zh-CN" dirty="0"/>
              <a:t>ROM</a:t>
            </a:r>
            <a:r>
              <a:rPr lang="zh-CN" altLang="en-US" dirty="0"/>
              <a:t>制成，其存储的数据就固定不变，无法更改。</a:t>
            </a:r>
          </a:p>
          <a:p>
            <a:endParaRPr lang="zh-CN" altLang="en-US" dirty="0"/>
          </a:p>
        </p:txBody>
      </p:sp>
      <p:sp>
        <p:nvSpPr>
          <p:cNvPr id="3" name="标题 2"/>
          <p:cNvSpPr>
            <a:spLocks noGrp="1"/>
          </p:cNvSpPr>
          <p:nvPr>
            <p:ph type="title"/>
          </p:nvPr>
        </p:nvSpPr>
        <p:spPr/>
        <p:txBody>
          <a:bodyPr/>
          <a:lstStyle/>
          <a:p>
            <a:r>
              <a:rPr lang="en-US" altLang="zh-CN" dirty="0" smtClean="0"/>
              <a:t>ROM</a:t>
            </a:r>
            <a:endParaRPr lang="zh-CN" altLang="en-US" dirty="0"/>
          </a:p>
        </p:txBody>
      </p:sp>
      <p:pic>
        <p:nvPicPr>
          <p:cNvPr id="4"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r="2753"/>
          <a:stretch>
            <a:fillRect/>
          </a:stretch>
        </p:blipFill>
        <p:spPr bwMode="auto">
          <a:xfrm>
            <a:off x="1259632" y="3068960"/>
            <a:ext cx="6337300" cy="2738438"/>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12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ROM</a:t>
            </a:r>
            <a:endParaRPr lang="zh-CN" altLang="en-US" dirty="0"/>
          </a:p>
        </p:txBody>
      </p:sp>
      <p:pic>
        <p:nvPicPr>
          <p:cNvPr id="4" name="Picture 4" descr="7-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976" y="692696"/>
            <a:ext cx="4517244" cy="5301332"/>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5" name="对象 4"/>
          <p:cNvGraphicFramePr>
            <a:graphicFrameLocks noChangeAspect="1"/>
          </p:cNvGraphicFramePr>
          <p:nvPr>
            <p:extLst>
              <p:ext uri="{D42A27DB-BD31-4B8C-83A1-F6EECF244321}">
                <p14:modId xmlns:p14="http://schemas.microsoft.com/office/powerpoint/2010/main" val="2051776425"/>
              </p:ext>
            </p:extLst>
          </p:nvPr>
        </p:nvGraphicFramePr>
        <p:xfrm>
          <a:off x="251520" y="2132856"/>
          <a:ext cx="3924300" cy="3097212"/>
        </p:xfrm>
        <a:graphic>
          <a:graphicData uri="http://schemas.openxmlformats.org/presentationml/2006/ole">
            <mc:AlternateContent xmlns:mc="http://schemas.openxmlformats.org/markup-compatibility/2006">
              <mc:Choice xmlns:v="urn:schemas-microsoft-com:vml" Requires="v">
                <p:oleObj spid="_x0000_s7194" name="Visio" r:id="rId5" imgW="2514510" imgH="1685925" progId="Visio.Drawing.11">
                  <p:embed/>
                </p:oleObj>
              </mc:Choice>
              <mc:Fallback>
                <p:oleObj name="Visio" r:id="rId5" imgW="2514510" imgH="1685925" progId="Visio.Drawing.11">
                  <p:embed/>
                  <p:pic>
                    <p:nvPicPr>
                      <p:cNvPr id="0" name="Object 40"/>
                      <p:cNvPicPr>
                        <a:picLocks noChangeAspect="1" noChangeArrowheads="1"/>
                      </p:cNvPicPr>
                      <p:nvPr/>
                    </p:nvPicPr>
                    <p:blipFill>
                      <a:blip r:embed="rId6"/>
                      <a:srcRect l="3859" r="11716" b="612"/>
                      <a:stretch>
                        <a:fillRect/>
                      </a:stretch>
                    </p:blipFill>
                    <p:spPr bwMode="auto">
                      <a:xfrm>
                        <a:off x="251520" y="2132856"/>
                        <a:ext cx="3924300" cy="3097212"/>
                      </a:xfrm>
                      <a:prstGeom prst="rect">
                        <a:avLst/>
                      </a:prstGeom>
                      <a:noFill/>
                      <a:ln w="57150" cap="sq" cmpd="thickThin">
                        <a:noFill/>
                        <a:miter lim="800000"/>
                        <a:headEnd type="none" w="sm" len="sm"/>
                        <a:tailEnd type="none" w="sm" len="sm"/>
                      </a:ln>
                      <a:effectLst/>
                    </p:spPr>
                  </p:pic>
                </p:oleObj>
              </mc:Fallback>
            </mc:AlternateContent>
          </a:graphicData>
        </a:graphic>
      </p:graphicFrame>
    </p:spTree>
    <p:extLst>
      <p:ext uri="{BB962C8B-B14F-4D97-AF65-F5344CB8AC3E}">
        <p14:creationId xmlns:p14="http://schemas.microsoft.com/office/powerpoint/2010/main" val="296573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可编程只读存储器（</a:t>
            </a:r>
            <a:r>
              <a:rPr lang="en-US" altLang="zh-CN" dirty="0"/>
              <a:t>PROM</a:t>
            </a:r>
            <a:r>
              <a:rPr lang="zh-CN" altLang="en-US" dirty="0"/>
              <a:t>）</a:t>
            </a:r>
          </a:p>
        </p:txBody>
      </p:sp>
      <p:pic>
        <p:nvPicPr>
          <p:cNvPr id="4" name="Picture 4" descr="7-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920" y="1052736"/>
            <a:ext cx="4572001" cy="5382676"/>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5" name="内容占位符 4"/>
          <p:cNvSpPr>
            <a:spLocks noGrp="1"/>
          </p:cNvSpPr>
          <p:nvPr>
            <p:ph idx="1"/>
          </p:nvPr>
        </p:nvSpPr>
        <p:spPr>
          <a:xfrm>
            <a:off x="457200" y="1481329"/>
            <a:ext cx="8229600" cy="651528"/>
          </a:xfrm>
        </p:spPr>
        <p:txBody>
          <a:bodyPr/>
          <a:lstStyle/>
          <a:p>
            <a:r>
              <a:rPr lang="zh-CN" altLang="en-US" dirty="0" smtClean="0"/>
              <a:t>一次性写入</a:t>
            </a:r>
            <a:endParaRPr lang="zh-CN" altLang="en-US" dirty="0"/>
          </a:p>
        </p:txBody>
      </p:sp>
    </p:spTree>
    <p:extLst>
      <p:ext uri="{BB962C8B-B14F-4D97-AF65-F5344CB8AC3E}">
        <p14:creationId xmlns:p14="http://schemas.microsoft.com/office/powerpoint/2010/main" val="74122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半导体存储器</a:t>
            </a:r>
            <a:endParaRPr lang="en-US" altLang="zh-CN" dirty="0" smtClean="0"/>
          </a:p>
          <a:p>
            <a:pPr lvl="1"/>
            <a:r>
              <a:rPr lang="zh-CN" altLang="en-US" dirty="0" smtClean="0"/>
              <a:t>随机存取存储器（</a:t>
            </a:r>
            <a:r>
              <a:rPr lang="en-US" altLang="zh-CN" dirty="0" smtClean="0"/>
              <a:t>RAM</a:t>
            </a:r>
            <a:r>
              <a:rPr lang="zh-CN" altLang="en-US" dirty="0" smtClean="0"/>
              <a:t>）</a:t>
            </a:r>
            <a:endParaRPr lang="en-US" altLang="zh-CN" dirty="0" smtClean="0"/>
          </a:p>
          <a:p>
            <a:pPr lvl="1"/>
            <a:r>
              <a:rPr lang="zh-CN" altLang="en-US" dirty="0" smtClean="0"/>
              <a:t>只读存储器（</a:t>
            </a:r>
            <a:r>
              <a:rPr lang="en-US" altLang="zh-CN" dirty="0" smtClean="0"/>
              <a:t>ROM</a:t>
            </a:r>
            <a:r>
              <a:rPr lang="zh-CN" altLang="en-US" dirty="0" smtClean="0"/>
              <a:t>）</a:t>
            </a:r>
            <a:endParaRPr lang="en-US" altLang="zh-CN" dirty="0" smtClean="0"/>
          </a:p>
          <a:p>
            <a:pPr lvl="1"/>
            <a:r>
              <a:rPr lang="zh-CN" altLang="en-US" dirty="0" smtClean="0"/>
              <a:t>可擦除可编程只读存储器（</a:t>
            </a:r>
            <a:r>
              <a:rPr lang="en-US" altLang="zh-CN" dirty="0" smtClean="0"/>
              <a:t>Erasable PROM</a:t>
            </a:r>
            <a:r>
              <a:rPr lang="zh-CN" altLang="en-US" dirty="0" smtClean="0"/>
              <a:t>）</a:t>
            </a:r>
            <a:endParaRPr lang="en-US" altLang="zh-CN" dirty="0" smtClean="0"/>
          </a:p>
          <a:p>
            <a:r>
              <a:rPr lang="zh-CN" altLang="en-US" dirty="0" smtClean="0"/>
              <a:t>*可编程逻辑器件（</a:t>
            </a:r>
            <a:r>
              <a:rPr lang="en-US" altLang="zh-CN" dirty="0" smtClean="0"/>
              <a:t>Programmable Logic Device)</a:t>
            </a:r>
          </a:p>
          <a:p>
            <a:pPr lvl="1"/>
            <a:r>
              <a:rPr lang="zh-CN" altLang="en-US" dirty="0" smtClean="0"/>
              <a:t>可编程逻辑阵列（</a:t>
            </a:r>
            <a:r>
              <a:rPr lang="en-US" altLang="zh-CN" dirty="0" smtClean="0"/>
              <a:t>PLA: Programmable Logic Array</a:t>
            </a:r>
            <a:r>
              <a:rPr lang="zh-CN" altLang="en-US" dirty="0" smtClean="0"/>
              <a:t>）</a:t>
            </a:r>
            <a:endParaRPr lang="en-US" altLang="zh-CN" dirty="0" smtClean="0"/>
          </a:p>
          <a:p>
            <a:pPr lvl="1"/>
            <a:r>
              <a:rPr lang="zh-CN" altLang="en-US" dirty="0" smtClean="0"/>
              <a:t>可编程阵列逻辑（</a:t>
            </a:r>
            <a:r>
              <a:rPr lang="en-US" altLang="zh-CN" dirty="0" smtClean="0"/>
              <a:t>PAL</a:t>
            </a:r>
            <a:r>
              <a:rPr lang="zh-CN" altLang="en-US" dirty="0" smtClean="0"/>
              <a:t>：</a:t>
            </a:r>
            <a:r>
              <a:rPr lang="en-US" altLang="zh-CN" dirty="0" smtClean="0"/>
              <a:t>Programmable Array Logic</a:t>
            </a:r>
            <a:r>
              <a:rPr lang="zh-CN" altLang="en-US" dirty="0" smtClean="0"/>
              <a:t>）</a:t>
            </a:r>
            <a:endParaRPr lang="en-US" altLang="zh-CN" dirty="0" smtClean="0"/>
          </a:p>
          <a:p>
            <a:pPr lvl="1"/>
            <a:r>
              <a:rPr lang="zh-CN" altLang="en-US" dirty="0" smtClean="0"/>
              <a:t>通用阵列逻辑（</a:t>
            </a:r>
            <a:r>
              <a:rPr lang="en-US" altLang="zh-CN" dirty="0" smtClean="0"/>
              <a:t>GAL</a:t>
            </a:r>
            <a:r>
              <a:rPr lang="zh-CN" altLang="en-US" dirty="0" smtClean="0"/>
              <a:t>：</a:t>
            </a:r>
            <a:r>
              <a:rPr lang="en-US" altLang="zh-CN" dirty="0" smtClean="0"/>
              <a:t>Generic Array Logic</a:t>
            </a:r>
            <a:r>
              <a:rPr lang="zh-CN" altLang="en-US" dirty="0" smtClean="0"/>
              <a:t>）</a:t>
            </a:r>
            <a:endParaRPr lang="en-US" altLang="zh-CN" dirty="0" smtClean="0"/>
          </a:p>
          <a:p>
            <a:pPr lvl="1"/>
            <a:r>
              <a:rPr lang="zh-CN" altLang="en-US" dirty="0" smtClean="0"/>
              <a:t>复杂可编程逻辑器件</a:t>
            </a:r>
            <a:r>
              <a:rPr lang="zh-CN" altLang="en-US" dirty="0" smtClean="0">
                <a:sym typeface="Wingdings" pitchFamily="2" charset="2"/>
              </a:rPr>
              <a:t>：</a:t>
            </a:r>
            <a:r>
              <a:rPr lang="en-US" altLang="zh-CN" dirty="0" smtClean="0"/>
              <a:t>CPLD</a:t>
            </a:r>
          </a:p>
          <a:p>
            <a:pPr lvl="1"/>
            <a:r>
              <a:rPr lang="zh-CN" altLang="en-US" dirty="0" smtClean="0"/>
              <a:t>现场可编程门阵列：</a:t>
            </a:r>
            <a:r>
              <a:rPr lang="en-US" altLang="zh-CN" dirty="0" smtClean="0"/>
              <a:t>FPGA</a:t>
            </a:r>
            <a:endParaRPr lang="zh-CN" altLang="en-US" dirty="0"/>
          </a:p>
        </p:txBody>
      </p:sp>
      <p:sp>
        <p:nvSpPr>
          <p:cNvPr id="3" name="标题 2"/>
          <p:cNvSpPr>
            <a:spLocks noGrp="1"/>
          </p:cNvSpPr>
          <p:nvPr>
            <p:ph type="title"/>
          </p:nvPr>
        </p:nvSpPr>
        <p:spPr/>
        <p:txBody>
          <a:bodyPr/>
          <a:lstStyle/>
          <a:p>
            <a:r>
              <a:rPr lang="zh-CN" altLang="en-US" dirty="0" smtClean="0"/>
              <a:t>大规模数字集成电路</a:t>
            </a:r>
            <a:endParaRPr lang="zh-CN" altLang="en-US" dirty="0"/>
          </a:p>
        </p:txBody>
      </p:sp>
    </p:spTree>
    <p:extLst>
      <p:ext uri="{BB962C8B-B14F-4D97-AF65-F5344CB8AC3E}">
        <p14:creationId xmlns:p14="http://schemas.microsoft.com/office/powerpoint/2010/main" val="98931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011568"/>
          </a:xfrm>
        </p:spPr>
        <p:txBody>
          <a:bodyPr/>
          <a:lstStyle/>
          <a:p>
            <a:r>
              <a:rPr lang="en-US" altLang="zh-CN" dirty="0"/>
              <a:t>Ultra</a:t>
            </a:r>
            <a:r>
              <a:rPr lang="zh-CN" altLang="en-US" dirty="0"/>
              <a:t>－</a:t>
            </a:r>
            <a:r>
              <a:rPr lang="en-US" altLang="zh-CN" dirty="0"/>
              <a:t>Violet Erasable Programmable Read</a:t>
            </a:r>
            <a:r>
              <a:rPr lang="zh-CN" altLang="en-US" dirty="0"/>
              <a:t>－</a:t>
            </a:r>
            <a:r>
              <a:rPr lang="en-US" altLang="zh-CN" dirty="0"/>
              <a:t>Only Memory</a:t>
            </a:r>
            <a:r>
              <a:rPr lang="zh-CN" altLang="en-US" dirty="0"/>
              <a:t>，简称</a:t>
            </a:r>
            <a:r>
              <a:rPr lang="en-US" altLang="zh-CN" dirty="0"/>
              <a:t>UVEPROM</a:t>
            </a:r>
            <a:endParaRPr lang="zh-CN" altLang="en-US" dirty="0"/>
          </a:p>
        </p:txBody>
      </p:sp>
      <p:sp>
        <p:nvSpPr>
          <p:cNvPr id="3" name="标题 2"/>
          <p:cNvSpPr>
            <a:spLocks noGrp="1"/>
          </p:cNvSpPr>
          <p:nvPr>
            <p:ph type="title"/>
          </p:nvPr>
        </p:nvSpPr>
        <p:spPr/>
        <p:txBody>
          <a:bodyPr>
            <a:normAutofit fontScale="90000"/>
          </a:bodyPr>
          <a:lstStyle/>
          <a:p>
            <a:r>
              <a:rPr lang="zh-CN" altLang="en-US" dirty="0"/>
              <a:t>可擦除的可编程只读存储器（</a:t>
            </a:r>
            <a:r>
              <a:rPr lang="en-US" altLang="zh-CN" dirty="0"/>
              <a:t>EPROM</a:t>
            </a:r>
            <a:r>
              <a:rPr lang="zh-CN" altLang="en-US" dirty="0" smtClean="0"/>
              <a:t>）</a:t>
            </a:r>
            <a:endParaRPr lang="zh-CN" altLang="en-US" dirty="0"/>
          </a:p>
        </p:txBody>
      </p:sp>
      <p:pic>
        <p:nvPicPr>
          <p:cNvPr id="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l="7191" r="3595"/>
          <a:stretch>
            <a:fillRect/>
          </a:stretch>
        </p:blipFill>
        <p:spPr bwMode="auto">
          <a:xfrm>
            <a:off x="827584" y="2564904"/>
            <a:ext cx="7129463" cy="3089275"/>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5" name="矩形 4"/>
          <p:cNvSpPr/>
          <p:nvPr/>
        </p:nvSpPr>
        <p:spPr>
          <a:xfrm>
            <a:off x="2483768" y="5802618"/>
            <a:ext cx="3459601" cy="369332"/>
          </a:xfrm>
          <a:prstGeom prst="rect">
            <a:avLst/>
          </a:prstGeom>
        </p:spPr>
        <p:txBody>
          <a:bodyPr wrap="none">
            <a:spAutoFit/>
          </a:bodyPr>
          <a:lstStyle/>
          <a:p>
            <a:r>
              <a:rPr lang="zh-CN" altLang="en-US" dirty="0" smtClean="0"/>
              <a:t>采用叠栅技术的</a:t>
            </a:r>
            <a:r>
              <a:rPr lang="en-US" altLang="zh-CN" dirty="0" smtClean="0"/>
              <a:t>MOS</a:t>
            </a:r>
            <a:r>
              <a:rPr lang="zh-CN" altLang="en-US" dirty="0" smtClean="0"/>
              <a:t>管－</a:t>
            </a:r>
            <a:r>
              <a:rPr lang="en-US" altLang="zh-CN" dirty="0" smtClean="0"/>
              <a:t>SIMOS</a:t>
            </a:r>
            <a:endParaRPr lang="zh-CN" altLang="en-US" dirty="0"/>
          </a:p>
        </p:txBody>
      </p:sp>
    </p:spTree>
    <p:extLst>
      <p:ext uri="{BB962C8B-B14F-4D97-AF65-F5344CB8AC3E}">
        <p14:creationId xmlns:p14="http://schemas.microsoft.com/office/powerpoint/2010/main" val="2187969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当浮置栅上没注入电荷时，在控制栅上加上正常电压时能够使漏源之间 产生导电沟道，</a:t>
            </a:r>
            <a:r>
              <a:rPr lang="en-US" altLang="zh-CN" dirty="0"/>
              <a:t>SIMOS</a:t>
            </a:r>
            <a:r>
              <a:rPr lang="zh-CN" altLang="en-US" dirty="0"/>
              <a:t>管导通。但当浮置栅注入负电荷以后，必须在控制栅上加更高的电压，才能抵消浮置栅上负电荷形成导电沟道，故</a:t>
            </a:r>
            <a:r>
              <a:rPr lang="en-US" altLang="zh-CN" dirty="0"/>
              <a:t>SIMOS</a:t>
            </a:r>
            <a:r>
              <a:rPr lang="zh-CN" altLang="en-US" dirty="0"/>
              <a:t>管在栅极加正常电压时是不会导通的。</a:t>
            </a:r>
          </a:p>
          <a:p>
            <a:endParaRPr lang="zh-CN" altLang="en-US" dirty="0"/>
          </a:p>
        </p:txBody>
      </p:sp>
      <p:sp>
        <p:nvSpPr>
          <p:cNvPr id="3" name="标题 2"/>
          <p:cNvSpPr>
            <a:spLocks noGrp="1"/>
          </p:cNvSpPr>
          <p:nvPr>
            <p:ph type="title"/>
          </p:nvPr>
        </p:nvSpPr>
        <p:spPr/>
        <p:txBody>
          <a:bodyPr>
            <a:normAutofit/>
          </a:bodyPr>
          <a:lstStyle/>
          <a:p>
            <a:r>
              <a:rPr lang="en-US" altLang="zh-CN" sz="3600" dirty="0" smtClean="0"/>
              <a:t>SIMOS</a:t>
            </a:r>
            <a:r>
              <a:rPr lang="zh-CN" altLang="en-US" sz="3600" dirty="0" smtClean="0"/>
              <a:t>（</a:t>
            </a:r>
            <a:r>
              <a:rPr lang="en-US" altLang="zh-CN" sz="3600" dirty="0" smtClean="0"/>
              <a:t>Stacked-gate Injection MOS</a:t>
            </a:r>
            <a:r>
              <a:rPr lang="zh-CN" altLang="en-US" sz="3600" dirty="0" smtClean="0"/>
              <a:t>）</a:t>
            </a:r>
            <a:endParaRPr lang="zh-CN" altLang="en-US" sz="3600" dirty="0"/>
          </a:p>
        </p:txBody>
      </p:sp>
      <p:pic>
        <p:nvPicPr>
          <p:cNvPr id="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l="7191" r="3595"/>
          <a:stretch>
            <a:fillRect/>
          </a:stretch>
        </p:blipFill>
        <p:spPr bwMode="auto">
          <a:xfrm>
            <a:off x="2195736" y="3933056"/>
            <a:ext cx="5113239" cy="2215623"/>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537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762872" cy="4525963"/>
          </a:xfrm>
        </p:spPr>
        <p:txBody>
          <a:bodyPr>
            <a:normAutofit fontScale="92500" lnSpcReduction="20000"/>
          </a:bodyPr>
          <a:lstStyle/>
          <a:p>
            <a:r>
              <a:rPr lang="zh-CN" altLang="en-US" dirty="0"/>
              <a:t>写入“</a:t>
            </a:r>
            <a:r>
              <a:rPr lang="en-US" altLang="zh-CN" dirty="0"/>
              <a:t>1”</a:t>
            </a:r>
            <a:r>
              <a:rPr lang="zh-CN" altLang="en-US" dirty="0"/>
              <a:t>时，首先应在漏－源之间加较高的电压（</a:t>
            </a:r>
            <a:r>
              <a:rPr lang="en-US" altLang="zh-CN" dirty="0"/>
              <a:t>20V</a:t>
            </a:r>
            <a:r>
              <a:rPr lang="zh-CN" altLang="en-US" dirty="0"/>
              <a:t>～</a:t>
            </a:r>
            <a:r>
              <a:rPr lang="en-US" altLang="zh-CN" dirty="0"/>
              <a:t>25V</a:t>
            </a:r>
            <a:r>
              <a:rPr lang="zh-CN" altLang="en-US" dirty="0"/>
              <a:t>），发生雪崩击穿。同时在控制栅上加以高压脉冲（</a:t>
            </a:r>
            <a:r>
              <a:rPr lang="en-US" altLang="zh-CN" dirty="0"/>
              <a:t>25V/50ms),</a:t>
            </a:r>
            <a:r>
              <a:rPr lang="zh-CN" altLang="en-US" dirty="0"/>
              <a:t>在栅极电场的作用下，浮置栅上注入电荷。</a:t>
            </a:r>
            <a:r>
              <a:rPr lang="zh-CN" altLang="en-US" dirty="0" smtClean="0"/>
              <a:t>此后</a:t>
            </a:r>
            <a:r>
              <a:rPr lang="en-US" altLang="zh-CN" dirty="0" err="1" smtClean="0"/>
              <a:t>Gc</a:t>
            </a:r>
            <a:r>
              <a:rPr lang="zh-CN" altLang="en-US" dirty="0"/>
              <a:t>加正常高电平时，</a:t>
            </a:r>
            <a:r>
              <a:rPr lang="en-US" altLang="zh-CN" dirty="0"/>
              <a:t>SIMOS</a:t>
            </a:r>
            <a:r>
              <a:rPr lang="zh-CN" altLang="en-US" dirty="0"/>
              <a:t>截止，</a:t>
            </a:r>
            <a:r>
              <a:rPr lang="en-US" altLang="zh-CN" dirty="0" err="1"/>
              <a:t>Dj</a:t>
            </a:r>
            <a:r>
              <a:rPr lang="zh-CN" altLang="en-US" dirty="0"/>
              <a:t>＝</a:t>
            </a:r>
            <a:r>
              <a:rPr lang="en-US" altLang="zh-CN" dirty="0"/>
              <a:t>1,</a:t>
            </a:r>
            <a:r>
              <a:rPr lang="zh-CN" altLang="en-US" dirty="0"/>
              <a:t>而浮置栅未注入电荷， </a:t>
            </a:r>
            <a:r>
              <a:rPr lang="en-US" altLang="zh-CN" dirty="0" err="1"/>
              <a:t>Gc</a:t>
            </a:r>
            <a:r>
              <a:rPr lang="zh-CN" altLang="en-US" dirty="0"/>
              <a:t>加正常高电平时</a:t>
            </a:r>
            <a:r>
              <a:rPr lang="en-US" altLang="zh-CN" dirty="0"/>
              <a:t>SIMOS</a:t>
            </a:r>
            <a:r>
              <a:rPr lang="zh-CN" altLang="en-US" dirty="0"/>
              <a:t>导通， </a:t>
            </a:r>
            <a:r>
              <a:rPr lang="en-US" altLang="zh-CN" dirty="0" err="1"/>
              <a:t>Dj</a:t>
            </a:r>
            <a:r>
              <a:rPr lang="zh-CN" altLang="en-US" dirty="0"/>
              <a:t>＝</a:t>
            </a:r>
            <a:r>
              <a:rPr lang="en-US" altLang="zh-CN" dirty="0"/>
              <a:t>0.</a:t>
            </a:r>
            <a:r>
              <a:rPr lang="zh-CN" altLang="en-US" dirty="0"/>
              <a:t>即写</a:t>
            </a:r>
            <a:r>
              <a:rPr lang="en-US" altLang="zh-CN" dirty="0"/>
              <a:t>1</a:t>
            </a:r>
            <a:r>
              <a:rPr lang="zh-CN" altLang="en-US" dirty="0"/>
              <a:t>的操作就是对浮置栅的充电操作</a:t>
            </a:r>
            <a:r>
              <a:rPr lang="zh-CN" altLang="en-US" dirty="0" smtClean="0"/>
              <a:t>。</a:t>
            </a:r>
            <a:endParaRPr lang="en-US" altLang="zh-CN" dirty="0" smtClean="0"/>
          </a:p>
          <a:p>
            <a:r>
              <a:rPr lang="en-US" altLang="zh-CN" dirty="0"/>
              <a:t>SIMOS</a:t>
            </a:r>
            <a:r>
              <a:rPr lang="zh-CN" altLang="en-US" dirty="0"/>
              <a:t>管的</a:t>
            </a:r>
            <a:r>
              <a:rPr lang="en-US" altLang="zh-CN" dirty="0"/>
              <a:t>EPROM</a:t>
            </a:r>
            <a:r>
              <a:rPr lang="zh-CN" altLang="en-US" dirty="0"/>
              <a:t>用紫外线擦除，再写入新的数据。</a:t>
            </a:r>
          </a:p>
          <a:p>
            <a:endParaRPr lang="zh-CN" altLang="en-US" dirty="0" smtClean="0"/>
          </a:p>
          <a:p>
            <a:endParaRPr lang="zh-CN" altLang="en-US" dirty="0"/>
          </a:p>
        </p:txBody>
      </p:sp>
      <p:sp>
        <p:nvSpPr>
          <p:cNvPr id="3" name="标题 2"/>
          <p:cNvSpPr>
            <a:spLocks noGrp="1"/>
          </p:cNvSpPr>
          <p:nvPr>
            <p:ph type="title"/>
          </p:nvPr>
        </p:nvSpPr>
        <p:spPr/>
        <p:txBody>
          <a:bodyPr/>
          <a:lstStyle/>
          <a:p>
            <a:r>
              <a:rPr lang="en-US" altLang="zh-CN" dirty="0" smtClean="0"/>
              <a:t>SIMOS</a:t>
            </a:r>
            <a:r>
              <a:rPr lang="zh-CN" altLang="en-US" dirty="0" smtClean="0"/>
              <a:t>存储单元</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894794836"/>
              </p:ext>
            </p:extLst>
          </p:nvPr>
        </p:nvGraphicFramePr>
        <p:xfrm>
          <a:off x="5508104" y="1196752"/>
          <a:ext cx="2873375" cy="4394200"/>
        </p:xfrm>
        <a:graphic>
          <a:graphicData uri="http://schemas.openxmlformats.org/presentationml/2006/ole">
            <mc:AlternateContent xmlns:mc="http://schemas.openxmlformats.org/markup-compatibility/2006">
              <mc:Choice xmlns:v="urn:schemas-microsoft-com:vml" Requires="v">
                <p:oleObj spid="_x0000_s8216" name="Visio" r:id="rId4" imgW="1342980" imgH="2187605" progId="Visio.Drawing.11">
                  <p:embed/>
                </p:oleObj>
              </mc:Choice>
              <mc:Fallback>
                <p:oleObj name="Visio" r:id="rId4" imgW="1342980" imgH="2187605" progId="Visio.Drawing.11">
                  <p:embed/>
                  <p:pic>
                    <p:nvPicPr>
                      <p:cNvPr id="0" name="Object 7"/>
                      <p:cNvPicPr>
                        <a:picLocks noChangeAspect="1" noChangeArrowheads="1"/>
                      </p:cNvPicPr>
                      <p:nvPr/>
                    </p:nvPicPr>
                    <p:blipFill>
                      <a:blip r:embed="rId5"/>
                      <a:srcRect t="6137"/>
                      <a:stretch>
                        <a:fillRect/>
                      </a:stretch>
                    </p:blipFill>
                    <p:spPr bwMode="auto">
                      <a:xfrm>
                        <a:off x="5508104" y="1196752"/>
                        <a:ext cx="2873375" cy="4394200"/>
                      </a:xfrm>
                      <a:prstGeom prst="rect">
                        <a:avLst/>
                      </a:prstGeom>
                      <a:noFill/>
                      <a:ln w="57150" cap="sq" cmpd="thickThin">
                        <a:noFill/>
                        <a:miter lim="800000"/>
                        <a:headEnd type="none" w="sm" len="sm"/>
                        <a:tailEnd type="none" w="sm" len="sm"/>
                      </a:ln>
                      <a:effectLst/>
                    </p:spPr>
                  </p:pic>
                </p:oleObj>
              </mc:Fallback>
            </mc:AlternateContent>
          </a:graphicData>
        </a:graphic>
      </p:graphicFrame>
    </p:spTree>
    <p:extLst>
      <p:ext uri="{BB962C8B-B14F-4D97-AF65-F5344CB8AC3E}">
        <p14:creationId xmlns:p14="http://schemas.microsoft.com/office/powerpoint/2010/main" val="216691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867552"/>
          </a:xfrm>
        </p:spPr>
        <p:txBody>
          <a:bodyPr>
            <a:normAutofit lnSpcReduction="10000"/>
          </a:bodyPr>
          <a:lstStyle/>
          <a:p>
            <a:r>
              <a:rPr lang="en-US" altLang="zh-CN" dirty="0"/>
              <a:t>E</a:t>
            </a:r>
            <a:r>
              <a:rPr lang="en-US" altLang="zh-CN" baseline="30000" dirty="0"/>
              <a:t>2</a:t>
            </a:r>
            <a:r>
              <a:rPr lang="en-US" altLang="zh-CN" dirty="0"/>
              <a:t>PROM</a:t>
            </a:r>
            <a:r>
              <a:rPr lang="zh-CN" altLang="en-US" dirty="0"/>
              <a:t>的存储单元采用浮栅隧道氧化层</a:t>
            </a:r>
            <a:r>
              <a:rPr lang="en-US" altLang="zh-CN" dirty="0"/>
              <a:t>MOS</a:t>
            </a:r>
            <a:r>
              <a:rPr lang="zh-CN" altLang="en-US" dirty="0"/>
              <a:t>管，简称</a:t>
            </a:r>
            <a:r>
              <a:rPr lang="en-US" altLang="zh-CN" dirty="0" err="1"/>
              <a:t>Flotox</a:t>
            </a:r>
            <a:r>
              <a:rPr lang="zh-CN" altLang="en-US" dirty="0" smtClean="0"/>
              <a:t>管。</a:t>
            </a:r>
            <a:endParaRPr lang="zh-CN" altLang="en-US" dirty="0"/>
          </a:p>
        </p:txBody>
      </p:sp>
      <p:sp>
        <p:nvSpPr>
          <p:cNvPr id="3" name="标题 2"/>
          <p:cNvSpPr>
            <a:spLocks noGrp="1"/>
          </p:cNvSpPr>
          <p:nvPr>
            <p:ph type="title"/>
          </p:nvPr>
        </p:nvSpPr>
        <p:spPr/>
        <p:txBody>
          <a:bodyPr>
            <a:noAutofit/>
          </a:bodyPr>
          <a:lstStyle/>
          <a:p>
            <a:r>
              <a:rPr lang="en-US" altLang="zh-CN" sz="3600" dirty="0"/>
              <a:t>E</a:t>
            </a:r>
            <a:r>
              <a:rPr lang="en-US" altLang="zh-CN" sz="3600" baseline="30000" dirty="0"/>
              <a:t>2</a:t>
            </a:r>
            <a:r>
              <a:rPr lang="en-US" altLang="zh-CN" sz="3600" dirty="0"/>
              <a:t>PROM</a:t>
            </a:r>
            <a:r>
              <a:rPr lang="zh-CN" altLang="en-US" sz="3600" dirty="0"/>
              <a:t>（</a:t>
            </a:r>
            <a:r>
              <a:rPr lang="en-US" altLang="zh-CN" sz="3600" dirty="0"/>
              <a:t>Electrically Erasable Programmable Read</a:t>
            </a:r>
            <a:r>
              <a:rPr lang="zh-CN" altLang="en-US" sz="3600" dirty="0"/>
              <a:t>－</a:t>
            </a:r>
            <a:r>
              <a:rPr lang="en-US" altLang="zh-CN" sz="3600" dirty="0"/>
              <a:t>Only </a:t>
            </a:r>
            <a:r>
              <a:rPr lang="en-US" altLang="zh-CN" sz="3600" dirty="0" smtClean="0"/>
              <a:t>Memory</a:t>
            </a:r>
            <a:r>
              <a:rPr lang="zh-CN" altLang="en-US" sz="3600" dirty="0" smtClean="0"/>
              <a:t>）</a:t>
            </a:r>
            <a:endParaRPr lang="zh-CN" altLang="en-US" sz="3600" dirty="0"/>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r="5357"/>
          <a:stretch>
            <a:fillRect/>
          </a:stretch>
        </p:blipFill>
        <p:spPr bwMode="auto">
          <a:xfrm>
            <a:off x="1619672" y="2852936"/>
            <a:ext cx="5761037" cy="3292475"/>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001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5122863" cy="4525963"/>
          </a:xfrm>
        </p:spPr>
        <p:txBody>
          <a:bodyPr>
            <a:normAutofit fontScale="92500"/>
          </a:bodyPr>
          <a:lstStyle/>
          <a:p>
            <a:r>
              <a:rPr lang="zh-CN" altLang="en-US" dirty="0"/>
              <a:t>在使用</a:t>
            </a:r>
            <a:r>
              <a:rPr lang="en-US" altLang="zh-CN" dirty="0" err="1"/>
              <a:t>Flotox</a:t>
            </a:r>
            <a:r>
              <a:rPr lang="zh-CN" altLang="en-US" dirty="0"/>
              <a:t>管做存储单元时，为了提高擦、写的可靠性，在</a:t>
            </a:r>
            <a:r>
              <a:rPr lang="en-US" altLang="zh-CN" dirty="0"/>
              <a:t>E2PROM</a:t>
            </a:r>
            <a:r>
              <a:rPr lang="zh-CN" altLang="en-US" dirty="0"/>
              <a:t>的存储单元中除了</a:t>
            </a:r>
            <a:r>
              <a:rPr lang="en-US" altLang="zh-CN" dirty="0" err="1"/>
              <a:t>Flotox</a:t>
            </a:r>
            <a:r>
              <a:rPr lang="zh-CN" altLang="en-US" dirty="0"/>
              <a:t>管子外，还有一个选通</a:t>
            </a:r>
            <a:r>
              <a:rPr lang="zh-CN" altLang="en-US" dirty="0" smtClean="0"/>
              <a:t>管</a:t>
            </a:r>
            <a:r>
              <a:rPr lang="en-US" altLang="zh-CN" dirty="0" smtClean="0"/>
              <a:t>T</a:t>
            </a:r>
            <a:r>
              <a:rPr lang="en-US" altLang="zh-CN" baseline="-25000" dirty="0" smtClean="0"/>
              <a:t>2</a:t>
            </a:r>
            <a:r>
              <a:rPr lang="zh-CN" altLang="en-US" dirty="0" smtClean="0"/>
              <a:t>。</a:t>
            </a:r>
            <a:endParaRPr lang="en-US" altLang="zh-CN" dirty="0" smtClean="0"/>
          </a:p>
          <a:p>
            <a:r>
              <a:rPr lang="zh-CN" altLang="en-US" dirty="0"/>
              <a:t>读出：控制栅</a:t>
            </a:r>
            <a:r>
              <a:rPr lang="en-US" altLang="zh-CN" dirty="0" err="1"/>
              <a:t>Gc</a:t>
            </a:r>
            <a:r>
              <a:rPr lang="zh-CN" altLang="en-US" dirty="0"/>
              <a:t>加＋</a:t>
            </a:r>
            <a:r>
              <a:rPr lang="en-US" altLang="zh-CN" dirty="0"/>
              <a:t>3V</a:t>
            </a:r>
            <a:r>
              <a:rPr lang="zh-CN" altLang="en-US" dirty="0"/>
              <a:t>电压</a:t>
            </a:r>
            <a:r>
              <a:rPr lang="zh-CN" altLang="en-US" dirty="0" smtClean="0"/>
              <a:t>，若</a:t>
            </a:r>
            <a:r>
              <a:rPr lang="en-US" altLang="zh-CN" dirty="0" err="1"/>
              <a:t>Wj</a:t>
            </a:r>
            <a:r>
              <a:rPr lang="zh-CN" altLang="en-US" dirty="0"/>
              <a:t>＝</a:t>
            </a:r>
            <a:r>
              <a:rPr lang="en-US" altLang="zh-CN" dirty="0"/>
              <a:t>1</a:t>
            </a:r>
            <a:r>
              <a:rPr lang="zh-CN" altLang="en-US" dirty="0"/>
              <a:t>，此时选通管</a:t>
            </a:r>
            <a:r>
              <a:rPr lang="en-US" altLang="zh-CN" dirty="0"/>
              <a:t>T2</a:t>
            </a:r>
            <a:r>
              <a:rPr lang="zh-CN" altLang="en-US" dirty="0"/>
              <a:t>导通，若</a:t>
            </a:r>
            <a:r>
              <a:rPr lang="en-US" altLang="zh-CN" dirty="0" err="1"/>
              <a:t>Flotox</a:t>
            </a:r>
            <a:r>
              <a:rPr lang="zh-CN" altLang="en-US" dirty="0"/>
              <a:t>的浮置栅没充电荷，则</a:t>
            </a:r>
            <a:r>
              <a:rPr lang="en-US" altLang="zh-CN" dirty="0"/>
              <a:t>T1</a:t>
            </a:r>
            <a:r>
              <a:rPr lang="zh-CN" altLang="en-US" dirty="0"/>
              <a:t>导通，在位线</a:t>
            </a:r>
            <a:r>
              <a:rPr lang="en-US" altLang="zh-CN" dirty="0" err="1"/>
              <a:t>Bj</a:t>
            </a:r>
            <a:r>
              <a:rPr lang="zh-CN" altLang="en-US" dirty="0"/>
              <a:t>上读出为</a:t>
            </a:r>
            <a:r>
              <a:rPr lang="en-US" altLang="zh-CN" dirty="0"/>
              <a:t>0 </a:t>
            </a:r>
            <a:r>
              <a:rPr lang="zh-CN" altLang="en-US" dirty="0"/>
              <a:t>；若</a:t>
            </a:r>
            <a:r>
              <a:rPr lang="en-US" altLang="zh-CN" dirty="0" err="1"/>
              <a:t>Flotox</a:t>
            </a:r>
            <a:r>
              <a:rPr lang="zh-CN" altLang="en-US" dirty="0"/>
              <a:t>的浮置栅上充有电荷，则</a:t>
            </a:r>
            <a:r>
              <a:rPr lang="en-US" altLang="zh-CN" dirty="0"/>
              <a:t>T1</a:t>
            </a:r>
            <a:r>
              <a:rPr lang="zh-CN" altLang="en-US" dirty="0"/>
              <a:t>截止，在位线</a:t>
            </a:r>
            <a:r>
              <a:rPr lang="en-US" altLang="zh-CN" dirty="0" err="1"/>
              <a:t>Bj</a:t>
            </a:r>
            <a:r>
              <a:rPr lang="zh-CN" altLang="en-US" dirty="0"/>
              <a:t>上读出为</a:t>
            </a:r>
            <a:r>
              <a:rPr lang="en-US" altLang="zh-CN" dirty="0" smtClean="0"/>
              <a:t>1</a:t>
            </a:r>
            <a:r>
              <a:rPr lang="zh-CN" altLang="en-US" dirty="0" smtClean="0"/>
              <a:t>。</a:t>
            </a:r>
            <a:endParaRPr lang="en-US" altLang="zh-CN" dirty="0"/>
          </a:p>
          <a:p>
            <a:endParaRPr lang="zh-CN" altLang="en-US" dirty="0"/>
          </a:p>
        </p:txBody>
      </p:sp>
      <p:sp>
        <p:nvSpPr>
          <p:cNvPr id="3" name="标题 2"/>
          <p:cNvSpPr>
            <a:spLocks noGrp="1"/>
          </p:cNvSpPr>
          <p:nvPr>
            <p:ph type="title"/>
          </p:nvPr>
        </p:nvSpPr>
        <p:spPr/>
        <p:txBody>
          <a:bodyPr/>
          <a:lstStyle/>
          <a:p>
            <a:r>
              <a:rPr lang="en-US" altLang="zh-CN" sz="4400" dirty="0"/>
              <a:t>E</a:t>
            </a:r>
            <a:r>
              <a:rPr lang="en-US" altLang="zh-CN" sz="4400" baseline="30000" dirty="0"/>
              <a:t>2</a:t>
            </a:r>
            <a:r>
              <a:rPr lang="en-US" altLang="zh-CN" sz="4400" dirty="0"/>
              <a:t>PROM</a:t>
            </a:r>
            <a:endParaRPr lang="zh-CN" altLang="en-US" dirty="0"/>
          </a:p>
        </p:txBody>
      </p:sp>
      <p:grpSp>
        <p:nvGrpSpPr>
          <p:cNvPr id="6" name="Group 30"/>
          <p:cNvGrpSpPr>
            <a:grpSpLocks/>
          </p:cNvGrpSpPr>
          <p:nvPr/>
        </p:nvGrpSpPr>
        <p:grpSpPr bwMode="auto">
          <a:xfrm>
            <a:off x="5580063" y="3068638"/>
            <a:ext cx="3313112" cy="3236912"/>
            <a:chOff x="3515" y="1933"/>
            <a:chExt cx="2087" cy="2039"/>
          </a:xfrm>
        </p:grpSpPr>
        <p:grpSp>
          <p:nvGrpSpPr>
            <p:cNvPr id="7" name="Group 24"/>
            <p:cNvGrpSpPr>
              <a:grpSpLocks/>
            </p:cNvGrpSpPr>
            <p:nvPr/>
          </p:nvGrpSpPr>
          <p:grpSpPr bwMode="auto">
            <a:xfrm>
              <a:off x="3515" y="1933"/>
              <a:ext cx="2087" cy="2039"/>
              <a:chOff x="3379" y="1253"/>
              <a:chExt cx="2087" cy="2039"/>
            </a:xfrm>
          </p:grpSpPr>
          <p:pic>
            <p:nvPicPr>
              <p:cNvPr id="1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t="4770" r="17989"/>
              <a:stretch>
                <a:fillRect/>
              </a:stretch>
            </p:blipFill>
            <p:spPr bwMode="auto">
              <a:xfrm>
                <a:off x="3379" y="1253"/>
                <a:ext cx="2087" cy="2039"/>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11" name="Text Box 22"/>
              <p:cNvSpPr txBox="1">
                <a:spLocks noChangeArrowheads="1"/>
              </p:cNvSpPr>
              <p:nvPr/>
            </p:nvSpPr>
            <p:spPr bwMode="auto">
              <a:xfrm>
                <a:off x="3470" y="2704"/>
                <a:ext cx="453" cy="288"/>
              </a:xfrm>
              <a:prstGeom prst="rect">
                <a:avLst/>
              </a:prstGeom>
              <a:noFill/>
              <a:ln w="1270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000000"/>
                    </a:solidFill>
                  </a:rPr>
                  <a:t>G</a:t>
                </a:r>
                <a:r>
                  <a:rPr lang="en-US" altLang="zh-CN" sz="2400" b="1" baseline="-25000">
                    <a:solidFill>
                      <a:srgbClr val="000000"/>
                    </a:solidFill>
                  </a:rPr>
                  <a:t>f</a:t>
                </a:r>
              </a:p>
            </p:txBody>
          </p:sp>
          <p:sp>
            <p:nvSpPr>
              <p:cNvPr id="12" name="Line 23"/>
              <p:cNvSpPr>
                <a:spLocks noChangeShapeType="1"/>
              </p:cNvSpPr>
              <p:nvPr/>
            </p:nvSpPr>
            <p:spPr bwMode="auto">
              <a:xfrm flipV="1">
                <a:off x="3696" y="2568"/>
                <a:ext cx="227" cy="272"/>
              </a:xfrm>
              <a:prstGeom prst="line">
                <a:avLst/>
              </a:prstGeom>
              <a:noFill/>
              <a:ln w="28575" cap="sq">
                <a:no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 name="Rectangle 28"/>
            <p:cNvSpPr>
              <a:spLocks noChangeArrowheads="1"/>
            </p:cNvSpPr>
            <p:nvPr/>
          </p:nvSpPr>
          <p:spPr bwMode="auto">
            <a:xfrm>
              <a:off x="3560" y="2750"/>
              <a:ext cx="409" cy="288"/>
            </a:xfrm>
            <a:prstGeom prst="rect">
              <a:avLst/>
            </a:prstGeom>
            <a:noFill/>
            <a:ln w="12700" cap="sq">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000000"/>
                  </a:solidFill>
                </a:rPr>
                <a:t>3V</a:t>
              </a:r>
            </a:p>
          </p:txBody>
        </p:sp>
        <p:sp>
          <p:nvSpPr>
            <p:cNvPr id="9" name="Rectangle 29"/>
            <p:cNvSpPr>
              <a:spLocks noChangeArrowheads="1"/>
            </p:cNvSpPr>
            <p:nvPr/>
          </p:nvSpPr>
          <p:spPr bwMode="auto">
            <a:xfrm>
              <a:off x="3606" y="2251"/>
              <a:ext cx="453" cy="288"/>
            </a:xfrm>
            <a:prstGeom prst="rect">
              <a:avLst/>
            </a:prstGeom>
            <a:noFill/>
            <a:ln w="12700" cap="sq">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000000"/>
                  </a:solidFill>
                </a:rPr>
                <a:t>5V</a:t>
              </a:r>
            </a:p>
          </p:txBody>
        </p:sp>
      </p:grpSp>
    </p:spTree>
    <p:extLst>
      <p:ext uri="{BB962C8B-B14F-4D97-AF65-F5344CB8AC3E}">
        <p14:creationId xmlns:p14="http://schemas.microsoft.com/office/powerpoint/2010/main" val="233517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474840" cy="4525963"/>
          </a:xfrm>
        </p:spPr>
        <p:txBody>
          <a:bodyPr/>
          <a:lstStyle/>
          <a:p>
            <a:r>
              <a:rPr lang="zh-CN" altLang="en-US" dirty="0"/>
              <a:t>擦除（写</a:t>
            </a:r>
            <a:r>
              <a:rPr lang="en-US" altLang="zh-CN" dirty="0"/>
              <a:t>1</a:t>
            </a:r>
            <a:r>
              <a:rPr lang="zh-CN" altLang="en-US" dirty="0"/>
              <a:t>）状态：在控制栅</a:t>
            </a:r>
            <a:r>
              <a:rPr lang="zh-CN" altLang="en-US" dirty="0" smtClean="0"/>
              <a:t>和字线</a:t>
            </a:r>
            <a:r>
              <a:rPr lang="zh-CN" altLang="en-US" dirty="0"/>
              <a:t>加高电压脉冲</a:t>
            </a:r>
            <a:r>
              <a:rPr lang="en-US" altLang="zh-CN" dirty="0"/>
              <a:t>(20V/10ms)</a:t>
            </a:r>
            <a:r>
              <a:rPr lang="zh-CN" altLang="en-US" dirty="0"/>
              <a:t>，使得浮置栅上存储电荷</a:t>
            </a:r>
            <a:r>
              <a:rPr lang="zh-CN" altLang="en-US" dirty="0" smtClean="0"/>
              <a:t>。</a:t>
            </a:r>
            <a:endParaRPr lang="en-US" altLang="zh-CN" dirty="0" smtClean="0"/>
          </a:p>
          <a:p>
            <a:r>
              <a:rPr lang="zh-CN" altLang="en-US" dirty="0"/>
              <a:t>写入（写</a:t>
            </a:r>
            <a:r>
              <a:rPr lang="en-US" altLang="zh-CN" dirty="0"/>
              <a:t>0)</a:t>
            </a:r>
            <a:r>
              <a:rPr lang="zh-CN" altLang="en-US" dirty="0"/>
              <a:t>状态：控制栅为</a:t>
            </a:r>
            <a:r>
              <a:rPr lang="en-US" altLang="zh-CN" dirty="0"/>
              <a:t>0V</a:t>
            </a:r>
            <a:r>
              <a:rPr lang="zh-CN" altLang="en-US" dirty="0"/>
              <a:t>，同时在在字线和位线上加</a:t>
            </a:r>
            <a:r>
              <a:rPr lang="en-US" altLang="zh-CN" dirty="0"/>
              <a:t>20V/10ms</a:t>
            </a:r>
            <a:r>
              <a:rPr lang="zh-CN" altLang="en-US" dirty="0"/>
              <a:t>的脉冲电压，应使写入的那些单元的</a:t>
            </a:r>
            <a:r>
              <a:rPr lang="en-US" altLang="zh-CN" dirty="0" err="1"/>
              <a:t>Flotox</a:t>
            </a:r>
            <a:r>
              <a:rPr lang="zh-CN" altLang="en-US" dirty="0"/>
              <a:t>管的浮置栅</a:t>
            </a:r>
            <a:r>
              <a:rPr lang="zh-CN" altLang="en-US" dirty="0" smtClean="0"/>
              <a:t>放电。</a:t>
            </a:r>
            <a:endParaRPr lang="zh-CN" altLang="en-US" dirty="0"/>
          </a:p>
        </p:txBody>
      </p:sp>
      <p:sp>
        <p:nvSpPr>
          <p:cNvPr id="3" name="标题 2"/>
          <p:cNvSpPr>
            <a:spLocks noGrp="1"/>
          </p:cNvSpPr>
          <p:nvPr>
            <p:ph type="title"/>
          </p:nvPr>
        </p:nvSpPr>
        <p:spPr/>
        <p:txBody>
          <a:bodyPr/>
          <a:lstStyle/>
          <a:p>
            <a:r>
              <a:rPr lang="en-US" altLang="zh-CN" sz="4000" dirty="0" smtClean="0"/>
              <a:t>E</a:t>
            </a:r>
            <a:r>
              <a:rPr lang="en-US" altLang="zh-CN" sz="4000" baseline="30000" dirty="0" smtClean="0"/>
              <a:t>2</a:t>
            </a:r>
            <a:r>
              <a:rPr lang="en-US" altLang="zh-CN" sz="4000" dirty="0" smtClean="0"/>
              <a:t>PROM</a:t>
            </a:r>
            <a:r>
              <a:rPr lang="zh-CN" altLang="en-US" sz="4000" dirty="0" smtClean="0"/>
              <a:t>写入</a:t>
            </a:r>
            <a:endParaRPr lang="zh-CN" altLang="en-US" dirty="0"/>
          </a:p>
        </p:txBody>
      </p:sp>
      <p:grpSp>
        <p:nvGrpSpPr>
          <p:cNvPr id="8" name="组合 7"/>
          <p:cNvGrpSpPr/>
          <p:nvPr/>
        </p:nvGrpSpPr>
        <p:grpSpPr>
          <a:xfrm>
            <a:off x="5436096" y="620688"/>
            <a:ext cx="2958798" cy="2807320"/>
            <a:chOff x="5436096" y="620688"/>
            <a:chExt cx="2958798" cy="2807320"/>
          </a:xfrm>
        </p:grpSpPr>
        <p:graphicFrame>
          <p:nvGraphicFramePr>
            <p:cNvPr id="4" name="对象 3"/>
            <p:cNvGraphicFramePr>
              <a:graphicFrameLocks noChangeAspect="1"/>
            </p:cNvGraphicFramePr>
            <p:nvPr>
              <p:extLst>
                <p:ext uri="{D42A27DB-BD31-4B8C-83A1-F6EECF244321}">
                  <p14:modId xmlns:p14="http://schemas.microsoft.com/office/powerpoint/2010/main" val="1509469423"/>
                </p:ext>
              </p:extLst>
            </p:nvPr>
          </p:nvGraphicFramePr>
          <p:xfrm>
            <a:off x="5436096" y="620688"/>
            <a:ext cx="2958798" cy="2807320"/>
          </p:xfrm>
          <a:graphic>
            <a:graphicData uri="http://schemas.openxmlformats.org/presentationml/2006/ole">
              <mc:AlternateContent xmlns:mc="http://schemas.openxmlformats.org/markup-compatibility/2006">
                <mc:Choice xmlns:v="urn:schemas-microsoft-com:vml" Requires="v">
                  <p:oleObj spid="_x0000_s9259" name="Photo Editor 照片" r:id="rId4" imgW="11403017" imgH="11174385" progId="MSPhotoEd.3">
                    <p:embed/>
                  </p:oleObj>
                </mc:Choice>
                <mc:Fallback>
                  <p:oleObj name="Photo Editor 照片" r:id="rId4" imgW="11403017" imgH="11174385" progId="MSPhotoEd.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620688"/>
                          <a:ext cx="2958798" cy="2807320"/>
                        </a:xfrm>
                        <a:prstGeom prst="rect">
                          <a:avLst/>
                        </a:prstGeom>
                        <a:solidFill>
                          <a:srgbClr val="FF99CC">
                            <a:alpha val="27843"/>
                          </a:srgbClr>
                        </a:solidFill>
                        <a:ln w="57150" cmpd="thickThin">
                          <a:noFill/>
                          <a:miter lim="800000"/>
                          <a:headEnd/>
                          <a:tailEnd/>
                        </a:ln>
                        <a:effectLst/>
                      </p:spPr>
                    </p:pic>
                  </p:oleObj>
                </mc:Fallback>
              </mc:AlternateContent>
            </a:graphicData>
          </a:graphic>
        </p:graphicFrame>
        <p:sp>
          <p:nvSpPr>
            <p:cNvPr id="6" name="任意多边形 5"/>
            <p:cNvSpPr/>
            <p:nvPr/>
          </p:nvSpPr>
          <p:spPr>
            <a:xfrm>
              <a:off x="6795911" y="2054578"/>
              <a:ext cx="1185333" cy="327378"/>
            </a:xfrm>
            <a:custGeom>
              <a:avLst/>
              <a:gdLst>
                <a:gd name="connsiteX0" fmla="*/ 1185333 w 1185333"/>
                <a:gd name="connsiteY0" fmla="*/ 0 h 327378"/>
                <a:gd name="connsiteX1" fmla="*/ 417689 w 1185333"/>
                <a:gd name="connsiteY1" fmla="*/ 0 h 327378"/>
                <a:gd name="connsiteX2" fmla="*/ 417689 w 1185333"/>
                <a:gd name="connsiteY2" fmla="*/ 327378 h 327378"/>
                <a:gd name="connsiteX3" fmla="*/ 0 w 1185333"/>
                <a:gd name="connsiteY3" fmla="*/ 327378 h 327378"/>
                <a:gd name="connsiteX4" fmla="*/ 0 w 1185333"/>
                <a:gd name="connsiteY4" fmla="*/ 327378 h 327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333" h="327378">
                  <a:moveTo>
                    <a:pt x="1185333" y="0"/>
                  </a:moveTo>
                  <a:lnTo>
                    <a:pt x="417689" y="0"/>
                  </a:lnTo>
                  <a:lnTo>
                    <a:pt x="417689" y="327378"/>
                  </a:lnTo>
                  <a:lnTo>
                    <a:pt x="0" y="327378"/>
                  </a:lnTo>
                  <a:lnTo>
                    <a:pt x="0" y="327378"/>
                  </a:lnTo>
                </a:path>
              </a:pathLst>
            </a:custGeom>
            <a:ln w="28575">
              <a:solidFill>
                <a:srgbClr val="0070C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TextBox 6"/>
            <p:cNvSpPr txBox="1"/>
            <p:nvPr/>
          </p:nvSpPr>
          <p:spPr>
            <a:xfrm>
              <a:off x="7334913" y="2071512"/>
              <a:ext cx="646331" cy="369332"/>
            </a:xfrm>
            <a:prstGeom prst="rect">
              <a:avLst/>
            </a:prstGeom>
            <a:noFill/>
          </p:spPr>
          <p:txBody>
            <a:bodyPr wrap="none" rtlCol="0">
              <a:spAutoFit/>
            </a:bodyPr>
            <a:lstStyle/>
            <a:p>
              <a:r>
                <a:rPr lang="zh-CN" altLang="en-US" dirty="0" smtClean="0"/>
                <a:t>电子</a:t>
              </a:r>
              <a:endParaRPr lang="zh-CN" altLang="en-US" dirty="0"/>
            </a:p>
          </p:txBody>
        </p:sp>
      </p:grpSp>
      <p:grpSp>
        <p:nvGrpSpPr>
          <p:cNvPr id="11" name="组合 10"/>
          <p:cNvGrpSpPr/>
          <p:nvPr/>
        </p:nvGrpSpPr>
        <p:grpSpPr>
          <a:xfrm>
            <a:off x="5508104" y="3501008"/>
            <a:ext cx="2808312" cy="3024336"/>
            <a:chOff x="5508104" y="3501008"/>
            <a:chExt cx="2808312" cy="3024336"/>
          </a:xfrm>
        </p:grpSpPr>
        <p:graphicFrame>
          <p:nvGraphicFramePr>
            <p:cNvPr id="5" name="对象 4"/>
            <p:cNvGraphicFramePr>
              <a:graphicFrameLocks noChangeAspect="1"/>
            </p:cNvGraphicFramePr>
            <p:nvPr>
              <p:extLst>
                <p:ext uri="{D42A27DB-BD31-4B8C-83A1-F6EECF244321}">
                  <p14:modId xmlns:p14="http://schemas.microsoft.com/office/powerpoint/2010/main" val="1756278717"/>
                </p:ext>
              </p:extLst>
            </p:nvPr>
          </p:nvGraphicFramePr>
          <p:xfrm>
            <a:off x="5508104" y="3501008"/>
            <a:ext cx="2808312" cy="3024336"/>
          </p:xfrm>
          <a:graphic>
            <a:graphicData uri="http://schemas.openxmlformats.org/presentationml/2006/ole">
              <mc:AlternateContent xmlns:mc="http://schemas.openxmlformats.org/markup-compatibility/2006">
                <mc:Choice xmlns:v="urn:schemas-microsoft-com:vml" Requires="v">
                  <p:oleObj spid="_x0000_s9260" name="Photo Editor 照片" r:id="rId6" imgW="10259857" imgH="11552381" progId="MSPhotoEd.3">
                    <p:embed/>
                  </p:oleObj>
                </mc:Choice>
                <mc:Fallback>
                  <p:oleObj name="Photo Editor 照片" r:id="rId6" imgW="10259857" imgH="11552381" progId="MSPhotoEd.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4" y="3501008"/>
                          <a:ext cx="2808312" cy="3024336"/>
                        </a:xfrm>
                        <a:prstGeom prst="rect">
                          <a:avLst/>
                        </a:prstGeom>
                        <a:solidFill>
                          <a:srgbClr val="FFFF66">
                            <a:alpha val="27058"/>
                          </a:srgbClr>
                        </a:solidFill>
                        <a:ln>
                          <a:noFill/>
                        </a:ln>
                        <a:effectLst/>
                      </p:spPr>
                    </p:pic>
                  </p:oleObj>
                </mc:Fallback>
              </mc:AlternateContent>
            </a:graphicData>
          </a:graphic>
        </p:graphicFrame>
        <p:sp>
          <p:nvSpPr>
            <p:cNvPr id="9" name="任意多边形 8"/>
            <p:cNvSpPr/>
            <p:nvPr/>
          </p:nvSpPr>
          <p:spPr>
            <a:xfrm>
              <a:off x="6592711" y="5159022"/>
              <a:ext cx="1219200" cy="361245"/>
            </a:xfrm>
            <a:custGeom>
              <a:avLst/>
              <a:gdLst>
                <a:gd name="connsiteX0" fmla="*/ 0 w 1219200"/>
                <a:gd name="connsiteY0" fmla="*/ 361245 h 361245"/>
                <a:gd name="connsiteX1" fmla="*/ 688622 w 1219200"/>
                <a:gd name="connsiteY1" fmla="*/ 349956 h 361245"/>
                <a:gd name="connsiteX2" fmla="*/ 688622 w 1219200"/>
                <a:gd name="connsiteY2" fmla="*/ 11289 h 361245"/>
                <a:gd name="connsiteX3" fmla="*/ 1219200 w 1219200"/>
                <a:gd name="connsiteY3" fmla="*/ 0 h 361245"/>
              </a:gdLst>
              <a:ahLst/>
              <a:cxnLst>
                <a:cxn ang="0">
                  <a:pos x="connsiteX0" y="connsiteY0"/>
                </a:cxn>
                <a:cxn ang="0">
                  <a:pos x="connsiteX1" y="connsiteY1"/>
                </a:cxn>
                <a:cxn ang="0">
                  <a:pos x="connsiteX2" y="connsiteY2"/>
                </a:cxn>
                <a:cxn ang="0">
                  <a:pos x="connsiteX3" y="connsiteY3"/>
                </a:cxn>
              </a:cxnLst>
              <a:rect l="l" t="t" r="r" b="b"/>
              <a:pathLst>
                <a:path w="1219200" h="361245">
                  <a:moveTo>
                    <a:pt x="0" y="361245"/>
                  </a:moveTo>
                  <a:lnTo>
                    <a:pt x="688622" y="349956"/>
                  </a:lnTo>
                  <a:lnTo>
                    <a:pt x="688622" y="11289"/>
                  </a:lnTo>
                  <a:lnTo>
                    <a:pt x="1219200" y="0"/>
                  </a:lnTo>
                </a:path>
              </a:pathLst>
            </a:cu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7240389" y="5260558"/>
              <a:ext cx="646331" cy="369332"/>
            </a:xfrm>
            <a:prstGeom prst="rect">
              <a:avLst/>
            </a:prstGeom>
            <a:noFill/>
          </p:spPr>
          <p:txBody>
            <a:bodyPr wrap="none" rtlCol="0">
              <a:spAutoFit/>
            </a:bodyPr>
            <a:lstStyle/>
            <a:p>
              <a:r>
                <a:rPr lang="zh-CN" altLang="en-US" dirty="0" smtClean="0"/>
                <a:t>电子</a:t>
              </a:r>
              <a:endParaRPr lang="zh-CN" altLang="en-US" dirty="0"/>
            </a:p>
          </p:txBody>
        </p:sp>
      </p:grpSp>
    </p:spTree>
    <p:extLst>
      <p:ext uri="{BB962C8B-B14F-4D97-AF65-F5344CB8AC3E}">
        <p14:creationId xmlns:p14="http://schemas.microsoft.com/office/powerpoint/2010/main" val="424624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299600"/>
          </a:xfrm>
        </p:spPr>
        <p:txBody>
          <a:bodyPr/>
          <a:lstStyle/>
          <a:p>
            <a:r>
              <a:rPr lang="zh-CN" altLang="en-US" dirty="0" smtClean="0"/>
              <a:t>存储单元使用“叠栅</a:t>
            </a:r>
            <a:r>
              <a:rPr lang="en-US" altLang="zh-CN" dirty="0" smtClean="0"/>
              <a:t>MOS</a:t>
            </a:r>
            <a:r>
              <a:rPr lang="zh-CN" altLang="en-US" dirty="0"/>
              <a:t>管</a:t>
            </a:r>
            <a:r>
              <a:rPr lang="zh-CN" altLang="en-US" dirty="0" smtClean="0"/>
              <a:t>”</a:t>
            </a:r>
            <a:r>
              <a:rPr lang="zh-CN" altLang="en-US" dirty="0"/>
              <a:t> （类似</a:t>
            </a:r>
            <a:r>
              <a:rPr lang="en-US" altLang="zh-CN" dirty="0"/>
              <a:t>SIMOS</a:t>
            </a:r>
            <a:r>
              <a:rPr lang="zh-CN" altLang="en-US" dirty="0" smtClean="0"/>
              <a:t>管），</a:t>
            </a:r>
            <a:r>
              <a:rPr lang="zh-CN" altLang="en-US" dirty="0"/>
              <a:t>省去</a:t>
            </a:r>
            <a:r>
              <a:rPr lang="en-US" altLang="zh-CN" dirty="0"/>
              <a:t>T2</a:t>
            </a:r>
            <a:r>
              <a:rPr lang="zh-CN" altLang="en-US" dirty="0"/>
              <a:t>（选通</a:t>
            </a:r>
            <a:r>
              <a:rPr lang="zh-CN" altLang="en-US" dirty="0" smtClean="0"/>
              <a:t>管）。</a:t>
            </a:r>
            <a:endParaRPr lang="zh-CN" altLang="en-US" dirty="0"/>
          </a:p>
        </p:txBody>
      </p:sp>
      <p:sp>
        <p:nvSpPr>
          <p:cNvPr id="3" name="标题 2"/>
          <p:cNvSpPr>
            <a:spLocks noGrp="1"/>
          </p:cNvSpPr>
          <p:nvPr>
            <p:ph type="title"/>
          </p:nvPr>
        </p:nvSpPr>
        <p:spPr/>
        <p:txBody>
          <a:bodyPr/>
          <a:lstStyle/>
          <a:p>
            <a:r>
              <a:rPr lang="en-US" altLang="zh-CN" dirty="0" smtClean="0"/>
              <a:t>Flash Memory</a:t>
            </a:r>
            <a:endParaRPr lang="zh-CN" altLang="en-US" dirty="0"/>
          </a:p>
        </p:txBody>
      </p:sp>
      <p:pic>
        <p:nvPicPr>
          <p:cNvPr id="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780928"/>
            <a:ext cx="4465638" cy="2616200"/>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pic>
        <p:nvPicPr>
          <p:cNvPr id="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088" y="2469108"/>
            <a:ext cx="3239840" cy="3239840"/>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714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618856" cy="4525963"/>
          </a:xfrm>
        </p:spPr>
        <p:txBody>
          <a:bodyPr/>
          <a:lstStyle/>
          <a:p>
            <a:r>
              <a:rPr lang="zh-CN" altLang="en-US" dirty="0"/>
              <a:t>读出：若字线为高电平，即</a:t>
            </a:r>
            <a:r>
              <a:rPr lang="en-US" altLang="zh-CN" dirty="0" err="1"/>
              <a:t>Wj</a:t>
            </a:r>
            <a:r>
              <a:rPr lang="zh-CN" altLang="en-US" dirty="0"/>
              <a:t>＝</a:t>
            </a:r>
            <a:r>
              <a:rPr lang="en-US" altLang="zh-CN" dirty="0"/>
              <a:t>1,</a:t>
            </a:r>
            <a:r>
              <a:rPr lang="zh-CN" altLang="en-US" dirty="0"/>
              <a:t>存储单元的公共端</a:t>
            </a:r>
            <a:r>
              <a:rPr lang="en-US" altLang="zh-CN" dirty="0" err="1"/>
              <a:t>Vss</a:t>
            </a:r>
            <a:r>
              <a:rPr lang="zh-CN" altLang="en-US" dirty="0"/>
              <a:t>＝</a:t>
            </a:r>
            <a:r>
              <a:rPr lang="en-US" altLang="zh-CN" dirty="0"/>
              <a:t>0.</a:t>
            </a:r>
            <a:r>
              <a:rPr lang="zh-CN" altLang="en-US" dirty="0"/>
              <a:t>若浮栅无充电，则叠栅</a:t>
            </a:r>
            <a:r>
              <a:rPr lang="en-US" altLang="zh-CN" dirty="0"/>
              <a:t>MOS</a:t>
            </a:r>
            <a:r>
              <a:rPr lang="zh-CN" altLang="en-US" dirty="0"/>
              <a:t>管导通，位线</a:t>
            </a:r>
            <a:r>
              <a:rPr lang="en-US" altLang="zh-CN" dirty="0" err="1"/>
              <a:t>Bj</a:t>
            </a:r>
            <a:r>
              <a:rPr lang="zh-CN" altLang="en-US" dirty="0"/>
              <a:t>输出低电平；若浮栅上充有负电荷，则叠栅</a:t>
            </a:r>
            <a:r>
              <a:rPr lang="en-US" altLang="zh-CN" dirty="0"/>
              <a:t>MOS</a:t>
            </a:r>
            <a:r>
              <a:rPr lang="zh-CN" altLang="en-US" dirty="0"/>
              <a:t>管截止，位线</a:t>
            </a:r>
            <a:r>
              <a:rPr lang="en-US" altLang="zh-CN" dirty="0" err="1"/>
              <a:t>Bj</a:t>
            </a:r>
            <a:r>
              <a:rPr lang="zh-CN" altLang="en-US" dirty="0"/>
              <a:t>输出高电平。</a:t>
            </a:r>
          </a:p>
          <a:p>
            <a:endParaRPr lang="zh-CN" altLang="en-US" dirty="0"/>
          </a:p>
        </p:txBody>
      </p:sp>
      <p:sp>
        <p:nvSpPr>
          <p:cNvPr id="3" name="标题 2"/>
          <p:cNvSpPr>
            <a:spLocks noGrp="1"/>
          </p:cNvSpPr>
          <p:nvPr>
            <p:ph type="title"/>
          </p:nvPr>
        </p:nvSpPr>
        <p:spPr/>
        <p:txBody>
          <a:bodyPr/>
          <a:lstStyle/>
          <a:p>
            <a:r>
              <a:rPr lang="zh-CN" altLang="en-US" dirty="0" smtClean="0"/>
              <a:t>读出</a:t>
            </a:r>
            <a:r>
              <a:rPr lang="en-US" altLang="zh-CN" dirty="0" smtClean="0"/>
              <a:t>Flash Memory</a:t>
            </a:r>
            <a:r>
              <a:rPr lang="zh-CN" altLang="en-US" dirty="0" smtClean="0"/>
              <a:t>单元</a:t>
            </a:r>
            <a:endParaRPr lang="zh-CN" altLang="en-US" dirty="0"/>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1844824"/>
            <a:ext cx="3239840" cy="3239840"/>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740352" y="4437112"/>
            <a:ext cx="450764" cy="369332"/>
          </a:xfrm>
          <a:prstGeom prst="rect">
            <a:avLst/>
          </a:prstGeom>
          <a:noFill/>
        </p:spPr>
        <p:txBody>
          <a:bodyPr wrap="none" rtlCol="0">
            <a:spAutoFit/>
          </a:bodyPr>
          <a:lstStyle/>
          <a:p>
            <a:r>
              <a:rPr lang="en-US" altLang="zh-CN" dirty="0" smtClean="0"/>
              <a:t>0v</a:t>
            </a:r>
            <a:endParaRPr lang="zh-CN" altLang="en-US" dirty="0"/>
          </a:p>
        </p:txBody>
      </p:sp>
      <p:sp>
        <p:nvSpPr>
          <p:cNvPr id="7" name="TextBox 6"/>
          <p:cNvSpPr txBox="1"/>
          <p:nvPr/>
        </p:nvSpPr>
        <p:spPr>
          <a:xfrm>
            <a:off x="7668344" y="2564904"/>
            <a:ext cx="450764" cy="369332"/>
          </a:xfrm>
          <a:prstGeom prst="rect">
            <a:avLst/>
          </a:prstGeom>
          <a:noFill/>
        </p:spPr>
        <p:txBody>
          <a:bodyPr wrap="none" rtlCol="0">
            <a:spAutoFit/>
          </a:bodyPr>
          <a:lstStyle/>
          <a:p>
            <a:r>
              <a:rPr lang="en-US" altLang="zh-CN" dirty="0" smtClean="0"/>
              <a:t>5v</a:t>
            </a:r>
            <a:endParaRPr lang="zh-CN" altLang="en-US" dirty="0"/>
          </a:p>
        </p:txBody>
      </p:sp>
    </p:spTree>
    <p:extLst>
      <p:ext uri="{BB962C8B-B14F-4D97-AF65-F5344CB8AC3E}">
        <p14:creationId xmlns:p14="http://schemas.microsoft.com/office/powerpoint/2010/main" val="2964941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906888" cy="4525963"/>
          </a:xfrm>
        </p:spPr>
        <p:txBody>
          <a:bodyPr>
            <a:normAutofit fontScale="92500" lnSpcReduction="10000"/>
          </a:bodyPr>
          <a:lstStyle/>
          <a:p>
            <a:r>
              <a:rPr lang="zh-CN" altLang="en-US" dirty="0" smtClean="0"/>
              <a:t>写入</a:t>
            </a:r>
            <a:r>
              <a:rPr lang="en-US" altLang="zh-CN" dirty="0" smtClean="0"/>
              <a:t>1</a:t>
            </a:r>
            <a:r>
              <a:rPr lang="zh-CN" altLang="en-US" dirty="0"/>
              <a:t>：叠栅</a:t>
            </a:r>
            <a:r>
              <a:rPr lang="en-US" altLang="zh-CN" dirty="0"/>
              <a:t>MOS</a:t>
            </a:r>
            <a:r>
              <a:rPr lang="zh-CN" altLang="en-US" dirty="0"/>
              <a:t>管的漏极经位线加较高的电平（</a:t>
            </a:r>
            <a:r>
              <a:rPr lang="en-US" altLang="zh-CN" dirty="0"/>
              <a:t>6V</a:t>
            </a:r>
            <a:r>
              <a:rPr lang="zh-CN" altLang="en-US" dirty="0"/>
              <a:t>），</a:t>
            </a:r>
            <a:r>
              <a:rPr lang="en-US" altLang="zh-CN" dirty="0" err="1"/>
              <a:t>Vss</a:t>
            </a:r>
            <a:r>
              <a:rPr lang="zh-CN" altLang="en-US" dirty="0"/>
              <a:t>＝</a:t>
            </a:r>
            <a:r>
              <a:rPr lang="en-US" altLang="zh-CN" dirty="0"/>
              <a:t>0V</a:t>
            </a:r>
            <a:r>
              <a:rPr lang="zh-CN" altLang="en-US" dirty="0"/>
              <a:t>，</a:t>
            </a:r>
            <a:r>
              <a:rPr lang="zh-CN" altLang="en-US" dirty="0" smtClean="0"/>
              <a:t>在控制</a:t>
            </a:r>
            <a:r>
              <a:rPr lang="zh-CN" altLang="en-US" dirty="0"/>
              <a:t>栅加一个幅度较大（</a:t>
            </a:r>
            <a:r>
              <a:rPr lang="en-US" altLang="zh-CN" dirty="0"/>
              <a:t>12V/10μs</a:t>
            </a:r>
            <a:r>
              <a:rPr lang="zh-CN" altLang="en-US" dirty="0"/>
              <a:t>）的正脉冲，使得管子发生雪崩击穿，浮置栅出现充电电荷</a:t>
            </a:r>
            <a:r>
              <a:rPr lang="zh-CN" altLang="en-US" dirty="0" smtClean="0"/>
              <a:t>。</a:t>
            </a:r>
            <a:endParaRPr lang="en-US" altLang="zh-CN" dirty="0" smtClean="0"/>
          </a:p>
          <a:p>
            <a:r>
              <a:rPr lang="zh-CN" altLang="en-US" dirty="0" smtClean="0"/>
              <a:t>写入</a:t>
            </a:r>
            <a:r>
              <a:rPr lang="en-US" altLang="zh-CN" dirty="0" smtClean="0"/>
              <a:t>0</a:t>
            </a:r>
            <a:r>
              <a:rPr lang="zh-CN" altLang="en-US" dirty="0"/>
              <a:t>：利用隧道效应。在控制栅处于低电平（</a:t>
            </a:r>
            <a:r>
              <a:rPr lang="en-US" altLang="zh-CN" dirty="0"/>
              <a:t>0V</a:t>
            </a:r>
            <a:r>
              <a:rPr lang="zh-CN" altLang="en-US" dirty="0"/>
              <a:t>），源极加高幅度正脉冲（ </a:t>
            </a:r>
            <a:r>
              <a:rPr lang="en-US" altLang="zh-CN" dirty="0"/>
              <a:t>12V/100ms</a:t>
            </a:r>
            <a:r>
              <a:rPr lang="zh-CN" altLang="en-US" dirty="0"/>
              <a:t>）的情况下，浮置栅和源极之间产生隧道效应，浮置栅的电荷通过隧道区</a:t>
            </a:r>
            <a:r>
              <a:rPr lang="zh-CN" altLang="en-US" dirty="0" smtClean="0"/>
              <a:t>放电。</a:t>
            </a:r>
            <a:endParaRPr lang="zh-CN" altLang="en-US" dirty="0"/>
          </a:p>
        </p:txBody>
      </p:sp>
      <p:sp>
        <p:nvSpPr>
          <p:cNvPr id="3" name="标题 2"/>
          <p:cNvSpPr>
            <a:spLocks noGrp="1"/>
          </p:cNvSpPr>
          <p:nvPr>
            <p:ph type="title"/>
          </p:nvPr>
        </p:nvSpPr>
        <p:spPr/>
        <p:txBody>
          <a:bodyPr/>
          <a:lstStyle/>
          <a:p>
            <a:r>
              <a:rPr lang="zh-CN" altLang="en-US" dirty="0" smtClean="0"/>
              <a:t>写入</a:t>
            </a:r>
            <a:r>
              <a:rPr lang="en-US" altLang="zh-CN" dirty="0" smtClean="0"/>
              <a:t>Flash </a:t>
            </a:r>
            <a:r>
              <a:rPr lang="en-US" altLang="zh-CN" dirty="0"/>
              <a:t>Memory</a:t>
            </a:r>
            <a:r>
              <a:rPr lang="zh-CN" altLang="en-US" dirty="0"/>
              <a:t>单元</a:t>
            </a:r>
          </a:p>
        </p:txBody>
      </p:sp>
      <p:grpSp>
        <p:nvGrpSpPr>
          <p:cNvPr id="15" name="组合 14"/>
          <p:cNvGrpSpPr/>
          <p:nvPr/>
        </p:nvGrpSpPr>
        <p:grpSpPr>
          <a:xfrm>
            <a:off x="5651541" y="1154637"/>
            <a:ext cx="2592413" cy="2664321"/>
            <a:chOff x="5474797" y="1505495"/>
            <a:chExt cx="2592413" cy="2664321"/>
          </a:xfrm>
        </p:grpSpPr>
        <p:grpSp>
          <p:nvGrpSpPr>
            <p:cNvPr id="4" name="Group 20"/>
            <p:cNvGrpSpPr>
              <a:grpSpLocks/>
            </p:cNvGrpSpPr>
            <p:nvPr/>
          </p:nvGrpSpPr>
          <p:grpSpPr bwMode="auto">
            <a:xfrm>
              <a:off x="5474797" y="1505495"/>
              <a:ext cx="2592413" cy="2664321"/>
              <a:chOff x="3152" y="981"/>
              <a:chExt cx="2313" cy="2313"/>
            </a:xfrm>
          </p:grpSpPr>
          <p:pic>
            <p:nvPicPr>
              <p:cNvPr id="5"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2" y="981"/>
                <a:ext cx="2313" cy="2313"/>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6" name="Rectangle 12"/>
              <p:cNvSpPr>
                <a:spLocks noChangeArrowheads="1"/>
              </p:cNvSpPr>
              <p:nvPr/>
            </p:nvSpPr>
            <p:spPr bwMode="auto">
              <a:xfrm>
                <a:off x="4108" y="2984"/>
                <a:ext cx="401" cy="294"/>
              </a:xfrm>
              <a:prstGeom prst="rect">
                <a:avLst/>
              </a:prstGeom>
              <a:noFill/>
              <a:ln w="12700" cap="sq">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00"/>
                    </a:solidFill>
                  </a:rPr>
                  <a:t>6V</a:t>
                </a:r>
              </a:p>
            </p:txBody>
          </p:sp>
          <p:sp>
            <p:nvSpPr>
              <p:cNvPr id="7" name="Rectangle 13"/>
              <p:cNvSpPr>
                <a:spLocks noChangeArrowheads="1"/>
              </p:cNvSpPr>
              <p:nvPr/>
            </p:nvSpPr>
            <p:spPr bwMode="auto">
              <a:xfrm flipH="1">
                <a:off x="4876" y="2750"/>
                <a:ext cx="454" cy="294"/>
              </a:xfrm>
              <a:prstGeom prst="rect">
                <a:avLst/>
              </a:prstGeom>
              <a:noFill/>
              <a:ln w="12700" cap="sq">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600" b="1" dirty="0">
                    <a:solidFill>
                      <a:srgbClr val="000000"/>
                    </a:solidFill>
                  </a:rPr>
                  <a:t>0V</a:t>
                </a:r>
              </a:p>
            </p:txBody>
          </p:sp>
          <p:sp>
            <p:nvSpPr>
              <p:cNvPr id="8" name="Line 15"/>
              <p:cNvSpPr>
                <a:spLocks noChangeShapeType="1"/>
              </p:cNvSpPr>
              <p:nvPr/>
            </p:nvSpPr>
            <p:spPr bwMode="auto">
              <a:xfrm>
                <a:off x="3152" y="2205"/>
                <a:ext cx="91" cy="0"/>
              </a:xfrm>
              <a:prstGeom prst="line">
                <a:avLst/>
              </a:prstGeom>
              <a:noFill/>
              <a:ln w="38100" cap="sq">
                <a:no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6"/>
              <p:cNvSpPr>
                <a:spLocks noChangeShapeType="1"/>
              </p:cNvSpPr>
              <p:nvPr/>
            </p:nvSpPr>
            <p:spPr bwMode="auto">
              <a:xfrm flipV="1">
                <a:off x="3243" y="2024"/>
                <a:ext cx="0" cy="181"/>
              </a:xfrm>
              <a:prstGeom prst="line">
                <a:avLst/>
              </a:prstGeom>
              <a:noFill/>
              <a:ln w="38100" cap="sq">
                <a:no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7"/>
              <p:cNvSpPr>
                <a:spLocks noChangeShapeType="1"/>
              </p:cNvSpPr>
              <p:nvPr/>
            </p:nvSpPr>
            <p:spPr bwMode="auto">
              <a:xfrm>
                <a:off x="3243" y="2024"/>
                <a:ext cx="136" cy="0"/>
              </a:xfrm>
              <a:prstGeom prst="line">
                <a:avLst/>
              </a:prstGeom>
              <a:noFill/>
              <a:ln w="38100" cap="sq">
                <a:no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8"/>
              <p:cNvSpPr>
                <a:spLocks noChangeShapeType="1"/>
              </p:cNvSpPr>
              <p:nvPr/>
            </p:nvSpPr>
            <p:spPr bwMode="auto">
              <a:xfrm>
                <a:off x="3379" y="2024"/>
                <a:ext cx="0" cy="181"/>
              </a:xfrm>
              <a:prstGeom prst="line">
                <a:avLst/>
              </a:prstGeom>
              <a:noFill/>
              <a:ln w="38100" cap="sq">
                <a:no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9"/>
              <p:cNvSpPr>
                <a:spLocks noChangeShapeType="1"/>
              </p:cNvSpPr>
              <p:nvPr/>
            </p:nvSpPr>
            <p:spPr bwMode="auto">
              <a:xfrm>
                <a:off x="3379" y="2205"/>
                <a:ext cx="136" cy="0"/>
              </a:xfrm>
              <a:prstGeom prst="line">
                <a:avLst/>
              </a:prstGeom>
              <a:noFill/>
              <a:ln w="38100" cap="sq">
                <a:no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 name="任意多边形 13"/>
            <p:cNvSpPr/>
            <p:nvPr/>
          </p:nvSpPr>
          <p:spPr>
            <a:xfrm>
              <a:off x="5610794" y="2766869"/>
              <a:ext cx="469316" cy="287406"/>
            </a:xfrm>
            <a:custGeom>
              <a:avLst/>
              <a:gdLst>
                <a:gd name="connsiteX0" fmla="*/ 0 w 688623"/>
                <a:gd name="connsiteY0" fmla="*/ 349955 h 361244"/>
                <a:gd name="connsiteX1" fmla="*/ 293512 w 688623"/>
                <a:gd name="connsiteY1" fmla="*/ 349955 h 361244"/>
                <a:gd name="connsiteX2" fmla="*/ 293512 w 688623"/>
                <a:gd name="connsiteY2" fmla="*/ 0 h 361244"/>
                <a:gd name="connsiteX3" fmla="*/ 508000 w 688623"/>
                <a:gd name="connsiteY3" fmla="*/ 0 h 361244"/>
                <a:gd name="connsiteX4" fmla="*/ 508000 w 688623"/>
                <a:gd name="connsiteY4" fmla="*/ 361244 h 361244"/>
                <a:gd name="connsiteX5" fmla="*/ 688623 w 688623"/>
                <a:gd name="connsiteY5" fmla="*/ 361244 h 36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8623" h="361244">
                  <a:moveTo>
                    <a:pt x="0" y="349955"/>
                  </a:moveTo>
                  <a:lnTo>
                    <a:pt x="293512" y="349955"/>
                  </a:lnTo>
                  <a:lnTo>
                    <a:pt x="293512" y="0"/>
                  </a:lnTo>
                  <a:lnTo>
                    <a:pt x="508000" y="0"/>
                  </a:lnTo>
                  <a:lnTo>
                    <a:pt x="508000" y="361244"/>
                  </a:lnTo>
                  <a:lnTo>
                    <a:pt x="688623" y="361244"/>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grpSp>
        <p:nvGrpSpPr>
          <p:cNvPr id="19" name="组合 18"/>
          <p:cNvGrpSpPr/>
          <p:nvPr/>
        </p:nvGrpSpPr>
        <p:grpSpPr>
          <a:xfrm>
            <a:off x="5573113" y="3901305"/>
            <a:ext cx="2999765" cy="2765106"/>
            <a:chOff x="5573113" y="3901305"/>
            <a:chExt cx="2999765" cy="2765106"/>
          </a:xfrm>
        </p:grpSpPr>
        <p:pic>
          <p:nvPicPr>
            <p:cNvPr id="16"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3113" y="3901305"/>
              <a:ext cx="2765107" cy="2765106"/>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17" name="任意多边形 16"/>
            <p:cNvSpPr/>
            <p:nvPr/>
          </p:nvSpPr>
          <p:spPr>
            <a:xfrm>
              <a:off x="8103562" y="5805264"/>
              <a:ext cx="469316" cy="287406"/>
            </a:xfrm>
            <a:custGeom>
              <a:avLst/>
              <a:gdLst>
                <a:gd name="connsiteX0" fmla="*/ 0 w 688623"/>
                <a:gd name="connsiteY0" fmla="*/ 349955 h 361244"/>
                <a:gd name="connsiteX1" fmla="*/ 293512 w 688623"/>
                <a:gd name="connsiteY1" fmla="*/ 349955 h 361244"/>
                <a:gd name="connsiteX2" fmla="*/ 293512 w 688623"/>
                <a:gd name="connsiteY2" fmla="*/ 0 h 361244"/>
                <a:gd name="connsiteX3" fmla="*/ 508000 w 688623"/>
                <a:gd name="connsiteY3" fmla="*/ 0 h 361244"/>
                <a:gd name="connsiteX4" fmla="*/ 508000 w 688623"/>
                <a:gd name="connsiteY4" fmla="*/ 361244 h 361244"/>
                <a:gd name="connsiteX5" fmla="*/ 688623 w 688623"/>
                <a:gd name="connsiteY5" fmla="*/ 361244 h 36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8623" h="361244">
                  <a:moveTo>
                    <a:pt x="0" y="349955"/>
                  </a:moveTo>
                  <a:lnTo>
                    <a:pt x="293512" y="349955"/>
                  </a:lnTo>
                  <a:lnTo>
                    <a:pt x="293512" y="0"/>
                  </a:lnTo>
                  <a:lnTo>
                    <a:pt x="508000" y="0"/>
                  </a:lnTo>
                  <a:lnTo>
                    <a:pt x="508000" y="361244"/>
                  </a:lnTo>
                  <a:lnTo>
                    <a:pt x="688623" y="361244"/>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8" name="TextBox 17"/>
            <p:cNvSpPr txBox="1"/>
            <p:nvPr/>
          </p:nvSpPr>
          <p:spPr>
            <a:xfrm>
              <a:off x="5905963" y="5283858"/>
              <a:ext cx="450764" cy="369332"/>
            </a:xfrm>
            <a:prstGeom prst="rect">
              <a:avLst/>
            </a:prstGeom>
            <a:noFill/>
          </p:spPr>
          <p:txBody>
            <a:bodyPr wrap="none" rtlCol="0">
              <a:spAutoFit/>
            </a:bodyPr>
            <a:lstStyle/>
            <a:p>
              <a:r>
                <a:rPr lang="en-US" altLang="zh-CN" dirty="0" smtClean="0"/>
                <a:t>0v</a:t>
              </a:r>
              <a:endParaRPr lang="zh-CN" altLang="en-US" dirty="0"/>
            </a:p>
          </p:txBody>
        </p:sp>
      </p:grpSp>
    </p:spTree>
    <p:extLst>
      <p:ext uri="{BB962C8B-B14F-4D97-AF65-F5344CB8AC3E}">
        <p14:creationId xmlns:p14="http://schemas.microsoft.com/office/powerpoint/2010/main" val="89357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803656"/>
          </a:xfrm>
        </p:spPr>
        <p:txBody>
          <a:bodyPr/>
          <a:lstStyle/>
          <a:p>
            <a:r>
              <a:rPr lang="zh-CN" altLang="en-US" dirty="0" smtClean="0"/>
              <a:t>简单可编程逻辑器件（</a:t>
            </a:r>
            <a:r>
              <a:rPr lang="en-US" altLang="zh-CN" dirty="0" smtClean="0"/>
              <a:t>SPLD</a:t>
            </a:r>
            <a:r>
              <a:rPr lang="zh-CN" altLang="en-US" dirty="0" smtClean="0"/>
              <a:t>）</a:t>
            </a:r>
            <a:endParaRPr lang="en-US" altLang="zh-CN" dirty="0" smtClean="0"/>
          </a:p>
          <a:p>
            <a:pPr lvl="1"/>
            <a:r>
              <a:rPr lang="zh-CN" altLang="en-US" dirty="0"/>
              <a:t>任何组合函数都可以表示为积之和、 和之积的表达式， </a:t>
            </a:r>
            <a:r>
              <a:rPr lang="en-US" altLang="zh-CN" dirty="0"/>
              <a:t>SPLD</a:t>
            </a:r>
            <a:r>
              <a:rPr lang="zh-CN" altLang="en-US" dirty="0"/>
              <a:t>就是根据这一原理实现</a:t>
            </a:r>
            <a:r>
              <a:rPr lang="zh-CN" altLang="en-US" dirty="0" smtClean="0"/>
              <a:t>的。 </a:t>
            </a:r>
            <a:r>
              <a:rPr lang="zh-CN" altLang="en-US" dirty="0"/>
              <a:t>它的内部是由输入与门阵列和输出或门阵列组成的。 </a:t>
            </a:r>
          </a:p>
        </p:txBody>
      </p:sp>
      <p:sp>
        <p:nvSpPr>
          <p:cNvPr id="3" name="标题 2"/>
          <p:cNvSpPr>
            <a:spLocks noGrp="1"/>
          </p:cNvSpPr>
          <p:nvPr>
            <p:ph type="title"/>
          </p:nvPr>
        </p:nvSpPr>
        <p:spPr/>
        <p:txBody>
          <a:bodyPr/>
          <a:lstStyle/>
          <a:p>
            <a:r>
              <a:rPr lang="zh-CN" altLang="en-US" dirty="0" smtClean="0"/>
              <a:t>可编程逻辑器件</a:t>
            </a:r>
            <a:endParaRPr lang="zh-CN" altLang="en-US" dirty="0"/>
          </a:p>
        </p:txBody>
      </p:sp>
      <p:sp>
        <p:nvSpPr>
          <p:cNvPr id="5" name="矩形 4"/>
          <p:cNvSpPr/>
          <p:nvPr/>
        </p:nvSpPr>
        <p:spPr>
          <a:xfrm>
            <a:off x="1907704" y="3645024"/>
            <a:ext cx="648072"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输入缓冲电路</a:t>
            </a:r>
            <a:endParaRPr lang="zh-CN" altLang="en-US" dirty="0"/>
          </a:p>
        </p:txBody>
      </p:sp>
      <p:sp>
        <p:nvSpPr>
          <p:cNvPr id="6" name="矩形 5"/>
          <p:cNvSpPr/>
          <p:nvPr/>
        </p:nvSpPr>
        <p:spPr>
          <a:xfrm>
            <a:off x="3275856" y="3645024"/>
            <a:ext cx="648072"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与门阵列</a:t>
            </a:r>
            <a:endParaRPr lang="zh-CN" altLang="en-US" dirty="0"/>
          </a:p>
        </p:txBody>
      </p:sp>
      <p:sp>
        <p:nvSpPr>
          <p:cNvPr id="7" name="矩形 6"/>
          <p:cNvSpPr/>
          <p:nvPr/>
        </p:nvSpPr>
        <p:spPr>
          <a:xfrm>
            <a:off x="4572000" y="3645024"/>
            <a:ext cx="648072"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或门阵列</a:t>
            </a:r>
            <a:endParaRPr lang="zh-CN" altLang="en-US" dirty="0"/>
          </a:p>
        </p:txBody>
      </p:sp>
      <p:sp>
        <p:nvSpPr>
          <p:cNvPr id="8" name="矩形 7"/>
          <p:cNvSpPr/>
          <p:nvPr/>
        </p:nvSpPr>
        <p:spPr>
          <a:xfrm>
            <a:off x="5940152" y="3645024"/>
            <a:ext cx="57606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输出缓冲</a:t>
            </a:r>
            <a:endParaRPr lang="zh-CN" altLang="en-US" dirty="0"/>
          </a:p>
        </p:txBody>
      </p:sp>
      <p:sp>
        <p:nvSpPr>
          <p:cNvPr id="9" name="右箭头 8"/>
          <p:cNvSpPr/>
          <p:nvPr/>
        </p:nvSpPr>
        <p:spPr>
          <a:xfrm>
            <a:off x="2555776" y="4149080"/>
            <a:ext cx="6480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923928" y="4149080"/>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5220072" y="4149080"/>
            <a:ext cx="6480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1115616" y="4077072"/>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6516216" y="4149080"/>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1591733" y="4605867"/>
            <a:ext cx="5305778" cy="722489"/>
          </a:xfrm>
          <a:custGeom>
            <a:avLst/>
            <a:gdLst>
              <a:gd name="connsiteX0" fmla="*/ 4933245 w 5305778"/>
              <a:gd name="connsiteY0" fmla="*/ 45155 h 722489"/>
              <a:gd name="connsiteX1" fmla="*/ 5305778 w 5305778"/>
              <a:gd name="connsiteY1" fmla="*/ 45155 h 722489"/>
              <a:gd name="connsiteX2" fmla="*/ 5305778 w 5305778"/>
              <a:gd name="connsiteY2" fmla="*/ 722489 h 722489"/>
              <a:gd name="connsiteX3" fmla="*/ 0 w 5305778"/>
              <a:gd name="connsiteY3" fmla="*/ 688622 h 722489"/>
              <a:gd name="connsiteX4" fmla="*/ 11289 w 5305778"/>
              <a:gd name="connsiteY4" fmla="*/ 11289 h 722489"/>
              <a:gd name="connsiteX5" fmla="*/ 270934 w 5305778"/>
              <a:gd name="connsiteY5" fmla="*/ 0 h 72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5778" h="722489">
                <a:moveTo>
                  <a:pt x="4933245" y="45155"/>
                </a:moveTo>
                <a:lnTo>
                  <a:pt x="5305778" y="45155"/>
                </a:lnTo>
                <a:lnTo>
                  <a:pt x="5305778" y="722489"/>
                </a:lnTo>
                <a:lnTo>
                  <a:pt x="0" y="688622"/>
                </a:lnTo>
                <a:lnTo>
                  <a:pt x="11289" y="11289"/>
                </a:lnTo>
                <a:lnTo>
                  <a:pt x="270934" y="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9387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半导体存储器是一种能存储大量二值信息的半导体器件。</a:t>
            </a:r>
          </a:p>
          <a:p>
            <a:r>
              <a:rPr lang="zh-CN" altLang="en-US" dirty="0"/>
              <a:t>由于要求存储的数据量往往很大，因而不可能将每个存储单元电路的输入和输出端象寄存器那样固定地引出。</a:t>
            </a:r>
          </a:p>
          <a:p>
            <a:r>
              <a:rPr lang="zh-CN" altLang="en-US" dirty="0"/>
              <a:t>半导体存储器采用了按地址存放数据的方法，只有那些被输入地址代码指定的存储单元才能与输入</a:t>
            </a:r>
            <a:r>
              <a:rPr lang="en-US" altLang="zh-CN" dirty="0"/>
              <a:t>/</a:t>
            </a:r>
            <a:r>
              <a:rPr lang="zh-CN" altLang="en-US" dirty="0"/>
              <a:t>输出端接通，进行数据的读出和写入。 </a:t>
            </a:r>
          </a:p>
          <a:p>
            <a:pPr marL="109728" indent="0">
              <a:buNone/>
            </a:pPr>
            <a:endParaRPr lang="zh-CN" altLang="en-US" dirty="0"/>
          </a:p>
        </p:txBody>
      </p:sp>
      <p:sp>
        <p:nvSpPr>
          <p:cNvPr id="3" name="标题 2"/>
          <p:cNvSpPr>
            <a:spLocks noGrp="1"/>
          </p:cNvSpPr>
          <p:nvPr>
            <p:ph type="title"/>
          </p:nvPr>
        </p:nvSpPr>
        <p:spPr/>
        <p:txBody>
          <a:bodyPr/>
          <a:lstStyle/>
          <a:p>
            <a:r>
              <a:rPr lang="zh-CN" altLang="en-US" dirty="0" smtClean="0"/>
              <a:t>半导体存储器</a:t>
            </a:r>
            <a:endParaRPr lang="zh-CN" altLang="en-US" dirty="0"/>
          </a:p>
        </p:txBody>
      </p:sp>
    </p:spTree>
    <p:extLst>
      <p:ext uri="{BB962C8B-B14F-4D97-AF65-F5344CB8AC3E}">
        <p14:creationId xmlns:p14="http://schemas.microsoft.com/office/powerpoint/2010/main" val="64646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可编程逻辑器件分类</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79648500"/>
              </p:ext>
            </p:extLst>
          </p:nvPr>
        </p:nvGraphicFramePr>
        <p:xfrm>
          <a:off x="323528" y="2132856"/>
          <a:ext cx="8229600" cy="3759200"/>
        </p:xfrm>
        <a:graphic>
          <a:graphicData uri="http://schemas.openxmlformats.org/presentationml/2006/ole">
            <mc:AlternateContent xmlns:mc="http://schemas.openxmlformats.org/markup-compatibility/2006">
              <mc:Choice xmlns:v="urn:schemas-microsoft-com:vml" Requires="v">
                <p:oleObj spid="_x0000_s18440" name="Document" r:id="rId4" imgW="2848090" imgH="1345853" progId="Word.Document.8">
                  <p:embed/>
                </p:oleObj>
              </mc:Choice>
              <mc:Fallback>
                <p:oleObj name="Document" r:id="rId4" imgW="2848090" imgH="1345853" progId="Word.Document.8">
                  <p:embed/>
                  <p:pic>
                    <p:nvPicPr>
                      <p:cNvPr id="0" name="Object 4"/>
                      <p:cNvPicPr>
                        <a:picLocks noChangeAspect="1" noChangeArrowheads="1"/>
                      </p:cNvPicPr>
                      <p:nvPr/>
                    </p:nvPicPr>
                    <p:blipFill>
                      <a:blip r:embed="rId5"/>
                      <a:srcRect/>
                      <a:stretch>
                        <a:fillRect/>
                      </a:stretch>
                    </p:blipFill>
                    <p:spPr bwMode="auto">
                      <a:xfrm>
                        <a:off x="323528" y="2132856"/>
                        <a:ext cx="8229600" cy="3759200"/>
                      </a:xfrm>
                      <a:prstGeom prst="rect">
                        <a:avLst/>
                      </a:prstGeom>
                      <a:noFill/>
                      <a:ln>
                        <a:noFill/>
                      </a:ln>
                      <a:effectLst/>
                    </p:spPr>
                  </p:pic>
                </p:oleObj>
              </mc:Fallback>
            </mc:AlternateContent>
          </a:graphicData>
        </a:graphic>
      </p:graphicFrame>
      <p:sp>
        <p:nvSpPr>
          <p:cNvPr id="5" name="TextBox 4"/>
          <p:cNvSpPr txBox="1"/>
          <p:nvPr/>
        </p:nvSpPr>
        <p:spPr>
          <a:xfrm>
            <a:off x="3707904" y="5548590"/>
            <a:ext cx="1994457" cy="369332"/>
          </a:xfrm>
          <a:prstGeom prst="rect">
            <a:avLst/>
          </a:prstGeom>
          <a:noFill/>
        </p:spPr>
        <p:txBody>
          <a:bodyPr wrap="none" rtlCol="0">
            <a:spAutoFit/>
          </a:bodyPr>
          <a:lstStyle/>
          <a:p>
            <a:r>
              <a:rPr lang="zh-CN" altLang="en-US" dirty="0" smtClean="0"/>
              <a:t>按集成度分类</a:t>
            </a:r>
            <a:r>
              <a:rPr lang="en-US" altLang="zh-CN" dirty="0" smtClean="0"/>
              <a:t>PLD</a:t>
            </a:r>
            <a:endParaRPr lang="zh-CN" altLang="en-US" dirty="0"/>
          </a:p>
        </p:txBody>
      </p:sp>
    </p:spTree>
    <p:extLst>
      <p:ext uri="{BB962C8B-B14F-4D97-AF65-F5344CB8AC3E}">
        <p14:creationId xmlns:p14="http://schemas.microsoft.com/office/powerpoint/2010/main" val="35550854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按逻辑实现结构分类</a:t>
            </a:r>
            <a:endParaRPr lang="zh-CN" altLang="en-US" dirty="0"/>
          </a:p>
        </p:txBody>
      </p:sp>
      <p:sp>
        <p:nvSpPr>
          <p:cNvPr id="4" name="矩形 3"/>
          <p:cNvSpPr/>
          <p:nvPr/>
        </p:nvSpPr>
        <p:spPr>
          <a:xfrm>
            <a:off x="2843808" y="1988840"/>
            <a:ext cx="30963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可编程逻辑器件</a:t>
            </a:r>
            <a:r>
              <a:rPr lang="en-US" altLang="zh-CN" dirty="0" smtClean="0"/>
              <a:t>PLD</a:t>
            </a:r>
            <a:endParaRPr lang="zh-CN" altLang="en-US" dirty="0"/>
          </a:p>
        </p:txBody>
      </p:sp>
      <p:sp>
        <p:nvSpPr>
          <p:cNvPr id="5" name="圆角矩形 4"/>
          <p:cNvSpPr/>
          <p:nvPr/>
        </p:nvSpPr>
        <p:spPr>
          <a:xfrm>
            <a:off x="1676990" y="3501008"/>
            <a:ext cx="2160240" cy="9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与或乘积项结构</a:t>
            </a:r>
            <a:endParaRPr lang="en-US" altLang="zh-CN" dirty="0" smtClean="0"/>
          </a:p>
          <a:p>
            <a:pPr algn="ctr"/>
            <a:r>
              <a:rPr lang="en-US" altLang="zh-CN" dirty="0"/>
              <a:t>PROM</a:t>
            </a:r>
            <a:r>
              <a:rPr lang="zh-CN" altLang="en-US" dirty="0" smtClean="0"/>
              <a:t>，</a:t>
            </a:r>
            <a:r>
              <a:rPr lang="en-US" altLang="zh-CN" dirty="0" smtClean="0"/>
              <a:t>PLA</a:t>
            </a:r>
            <a:r>
              <a:rPr lang="zh-CN" altLang="en-US" dirty="0" smtClean="0"/>
              <a:t>，</a:t>
            </a:r>
            <a:r>
              <a:rPr lang="en-US" altLang="zh-CN" dirty="0" smtClean="0"/>
              <a:t>PAL</a:t>
            </a:r>
            <a:r>
              <a:rPr lang="zh-CN" altLang="en-US" dirty="0" smtClean="0"/>
              <a:t>，</a:t>
            </a:r>
            <a:r>
              <a:rPr lang="en-US" altLang="zh-CN" dirty="0" smtClean="0"/>
              <a:t>GAL</a:t>
            </a:r>
            <a:r>
              <a:rPr lang="zh-CN" altLang="en-US" dirty="0" smtClean="0"/>
              <a:t>，</a:t>
            </a:r>
            <a:r>
              <a:rPr lang="en-US" altLang="zh-CN" dirty="0" smtClean="0"/>
              <a:t>CPLD</a:t>
            </a:r>
            <a:endParaRPr lang="zh-CN" altLang="en-US" dirty="0"/>
          </a:p>
        </p:txBody>
      </p:sp>
      <p:sp>
        <p:nvSpPr>
          <p:cNvPr id="6" name="圆角矩形 5"/>
          <p:cNvSpPr/>
          <p:nvPr/>
        </p:nvSpPr>
        <p:spPr>
          <a:xfrm>
            <a:off x="5148064" y="3645024"/>
            <a:ext cx="216024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查找表结构</a:t>
            </a:r>
            <a:endParaRPr lang="en-US" altLang="zh-CN" dirty="0" smtClean="0"/>
          </a:p>
          <a:p>
            <a:pPr algn="ctr"/>
            <a:r>
              <a:rPr lang="en-US" altLang="zh-CN" dirty="0" smtClean="0"/>
              <a:t>FPGA</a:t>
            </a:r>
            <a:endParaRPr lang="zh-CN" altLang="en-US" dirty="0"/>
          </a:p>
        </p:txBody>
      </p:sp>
      <p:cxnSp>
        <p:nvCxnSpPr>
          <p:cNvPr id="8" name="直接箭头连接符 7"/>
          <p:cNvCxnSpPr>
            <a:stCxn id="4" idx="2"/>
          </p:cNvCxnSpPr>
          <p:nvPr/>
        </p:nvCxnSpPr>
        <p:spPr>
          <a:xfrm flipH="1">
            <a:off x="3059832" y="2564904"/>
            <a:ext cx="13321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a:off x="4391980" y="2564904"/>
            <a:ext cx="183620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1666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与或乘积项结构</a:t>
            </a:r>
            <a:endParaRPr lang="zh-CN" altLang="en-US" dirty="0"/>
          </a:p>
        </p:txBody>
      </p:sp>
      <p:graphicFrame>
        <p:nvGraphicFramePr>
          <p:cNvPr id="4" name="对象 3"/>
          <p:cNvGraphicFramePr>
            <a:graphicFrameLocks noGrp="1" noChangeAspect="1"/>
          </p:cNvGraphicFramePr>
          <p:nvPr/>
        </p:nvGraphicFramePr>
        <p:xfrm>
          <a:off x="1908175" y="1196975"/>
          <a:ext cx="4667250" cy="4824413"/>
        </p:xfrm>
        <a:graphic>
          <a:graphicData uri="http://schemas.openxmlformats.org/presentationml/2006/ole">
            <mc:AlternateContent xmlns:mc="http://schemas.openxmlformats.org/markup-compatibility/2006">
              <mc:Choice xmlns:v="urn:schemas-microsoft-com:vml" Requires="v">
                <p:oleObj spid="_x0000_s20487" name="VISIO" r:id="rId4" imgW="2141220" imgH="2316480" progId="Visio.Drawing.11">
                  <p:embed/>
                </p:oleObj>
              </mc:Choice>
              <mc:Fallback>
                <p:oleObj name="VISIO" r:id="rId4" imgW="2141220" imgH="2316480"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196975"/>
                        <a:ext cx="4667250"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35113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dirty="0" smtClean="0"/>
              <a:t>PROM</a:t>
            </a:r>
            <a:r>
              <a:rPr lang="zh-CN" altLang="en-US" dirty="0" smtClean="0"/>
              <a:t>和</a:t>
            </a:r>
            <a:r>
              <a:rPr lang="en-US" altLang="zh-CN" dirty="0" smtClean="0"/>
              <a:t>PLA</a:t>
            </a:r>
            <a:endParaRPr lang="zh-CN" altLang="en-US" dirty="0"/>
          </a:p>
        </p:txBody>
      </p:sp>
      <p:sp>
        <p:nvSpPr>
          <p:cNvPr id="36867" name="Rectangle 3"/>
          <p:cNvSpPr>
            <a:spLocks noGrp="1" noChangeArrowheads="1"/>
          </p:cNvSpPr>
          <p:nvPr>
            <p:ph type="body" idx="1"/>
          </p:nvPr>
        </p:nvSpPr>
        <p:spPr>
          <a:xfrm>
            <a:off x="323528" y="1340768"/>
            <a:ext cx="8229600" cy="1511300"/>
          </a:xfrm>
        </p:spPr>
        <p:txBody>
          <a:bodyPr/>
          <a:lstStyle/>
          <a:p>
            <a:pPr>
              <a:buFont typeface="Wingdings" pitchFamily="2" charset="2"/>
              <a:buNone/>
            </a:pPr>
            <a:r>
              <a:rPr lang="zh-CN" altLang="en-US" b="1" dirty="0"/>
              <a:t>    </a:t>
            </a:r>
            <a:r>
              <a:rPr lang="zh-CN" altLang="en-US" sz="2800" dirty="0"/>
              <a:t>对于如下图所示的4×3 </a:t>
            </a:r>
            <a:r>
              <a:rPr lang="en-US" altLang="zh-CN" sz="2800" dirty="0"/>
              <a:t>ROM， </a:t>
            </a:r>
            <a:r>
              <a:rPr lang="zh-CN" altLang="en-US" sz="2800" dirty="0"/>
              <a:t>只要对或阵列进行适当的编程，就可以实现某一个两输入三输出逻辑函数。</a:t>
            </a:r>
          </a:p>
        </p:txBody>
      </p:sp>
      <p:graphicFrame>
        <p:nvGraphicFramePr>
          <p:cNvPr id="36868" name="Object 4"/>
          <p:cNvGraphicFramePr>
            <a:graphicFrameLocks noGrp="1" noChangeAspect="1"/>
          </p:cNvGraphicFramePr>
          <p:nvPr>
            <p:ph sz="half" idx="4294967295"/>
            <p:extLst>
              <p:ext uri="{D42A27DB-BD31-4B8C-83A1-F6EECF244321}">
                <p14:modId xmlns:p14="http://schemas.microsoft.com/office/powerpoint/2010/main" val="212986194"/>
              </p:ext>
            </p:extLst>
          </p:nvPr>
        </p:nvGraphicFramePr>
        <p:xfrm>
          <a:off x="901875" y="2564904"/>
          <a:ext cx="7919863" cy="3455219"/>
        </p:xfrm>
        <a:graphic>
          <a:graphicData uri="http://schemas.openxmlformats.org/presentationml/2006/ole">
            <mc:AlternateContent xmlns:mc="http://schemas.openxmlformats.org/markup-compatibility/2006">
              <mc:Choice xmlns:v="urn:schemas-microsoft-com:vml" Requires="v">
                <p:oleObj spid="_x0000_s12326" name="VISIO" r:id="rId4" imgW="5324400" imgH="2296800" progId="Visio.Drawing.4">
                  <p:embed/>
                </p:oleObj>
              </mc:Choice>
              <mc:Fallback>
                <p:oleObj name="VISIO" r:id="rId4" imgW="5324400" imgH="229680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875" y="2564904"/>
                        <a:ext cx="7919863" cy="3455219"/>
                      </a:xfrm>
                      <a:prstGeom prst="rect">
                        <a:avLst/>
                      </a:prstGeom>
                      <a:noFill/>
                      <a:ln>
                        <a:noFill/>
                      </a:ln>
                      <a:effectLst/>
                    </p:spPr>
                  </p:pic>
                </p:oleObj>
              </mc:Fallback>
            </mc:AlternateContent>
          </a:graphicData>
        </a:graphic>
      </p:graphicFrame>
      <p:sp>
        <p:nvSpPr>
          <p:cNvPr id="36870" name="Text Box 6"/>
          <p:cNvSpPr txBox="1">
            <a:spLocks noChangeArrowheads="1"/>
          </p:cNvSpPr>
          <p:nvPr/>
        </p:nvSpPr>
        <p:spPr bwMode="auto">
          <a:xfrm>
            <a:off x="2195513" y="5373688"/>
            <a:ext cx="1223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1800">
                <a:solidFill>
                  <a:schemeClr val="tx1"/>
                </a:solidFill>
                <a:ea typeface="宋体" pitchFamily="2" charset="-122"/>
              </a:rPr>
              <a:t>编程前</a:t>
            </a:r>
          </a:p>
        </p:txBody>
      </p:sp>
      <p:sp>
        <p:nvSpPr>
          <p:cNvPr id="36871" name="Text Box 7"/>
          <p:cNvSpPr txBox="1">
            <a:spLocks noChangeArrowheads="1"/>
          </p:cNvSpPr>
          <p:nvPr/>
        </p:nvSpPr>
        <p:spPr bwMode="auto">
          <a:xfrm>
            <a:off x="5076825" y="53736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1800">
                <a:solidFill>
                  <a:schemeClr val="tx1"/>
                </a:solidFill>
                <a:ea typeface="宋体" pitchFamily="2" charset="-122"/>
              </a:rPr>
              <a:t>编程后</a:t>
            </a:r>
          </a:p>
        </p:txBody>
      </p:sp>
      <p:sp>
        <p:nvSpPr>
          <p:cNvPr id="36872" name="Text Box 8"/>
          <p:cNvSpPr txBox="1">
            <a:spLocks noChangeArrowheads="1"/>
          </p:cNvSpPr>
          <p:nvPr/>
        </p:nvSpPr>
        <p:spPr bwMode="auto">
          <a:xfrm>
            <a:off x="7596188" y="5373688"/>
            <a:ext cx="122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1800">
                <a:solidFill>
                  <a:schemeClr val="tx1"/>
                </a:solidFill>
                <a:ea typeface="宋体" pitchFamily="2" charset="-122"/>
              </a:rPr>
              <a:t>存储单元</a:t>
            </a:r>
          </a:p>
        </p:txBody>
      </p:sp>
      <p:graphicFrame>
        <p:nvGraphicFramePr>
          <p:cNvPr id="36876" name="Object 12"/>
          <p:cNvGraphicFramePr>
            <a:graphicFrameLocks noGrp="1" noChangeAspect="1"/>
          </p:cNvGraphicFramePr>
          <p:nvPr>
            <p:ph sz="half" idx="4294967295"/>
            <p:extLst>
              <p:ext uri="{D42A27DB-BD31-4B8C-83A1-F6EECF244321}">
                <p14:modId xmlns:p14="http://schemas.microsoft.com/office/powerpoint/2010/main" val="2753383560"/>
              </p:ext>
            </p:extLst>
          </p:nvPr>
        </p:nvGraphicFramePr>
        <p:xfrm>
          <a:off x="1259632" y="5740400"/>
          <a:ext cx="2592387" cy="504825"/>
        </p:xfrm>
        <a:graphic>
          <a:graphicData uri="http://schemas.openxmlformats.org/presentationml/2006/ole">
            <mc:AlternateContent xmlns:mc="http://schemas.openxmlformats.org/markup-compatibility/2006">
              <mc:Choice xmlns:v="urn:schemas-microsoft-com:vml" Requires="v">
                <p:oleObj spid="_x0000_s12327" name="Equation" r:id="rId6" imgW="1384200" imgH="253800" progId="Equation.3">
                  <p:embed/>
                </p:oleObj>
              </mc:Choice>
              <mc:Fallback>
                <p:oleObj name="Equation" r:id="rId6" imgW="138420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5740400"/>
                        <a:ext cx="25923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8" name="Object 14"/>
          <p:cNvGraphicFramePr>
            <a:graphicFrameLocks noGrp="1" noChangeAspect="1"/>
          </p:cNvGraphicFramePr>
          <p:nvPr>
            <p:ph sz="half" idx="4294967295"/>
            <p:extLst>
              <p:ext uri="{D42A27DB-BD31-4B8C-83A1-F6EECF244321}">
                <p14:modId xmlns:p14="http://schemas.microsoft.com/office/powerpoint/2010/main" val="2532827578"/>
              </p:ext>
            </p:extLst>
          </p:nvPr>
        </p:nvGraphicFramePr>
        <p:xfrm>
          <a:off x="4139952" y="5740400"/>
          <a:ext cx="2160588" cy="514350"/>
        </p:xfrm>
        <a:graphic>
          <a:graphicData uri="http://schemas.openxmlformats.org/presentationml/2006/ole">
            <mc:AlternateContent xmlns:mc="http://schemas.openxmlformats.org/markup-compatibility/2006">
              <mc:Choice xmlns:v="urn:schemas-microsoft-com:vml" Requires="v">
                <p:oleObj spid="_x0000_s12328" name="Equation" r:id="rId8" imgW="1066680" imgH="253800" progId="Equation.3">
                  <p:embed/>
                </p:oleObj>
              </mc:Choice>
              <mc:Fallback>
                <p:oleObj name="Equation" r:id="rId8" imgW="106668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9952" y="5740400"/>
                        <a:ext cx="2160588"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0" name="Object 16"/>
          <p:cNvGraphicFramePr>
            <a:graphicFrameLocks noGrp="1" noChangeAspect="1"/>
          </p:cNvGraphicFramePr>
          <p:nvPr>
            <p:ph sz="half" idx="4294967295"/>
            <p:extLst>
              <p:ext uri="{D42A27DB-BD31-4B8C-83A1-F6EECF244321}">
                <p14:modId xmlns:p14="http://schemas.microsoft.com/office/powerpoint/2010/main" val="3429333281"/>
              </p:ext>
            </p:extLst>
          </p:nvPr>
        </p:nvGraphicFramePr>
        <p:xfrm>
          <a:off x="6444456" y="5740400"/>
          <a:ext cx="2303463" cy="541338"/>
        </p:xfrm>
        <a:graphic>
          <a:graphicData uri="http://schemas.openxmlformats.org/presentationml/2006/ole">
            <mc:AlternateContent xmlns:mc="http://schemas.openxmlformats.org/markup-compatibility/2006">
              <mc:Choice xmlns:v="urn:schemas-microsoft-com:vml" Requires="v">
                <p:oleObj spid="_x0000_s12329" name="Equation" r:id="rId10" imgW="1079280" imgH="253800" progId="Equation.3">
                  <p:embed/>
                </p:oleObj>
              </mc:Choice>
              <mc:Fallback>
                <p:oleObj name="Equation" r:id="rId10" imgW="107928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44456" y="5740400"/>
                        <a:ext cx="2303463"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177775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109571" name="Rectangle 3"/>
          <p:cNvSpPr>
            <a:spLocks noGrp="1" noChangeArrowheads="1"/>
          </p:cNvSpPr>
          <p:nvPr>
            <p:ph type="body" idx="1"/>
          </p:nvPr>
        </p:nvSpPr>
        <p:spPr/>
        <p:txBody>
          <a:bodyPr/>
          <a:lstStyle/>
          <a:p>
            <a:pPr>
              <a:buFont typeface="Wingdings" pitchFamily="2" charset="2"/>
              <a:buNone/>
            </a:pPr>
            <a:r>
              <a:rPr lang="zh-CN" altLang="en-US" sz="2800">
                <a:solidFill>
                  <a:srgbClr val="003300"/>
                </a:solidFill>
                <a:latin typeface="楷体_GB2312" pitchFamily="49" charset="-122"/>
              </a:rPr>
              <a:t>   </a:t>
            </a:r>
            <a:r>
              <a:rPr lang="zh-CN" altLang="en-US" sz="2800">
                <a:solidFill>
                  <a:schemeClr val="tx1"/>
                </a:solidFill>
                <a:latin typeface="楷体_GB2312" pitchFamily="49" charset="-122"/>
              </a:rPr>
              <a:t>查找表（</a:t>
            </a:r>
            <a:r>
              <a:rPr lang="en-US" altLang="zh-CN" sz="2800">
                <a:solidFill>
                  <a:schemeClr val="tx1"/>
                </a:solidFill>
                <a:latin typeface="楷体_GB2312" pitchFamily="49" charset="-122"/>
              </a:rPr>
              <a:t>Look Up Table，LUT）</a:t>
            </a:r>
            <a:r>
              <a:rPr lang="zh-CN" altLang="en-US" sz="2800">
                <a:solidFill>
                  <a:schemeClr val="tx1"/>
                </a:solidFill>
                <a:latin typeface="楷体_GB2312" pitchFamily="49" charset="-122"/>
              </a:rPr>
              <a:t>本质上就是一个</a:t>
            </a:r>
            <a:r>
              <a:rPr lang="en-US" altLang="zh-CN" sz="2800">
                <a:solidFill>
                  <a:schemeClr val="tx1"/>
                </a:solidFill>
                <a:latin typeface="楷体_GB2312" pitchFamily="49" charset="-122"/>
              </a:rPr>
              <a:t>RAM。</a:t>
            </a:r>
            <a:r>
              <a:rPr lang="zh-CN" altLang="en-US" sz="2800">
                <a:solidFill>
                  <a:schemeClr val="tx1"/>
                </a:solidFill>
                <a:latin typeface="楷体_GB2312" pitchFamily="49" charset="-122"/>
              </a:rPr>
              <a:t>目前</a:t>
            </a:r>
            <a:r>
              <a:rPr lang="en-US" altLang="zh-CN" sz="2800">
                <a:solidFill>
                  <a:schemeClr val="tx1"/>
                </a:solidFill>
                <a:latin typeface="楷体_GB2312" pitchFamily="49" charset="-122"/>
              </a:rPr>
              <a:t>FPGA</a:t>
            </a:r>
            <a:r>
              <a:rPr lang="zh-CN" altLang="en-US" sz="2800">
                <a:solidFill>
                  <a:schemeClr val="tx1"/>
                </a:solidFill>
                <a:latin typeface="楷体_GB2312" pitchFamily="49" charset="-122"/>
              </a:rPr>
              <a:t>中多使用4输入的</a:t>
            </a:r>
            <a:r>
              <a:rPr lang="en-US" altLang="zh-CN" sz="2800">
                <a:solidFill>
                  <a:schemeClr val="tx1"/>
                </a:solidFill>
                <a:latin typeface="楷体_GB2312" pitchFamily="49" charset="-122"/>
              </a:rPr>
              <a:t>LUT，</a:t>
            </a:r>
            <a:r>
              <a:rPr lang="zh-CN" altLang="en-US" sz="2800">
                <a:solidFill>
                  <a:schemeClr val="tx1"/>
                </a:solidFill>
                <a:latin typeface="楷体_GB2312" pitchFamily="49" charset="-122"/>
              </a:rPr>
              <a:t>所以每一个</a:t>
            </a:r>
            <a:r>
              <a:rPr lang="en-US" altLang="zh-CN" sz="2800">
                <a:solidFill>
                  <a:schemeClr val="tx1"/>
                </a:solidFill>
                <a:latin typeface="楷体_GB2312" pitchFamily="49" charset="-122"/>
              </a:rPr>
              <a:t>LUT</a:t>
            </a:r>
            <a:r>
              <a:rPr lang="zh-CN" altLang="en-US" sz="2800">
                <a:solidFill>
                  <a:schemeClr val="tx1"/>
                </a:solidFill>
                <a:latin typeface="楷体_GB2312" pitchFamily="49" charset="-122"/>
              </a:rPr>
              <a:t>可以看成一个有4位地址线的16×1的</a:t>
            </a:r>
            <a:r>
              <a:rPr lang="en-US" altLang="zh-CN" sz="2800">
                <a:solidFill>
                  <a:schemeClr val="tx1"/>
                </a:solidFill>
                <a:latin typeface="楷体_GB2312" pitchFamily="49" charset="-122"/>
              </a:rPr>
              <a:t>RAM。</a:t>
            </a:r>
            <a:r>
              <a:rPr lang="zh-CN" altLang="en-US" sz="2800">
                <a:solidFill>
                  <a:schemeClr val="tx1"/>
                </a:solidFill>
                <a:latin typeface="楷体_GB2312" pitchFamily="49" charset="-122"/>
              </a:rPr>
              <a:t>当用户通过原理图或</a:t>
            </a:r>
            <a:r>
              <a:rPr lang="en-US" altLang="zh-CN" sz="2800">
                <a:solidFill>
                  <a:schemeClr val="tx1"/>
                </a:solidFill>
                <a:latin typeface="楷体_GB2312" pitchFamily="49" charset="-122"/>
              </a:rPr>
              <a:t>HDL</a:t>
            </a:r>
            <a:r>
              <a:rPr lang="zh-CN" altLang="en-US" sz="2800">
                <a:solidFill>
                  <a:schemeClr val="tx1"/>
                </a:solidFill>
                <a:latin typeface="楷体_GB2312" pitchFamily="49" charset="-122"/>
              </a:rPr>
              <a:t>语言描述了一个逻辑电路以后，</a:t>
            </a:r>
            <a:r>
              <a:rPr lang="en-US" altLang="zh-CN" sz="2800">
                <a:solidFill>
                  <a:schemeClr val="tx1"/>
                </a:solidFill>
                <a:latin typeface="楷体_GB2312" pitchFamily="49" charset="-122"/>
              </a:rPr>
              <a:t>FPGA</a:t>
            </a:r>
            <a:r>
              <a:rPr lang="zh-CN" altLang="en-US" sz="2800">
                <a:solidFill>
                  <a:schemeClr val="tx1"/>
                </a:solidFill>
                <a:latin typeface="楷体_GB2312" pitchFamily="49" charset="-122"/>
              </a:rPr>
              <a:t>开发软件会自动计算逻辑电路的所有可能的结果，并把结果事先写入</a:t>
            </a:r>
            <a:r>
              <a:rPr lang="en-US" altLang="zh-CN" sz="2800">
                <a:solidFill>
                  <a:schemeClr val="tx1"/>
                </a:solidFill>
                <a:latin typeface="楷体_GB2312" pitchFamily="49" charset="-122"/>
              </a:rPr>
              <a:t>RAM。</a:t>
            </a:r>
            <a:endParaRPr lang="zh-CN" altLang="en-US" sz="2800">
              <a:solidFill>
                <a:schemeClr val="tx1"/>
              </a:solidFill>
              <a:latin typeface="楷体_GB2312" pitchFamily="49" charset="-122"/>
            </a:endParaRPr>
          </a:p>
          <a:p>
            <a:endParaRPr lang="zh-CN" altLang="en-US" sz="2800">
              <a:solidFill>
                <a:schemeClr val="tx1"/>
              </a:solidFill>
              <a:latin typeface="楷体_GB2312" pitchFamily="49" charset="-122"/>
            </a:endParaRPr>
          </a:p>
        </p:txBody>
      </p:sp>
    </p:spTree>
    <p:extLst>
      <p:ext uri="{BB962C8B-B14F-4D97-AF65-F5344CB8AC3E}">
        <p14:creationId xmlns:p14="http://schemas.microsoft.com/office/powerpoint/2010/main" val="10845422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10" name="Rectangle 18"/>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110595" name="Rectangle 3"/>
          <p:cNvSpPr>
            <a:spLocks noGrp="1" noChangeArrowheads="1"/>
          </p:cNvSpPr>
          <p:nvPr>
            <p:ph type="body" idx="1"/>
          </p:nvPr>
        </p:nvSpPr>
        <p:spPr/>
        <p:txBody>
          <a:bodyPr/>
          <a:lstStyle/>
          <a:p>
            <a:pPr>
              <a:spcBef>
                <a:spcPct val="0"/>
              </a:spcBef>
              <a:buClrTx/>
              <a:buFontTx/>
              <a:buNone/>
            </a:pPr>
            <a:r>
              <a:rPr lang="zh-CN" altLang="en-US" sz="2800">
                <a:solidFill>
                  <a:srgbClr val="003300"/>
                </a:solidFill>
                <a:latin typeface="楷体_GB2312" pitchFamily="49" charset="-122"/>
              </a:rPr>
              <a:t>  </a:t>
            </a:r>
            <a:r>
              <a:rPr lang="zh-CN" altLang="en-US" sz="2800">
                <a:solidFill>
                  <a:schemeClr val="tx1"/>
                </a:solidFill>
                <a:latin typeface="楷体_GB2312" pitchFamily="49" charset="-122"/>
              </a:rPr>
              <a:t>每输入一个信号进行逻辑运算就等于输入一个地址进行查表，找出地址对应的内容，然后输出即可。下图为一个三输入函数 </a:t>
            </a:r>
            <a:r>
              <a:rPr lang="en-US" altLang="zh-CN" sz="2800">
                <a:solidFill>
                  <a:schemeClr val="tx1"/>
                </a:solidFill>
                <a:latin typeface="楷体_GB2312" pitchFamily="49" charset="-122"/>
              </a:rPr>
              <a:t>y = (a&amp;b)|c</a:t>
            </a:r>
            <a:r>
              <a:rPr lang="zh-CN" altLang="en-US" sz="2800">
                <a:solidFill>
                  <a:schemeClr val="tx1"/>
                </a:solidFill>
                <a:latin typeface="楷体_GB2312" pitchFamily="49" charset="-122"/>
              </a:rPr>
              <a:t>对应的查找表。</a:t>
            </a:r>
          </a:p>
        </p:txBody>
      </p:sp>
      <p:pic>
        <p:nvPicPr>
          <p:cNvPr id="110596" name="Picture 4" descr="FPGA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644900"/>
            <a:ext cx="3886200" cy="2209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0615" name="Group 23"/>
          <p:cNvGraphicFramePr>
            <a:graphicFrameLocks noGrp="1"/>
          </p:cNvGraphicFramePr>
          <p:nvPr>
            <p:ph sz="half" idx="4294967295"/>
          </p:nvPr>
        </p:nvGraphicFramePr>
        <p:xfrm>
          <a:off x="4643438" y="3068638"/>
          <a:ext cx="3673475" cy="3370898"/>
        </p:xfrm>
        <a:graphic>
          <a:graphicData uri="http://schemas.openxmlformats.org/drawingml/2006/table">
            <a:tbl>
              <a:tblPr/>
              <a:tblGrid>
                <a:gridCol w="2089150"/>
                <a:gridCol w="1584325"/>
              </a:tblGrid>
              <a:tr h="4143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2"/>
                          </a:solidFill>
                          <a:effectLst/>
                          <a:latin typeface="Arial" pitchFamily="34" charset="0"/>
                          <a:ea typeface="楷体_GB2312" pitchFamily="49" charset="-122"/>
                        </a:rPr>
                        <a:t>A  B   C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  </a:t>
                      </a:r>
                      <a:r>
                        <a:rPr kumimoji="0" lang="en-US" altLang="zh-CN" sz="2000" b="1" i="0" u="none" strike="noStrike" cap="none" normalizeH="0" baseline="0" smtClean="0">
                          <a:ln>
                            <a:noFill/>
                          </a:ln>
                          <a:solidFill>
                            <a:schemeClr val="tx2"/>
                          </a:solidFill>
                          <a:effectLst/>
                          <a:latin typeface="Arial" pitchFamily="34" charset="0"/>
                          <a:ea typeface="楷体_GB2312" pitchFamily="49"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257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0   0   0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0   0   1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0   1   0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0   1   1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1   0   0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1   0   1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1   1   0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1   1   1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chemeClr val="tx2"/>
                          </a:solidFill>
                          <a:effectLst/>
                          <a:latin typeface="Arial" pitchFamily="34" charset="0"/>
                          <a:ea typeface="楷体_GB2312" pitchFamily="49" charset="-122"/>
                        </a:rPr>
                        <a:t>  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669490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875664"/>
          </a:xfrm>
        </p:spPr>
        <p:txBody>
          <a:bodyPr/>
          <a:lstStyle/>
          <a:p>
            <a:r>
              <a:rPr lang="en-US" altLang="zh-CN" dirty="0"/>
              <a:t>PLD</a:t>
            </a:r>
            <a:r>
              <a:rPr lang="zh-CN" altLang="en-US" dirty="0"/>
              <a:t>电路</a:t>
            </a:r>
            <a:r>
              <a:rPr lang="zh-CN" altLang="en-US" dirty="0" smtClean="0"/>
              <a:t>的表示方法</a:t>
            </a:r>
            <a:endParaRPr lang="en-US" altLang="zh-CN" dirty="0" smtClean="0"/>
          </a:p>
          <a:p>
            <a:pPr lvl="1"/>
            <a:r>
              <a:rPr lang="zh-CN" altLang="en-US" sz="2400" b="1" dirty="0">
                <a:latin typeface="新宋体" pitchFamily="49" charset="-122"/>
                <a:ea typeface="新宋体" pitchFamily="49" charset="-122"/>
              </a:rPr>
              <a:t>输入、输出缓冲器采用互补输出结构。</a:t>
            </a:r>
            <a:r>
              <a:rPr lang="zh-CN" altLang="en-US" sz="2400" b="1" dirty="0">
                <a:latin typeface="新宋体" pitchFamily="49" charset="-122"/>
                <a:ea typeface="新宋体" pitchFamily="49" charset="-122"/>
                <a:sym typeface="Wingdings 2" pitchFamily="18" charset="2"/>
              </a:rPr>
              <a:t>表示固定连接；表示编程连接；无记号表示不连接。</a:t>
            </a:r>
            <a:endParaRPr lang="zh-CN" altLang="en-US" dirty="0">
              <a:latin typeface="新宋体" pitchFamily="49" charset="-122"/>
              <a:ea typeface="新宋体" pitchFamily="49" charset="-122"/>
            </a:endParaRPr>
          </a:p>
        </p:txBody>
      </p:sp>
      <p:sp>
        <p:nvSpPr>
          <p:cNvPr id="3" name="标题 2"/>
          <p:cNvSpPr>
            <a:spLocks noGrp="1"/>
          </p:cNvSpPr>
          <p:nvPr>
            <p:ph type="title"/>
          </p:nvPr>
        </p:nvSpPr>
        <p:spPr/>
        <p:txBody>
          <a:bodyPr/>
          <a:lstStyle/>
          <a:p>
            <a:r>
              <a:rPr lang="zh-CN" altLang="en-US" dirty="0"/>
              <a:t>可编程器件的结构</a:t>
            </a:r>
          </a:p>
        </p:txBody>
      </p:sp>
      <p:grpSp>
        <p:nvGrpSpPr>
          <p:cNvPr id="7" name="组合 6"/>
          <p:cNvGrpSpPr/>
          <p:nvPr/>
        </p:nvGrpSpPr>
        <p:grpSpPr>
          <a:xfrm>
            <a:off x="467544" y="2852936"/>
            <a:ext cx="8153400" cy="3276600"/>
            <a:chOff x="467544" y="2852936"/>
            <a:chExt cx="8153400" cy="3276600"/>
          </a:xfrm>
        </p:grpSpPr>
        <p:pic>
          <p:nvPicPr>
            <p:cNvPr id="4" name="Picture 5" descr="FPGA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852936"/>
              <a:ext cx="8153400" cy="3276600"/>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a:xfrm>
              <a:off x="4716016" y="4941168"/>
              <a:ext cx="288032" cy="2099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a:t>
              </a:r>
              <a:endParaRPr lang="zh-CN" altLang="en-US" dirty="0">
                <a:solidFill>
                  <a:schemeClr val="tx1"/>
                </a:solidFill>
              </a:endParaRPr>
            </a:p>
          </p:txBody>
        </p:sp>
      </p:grpSp>
    </p:spTree>
    <p:extLst>
      <p:ext uri="{BB962C8B-B14F-4D97-AF65-F5344CB8AC3E}">
        <p14:creationId xmlns:p14="http://schemas.microsoft.com/office/powerpoint/2010/main" val="26471655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76803" name="Rectangle 3"/>
          <p:cNvSpPr>
            <a:spLocks noGrp="1" noChangeArrowheads="1"/>
          </p:cNvSpPr>
          <p:nvPr>
            <p:ph type="body" idx="1"/>
          </p:nvPr>
        </p:nvSpPr>
        <p:spPr/>
        <p:txBody>
          <a:bodyPr/>
          <a:lstStyle/>
          <a:p>
            <a:pPr>
              <a:buFont typeface="Wingdings" pitchFamily="2" charset="2"/>
              <a:buNone/>
            </a:pPr>
            <a:r>
              <a:rPr lang="zh-CN" altLang="en-US" b="1"/>
              <a:t>  </a:t>
            </a:r>
            <a:r>
              <a:rPr lang="zh-CN" altLang="en-US" sz="2800" u="sng"/>
              <a:t>与阵列</a:t>
            </a:r>
            <a:r>
              <a:rPr lang="zh-CN" altLang="en-US" sz="2800"/>
              <a:t>是</a:t>
            </a:r>
            <a:r>
              <a:rPr lang="en-US" altLang="zh-CN" sz="2800"/>
              <a:t>PLD</a:t>
            </a:r>
            <a:r>
              <a:rPr lang="zh-CN" altLang="en-US" sz="2800"/>
              <a:t>中的基本逻辑阵列，它们由若干个与门组成，每个与门都是多输入、单输出形式。</a:t>
            </a:r>
          </a:p>
          <a:p>
            <a:pPr>
              <a:buFont typeface="Wingdings" pitchFamily="2" charset="2"/>
              <a:buNone/>
            </a:pPr>
            <a:r>
              <a:rPr lang="zh-CN" altLang="en-US" sz="2800"/>
              <a:t>   </a:t>
            </a:r>
            <a:r>
              <a:rPr lang="zh-CN" altLang="en-US" sz="2800" u="sng"/>
              <a:t>或阵列</a:t>
            </a:r>
            <a:r>
              <a:rPr lang="zh-CN" altLang="en-US" sz="2800"/>
              <a:t>也是</a:t>
            </a:r>
            <a:r>
              <a:rPr lang="en-US" altLang="zh-CN" sz="2800"/>
              <a:t>PLD</a:t>
            </a:r>
            <a:r>
              <a:rPr lang="zh-CN" altLang="en-US" sz="2800"/>
              <a:t>中的基本逻辑阵列，它们由若干个或门组成，每个或门都是多输入、单输出形式。</a:t>
            </a:r>
          </a:p>
          <a:p>
            <a:pPr>
              <a:buFont typeface="Wingdings" pitchFamily="2" charset="2"/>
              <a:buNone/>
            </a:pPr>
            <a:endParaRPr lang="zh-CN" altLang="en-US" sz="2800"/>
          </a:p>
        </p:txBody>
      </p:sp>
    </p:spTree>
    <p:extLst>
      <p:ext uri="{BB962C8B-B14F-4D97-AF65-F5344CB8AC3E}">
        <p14:creationId xmlns:p14="http://schemas.microsoft.com/office/powerpoint/2010/main" val="4030744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34819" name="Rectangle 3"/>
          <p:cNvSpPr>
            <a:spLocks noGrp="1" noChangeArrowheads="1"/>
          </p:cNvSpPr>
          <p:nvPr>
            <p:ph type="body" idx="1"/>
          </p:nvPr>
        </p:nvSpPr>
        <p:spPr>
          <a:xfrm>
            <a:off x="457200" y="1557338"/>
            <a:ext cx="8229600" cy="1943100"/>
          </a:xfrm>
        </p:spPr>
        <p:txBody>
          <a:bodyPr/>
          <a:lstStyle/>
          <a:p>
            <a:r>
              <a:rPr lang="zh-CN" altLang="en-US"/>
              <a:t> </a:t>
            </a:r>
            <a:r>
              <a:rPr lang="en-US" altLang="zh-CN" sz="2800" b="1"/>
              <a:t>PLD</a:t>
            </a:r>
            <a:r>
              <a:rPr lang="zh-CN" altLang="en-US" sz="2800" b="1"/>
              <a:t>的输入缓冲器和反馈缓冲器都采用互补的输出结 构，以产生原变量和反变量两个互补的信号。</a:t>
            </a:r>
            <a:r>
              <a:rPr lang="zh-CN" altLang="en-US" sz="2800" b="1">
                <a:solidFill>
                  <a:srgbClr val="000099"/>
                </a:solidFill>
                <a:sym typeface="Wingdings 2" pitchFamily="18" charset="2"/>
              </a:rPr>
              <a:t> </a:t>
            </a:r>
          </a:p>
          <a:p>
            <a:pPr>
              <a:spcBef>
                <a:spcPct val="0"/>
              </a:spcBef>
              <a:buClrTx/>
              <a:buFontTx/>
              <a:buNone/>
            </a:pPr>
            <a:r>
              <a:rPr lang="zh-CN" altLang="en-US" sz="2800" b="1">
                <a:latin typeface="Times New Roman" pitchFamily="18" charset="0"/>
                <a:cs typeface="Times New Roman" pitchFamily="18" charset="0"/>
              </a:rPr>
              <a:t>     </a:t>
            </a:r>
            <a:r>
              <a:rPr lang="zh-CN" altLang="en-US" sz="2800" b="1">
                <a:latin typeface="Times New Roman" pitchFamily="18" charset="0"/>
              </a:rPr>
              <a:t>即</a:t>
            </a:r>
            <a:r>
              <a:rPr lang="zh-CN" altLang="en-US" sz="2800" b="1">
                <a:latin typeface="Times New Roman" pitchFamily="18" charset="0"/>
                <a:cs typeface="Times New Roman" pitchFamily="18" charset="0"/>
              </a:rPr>
              <a:t>：</a:t>
            </a:r>
            <a:r>
              <a:rPr lang="en-US" altLang="zh-CN" sz="2800">
                <a:latin typeface="Times New Roman" pitchFamily="18" charset="0"/>
                <a:cs typeface="Times New Roman" pitchFamily="18" charset="0"/>
              </a:rPr>
              <a:t> B＝A ，C＝</a:t>
            </a:r>
            <a:endParaRPr lang="zh-CN" altLang="en-US" sz="2800"/>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l="43555" t="33397" r="54059" b="63681"/>
          <a:stretch>
            <a:fillRect/>
          </a:stretch>
        </p:blipFill>
        <p:spPr bwMode="auto">
          <a:xfrm>
            <a:off x="3781425" y="2492896"/>
            <a:ext cx="368300" cy="346075"/>
          </a:xfrm>
          <a:prstGeom prst="rect">
            <a:avLst/>
          </a:prstGeom>
          <a:noFill/>
          <a:extLst>
            <a:ext uri="{909E8E84-426E-40DD-AFC4-6F175D3DCCD1}">
              <a14:hiddenFill xmlns:a14="http://schemas.microsoft.com/office/drawing/2010/main">
                <a:solidFill>
                  <a:srgbClr val="FFFFFF"/>
                </a:solidFill>
              </a14:hiddenFill>
            </a:ext>
          </a:extLst>
        </p:spPr>
      </p:pic>
      <p:pic>
        <p:nvPicPr>
          <p:cNvPr id="34821" name="Picture 5"/>
          <p:cNvPicPr>
            <a:picLocks noChangeAspect="1" noChangeArrowheads="1"/>
          </p:cNvPicPr>
          <p:nvPr/>
        </p:nvPicPr>
        <p:blipFill>
          <a:blip r:embed="rId4">
            <a:extLst>
              <a:ext uri="{28A0092B-C50C-407E-A947-70E740481C1C}">
                <a14:useLocalDpi xmlns:a14="http://schemas.microsoft.com/office/drawing/2010/main" val="0"/>
              </a:ext>
            </a:extLst>
          </a:blip>
          <a:srcRect l="57762" b="81732"/>
          <a:stretch>
            <a:fillRect/>
          </a:stretch>
        </p:blipFill>
        <p:spPr bwMode="auto">
          <a:xfrm>
            <a:off x="2268538" y="4005263"/>
            <a:ext cx="369887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9583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30723" name="Rectangle 3"/>
          <p:cNvSpPr>
            <a:spLocks noGrp="1" noChangeArrowheads="1"/>
          </p:cNvSpPr>
          <p:nvPr>
            <p:ph type="body" idx="1"/>
          </p:nvPr>
        </p:nvSpPr>
        <p:spPr>
          <a:xfrm>
            <a:off x="468313" y="1557338"/>
            <a:ext cx="8229600" cy="576262"/>
          </a:xfrm>
        </p:spPr>
        <p:txBody>
          <a:bodyPr/>
          <a:lstStyle/>
          <a:p>
            <a:pPr>
              <a:buFont typeface="Wingdings" pitchFamily="2" charset="2"/>
              <a:buNone/>
            </a:pPr>
            <a:r>
              <a:rPr lang="zh-CN" altLang="en-US" sz="2800" b="1"/>
              <a:t>例：一个</a:t>
            </a:r>
            <a:r>
              <a:rPr lang="en-US" altLang="zh-CN" sz="2800" b="1"/>
              <a:t>PLD</a:t>
            </a:r>
            <a:r>
              <a:rPr lang="zh-CN" altLang="en-US" sz="2800" b="1"/>
              <a:t>异或门电路如下图所示。图中</a:t>
            </a:r>
            <a:endParaRPr lang="zh-CN" altLang="en-US" sz="2800"/>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l="15163" t="88956" r="18773"/>
          <a:stretch>
            <a:fillRect/>
          </a:stretch>
        </p:blipFill>
        <p:spPr bwMode="auto">
          <a:xfrm>
            <a:off x="1692275" y="2205038"/>
            <a:ext cx="426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p:cNvPicPr>
            <a:picLocks noChangeAspect="1" noChangeArrowheads="1"/>
          </p:cNvPicPr>
          <p:nvPr/>
        </p:nvPicPr>
        <p:blipFill>
          <a:blip r:embed="rId3">
            <a:extLst>
              <a:ext uri="{28A0092B-C50C-407E-A947-70E740481C1C}">
                <a14:useLocalDpi xmlns:a14="http://schemas.microsoft.com/office/drawing/2010/main" val="0"/>
              </a:ext>
            </a:extLst>
          </a:blip>
          <a:srcRect b="24377"/>
          <a:stretch>
            <a:fillRect/>
          </a:stretch>
        </p:blipFill>
        <p:spPr bwMode="auto">
          <a:xfrm>
            <a:off x="1042988" y="2997200"/>
            <a:ext cx="6265862"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86337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从读、写的功能上分成只读存储器（</a:t>
            </a:r>
            <a:r>
              <a:rPr lang="en-US" altLang="zh-CN" dirty="0"/>
              <a:t>ROM</a:t>
            </a:r>
            <a:r>
              <a:rPr lang="zh-CN" altLang="en-US" dirty="0"/>
              <a:t>）和随机存取存储器（</a:t>
            </a:r>
            <a:r>
              <a:rPr lang="en-US" altLang="zh-CN" dirty="0"/>
              <a:t>RAM</a:t>
            </a:r>
            <a:r>
              <a:rPr lang="zh-CN" altLang="en-US" dirty="0"/>
              <a:t>）两大类。</a:t>
            </a:r>
          </a:p>
          <a:p>
            <a:r>
              <a:rPr lang="zh-CN" altLang="en-US" dirty="0"/>
              <a:t>根据存储单元电路结构和工作原理的</a:t>
            </a:r>
            <a:r>
              <a:rPr lang="zh-CN" altLang="en-US" dirty="0" smtClean="0"/>
              <a:t>不同，将</a:t>
            </a:r>
            <a:r>
              <a:rPr lang="en-US" altLang="zh-CN" dirty="0"/>
              <a:t>ROM</a:t>
            </a:r>
            <a:r>
              <a:rPr lang="zh-CN" altLang="en-US" dirty="0"/>
              <a:t>分为掩模</a:t>
            </a:r>
            <a:r>
              <a:rPr lang="en-US" altLang="zh-CN" dirty="0"/>
              <a:t>ROM</a:t>
            </a:r>
            <a:r>
              <a:rPr lang="zh-CN" altLang="en-US" dirty="0"/>
              <a:t>、</a:t>
            </a:r>
            <a:r>
              <a:rPr lang="en-US" altLang="zh-CN" dirty="0"/>
              <a:t>PROM</a:t>
            </a:r>
            <a:r>
              <a:rPr lang="zh-CN" altLang="en-US" dirty="0"/>
              <a:t>、</a:t>
            </a:r>
            <a:r>
              <a:rPr lang="en-US" altLang="zh-CN" dirty="0"/>
              <a:t>EPROM</a:t>
            </a:r>
            <a:r>
              <a:rPr lang="zh-CN" altLang="en-US" dirty="0"/>
              <a:t>、</a:t>
            </a:r>
            <a:r>
              <a:rPr lang="en-US" altLang="zh-CN" dirty="0"/>
              <a:t>EEPROM</a:t>
            </a:r>
            <a:r>
              <a:rPr lang="zh-CN" altLang="en-US" dirty="0"/>
              <a:t>、快闪存储器、</a:t>
            </a:r>
            <a:r>
              <a:rPr lang="en-US" altLang="zh-CN" dirty="0"/>
              <a:t>FIFO</a:t>
            </a:r>
            <a:r>
              <a:rPr lang="zh-CN" altLang="en-US" dirty="0"/>
              <a:t>、</a:t>
            </a:r>
            <a:r>
              <a:rPr lang="en-US" altLang="zh-CN" dirty="0"/>
              <a:t>LIFO</a:t>
            </a:r>
            <a:r>
              <a:rPr lang="zh-CN" altLang="en-US" dirty="0"/>
              <a:t>等多种类型；</a:t>
            </a:r>
          </a:p>
          <a:p>
            <a:r>
              <a:rPr lang="zh-CN" altLang="en-US" dirty="0"/>
              <a:t>将</a:t>
            </a:r>
            <a:r>
              <a:rPr lang="en-US" altLang="zh-CN" dirty="0"/>
              <a:t>RAM</a:t>
            </a:r>
            <a:r>
              <a:rPr lang="zh-CN" altLang="en-US" dirty="0"/>
              <a:t>分为静态</a:t>
            </a:r>
            <a:r>
              <a:rPr lang="en-US" altLang="zh-CN" dirty="0"/>
              <a:t>RAM(SRAM)</a:t>
            </a:r>
            <a:r>
              <a:rPr lang="zh-CN" altLang="en-US" dirty="0"/>
              <a:t>和动态</a:t>
            </a:r>
            <a:r>
              <a:rPr lang="en-US" altLang="zh-CN" dirty="0"/>
              <a:t>RAM(DRAM)</a:t>
            </a:r>
            <a:r>
              <a:rPr lang="zh-CN" altLang="en-US" dirty="0"/>
              <a:t>两类。</a:t>
            </a:r>
          </a:p>
          <a:p>
            <a:r>
              <a:rPr lang="zh-CN" altLang="en-US" dirty="0"/>
              <a:t>按制造工艺主要可分为双极型存储器和</a:t>
            </a:r>
            <a:r>
              <a:rPr lang="en-US" altLang="zh-CN" dirty="0"/>
              <a:t>MOS</a:t>
            </a:r>
            <a:r>
              <a:rPr lang="zh-CN" altLang="en-US" dirty="0"/>
              <a:t>存储器。</a:t>
            </a:r>
          </a:p>
          <a:p>
            <a:endParaRPr lang="zh-CN" altLang="en-US" dirty="0"/>
          </a:p>
        </p:txBody>
      </p:sp>
      <p:sp>
        <p:nvSpPr>
          <p:cNvPr id="3" name="标题 2"/>
          <p:cNvSpPr>
            <a:spLocks noGrp="1"/>
          </p:cNvSpPr>
          <p:nvPr>
            <p:ph type="title"/>
          </p:nvPr>
        </p:nvSpPr>
        <p:spPr/>
        <p:txBody>
          <a:bodyPr/>
          <a:lstStyle/>
          <a:p>
            <a:r>
              <a:rPr lang="zh-CN" altLang="en-US" dirty="0" smtClean="0"/>
              <a:t>半导体存储器分类</a:t>
            </a:r>
            <a:endParaRPr lang="zh-CN" altLang="en-US" dirty="0"/>
          </a:p>
        </p:txBody>
      </p:sp>
    </p:spTree>
    <p:extLst>
      <p:ext uri="{BB962C8B-B14F-4D97-AF65-F5344CB8AC3E}">
        <p14:creationId xmlns:p14="http://schemas.microsoft.com/office/powerpoint/2010/main" val="94776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35843" name="Rectangle 3"/>
          <p:cNvSpPr>
            <a:spLocks noGrp="1" noChangeArrowheads="1"/>
          </p:cNvSpPr>
          <p:nvPr>
            <p:ph type="body" idx="1"/>
          </p:nvPr>
        </p:nvSpPr>
        <p:spPr/>
        <p:txBody>
          <a:bodyPr/>
          <a:lstStyle/>
          <a:p>
            <a:pPr>
              <a:spcBef>
                <a:spcPct val="50000"/>
              </a:spcBef>
              <a:buClrTx/>
            </a:pPr>
            <a:r>
              <a:rPr lang="en-US" altLang="zh-CN" sz="2800" b="1">
                <a:solidFill>
                  <a:srgbClr val="000099"/>
                </a:solidFill>
              </a:rPr>
              <a:t> PROM: </a:t>
            </a:r>
          </a:p>
          <a:p>
            <a:pPr>
              <a:spcBef>
                <a:spcPct val="50000"/>
              </a:spcBef>
              <a:buClrTx/>
              <a:buFontTx/>
              <a:buNone/>
            </a:pPr>
            <a:r>
              <a:rPr lang="en-US" altLang="zh-CN" b="1">
                <a:solidFill>
                  <a:srgbClr val="000099"/>
                </a:solidFill>
              </a:rPr>
              <a:t> </a:t>
            </a:r>
            <a:r>
              <a:rPr lang="en-US" altLang="zh-CN" sz="2800" b="1">
                <a:solidFill>
                  <a:srgbClr val="000099"/>
                </a:solidFill>
                <a:sym typeface="Wingdings 3" pitchFamily="18" charset="2"/>
              </a:rPr>
              <a:t></a:t>
            </a:r>
            <a:r>
              <a:rPr lang="zh-CN" altLang="en-US" sz="2800">
                <a:solidFill>
                  <a:srgbClr val="000066"/>
                </a:solidFill>
                <a:latin typeface="宋体" pitchFamily="2" charset="-122"/>
              </a:rPr>
              <a:t>由固定的与阵列和可编程的或阵列组成。</a:t>
            </a:r>
          </a:p>
          <a:p>
            <a:pPr algn="just">
              <a:buFont typeface="Wingdings" pitchFamily="2" charset="2"/>
              <a:buNone/>
            </a:pPr>
            <a:r>
              <a:rPr lang="zh-CN" altLang="en-US" sz="2800"/>
              <a:t> </a:t>
            </a:r>
            <a:r>
              <a:rPr lang="en-US" altLang="zh-CN" sz="2800">
                <a:solidFill>
                  <a:srgbClr val="000099"/>
                </a:solidFill>
                <a:sym typeface="Wingdings 3" pitchFamily="18" charset="2"/>
              </a:rPr>
              <a:t></a:t>
            </a:r>
            <a:r>
              <a:rPr lang="zh-CN" altLang="en-US" sz="2800"/>
              <a:t>人们在研究数字存储理论和结构的同时， 发现了简单的数据存储和读出原理， 其本质就是实现一定的组合逻辑功能: 把地址作为输入， 每个存储单元的值作为输出， 不同的输入地址对应不同的输出数据。 实际上这也表征着一个对应的组合逻辑函数关系。</a:t>
            </a:r>
          </a:p>
        </p:txBody>
      </p:sp>
    </p:spTree>
    <p:extLst>
      <p:ext uri="{BB962C8B-B14F-4D97-AF65-F5344CB8AC3E}">
        <p14:creationId xmlns:p14="http://schemas.microsoft.com/office/powerpoint/2010/main" val="4033668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38915" name="Rectangle 3"/>
          <p:cNvSpPr>
            <a:spLocks noGrp="1" noChangeArrowheads="1"/>
          </p:cNvSpPr>
          <p:nvPr>
            <p:ph type="body" idx="1"/>
          </p:nvPr>
        </p:nvSpPr>
        <p:spPr>
          <a:xfrm>
            <a:off x="457200" y="1557338"/>
            <a:ext cx="8229600" cy="1800225"/>
          </a:xfrm>
        </p:spPr>
        <p:txBody>
          <a:bodyPr/>
          <a:lstStyle/>
          <a:p>
            <a:pPr>
              <a:lnSpc>
                <a:spcPct val="90000"/>
              </a:lnSpc>
              <a:buFont typeface="Wingdings" pitchFamily="2" charset="2"/>
              <a:buNone/>
            </a:pPr>
            <a:r>
              <a:rPr lang="zh-CN" altLang="en-US" sz="2800"/>
              <a:t>    下图所示是</a:t>
            </a:r>
            <a:r>
              <a:rPr lang="en-US" altLang="zh-CN" sz="2800"/>
              <a:t>ROM</a:t>
            </a:r>
            <a:r>
              <a:rPr lang="zh-CN" altLang="en-US" sz="2800"/>
              <a:t>的基本结构。 </a:t>
            </a:r>
            <a:r>
              <a:rPr lang="en-US" altLang="zh-CN" sz="2800"/>
              <a:t>A</a:t>
            </a:r>
            <a:r>
              <a:rPr lang="zh-CN" altLang="en-US" sz="2800"/>
              <a:t>是与阵列的</a:t>
            </a:r>
            <a:r>
              <a:rPr lang="en-US" altLang="zh-CN" sz="2800" i="1"/>
              <a:t>n</a:t>
            </a:r>
            <a:r>
              <a:rPr lang="zh-CN" altLang="en-US" sz="2800"/>
              <a:t>个输入变量， 经不可编程的与阵列产生输入变量的</a:t>
            </a:r>
          </a:p>
          <a:p>
            <a:pPr>
              <a:lnSpc>
                <a:spcPct val="90000"/>
              </a:lnSpc>
              <a:buFont typeface="Wingdings" pitchFamily="2" charset="2"/>
              <a:buNone/>
            </a:pPr>
            <a:r>
              <a:rPr lang="zh-CN" altLang="en-US" sz="2800"/>
              <a:t>       个最小项（乘积项）</a:t>
            </a:r>
            <a:r>
              <a:rPr lang="en-US" altLang="zh-CN" sz="2800"/>
              <a:t>W。 </a:t>
            </a:r>
            <a:r>
              <a:rPr lang="zh-CN" altLang="en-US" sz="2800"/>
              <a:t>可编程的或阵列可按编程的结果产生</a:t>
            </a:r>
            <a:r>
              <a:rPr lang="en-US" altLang="zh-CN" sz="2800" i="1"/>
              <a:t>m</a:t>
            </a:r>
            <a:r>
              <a:rPr lang="zh-CN" altLang="en-US" sz="2800"/>
              <a:t>个输出函数</a:t>
            </a:r>
            <a:r>
              <a:rPr lang="en-US" altLang="zh-CN" sz="2800"/>
              <a:t>F。</a:t>
            </a:r>
            <a:endParaRPr lang="zh-CN" altLang="en-US" sz="2800"/>
          </a:p>
          <a:p>
            <a:pPr>
              <a:lnSpc>
                <a:spcPct val="90000"/>
              </a:lnSpc>
              <a:buFont typeface="Wingdings" pitchFamily="2" charset="2"/>
              <a:buNone/>
            </a:pPr>
            <a:endParaRPr lang="zh-CN" altLang="en-US" sz="2800"/>
          </a:p>
        </p:txBody>
      </p:sp>
      <p:graphicFrame>
        <p:nvGraphicFramePr>
          <p:cNvPr id="38916" name="Object 4"/>
          <p:cNvGraphicFramePr>
            <a:graphicFrameLocks noGrp="1" noChangeAspect="1"/>
          </p:cNvGraphicFramePr>
          <p:nvPr>
            <p:ph sz="half" idx="4294967295"/>
          </p:nvPr>
        </p:nvGraphicFramePr>
        <p:xfrm>
          <a:off x="395288" y="3429000"/>
          <a:ext cx="8532812" cy="3028950"/>
        </p:xfrm>
        <a:graphic>
          <a:graphicData uri="http://schemas.openxmlformats.org/presentationml/2006/ole">
            <mc:AlternateContent xmlns:mc="http://schemas.openxmlformats.org/markup-compatibility/2006">
              <mc:Choice xmlns:v="urn:schemas-microsoft-com:vml" Requires="v">
                <p:oleObj spid="_x0000_s11284" name="VISIO" r:id="rId4" imgW="5049000" imgH="1523160" progId="Visio.Drawing.4">
                  <p:embed/>
                </p:oleObj>
              </mc:Choice>
              <mc:Fallback>
                <p:oleObj name="VISIO" r:id="rId4" imgW="5049000" imgH="152316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3429000"/>
                        <a:ext cx="8532812"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8" name="Object 6"/>
          <p:cNvGraphicFramePr>
            <a:graphicFrameLocks noGrp="1" noChangeAspect="1"/>
          </p:cNvGraphicFramePr>
          <p:nvPr>
            <p:ph sz="half" idx="4294967295"/>
          </p:nvPr>
        </p:nvGraphicFramePr>
        <p:xfrm>
          <a:off x="827088" y="2349500"/>
          <a:ext cx="469900" cy="503238"/>
        </p:xfrm>
        <a:graphic>
          <a:graphicData uri="http://schemas.openxmlformats.org/presentationml/2006/ole">
            <mc:AlternateContent xmlns:mc="http://schemas.openxmlformats.org/markup-compatibility/2006">
              <mc:Choice xmlns:v="urn:schemas-microsoft-com:vml" Requires="v">
                <p:oleObj spid="_x0000_s11285" name="公式" r:id="rId6" imgW="177480" imgH="190440" progId="Equation.3">
                  <p:embed/>
                </p:oleObj>
              </mc:Choice>
              <mc:Fallback>
                <p:oleObj name="公式" r:id="rId6" imgW="177480"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2349500"/>
                        <a:ext cx="4699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28395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37891" name="Rectangle 3"/>
          <p:cNvSpPr>
            <a:spLocks noGrp="1" noChangeArrowheads="1"/>
          </p:cNvSpPr>
          <p:nvPr>
            <p:ph type="body" idx="1"/>
          </p:nvPr>
        </p:nvSpPr>
        <p:spPr/>
        <p:txBody>
          <a:bodyPr/>
          <a:lstStyle/>
          <a:p>
            <a:r>
              <a:rPr lang="zh-CN" altLang="en-US" sz="2800" b="1">
                <a:solidFill>
                  <a:srgbClr val="000066"/>
                </a:solidFill>
                <a:latin typeface="宋体" pitchFamily="2" charset="-122"/>
              </a:rPr>
              <a:t>可编程逻辑阵列</a:t>
            </a:r>
            <a:r>
              <a:rPr lang="en-US" altLang="zh-CN" sz="2800" b="1">
                <a:solidFill>
                  <a:srgbClr val="000066"/>
                </a:solidFill>
              </a:rPr>
              <a:t>PLA</a:t>
            </a:r>
            <a:r>
              <a:rPr lang="en-US" altLang="zh-CN" sz="2800" b="1">
                <a:solidFill>
                  <a:srgbClr val="000099"/>
                </a:solidFill>
              </a:rPr>
              <a:t> :</a:t>
            </a:r>
          </a:p>
          <a:p>
            <a:pPr algn="just">
              <a:buFont typeface="Wingdings" pitchFamily="2" charset="2"/>
              <a:buNone/>
            </a:pPr>
            <a:r>
              <a:rPr lang="zh-CN" altLang="en-US" sz="2800" b="1"/>
              <a:t>     </a:t>
            </a:r>
            <a:r>
              <a:rPr lang="zh-CN" altLang="en-US" sz="2800"/>
              <a:t>正是基于对于存储器结构原理的认识， 人们开始努力进行基本的可编程器件的设计研究， 因而有可编程逻辑阵列（</a:t>
            </a:r>
            <a:r>
              <a:rPr lang="en-US" altLang="zh-CN" sz="2800"/>
              <a:t>PLA）</a:t>
            </a:r>
            <a:r>
              <a:rPr lang="zh-CN" altLang="en-US" sz="2800"/>
              <a:t>构想的出现， 其基本结构如图所示，其特点是输入与阵列和输出或阵列均可编程。</a:t>
            </a:r>
          </a:p>
          <a:p>
            <a:pPr algn="just">
              <a:buFont typeface="Wingdings" pitchFamily="2" charset="2"/>
              <a:buNone/>
            </a:pPr>
            <a:r>
              <a:rPr lang="zh-CN" altLang="en-US"/>
              <a:t>    </a:t>
            </a:r>
          </a:p>
        </p:txBody>
      </p:sp>
    </p:spTree>
    <p:extLst>
      <p:ext uri="{BB962C8B-B14F-4D97-AF65-F5344CB8AC3E}">
        <p14:creationId xmlns:p14="http://schemas.microsoft.com/office/powerpoint/2010/main" val="10402607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40963" name="Rectangle 3"/>
          <p:cNvSpPr>
            <a:spLocks noGrp="1" noChangeArrowheads="1"/>
          </p:cNvSpPr>
          <p:nvPr>
            <p:ph type="body" sz="half" idx="1"/>
          </p:nvPr>
        </p:nvSpPr>
        <p:spPr>
          <a:xfrm>
            <a:off x="457200" y="6092825"/>
            <a:ext cx="7643813" cy="431800"/>
          </a:xfrm>
        </p:spPr>
        <p:txBody>
          <a:bodyPr>
            <a:normAutofit lnSpcReduction="10000"/>
          </a:bodyPr>
          <a:lstStyle/>
          <a:p>
            <a:pPr>
              <a:buFont typeface="Wingdings" pitchFamily="2" charset="2"/>
              <a:buNone/>
            </a:pPr>
            <a:r>
              <a:rPr lang="zh-CN" altLang="en-US" sz="2400"/>
              <a:t>                            典型的</a:t>
            </a:r>
            <a:r>
              <a:rPr lang="en-US" altLang="zh-CN" sz="2400"/>
              <a:t>PLA</a:t>
            </a:r>
            <a:r>
              <a:rPr lang="zh-CN" altLang="en-US" sz="2400"/>
              <a:t>阵列   </a:t>
            </a:r>
          </a:p>
        </p:txBody>
      </p:sp>
      <p:graphicFrame>
        <p:nvGraphicFramePr>
          <p:cNvPr id="40964" name="Object 4"/>
          <p:cNvGraphicFramePr>
            <a:graphicFrameLocks noGrp="1" noChangeAspect="1"/>
          </p:cNvGraphicFramePr>
          <p:nvPr>
            <p:ph sz="half" idx="2"/>
          </p:nvPr>
        </p:nvGraphicFramePr>
        <p:xfrm>
          <a:off x="1908175" y="1196975"/>
          <a:ext cx="4667250" cy="4824413"/>
        </p:xfrm>
        <a:graphic>
          <a:graphicData uri="http://schemas.openxmlformats.org/presentationml/2006/ole">
            <mc:AlternateContent xmlns:mc="http://schemas.openxmlformats.org/markup-compatibility/2006">
              <mc:Choice xmlns:v="urn:schemas-microsoft-com:vml" Requires="v">
                <p:oleObj spid="_x0000_s13324" name="VISIO" r:id="rId4" imgW="2142720" imgH="2315160" progId="Visio.Drawing.11">
                  <p:embed/>
                </p:oleObj>
              </mc:Choice>
              <mc:Fallback>
                <p:oleObj name="VISIO" r:id="rId4" imgW="2142720" imgH="23151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196975"/>
                        <a:ext cx="4667250"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41318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39939" name="Rectangle 3"/>
          <p:cNvSpPr>
            <a:spLocks noGrp="1" noChangeArrowheads="1"/>
          </p:cNvSpPr>
          <p:nvPr>
            <p:ph type="body" idx="1"/>
          </p:nvPr>
        </p:nvSpPr>
        <p:spPr/>
        <p:txBody>
          <a:bodyPr/>
          <a:lstStyle/>
          <a:p>
            <a:pPr>
              <a:lnSpc>
                <a:spcPct val="90000"/>
              </a:lnSpc>
            </a:pPr>
            <a:r>
              <a:rPr lang="zh-CN" altLang="en-US" sz="2800"/>
              <a:t>对于</a:t>
            </a:r>
            <a:r>
              <a:rPr lang="en-US" altLang="zh-CN" sz="2800"/>
              <a:t>PLA</a:t>
            </a:r>
            <a:r>
              <a:rPr lang="zh-CN" altLang="en-US" sz="2800"/>
              <a:t>器件， 由于与阵列不再采用全译码的形式， 从而减小了阵列规模。 在实现函数时， 只运用简化后的与或式来实现所需的组合函数。 值得说明的是， 由于</a:t>
            </a:r>
            <a:r>
              <a:rPr lang="en-US" altLang="zh-CN" sz="2800"/>
              <a:t>PLA</a:t>
            </a:r>
            <a:r>
              <a:rPr lang="zh-CN" altLang="en-US" sz="2800"/>
              <a:t>器件的与、 或阵列都可以进行编程， 赋予了它很大的灵活性； 然而其实际的结构是简单的， 应用中器件的引脚也是有限的， 无法满足大规模逻辑高度灵活的编程的需求， 因而无法体现该结构的与或都可编程的优越性。 所以， 实际中</a:t>
            </a:r>
            <a:r>
              <a:rPr lang="en-US" altLang="zh-CN" sz="2800"/>
              <a:t>PLA</a:t>
            </a:r>
            <a:r>
              <a:rPr lang="zh-CN" altLang="en-US" sz="2800"/>
              <a:t>器件并没有形成产品。</a:t>
            </a:r>
          </a:p>
        </p:txBody>
      </p:sp>
    </p:spTree>
    <p:extLst>
      <p:ext uri="{BB962C8B-B14F-4D97-AF65-F5344CB8AC3E}">
        <p14:creationId xmlns:p14="http://schemas.microsoft.com/office/powerpoint/2010/main" val="23762721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41987" name="Rectangle 3"/>
          <p:cNvSpPr>
            <a:spLocks noGrp="1" noChangeArrowheads="1"/>
          </p:cNvSpPr>
          <p:nvPr>
            <p:ph type="body" idx="1"/>
          </p:nvPr>
        </p:nvSpPr>
        <p:spPr/>
        <p:txBody>
          <a:bodyPr/>
          <a:lstStyle/>
          <a:p>
            <a:pPr>
              <a:lnSpc>
                <a:spcPct val="90000"/>
              </a:lnSpc>
            </a:pPr>
            <a:r>
              <a:rPr lang="zh-CN" altLang="en-US">
                <a:solidFill>
                  <a:srgbClr val="800000"/>
                </a:solidFill>
                <a:latin typeface="宋体" pitchFamily="2" charset="-122"/>
              </a:rPr>
              <a:t>可编程阵列逻辑</a:t>
            </a:r>
            <a:r>
              <a:rPr lang="en-US" altLang="zh-CN">
                <a:solidFill>
                  <a:srgbClr val="800000"/>
                </a:solidFill>
              </a:rPr>
              <a:t>PAL</a:t>
            </a:r>
            <a:r>
              <a:rPr lang="zh-CN" altLang="en-US" sz="2800"/>
              <a:t>：</a:t>
            </a:r>
            <a:endParaRPr lang="en-US" altLang="zh-CN" sz="2800"/>
          </a:p>
          <a:p>
            <a:pPr>
              <a:lnSpc>
                <a:spcPct val="90000"/>
              </a:lnSpc>
              <a:buFont typeface="Wingdings" pitchFamily="2" charset="2"/>
              <a:buNone/>
            </a:pPr>
            <a:r>
              <a:rPr lang="zh-CN" altLang="en-US" sz="2800" b="1"/>
              <a:t>   </a:t>
            </a:r>
            <a:r>
              <a:rPr lang="zh-CN" altLang="en-US" sz="2800"/>
              <a:t>可编程阵列逻辑（</a:t>
            </a:r>
            <a:r>
              <a:rPr lang="en-US" altLang="zh-CN" sz="2800"/>
              <a:t>PAL）</a:t>
            </a:r>
            <a:r>
              <a:rPr lang="zh-CN" altLang="en-US" sz="2800"/>
              <a:t>是在</a:t>
            </a:r>
            <a:r>
              <a:rPr lang="en-US" altLang="zh-CN" sz="2800"/>
              <a:t>PLA</a:t>
            </a:r>
            <a:r>
              <a:rPr lang="zh-CN" altLang="en-US" sz="2800"/>
              <a:t>之后出现的一</a:t>
            </a:r>
          </a:p>
          <a:p>
            <a:pPr>
              <a:lnSpc>
                <a:spcPct val="90000"/>
              </a:lnSpc>
              <a:buFont typeface="Wingdings" pitchFamily="2" charset="2"/>
              <a:buNone/>
            </a:pPr>
            <a:r>
              <a:rPr lang="zh-CN" altLang="en-US" sz="2800"/>
              <a:t>   种实用的</a:t>
            </a:r>
            <a:r>
              <a:rPr lang="en-US" altLang="zh-CN" sz="2800"/>
              <a:t>PLD</a:t>
            </a:r>
            <a:r>
              <a:rPr lang="zh-CN" altLang="en-US" sz="2800"/>
              <a:t>产品， 在20世纪80年代曾有较大</a:t>
            </a:r>
          </a:p>
          <a:p>
            <a:pPr>
              <a:lnSpc>
                <a:spcPct val="90000"/>
              </a:lnSpc>
              <a:buFont typeface="Wingdings" pitchFamily="2" charset="2"/>
              <a:buNone/>
            </a:pPr>
            <a:r>
              <a:rPr lang="zh-CN" altLang="en-US" sz="2800"/>
              <a:t>   程度的应用推广。 它的主要特点是</a:t>
            </a:r>
            <a:r>
              <a:rPr lang="zh-CN" altLang="en-US" sz="2800" u="sng"/>
              <a:t>与阵列可编</a:t>
            </a:r>
          </a:p>
          <a:p>
            <a:pPr>
              <a:lnSpc>
                <a:spcPct val="90000"/>
              </a:lnSpc>
              <a:buFont typeface="Wingdings" pitchFamily="2" charset="2"/>
              <a:buNone/>
            </a:pPr>
            <a:r>
              <a:rPr lang="zh-CN" altLang="en-US" sz="2800"/>
              <a:t>   </a:t>
            </a:r>
            <a:r>
              <a:rPr lang="zh-CN" altLang="en-US" sz="2800" u="sng"/>
              <a:t>程， 而或阵列固定不变</a:t>
            </a:r>
            <a:r>
              <a:rPr lang="zh-CN" altLang="en-US" sz="2800"/>
              <a:t>。 其典型的结构如图所示。</a:t>
            </a:r>
            <a:endParaRPr lang="en-US" altLang="zh-CN" sz="2800"/>
          </a:p>
        </p:txBody>
      </p:sp>
    </p:spTree>
    <p:extLst>
      <p:ext uri="{BB962C8B-B14F-4D97-AF65-F5344CB8AC3E}">
        <p14:creationId xmlns:p14="http://schemas.microsoft.com/office/powerpoint/2010/main" val="20429618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sz="half" idx="1"/>
          </p:nvPr>
        </p:nvSpPr>
        <p:spPr>
          <a:xfrm>
            <a:off x="2339975" y="6021388"/>
            <a:ext cx="3887788" cy="431800"/>
          </a:xfrm>
        </p:spPr>
        <p:txBody>
          <a:bodyPr/>
          <a:lstStyle/>
          <a:p>
            <a:pPr>
              <a:lnSpc>
                <a:spcPct val="90000"/>
              </a:lnSpc>
              <a:buFont typeface="Wingdings" pitchFamily="2" charset="2"/>
              <a:buNone/>
            </a:pPr>
            <a:r>
              <a:rPr lang="zh-CN" altLang="en-US" sz="2400"/>
              <a:t>  </a:t>
            </a:r>
            <a:r>
              <a:rPr lang="en-US" altLang="zh-CN" sz="2400"/>
              <a:t>PAL</a:t>
            </a:r>
            <a:r>
              <a:rPr lang="zh-CN" altLang="en-US" sz="2400"/>
              <a:t>器件基本结构原理</a:t>
            </a:r>
          </a:p>
        </p:txBody>
      </p:sp>
      <p:graphicFrame>
        <p:nvGraphicFramePr>
          <p:cNvPr id="47108" name="Object 4"/>
          <p:cNvGraphicFramePr>
            <a:graphicFrameLocks noGrp="1" noChangeAspect="1"/>
          </p:cNvGraphicFramePr>
          <p:nvPr>
            <p:ph sz="half" idx="2"/>
          </p:nvPr>
        </p:nvGraphicFramePr>
        <p:xfrm>
          <a:off x="1547813" y="333375"/>
          <a:ext cx="5905500" cy="5807075"/>
        </p:xfrm>
        <a:graphic>
          <a:graphicData uri="http://schemas.openxmlformats.org/presentationml/2006/ole">
            <mc:AlternateContent xmlns:mc="http://schemas.openxmlformats.org/markup-compatibility/2006">
              <mc:Choice xmlns:v="urn:schemas-microsoft-com:vml" Requires="v">
                <p:oleObj spid="_x0000_s14346" name="VISIO" r:id="rId4" imgW="2664720" imgH="2621160" progId="Visio.Drawing.4">
                  <p:embed/>
                </p:oleObj>
              </mc:Choice>
              <mc:Fallback>
                <p:oleObj name="VISIO" r:id="rId4" imgW="2664720" imgH="262116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333375"/>
                        <a:ext cx="5905500" cy="580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265116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43011" name="Rectangle 3"/>
          <p:cNvSpPr>
            <a:spLocks noGrp="1" noChangeArrowheads="1"/>
          </p:cNvSpPr>
          <p:nvPr>
            <p:ph type="body" idx="1"/>
          </p:nvPr>
        </p:nvSpPr>
        <p:spPr/>
        <p:txBody>
          <a:bodyPr/>
          <a:lstStyle/>
          <a:p>
            <a:pPr>
              <a:lnSpc>
                <a:spcPct val="90000"/>
              </a:lnSpc>
              <a:buFont typeface="Wingdings" pitchFamily="2" charset="2"/>
              <a:buNone/>
            </a:pPr>
            <a:r>
              <a:rPr lang="zh-CN" altLang="en-US" sz="2800" b="1"/>
              <a:t>    </a:t>
            </a:r>
            <a:r>
              <a:rPr lang="zh-CN" altLang="en-US" sz="2800"/>
              <a:t>图所示是一个4输入、 16与项、 4输出的阵列结构的</a:t>
            </a:r>
            <a:r>
              <a:rPr lang="en-US" altLang="zh-CN" sz="2800"/>
              <a:t>PAL</a:t>
            </a:r>
            <a:r>
              <a:rPr lang="zh-CN" altLang="en-US" sz="2800"/>
              <a:t>器件。 由于各个厂家生产的</a:t>
            </a:r>
            <a:r>
              <a:rPr lang="en-US" altLang="zh-CN" sz="2800"/>
              <a:t>PAL</a:t>
            </a:r>
            <a:r>
              <a:rPr lang="zh-CN" altLang="en-US" sz="2800"/>
              <a:t>器件结构不尽相同， 用户可以根据待实现的函数的与项、 或项的个数以及输出要求， 选择不同的</a:t>
            </a:r>
            <a:r>
              <a:rPr lang="en-US" altLang="zh-CN" sz="2800"/>
              <a:t>PAL</a:t>
            </a:r>
            <a:r>
              <a:rPr lang="zh-CN" altLang="en-US" sz="2800"/>
              <a:t>芯片。 这种器件的弱点在于， 可编程阵列开关为一次性</a:t>
            </a:r>
            <a:r>
              <a:rPr lang="en-US" altLang="zh-CN" sz="2800"/>
              <a:t>PROM</a:t>
            </a:r>
            <a:r>
              <a:rPr lang="zh-CN" altLang="en-US" sz="2800"/>
              <a:t>编程， 且可编程的逻辑结构简单， 无法实现或输出阵列的可编程或者逻辑的时序特性。</a:t>
            </a:r>
          </a:p>
        </p:txBody>
      </p:sp>
    </p:spTree>
    <p:extLst>
      <p:ext uri="{BB962C8B-B14F-4D97-AF65-F5344CB8AC3E}">
        <p14:creationId xmlns:p14="http://schemas.microsoft.com/office/powerpoint/2010/main" val="2353112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44035" name="Rectangle 3"/>
          <p:cNvSpPr>
            <a:spLocks noGrp="1" noChangeArrowheads="1"/>
          </p:cNvSpPr>
          <p:nvPr>
            <p:ph type="body" idx="1"/>
          </p:nvPr>
        </p:nvSpPr>
        <p:spPr/>
        <p:txBody>
          <a:bodyPr/>
          <a:lstStyle/>
          <a:p>
            <a:r>
              <a:rPr lang="zh-CN" altLang="en-US">
                <a:solidFill>
                  <a:srgbClr val="800000"/>
                </a:solidFill>
              </a:rPr>
              <a:t>通用阵列逻辑</a:t>
            </a:r>
            <a:r>
              <a:rPr lang="en-US" altLang="zh-CN">
                <a:solidFill>
                  <a:srgbClr val="800000"/>
                </a:solidFill>
              </a:rPr>
              <a:t>GAL</a:t>
            </a:r>
            <a:r>
              <a:rPr lang="zh-CN" altLang="en-US">
                <a:solidFill>
                  <a:srgbClr val="800000"/>
                </a:solidFill>
              </a:rPr>
              <a:t>：</a:t>
            </a:r>
          </a:p>
          <a:p>
            <a:pPr>
              <a:buFont typeface="Wingdings" pitchFamily="2" charset="2"/>
              <a:buNone/>
            </a:pPr>
            <a:r>
              <a:rPr lang="zh-CN" altLang="en-US" sz="2800">
                <a:latin typeface="楷体_GB2312" pitchFamily="49" charset="-122"/>
              </a:rPr>
              <a:t>     针对</a:t>
            </a:r>
            <a:r>
              <a:rPr lang="en-US" altLang="zh-CN" sz="2800">
                <a:latin typeface="楷体_GB2312" pitchFamily="49" charset="-122"/>
              </a:rPr>
              <a:t>PAL</a:t>
            </a:r>
            <a:r>
              <a:rPr lang="zh-CN" altLang="en-US" sz="2800">
                <a:latin typeface="楷体_GB2312" pitchFamily="49" charset="-122"/>
              </a:rPr>
              <a:t>器件只能实现组合逻辑功能， 而无法实现输出特性可编程的弱点，美国晶格半导体公司发明了通用阵列逻辑（</a:t>
            </a:r>
            <a:r>
              <a:rPr lang="en-US" altLang="zh-CN" sz="2800">
                <a:latin typeface="楷体_GB2312" pitchFamily="49" charset="-122"/>
              </a:rPr>
              <a:t>GAL）</a:t>
            </a:r>
            <a:r>
              <a:rPr lang="zh-CN" altLang="en-US" sz="2800">
                <a:latin typeface="楷体_GB2312" pitchFamily="49" charset="-122"/>
              </a:rPr>
              <a:t>器件， 该器件在基本结构上沿袭了</a:t>
            </a:r>
            <a:r>
              <a:rPr lang="en-US" altLang="zh-CN" sz="2800">
                <a:latin typeface="楷体_GB2312" pitchFamily="49" charset="-122"/>
              </a:rPr>
              <a:t>PAL</a:t>
            </a:r>
            <a:r>
              <a:rPr lang="zh-CN" altLang="en-US" sz="2800">
                <a:latin typeface="楷体_GB2312" pitchFamily="49" charset="-122"/>
              </a:rPr>
              <a:t>的与/或结构， 但编程结构采用了</a:t>
            </a:r>
            <a:r>
              <a:rPr lang="en-US" altLang="zh-CN" sz="2800">
                <a:latin typeface="楷体_GB2312" pitchFamily="49" charset="-122"/>
              </a:rPr>
              <a:t>EPROM</a:t>
            </a:r>
            <a:r>
              <a:rPr lang="zh-CN" altLang="en-US" sz="2800">
                <a:latin typeface="楷体_GB2312" pitchFamily="49" charset="-122"/>
              </a:rPr>
              <a:t>和</a:t>
            </a:r>
            <a:r>
              <a:rPr lang="en-US" altLang="zh-CN" sz="2800">
                <a:latin typeface="楷体_GB2312" pitchFamily="49" charset="-122"/>
              </a:rPr>
              <a:t>E2PROM</a:t>
            </a:r>
            <a:r>
              <a:rPr lang="zh-CN" altLang="en-US" sz="2800">
                <a:latin typeface="楷体_GB2312" pitchFamily="49" charset="-122"/>
              </a:rPr>
              <a:t>开关， 可实现多次重复编程。 与</a:t>
            </a:r>
            <a:r>
              <a:rPr lang="en-US" altLang="zh-CN" sz="2800">
                <a:latin typeface="楷体_GB2312" pitchFamily="49" charset="-122"/>
              </a:rPr>
              <a:t>PAL</a:t>
            </a:r>
            <a:r>
              <a:rPr lang="zh-CN" altLang="en-US" sz="2800">
                <a:latin typeface="楷体_GB2312" pitchFamily="49" charset="-122"/>
              </a:rPr>
              <a:t>相比， </a:t>
            </a:r>
            <a:r>
              <a:rPr lang="en-US" altLang="zh-CN" sz="2800">
                <a:latin typeface="楷体_GB2312" pitchFamily="49" charset="-122"/>
              </a:rPr>
              <a:t>GAL</a:t>
            </a:r>
            <a:r>
              <a:rPr lang="zh-CN" altLang="en-US" sz="2800">
                <a:latin typeface="楷体_GB2312" pitchFamily="49" charset="-122"/>
              </a:rPr>
              <a:t>的输出部分配置了输出逻辑宏单元， 不仅可以使输出信号反馈回输入端， 还可以对输出端进行一定的逻辑定义和编程， 使其比</a:t>
            </a:r>
            <a:r>
              <a:rPr lang="en-US" altLang="zh-CN" sz="2800">
                <a:latin typeface="楷体_GB2312" pitchFamily="49" charset="-122"/>
              </a:rPr>
              <a:t>PAL</a:t>
            </a:r>
            <a:r>
              <a:rPr lang="zh-CN" altLang="en-US" sz="2800">
                <a:latin typeface="楷体_GB2312" pitchFamily="49" charset="-122"/>
              </a:rPr>
              <a:t>芯片更为灵活。</a:t>
            </a:r>
          </a:p>
        </p:txBody>
      </p:sp>
    </p:spTree>
    <p:extLst>
      <p:ext uri="{BB962C8B-B14F-4D97-AF65-F5344CB8AC3E}">
        <p14:creationId xmlns:p14="http://schemas.microsoft.com/office/powerpoint/2010/main" val="10165580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61" name="Object 5"/>
          <p:cNvGraphicFramePr>
            <a:graphicFrameLocks noGrp="1" noChangeAspect="1"/>
          </p:cNvGraphicFramePr>
          <p:nvPr>
            <p:ph sz="half" idx="2"/>
          </p:nvPr>
        </p:nvGraphicFramePr>
        <p:xfrm>
          <a:off x="1547813" y="476250"/>
          <a:ext cx="5473700" cy="6121400"/>
        </p:xfrm>
        <a:graphic>
          <a:graphicData uri="http://schemas.openxmlformats.org/presentationml/2006/ole">
            <mc:AlternateContent xmlns:mc="http://schemas.openxmlformats.org/markup-compatibility/2006">
              <mc:Choice xmlns:v="urn:schemas-microsoft-com:vml" Requires="v">
                <p:oleObj spid="_x0000_s15370" name="VISIO" r:id="rId4" imgW="3328920" imgH="5003280" progId="Visio.Drawing.4">
                  <p:embed/>
                </p:oleObj>
              </mc:Choice>
              <mc:Fallback>
                <p:oleObj name="VISIO" r:id="rId4" imgW="3328920" imgH="500328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476250"/>
                        <a:ext cx="5473700" cy="612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5" name="AutoShape 9"/>
          <p:cNvSpPr>
            <a:spLocks noChangeArrowheads="1"/>
          </p:cNvSpPr>
          <p:nvPr/>
        </p:nvSpPr>
        <p:spPr bwMode="auto">
          <a:xfrm>
            <a:off x="304800" y="457200"/>
            <a:ext cx="914400" cy="609600"/>
          </a:xfrm>
          <a:prstGeom prst="wedgeRoundRectCallout">
            <a:avLst>
              <a:gd name="adj1" fmla="val 104690"/>
              <a:gd name="adj2" fmla="val -12759"/>
              <a:gd name="adj3" fmla="val 16667"/>
            </a:avLst>
          </a:prstGeom>
          <a:solidFill>
            <a:srgbClr val="CCFFFF"/>
          </a:solidFill>
          <a:ln w="9525">
            <a:solidFill>
              <a:schemeClr val="tx1"/>
            </a:solidFill>
            <a:miter lim="800000"/>
            <a:headEnd/>
            <a:tailEnd/>
          </a:ln>
        </p:spPr>
        <p:txBody>
          <a:bodyPr wrap="none" anchor="ctr"/>
          <a:lstStyle/>
          <a:p>
            <a:pPr>
              <a:spcBef>
                <a:spcPct val="0"/>
              </a:spcBef>
              <a:buClrTx/>
              <a:buSzTx/>
              <a:buFontTx/>
              <a:buNone/>
            </a:pPr>
            <a:r>
              <a:rPr kumimoji="1" lang="zh-CN" altLang="en-US" sz="1800">
                <a:solidFill>
                  <a:schemeClr val="tx1"/>
                </a:solidFill>
                <a:latin typeface="Times New Roman" pitchFamily="18" charset="0"/>
                <a:ea typeface="宋体" pitchFamily="2" charset="-122"/>
              </a:rPr>
              <a:t>时钟信</a:t>
            </a:r>
          </a:p>
          <a:p>
            <a:pPr>
              <a:spcBef>
                <a:spcPct val="0"/>
              </a:spcBef>
              <a:buClrTx/>
              <a:buSzTx/>
              <a:buFontTx/>
              <a:buNone/>
            </a:pPr>
            <a:r>
              <a:rPr kumimoji="1" lang="zh-CN" altLang="en-US" sz="1800">
                <a:solidFill>
                  <a:schemeClr val="tx1"/>
                </a:solidFill>
                <a:latin typeface="Times New Roman" pitchFamily="18" charset="0"/>
                <a:ea typeface="宋体" pitchFamily="2" charset="-122"/>
              </a:rPr>
              <a:t>号输入</a:t>
            </a:r>
            <a:endParaRPr kumimoji="1" lang="zh-CN" altLang="en-US" sz="2800">
              <a:solidFill>
                <a:schemeClr val="tx1"/>
              </a:solidFill>
              <a:latin typeface="Times New Roman" pitchFamily="18" charset="0"/>
              <a:ea typeface="宋体" pitchFamily="2" charset="-122"/>
            </a:endParaRPr>
          </a:p>
        </p:txBody>
      </p:sp>
      <p:sp>
        <p:nvSpPr>
          <p:cNvPr id="45066" name="AutoShape 10"/>
          <p:cNvSpPr>
            <a:spLocks noChangeArrowheads="1"/>
          </p:cNvSpPr>
          <p:nvPr/>
        </p:nvSpPr>
        <p:spPr bwMode="auto">
          <a:xfrm>
            <a:off x="323850" y="4365625"/>
            <a:ext cx="1066800" cy="685800"/>
          </a:xfrm>
          <a:prstGeom prst="wedgeRectCallout">
            <a:avLst>
              <a:gd name="adj1" fmla="val 80806"/>
              <a:gd name="adj2" fmla="val -172917"/>
            </a:avLst>
          </a:prstGeom>
          <a:solidFill>
            <a:srgbClr val="CCFFFF"/>
          </a:solidFill>
          <a:ln w="9525">
            <a:solidFill>
              <a:schemeClr val="tx1"/>
            </a:solidFill>
            <a:miter lim="800000"/>
            <a:headEnd/>
            <a:tailEnd/>
          </a:ln>
        </p:spPr>
        <p:txBody>
          <a:bodyPr wrap="none" anchor="ctr"/>
          <a:lstStyle/>
          <a:p>
            <a:pPr>
              <a:spcBef>
                <a:spcPct val="0"/>
              </a:spcBef>
              <a:buClrTx/>
              <a:buSzTx/>
              <a:buFontTx/>
              <a:buNone/>
            </a:pPr>
            <a:r>
              <a:rPr kumimoji="1" lang="zh-CN" altLang="en-US" sz="1800">
                <a:solidFill>
                  <a:schemeClr val="tx1"/>
                </a:solidFill>
                <a:latin typeface="Times New Roman" pitchFamily="18" charset="0"/>
                <a:ea typeface="宋体" pitchFamily="2" charset="-122"/>
              </a:rPr>
              <a:t>输入口</a:t>
            </a:r>
            <a:endParaRPr kumimoji="1" lang="zh-CN" altLang="en-US" sz="2000">
              <a:solidFill>
                <a:schemeClr val="tx1"/>
              </a:solidFill>
              <a:latin typeface="Times New Roman" pitchFamily="18" charset="0"/>
              <a:ea typeface="宋体" pitchFamily="2" charset="-122"/>
            </a:endParaRPr>
          </a:p>
        </p:txBody>
      </p:sp>
      <p:sp>
        <p:nvSpPr>
          <p:cNvPr id="45067" name="AutoShape 11"/>
          <p:cNvSpPr>
            <a:spLocks noChangeArrowheads="1"/>
          </p:cNvSpPr>
          <p:nvPr/>
        </p:nvSpPr>
        <p:spPr bwMode="auto">
          <a:xfrm>
            <a:off x="7164388" y="1052513"/>
            <a:ext cx="1524000" cy="533400"/>
          </a:xfrm>
          <a:prstGeom prst="wedgeRoundRectCallout">
            <a:avLst>
              <a:gd name="adj1" fmla="val -125625"/>
              <a:gd name="adj2" fmla="val 4167"/>
              <a:gd name="adj3" fmla="val 16667"/>
            </a:avLst>
          </a:prstGeom>
          <a:solidFill>
            <a:srgbClr val="CCFFFF"/>
          </a:solidFill>
          <a:ln w="9525">
            <a:solidFill>
              <a:schemeClr val="tx1"/>
            </a:solidFill>
            <a:miter lim="800000"/>
            <a:headEnd/>
            <a:tailEnd/>
          </a:ln>
        </p:spPr>
        <p:txBody>
          <a:bodyPr wrap="none" anchor="ctr"/>
          <a:lstStyle/>
          <a:p>
            <a:pPr>
              <a:spcBef>
                <a:spcPct val="0"/>
              </a:spcBef>
              <a:buClrTx/>
              <a:buSzTx/>
              <a:buFontTx/>
              <a:buNone/>
            </a:pPr>
            <a:r>
              <a:rPr kumimoji="1" lang="zh-CN" altLang="en-US" sz="1800">
                <a:solidFill>
                  <a:schemeClr val="tx1"/>
                </a:solidFill>
                <a:latin typeface="Times New Roman" pitchFamily="18" charset="0"/>
                <a:ea typeface="宋体" pitchFamily="2" charset="-122"/>
              </a:rPr>
              <a:t>逻辑宏单元</a:t>
            </a:r>
          </a:p>
        </p:txBody>
      </p:sp>
      <p:sp>
        <p:nvSpPr>
          <p:cNvPr id="45068" name="AutoShape 12"/>
          <p:cNvSpPr>
            <a:spLocks noChangeArrowheads="1"/>
          </p:cNvSpPr>
          <p:nvPr/>
        </p:nvSpPr>
        <p:spPr bwMode="auto">
          <a:xfrm>
            <a:off x="7164388" y="2347913"/>
            <a:ext cx="1676400" cy="609600"/>
          </a:xfrm>
          <a:prstGeom prst="wedgeEllipseCallout">
            <a:avLst>
              <a:gd name="adj1" fmla="val -63352"/>
              <a:gd name="adj2" fmla="val -128384"/>
            </a:avLst>
          </a:prstGeom>
          <a:solidFill>
            <a:srgbClr val="CCFFFF"/>
          </a:solidFill>
          <a:ln w="9525">
            <a:solidFill>
              <a:schemeClr val="tx1"/>
            </a:solidFill>
            <a:miter lim="800000"/>
            <a:headEnd/>
            <a:tailEnd/>
          </a:ln>
        </p:spPr>
        <p:txBody>
          <a:bodyPr wrap="none" anchor="ctr"/>
          <a:lstStyle/>
          <a:p>
            <a:pPr>
              <a:spcBef>
                <a:spcPct val="0"/>
              </a:spcBef>
              <a:buClrTx/>
              <a:buSzTx/>
              <a:buFontTx/>
              <a:buNone/>
            </a:pPr>
            <a:r>
              <a:rPr kumimoji="1" lang="zh-CN" altLang="en-US" sz="1800">
                <a:solidFill>
                  <a:schemeClr val="tx1"/>
                </a:solidFill>
                <a:latin typeface="Times New Roman" pitchFamily="18" charset="0"/>
                <a:ea typeface="宋体" pitchFamily="2" charset="-122"/>
              </a:rPr>
              <a:t>输入/输出口</a:t>
            </a:r>
            <a:endParaRPr kumimoji="1" lang="zh-CN" altLang="en-US" sz="2400">
              <a:solidFill>
                <a:schemeClr val="tx1"/>
              </a:solidFill>
              <a:latin typeface="Times New Roman" pitchFamily="18" charset="0"/>
              <a:ea typeface="宋体" pitchFamily="2" charset="-122"/>
            </a:endParaRPr>
          </a:p>
        </p:txBody>
      </p:sp>
      <p:sp>
        <p:nvSpPr>
          <p:cNvPr id="45069" name="AutoShape 13"/>
          <p:cNvSpPr>
            <a:spLocks noChangeArrowheads="1"/>
          </p:cNvSpPr>
          <p:nvPr/>
        </p:nvSpPr>
        <p:spPr bwMode="auto">
          <a:xfrm>
            <a:off x="7164388" y="3262313"/>
            <a:ext cx="1676400" cy="609600"/>
          </a:xfrm>
          <a:prstGeom prst="wedgeEllipseCallout">
            <a:avLst>
              <a:gd name="adj1" fmla="val -171213"/>
              <a:gd name="adj2" fmla="val -258593"/>
            </a:avLst>
          </a:prstGeom>
          <a:solidFill>
            <a:srgbClr val="CCFFFF">
              <a:alpha val="50000"/>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buClrTx/>
              <a:buSzTx/>
              <a:buFontTx/>
              <a:buNone/>
            </a:pPr>
            <a:r>
              <a:rPr kumimoji="1" lang="zh-CN" altLang="en-US" sz="1800">
                <a:solidFill>
                  <a:schemeClr val="tx1"/>
                </a:solidFill>
                <a:latin typeface="Times New Roman" pitchFamily="18" charset="0"/>
                <a:ea typeface="宋体" pitchFamily="2" charset="-122"/>
              </a:rPr>
              <a:t>固定或阵列</a:t>
            </a:r>
          </a:p>
        </p:txBody>
      </p:sp>
      <p:sp>
        <p:nvSpPr>
          <p:cNvPr id="45070" name="AutoShape 14"/>
          <p:cNvSpPr>
            <a:spLocks noChangeArrowheads="1"/>
          </p:cNvSpPr>
          <p:nvPr/>
        </p:nvSpPr>
        <p:spPr bwMode="auto">
          <a:xfrm>
            <a:off x="7088188" y="4100513"/>
            <a:ext cx="1676400" cy="685800"/>
          </a:xfrm>
          <a:prstGeom prst="wedgeEllipseCallout">
            <a:avLst>
              <a:gd name="adj1" fmla="val -254736"/>
              <a:gd name="adj2" fmla="val -227546"/>
            </a:avLst>
          </a:prstGeom>
          <a:solidFill>
            <a:srgbClr val="CCFFFF">
              <a:alpha val="50000"/>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buClrTx/>
              <a:buSzTx/>
              <a:buFontTx/>
              <a:buNone/>
            </a:pPr>
            <a:r>
              <a:rPr kumimoji="1" lang="zh-CN" altLang="en-US" sz="1800">
                <a:solidFill>
                  <a:schemeClr val="tx1"/>
                </a:solidFill>
                <a:latin typeface="Times New Roman" pitchFamily="18" charset="0"/>
                <a:ea typeface="宋体" pitchFamily="2" charset="-122"/>
              </a:rPr>
              <a:t>可编程与阵列</a:t>
            </a:r>
          </a:p>
        </p:txBody>
      </p:sp>
      <p:sp>
        <p:nvSpPr>
          <p:cNvPr id="45071" name="AutoShape 15"/>
          <p:cNvSpPr>
            <a:spLocks noChangeArrowheads="1"/>
          </p:cNvSpPr>
          <p:nvPr/>
        </p:nvSpPr>
        <p:spPr bwMode="auto">
          <a:xfrm>
            <a:off x="7308850" y="5805488"/>
            <a:ext cx="1447800" cy="457200"/>
          </a:xfrm>
          <a:prstGeom prst="wedgeRoundRectCallout">
            <a:avLst>
              <a:gd name="adj1" fmla="val -73028"/>
              <a:gd name="adj2" fmla="val 52778"/>
              <a:gd name="adj3" fmla="val 16667"/>
            </a:avLst>
          </a:prstGeom>
          <a:solidFill>
            <a:srgbClr val="CCFFFF"/>
          </a:solidFill>
          <a:ln w="9525">
            <a:solidFill>
              <a:schemeClr val="tx1"/>
            </a:solidFill>
            <a:miter lim="800000"/>
            <a:headEnd/>
            <a:tailEnd/>
          </a:ln>
        </p:spPr>
        <p:txBody>
          <a:bodyPr wrap="none" anchor="ctr"/>
          <a:lstStyle/>
          <a:p>
            <a:pPr>
              <a:spcBef>
                <a:spcPct val="0"/>
              </a:spcBef>
              <a:buClrTx/>
              <a:buSzTx/>
              <a:buFontTx/>
              <a:buNone/>
            </a:pPr>
            <a:r>
              <a:rPr kumimoji="1" lang="zh-CN" altLang="en-US" sz="1800">
                <a:solidFill>
                  <a:schemeClr val="tx1"/>
                </a:solidFill>
                <a:latin typeface="Times New Roman" pitchFamily="18" charset="0"/>
                <a:ea typeface="宋体" pitchFamily="2" charset="-122"/>
              </a:rPr>
              <a:t>三态控制</a:t>
            </a:r>
          </a:p>
        </p:txBody>
      </p:sp>
    </p:spTree>
    <p:extLst>
      <p:ext uri="{BB962C8B-B14F-4D97-AF65-F5344CB8AC3E}">
        <p14:creationId xmlns:p14="http://schemas.microsoft.com/office/powerpoint/2010/main" val="2776054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65"/>
                                        </p:tgtEl>
                                        <p:attrNameLst>
                                          <p:attrName>style.visibility</p:attrName>
                                        </p:attrNameLst>
                                      </p:cBhvr>
                                      <p:to>
                                        <p:strVal val="visible"/>
                                      </p:to>
                                    </p:set>
                                    <p:anim calcmode="lin" valueType="num">
                                      <p:cBhvr additive="base">
                                        <p:cTn id="7" dur="500" fill="hold"/>
                                        <p:tgtEl>
                                          <p:spTgt spid="45065"/>
                                        </p:tgtEl>
                                        <p:attrNameLst>
                                          <p:attrName>ppt_x</p:attrName>
                                        </p:attrNameLst>
                                      </p:cBhvr>
                                      <p:tavLst>
                                        <p:tav tm="0">
                                          <p:val>
                                            <p:strVal val="#ppt_x"/>
                                          </p:val>
                                        </p:tav>
                                        <p:tav tm="100000">
                                          <p:val>
                                            <p:strVal val="#ppt_x"/>
                                          </p:val>
                                        </p:tav>
                                      </p:tavLst>
                                    </p:anim>
                                    <p:anim calcmode="lin" valueType="num">
                                      <p:cBhvr additive="base">
                                        <p:cTn id="8" dur="500" fill="hold"/>
                                        <p:tgtEl>
                                          <p:spTgt spid="450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66"/>
                                        </p:tgtEl>
                                        <p:attrNameLst>
                                          <p:attrName>style.visibility</p:attrName>
                                        </p:attrNameLst>
                                      </p:cBhvr>
                                      <p:to>
                                        <p:strVal val="visible"/>
                                      </p:to>
                                    </p:set>
                                    <p:anim calcmode="lin" valueType="num">
                                      <p:cBhvr additive="base">
                                        <p:cTn id="13" dur="500" fill="hold"/>
                                        <p:tgtEl>
                                          <p:spTgt spid="45066"/>
                                        </p:tgtEl>
                                        <p:attrNameLst>
                                          <p:attrName>ppt_x</p:attrName>
                                        </p:attrNameLst>
                                      </p:cBhvr>
                                      <p:tavLst>
                                        <p:tav tm="0">
                                          <p:val>
                                            <p:strVal val="0-#ppt_w/2"/>
                                          </p:val>
                                        </p:tav>
                                        <p:tav tm="100000">
                                          <p:val>
                                            <p:strVal val="#ppt_x"/>
                                          </p:val>
                                        </p:tav>
                                      </p:tavLst>
                                    </p:anim>
                                    <p:anim calcmode="lin" valueType="num">
                                      <p:cBhvr additive="base">
                                        <p:cTn id="14" dur="500" fill="hold"/>
                                        <p:tgtEl>
                                          <p:spTgt spid="4506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68"/>
                                        </p:tgtEl>
                                        <p:attrNameLst>
                                          <p:attrName>style.visibility</p:attrName>
                                        </p:attrNameLst>
                                      </p:cBhvr>
                                      <p:to>
                                        <p:strVal val="visible"/>
                                      </p:to>
                                    </p:set>
                                    <p:anim calcmode="lin" valueType="num">
                                      <p:cBhvr additive="base">
                                        <p:cTn id="19" dur="500" fill="hold"/>
                                        <p:tgtEl>
                                          <p:spTgt spid="45068"/>
                                        </p:tgtEl>
                                        <p:attrNameLst>
                                          <p:attrName>ppt_x</p:attrName>
                                        </p:attrNameLst>
                                      </p:cBhvr>
                                      <p:tavLst>
                                        <p:tav tm="0">
                                          <p:val>
                                            <p:strVal val="#ppt_x"/>
                                          </p:val>
                                        </p:tav>
                                        <p:tav tm="100000">
                                          <p:val>
                                            <p:strVal val="#ppt_x"/>
                                          </p:val>
                                        </p:tav>
                                      </p:tavLst>
                                    </p:anim>
                                    <p:anim calcmode="lin" valueType="num">
                                      <p:cBhvr additive="base">
                                        <p:cTn id="20" dur="500" fill="hold"/>
                                        <p:tgtEl>
                                          <p:spTgt spid="4506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45067"/>
                                        </p:tgtEl>
                                        <p:attrNameLst>
                                          <p:attrName>style.visibility</p:attrName>
                                        </p:attrNameLst>
                                      </p:cBhvr>
                                      <p:to>
                                        <p:strVal val="visible"/>
                                      </p:to>
                                    </p:set>
                                    <p:anim calcmode="lin" valueType="num">
                                      <p:cBhvr additive="base">
                                        <p:cTn id="25" dur="500" fill="hold"/>
                                        <p:tgtEl>
                                          <p:spTgt spid="45067"/>
                                        </p:tgtEl>
                                        <p:attrNameLst>
                                          <p:attrName>ppt_x</p:attrName>
                                        </p:attrNameLst>
                                      </p:cBhvr>
                                      <p:tavLst>
                                        <p:tav tm="0">
                                          <p:val>
                                            <p:strVal val="0-#ppt_w/2"/>
                                          </p:val>
                                        </p:tav>
                                        <p:tav tm="100000">
                                          <p:val>
                                            <p:strVal val="#ppt_x"/>
                                          </p:val>
                                        </p:tav>
                                      </p:tavLst>
                                    </p:anim>
                                    <p:anim calcmode="lin" valueType="num">
                                      <p:cBhvr additive="base">
                                        <p:cTn id="26" dur="500" fill="hold"/>
                                        <p:tgtEl>
                                          <p:spTgt spid="4506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71"/>
                                        </p:tgtEl>
                                        <p:attrNameLst>
                                          <p:attrName>style.visibility</p:attrName>
                                        </p:attrNameLst>
                                      </p:cBhvr>
                                      <p:to>
                                        <p:strVal val="visible"/>
                                      </p:to>
                                    </p:set>
                                    <p:anim calcmode="lin" valueType="num">
                                      <p:cBhvr additive="base">
                                        <p:cTn id="31" dur="500" fill="hold"/>
                                        <p:tgtEl>
                                          <p:spTgt spid="45071"/>
                                        </p:tgtEl>
                                        <p:attrNameLst>
                                          <p:attrName>ppt_x</p:attrName>
                                        </p:attrNameLst>
                                      </p:cBhvr>
                                      <p:tavLst>
                                        <p:tav tm="0">
                                          <p:val>
                                            <p:strVal val="0-#ppt_w/2"/>
                                          </p:val>
                                        </p:tav>
                                        <p:tav tm="100000">
                                          <p:val>
                                            <p:strVal val="#ppt_x"/>
                                          </p:val>
                                        </p:tav>
                                      </p:tavLst>
                                    </p:anim>
                                    <p:anim calcmode="lin" valueType="num">
                                      <p:cBhvr additive="base">
                                        <p:cTn id="32" dur="500" fill="hold"/>
                                        <p:tgtEl>
                                          <p:spTgt spid="4507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5069"/>
                                        </p:tgtEl>
                                        <p:attrNameLst>
                                          <p:attrName>style.visibility</p:attrName>
                                        </p:attrNameLst>
                                      </p:cBhvr>
                                      <p:to>
                                        <p:strVal val="visible"/>
                                      </p:to>
                                    </p:set>
                                    <p:anim calcmode="lin" valueType="num">
                                      <p:cBhvr additive="base">
                                        <p:cTn id="37" dur="500" fill="hold"/>
                                        <p:tgtEl>
                                          <p:spTgt spid="45069"/>
                                        </p:tgtEl>
                                        <p:attrNameLst>
                                          <p:attrName>ppt_x</p:attrName>
                                        </p:attrNameLst>
                                      </p:cBhvr>
                                      <p:tavLst>
                                        <p:tav tm="0">
                                          <p:val>
                                            <p:strVal val="0-#ppt_w/2"/>
                                          </p:val>
                                        </p:tav>
                                        <p:tav tm="100000">
                                          <p:val>
                                            <p:strVal val="#ppt_x"/>
                                          </p:val>
                                        </p:tav>
                                      </p:tavLst>
                                    </p:anim>
                                    <p:anim calcmode="lin" valueType="num">
                                      <p:cBhvr additive="base">
                                        <p:cTn id="38" dur="500" fill="hold"/>
                                        <p:tgtEl>
                                          <p:spTgt spid="4506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5070"/>
                                        </p:tgtEl>
                                        <p:attrNameLst>
                                          <p:attrName>style.visibility</p:attrName>
                                        </p:attrNameLst>
                                      </p:cBhvr>
                                      <p:to>
                                        <p:strVal val="visible"/>
                                      </p:to>
                                    </p:set>
                                    <p:anim calcmode="lin" valueType="num">
                                      <p:cBhvr additive="base">
                                        <p:cTn id="43" dur="500" fill="hold"/>
                                        <p:tgtEl>
                                          <p:spTgt spid="45070"/>
                                        </p:tgtEl>
                                        <p:attrNameLst>
                                          <p:attrName>ppt_x</p:attrName>
                                        </p:attrNameLst>
                                      </p:cBhvr>
                                      <p:tavLst>
                                        <p:tav tm="0">
                                          <p:val>
                                            <p:strVal val="0-#ppt_w/2"/>
                                          </p:val>
                                        </p:tav>
                                        <p:tav tm="100000">
                                          <p:val>
                                            <p:strVal val="#ppt_x"/>
                                          </p:val>
                                        </p:tav>
                                      </p:tavLst>
                                    </p:anim>
                                    <p:anim calcmode="lin" valueType="num">
                                      <p:cBhvr additive="base">
                                        <p:cTn id="44" dur="500" fill="hold"/>
                                        <p:tgtEl>
                                          <p:spTgt spid="450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5" grpId="0" animBg="1" autoUpdateAnimBg="0"/>
      <p:bldP spid="45066" grpId="0" animBg="1" autoUpdateAnimBg="0"/>
      <p:bldP spid="45067" grpId="0" animBg="1" autoUpdateAnimBg="0"/>
      <p:bldP spid="45068" grpId="0" animBg="1" autoUpdateAnimBg="0"/>
      <p:bldP spid="45069" grpId="0" animBg="1" autoUpdateAnimBg="0"/>
      <p:bldP spid="45070" grpId="0" animBg="1" autoUpdateAnimBg="0"/>
      <p:bldP spid="4507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存储容量：用来衡量存储器存放数据的能力指标，指存储单元的总数。</a:t>
            </a:r>
          </a:p>
          <a:p>
            <a:r>
              <a:rPr lang="zh-CN" altLang="en-US" dirty="0"/>
              <a:t>存储单元的最基本的单位是位和字，字的位数叫字长，存储容量通常表示为“</a:t>
            </a:r>
            <a:r>
              <a:rPr lang="en-US" altLang="zh-CN" dirty="0"/>
              <a:t>m</a:t>
            </a:r>
            <a:r>
              <a:rPr lang="zh-CN" altLang="en-US" dirty="0"/>
              <a:t>字</a:t>
            </a:r>
            <a:r>
              <a:rPr lang="en-US" altLang="zh-CN" dirty="0"/>
              <a:t>×n</a:t>
            </a:r>
            <a:r>
              <a:rPr lang="zh-CN" altLang="en-US" dirty="0"/>
              <a:t>位”。</a:t>
            </a:r>
          </a:p>
          <a:p>
            <a:pPr lvl="1"/>
            <a:r>
              <a:rPr lang="en-US" altLang="zh-CN" dirty="0" smtClean="0"/>
              <a:t>2</a:t>
            </a:r>
            <a:r>
              <a:rPr lang="en-US" altLang="zh-CN" baseline="30000" dirty="0" smtClean="0"/>
              <a:t>10</a:t>
            </a:r>
            <a:r>
              <a:rPr lang="en-US" altLang="zh-CN" dirty="0" smtClean="0"/>
              <a:t>=1024=1K</a:t>
            </a:r>
            <a:r>
              <a:rPr lang="zh-CN" altLang="en-US" dirty="0"/>
              <a:t>（字位）， </a:t>
            </a:r>
            <a:endParaRPr lang="en-US" altLang="zh-CN" dirty="0" smtClean="0"/>
          </a:p>
          <a:p>
            <a:pPr lvl="1"/>
            <a:r>
              <a:rPr lang="en-US" altLang="zh-CN" dirty="0" smtClean="0"/>
              <a:t>2</a:t>
            </a:r>
            <a:r>
              <a:rPr lang="en-US" altLang="zh-CN" baseline="30000" dirty="0" smtClean="0"/>
              <a:t>20</a:t>
            </a:r>
            <a:r>
              <a:rPr lang="en-US" altLang="zh-CN" dirty="0" smtClean="0"/>
              <a:t>=1048576=1024K=1M</a:t>
            </a:r>
            <a:r>
              <a:rPr lang="zh-CN" altLang="en-US" dirty="0"/>
              <a:t>（字位）</a:t>
            </a:r>
          </a:p>
          <a:p>
            <a:r>
              <a:rPr lang="zh-CN" altLang="en-US" dirty="0"/>
              <a:t>例：微型计算机中常用的</a:t>
            </a:r>
            <a:r>
              <a:rPr lang="en-US" altLang="zh-CN" dirty="0"/>
              <a:t>2114</a:t>
            </a:r>
            <a:r>
              <a:rPr lang="zh-CN" altLang="en-US" dirty="0"/>
              <a:t>型静态</a:t>
            </a:r>
            <a:r>
              <a:rPr lang="en-US" altLang="zh-CN" dirty="0"/>
              <a:t>RAM</a:t>
            </a:r>
            <a:r>
              <a:rPr lang="zh-CN" altLang="en-US" dirty="0"/>
              <a:t>的容量为</a:t>
            </a:r>
            <a:r>
              <a:rPr lang="en-US" altLang="zh-CN" dirty="0"/>
              <a:t>1K×4 </a:t>
            </a:r>
            <a:r>
              <a:rPr lang="zh-CN" altLang="en-US" dirty="0"/>
              <a:t>。</a:t>
            </a:r>
          </a:p>
          <a:p>
            <a:pPr lvl="1"/>
            <a:r>
              <a:rPr lang="en-US" altLang="zh-CN" dirty="0" smtClean="0"/>
              <a:t>4116</a:t>
            </a:r>
            <a:r>
              <a:rPr lang="zh-CN" altLang="en-US" dirty="0"/>
              <a:t>型动态</a:t>
            </a:r>
            <a:r>
              <a:rPr lang="en-US" altLang="zh-CN" dirty="0"/>
              <a:t>RAM</a:t>
            </a:r>
            <a:r>
              <a:rPr lang="zh-CN" altLang="en-US" dirty="0"/>
              <a:t>的容量为</a:t>
            </a:r>
            <a:r>
              <a:rPr lang="en-US" altLang="zh-CN" dirty="0"/>
              <a:t>16K×1 </a:t>
            </a:r>
            <a:r>
              <a:rPr lang="zh-CN" altLang="en-US" dirty="0"/>
              <a:t>。</a:t>
            </a:r>
          </a:p>
          <a:p>
            <a:pPr lvl="1"/>
            <a:r>
              <a:rPr lang="en-US" altLang="zh-CN" dirty="0" smtClean="0"/>
              <a:t>2716</a:t>
            </a:r>
            <a:r>
              <a:rPr lang="zh-CN" altLang="en-US" dirty="0"/>
              <a:t>型</a:t>
            </a:r>
            <a:r>
              <a:rPr lang="en-US" altLang="zh-CN" dirty="0"/>
              <a:t>EPROM</a:t>
            </a:r>
            <a:r>
              <a:rPr lang="zh-CN" altLang="en-US" dirty="0"/>
              <a:t>的容量为</a:t>
            </a:r>
            <a:r>
              <a:rPr lang="en-US" altLang="zh-CN" dirty="0"/>
              <a:t>2K×8 </a:t>
            </a:r>
            <a:r>
              <a:rPr lang="zh-CN" altLang="en-US" dirty="0"/>
              <a:t>。</a:t>
            </a:r>
          </a:p>
          <a:p>
            <a:endParaRPr lang="zh-CN" altLang="en-US" dirty="0"/>
          </a:p>
        </p:txBody>
      </p:sp>
      <p:sp>
        <p:nvSpPr>
          <p:cNvPr id="3" name="标题 2"/>
          <p:cNvSpPr>
            <a:spLocks noGrp="1"/>
          </p:cNvSpPr>
          <p:nvPr>
            <p:ph type="title"/>
          </p:nvPr>
        </p:nvSpPr>
        <p:spPr/>
        <p:txBody>
          <a:bodyPr>
            <a:normAutofit/>
          </a:bodyPr>
          <a:lstStyle/>
          <a:p>
            <a:r>
              <a:rPr lang="zh-CN" altLang="en-US" dirty="0"/>
              <a:t>半导体存储器的主要</a:t>
            </a:r>
            <a:r>
              <a:rPr lang="zh-CN" altLang="en-US" dirty="0" smtClean="0"/>
              <a:t>性能指标</a:t>
            </a:r>
            <a:endParaRPr lang="zh-CN" altLang="en-US" dirty="0"/>
          </a:p>
        </p:txBody>
      </p:sp>
    </p:spTree>
    <p:extLst>
      <p:ext uri="{BB962C8B-B14F-4D97-AF65-F5344CB8AC3E}">
        <p14:creationId xmlns:p14="http://schemas.microsoft.com/office/powerpoint/2010/main" val="127225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arn(inVertical)">
                                      <p:cBhvr>
                                        <p:cTn id="26" dur="500"/>
                                        <p:tgtEl>
                                          <p:spTgt spid="2">
                                            <p:txEl>
                                              <p:pRg st="5" end="5"/>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barn(inVertical)">
                                      <p:cBhvr>
                                        <p:cTn id="2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46083" name="Rectangle 3"/>
          <p:cNvSpPr>
            <a:spLocks noGrp="1" noChangeArrowheads="1"/>
          </p:cNvSpPr>
          <p:nvPr>
            <p:ph type="body" idx="1"/>
          </p:nvPr>
        </p:nvSpPr>
        <p:spPr/>
        <p:txBody>
          <a:bodyPr/>
          <a:lstStyle/>
          <a:p>
            <a:pPr algn="just">
              <a:buFont typeface="Wingdings" pitchFamily="2" charset="2"/>
              <a:buChar char="q"/>
            </a:pPr>
            <a:r>
              <a:rPr lang="zh-CN" altLang="en-US" sz="2800"/>
              <a:t>从图中可见， 其阵列结构分为输入可编程与阵列和输出可编程逻辑宏单元阵列。 输出宏单元阵列可由设计者组态为五种结构： 专用组合输出、 专用输入、 组合</a:t>
            </a:r>
            <a:r>
              <a:rPr lang="en-US" altLang="zh-CN" sz="2800"/>
              <a:t>I/O、  </a:t>
            </a:r>
            <a:r>
              <a:rPr lang="zh-CN" altLang="en-US" sz="2800"/>
              <a:t>寄存器时序输出和寄存器</a:t>
            </a:r>
            <a:r>
              <a:rPr lang="en-US" altLang="zh-CN" sz="2800"/>
              <a:t>I/O。 </a:t>
            </a:r>
            <a:r>
              <a:rPr lang="zh-CN" altLang="en-US" sz="2800"/>
              <a:t>所以</a:t>
            </a:r>
            <a:r>
              <a:rPr lang="en-US" altLang="zh-CN" sz="2800"/>
              <a:t>GAL</a:t>
            </a:r>
            <a:r>
              <a:rPr lang="zh-CN" altLang="en-US" sz="2800"/>
              <a:t>既可实现组合逻辑， 又可实现时序逻辑， 器件的逻辑可编程特性大大提高。</a:t>
            </a:r>
          </a:p>
          <a:p>
            <a:pPr algn="just">
              <a:buFont typeface="Wingdings" pitchFamily="2" charset="2"/>
              <a:buNone/>
            </a:pPr>
            <a:r>
              <a:rPr lang="zh-CN" altLang="en-US" sz="2800"/>
              <a:t>      </a:t>
            </a:r>
          </a:p>
        </p:txBody>
      </p:sp>
    </p:spTree>
    <p:extLst>
      <p:ext uri="{BB962C8B-B14F-4D97-AF65-F5344CB8AC3E}">
        <p14:creationId xmlns:p14="http://schemas.microsoft.com/office/powerpoint/2010/main" val="17428754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94211" name="Rectangle 3"/>
          <p:cNvSpPr>
            <a:spLocks noGrp="1" noChangeArrowheads="1"/>
          </p:cNvSpPr>
          <p:nvPr>
            <p:ph type="body" idx="1"/>
          </p:nvPr>
        </p:nvSpPr>
        <p:spPr/>
        <p:txBody>
          <a:bodyPr/>
          <a:lstStyle/>
          <a:p>
            <a:pPr>
              <a:spcBef>
                <a:spcPct val="50000"/>
              </a:spcBef>
              <a:buClrTx/>
              <a:buFont typeface="Wingdings" pitchFamily="2" charset="2"/>
              <a:buChar char="q"/>
            </a:pPr>
            <a:r>
              <a:rPr lang="en-US" altLang="zh-CN" sz="2800">
                <a:solidFill>
                  <a:schemeClr val="tx1"/>
                </a:solidFill>
              </a:rPr>
              <a:t>GAL</a:t>
            </a:r>
            <a:r>
              <a:rPr lang="zh-CN" altLang="en-US" sz="2800">
                <a:solidFill>
                  <a:schemeClr val="tx1"/>
                </a:solidFill>
              </a:rPr>
              <a:t>和</a:t>
            </a:r>
            <a:r>
              <a:rPr lang="en-US" altLang="zh-CN" sz="2800">
                <a:solidFill>
                  <a:schemeClr val="tx1"/>
                </a:solidFill>
              </a:rPr>
              <a:t>PAL</a:t>
            </a:r>
            <a:r>
              <a:rPr lang="zh-CN" altLang="en-US" sz="2800">
                <a:solidFill>
                  <a:schemeClr val="tx1"/>
                </a:solidFill>
              </a:rPr>
              <a:t>最大的差别在于</a:t>
            </a:r>
            <a:r>
              <a:rPr lang="en-US" altLang="zh-CN" sz="2800">
                <a:solidFill>
                  <a:schemeClr val="tx1"/>
                </a:solidFill>
              </a:rPr>
              <a:t>GAL</a:t>
            </a:r>
            <a:r>
              <a:rPr lang="zh-CN" altLang="en-US" sz="2800">
                <a:solidFill>
                  <a:schemeClr val="tx1"/>
                </a:solidFill>
              </a:rPr>
              <a:t>有一种灵活的、可编程的输出结构，它只有两种基本型号，并可以代替数十种</a:t>
            </a:r>
            <a:r>
              <a:rPr lang="en-US" altLang="zh-CN" sz="2800">
                <a:solidFill>
                  <a:schemeClr val="tx1"/>
                </a:solidFill>
              </a:rPr>
              <a:t>PAL</a:t>
            </a:r>
            <a:r>
              <a:rPr lang="zh-CN" altLang="en-US" sz="2800">
                <a:solidFill>
                  <a:schemeClr val="tx1"/>
                </a:solidFill>
              </a:rPr>
              <a:t>器件，因而称为通用可编程逻辑器件。 </a:t>
            </a:r>
            <a:r>
              <a:rPr lang="en-US" altLang="zh-CN" sz="2800">
                <a:solidFill>
                  <a:schemeClr val="tx1"/>
                </a:solidFill>
              </a:rPr>
              <a:t>GAL</a:t>
            </a:r>
            <a:r>
              <a:rPr lang="zh-CN" altLang="en-US" sz="2800">
                <a:solidFill>
                  <a:schemeClr val="tx1"/>
                </a:solidFill>
              </a:rPr>
              <a:t>的可编程输出结构称为输出逻辑宏单元</a:t>
            </a:r>
            <a:r>
              <a:rPr lang="en-US" altLang="zh-CN" sz="2800">
                <a:solidFill>
                  <a:schemeClr val="tx1"/>
                </a:solidFill>
              </a:rPr>
              <a:t>OLMC(Output Logic Macro Cell)。</a:t>
            </a:r>
            <a:r>
              <a:rPr lang="zh-CN" altLang="en-US" sz="2800">
                <a:solidFill>
                  <a:schemeClr val="tx1"/>
                </a:solidFill>
              </a:rPr>
              <a:t>下图是</a:t>
            </a:r>
            <a:r>
              <a:rPr lang="en-US" altLang="zh-CN" sz="2800">
                <a:solidFill>
                  <a:schemeClr val="tx1"/>
                </a:solidFill>
              </a:rPr>
              <a:t>GAL22V10</a:t>
            </a:r>
            <a:r>
              <a:rPr lang="zh-CN" altLang="en-US" sz="2800">
                <a:solidFill>
                  <a:schemeClr val="tx1"/>
                </a:solidFill>
              </a:rPr>
              <a:t>的</a:t>
            </a:r>
            <a:r>
              <a:rPr lang="en-US" altLang="zh-CN" sz="2800">
                <a:solidFill>
                  <a:schemeClr val="tx1"/>
                </a:solidFill>
              </a:rPr>
              <a:t>OLMC</a:t>
            </a:r>
            <a:r>
              <a:rPr lang="zh-CN" altLang="en-US" sz="2800">
                <a:solidFill>
                  <a:schemeClr val="tx1"/>
                </a:solidFill>
              </a:rPr>
              <a:t>的内部结构。包含或阵列中的一个或门、一个异或门、一个</a:t>
            </a:r>
            <a:r>
              <a:rPr lang="en-US" altLang="zh-CN" sz="2800">
                <a:solidFill>
                  <a:schemeClr val="tx1"/>
                </a:solidFill>
              </a:rPr>
              <a:t>D</a:t>
            </a:r>
            <a:r>
              <a:rPr lang="zh-CN" altLang="en-US" sz="2800">
                <a:solidFill>
                  <a:schemeClr val="tx1"/>
                </a:solidFill>
              </a:rPr>
              <a:t>触发器和4个多路选择器。</a:t>
            </a:r>
          </a:p>
          <a:p>
            <a:endParaRPr lang="zh-CN" altLang="en-US" sz="2800">
              <a:solidFill>
                <a:schemeClr val="tx1"/>
              </a:solidFill>
            </a:endParaRPr>
          </a:p>
        </p:txBody>
      </p:sp>
    </p:spTree>
    <p:extLst>
      <p:ext uri="{BB962C8B-B14F-4D97-AF65-F5344CB8AC3E}">
        <p14:creationId xmlns:p14="http://schemas.microsoft.com/office/powerpoint/2010/main" val="3902969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输出逻辑宏单元（</a:t>
            </a:r>
            <a:r>
              <a:rPr lang="en-US" altLang="zh-CN" dirty="0" smtClean="0"/>
              <a:t>OLMC</a:t>
            </a:r>
            <a:r>
              <a:rPr lang="zh-CN" altLang="en-US" dirty="0" smtClean="0"/>
              <a:t>）结构</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758454225"/>
              </p:ext>
            </p:extLst>
          </p:nvPr>
        </p:nvGraphicFramePr>
        <p:xfrm>
          <a:off x="1619672" y="1268760"/>
          <a:ext cx="5930354" cy="5344345"/>
        </p:xfrm>
        <a:graphic>
          <a:graphicData uri="http://schemas.openxmlformats.org/presentationml/2006/ole">
            <mc:AlternateContent xmlns:mc="http://schemas.openxmlformats.org/markup-compatibility/2006">
              <mc:Choice xmlns:v="urn:schemas-microsoft-com:vml" Requires="v">
                <p:oleObj spid="_x0000_s19465" name="BMP 图象" r:id="rId4" imgW="4046571" imgH="3429297" progId="PBrush">
                  <p:embed/>
                </p:oleObj>
              </mc:Choice>
              <mc:Fallback>
                <p:oleObj name="BMP 图象" r:id="rId4" imgW="4046571" imgH="3429297"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1268760"/>
                        <a:ext cx="5930354" cy="5344345"/>
                      </a:xfrm>
                      <a:prstGeom prst="rect">
                        <a:avLst/>
                      </a:prstGeom>
                      <a:solidFill>
                        <a:srgbClr val="99CCFF"/>
                      </a:solidFill>
                      <a:ln>
                        <a:noFill/>
                      </a:ln>
                      <a:effectLst/>
                    </p:spPr>
                  </p:pic>
                </p:oleObj>
              </mc:Fallback>
            </mc:AlternateContent>
          </a:graphicData>
        </a:graphic>
      </p:graphicFrame>
    </p:spTree>
    <p:extLst>
      <p:ext uri="{BB962C8B-B14F-4D97-AF65-F5344CB8AC3E}">
        <p14:creationId xmlns:p14="http://schemas.microsoft.com/office/powerpoint/2010/main" val="287451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5399088" y="1031875"/>
            <a:ext cx="358775" cy="7635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11" name="Line 3"/>
          <p:cNvSpPr>
            <a:spLocks noChangeShapeType="1"/>
          </p:cNvSpPr>
          <p:nvPr/>
        </p:nvSpPr>
        <p:spPr bwMode="auto">
          <a:xfrm flipH="1">
            <a:off x="1198563" y="4298950"/>
            <a:ext cx="222250" cy="1571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12" name="Line 4"/>
          <p:cNvSpPr>
            <a:spLocks noChangeShapeType="1"/>
          </p:cNvSpPr>
          <p:nvPr/>
        </p:nvSpPr>
        <p:spPr bwMode="auto">
          <a:xfrm>
            <a:off x="1420813" y="4302125"/>
            <a:ext cx="0"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13" name="Freeform 5"/>
          <p:cNvSpPr>
            <a:spLocks/>
          </p:cNvSpPr>
          <p:nvPr/>
        </p:nvSpPr>
        <p:spPr bwMode="auto">
          <a:xfrm>
            <a:off x="2611438" y="3348038"/>
            <a:ext cx="455612" cy="206375"/>
          </a:xfrm>
          <a:custGeom>
            <a:avLst/>
            <a:gdLst>
              <a:gd name="T0" fmla="*/ 0 w 20000"/>
              <a:gd name="T1" fmla="*/ 19894 h 20000"/>
              <a:gd name="T2" fmla="*/ 1581 w 20000"/>
              <a:gd name="T3" fmla="*/ 19894 h 20000"/>
              <a:gd name="T4" fmla="*/ 2778 w 20000"/>
              <a:gd name="T5" fmla="*/ 19894 h 20000"/>
              <a:gd name="T6" fmla="*/ 3974 w 20000"/>
              <a:gd name="T7" fmla="*/ 19894 h 20000"/>
              <a:gd name="T8" fmla="*/ 5598 w 20000"/>
              <a:gd name="T9" fmla="*/ 18936 h 20000"/>
              <a:gd name="T10" fmla="*/ 6795 w 20000"/>
              <a:gd name="T11" fmla="*/ 18936 h 20000"/>
              <a:gd name="T12" fmla="*/ 7564 w 20000"/>
              <a:gd name="T13" fmla="*/ 17979 h 20000"/>
              <a:gd name="T14" fmla="*/ 8803 w 20000"/>
              <a:gd name="T15" fmla="*/ 17979 h 20000"/>
              <a:gd name="T16" fmla="*/ 10000 w 20000"/>
              <a:gd name="T17" fmla="*/ 16915 h 20000"/>
              <a:gd name="T18" fmla="*/ 10769 w 20000"/>
              <a:gd name="T19" fmla="*/ 15957 h 20000"/>
              <a:gd name="T20" fmla="*/ 11581 w 20000"/>
              <a:gd name="T21" fmla="*/ 15000 h 20000"/>
              <a:gd name="T22" fmla="*/ 12393 w 20000"/>
              <a:gd name="T23" fmla="*/ 15000 h 20000"/>
              <a:gd name="T24" fmla="*/ 13162 w 20000"/>
              <a:gd name="T25" fmla="*/ 13936 h 20000"/>
              <a:gd name="T26" fmla="*/ 13974 w 20000"/>
              <a:gd name="T27" fmla="*/ 12979 h 20000"/>
              <a:gd name="T28" fmla="*/ 14786 w 20000"/>
              <a:gd name="T29" fmla="*/ 12021 h 20000"/>
              <a:gd name="T30" fmla="*/ 15556 w 20000"/>
              <a:gd name="T31" fmla="*/ 10957 h 20000"/>
              <a:gd name="T32" fmla="*/ 15983 w 20000"/>
              <a:gd name="T33" fmla="*/ 10000 h 20000"/>
              <a:gd name="T34" fmla="*/ 16368 w 20000"/>
              <a:gd name="T35" fmla="*/ 8936 h 20000"/>
              <a:gd name="T36" fmla="*/ 17179 w 20000"/>
              <a:gd name="T37" fmla="*/ 7979 h 20000"/>
              <a:gd name="T38" fmla="*/ 17564 w 20000"/>
              <a:gd name="T39" fmla="*/ 7021 h 20000"/>
              <a:gd name="T40" fmla="*/ 17949 w 20000"/>
              <a:gd name="T41" fmla="*/ 5957 h 20000"/>
              <a:gd name="T42" fmla="*/ 18376 w 20000"/>
              <a:gd name="T43" fmla="*/ 5000 h 20000"/>
              <a:gd name="T44" fmla="*/ 18376 w 20000"/>
              <a:gd name="T45" fmla="*/ 5000 h 20000"/>
              <a:gd name="T46" fmla="*/ 18761 w 20000"/>
              <a:gd name="T47" fmla="*/ 4043 h 20000"/>
              <a:gd name="T48" fmla="*/ 19145 w 20000"/>
              <a:gd name="T49" fmla="*/ 2979 h 20000"/>
              <a:gd name="T50" fmla="*/ 19145 w 20000"/>
              <a:gd name="T51" fmla="*/ 2021 h 20000"/>
              <a:gd name="T52" fmla="*/ 19573 w 20000"/>
              <a:gd name="T53" fmla="*/ 2021 h 20000"/>
              <a:gd name="T54" fmla="*/ 19573 w 20000"/>
              <a:gd name="T55" fmla="*/ 1064 h 20000"/>
              <a:gd name="T56" fmla="*/ 19573 w 20000"/>
              <a:gd name="T57" fmla="*/ 1064 h 20000"/>
              <a:gd name="T58" fmla="*/ 19957 w 20000"/>
              <a:gd name="T59" fmla="*/ 0 h 20000"/>
              <a:gd name="T60" fmla="*/ 19957 w 20000"/>
              <a:gd name="T61" fmla="*/ 0 h 20000"/>
              <a:gd name="T62" fmla="*/ 19957 w 20000"/>
              <a:gd name="T63" fmla="*/ 0 h 20000"/>
              <a:gd name="T64" fmla="*/ 1995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94"/>
                </a:moveTo>
                <a:lnTo>
                  <a:pt x="1581" y="19894"/>
                </a:lnTo>
                <a:lnTo>
                  <a:pt x="2778" y="19894"/>
                </a:lnTo>
                <a:lnTo>
                  <a:pt x="3974" y="19894"/>
                </a:lnTo>
                <a:lnTo>
                  <a:pt x="5598" y="18936"/>
                </a:lnTo>
                <a:lnTo>
                  <a:pt x="6795" y="18936"/>
                </a:lnTo>
                <a:lnTo>
                  <a:pt x="7564" y="17979"/>
                </a:lnTo>
                <a:lnTo>
                  <a:pt x="8803" y="17979"/>
                </a:lnTo>
                <a:lnTo>
                  <a:pt x="10000" y="16915"/>
                </a:lnTo>
                <a:lnTo>
                  <a:pt x="10769" y="15957"/>
                </a:lnTo>
                <a:lnTo>
                  <a:pt x="11581" y="15000"/>
                </a:lnTo>
                <a:lnTo>
                  <a:pt x="12393" y="15000"/>
                </a:lnTo>
                <a:lnTo>
                  <a:pt x="13162" y="13936"/>
                </a:lnTo>
                <a:lnTo>
                  <a:pt x="13974" y="12979"/>
                </a:lnTo>
                <a:lnTo>
                  <a:pt x="14786" y="12021"/>
                </a:lnTo>
                <a:lnTo>
                  <a:pt x="15556" y="10957"/>
                </a:lnTo>
                <a:lnTo>
                  <a:pt x="15983" y="10000"/>
                </a:lnTo>
                <a:lnTo>
                  <a:pt x="16368" y="8936"/>
                </a:lnTo>
                <a:lnTo>
                  <a:pt x="17179" y="7979"/>
                </a:lnTo>
                <a:lnTo>
                  <a:pt x="17564" y="7021"/>
                </a:lnTo>
                <a:lnTo>
                  <a:pt x="17949" y="5957"/>
                </a:lnTo>
                <a:lnTo>
                  <a:pt x="18376" y="5000"/>
                </a:lnTo>
                <a:lnTo>
                  <a:pt x="18761" y="4043"/>
                </a:lnTo>
                <a:lnTo>
                  <a:pt x="19145" y="2979"/>
                </a:lnTo>
                <a:lnTo>
                  <a:pt x="19145" y="2021"/>
                </a:lnTo>
                <a:lnTo>
                  <a:pt x="19573" y="2021"/>
                </a:lnTo>
                <a:lnTo>
                  <a:pt x="19573" y="1064"/>
                </a:lnTo>
                <a:lnTo>
                  <a:pt x="1995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14" name="Freeform 6"/>
          <p:cNvSpPr>
            <a:spLocks/>
          </p:cNvSpPr>
          <p:nvPr/>
        </p:nvSpPr>
        <p:spPr bwMode="auto">
          <a:xfrm>
            <a:off x="2611438" y="3144838"/>
            <a:ext cx="455612" cy="204787"/>
          </a:xfrm>
          <a:custGeom>
            <a:avLst/>
            <a:gdLst>
              <a:gd name="T0" fmla="*/ 19957 w 20000"/>
              <a:gd name="T1" fmla="*/ 19894 h 20000"/>
              <a:gd name="T2" fmla="*/ 19957 w 20000"/>
              <a:gd name="T3" fmla="*/ 19894 h 20000"/>
              <a:gd name="T4" fmla="*/ 19957 w 20000"/>
              <a:gd name="T5" fmla="*/ 19894 h 20000"/>
              <a:gd name="T6" fmla="*/ 19957 w 20000"/>
              <a:gd name="T7" fmla="*/ 19894 h 20000"/>
              <a:gd name="T8" fmla="*/ 19573 w 20000"/>
              <a:gd name="T9" fmla="*/ 18936 h 20000"/>
              <a:gd name="T10" fmla="*/ 19573 w 20000"/>
              <a:gd name="T11" fmla="*/ 18936 h 20000"/>
              <a:gd name="T12" fmla="*/ 19573 w 20000"/>
              <a:gd name="T13" fmla="*/ 17979 h 20000"/>
              <a:gd name="T14" fmla="*/ 19145 w 20000"/>
              <a:gd name="T15" fmla="*/ 17979 h 20000"/>
              <a:gd name="T16" fmla="*/ 19145 w 20000"/>
              <a:gd name="T17" fmla="*/ 16915 h 20000"/>
              <a:gd name="T18" fmla="*/ 18761 w 20000"/>
              <a:gd name="T19" fmla="*/ 15957 h 20000"/>
              <a:gd name="T20" fmla="*/ 18376 w 20000"/>
              <a:gd name="T21" fmla="*/ 15000 h 20000"/>
              <a:gd name="T22" fmla="*/ 18376 w 20000"/>
              <a:gd name="T23" fmla="*/ 15000 h 20000"/>
              <a:gd name="T24" fmla="*/ 17949 w 20000"/>
              <a:gd name="T25" fmla="*/ 13936 h 20000"/>
              <a:gd name="T26" fmla="*/ 17564 w 20000"/>
              <a:gd name="T27" fmla="*/ 12979 h 20000"/>
              <a:gd name="T28" fmla="*/ 17179 w 20000"/>
              <a:gd name="T29" fmla="*/ 12021 h 20000"/>
              <a:gd name="T30" fmla="*/ 16368 w 20000"/>
              <a:gd name="T31" fmla="*/ 10957 h 20000"/>
              <a:gd name="T32" fmla="*/ 15983 w 20000"/>
              <a:gd name="T33" fmla="*/ 10000 h 20000"/>
              <a:gd name="T34" fmla="*/ 15556 w 20000"/>
              <a:gd name="T35" fmla="*/ 9043 h 20000"/>
              <a:gd name="T36" fmla="*/ 14786 w 20000"/>
              <a:gd name="T37" fmla="*/ 7979 h 20000"/>
              <a:gd name="T38" fmla="*/ 13974 w 20000"/>
              <a:gd name="T39" fmla="*/ 7021 h 20000"/>
              <a:gd name="T40" fmla="*/ 13162 w 20000"/>
              <a:gd name="T41" fmla="*/ 5957 h 20000"/>
              <a:gd name="T42" fmla="*/ 12393 w 20000"/>
              <a:gd name="T43" fmla="*/ 5000 h 20000"/>
              <a:gd name="T44" fmla="*/ 11581 w 20000"/>
              <a:gd name="T45" fmla="*/ 5000 h 20000"/>
              <a:gd name="T46" fmla="*/ 10769 w 20000"/>
              <a:gd name="T47" fmla="*/ 4043 h 20000"/>
              <a:gd name="T48" fmla="*/ 10000 w 20000"/>
              <a:gd name="T49" fmla="*/ 2979 h 20000"/>
              <a:gd name="T50" fmla="*/ 8803 w 20000"/>
              <a:gd name="T51" fmla="*/ 2021 h 20000"/>
              <a:gd name="T52" fmla="*/ 7564 w 20000"/>
              <a:gd name="T53" fmla="*/ 2021 h 20000"/>
              <a:gd name="T54" fmla="*/ 6795 w 20000"/>
              <a:gd name="T55" fmla="*/ 1064 h 20000"/>
              <a:gd name="T56" fmla="*/ 5598 w 20000"/>
              <a:gd name="T57" fmla="*/ 1064 h 20000"/>
              <a:gd name="T58" fmla="*/ 3974 w 20000"/>
              <a:gd name="T59" fmla="*/ 0 h 20000"/>
              <a:gd name="T60" fmla="*/ 2778 w 20000"/>
              <a:gd name="T61" fmla="*/ 0 h 20000"/>
              <a:gd name="T62" fmla="*/ 1581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57" y="19894"/>
                </a:moveTo>
                <a:lnTo>
                  <a:pt x="19957" y="19894"/>
                </a:lnTo>
                <a:lnTo>
                  <a:pt x="19573" y="18936"/>
                </a:lnTo>
                <a:lnTo>
                  <a:pt x="19573" y="17979"/>
                </a:lnTo>
                <a:lnTo>
                  <a:pt x="19145" y="17979"/>
                </a:lnTo>
                <a:lnTo>
                  <a:pt x="19145" y="16915"/>
                </a:lnTo>
                <a:lnTo>
                  <a:pt x="18761" y="15957"/>
                </a:lnTo>
                <a:lnTo>
                  <a:pt x="18376" y="15000"/>
                </a:lnTo>
                <a:lnTo>
                  <a:pt x="17949" y="13936"/>
                </a:lnTo>
                <a:lnTo>
                  <a:pt x="17564" y="12979"/>
                </a:lnTo>
                <a:lnTo>
                  <a:pt x="17179" y="12021"/>
                </a:lnTo>
                <a:lnTo>
                  <a:pt x="16368" y="10957"/>
                </a:lnTo>
                <a:lnTo>
                  <a:pt x="15983" y="10000"/>
                </a:lnTo>
                <a:lnTo>
                  <a:pt x="15556" y="9043"/>
                </a:lnTo>
                <a:lnTo>
                  <a:pt x="14786" y="7979"/>
                </a:lnTo>
                <a:lnTo>
                  <a:pt x="13974" y="7021"/>
                </a:lnTo>
                <a:lnTo>
                  <a:pt x="13162" y="5957"/>
                </a:lnTo>
                <a:lnTo>
                  <a:pt x="12393" y="5000"/>
                </a:lnTo>
                <a:lnTo>
                  <a:pt x="11581" y="5000"/>
                </a:lnTo>
                <a:lnTo>
                  <a:pt x="10769" y="4043"/>
                </a:lnTo>
                <a:lnTo>
                  <a:pt x="10000" y="2979"/>
                </a:lnTo>
                <a:lnTo>
                  <a:pt x="8803" y="2021"/>
                </a:lnTo>
                <a:lnTo>
                  <a:pt x="7564" y="2021"/>
                </a:lnTo>
                <a:lnTo>
                  <a:pt x="6795" y="1064"/>
                </a:lnTo>
                <a:lnTo>
                  <a:pt x="5598" y="1064"/>
                </a:lnTo>
                <a:lnTo>
                  <a:pt x="3974" y="0"/>
                </a:lnTo>
                <a:lnTo>
                  <a:pt x="2778" y="0"/>
                </a:lnTo>
                <a:lnTo>
                  <a:pt x="158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15" name="Freeform 7"/>
          <p:cNvSpPr>
            <a:spLocks/>
          </p:cNvSpPr>
          <p:nvPr/>
        </p:nvSpPr>
        <p:spPr bwMode="auto">
          <a:xfrm>
            <a:off x="2541588" y="3095625"/>
            <a:ext cx="80962" cy="476250"/>
          </a:xfrm>
          <a:custGeom>
            <a:avLst/>
            <a:gdLst>
              <a:gd name="T0" fmla="*/ 0 w 20000"/>
              <a:gd name="T1" fmla="*/ 19954 h 20000"/>
              <a:gd name="T2" fmla="*/ 0 w 20000"/>
              <a:gd name="T3" fmla="*/ 19954 h 20000"/>
              <a:gd name="T4" fmla="*/ 0 w 20000"/>
              <a:gd name="T5" fmla="*/ 19954 h 20000"/>
              <a:gd name="T6" fmla="*/ 1429 w 20000"/>
              <a:gd name="T7" fmla="*/ 19404 h 20000"/>
              <a:gd name="T8" fmla="*/ 2143 w 20000"/>
              <a:gd name="T9" fmla="*/ 19404 h 20000"/>
              <a:gd name="T10" fmla="*/ 2143 w 20000"/>
              <a:gd name="T11" fmla="*/ 19404 h 20000"/>
              <a:gd name="T12" fmla="*/ 3333 w 20000"/>
              <a:gd name="T13" fmla="*/ 18991 h 20000"/>
              <a:gd name="T14" fmla="*/ 4286 w 20000"/>
              <a:gd name="T15" fmla="*/ 18394 h 20000"/>
              <a:gd name="T16" fmla="*/ 6429 w 20000"/>
              <a:gd name="T17" fmla="*/ 18394 h 20000"/>
              <a:gd name="T18" fmla="*/ 7857 w 20000"/>
              <a:gd name="T19" fmla="*/ 17982 h 20000"/>
              <a:gd name="T20" fmla="*/ 8571 w 20000"/>
              <a:gd name="T21" fmla="*/ 17523 h 20000"/>
              <a:gd name="T22" fmla="*/ 10000 w 20000"/>
              <a:gd name="T23" fmla="*/ 16927 h 20000"/>
              <a:gd name="T24" fmla="*/ 12143 w 20000"/>
              <a:gd name="T25" fmla="*/ 16514 h 20000"/>
              <a:gd name="T26" fmla="*/ 13333 w 20000"/>
              <a:gd name="T27" fmla="*/ 15459 h 20000"/>
              <a:gd name="T28" fmla="*/ 14286 w 20000"/>
              <a:gd name="T29" fmla="*/ 15000 h 20000"/>
              <a:gd name="T30" fmla="*/ 15000 w 20000"/>
              <a:gd name="T31" fmla="*/ 14450 h 20000"/>
              <a:gd name="T32" fmla="*/ 16429 w 20000"/>
              <a:gd name="T33" fmla="*/ 13991 h 20000"/>
              <a:gd name="T34" fmla="*/ 17619 w 20000"/>
              <a:gd name="T35" fmla="*/ 12936 h 20000"/>
              <a:gd name="T36" fmla="*/ 18571 w 20000"/>
              <a:gd name="T37" fmla="*/ 12523 h 20000"/>
              <a:gd name="T38" fmla="*/ 18571 w 20000"/>
              <a:gd name="T39" fmla="*/ 11422 h 20000"/>
              <a:gd name="T40" fmla="*/ 19762 w 20000"/>
              <a:gd name="T41" fmla="*/ 10505 h 20000"/>
              <a:gd name="T42" fmla="*/ 19762 w 20000"/>
              <a:gd name="T43" fmla="*/ 10000 h 20000"/>
              <a:gd name="T44" fmla="*/ 19762 w 20000"/>
              <a:gd name="T45" fmla="*/ 8991 h 20000"/>
              <a:gd name="T46" fmla="*/ 18571 w 20000"/>
              <a:gd name="T47" fmla="*/ 8028 h 20000"/>
              <a:gd name="T48" fmla="*/ 18571 w 20000"/>
              <a:gd name="T49" fmla="*/ 7477 h 20000"/>
              <a:gd name="T50" fmla="*/ 17619 w 20000"/>
              <a:gd name="T51" fmla="*/ 6468 h 20000"/>
              <a:gd name="T52" fmla="*/ 16429 w 20000"/>
              <a:gd name="T53" fmla="*/ 5505 h 20000"/>
              <a:gd name="T54" fmla="*/ 14286 w 20000"/>
              <a:gd name="T55" fmla="*/ 4541 h 20000"/>
              <a:gd name="T56" fmla="*/ 12143 w 20000"/>
              <a:gd name="T57" fmla="*/ 3486 h 20000"/>
              <a:gd name="T58" fmla="*/ 10000 w 20000"/>
              <a:gd name="T59" fmla="*/ 3028 h 20000"/>
              <a:gd name="T60" fmla="*/ 7857 w 20000"/>
              <a:gd name="T61" fmla="*/ 2018 h 20000"/>
              <a:gd name="T62" fmla="*/ 4286 w 20000"/>
              <a:gd name="T63" fmla="*/ 1009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54"/>
                </a:moveTo>
                <a:lnTo>
                  <a:pt x="0" y="19954"/>
                </a:lnTo>
                <a:lnTo>
                  <a:pt x="1429" y="19404"/>
                </a:lnTo>
                <a:lnTo>
                  <a:pt x="2143" y="19404"/>
                </a:lnTo>
                <a:lnTo>
                  <a:pt x="3333" y="18991"/>
                </a:lnTo>
                <a:lnTo>
                  <a:pt x="4286" y="18394"/>
                </a:lnTo>
                <a:lnTo>
                  <a:pt x="6429" y="18394"/>
                </a:lnTo>
                <a:lnTo>
                  <a:pt x="7857" y="17982"/>
                </a:lnTo>
                <a:lnTo>
                  <a:pt x="8571" y="17523"/>
                </a:lnTo>
                <a:lnTo>
                  <a:pt x="10000" y="16927"/>
                </a:lnTo>
                <a:lnTo>
                  <a:pt x="12143" y="16514"/>
                </a:lnTo>
                <a:lnTo>
                  <a:pt x="13333" y="15459"/>
                </a:lnTo>
                <a:lnTo>
                  <a:pt x="14286" y="15000"/>
                </a:lnTo>
                <a:lnTo>
                  <a:pt x="15000" y="14450"/>
                </a:lnTo>
                <a:lnTo>
                  <a:pt x="16429" y="13991"/>
                </a:lnTo>
                <a:lnTo>
                  <a:pt x="17619" y="12936"/>
                </a:lnTo>
                <a:lnTo>
                  <a:pt x="18571" y="12523"/>
                </a:lnTo>
                <a:lnTo>
                  <a:pt x="18571" y="11422"/>
                </a:lnTo>
                <a:lnTo>
                  <a:pt x="19762" y="10505"/>
                </a:lnTo>
                <a:lnTo>
                  <a:pt x="19762" y="10000"/>
                </a:lnTo>
                <a:lnTo>
                  <a:pt x="19762" y="8991"/>
                </a:lnTo>
                <a:lnTo>
                  <a:pt x="18571" y="8028"/>
                </a:lnTo>
                <a:lnTo>
                  <a:pt x="18571" y="7477"/>
                </a:lnTo>
                <a:lnTo>
                  <a:pt x="17619" y="6468"/>
                </a:lnTo>
                <a:lnTo>
                  <a:pt x="16429" y="5505"/>
                </a:lnTo>
                <a:lnTo>
                  <a:pt x="14286" y="4541"/>
                </a:lnTo>
                <a:lnTo>
                  <a:pt x="12143" y="3486"/>
                </a:lnTo>
                <a:lnTo>
                  <a:pt x="10000" y="3028"/>
                </a:lnTo>
                <a:lnTo>
                  <a:pt x="7857" y="2018"/>
                </a:lnTo>
                <a:lnTo>
                  <a:pt x="4286" y="1009"/>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16" name="Line 8"/>
          <p:cNvSpPr>
            <a:spLocks noChangeShapeType="1"/>
          </p:cNvSpPr>
          <p:nvPr/>
        </p:nvSpPr>
        <p:spPr bwMode="auto">
          <a:xfrm flipH="1" flipV="1">
            <a:off x="2570163" y="3144838"/>
            <a:ext cx="10318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7" name="Line 9"/>
          <p:cNvSpPr>
            <a:spLocks noChangeShapeType="1"/>
          </p:cNvSpPr>
          <p:nvPr/>
        </p:nvSpPr>
        <p:spPr bwMode="auto">
          <a:xfrm flipH="1" flipV="1">
            <a:off x="2571750" y="3546475"/>
            <a:ext cx="73025"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Freeform 10"/>
          <p:cNvSpPr>
            <a:spLocks/>
          </p:cNvSpPr>
          <p:nvPr/>
        </p:nvSpPr>
        <p:spPr bwMode="auto">
          <a:xfrm>
            <a:off x="3617913" y="3427413"/>
            <a:ext cx="363537" cy="174625"/>
          </a:xfrm>
          <a:custGeom>
            <a:avLst/>
            <a:gdLst>
              <a:gd name="T0" fmla="*/ 0 w 20000"/>
              <a:gd name="T1" fmla="*/ 19875 h 20000"/>
              <a:gd name="T2" fmla="*/ 1604 w 20000"/>
              <a:gd name="T3" fmla="*/ 19875 h 20000"/>
              <a:gd name="T4" fmla="*/ 2834 w 20000"/>
              <a:gd name="T5" fmla="*/ 19875 h 20000"/>
              <a:gd name="T6" fmla="*/ 4011 w 20000"/>
              <a:gd name="T7" fmla="*/ 19875 h 20000"/>
              <a:gd name="T8" fmla="*/ 5615 w 20000"/>
              <a:gd name="T9" fmla="*/ 18750 h 20000"/>
              <a:gd name="T10" fmla="*/ 6791 w 20000"/>
              <a:gd name="T11" fmla="*/ 18750 h 20000"/>
              <a:gd name="T12" fmla="*/ 7594 w 20000"/>
              <a:gd name="T13" fmla="*/ 17875 h 20000"/>
              <a:gd name="T14" fmla="*/ 8770 w 20000"/>
              <a:gd name="T15" fmla="*/ 17875 h 20000"/>
              <a:gd name="T16" fmla="*/ 9947 w 20000"/>
              <a:gd name="T17" fmla="*/ 16875 h 20000"/>
              <a:gd name="T18" fmla="*/ 10802 w 20000"/>
              <a:gd name="T19" fmla="*/ 15875 h 20000"/>
              <a:gd name="T20" fmla="*/ 11551 w 20000"/>
              <a:gd name="T21" fmla="*/ 15000 h 20000"/>
              <a:gd name="T22" fmla="*/ 12406 w 20000"/>
              <a:gd name="T23" fmla="*/ 15000 h 20000"/>
              <a:gd name="T24" fmla="*/ 13155 w 20000"/>
              <a:gd name="T25" fmla="*/ 13875 h 20000"/>
              <a:gd name="T26" fmla="*/ 13957 w 20000"/>
              <a:gd name="T27" fmla="*/ 12875 h 20000"/>
              <a:gd name="T28" fmla="*/ 14759 w 20000"/>
              <a:gd name="T29" fmla="*/ 11875 h 20000"/>
              <a:gd name="T30" fmla="*/ 15561 w 20000"/>
              <a:gd name="T31" fmla="*/ 11000 h 20000"/>
              <a:gd name="T32" fmla="*/ 15989 w 20000"/>
              <a:gd name="T33" fmla="*/ 9875 h 20000"/>
              <a:gd name="T34" fmla="*/ 16417 w 20000"/>
              <a:gd name="T35" fmla="*/ 8875 h 20000"/>
              <a:gd name="T36" fmla="*/ 17166 w 20000"/>
              <a:gd name="T37" fmla="*/ 8000 h 20000"/>
              <a:gd name="T38" fmla="*/ 17594 w 20000"/>
              <a:gd name="T39" fmla="*/ 7000 h 20000"/>
              <a:gd name="T40" fmla="*/ 17968 w 20000"/>
              <a:gd name="T41" fmla="*/ 5875 h 20000"/>
              <a:gd name="T42" fmla="*/ 18342 w 20000"/>
              <a:gd name="T43" fmla="*/ 4875 h 20000"/>
              <a:gd name="T44" fmla="*/ 18342 w 20000"/>
              <a:gd name="T45" fmla="*/ 4875 h 20000"/>
              <a:gd name="T46" fmla="*/ 18770 w 20000"/>
              <a:gd name="T47" fmla="*/ 4000 h 20000"/>
              <a:gd name="T48" fmla="*/ 19144 w 20000"/>
              <a:gd name="T49" fmla="*/ 3000 h 20000"/>
              <a:gd name="T50" fmla="*/ 19144 w 20000"/>
              <a:gd name="T51" fmla="*/ 1875 h 20000"/>
              <a:gd name="T52" fmla="*/ 19572 w 20000"/>
              <a:gd name="T53" fmla="*/ 1875 h 20000"/>
              <a:gd name="T54" fmla="*/ 19572 w 20000"/>
              <a:gd name="T55" fmla="*/ 1000 h 20000"/>
              <a:gd name="T56" fmla="*/ 19572 w 20000"/>
              <a:gd name="T57" fmla="*/ 1000 h 20000"/>
              <a:gd name="T58" fmla="*/ 19947 w 20000"/>
              <a:gd name="T59" fmla="*/ 0 h 20000"/>
              <a:gd name="T60" fmla="*/ 19947 w 20000"/>
              <a:gd name="T61" fmla="*/ 0 h 20000"/>
              <a:gd name="T62" fmla="*/ 19947 w 20000"/>
              <a:gd name="T63" fmla="*/ 0 h 20000"/>
              <a:gd name="T64" fmla="*/ 1994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75"/>
                </a:moveTo>
                <a:lnTo>
                  <a:pt x="1604" y="19875"/>
                </a:lnTo>
                <a:lnTo>
                  <a:pt x="2834" y="19875"/>
                </a:lnTo>
                <a:lnTo>
                  <a:pt x="4011" y="19875"/>
                </a:lnTo>
                <a:lnTo>
                  <a:pt x="5615" y="18750"/>
                </a:lnTo>
                <a:lnTo>
                  <a:pt x="6791" y="18750"/>
                </a:lnTo>
                <a:lnTo>
                  <a:pt x="7594" y="17875"/>
                </a:lnTo>
                <a:lnTo>
                  <a:pt x="8770" y="17875"/>
                </a:lnTo>
                <a:lnTo>
                  <a:pt x="9947" y="16875"/>
                </a:lnTo>
                <a:lnTo>
                  <a:pt x="10802" y="15875"/>
                </a:lnTo>
                <a:lnTo>
                  <a:pt x="11551" y="15000"/>
                </a:lnTo>
                <a:lnTo>
                  <a:pt x="12406" y="15000"/>
                </a:lnTo>
                <a:lnTo>
                  <a:pt x="13155" y="13875"/>
                </a:lnTo>
                <a:lnTo>
                  <a:pt x="13957" y="12875"/>
                </a:lnTo>
                <a:lnTo>
                  <a:pt x="14759" y="11875"/>
                </a:lnTo>
                <a:lnTo>
                  <a:pt x="15561" y="11000"/>
                </a:lnTo>
                <a:lnTo>
                  <a:pt x="15989" y="9875"/>
                </a:lnTo>
                <a:lnTo>
                  <a:pt x="16417" y="8875"/>
                </a:lnTo>
                <a:lnTo>
                  <a:pt x="17166" y="8000"/>
                </a:lnTo>
                <a:lnTo>
                  <a:pt x="17594" y="7000"/>
                </a:lnTo>
                <a:lnTo>
                  <a:pt x="17968" y="5875"/>
                </a:lnTo>
                <a:lnTo>
                  <a:pt x="18342" y="4875"/>
                </a:lnTo>
                <a:lnTo>
                  <a:pt x="18770" y="4000"/>
                </a:lnTo>
                <a:lnTo>
                  <a:pt x="19144" y="3000"/>
                </a:lnTo>
                <a:lnTo>
                  <a:pt x="19144" y="1875"/>
                </a:lnTo>
                <a:lnTo>
                  <a:pt x="19572" y="1875"/>
                </a:lnTo>
                <a:lnTo>
                  <a:pt x="19572" y="1000"/>
                </a:lnTo>
                <a:lnTo>
                  <a:pt x="1994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19" name="Freeform 11"/>
          <p:cNvSpPr>
            <a:spLocks/>
          </p:cNvSpPr>
          <p:nvPr/>
        </p:nvSpPr>
        <p:spPr bwMode="auto">
          <a:xfrm>
            <a:off x="3617913" y="3232150"/>
            <a:ext cx="369887" cy="195263"/>
          </a:xfrm>
          <a:custGeom>
            <a:avLst/>
            <a:gdLst>
              <a:gd name="T0" fmla="*/ 19948 w 20000"/>
              <a:gd name="T1" fmla="*/ 19888 h 20000"/>
              <a:gd name="T2" fmla="*/ 19948 w 20000"/>
              <a:gd name="T3" fmla="*/ 19888 h 20000"/>
              <a:gd name="T4" fmla="*/ 19948 w 20000"/>
              <a:gd name="T5" fmla="*/ 19888 h 20000"/>
              <a:gd name="T6" fmla="*/ 19948 w 20000"/>
              <a:gd name="T7" fmla="*/ 19888 h 20000"/>
              <a:gd name="T8" fmla="*/ 19580 w 20000"/>
              <a:gd name="T9" fmla="*/ 18876 h 20000"/>
              <a:gd name="T10" fmla="*/ 19580 w 20000"/>
              <a:gd name="T11" fmla="*/ 18876 h 20000"/>
              <a:gd name="T12" fmla="*/ 19580 w 20000"/>
              <a:gd name="T13" fmla="*/ 17865 h 20000"/>
              <a:gd name="T14" fmla="*/ 19160 w 20000"/>
              <a:gd name="T15" fmla="*/ 17865 h 20000"/>
              <a:gd name="T16" fmla="*/ 19160 w 20000"/>
              <a:gd name="T17" fmla="*/ 16966 h 20000"/>
              <a:gd name="T18" fmla="*/ 18740 w 20000"/>
              <a:gd name="T19" fmla="*/ 15955 h 20000"/>
              <a:gd name="T20" fmla="*/ 18320 w 20000"/>
              <a:gd name="T21" fmla="*/ 14831 h 20000"/>
              <a:gd name="T22" fmla="*/ 18320 w 20000"/>
              <a:gd name="T23" fmla="*/ 14831 h 20000"/>
              <a:gd name="T24" fmla="*/ 18005 w 20000"/>
              <a:gd name="T25" fmla="*/ 14045 h 20000"/>
              <a:gd name="T26" fmla="*/ 17585 w 20000"/>
              <a:gd name="T27" fmla="*/ 12921 h 20000"/>
              <a:gd name="T28" fmla="*/ 17165 w 20000"/>
              <a:gd name="T29" fmla="*/ 11910 h 20000"/>
              <a:gd name="T30" fmla="*/ 16378 w 20000"/>
              <a:gd name="T31" fmla="*/ 10899 h 20000"/>
              <a:gd name="T32" fmla="*/ 16010 w 20000"/>
              <a:gd name="T33" fmla="*/ 10000 h 20000"/>
              <a:gd name="T34" fmla="*/ 15591 w 20000"/>
              <a:gd name="T35" fmla="*/ 8876 h 20000"/>
              <a:gd name="T36" fmla="*/ 14751 w 20000"/>
              <a:gd name="T37" fmla="*/ 7865 h 20000"/>
              <a:gd name="T38" fmla="*/ 13963 w 20000"/>
              <a:gd name="T39" fmla="*/ 6966 h 20000"/>
              <a:gd name="T40" fmla="*/ 13123 w 20000"/>
              <a:gd name="T41" fmla="*/ 5955 h 20000"/>
              <a:gd name="T42" fmla="*/ 12388 w 20000"/>
              <a:gd name="T43" fmla="*/ 4944 h 20000"/>
              <a:gd name="T44" fmla="*/ 11549 w 20000"/>
              <a:gd name="T45" fmla="*/ 4944 h 20000"/>
              <a:gd name="T46" fmla="*/ 10814 w 20000"/>
              <a:gd name="T47" fmla="*/ 3820 h 20000"/>
              <a:gd name="T48" fmla="*/ 9974 w 20000"/>
              <a:gd name="T49" fmla="*/ 2921 h 20000"/>
              <a:gd name="T50" fmla="*/ 8766 w 20000"/>
              <a:gd name="T51" fmla="*/ 1910 h 20000"/>
              <a:gd name="T52" fmla="*/ 7612 w 20000"/>
              <a:gd name="T53" fmla="*/ 1910 h 20000"/>
              <a:gd name="T54" fmla="*/ 6772 w 20000"/>
              <a:gd name="T55" fmla="*/ 899 h 20000"/>
              <a:gd name="T56" fmla="*/ 5617 w 20000"/>
              <a:gd name="T57" fmla="*/ 899 h 20000"/>
              <a:gd name="T58" fmla="*/ 3990 w 20000"/>
              <a:gd name="T59" fmla="*/ 0 h 20000"/>
              <a:gd name="T60" fmla="*/ 2835 w 20000"/>
              <a:gd name="T61" fmla="*/ 0 h 20000"/>
              <a:gd name="T62" fmla="*/ 1575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48" y="19888"/>
                </a:moveTo>
                <a:lnTo>
                  <a:pt x="19948" y="19888"/>
                </a:lnTo>
                <a:lnTo>
                  <a:pt x="19580" y="18876"/>
                </a:lnTo>
                <a:lnTo>
                  <a:pt x="19580" y="17865"/>
                </a:lnTo>
                <a:lnTo>
                  <a:pt x="19160" y="17865"/>
                </a:lnTo>
                <a:lnTo>
                  <a:pt x="19160" y="16966"/>
                </a:lnTo>
                <a:lnTo>
                  <a:pt x="18740" y="15955"/>
                </a:lnTo>
                <a:lnTo>
                  <a:pt x="18320" y="14831"/>
                </a:lnTo>
                <a:lnTo>
                  <a:pt x="18005" y="14045"/>
                </a:lnTo>
                <a:lnTo>
                  <a:pt x="17585" y="12921"/>
                </a:lnTo>
                <a:lnTo>
                  <a:pt x="17165" y="11910"/>
                </a:lnTo>
                <a:lnTo>
                  <a:pt x="16378" y="10899"/>
                </a:lnTo>
                <a:lnTo>
                  <a:pt x="16010" y="10000"/>
                </a:lnTo>
                <a:lnTo>
                  <a:pt x="15591" y="8876"/>
                </a:lnTo>
                <a:lnTo>
                  <a:pt x="14751" y="7865"/>
                </a:lnTo>
                <a:lnTo>
                  <a:pt x="13963" y="6966"/>
                </a:lnTo>
                <a:lnTo>
                  <a:pt x="13123" y="5955"/>
                </a:lnTo>
                <a:lnTo>
                  <a:pt x="12388" y="4944"/>
                </a:lnTo>
                <a:lnTo>
                  <a:pt x="11549" y="4944"/>
                </a:lnTo>
                <a:lnTo>
                  <a:pt x="10814" y="3820"/>
                </a:lnTo>
                <a:lnTo>
                  <a:pt x="9974" y="2921"/>
                </a:lnTo>
                <a:lnTo>
                  <a:pt x="8766" y="1910"/>
                </a:lnTo>
                <a:lnTo>
                  <a:pt x="7612" y="1910"/>
                </a:lnTo>
                <a:lnTo>
                  <a:pt x="6772" y="899"/>
                </a:lnTo>
                <a:lnTo>
                  <a:pt x="5617" y="899"/>
                </a:lnTo>
                <a:lnTo>
                  <a:pt x="3990" y="0"/>
                </a:lnTo>
                <a:lnTo>
                  <a:pt x="2835" y="0"/>
                </a:lnTo>
                <a:lnTo>
                  <a:pt x="1575"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20" name="Freeform 12"/>
          <p:cNvSpPr>
            <a:spLocks/>
          </p:cNvSpPr>
          <p:nvPr/>
        </p:nvSpPr>
        <p:spPr bwMode="auto">
          <a:xfrm>
            <a:off x="3579813"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21" name="Line 13"/>
          <p:cNvSpPr>
            <a:spLocks noChangeShapeType="1"/>
          </p:cNvSpPr>
          <p:nvPr/>
        </p:nvSpPr>
        <p:spPr bwMode="auto">
          <a:xfrm flipH="1">
            <a:off x="3578225" y="3597275"/>
            <a:ext cx="5556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2" name="Line 14"/>
          <p:cNvSpPr>
            <a:spLocks noChangeShapeType="1"/>
          </p:cNvSpPr>
          <p:nvPr/>
        </p:nvSpPr>
        <p:spPr bwMode="auto">
          <a:xfrm>
            <a:off x="3578225" y="3224213"/>
            <a:ext cx="5556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3" name="Arc 15"/>
          <p:cNvSpPr>
            <a:spLocks/>
          </p:cNvSpPr>
          <p:nvPr/>
        </p:nvSpPr>
        <p:spPr bwMode="auto">
          <a:xfrm>
            <a:off x="1341438" y="2833688"/>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24" name="Line 16"/>
          <p:cNvSpPr>
            <a:spLocks noChangeShapeType="1"/>
          </p:cNvSpPr>
          <p:nvPr/>
        </p:nvSpPr>
        <p:spPr bwMode="auto">
          <a:xfrm flipH="1">
            <a:off x="1260475" y="2825750"/>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25" name="Line 17"/>
          <p:cNvSpPr>
            <a:spLocks noChangeShapeType="1"/>
          </p:cNvSpPr>
          <p:nvPr/>
        </p:nvSpPr>
        <p:spPr bwMode="auto">
          <a:xfrm>
            <a:off x="1260475" y="282575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26" name="Line 18"/>
          <p:cNvSpPr>
            <a:spLocks noChangeShapeType="1"/>
          </p:cNvSpPr>
          <p:nvPr/>
        </p:nvSpPr>
        <p:spPr bwMode="auto">
          <a:xfrm>
            <a:off x="1268413" y="295592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27" name="Arc 19"/>
          <p:cNvSpPr>
            <a:spLocks/>
          </p:cNvSpPr>
          <p:nvPr/>
        </p:nvSpPr>
        <p:spPr bwMode="auto">
          <a:xfrm>
            <a:off x="1341438" y="29559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28" name="Line 20"/>
          <p:cNvSpPr>
            <a:spLocks noChangeShapeType="1"/>
          </p:cNvSpPr>
          <p:nvPr/>
        </p:nvSpPr>
        <p:spPr bwMode="auto">
          <a:xfrm>
            <a:off x="1260475" y="29479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29" name="Arc 21"/>
          <p:cNvSpPr>
            <a:spLocks/>
          </p:cNvSpPr>
          <p:nvPr/>
        </p:nvSpPr>
        <p:spPr bwMode="auto">
          <a:xfrm flipV="1">
            <a:off x="1347788" y="301307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0" name="Arc 22"/>
          <p:cNvSpPr>
            <a:spLocks/>
          </p:cNvSpPr>
          <p:nvPr/>
        </p:nvSpPr>
        <p:spPr bwMode="auto">
          <a:xfrm flipV="1">
            <a:off x="1347788" y="289877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1" name="Arc 23"/>
          <p:cNvSpPr>
            <a:spLocks/>
          </p:cNvSpPr>
          <p:nvPr/>
        </p:nvSpPr>
        <p:spPr bwMode="auto">
          <a:xfrm>
            <a:off x="1341438" y="30972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2" name="Line 24"/>
          <p:cNvSpPr>
            <a:spLocks noChangeShapeType="1"/>
          </p:cNvSpPr>
          <p:nvPr/>
        </p:nvSpPr>
        <p:spPr bwMode="auto">
          <a:xfrm flipH="1">
            <a:off x="1260475" y="308927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33" name="Line 25"/>
          <p:cNvSpPr>
            <a:spLocks noChangeShapeType="1"/>
          </p:cNvSpPr>
          <p:nvPr/>
        </p:nvSpPr>
        <p:spPr bwMode="auto">
          <a:xfrm>
            <a:off x="1260475" y="3089275"/>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34" name="Line 26"/>
          <p:cNvSpPr>
            <a:spLocks noChangeShapeType="1"/>
          </p:cNvSpPr>
          <p:nvPr/>
        </p:nvSpPr>
        <p:spPr bwMode="auto">
          <a:xfrm>
            <a:off x="1268413" y="3221038"/>
            <a:ext cx="80962"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35" name="Arc 27"/>
          <p:cNvSpPr>
            <a:spLocks/>
          </p:cNvSpPr>
          <p:nvPr/>
        </p:nvSpPr>
        <p:spPr bwMode="auto">
          <a:xfrm>
            <a:off x="1341438" y="3219450"/>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6" name="Line 28"/>
          <p:cNvSpPr>
            <a:spLocks noChangeShapeType="1"/>
          </p:cNvSpPr>
          <p:nvPr/>
        </p:nvSpPr>
        <p:spPr bwMode="auto">
          <a:xfrm>
            <a:off x="1260475" y="3211513"/>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37" name="Arc 29"/>
          <p:cNvSpPr>
            <a:spLocks/>
          </p:cNvSpPr>
          <p:nvPr/>
        </p:nvSpPr>
        <p:spPr bwMode="auto">
          <a:xfrm flipV="1">
            <a:off x="1347788" y="3278188"/>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8" name="Arc 30"/>
          <p:cNvSpPr>
            <a:spLocks/>
          </p:cNvSpPr>
          <p:nvPr/>
        </p:nvSpPr>
        <p:spPr bwMode="auto">
          <a:xfrm flipV="1">
            <a:off x="1347788" y="316230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9" name="Arc 31"/>
          <p:cNvSpPr>
            <a:spLocks/>
          </p:cNvSpPr>
          <p:nvPr/>
        </p:nvSpPr>
        <p:spPr bwMode="auto">
          <a:xfrm>
            <a:off x="1341438" y="33496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40" name="Line 32"/>
          <p:cNvSpPr>
            <a:spLocks noChangeShapeType="1"/>
          </p:cNvSpPr>
          <p:nvPr/>
        </p:nvSpPr>
        <p:spPr bwMode="auto">
          <a:xfrm flipH="1">
            <a:off x="1260475" y="3341688"/>
            <a:ext cx="889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41" name="Line 33"/>
          <p:cNvSpPr>
            <a:spLocks noChangeShapeType="1"/>
          </p:cNvSpPr>
          <p:nvPr/>
        </p:nvSpPr>
        <p:spPr bwMode="auto">
          <a:xfrm>
            <a:off x="1260475" y="33416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42" name="Line 34"/>
          <p:cNvSpPr>
            <a:spLocks noChangeShapeType="1"/>
          </p:cNvSpPr>
          <p:nvPr/>
        </p:nvSpPr>
        <p:spPr bwMode="auto">
          <a:xfrm>
            <a:off x="1268413" y="3473450"/>
            <a:ext cx="80962"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43" name="Arc 35"/>
          <p:cNvSpPr>
            <a:spLocks/>
          </p:cNvSpPr>
          <p:nvPr/>
        </p:nvSpPr>
        <p:spPr bwMode="auto">
          <a:xfrm>
            <a:off x="1341438" y="347186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44" name="Line 36"/>
          <p:cNvSpPr>
            <a:spLocks noChangeShapeType="1"/>
          </p:cNvSpPr>
          <p:nvPr/>
        </p:nvSpPr>
        <p:spPr bwMode="auto">
          <a:xfrm>
            <a:off x="1260475" y="3463925"/>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45" name="Arc 37"/>
          <p:cNvSpPr>
            <a:spLocks/>
          </p:cNvSpPr>
          <p:nvPr/>
        </p:nvSpPr>
        <p:spPr bwMode="auto">
          <a:xfrm flipV="1">
            <a:off x="1347788" y="3529013"/>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46" name="Arc 38"/>
          <p:cNvSpPr>
            <a:spLocks/>
          </p:cNvSpPr>
          <p:nvPr/>
        </p:nvSpPr>
        <p:spPr bwMode="auto">
          <a:xfrm flipV="1">
            <a:off x="1347788" y="34147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47" name="Arc 39"/>
          <p:cNvSpPr>
            <a:spLocks/>
          </p:cNvSpPr>
          <p:nvPr/>
        </p:nvSpPr>
        <p:spPr bwMode="auto">
          <a:xfrm>
            <a:off x="1341438" y="361315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48" name="Line 40"/>
          <p:cNvSpPr>
            <a:spLocks noChangeShapeType="1"/>
          </p:cNvSpPr>
          <p:nvPr/>
        </p:nvSpPr>
        <p:spPr bwMode="auto">
          <a:xfrm flipH="1">
            <a:off x="1260475" y="3606800"/>
            <a:ext cx="88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49" name="Line 41"/>
          <p:cNvSpPr>
            <a:spLocks noChangeShapeType="1"/>
          </p:cNvSpPr>
          <p:nvPr/>
        </p:nvSpPr>
        <p:spPr bwMode="auto">
          <a:xfrm>
            <a:off x="1260475" y="360680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50" name="Line 42"/>
          <p:cNvSpPr>
            <a:spLocks noChangeShapeType="1"/>
          </p:cNvSpPr>
          <p:nvPr/>
        </p:nvSpPr>
        <p:spPr bwMode="auto">
          <a:xfrm>
            <a:off x="1268413" y="373697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51" name="Arc 43"/>
          <p:cNvSpPr>
            <a:spLocks/>
          </p:cNvSpPr>
          <p:nvPr/>
        </p:nvSpPr>
        <p:spPr bwMode="auto">
          <a:xfrm>
            <a:off x="1341438" y="3735388"/>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52" name="Line 44"/>
          <p:cNvSpPr>
            <a:spLocks noChangeShapeType="1"/>
          </p:cNvSpPr>
          <p:nvPr/>
        </p:nvSpPr>
        <p:spPr bwMode="auto">
          <a:xfrm>
            <a:off x="1260475" y="372903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53" name="Arc 45"/>
          <p:cNvSpPr>
            <a:spLocks/>
          </p:cNvSpPr>
          <p:nvPr/>
        </p:nvSpPr>
        <p:spPr bwMode="auto">
          <a:xfrm flipV="1">
            <a:off x="1347788" y="379412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54" name="Arc 46"/>
          <p:cNvSpPr>
            <a:spLocks/>
          </p:cNvSpPr>
          <p:nvPr/>
        </p:nvSpPr>
        <p:spPr bwMode="auto">
          <a:xfrm flipV="1">
            <a:off x="1347788" y="36798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55" name="Line 47"/>
          <p:cNvSpPr>
            <a:spLocks noChangeShapeType="1"/>
          </p:cNvSpPr>
          <p:nvPr/>
        </p:nvSpPr>
        <p:spPr bwMode="auto">
          <a:xfrm flipH="1">
            <a:off x="1260475" y="385762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56" name="Freeform 48"/>
          <p:cNvSpPr>
            <a:spLocks/>
          </p:cNvSpPr>
          <p:nvPr/>
        </p:nvSpPr>
        <p:spPr bwMode="auto">
          <a:xfrm>
            <a:off x="2563813" y="2719388"/>
            <a:ext cx="65087" cy="373062"/>
          </a:xfrm>
          <a:custGeom>
            <a:avLst/>
            <a:gdLst>
              <a:gd name="T0" fmla="*/ 0 w 20000"/>
              <a:gd name="T1" fmla="*/ 19942 h 20000"/>
              <a:gd name="T2" fmla="*/ 0 w 20000"/>
              <a:gd name="T3" fmla="*/ 19942 h 20000"/>
              <a:gd name="T4" fmla="*/ 0 w 20000"/>
              <a:gd name="T5" fmla="*/ 19942 h 20000"/>
              <a:gd name="T6" fmla="*/ 1176 w 20000"/>
              <a:gd name="T7" fmla="*/ 19415 h 20000"/>
              <a:gd name="T8" fmla="*/ 2059 w 20000"/>
              <a:gd name="T9" fmla="*/ 19415 h 20000"/>
              <a:gd name="T10" fmla="*/ 2059 w 20000"/>
              <a:gd name="T11" fmla="*/ 19415 h 20000"/>
              <a:gd name="T12" fmla="*/ 3235 w 20000"/>
              <a:gd name="T13" fmla="*/ 18947 h 20000"/>
              <a:gd name="T14" fmla="*/ 4412 w 20000"/>
              <a:gd name="T15" fmla="*/ 18421 h 20000"/>
              <a:gd name="T16" fmla="*/ 6471 w 20000"/>
              <a:gd name="T17" fmla="*/ 18421 h 20000"/>
              <a:gd name="T18" fmla="*/ 7941 w 20000"/>
              <a:gd name="T19" fmla="*/ 18012 h 20000"/>
              <a:gd name="T20" fmla="*/ 8529 w 20000"/>
              <a:gd name="T21" fmla="*/ 17485 h 20000"/>
              <a:gd name="T22" fmla="*/ 10000 w 20000"/>
              <a:gd name="T23" fmla="*/ 16959 h 20000"/>
              <a:gd name="T24" fmla="*/ 12059 w 20000"/>
              <a:gd name="T25" fmla="*/ 16491 h 20000"/>
              <a:gd name="T26" fmla="*/ 13235 w 20000"/>
              <a:gd name="T27" fmla="*/ 15497 h 20000"/>
              <a:gd name="T28" fmla="*/ 14412 w 20000"/>
              <a:gd name="T29" fmla="*/ 14971 h 20000"/>
              <a:gd name="T30" fmla="*/ 15000 w 20000"/>
              <a:gd name="T31" fmla="*/ 14444 h 20000"/>
              <a:gd name="T32" fmla="*/ 16471 w 20000"/>
              <a:gd name="T33" fmla="*/ 13977 h 20000"/>
              <a:gd name="T34" fmla="*/ 17647 w 20000"/>
              <a:gd name="T35" fmla="*/ 12982 h 20000"/>
              <a:gd name="T36" fmla="*/ 18529 w 20000"/>
              <a:gd name="T37" fmla="*/ 12515 h 20000"/>
              <a:gd name="T38" fmla="*/ 18529 w 20000"/>
              <a:gd name="T39" fmla="*/ 11462 h 20000"/>
              <a:gd name="T40" fmla="*/ 19706 w 20000"/>
              <a:gd name="T41" fmla="*/ 10526 h 20000"/>
              <a:gd name="T42" fmla="*/ 19706 w 20000"/>
              <a:gd name="T43" fmla="*/ 9942 h 20000"/>
              <a:gd name="T44" fmla="*/ 19706 w 20000"/>
              <a:gd name="T45" fmla="*/ 9006 h 20000"/>
              <a:gd name="T46" fmla="*/ 18529 w 20000"/>
              <a:gd name="T47" fmla="*/ 8012 h 20000"/>
              <a:gd name="T48" fmla="*/ 18529 w 20000"/>
              <a:gd name="T49" fmla="*/ 7485 h 20000"/>
              <a:gd name="T50" fmla="*/ 17647 w 20000"/>
              <a:gd name="T51" fmla="*/ 6491 h 20000"/>
              <a:gd name="T52" fmla="*/ 16471 w 20000"/>
              <a:gd name="T53" fmla="*/ 5497 h 20000"/>
              <a:gd name="T54" fmla="*/ 14412 w 20000"/>
              <a:gd name="T55" fmla="*/ 4503 h 20000"/>
              <a:gd name="T56" fmla="*/ 12059 w 20000"/>
              <a:gd name="T57" fmla="*/ 3509 h 20000"/>
              <a:gd name="T58" fmla="*/ 10000 w 20000"/>
              <a:gd name="T59" fmla="*/ 2982 h 20000"/>
              <a:gd name="T60" fmla="*/ 7941 w 20000"/>
              <a:gd name="T61" fmla="*/ 1988 h 20000"/>
              <a:gd name="T62" fmla="*/ 4412 w 20000"/>
              <a:gd name="T63" fmla="*/ 105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2"/>
                </a:moveTo>
                <a:lnTo>
                  <a:pt x="0" y="19942"/>
                </a:lnTo>
                <a:lnTo>
                  <a:pt x="1176" y="19415"/>
                </a:lnTo>
                <a:lnTo>
                  <a:pt x="2059" y="19415"/>
                </a:lnTo>
                <a:lnTo>
                  <a:pt x="3235" y="18947"/>
                </a:lnTo>
                <a:lnTo>
                  <a:pt x="4412" y="18421"/>
                </a:lnTo>
                <a:lnTo>
                  <a:pt x="6471" y="18421"/>
                </a:lnTo>
                <a:lnTo>
                  <a:pt x="7941" y="18012"/>
                </a:lnTo>
                <a:lnTo>
                  <a:pt x="8529" y="17485"/>
                </a:lnTo>
                <a:lnTo>
                  <a:pt x="10000" y="16959"/>
                </a:lnTo>
                <a:lnTo>
                  <a:pt x="12059" y="16491"/>
                </a:lnTo>
                <a:lnTo>
                  <a:pt x="13235" y="15497"/>
                </a:lnTo>
                <a:lnTo>
                  <a:pt x="14412" y="14971"/>
                </a:lnTo>
                <a:lnTo>
                  <a:pt x="15000" y="14444"/>
                </a:lnTo>
                <a:lnTo>
                  <a:pt x="16471" y="13977"/>
                </a:lnTo>
                <a:lnTo>
                  <a:pt x="17647" y="12982"/>
                </a:lnTo>
                <a:lnTo>
                  <a:pt x="18529" y="12515"/>
                </a:lnTo>
                <a:lnTo>
                  <a:pt x="18529" y="11462"/>
                </a:lnTo>
                <a:lnTo>
                  <a:pt x="19706" y="10526"/>
                </a:lnTo>
                <a:lnTo>
                  <a:pt x="19706" y="9942"/>
                </a:lnTo>
                <a:lnTo>
                  <a:pt x="19706" y="9006"/>
                </a:lnTo>
                <a:lnTo>
                  <a:pt x="18529" y="8012"/>
                </a:lnTo>
                <a:lnTo>
                  <a:pt x="18529" y="7485"/>
                </a:lnTo>
                <a:lnTo>
                  <a:pt x="17647" y="6491"/>
                </a:lnTo>
                <a:lnTo>
                  <a:pt x="16471" y="5497"/>
                </a:lnTo>
                <a:lnTo>
                  <a:pt x="14412" y="4503"/>
                </a:lnTo>
                <a:lnTo>
                  <a:pt x="12059" y="3509"/>
                </a:lnTo>
                <a:lnTo>
                  <a:pt x="10000" y="2982"/>
                </a:lnTo>
                <a:lnTo>
                  <a:pt x="7941" y="1988"/>
                </a:lnTo>
                <a:lnTo>
                  <a:pt x="4412" y="105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57" name="Freeform 49"/>
          <p:cNvSpPr>
            <a:spLocks/>
          </p:cNvSpPr>
          <p:nvPr/>
        </p:nvSpPr>
        <p:spPr bwMode="auto">
          <a:xfrm>
            <a:off x="2555875" y="3563938"/>
            <a:ext cx="52388" cy="385762"/>
          </a:xfrm>
          <a:custGeom>
            <a:avLst/>
            <a:gdLst>
              <a:gd name="T0" fmla="*/ 0 w 20000"/>
              <a:gd name="T1" fmla="*/ 19943 h 20000"/>
              <a:gd name="T2" fmla="*/ 0 w 20000"/>
              <a:gd name="T3" fmla="*/ 19943 h 20000"/>
              <a:gd name="T4" fmla="*/ 0 w 20000"/>
              <a:gd name="T5" fmla="*/ 19943 h 20000"/>
              <a:gd name="T6" fmla="*/ 1111 w 20000"/>
              <a:gd name="T7" fmla="*/ 19433 h 20000"/>
              <a:gd name="T8" fmla="*/ 2222 w 20000"/>
              <a:gd name="T9" fmla="*/ 19433 h 20000"/>
              <a:gd name="T10" fmla="*/ 2222 w 20000"/>
              <a:gd name="T11" fmla="*/ 19433 h 20000"/>
              <a:gd name="T12" fmla="*/ 3333 w 20000"/>
              <a:gd name="T13" fmla="*/ 18980 h 20000"/>
              <a:gd name="T14" fmla="*/ 4444 w 20000"/>
              <a:gd name="T15" fmla="*/ 18414 h 20000"/>
              <a:gd name="T16" fmla="*/ 6296 w 20000"/>
              <a:gd name="T17" fmla="*/ 18414 h 20000"/>
              <a:gd name="T18" fmla="*/ 7778 w 20000"/>
              <a:gd name="T19" fmla="*/ 17960 h 20000"/>
              <a:gd name="T20" fmla="*/ 8519 w 20000"/>
              <a:gd name="T21" fmla="*/ 17507 h 20000"/>
              <a:gd name="T22" fmla="*/ 10000 w 20000"/>
              <a:gd name="T23" fmla="*/ 16941 h 20000"/>
              <a:gd name="T24" fmla="*/ 12222 w 20000"/>
              <a:gd name="T25" fmla="*/ 16487 h 20000"/>
              <a:gd name="T26" fmla="*/ 13333 w 20000"/>
              <a:gd name="T27" fmla="*/ 15467 h 20000"/>
              <a:gd name="T28" fmla="*/ 14444 w 20000"/>
              <a:gd name="T29" fmla="*/ 14958 h 20000"/>
              <a:gd name="T30" fmla="*/ 15185 w 20000"/>
              <a:gd name="T31" fmla="*/ 14448 h 20000"/>
              <a:gd name="T32" fmla="*/ 16296 w 20000"/>
              <a:gd name="T33" fmla="*/ 13938 h 20000"/>
              <a:gd name="T34" fmla="*/ 17778 w 20000"/>
              <a:gd name="T35" fmla="*/ 12975 h 20000"/>
              <a:gd name="T36" fmla="*/ 18519 w 20000"/>
              <a:gd name="T37" fmla="*/ 12465 h 20000"/>
              <a:gd name="T38" fmla="*/ 18519 w 20000"/>
              <a:gd name="T39" fmla="*/ 11445 h 20000"/>
              <a:gd name="T40" fmla="*/ 19630 w 20000"/>
              <a:gd name="T41" fmla="*/ 10538 h 20000"/>
              <a:gd name="T42" fmla="*/ 19630 w 20000"/>
              <a:gd name="T43" fmla="*/ 9972 h 20000"/>
              <a:gd name="T44" fmla="*/ 19630 w 20000"/>
              <a:gd name="T45" fmla="*/ 9008 h 20000"/>
              <a:gd name="T46" fmla="*/ 18519 w 20000"/>
              <a:gd name="T47" fmla="*/ 8045 h 20000"/>
              <a:gd name="T48" fmla="*/ 18519 w 20000"/>
              <a:gd name="T49" fmla="*/ 7535 h 20000"/>
              <a:gd name="T50" fmla="*/ 17778 w 20000"/>
              <a:gd name="T51" fmla="*/ 6459 h 20000"/>
              <a:gd name="T52" fmla="*/ 16296 w 20000"/>
              <a:gd name="T53" fmla="*/ 5496 h 20000"/>
              <a:gd name="T54" fmla="*/ 14444 w 20000"/>
              <a:gd name="T55" fmla="*/ 4533 h 20000"/>
              <a:gd name="T56" fmla="*/ 12222 w 20000"/>
              <a:gd name="T57" fmla="*/ 3513 h 20000"/>
              <a:gd name="T58" fmla="*/ 10000 w 20000"/>
              <a:gd name="T59" fmla="*/ 3003 h 20000"/>
              <a:gd name="T60" fmla="*/ 7778 w 20000"/>
              <a:gd name="T61" fmla="*/ 2040 h 20000"/>
              <a:gd name="T62" fmla="*/ 4444 w 20000"/>
              <a:gd name="T63" fmla="*/ 102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111" y="19433"/>
                </a:lnTo>
                <a:lnTo>
                  <a:pt x="2222" y="19433"/>
                </a:lnTo>
                <a:lnTo>
                  <a:pt x="3333" y="18980"/>
                </a:lnTo>
                <a:lnTo>
                  <a:pt x="4444" y="18414"/>
                </a:lnTo>
                <a:lnTo>
                  <a:pt x="6296" y="18414"/>
                </a:lnTo>
                <a:lnTo>
                  <a:pt x="7778" y="17960"/>
                </a:lnTo>
                <a:lnTo>
                  <a:pt x="8519" y="17507"/>
                </a:lnTo>
                <a:lnTo>
                  <a:pt x="10000" y="16941"/>
                </a:lnTo>
                <a:lnTo>
                  <a:pt x="12222" y="16487"/>
                </a:lnTo>
                <a:lnTo>
                  <a:pt x="13333" y="15467"/>
                </a:lnTo>
                <a:lnTo>
                  <a:pt x="14444" y="14958"/>
                </a:lnTo>
                <a:lnTo>
                  <a:pt x="15185" y="14448"/>
                </a:lnTo>
                <a:lnTo>
                  <a:pt x="16296" y="13938"/>
                </a:lnTo>
                <a:lnTo>
                  <a:pt x="17778" y="12975"/>
                </a:lnTo>
                <a:lnTo>
                  <a:pt x="18519" y="12465"/>
                </a:lnTo>
                <a:lnTo>
                  <a:pt x="18519" y="11445"/>
                </a:lnTo>
                <a:lnTo>
                  <a:pt x="19630" y="10538"/>
                </a:lnTo>
                <a:lnTo>
                  <a:pt x="19630" y="9972"/>
                </a:lnTo>
                <a:lnTo>
                  <a:pt x="19630" y="9008"/>
                </a:lnTo>
                <a:lnTo>
                  <a:pt x="18519" y="8045"/>
                </a:lnTo>
                <a:lnTo>
                  <a:pt x="18519" y="7535"/>
                </a:lnTo>
                <a:lnTo>
                  <a:pt x="17778" y="6459"/>
                </a:lnTo>
                <a:lnTo>
                  <a:pt x="16296" y="5496"/>
                </a:lnTo>
                <a:lnTo>
                  <a:pt x="14444" y="4533"/>
                </a:lnTo>
                <a:lnTo>
                  <a:pt x="12222" y="3513"/>
                </a:lnTo>
                <a:lnTo>
                  <a:pt x="10000" y="3003"/>
                </a:lnTo>
                <a:lnTo>
                  <a:pt x="7778" y="2040"/>
                </a:lnTo>
                <a:lnTo>
                  <a:pt x="4444" y="102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58" name="Line 50"/>
          <p:cNvSpPr>
            <a:spLocks noChangeShapeType="1"/>
          </p:cNvSpPr>
          <p:nvPr/>
        </p:nvSpPr>
        <p:spPr bwMode="auto">
          <a:xfrm flipV="1">
            <a:off x="1420813" y="3824288"/>
            <a:ext cx="1187450" cy="9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59" name="Line 51"/>
          <p:cNvSpPr>
            <a:spLocks noChangeShapeType="1"/>
          </p:cNvSpPr>
          <p:nvPr/>
        </p:nvSpPr>
        <p:spPr bwMode="auto">
          <a:xfrm>
            <a:off x="1398588" y="3030538"/>
            <a:ext cx="118745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0" name="Line 52"/>
          <p:cNvSpPr>
            <a:spLocks noChangeShapeType="1"/>
          </p:cNvSpPr>
          <p:nvPr/>
        </p:nvSpPr>
        <p:spPr bwMode="auto">
          <a:xfrm>
            <a:off x="1406525" y="3162300"/>
            <a:ext cx="11811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1" name="Line 53"/>
          <p:cNvSpPr>
            <a:spLocks noChangeShapeType="1"/>
          </p:cNvSpPr>
          <p:nvPr/>
        </p:nvSpPr>
        <p:spPr bwMode="auto">
          <a:xfrm>
            <a:off x="1406525" y="3284538"/>
            <a:ext cx="120808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2" name="Line 54"/>
          <p:cNvSpPr>
            <a:spLocks noChangeShapeType="1"/>
          </p:cNvSpPr>
          <p:nvPr/>
        </p:nvSpPr>
        <p:spPr bwMode="auto">
          <a:xfrm>
            <a:off x="1412875" y="3416300"/>
            <a:ext cx="119538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3" name="Line 55"/>
          <p:cNvSpPr>
            <a:spLocks noChangeShapeType="1"/>
          </p:cNvSpPr>
          <p:nvPr/>
        </p:nvSpPr>
        <p:spPr bwMode="auto">
          <a:xfrm>
            <a:off x="1406525" y="3546475"/>
            <a:ext cx="115093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4" name="Line 56"/>
          <p:cNvSpPr>
            <a:spLocks noChangeShapeType="1"/>
          </p:cNvSpPr>
          <p:nvPr/>
        </p:nvSpPr>
        <p:spPr bwMode="auto">
          <a:xfrm>
            <a:off x="1412875" y="3694113"/>
            <a:ext cx="11811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5" name="Line 57"/>
          <p:cNvSpPr>
            <a:spLocks noChangeShapeType="1"/>
          </p:cNvSpPr>
          <p:nvPr/>
        </p:nvSpPr>
        <p:spPr bwMode="auto">
          <a:xfrm flipH="1" flipV="1">
            <a:off x="1198563" y="4451350"/>
            <a:ext cx="222250"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6" name="Oval 58"/>
          <p:cNvSpPr>
            <a:spLocks noChangeArrowheads="1"/>
          </p:cNvSpPr>
          <p:nvPr/>
        </p:nvSpPr>
        <p:spPr bwMode="auto">
          <a:xfrm>
            <a:off x="1249363" y="4511675"/>
            <a:ext cx="66675" cy="762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67" name="Freeform 59"/>
          <p:cNvSpPr>
            <a:spLocks/>
          </p:cNvSpPr>
          <p:nvPr/>
        </p:nvSpPr>
        <p:spPr bwMode="auto">
          <a:xfrm>
            <a:off x="3506788"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68" name="Line 60"/>
          <p:cNvSpPr>
            <a:spLocks noChangeShapeType="1"/>
          </p:cNvSpPr>
          <p:nvPr/>
        </p:nvSpPr>
        <p:spPr bwMode="auto">
          <a:xfrm>
            <a:off x="3051175" y="3359150"/>
            <a:ext cx="523875" cy="31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9" name="Line 61"/>
          <p:cNvSpPr>
            <a:spLocks noChangeShapeType="1"/>
          </p:cNvSpPr>
          <p:nvPr/>
        </p:nvSpPr>
        <p:spPr bwMode="auto">
          <a:xfrm flipH="1" flipV="1">
            <a:off x="3360738" y="3470275"/>
            <a:ext cx="222250"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70" name="Rectangle 62"/>
          <p:cNvSpPr>
            <a:spLocks noChangeArrowheads="1"/>
          </p:cNvSpPr>
          <p:nvPr/>
        </p:nvSpPr>
        <p:spPr bwMode="auto">
          <a:xfrm>
            <a:off x="1711325" y="1409700"/>
            <a:ext cx="350838" cy="738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71" name="Rectangle 63"/>
          <p:cNvSpPr>
            <a:spLocks noChangeArrowheads="1"/>
          </p:cNvSpPr>
          <p:nvPr/>
        </p:nvSpPr>
        <p:spPr bwMode="auto">
          <a:xfrm>
            <a:off x="5408613" y="2768600"/>
            <a:ext cx="360362" cy="7874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72" name="Rectangle 64"/>
          <p:cNvSpPr>
            <a:spLocks noChangeArrowheads="1"/>
          </p:cNvSpPr>
          <p:nvPr/>
        </p:nvSpPr>
        <p:spPr bwMode="auto">
          <a:xfrm>
            <a:off x="5408613" y="4078288"/>
            <a:ext cx="360362"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73" name="Rectangle 65"/>
          <p:cNvSpPr>
            <a:spLocks noChangeArrowheads="1"/>
          </p:cNvSpPr>
          <p:nvPr/>
        </p:nvSpPr>
        <p:spPr bwMode="auto">
          <a:xfrm>
            <a:off x="4410075" y="3273425"/>
            <a:ext cx="446088" cy="5683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74" name="Line 66"/>
          <p:cNvSpPr>
            <a:spLocks noChangeShapeType="1"/>
          </p:cNvSpPr>
          <p:nvPr/>
        </p:nvSpPr>
        <p:spPr bwMode="auto">
          <a:xfrm>
            <a:off x="1411288" y="2901950"/>
            <a:ext cx="11747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75" name="Line 67"/>
          <p:cNvSpPr>
            <a:spLocks noChangeShapeType="1"/>
          </p:cNvSpPr>
          <p:nvPr/>
        </p:nvSpPr>
        <p:spPr bwMode="auto">
          <a:xfrm flipV="1">
            <a:off x="1527175" y="1166813"/>
            <a:ext cx="1588" cy="17367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76" name="Line 68"/>
          <p:cNvSpPr>
            <a:spLocks noChangeShapeType="1"/>
          </p:cNvSpPr>
          <p:nvPr/>
        </p:nvSpPr>
        <p:spPr bwMode="auto">
          <a:xfrm>
            <a:off x="1527175" y="1166813"/>
            <a:ext cx="38639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77" name="Line 69"/>
          <p:cNvSpPr>
            <a:spLocks noChangeShapeType="1"/>
          </p:cNvSpPr>
          <p:nvPr/>
        </p:nvSpPr>
        <p:spPr bwMode="auto">
          <a:xfrm>
            <a:off x="2041525" y="1766888"/>
            <a:ext cx="360363"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78" name="Line 70"/>
          <p:cNvSpPr>
            <a:spLocks noChangeShapeType="1"/>
          </p:cNvSpPr>
          <p:nvPr/>
        </p:nvSpPr>
        <p:spPr bwMode="auto">
          <a:xfrm>
            <a:off x="2400300" y="1766888"/>
            <a:ext cx="1588" cy="11144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79" name="Line 71"/>
          <p:cNvSpPr>
            <a:spLocks noChangeShapeType="1"/>
          </p:cNvSpPr>
          <p:nvPr/>
        </p:nvSpPr>
        <p:spPr bwMode="auto">
          <a:xfrm>
            <a:off x="2400300" y="2879725"/>
            <a:ext cx="23495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0" name="Line 72"/>
          <p:cNvSpPr>
            <a:spLocks noChangeShapeType="1"/>
          </p:cNvSpPr>
          <p:nvPr/>
        </p:nvSpPr>
        <p:spPr bwMode="auto">
          <a:xfrm flipH="1">
            <a:off x="1128713" y="1570038"/>
            <a:ext cx="5842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1" name="Line 73"/>
          <p:cNvSpPr>
            <a:spLocks noChangeShapeType="1"/>
          </p:cNvSpPr>
          <p:nvPr/>
        </p:nvSpPr>
        <p:spPr bwMode="auto">
          <a:xfrm flipH="1">
            <a:off x="1517650" y="1766888"/>
            <a:ext cx="1857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2" name="Line 74"/>
          <p:cNvSpPr>
            <a:spLocks noChangeShapeType="1"/>
          </p:cNvSpPr>
          <p:nvPr/>
        </p:nvSpPr>
        <p:spPr bwMode="auto">
          <a:xfrm flipH="1">
            <a:off x="1517650" y="1952625"/>
            <a:ext cx="19526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3" name="Line 75"/>
          <p:cNvSpPr>
            <a:spLocks noChangeShapeType="1"/>
          </p:cNvSpPr>
          <p:nvPr/>
        </p:nvSpPr>
        <p:spPr bwMode="auto">
          <a:xfrm>
            <a:off x="3971925" y="3425825"/>
            <a:ext cx="43815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4" name="Line 76"/>
          <p:cNvSpPr>
            <a:spLocks noChangeShapeType="1"/>
          </p:cNvSpPr>
          <p:nvPr/>
        </p:nvSpPr>
        <p:spPr bwMode="auto">
          <a:xfrm flipH="1">
            <a:off x="4111625" y="3683000"/>
            <a:ext cx="298450" cy="4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5" name="Line 77"/>
          <p:cNvSpPr>
            <a:spLocks noChangeShapeType="1"/>
          </p:cNvSpPr>
          <p:nvPr/>
        </p:nvSpPr>
        <p:spPr bwMode="auto">
          <a:xfrm flipH="1" flipV="1">
            <a:off x="4410075" y="3627438"/>
            <a:ext cx="80963" cy="50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6" name="Line 78"/>
          <p:cNvSpPr>
            <a:spLocks noChangeShapeType="1"/>
          </p:cNvSpPr>
          <p:nvPr/>
        </p:nvSpPr>
        <p:spPr bwMode="auto">
          <a:xfrm flipH="1">
            <a:off x="4410075" y="3676650"/>
            <a:ext cx="87313" cy="349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7" name="Line 79"/>
          <p:cNvSpPr>
            <a:spLocks noChangeShapeType="1"/>
          </p:cNvSpPr>
          <p:nvPr/>
        </p:nvSpPr>
        <p:spPr bwMode="auto">
          <a:xfrm flipH="1">
            <a:off x="4227513" y="2890838"/>
            <a:ext cx="11811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8" name="Line 80"/>
          <p:cNvSpPr>
            <a:spLocks noChangeShapeType="1"/>
          </p:cNvSpPr>
          <p:nvPr/>
        </p:nvSpPr>
        <p:spPr bwMode="auto">
          <a:xfrm>
            <a:off x="4235450" y="2882900"/>
            <a:ext cx="0" cy="5492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9" name="Line 81"/>
          <p:cNvSpPr>
            <a:spLocks noChangeShapeType="1"/>
          </p:cNvSpPr>
          <p:nvPr/>
        </p:nvSpPr>
        <p:spPr bwMode="auto">
          <a:xfrm>
            <a:off x="5187950" y="2882900"/>
            <a:ext cx="1588" cy="263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90" name="Line 82"/>
          <p:cNvSpPr>
            <a:spLocks noChangeShapeType="1"/>
          </p:cNvSpPr>
          <p:nvPr/>
        </p:nvSpPr>
        <p:spPr bwMode="auto">
          <a:xfrm>
            <a:off x="5187950" y="3144838"/>
            <a:ext cx="227013"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91" name="Line 83"/>
          <p:cNvSpPr>
            <a:spLocks noChangeShapeType="1"/>
          </p:cNvSpPr>
          <p:nvPr/>
        </p:nvSpPr>
        <p:spPr bwMode="auto">
          <a:xfrm>
            <a:off x="4846638" y="3398838"/>
            <a:ext cx="56197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92" name="Line 84"/>
          <p:cNvSpPr>
            <a:spLocks noChangeShapeType="1"/>
          </p:cNvSpPr>
          <p:nvPr/>
        </p:nvSpPr>
        <p:spPr bwMode="auto">
          <a:xfrm>
            <a:off x="4846638" y="3694113"/>
            <a:ext cx="13176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93" name="Line 85"/>
          <p:cNvSpPr>
            <a:spLocks noChangeShapeType="1"/>
          </p:cNvSpPr>
          <p:nvPr/>
        </p:nvSpPr>
        <p:spPr bwMode="auto">
          <a:xfrm>
            <a:off x="6170613" y="3686175"/>
            <a:ext cx="1587" cy="5905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94" name="Line 86"/>
          <p:cNvSpPr>
            <a:spLocks noChangeShapeType="1"/>
          </p:cNvSpPr>
          <p:nvPr/>
        </p:nvSpPr>
        <p:spPr bwMode="auto">
          <a:xfrm flipH="1" flipV="1">
            <a:off x="5757863" y="4256088"/>
            <a:ext cx="414337" cy="1111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95" name="Line 87"/>
          <p:cNvSpPr>
            <a:spLocks noChangeShapeType="1"/>
          </p:cNvSpPr>
          <p:nvPr/>
        </p:nvSpPr>
        <p:spPr bwMode="auto">
          <a:xfrm>
            <a:off x="1403350" y="4456113"/>
            <a:ext cx="40116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96" name="Rectangle 88"/>
          <p:cNvSpPr>
            <a:spLocks noChangeArrowheads="1"/>
          </p:cNvSpPr>
          <p:nvPr/>
        </p:nvSpPr>
        <p:spPr bwMode="auto">
          <a:xfrm>
            <a:off x="5715000" y="2514600"/>
            <a:ext cx="7651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OMUX</a:t>
            </a:r>
          </a:p>
        </p:txBody>
      </p:sp>
      <p:sp>
        <p:nvSpPr>
          <p:cNvPr id="43097" name="Rectangle 89"/>
          <p:cNvSpPr>
            <a:spLocks noChangeArrowheads="1"/>
          </p:cNvSpPr>
          <p:nvPr/>
        </p:nvSpPr>
        <p:spPr bwMode="auto">
          <a:xfrm>
            <a:off x="5486400" y="1143000"/>
            <a:ext cx="369888"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latin typeface="Times New Roman" pitchFamily="18" charset="0"/>
              </a:rPr>
              <a:t>10</a:t>
            </a:r>
          </a:p>
          <a:p>
            <a:pPr algn="just" eaLnBrk="0" hangingPunct="0">
              <a:lnSpc>
                <a:spcPct val="64000"/>
              </a:lnSpc>
            </a:pPr>
            <a:r>
              <a:rPr lang="en-US" altLang="zh-CN" sz="1400" b="1">
                <a:latin typeface="Times New Roman" pitchFamily="18" charset="0"/>
              </a:rPr>
              <a:t>00</a:t>
            </a:r>
          </a:p>
          <a:p>
            <a:pPr algn="just" eaLnBrk="0" hangingPunct="0">
              <a:lnSpc>
                <a:spcPct val="64000"/>
              </a:lnSpc>
            </a:pPr>
            <a:r>
              <a:rPr lang="en-US" altLang="zh-CN" sz="1400" b="1">
                <a:latin typeface="Times New Roman" pitchFamily="18" charset="0"/>
              </a:rPr>
              <a:t>01</a:t>
            </a:r>
          </a:p>
        </p:txBody>
      </p:sp>
      <p:sp>
        <p:nvSpPr>
          <p:cNvPr id="43098" name="Rectangle 90"/>
          <p:cNvSpPr>
            <a:spLocks noChangeArrowheads="1"/>
          </p:cNvSpPr>
          <p:nvPr/>
        </p:nvSpPr>
        <p:spPr bwMode="auto">
          <a:xfrm>
            <a:off x="5351463" y="685800"/>
            <a:ext cx="8001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TSMUX</a:t>
            </a:r>
          </a:p>
        </p:txBody>
      </p:sp>
      <p:sp>
        <p:nvSpPr>
          <p:cNvPr id="43099" name="Rectangle 91"/>
          <p:cNvSpPr>
            <a:spLocks noChangeArrowheads="1"/>
          </p:cNvSpPr>
          <p:nvPr/>
        </p:nvSpPr>
        <p:spPr bwMode="auto">
          <a:xfrm>
            <a:off x="5410200" y="3810000"/>
            <a:ext cx="77946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FMUX</a:t>
            </a:r>
          </a:p>
        </p:txBody>
      </p:sp>
      <p:sp>
        <p:nvSpPr>
          <p:cNvPr id="43100" name="Rectangle 92"/>
          <p:cNvSpPr>
            <a:spLocks noChangeArrowheads="1"/>
          </p:cNvSpPr>
          <p:nvPr/>
        </p:nvSpPr>
        <p:spPr bwMode="auto">
          <a:xfrm>
            <a:off x="1600200" y="838200"/>
            <a:ext cx="7731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PTMUX</a:t>
            </a:r>
          </a:p>
        </p:txBody>
      </p:sp>
      <p:sp>
        <p:nvSpPr>
          <p:cNvPr id="43101" name="Line 93"/>
          <p:cNvSpPr>
            <a:spLocks noChangeShapeType="1"/>
          </p:cNvSpPr>
          <p:nvPr/>
        </p:nvSpPr>
        <p:spPr bwMode="auto">
          <a:xfrm>
            <a:off x="5495925" y="1798638"/>
            <a:ext cx="1588" cy="9842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2" name="Line 94"/>
          <p:cNvSpPr>
            <a:spLocks noChangeShapeType="1"/>
          </p:cNvSpPr>
          <p:nvPr/>
        </p:nvSpPr>
        <p:spPr bwMode="auto">
          <a:xfrm>
            <a:off x="5632450" y="1789113"/>
            <a:ext cx="0" cy="9715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3" name="Line 95"/>
          <p:cNvSpPr>
            <a:spLocks noChangeShapeType="1"/>
          </p:cNvSpPr>
          <p:nvPr/>
        </p:nvSpPr>
        <p:spPr bwMode="auto">
          <a:xfrm>
            <a:off x="1925638" y="2149475"/>
            <a:ext cx="0" cy="16351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4" name="Line 96"/>
          <p:cNvSpPr>
            <a:spLocks noChangeShapeType="1"/>
          </p:cNvSpPr>
          <p:nvPr/>
        </p:nvSpPr>
        <p:spPr bwMode="auto">
          <a:xfrm>
            <a:off x="1905000" y="2286000"/>
            <a:ext cx="37068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5" name="Line 97"/>
          <p:cNvSpPr>
            <a:spLocks noChangeShapeType="1"/>
          </p:cNvSpPr>
          <p:nvPr/>
        </p:nvSpPr>
        <p:spPr bwMode="auto">
          <a:xfrm>
            <a:off x="1808163" y="2138363"/>
            <a:ext cx="1587" cy="2841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6" name="Line 98"/>
          <p:cNvSpPr>
            <a:spLocks noChangeShapeType="1"/>
          </p:cNvSpPr>
          <p:nvPr/>
        </p:nvSpPr>
        <p:spPr bwMode="auto">
          <a:xfrm>
            <a:off x="1828800" y="2438400"/>
            <a:ext cx="368935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7" name="Line 99"/>
          <p:cNvSpPr>
            <a:spLocks noChangeShapeType="1"/>
          </p:cNvSpPr>
          <p:nvPr/>
        </p:nvSpPr>
        <p:spPr bwMode="auto">
          <a:xfrm flipH="1">
            <a:off x="5118100" y="1352550"/>
            <a:ext cx="27305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8" name="Line 100"/>
          <p:cNvSpPr>
            <a:spLocks noChangeShapeType="1"/>
          </p:cNvSpPr>
          <p:nvPr/>
        </p:nvSpPr>
        <p:spPr bwMode="auto">
          <a:xfrm flipH="1">
            <a:off x="5146675" y="1516063"/>
            <a:ext cx="2444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9" name="Line 101"/>
          <p:cNvSpPr>
            <a:spLocks noChangeShapeType="1"/>
          </p:cNvSpPr>
          <p:nvPr/>
        </p:nvSpPr>
        <p:spPr bwMode="auto">
          <a:xfrm flipH="1">
            <a:off x="5146675" y="1690688"/>
            <a:ext cx="2444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10" name="Rectangle 102"/>
          <p:cNvSpPr>
            <a:spLocks noChangeArrowheads="1"/>
          </p:cNvSpPr>
          <p:nvPr/>
        </p:nvSpPr>
        <p:spPr bwMode="auto">
          <a:xfrm>
            <a:off x="4724400" y="1219200"/>
            <a:ext cx="381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OE</a:t>
            </a:r>
          </a:p>
        </p:txBody>
      </p:sp>
      <p:sp>
        <p:nvSpPr>
          <p:cNvPr id="43111" name="Rectangle 103"/>
          <p:cNvSpPr>
            <a:spLocks noChangeArrowheads="1"/>
          </p:cNvSpPr>
          <p:nvPr/>
        </p:nvSpPr>
        <p:spPr bwMode="auto">
          <a:xfrm>
            <a:off x="4724400" y="1371600"/>
            <a:ext cx="4746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V</a:t>
            </a:r>
            <a:r>
              <a:rPr lang="en-US" altLang="zh-CN" sz="1200" b="1" baseline="-25000">
                <a:latin typeface="Times New Roman" pitchFamily="18" charset="0"/>
              </a:rPr>
              <a:t>CC</a:t>
            </a:r>
            <a:endParaRPr lang="en-US" altLang="zh-CN" sz="1200" b="1">
              <a:latin typeface="Times New Roman" pitchFamily="18" charset="0"/>
            </a:endParaRPr>
          </a:p>
        </p:txBody>
      </p:sp>
      <p:sp>
        <p:nvSpPr>
          <p:cNvPr id="43112" name="Rectangle 104"/>
          <p:cNvSpPr>
            <a:spLocks noChangeArrowheads="1"/>
          </p:cNvSpPr>
          <p:nvPr/>
        </p:nvSpPr>
        <p:spPr bwMode="auto">
          <a:xfrm>
            <a:off x="3952875" y="3678238"/>
            <a:ext cx="58896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CLK</a:t>
            </a:r>
          </a:p>
        </p:txBody>
      </p:sp>
      <p:sp>
        <p:nvSpPr>
          <p:cNvPr id="43113" name="Line 105"/>
          <p:cNvSpPr>
            <a:spLocks noChangeShapeType="1"/>
          </p:cNvSpPr>
          <p:nvPr/>
        </p:nvSpPr>
        <p:spPr bwMode="auto">
          <a:xfrm>
            <a:off x="5795963" y="4581525"/>
            <a:ext cx="1049337"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14" name="Line 106"/>
          <p:cNvSpPr>
            <a:spLocks noChangeShapeType="1"/>
          </p:cNvSpPr>
          <p:nvPr/>
        </p:nvSpPr>
        <p:spPr bwMode="auto">
          <a:xfrm>
            <a:off x="6321425" y="2967038"/>
            <a:ext cx="223838" cy="1571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15" name="Line 107"/>
          <p:cNvSpPr>
            <a:spLocks noChangeShapeType="1"/>
          </p:cNvSpPr>
          <p:nvPr/>
        </p:nvSpPr>
        <p:spPr bwMode="auto">
          <a:xfrm>
            <a:off x="6321425" y="2970213"/>
            <a:ext cx="1588"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16" name="Line 108"/>
          <p:cNvSpPr>
            <a:spLocks noChangeShapeType="1"/>
          </p:cNvSpPr>
          <p:nvPr/>
        </p:nvSpPr>
        <p:spPr bwMode="auto">
          <a:xfrm flipV="1">
            <a:off x="6321425" y="3119438"/>
            <a:ext cx="22383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17" name="Oval 109"/>
          <p:cNvSpPr>
            <a:spLocks noChangeArrowheads="1"/>
          </p:cNvSpPr>
          <p:nvPr/>
        </p:nvSpPr>
        <p:spPr bwMode="auto">
          <a:xfrm>
            <a:off x="6557963" y="3078163"/>
            <a:ext cx="68262" cy="7778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18" name="Line 110"/>
          <p:cNvSpPr>
            <a:spLocks noChangeShapeType="1"/>
          </p:cNvSpPr>
          <p:nvPr/>
        </p:nvSpPr>
        <p:spPr bwMode="auto">
          <a:xfrm flipH="1">
            <a:off x="5784850" y="3121025"/>
            <a:ext cx="536575"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19" name="Line 111"/>
          <p:cNvSpPr>
            <a:spLocks noChangeShapeType="1"/>
          </p:cNvSpPr>
          <p:nvPr/>
        </p:nvSpPr>
        <p:spPr bwMode="auto">
          <a:xfrm>
            <a:off x="5748338" y="1384300"/>
            <a:ext cx="6905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0" name="Line 112"/>
          <p:cNvSpPr>
            <a:spLocks noChangeShapeType="1"/>
          </p:cNvSpPr>
          <p:nvPr/>
        </p:nvSpPr>
        <p:spPr bwMode="auto">
          <a:xfrm>
            <a:off x="6446838" y="1395413"/>
            <a:ext cx="1587" cy="1660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1" name="Line 113"/>
          <p:cNvSpPr>
            <a:spLocks noChangeShapeType="1"/>
          </p:cNvSpPr>
          <p:nvPr/>
        </p:nvSpPr>
        <p:spPr bwMode="auto">
          <a:xfrm>
            <a:off x="6621463" y="3121025"/>
            <a:ext cx="331787"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2" name="Rectangle 114"/>
          <p:cNvSpPr>
            <a:spLocks noChangeArrowheads="1"/>
          </p:cNvSpPr>
          <p:nvPr/>
        </p:nvSpPr>
        <p:spPr bwMode="auto">
          <a:xfrm>
            <a:off x="6951663" y="3000375"/>
            <a:ext cx="419100" cy="230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23" name="Line 115"/>
          <p:cNvSpPr>
            <a:spLocks noChangeShapeType="1"/>
          </p:cNvSpPr>
          <p:nvPr/>
        </p:nvSpPr>
        <p:spPr bwMode="auto">
          <a:xfrm>
            <a:off x="7135813" y="3000375"/>
            <a:ext cx="234950" cy="1206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4" name="Line 116"/>
          <p:cNvSpPr>
            <a:spLocks noChangeShapeType="1"/>
          </p:cNvSpPr>
          <p:nvPr/>
        </p:nvSpPr>
        <p:spPr bwMode="auto">
          <a:xfrm flipH="1">
            <a:off x="7156450" y="3121025"/>
            <a:ext cx="214313" cy="984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5" name="Line 117"/>
          <p:cNvSpPr>
            <a:spLocks noChangeShapeType="1"/>
          </p:cNvSpPr>
          <p:nvPr/>
        </p:nvSpPr>
        <p:spPr bwMode="auto">
          <a:xfrm flipH="1" flipV="1">
            <a:off x="6942138" y="3109913"/>
            <a:ext cx="214312" cy="10953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6" name="Line 118"/>
          <p:cNvSpPr>
            <a:spLocks noChangeShapeType="1"/>
          </p:cNvSpPr>
          <p:nvPr/>
        </p:nvSpPr>
        <p:spPr bwMode="auto">
          <a:xfrm flipV="1">
            <a:off x="6942138" y="3000375"/>
            <a:ext cx="214312" cy="1095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7" name="Line 119"/>
          <p:cNvSpPr>
            <a:spLocks noChangeShapeType="1"/>
          </p:cNvSpPr>
          <p:nvPr/>
        </p:nvSpPr>
        <p:spPr bwMode="auto">
          <a:xfrm>
            <a:off x="5748338" y="4452938"/>
            <a:ext cx="1039812" cy="1111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8" name="Line 120"/>
          <p:cNvSpPr>
            <a:spLocks noChangeShapeType="1"/>
          </p:cNvSpPr>
          <p:nvPr/>
        </p:nvSpPr>
        <p:spPr bwMode="auto">
          <a:xfrm flipV="1">
            <a:off x="6796088" y="1079500"/>
            <a:ext cx="1587" cy="3384550"/>
          </a:xfrm>
          <a:prstGeom prst="line">
            <a:avLst/>
          </a:prstGeom>
          <a:noFill/>
          <a:ln w="190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3129" name="Line 121"/>
          <p:cNvSpPr>
            <a:spLocks noChangeShapeType="1"/>
          </p:cNvSpPr>
          <p:nvPr/>
        </p:nvSpPr>
        <p:spPr bwMode="auto">
          <a:xfrm flipH="1">
            <a:off x="866775" y="289083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0" name="Line 122"/>
          <p:cNvSpPr>
            <a:spLocks noChangeShapeType="1"/>
          </p:cNvSpPr>
          <p:nvPr/>
        </p:nvSpPr>
        <p:spPr bwMode="auto">
          <a:xfrm flipH="1">
            <a:off x="857250" y="301148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1" name="Line 123"/>
          <p:cNvSpPr>
            <a:spLocks noChangeShapeType="1"/>
          </p:cNvSpPr>
          <p:nvPr/>
        </p:nvSpPr>
        <p:spPr bwMode="auto">
          <a:xfrm flipH="1">
            <a:off x="866775" y="314166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2" name="Line 124"/>
          <p:cNvSpPr>
            <a:spLocks noChangeShapeType="1"/>
          </p:cNvSpPr>
          <p:nvPr/>
        </p:nvSpPr>
        <p:spPr bwMode="auto">
          <a:xfrm flipH="1">
            <a:off x="857250" y="3273425"/>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3" name="Line 125"/>
          <p:cNvSpPr>
            <a:spLocks noChangeShapeType="1"/>
          </p:cNvSpPr>
          <p:nvPr/>
        </p:nvSpPr>
        <p:spPr bwMode="auto">
          <a:xfrm flipH="1">
            <a:off x="852488" y="3414713"/>
            <a:ext cx="388937"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4" name="Line 126"/>
          <p:cNvSpPr>
            <a:spLocks noChangeShapeType="1"/>
          </p:cNvSpPr>
          <p:nvPr/>
        </p:nvSpPr>
        <p:spPr bwMode="auto">
          <a:xfrm flipH="1">
            <a:off x="844550" y="35290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5" name="Line 127"/>
          <p:cNvSpPr>
            <a:spLocks noChangeShapeType="1"/>
          </p:cNvSpPr>
          <p:nvPr/>
        </p:nvSpPr>
        <p:spPr bwMode="auto">
          <a:xfrm flipH="1">
            <a:off x="860425" y="3676650"/>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6" name="Line 128"/>
          <p:cNvSpPr>
            <a:spLocks noChangeShapeType="1"/>
          </p:cNvSpPr>
          <p:nvPr/>
        </p:nvSpPr>
        <p:spPr bwMode="auto">
          <a:xfrm flipH="1">
            <a:off x="860425" y="3808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7" name="Line 129"/>
          <p:cNvSpPr>
            <a:spLocks noChangeShapeType="1"/>
          </p:cNvSpPr>
          <p:nvPr/>
        </p:nvSpPr>
        <p:spPr bwMode="auto">
          <a:xfrm flipH="1">
            <a:off x="866775" y="4570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8" name="Line 130"/>
          <p:cNvSpPr>
            <a:spLocks noChangeShapeType="1"/>
          </p:cNvSpPr>
          <p:nvPr/>
        </p:nvSpPr>
        <p:spPr bwMode="auto">
          <a:xfrm flipH="1">
            <a:off x="850900" y="4365625"/>
            <a:ext cx="48736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9" name="Rectangle 131"/>
          <p:cNvSpPr>
            <a:spLocks noChangeArrowheads="1"/>
          </p:cNvSpPr>
          <p:nvPr/>
        </p:nvSpPr>
        <p:spPr bwMode="auto">
          <a:xfrm>
            <a:off x="4419600" y="3276600"/>
            <a:ext cx="1825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D</a:t>
            </a:r>
          </a:p>
        </p:txBody>
      </p:sp>
      <p:sp>
        <p:nvSpPr>
          <p:cNvPr id="43140" name="Rectangle 132"/>
          <p:cNvSpPr>
            <a:spLocks noChangeArrowheads="1"/>
          </p:cNvSpPr>
          <p:nvPr/>
        </p:nvSpPr>
        <p:spPr bwMode="auto">
          <a:xfrm>
            <a:off x="4648200" y="3276600"/>
            <a:ext cx="1825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Q</a:t>
            </a:r>
          </a:p>
          <a:p>
            <a:pPr algn="just" eaLnBrk="0" hangingPunct="0"/>
            <a:endParaRPr lang="en-US" altLang="zh-CN" sz="1200" b="1">
              <a:latin typeface="Times New Roman" pitchFamily="18" charset="0"/>
            </a:endParaRPr>
          </a:p>
        </p:txBody>
      </p:sp>
      <p:sp>
        <p:nvSpPr>
          <p:cNvPr id="43141" name="Rectangle 133"/>
          <p:cNvSpPr>
            <a:spLocks noChangeArrowheads="1"/>
          </p:cNvSpPr>
          <p:nvPr/>
        </p:nvSpPr>
        <p:spPr bwMode="auto">
          <a:xfrm>
            <a:off x="4648200" y="3581400"/>
            <a:ext cx="1476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Q</a:t>
            </a:r>
          </a:p>
        </p:txBody>
      </p:sp>
      <p:sp>
        <p:nvSpPr>
          <p:cNvPr id="43142" name="Line 134"/>
          <p:cNvSpPr>
            <a:spLocks noChangeShapeType="1"/>
          </p:cNvSpPr>
          <p:nvPr/>
        </p:nvSpPr>
        <p:spPr bwMode="auto">
          <a:xfrm>
            <a:off x="4664075" y="3587750"/>
            <a:ext cx="125413"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43" name="Oval 135"/>
          <p:cNvSpPr>
            <a:spLocks noChangeArrowheads="1"/>
          </p:cNvSpPr>
          <p:nvPr/>
        </p:nvSpPr>
        <p:spPr bwMode="auto">
          <a:xfrm>
            <a:off x="1493838" y="1719263"/>
            <a:ext cx="63500" cy="84137"/>
          </a:xfrm>
          <a:prstGeom prst="ellipse">
            <a:avLst/>
          </a:prstGeom>
          <a:solidFill>
            <a:srgbClr val="000000"/>
          </a:solidFill>
          <a:ln w="19050">
            <a:solidFill>
              <a:srgbClr val="000000"/>
            </a:solidFill>
            <a:round/>
            <a:headEnd/>
            <a:tailEnd/>
          </a:ln>
        </p:spPr>
        <p:txBody>
          <a:bodyPr/>
          <a:lstStyle/>
          <a:p>
            <a:endParaRPr lang="zh-CN" altLang="en-US"/>
          </a:p>
        </p:txBody>
      </p:sp>
      <p:sp>
        <p:nvSpPr>
          <p:cNvPr id="43144" name="Oval 136"/>
          <p:cNvSpPr>
            <a:spLocks noChangeArrowheads="1"/>
          </p:cNvSpPr>
          <p:nvPr/>
        </p:nvSpPr>
        <p:spPr bwMode="auto">
          <a:xfrm>
            <a:off x="1493838" y="1900238"/>
            <a:ext cx="63500" cy="84137"/>
          </a:xfrm>
          <a:prstGeom prst="ellipse">
            <a:avLst/>
          </a:prstGeom>
          <a:solidFill>
            <a:srgbClr val="000000"/>
          </a:solidFill>
          <a:ln w="19050">
            <a:solidFill>
              <a:srgbClr val="000000"/>
            </a:solidFill>
            <a:round/>
            <a:headEnd/>
            <a:tailEnd/>
          </a:ln>
        </p:spPr>
        <p:txBody>
          <a:bodyPr/>
          <a:lstStyle/>
          <a:p>
            <a:endParaRPr lang="zh-CN" altLang="en-US"/>
          </a:p>
        </p:txBody>
      </p:sp>
      <p:sp>
        <p:nvSpPr>
          <p:cNvPr id="43145" name="Line 137"/>
          <p:cNvSpPr>
            <a:spLocks noChangeShapeType="1"/>
          </p:cNvSpPr>
          <p:nvPr/>
        </p:nvSpPr>
        <p:spPr bwMode="auto">
          <a:xfrm>
            <a:off x="3398838" y="2081213"/>
            <a:ext cx="0" cy="655637"/>
          </a:xfrm>
          <a:prstGeom prst="line">
            <a:avLst/>
          </a:prstGeom>
          <a:noFill/>
          <a:ln w="19050">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3146" name="Line 138"/>
          <p:cNvSpPr>
            <a:spLocks noChangeShapeType="1"/>
          </p:cNvSpPr>
          <p:nvPr/>
        </p:nvSpPr>
        <p:spPr bwMode="auto">
          <a:xfrm>
            <a:off x="3776663" y="2301875"/>
            <a:ext cx="1587" cy="3206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47" name="Oval 139"/>
          <p:cNvSpPr>
            <a:spLocks noChangeArrowheads="1"/>
          </p:cNvSpPr>
          <p:nvPr/>
        </p:nvSpPr>
        <p:spPr bwMode="auto">
          <a:xfrm>
            <a:off x="3363913" y="2382838"/>
            <a:ext cx="63500" cy="84137"/>
          </a:xfrm>
          <a:prstGeom prst="ellipse">
            <a:avLst/>
          </a:prstGeom>
          <a:solidFill>
            <a:srgbClr val="000000"/>
          </a:solidFill>
          <a:ln w="19050">
            <a:solidFill>
              <a:srgbClr val="000000"/>
            </a:solidFill>
            <a:round/>
            <a:headEnd/>
            <a:tailEnd/>
          </a:ln>
        </p:spPr>
        <p:txBody>
          <a:bodyPr/>
          <a:lstStyle/>
          <a:p>
            <a:endParaRPr lang="zh-CN" altLang="en-US"/>
          </a:p>
        </p:txBody>
      </p:sp>
      <p:sp>
        <p:nvSpPr>
          <p:cNvPr id="43148" name="Oval 140"/>
          <p:cNvSpPr>
            <a:spLocks noChangeArrowheads="1"/>
          </p:cNvSpPr>
          <p:nvPr/>
        </p:nvSpPr>
        <p:spPr bwMode="auto">
          <a:xfrm>
            <a:off x="3741738" y="2266950"/>
            <a:ext cx="63500" cy="84138"/>
          </a:xfrm>
          <a:prstGeom prst="ellipse">
            <a:avLst/>
          </a:prstGeom>
          <a:solidFill>
            <a:srgbClr val="000000"/>
          </a:solidFill>
          <a:ln w="19050">
            <a:solidFill>
              <a:srgbClr val="000000"/>
            </a:solidFill>
            <a:round/>
            <a:headEnd/>
            <a:tailEnd/>
          </a:ln>
        </p:spPr>
        <p:txBody>
          <a:bodyPr/>
          <a:lstStyle/>
          <a:p>
            <a:endParaRPr lang="zh-CN" altLang="en-US"/>
          </a:p>
        </p:txBody>
      </p:sp>
      <p:sp>
        <p:nvSpPr>
          <p:cNvPr id="43149" name="Oval 141"/>
          <p:cNvSpPr>
            <a:spLocks noChangeArrowheads="1"/>
          </p:cNvSpPr>
          <p:nvPr/>
        </p:nvSpPr>
        <p:spPr bwMode="auto">
          <a:xfrm>
            <a:off x="5459413" y="2382838"/>
            <a:ext cx="63500" cy="84137"/>
          </a:xfrm>
          <a:prstGeom prst="ellipse">
            <a:avLst/>
          </a:prstGeom>
          <a:solidFill>
            <a:srgbClr val="000000"/>
          </a:solidFill>
          <a:ln w="19050">
            <a:solidFill>
              <a:srgbClr val="000000"/>
            </a:solidFill>
            <a:round/>
            <a:headEnd/>
            <a:tailEnd/>
          </a:ln>
        </p:spPr>
        <p:txBody>
          <a:bodyPr/>
          <a:lstStyle/>
          <a:p>
            <a:endParaRPr lang="zh-CN" altLang="en-US"/>
          </a:p>
        </p:txBody>
      </p:sp>
      <p:sp>
        <p:nvSpPr>
          <p:cNvPr id="43150" name="Oval 142"/>
          <p:cNvSpPr>
            <a:spLocks noChangeArrowheads="1"/>
          </p:cNvSpPr>
          <p:nvPr/>
        </p:nvSpPr>
        <p:spPr bwMode="auto">
          <a:xfrm>
            <a:off x="5597525" y="2266950"/>
            <a:ext cx="63500" cy="84138"/>
          </a:xfrm>
          <a:prstGeom prst="ellipse">
            <a:avLst/>
          </a:prstGeom>
          <a:solidFill>
            <a:srgbClr val="000000"/>
          </a:solidFill>
          <a:ln w="19050">
            <a:solidFill>
              <a:srgbClr val="000000"/>
            </a:solidFill>
            <a:round/>
            <a:headEnd/>
            <a:tailEnd/>
          </a:ln>
        </p:spPr>
        <p:txBody>
          <a:bodyPr/>
          <a:lstStyle/>
          <a:p>
            <a:endParaRPr lang="zh-CN" altLang="en-US"/>
          </a:p>
        </p:txBody>
      </p:sp>
      <p:sp>
        <p:nvSpPr>
          <p:cNvPr id="43151" name="Oval 143"/>
          <p:cNvSpPr>
            <a:spLocks noChangeArrowheads="1"/>
          </p:cNvSpPr>
          <p:nvPr/>
        </p:nvSpPr>
        <p:spPr bwMode="auto">
          <a:xfrm>
            <a:off x="5153025" y="2849563"/>
            <a:ext cx="65088" cy="84137"/>
          </a:xfrm>
          <a:prstGeom prst="ellipse">
            <a:avLst/>
          </a:prstGeom>
          <a:solidFill>
            <a:srgbClr val="000000"/>
          </a:solidFill>
          <a:ln w="19050">
            <a:solidFill>
              <a:srgbClr val="000000"/>
            </a:solidFill>
            <a:round/>
            <a:headEnd/>
            <a:tailEnd/>
          </a:ln>
        </p:spPr>
        <p:txBody>
          <a:bodyPr/>
          <a:lstStyle/>
          <a:p>
            <a:endParaRPr lang="zh-CN" altLang="en-US"/>
          </a:p>
        </p:txBody>
      </p:sp>
      <p:sp>
        <p:nvSpPr>
          <p:cNvPr id="43152" name="Oval 144"/>
          <p:cNvSpPr>
            <a:spLocks noChangeArrowheads="1"/>
          </p:cNvSpPr>
          <p:nvPr/>
        </p:nvSpPr>
        <p:spPr bwMode="auto">
          <a:xfrm>
            <a:off x="4206875" y="3382963"/>
            <a:ext cx="65088" cy="84137"/>
          </a:xfrm>
          <a:prstGeom prst="ellipse">
            <a:avLst/>
          </a:prstGeom>
          <a:solidFill>
            <a:srgbClr val="000000"/>
          </a:solidFill>
          <a:ln w="19050">
            <a:solidFill>
              <a:srgbClr val="000000"/>
            </a:solidFill>
            <a:round/>
            <a:headEnd/>
            <a:tailEnd/>
          </a:ln>
        </p:spPr>
        <p:txBody>
          <a:bodyPr/>
          <a:lstStyle/>
          <a:p>
            <a:endParaRPr lang="zh-CN" altLang="en-US"/>
          </a:p>
        </p:txBody>
      </p:sp>
      <p:sp>
        <p:nvSpPr>
          <p:cNvPr id="43153" name="Rectangle 145"/>
          <p:cNvSpPr>
            <a:spLocks noChangeArrowheads="1"/>
          </p:cNvSpPr>
          <p:nvPr/>
        </p:nvSpPr>
        <p:spPr bwMode="auto">
          <a:xfrm>
            <a:off x="3124200" y="2743200"/>
            <a:ext cx="51435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a:t>
            </a:r>
          </a:p>
        </p:txBody>
      </p:sp>
      <p:sp>
        <p:nvSpPr>
          <p:cNvPr id="43154" name="Rectangle 146"/>
          <p:cNvSpPr>
            <a:spLocks noChangeArrowheads="1"/>
          </p:cNvSpPr>
          <p:nvPr/>
        </p:nvSpPr>
        <p:spPr bwMode="auto">
          <a:xfrm>
            <a:off x="3581400" y="2743200"/>
            <a:ext cx="738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a:t>
            </a:r>
          </a:p>
        </p:txBody>
      </p:sp>
      <p:sp>
        <p:nvSpPr>
          <p:cNvPr id="43155" name="Rectangle 147"/>
          <p:cNvSpPr>
            <a:spLocks noChangeArrowheads="1"/>
          </p:cNvSpPr>
          <p:nvPr/>
        </p:nvSpPr>
        <p:spPr bwMode="auto">
          <a:xfrm>
            <a:off x="3124200" y="3733800"/>
            <a:ext cx="841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XOR(n)</a:t>
            </a:r>
          </a:p>
        </p:txBody>
      </p:sp>
      <p:sp>
        <p:nvSpPr>
          <p:cNvPr id="43156" name="Rectangle 148"/>
          <p:cNvSpPr>
            <a:spLocks noChangeArrowheads="1"/>
          </p:cNvSpPr>
          <p:nvPr/>
        </p:nvSpPr>
        <p:spPr bwMode="auto">
          <a:xfrm>
            <a:off x="4946650" y="4795838"/>
            <a:ext cx="6159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a:t>
            </a:r>
          </a:p>
        </p:txBody>
      </p:sp>
      <p:sp>
        <p:nvSpPr>
          <p:cNvPr id="43157" name="Line 149"/>
          <p:cNvSpPr>
            <a:spLocks noChangeShapeType="1"/>
          </p:cNvSpPr>
          <p:nvPr/>
        </p:nvSpPr>
        <p:spPr bwMode="auto">
          <a:xfrm>
            <a:off x="5530850" y="4848225"/>
            <a:ext cx="0" cy="2301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58" name="Line 150"/>
          <p:cNvSpPr>
            <a:spLocks noChangeShapeType="1"/>
          </p:cNvSpPr>
          <p:nvPr/>
        </p:nvSpPr>
        <p:spPr bwMode="auto">
          <a:xfrm flipH="1">
            <a:off x="5187950" y="5078413"/>
            <a:ext cx="342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59" name="Line 151"/>
          <p:cNvSpPr>
            <a:spLocks noChangeShapeType="1"/>
          </p:cNvSpPr>
          <p:nvPr/>
        </p:nvSpPr>
        <p:spPr bwMode="auto">
          <a:xfrm>
            <a:off x="5632450" y="4832350"/>
            <a:ext cx="0" cy="2460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60" name="Line 152"/>
          <p:cNvSpPr>
            <a:spLocks noChangeShapeType="1"/>
          </p:cNvSpPr>
          <p:nvPr/>
        </p:nvSpPr>
        <p:spPr bwMode="auto">
          <a:xfrm>
            <a:off x="5632450" y="5078413"/>
            <a:ext cx="3794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61" name="Rectangle 153"/>
          <p:cNvSpPr>
            <a:spLocks noChangeArrowheads="1"/>
          </p:cNvSpPr>
          <p:nvPr/>
        </p:nvSpPr>
        <p:spPr bwMode="auto">
          <a:xfrm>
            <a:off x="5737225" y="4778375"/>
            <a:ext cx="9032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a:t>
            </a:r>
          </a:p>
        </p:txBody>
      </p:sp>
      <p:sp>
        <p:nvSpPr>
          <p:cNvPr id="43162" name="Rectangle 154"/>
          <p:cNvSpPr>
            <a:spLocks noChangeArrowheads="1"/>
          </p:cNvSpPr>
          <p:nvPr/>
        </p:nvSpPr>
        <p:spPr bwMode="auto">
          <a:xfrm>
            <a:off x="6389688" y="4799013"/>
            <a:ext cx="14589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zh-CN" altLang="en-US" sz="1200" b="1">
                <a:latin typeface="Times New Roman" pitchFamily="18" charset="0"/>
              </a:rPr>
              <a:t>来自相邻引脚（</a:t>
            </a:r>
            <a:r>
              <a:rPr lang="en-US" altLang="zh-CN" sz="1200" b="1">
                <a:latin typeface="Times New Roman" pitchFamily="18" charset="0"/>
              </a:rPr>
              <a:t>m</a:t>
            </a:r>
            <a:r>
              <a:rPr lang="zh-CN" altLang="en-US" sz="1200" b="1">
                <a:latin typeface="Times New Roman" pitchFamily="18" charset="0"/>
              </a:rPr>
              <a:t>）</a:t>
            </a:r>
          </a:p>
        </p:txBody>
      </p:sp>
      <p:sp>
        <p:nvSpPr>
          <p:cNvPr id="43163" name="Rectangle 155"/>
          <p:cNvSpPr>
            <a:spLocks noChangeArrowheads="1"/>
          </p:cNvSpPr>
          <p:nvPr/>
        </p:nvSpPr>
        <p:spPr bwMode="auto">
          <a:xfrm>
            <a:off x="6927850" y="836613"/>
            <a:ext cx="86995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zh-CN" altLang="en-US" sz="1200" b="1">
                <a:latin typeface="Times New Roman" pitchFamily="18" charset="0"/>
              </a:rPr>
              <a:t>至相邻</a:t>
            </a:r>
          </a:p>
          <a:p>
            <a:pPr algn="just" eaLnBrk="0" hangingPunct="0"/>
            <a:r>
              <a:rPr lang="zh-CN" altLang="en-US" sz="1200" b="1">
                <a:latin typeface="Times New Roman" pitchFamily="18" charset="0"/>
              </a:rPr>
              <a:t>宏单元</a:t>
            </a:r>
          </a:p>
        </p:txBody>
      </p:sp>
      <p:sp>
        <p:nvSpPr>
          <p:cNvPr id="43164" name="Rectangle 156"/>
          <p:cNvSpPr>
            <a:spLocks noChangeArrowheads="1"/>
          </p:cNvSpPr>
          <p:nvPr/>
        </p:nvSpPr>
        <p:spPr bwMode="auto">
          <a:xfrm>
            <a:off x="838200" y="4818063"/>
            <a:ext cx="39751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a:latin typeface="Times New Roman" pitchFamily="18" charset="0"/>
              </a:rPr>
              <a:t>*</a:t>
            </a:r>
            <a:r>
              <a:rPr lang="zh-CN" altLang="en-US" sz="1200">
                <a:latin typeface="Times New Roman" pitchFamily="18" charset="0"/>
              </a:rPr>
              <a:t>对</a:t>
            </a:r>
            <a:r>
              <a:rPr lang="en-US" altLang="zh-CN" sz="1200">
                <a:latin typeface="Times New Roman" pitchFamily="18" charset="0"/>
              </a:rPr>
              <a:t>OLMC0</a:t>
            </a:r>
            <a:r>
              <a:rPr lang="zh-CN" altLang="en-US" sz="1200">
                <a:latin typeface="Times New Roman" pitchFamily="18" charset="0"/>
              </a:rPr>
              <a:t>和</a:t>
            </a:r>
            <a:r>
              <a:rPr lang="en-US" altLang="zh-CN" sz="1200">
                <a:latin typeface="Times New Roman" pitchFamily="18" charset="0"/>
              </a:rPr>
              <a:t>OMLC7 </a:t>
            </a:r>
            <a:r>
              <a:rPr lang="zh-CN" altLang="en-US" sz="1200">
                <a:latin typeface="Times New Roman" pitchFamily="18" charset="0"/>
              </a:rPr>
              <a:t>宏单元，反馈通道的</a:t>
            </a:r>
            <a:r>
              <a:rPr lang="en-US" altLang="zh-CN" sz="1200">
                <a:latin typeface="Times New Roman" pitchFamily="18" charset="0"/>
              </a:rPr>
              <a:t>AC0</a:t>
            </a:r>
            <a:r>
              <a:rPr lang="zh-CN" altLang="en-US" sz="1200">
                <a:latin typeface="Times New Roman" pitchFamily="18" charset="0"/>
              </a:rPr>
              <a:t>由</a:t>
            </a:r>
            <a:r>
              <a:rPr lang="en-US" altLang="zh-CN" sz="1200">
                <a:latin typeface="Times New Roman" pitchFamily="18" charset="0"/>
              </a:rPr>
              <a:t>SYN</a:t>
            </a:r>
            <a:r>
              <a:rPr lang="zh-CN" altLang="en-US" sz="1200">
                <a:latin typeface="Times New Roman" pitchFamily="18" charset="0"/>
              </a:rPr>
              <a:t>代替</a:t>
            </a:r>
          </a:p>
        </p:txBody>
      </p:sp>
      <p:sp>
        <p:nvSpPr>
          <p:cNvPr id="43165" name="Line 157"/>
          <p:cNvSpPr>
            <a:spLocks noChangeShapeType="1"/>
          </p:cNvSpPr>
          <p:nvPr/>
        </p:nvSpPr>
        <p:spPr bwMode="auto">
          <a:xfrm>
            <a:off x="5130800" y="1679575"/>
            <a:ext cx="0" cy="1730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66" name="Line 158"/>
          <p:cNvSpPr>
            <a:spLocks noChangeShapeType="1"/>
          </p:cNvSpPr>
          <p:nvPr/>
        </p:nvSpPr>
        <p:spPr bwMode="auto">
          <a:xfrm>
            <a:off x="5064125" y="1851025"/>
            <a:ext cx="11747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67" name="Line 159"/>
          <p:cNvSpPr>
            <a:spLocks noChangeShapeType="1"/>
          </p:cNvSpPr>
          <p:nvPr/>
        </p:nvSpPr>
        <p:spPr bwMode="auto">
          <a:xfrm>
            <a:off x="5100638" y="1884363"/>
            <a:ext cx="52387"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68" name="Line 160"/>
          <p:cNvSpPr>
            <a:spLocks noChangeShapeType="1"/>
          </p:cNvSpPr>
          <p:nvPr/>
        </p:nvSpPr>
        <p:spPr bwMode="auto">
          <a:xfrm>
            <a:off x="5116513" y="1908175"/>
            <a:ext cx="2222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69" name="Line 161"/>
          <p:cNvSpPr>
            <a:spLocks noChangeShapeType="1"/>
          </p:cNvSpPr>
          <p:nvPr/>
        </p:nvSpPr>
        <p:spPr bwMode="auto">
          <a:xfrm>
            <a:off x="3870325" y="2540000"/>
            <a:ext cx="1588" cy="1746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0" name="Line 162"/>
          <p:cNvSpPr>
            <a:spLocks noChangeShapeType="1"/>
          </p:cNvSpPr>
          <p:nvPr/>
        </p:nvSpPr>
        <p:spPr bwMode="auto">
          <a:xfrm>
            <a:off x="3805238" y="2713038"/>
            <a:ext cx="11747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1" name="Line 163"/>
          <p:cNvSpPr>
            <a:spLocks noChangeShapeType="1"/>
          </p:cNvSpPr>
          <p:nvPr/>
        </p:nvSpPr>
        <p:spPr bwMode="auto">
          <a:xfrm>
            <a:off x="3841750" y="2746375"/>
            <a:ext cx="508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2" name="Line 164"/>
          <p:cNvSpPr>
            <a:spLocks noChangeShapeType="1"/>
          </p:cNvSpPr>
          <p:nvPr/>
        </p:nvSpPr>
        <p:spPr bwMode="auto">
          <a:xfrm>
            <a:off x="3856038" y="2770188"/>
            <a:ext cx="2222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3" name="Line 165"/>
          <p:cNvSpPr>
            <a:spLocks noChangeShapeType="1"/>
          </p:cNvSpPr>
          <p:nvPr/>
        </p:nvSpPr>
        <p:spPr bwMode="auto">
          <a:xfrm>
            <a:off x="3405188" y="3414713"/>
            <a:ext cx="0" cy="2682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4" name="Line 166"/>
          <p:cNvSpPr>
            <a:spLocks noChangeShapeType="1"/>
          </p:cNvSpPr>
          <p:nvPr/>
        </p:nvSpPr>
        <p:spPr bwMode="auto">
          <a:xfrm>
            <a:off x="3338513" y="3683000"/>
            <a:ext cx="1174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5" name="Line 167"/>
          <p:cNvSpPr>
            <a:spLocks noChangeShapeType="1"/>
          </p:cNvSpPr>
          <p:nvPr/>
        </p:nvSpPr>
        <p:spPr bwMode="auto">
          <a:xfrm>
            <a:off x="3376613" y="3714750"/>
            <a:ext cx="508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6" name="Line 168"/>
          <p:cNvSpPr>
            <a:spLocks noChangeShapeType="1"/>
          </p:cNvSpPr>
          <p:nvPr/>
        </p:nvSpPr>
        <p:spPr bwMode="auto">
          <a:xfrm>
            <a:off x="3390900" y="3740150"/>
            <a:ext cx="222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7" name="Line 169"/>
          <p:cNvSpPr>
            <a:spLocks noChangeShapeType="1"/>
          </p:cNvSpPr>
          <p:nvPr/>
        </p:nvSpPr>
        <p:spPr bwMode="auto">
          <a:xfrm>
            <a:off x="1127125" y="1565275"/>
            <a:ext cx="1588" cy="1746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8" name="Line 170"/>
          <p:cNvSpPr>
            <a:spLocks noChangeShapeType="1"/>
          </p:cNvSpPr>
          <p:nvPr/>
        </p:nvSpPr>
        <p:spPr bwMode="auto">
          <a:xfrm>
            <a:off x="1062038" y="1738313"/>
            <a:ext cx="11747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9" name="Line 171"/>
          <p:cNvSpPr>
            <a:spLocks noChangeShapeType="1"/>
          </p:cNvSpPr>
          <p:nvPr/>
        </p:nvSpPr>
        <p:spPr bwMode="auto">
          <a:xfrm>
            <a:off x="1098550" y="1771650"/>
            <a:ext cx="508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80" name="Line 172"/>
          <p:cNvSpPr>
            <a:spLocks noChangeShapeType="1"/>
          </p:cNvSpPr>
          <p:nvPr/>
        </p:nvSpPr>
        <p:spPr bwMode="auto">
          <a:xfrm>
            <a:off x="1112838" y="1795463"/>
            <a:ext cx="222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81" name="Line 173"/>
          <p:cNvSpPr>
            <a:spLocks noChangeShapeType="1"/>
          </p:cNvSpPr>
          <p:nvPr/>
        </p:nvSpPr>
        <p:spPr bwMode="auto">
          <a:xfrm flipH="1">
            <a:off x="3709988" y="2540000"/>
            <a:ext cx="1619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82" name="Oval 174"/>
          <p:cNvSpPr>
            <a:spLocks noChangeArrowheads="1"/>
          </p:cNvSpPr>
          <p:nvPr/>
        </p:nvSpPr>
        <p:spPr bwMode="auto">
          <a:xfrm>
            <a:off x="6761163" y="3078163"/>
            <a:ext cx="66675" cy="77787"/>
          </a:xfrm>
          <a:prstGeom prst="ellipse">
            <a:avLst/>
          </a:prstGeom>
          <a:solidFill>
            <a:srgbClr val="000000"/>
          </a:solidFill>
          <a:ln w="19050">
            <a:solidFill>
              <a:srgbClr val="000000"/>
            </a:solidFill>
            <a:round/>
            <a:headEnd/>
            <a:tailEnd/>
          </a:ln>
        </p:spPr>
        <p:txBody>
          <a:bodyPr/>
          <a:lstStyle/>
          <a:p>
            <a:endParaRPr lang="zh-CN" altLang="en-US"/>
          </a:p>
        </p:txBody>
      </p:sp>
      <p:sp>
        <p:nvSpPr>
          <p:cNvPr id="43183" name="Rectangle 175"/>
          <p:cNvSpPr>
            <a:spLocks noChangeArrowheads="1"/>
          </p:cNvSpPr>
          <p:nvPr/>
        </p:nvSpPr>
        <p:spPr bwMode="auto">
          <a:xfrm>
            <a:off x="1752600" y="1600200"/>
            <a:ext cx="3683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latin typeface="Times New Roman" pitchFamily="18" charset="0"/>
              </a:rPr>
              <a:t>0×</a:t>
            </a:r>
          </a:p>
          <a:p>
            <a:pPr algn="just" eaLnBrk="0" hangingPunct="0">
              <a:lnSpc>
                <a:spcPct val="64000"/>
              </a:lnSpc>
            </a:pPr>
            <a:r>
              <a:rPr lang="en-US" altLang="zh-CN" sz="1400" b="1">
                <a:latin typeface="Times New Roman" pitchFamily="18" charset="0"/>
              </a:rPr>
              <a:t>10</a:t>
            </a:r>
          </a:p>
          <a:p>
            <a:pPr algn="just" eaLnBrk="0" hangingPunct="0">
              <a:lnSpc>
                <a:spcPct val="64000"/>
              </a:lnSpc>
            </a:pPr>
            <a:endParaRPr lang="en-US" altLang="zh-CN" sz="1400" b="1">
              <a:latin typeface="Times New Roman" pitchFamily="18" charset="0"/>
            </a:endParaRPr>
          </a:p>
        </p:txBody>
      </p:sp>
      <p:sp>
        <p:nvSpPr>
          <p:cNvPr id="43184" name="Rectangle 176"/>
          <p:cNvSpPr>
            <a:spLocks noChangeArrowheads="1"/>
          </p:cNvSpPr>
          <p:nvPr/>
        </p:nvSpPr>
        <p:spPr bwMode="auto">
          <a:xfrm>
            <a:off x="5465763" y="2890838"/>
            <a:ext cx="369887"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latin typeface="Times New Roman" pitchFamily="18" charset="0"/>
              </a:rPr>
              <a:t>0×</a:t>
            </a:r>
          </a:p>
          <a:p>
            <a:pPr algn="just" eaLnBrk="0" hangingPunct="0">
              <a:lnSpc>
                <a:spcPct val="64000"/>
              </a:lnSpc>
            </a:pPr>
            <a:endParaRPr lang="en-US" altLang="zh-CN" sz="1400" b="1">
              <a:latin typeface="Times New Roman" pitchFamily="18" charset="0"/>
            </a:endParaRPr>
          </a:p>
          <a:p>
            <a:pPr algn="just" eaLnBrk="0" hangingPunct="0">
              <a:lnSpc>
                <a:spcPct val="64000"/>
              </a:lnSpc>
            </a:pPr>
            <a:r>
              <a:rPr lang="en-US" altLang="zh-CN" sz="1400" b="1">
                <a:latin typeface="Times New Roman" pitchFamily="18" charset="0"/>
              </a:rPr>
              <a:t>10</a:t>
            </a:r>
          </a:p>
          <a:p>
            <a:pPr algn="just" eaLnBrk="0" hangingPunct="0">
              <a:lnSpc>
                <a:spcPct val="64000"/>
              </a:lnSpc>
            </a:pPr>
            <a:endParaRPr lang="en-US" altLang="zh-CN" sz="1400" b="1">
              <a:latin typeface="Times New Roman" pitchFamily="18" charset="0"/>
            </a:endParaRPr>
          </a:p>
        </p:txBody>
      </p:sp>
      <p:sp>
        <p:nvSpPr>
          <p:cNvPr id="43185" name="Rectangle 177"/>
          <p:cNvSpPr>
            <a:spLocks noChangeArrowheads="1"/>
          </p:cNvSpPr>
          <p:nvPr/>
        </p:nvSpPr>
        <p:spPr bwMode="auto">
          <a:xfrm>
            <a:off x="5486400" y="4267200"/>
            <a:ext cx="369888"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10</a:t>
            </a:r>
          </a:p>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latin typeface="Times New Roman" pitchFamily="18" charset="0"/>
              </a:rPr>
              <a:t>01</a:t>
            </a:r>
          </a:p>
          <a:p>
            <a:pPr algn="just" eaLnBrk="0" hangingPunct="0">
              <a:lnSpc>
                <a:spcPct val="64000"/>
              </a:lnSpc>
            </a:pPr>
            <a:r>
              <a:rPr lang="en-US" altLang="zh-CN" sz="1400" b="1">
                <a:latin typeface="Times New Roman" pitchFamily="18" charset="0"/>
              </a:rPr>
              <a:t>00</a:t>
            </a:r>
          </a:p>
          <a:p>
            <a:pPr algn="just" eaLnBrk="0" hangingPunct="0">
              <a:lnSpc>
                <a:spcPct val="64000"/>
              </a:lnSpc>
            </a:pPr>
            <a:endParaRPr lang="en-US" altLang="zh-CN" sz="1400" b="1">
              <a:latin typeface="Times New Roman" pitchFamily="18" charset="0"/>
            </a:endParaRPr>
          </a:p>
        </p:txBody>
      </p:sp>
      <p:sp>
        <p:nvSpPr>
          <p:cNvPr id="43186" name="Text Box 178"/>
          <p:cNvSpPr txBox="1">
            <a:spLocks noChangeArrowheads="1"/>
          </p:cNvSpPr>
          <p:nvPr/>
        </p:nvSpPr>
        <p:spPr bwMode="auto">
          <a:xfrm>
            <a:off x="2590800" y="152400"/>
            <a:ext cx="4572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r>
              <a:rPr lang="en-US" altLang="zh-CN" sz="3200" b="1">
                <a:latin typeface="Times New Roman" pitchFamily="18" charset="0"/>
              </a:rPr>
              <a:t>GAL</a:t>
            </a:r>
            <a:r>
              <a:rPr lang="zh-CN" altLang="en-US" sz="3200" b="1">
                <a:latin typeface="Times New Roman" pitchFamily="18" charset="0"/>
              </a:rPr>
              <a:t>输出宏单元结构</a:t>
            </a:r>
          </a:p>
        </p:txBody>
      </p:sp>
      <p:sp>
        <p:nvSpPr>
          <p:cNvPr id="43187" name="Text Box 179"/>
          <p:cNvSpPr txBox="1">
            <a:spLocks noChangeArrowheads="1"/>
          </p:cNvSpPr>
          <p:nvPr/>
        </p:nvSpPr>
        <p:spPr bwMode="auto">
          <a:xfrm>
            <a:off x="762000" y="5486400"/>
            <a:ext cx="7391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000" b="1">
                <a:latin typeface="宋体" pitchFamily="2" charset="-122"/>
              </a:rPr>
              <a:t>时序工作方式：</a:t>
            </a:r>
            <a:r>
              <a:rPr kumimoji="1" lang="en-US" altLang="zh-CN" sz="2000" b="1">
                <a:solidFill>
                  <a:srgbClr val="FF3300"/>
                </a:solidFill>
                <a:latin typeface="宋体" pitchFamily="2" charset="-122"/>
              </a:rPr>
              <a:t>AC0</a:t>
            </a:r>
            <a:r>
              <a:rPr kumimoji="1" lang="en-US" altLang="zh-CN" sz="2000" b="1">
                <a:latin typeface="宋体" pitchFamily="2" charset="-122"/>
              </a:rPr>
              <a:t> </a:t>
            </a:r>
            <a:r>
              <a:rPr kumimoji="1" lang="en-US" altLang="zh-CN" sz="2000" b="1">
                <a:solidFill>
                  <a:srgbClr val="FF3300"/>
                </a:solidFill>
                <a:latin typeface="宋体" pitchFamily="2" charset="-122"/>
              </a:rPr>
              <a:t>AC1</a:t>
            </a:r>
            <a:r>
              <a:rPr kumimoji="1" lang="zh-CN" altLang="en-US" sz="2000" b="1">
                <a:solidFill>
                  <a:srgbClr val="FF3300"/>
                </a:solidFill>
                <a:latin typeface="宋体" pitchFamily="2" charset="-122"/>
              </a:rPr>
              <a:t>（</a:t>
            </a:r>
            <a:r>
              <a:rPr kumimoji="1" lang="en-US" altLang="zh-CN" sz="2000" b="1">
                <a:solidFill>
                  <a:srgbClr val="FF3300"/>
                </a:solidFill>
                <a:latin typeface="宋体" pitchFamily="2" charset="-122"/>
              </a:rPr>
              <a:t>n)</a:t>
            </a:r>
            <a:r>
              <a:rPr kumimoji="1" lang="zh-CN" altLang="en-US" sz="2000" b="1">
                <a:latin typeface="宋体" pitchFamily="2" charset="-122"/>
              </a:rPr>
              <a:t>：  </a:t>
            </a:r>
            <a:r>
              <a:rPr kumimoji="1" lang="en-US" altLang="zh-CN" sz="2000" b="1">
                <a:latin typeface="宋体" pitchFamily="2" charset="-122"/>
                <a:hlinkClick r:id="rId3" action="ppaction://hlinksldjump"/>
              </a:rPr>
              <a:t>10</a:t>
            </a:r>
            <a:r>
              <a:rPr kumimoji="1" lang="zh-CN" altLang="en-US" sz="2000" b="1">
                <a:latin typeface="宋体" pitchFamily="2" charset="-122"/>
              </a:rPr>
              <a:t>；模式</a:t>
            </a:r>
          </a:p>
          <a:p>
            <a:pPr algn="just">
              <a:spcBef>
                <a:spcPct val="50000"/>
              </a:spcBef>
            </a:pPr>
            <a:r>
              <a:rPr kumimoji="1" lang="zh-CN" altLang="en-US" sz="2000" b="1">
                <a:latin typeface="宋体" pitchFamily="2" charset="-122"/>
              </a:rPr>
              <a:t>组合工作方式：</a:t>
            </a:r>
            <a:r>
              <a:rPr kumimoji="1" lang="en-US" altLang="zh-CN" sz="2000" b="1">
                <a:solidFill>
                  <a:srgbClr val="FF3300"/>
                </a:solidFill>
                <a:latin typeface="宋体" pitchFamily="2" charset="-122"/>
              </a:rPr>
              <a:t>AC0</a:t>
            </a:r>
            <a:r>
              <a:rPr kumimoji="1" lang="en-US" altLang="zh-CN" sz="2000" b="1">
                <a:latin typeface="宋体" pitchFamily="2" charset="-122"/>
              </a:rPr>
              <a:t> </a:t>
            </a:r>
            <a:r>
              <a:rPr kumimoji="1" lang="en-US" altLang="zh-CN" sz="2000" b="1">
                <a:solidFill>
                  <a:srgbClr val="FF3300"/>
                </a:solidFill>
                <a:latin typeface="宋体" pitchFamily="2" charset="-122"/>
              </a:rPr>
              <a:t>AC1</a:t>
            </a:r>
            <a:r>
              <a:rPr kumimoji="1" lang="zh-CN" altLang="en-US" sz="2000" b="1">
                <a:solidFill>
                  <a:srgbClr val="FF3300"/>
                </a:solidFill>
                <a:latin typeface="宋体" pitchFamily="2" charset="-122"/>
              </a:rPr>
              <a:t>（</a:t>
            </a:r>
            <a:r>
              <a:rPr kumimoji="1" lang="en-US" altLang="zh-CN" sz="2000" b="1">
                <a:solidFill>
                  <a:srgbClr val="FF3300"/>
                </a:solidFill>
                <a:latin typeface="宋体" pitchFamily="2" charset="-122"/>
              </a:rPr>
              <a:t>n)</a:t>
            </a:r>
            <a:r>
              <a:rPr kumimoji="1" lang="zh-CN" altLang="en-US" sz="2000" b="1">
                <a:latin typeface="宋体" pitchFamily="2" charset="-122"/>
              </a:rPr>
              <a:t>：  </a:t>
            </a:r>
            <a:r>
              <a:rPr kumimoji="1" lang="en-US" altLang="zh-CN" sz="2000" b="1">
                <a:latin typeface="宋体" pitchFamily="2" charset="-122"/>
              </a:rPr>
              <a:t>11</a:t>
            </a:r>
            <a:r>
              <a:rPr kumimoji="1" lang="zh-CN" altLang="en-US" sz="2000" b="1">
                <a:latin typeface="宋体" pitchFamily="2" charset="-122"/>
              </a:rPr>
              <a:t>；</a:t>
            </a:r>
            <a:r>
              <a:rPr kumimoji="1" lang="en-US" altLang="zh-CN" sz="2000" b="1">
                <a:latin typeface="宋体" pitchFamily="2" charset="-122"/>
                <a:hlinkClick r:id="rId4" action="ppaction://hlinksldjump"/>
              </a:rPr>
              <a:t>00</a:t>
            </a:r>
            <a:r>
              <a:rPr kumimoji="1" lang="zh-CN" altLang="en-US" sz="2000" b="1">
                <a:latin typeface="宋体" pitchFamily="2" charset="-122"/>
              </a:rPr>
              <a:t>；</a:t>
            </a:r>
            <a:r>
              <a:rPr kumimoji="1" lang="en-US" altLang="zh-CN" sz="2000" b="1">
                <a:latin typeface="宋体" pitchFamily="2" charset="-122"/>
              </a:rPr>
              <a:t>01</a:t>
            </a:r>
            <a:r>
              <a:rPr kumimoji="1" lang="zh-CN" altLang="en-US" sz="2000" b="1">
                <a:latin typeface="宋体" pitchFamily="2" charset="-122"/>
              </a:rPr>
              <a:t>模式 </a:t>
            </a:r>
          </a:p>
          <a:p>
            <a:pPr algn="just">
              <a:spcBef>
                <a:spcPct val="50000"/>
              </a:spcBef>
            </a:pPr>
            <a:endParaRPr kumimoji="1" lang="en-US" altLang="zh-CN" sz="2000" b="1">
              <a:latin typeface="宋体" pitchFamily="2" charset="-122"/>
            </a:endParaRPr>
          </a:p>
        </p:txBody>
      </p:sp>
      <p:sp>
        <p:nvSpPr>
          <p:cNvPr id="43188" name="Text Box 180"/>
          <p:cNvSpPr txBox="1">
            <a:spLocks noChangeArrowheads="1"/>
          </p:cNvSpPr>
          <p:nvPr/>
        </p:nvSpPr>
        <p:spPr bwMode="auto">
          <a:xfrm>
            <a:off x="762000" y="5105400"/>
            <a:ext cx="762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latin typeface="宋体" pitchFamily="2" charset="-122"/>
              </a:rPr>
              <a:t>结构控制位：</a:t>
            </a:r>
            <a:r>
              <a:rPr kumimoji="1" lang="en-US" altLang="zh-CN" sz="2000" b="1">
                <a:solidFill>
                  <a:srgbClr val="FF3300"/>
                </a:solidFill>
                <a:latin typeface="宋体" pitchFamily="2" charset="-122"/>
              </a:rPr>
              <a:t>AC0</a:t>
            </a:r>
            <a:r>
              <a:rPr kumimoji="1" lang="en-US" altLang="zh-CN" sz="2000" b="1">
                <a:latin typeface="宋体" pitchFamily="2" charset="-122"/>
              </a:rPr>
              <a:t>-</a:t>
            </a:r>
            <a:r>
              <a:rPr kumimoji="1" lang="zh-CN" altLang="en-US" sz="2000" b="1">
                <a:latin typeface="宋体" pitchFamily="2" charset="-122"/>
              </a:rPr>
              <a:t>全局位，</a:t>
            </a:r>
            <a:r>
              <a:rPr kumimoji="1" lang="en-US" altLang="zh-CN" sz="2000" b="1">
                <a:solidFill>
                  <a:srgbClr val="FF3300"/>
                </a:solidFill>
                <a:latin typeface="宋体" pitchFamily="2" charset="-122"/>
              </a:rPr>
              <a:t>AC1(n)</a:t>
            </a:r>
            <a:r>
              <a:rPr kumimoji="1" lang="en-US" altLang="zh-CN" sz="2000" b="1">
                <a:latin typeface="宋体" pitchFamily="2" charset="-122"/>
              </a:rPr>
              <a:t>-</a:t>
            </a:r>
            <a:r>
              <a:rPr kumimoji="1" lang="zh-CN" altLang="en-US" sz="2000" b="1">
                <a:latin typeface="宋体" pitchFamily="2" charset="-122"/>
              </a:rPr>
              <a:t>局部位</a:t>
            </a:r>
          </a:p>
        </p:txBody>
      </p:sp>
      <p:sp>
        <p:nvSpPr>
          <p:cNvPr id="43189" name="Line 181"/>
          <p:cNvSpPr>
            <a:spLocks noChangeShapeType="1"/>
          </p:cNvSpPr>
          <p:nvPr/>
        </p:nvSpPr>
        <p:spPr bwMode="auto">
          <a:xfrm>
            <a:off x="6300788" y="4941888"/>
            <a:ext cx="0" cy="17303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90" name="Line 182"/>
          <p:cNvSpPr>
            <a:spLocks noChangeShapeType="1"/>
          </p:cNvSpPr>
          <p:nvPr/>
        </p:nvSpPr>
        <p:spPr bwMode="auto">
          <a:xfrm>
            <a:off x="6234113" y="5113338"/>
            <a:ext cx="11747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91" name="Line 183"/>
          <p:cNvSpPr>
            <a:spLocks noChangeShapeType="1"/>
          </p:cNvSpPr>
          <p:nvPr/>
        </p:nvSpPr>
        <p:spPr bwMode="auto">
          <a:xfrm>
            <a:off x="6270625" y="5146675"/>
            <a:ext cx="5238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92" name="Line 184"/>
          <p:cNvSpPr>
            <a:spLocks noChangeShapeType="1"/>
          </p:cNvSpPr>
          <p:nvPr/>
        </p:nvSpPr>
        <p:spPr bwMode="auto">
          <a:xfrm>
            <a:off x="6286500" y="5170488"/>
            <a:ext cx="2222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93" name="Line 185"/>
          <p:cNvSpPr>
            <a:spLocks noChangeShapeType="1"/>
          </p:cNvSpPr>
          <p:nvPr/>
        </p:nvSpPr>
        <p:spPr bwMode="auto">
          <a:xfrm>
            <a:off x="5795963" y="4724400"/>
            <a:ext cx="5048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94" name="Line 186"/>
          <p:cNvSpPr>
            <a:spLocks noChangeShapeType="1"/>
          </p:cNvSpPr>
          <p:nvPr/>
        </p:nvSpPr>
        <p:spPr bwMode="auto">
          <a:xfrm>
            <a:off x="6300788" y="4724400"/>
            <a:ext cx="0" cy="3619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4663345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5399088" y="1031875"/>
            <a:ext cx="35877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4035" name="Line 3"/>
          <p:cNvSpPr>
            <a:spLocks noChangeShapeType="1"/>
          </p:cNvSpPr>
          <p:nvPr/>
        </p:nvSpPr>
        <p:spPr bwMode="auto">
          <a:xfrm flipH="1">
            <a:off x="1198563" y="4298950"/>
            <a:ext cx="222250" cy="1571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36" name="Line 4"/>
          <p:cNvSpPr>
            <a:spLocks noChangeShapeType="1"/>
          </p:cNvSpPr>
          <p:nvPr/>
        </p:nvSpPr>
        <p:spPr bwMode="auto">
          <a:xfrm>
            <a:off x="1420813" y="4302125"/>
            <a:ext cx="0"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37" name="Freeform 5"/>
          <p:cNvSpPr>
            <a:spLocks/>
          </p:cNvSpPr>
          <p:nvPr/>
        </p:nvSpPr>
        <p:spPr bwMode="auto">
          <a:xfrm>
            <a:off x="2611438" y="3348038"/>
            <a:ext cx="455612" cy="206375"/>
          </a:xfrm>
          <a:custGeom>
            <a:avLst/>
            <a:gdLst>
              <a:gd name="T0" fmla="*/ 0 w 20000"/>
              <a:gd name="T1" fmla="*/ 19894 h 20000"/>
              <a:gd name="T2" fmla="*/ 1581 w 20000"/>
              <a:gd name="T3" fmla="*/ 19894 h 20000"/>
              <a:gd name="T4" fmla="*/ 2778 w 20000"/>
              <a:gd name="T5" fmla="*/ 19894 h 20000"/>
              <a:gd name="T6" fmla="*/ 3974 w 20000"/>
              <a:gd name="T7" fmla="*/ 19894 h 20000"/>
              <a:gd name="T8" fmla="*/ 5598 w 20000"/>
              <a:gd name="T9" fmla="*/ 18936 h 20000"/>
              <a:gd name="T10" fmla="*/ 6795 w 20000"/>
              <a:gd name="T11" fmla="*/ 18936 h 20000"/>
              <a:gd name="T12" fmla="*/ 7564 w 20000"/>
              <a:gd name="T13" fmla="*/ 17979 h 20000"/>
              <a:gd name="T14" fmla="*/ 8803 w 20000"/>
              <a:gd name="T15" fmla="*/ 17979 h 20000"/>
              <a:gd name="T16" fmla="*/ 10000 w 20000"/>
              <a:gd name="T17" fmla="*/ 16915 h 20000"/>
              <a:gd name="T18" fmla="*/ 10769 w 20000"/>
              <a:gd name="T19" fmla="*/ 15957 h 20000"/>
              <a:gd name="T20" fmla="*/ 11581 w 20000"/>
              <a:gd name="T21" fmla="*/ 15000 h 20000"/>
              <a:gd name="T22" fmla="*/ 12393 w 20000"/>
              <a:gd name="T23" fmla="*/ 15000 h 20000"/>
              <a:gd name="T24" fmla="*/ 13162 w 20000"/>
              <a:gd name="T25" fmla="*/ 13936 h 20000"/>
              <a:gd name="T26" fmla="*/ 13974 w 20000"/>
              <a:gd name="T27" fmla="*/ 12979 h 20000"/>
              <a:gd name="T28" fmla="*/ 14786 w 20000"/>
              <a:gd name="T29" fmla="*/ 12021 h 20000"/>
              <a:gd name="T30" fmla="*/ 15556 w 20000"/>
              <a:gd name="T31" fmla="*/ 10957 h 20000"/>
              <a:gd name="T32" fmla="*/ 15983 w 20000"/>
              <a:gd name="T33" fmla="*/ 10000 h 20000"/>
              <a:gd name="T34" fmla="*/ 16368 w 20000"/>
              <a:gd name="T35" fmla="*/ 8936 h 20000"/>
              <a:gd name="T36" fmla="*/ 17179 w 20000"/>
              <a:gd name="T37" fmla="*/ 7979 h 20000"/>
              <a:gd name="T38" fmla="*/ 17564 w 20000"/>
              <a:gd name="T39" fmla="*/ 7021 h 20000"/>
              <a:gd name="T40" fmla="*/ 17949 w 20000"/>
              <a:gd name="T41" fmla="*/ 5957 h 20000"/>
              <a:gd name="T42" fmla="*/ 18376 w 20000"/>
              <a:gd name="T43" fmla="*/ 5000 h 20000"/>
              <a:gd name="T44" fmla="*/ 18376 w 20000"/>
              <a:gd name="T45" fmla="*/ 5000 h 20000"/>
              <a:gd name="T46" fmla="*/ 18761 w 20000"/>
              <a:gd name="T47" fmla="*/ 4043 h 20000"/>
              <a:gd name="T48" fmla="*/ 19145 w 20000"/>
              <a:gd name="T49" fmla="*/ 2979 h 20000"/>
              <a:gd name="T50" fmla="*/ 19145 w 20000"/>
              <a:gd name="T51" fmla="*/ 2021 h 20000"/>
              <a:gd name="T52" fmla="*/ 19573 w 20000"/>
              <a:gd name="T53" fmla="*/ 2021 h 20000"/>
              <a:gd name="T54" fmla="*/ 19573 w 20000"/>
              <a:gd name="T55" fmla="*/ 1064 h 20000"/>
              <a:gd name="T56" fmla="*/ 19573 w 20000"/>
              <a:gd name="T57" fmla="*/ 1064 h 20000"/>
              <a:gd name="T58" fmla="*/ 19957 w 20000"/>
              <a:gd name="T59" fmla="*/ 0 h 20000"/>
              <a:gd name="T60" fmla="*/ 19957 w 20000"/>
              <a:gd name="T61" fmla="*/ 0 h 20000"/>
              <a:gd name="T62" fmla="*/ 19957 w 20000"/>
              <a:gd name="T63" fmla="*/ 0 h 20000"/>
              <a:gd name="T64" fmla="*/ 1995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94"/>
                </a:moveTo>
                <a:lnTo>
                  <a:pt x="1581" y="19894"/>
                </a:lnTo>
                <a:lnTo>
                  <a:pt x="2778" y="19894"/>
                </a:lnTo>
                <a:lnTo>
                  <a:pt x="3974" y="19894"/>
                </a:lnTo>
                <a:lnTo>
                  <a:pt x="5598" y="18936"/>
                </a:lnTo>
                <a:lnTo>
                  <a:pt x="6795" y="18936"/>
                </a:lnTo>
                <a:lnTo>
                  <a:pt x="7564" y="17979"/>
                </a:lnTo>
                <a:lnTo>
                  <a:pt x="8803" y="17979"/>
                </a:lnTo>
                <a:lnTo>
                  <a:pt x="10000" y="16915"/>
                </a:lnTo>
                <a:lnTo>
                  <a:pt x="10769" y="15957"/>
                </a:lnTo>
                <a:lnTo>
                  <a:pt x="11581" y="15000"/>
                </a:lnTo>
                <a:lnTo>
                  <a:pt x="12393" y="15000"/>
                </a:lnTo>
                <a:lnTo>
                  <a:pt x="13162" y="13936"/>
                </a:lnTo>
                <a:lnTo>
                  <a:pt x="13974" y="12979"/>
                </a:lnTo>
                <a:lnTo>
                  <a:pt x="14786" y="12021"/>
                </a:lnTo>
                <a:lnTo>
                  <a:pt x="15556" y="10957"/>
                </a:lnTo>
                <a:lnTo>
                  <a:pt x="15983" y="10000"/>
                </a:lnTo>
                <a:lnTo>
                  <a:pt x="16368" y="8936"/>
                </a:lnTo>
                <a:lnTo>
                  <a:pt x="17179" y="7979"/>
                </a:lnTo>
                <a:lnTo>
                  <a:pt x="17564" y="7021"/>
                </a:lnTo>
                <a:lnTo>
                  <a:pt x="17949" y="5957"/>
                </a:lnTo>
                <a:lnTo>
                  <a:pt x="18376" y="5000"/>
                </a:lnTo>
                <a:lnTo>
                  <a:pt x="18761" y="4043"/>
                </a:lnTo>
                <a:lnTo>
                  <a:pt x="19145" y="2979"/>
                </a:lnTo>
                <a:lnTo>
                  <a:pt x="19145" y="2021"/>
                </a:lnTo>
                <a:lnTo>
                  <a:pt x="19573" y="2021"/>
                </a:lnTo>
                <a:lnTo>
                  <a:pt x="19573" y="1064"/>
                </a:lnTo>
                <a:lnTo>
                  <a:pt x="1995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38" name="Freeform 6"/>
          <p:cNvSpPr>
            <a:spLocks/>
          </p:cNvSpPr>
          <p:nvPr/>
        </p:nvSpPr>
        <p:spPr bwMode="auto">
          <a:xfrm>
            <a:off x="2611438" y="3144838"/>
            <a:ext cx="455612" cy="204787"/>
          </a:xfrm>
          <a:custGeom>
            <a:avLst/>
            <a:gdLst>
              <a:gd name="T0" fmla="*/ 19957 w 20000"/>
              <a:gd name="T1" fmla="*/ 19894 h 20000"/>
              <a:gd name="T2" fmla="*/ 19957 w 20000"/>
              <a:gd name="T3" fmla="*/ 19894 h 20000"/>
              <a:gd name="T4" fmla="*/ 19957 w 20000"/>
              <a:gd name="T5" fmla="*/ 19894 h 20000"/>
              <a:gd name="T6" fmla="*/ 19957 w 20000"/>
              <a:gd name="T7" fmla="*/ 19894 h 20000"/>
              <a:gd name="T8" fmla="*/ 19573 w 20000"/>
              <a:gd name="T9" fmla="*/ 18936 h 20000"/>
              <a:gd name="T10" fmla="*/ 19573 w 20000"/>
              <a:gd name="T11" fmla="*/ 18936 h 20000"/>
              <a:gd name="T12" fmla="*/ 19573 w 20000"/>
              <a:gd name="T13" fmla="*/ 17979 h 20000"/>
              <a:gd name="T14" fmla="*/ 19145 w 20000"/>
              <a:gd name="T15" fmla="*/ 17979 h 20000"/>
              <a:gd name="T16" fmla="*/ 19145 w 20000"/>
              <a:gd name="T17" fmla="*/ 16915 h 20000"/>
              <a:gd name="T18" fmla="*/ 18761 w 20000"/>
              <a:gd name="T19" fmla="*/ 15957 h 20000"/>
              <a:gd name="T20" fmla="*/ 18376 w 20000"/>
              <a:gd name="T21" fmla="*/ 15000 h 20000"/>
              <a:gd name="T22" fmla="*/ 18376 w 20000"/>
              <a:gd name="T23" fmla="*/ 15000 h 20000"/>
              <a:gd name="T24" fmla="*/ 17949 w 20000"/>
              <a:gd name="T25" fmla="*/ 13936 h 20000"/>
              <a:gd name="T26" fmla="*/ 17564 w 20000"/>
              <a:gd name="T27" fmla="*/ 12979 h 20000"/>
              <a:gd name="T28" fmla="*/ 17179 w 20000"/>
              <a:gd name="T29" fmla="*/ 12021 h 20000"/>
              <a:gd name="T30" fmla="*/ 16368 w 20000"/>
              <a:gd name="T31" fmla="*/ 10957 h 20000"/>
              <a:gd name="T32" fmla="*/ 15983 w 20000"/>
              <a:gd name="T33" fmla="*/ 10000 h 20000"/>
              <a:gd name="T34" fmla="*/ 15556 w 20000"/>
              <a:gd name="T35" fmla="*/ 9043 h 20000"/>
              <a:gd name="T36" fmla="*/ 14786 w 20000"/>
              <a:gd name="T37" fmla="*/ 7979 h 20000"/>
              <a:gd name="T38" fmla="*/ 13974 w 20000"/>
              <a:gd name="T39" fmla="*/ 7021 h 20000"/>
              <a:gd name="T40" fmla="*/ 13162 w 20000"/>
              <a:gd name="T41" fmla="*/ 5957 h 20000"/>
              <a:gd name="T42" fmla="*/ 12393 w 20000"/>
              <a:gd name="T43" fmla="*/ 5000 h 20000"/>
              <a:gd name="T44" fmla="*/ 11581 w 20000"/>
              <a:gd name="T45" fmla="*/ 5000 h 20000"/>
              <a:gd name="T46" fmla="*/ 10769 w 20000"/>
              <a:gd name="T47" fmla="*/ 4043 h 20000"/>
              <a:gd name="T48" fmla="*/ 10000 w 20000"/>
              <a:gd name="T49" fmla="*/ 2979 h 20000"/>
              <a:gd name="T50" fmla="*/ 8803 w 20000"/>
              <a:gd name="T51" fmla="*/ 2021 h 20000"/>
              <a:gd name="T52" fmla="*/ 7564 w 20000"/>
              <a:gd name="T53" fmla="*/ 2021 h 20000"/>
              <a:gd name="T54" fmla="*/ 6795 w 20000"/>
              <a:gd name="T55" fmla="*/ 1064 h 20000"/>
              <a:gd name="T56" fmla="*/ 5598 w 20000"/>
              <a:gd name="T57" fmla="*/ 1064 h 20000"/>
              <a:gd name="T58" fmla="*/ 3974 w 20000"/>
              <a:gd name="T59" fmla="*/ 0 h 20000"/>
              <a:gd name="T60" fmla="*/ 2778 w 20000"/>
              <a:gd name="T61" fmla="*/ 0 h 20000"/>
              <a:gd name="T62" fmla="*/ 1581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57" y="19894"/>
                </a:moveTo>
                <a:lnTo>
                  <a:pt x="19957" y="19894"/>
                </a:lnTo>
                <a:lnTo>
                  <a:pt x="19573" y="18936"/>
                </a:lnTo>
                <a:lnTo>
                  <a:pt x="19573" y="17979"/>
                </a:lnTo>
                <a:lnTo>
                  <a:pt x="19145" y="17979"/>
                </a:lnTo>
                <a:lnTo>
                  <a:pt x="19145" y="16915"/>
                </a:lnTo>
                <a:lnTo>
                  <a:pt x="18761" y="15957"/>
                </a:lnTo>
                <a:lnTo>
                  <a:pt x="18376" y="15000"/>
                </a:lnTo>
                <a:lnTo>
                  <a:pt x="17949" y="13936"/>
                </a:lnTo>
                <a:lnTo>
                  <a:pt x="17564" y="12979"/>
                </a:lnTo>
                <a:lnTo>
                  <a:pt x="17179" y="12021"/>
                </a:lnTo>
                <a:lnTo>
                  <a:pt x="16368" y="10957"/>
                </a:lnTo>
                <a:lnTo>
                  <a:pt x="15983" y="10000"/>
                </a:lnTo>
                <a:lnTo>
                  <a:pt x="15556" y="9043"/>
                </a:lnTo>
                <a:lnTo>
                  <a:pt x="14786" y="7979"/>
                </a:lnTo>
                <a:lnTo>
                  <a:pt x="13974" y="7021"/>
                </a:lnTo>
                <a:lnTo>
                  <a:pt x="13162" y="5957"/>
                </a:lnTo>
                <a:lnTo>
                  <a:pt x="12393" y="5000"/>
                </a:lnTo>
                <a:lnTo>
                  <a:pt x="11581" y="5000"/>
                </a:lnTo>
                <a:lnTo>
                  <a:pt x="10769" y="4043"/>
                </a:lnTo>
                <a:lnTo>
                  <a:pt x="10000" y="2979"/>
                </a:lnTo>
                <a:lnTo>
                  <a:pt x="8803" y="2021"/>
                </a:lnTo>
                <a:lnTo>
                  <a:pt x="7564" y="2021"/>
                </a:lnTo>
                <a:lnTo>
                  <a:pt x="6795" y="1064"/>
                </a:lnTo>
                <a:lnTo>
                  <a:pt x="5598" y="1064"/>
                </a:lnTo>
                <a:lnTo>
                  <a:pt x="3974" y="0"/>
                </a:lnTo>
                <a:lnTo>
                  <a:pt x="2778" y="0"/>
                </a:lnTo>
                <a:lnTo>
                  <a:pt x="158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39" name="Freeform 7"/>
          <p:cNvSpPr>
            <a:spLocks/>
          </p:cNvSpPr>
          <p:nvPr/>
        </p:nvSpPr>
        <p:spPr bwMode="auto">
          <a:xfrm>
            <a:off x="2541588" y="3095625"/>
            <a:ext cx="80962" cy="476250"/>
          </a:xfrm>
          <a:custGeom>
            <a:avLst/>
            <a:gdLst>
              <a:gd name="T0" fmla="*/ 0 w 20000"/>
              <a:gd name="T1" fmla="*/ 19954 h 20000"/>
              <a:gd name="T2" fmla="*/ 0 w 20000"/>
              <a:gd name="T3" fmla="*/ 19954 h 20000"/>
              <a:gd name="T4" fmla="*/ 0 w 20000"/>
              <a:gd name="T5" fmla="*/ 19954 h 20000"/>
              <a:gd name="T6" fmla="*/ 1429 w 20000"/>
              <a:gd name="T7" fmla="*/ 19404 h 20000"/>
              <a:gd name="T8" fmla="*/ 2143 w 20000"/>
              <a:gd name="T9" fmla="*/ 19404 h 20000"/>
              <a:gd name="T10" fmla="*/ 2143 w 20000"/>
              <a:gd name="T11" fmla="*/ 19404 h 20000"/>
              <a:gd name="T12" fmla="*/ 3333 w 20000"/>
              <a:gd name="T13" fmla="*/ 18991 h 20000"/>
              <a:gd name="T14" fmla="*/ 4286 w 20000"/>
              <a:gd name="T15" fmla="*/ 18394 h 20000"/>
              <a:gd name="T16" fmla="*/ 6429 w 20000"/>
              <a:gd name="T17" fmla="*/ 18394 h 20000"/>
              <a:gd name="T18" fmla="*/ 7857 w 20000"/>
              <a:gd name="T19" fmla="*/ 17982 h 20000"/>
              <a:gd name="T20" fmla="*/ 8571 w 20000"/>
              <a:gd name="T21" fmla="*/ 17523 h 20000"/>
              <a:gd name="T22" fmla="*/ 10000 w 20000"/>
              <a:gd name="T23" fmla="*/ 16927 h 20000"/>
              <a:gd name="T24" fmla="*/ 12143 w 20000"/>
              <a:gd name="T25" fmla="*/ 16514 h 20000"/>
              <a:gd name="T26" fmla="*/ 13333 w 20000"/>
              <a:gd name="T27" fmla="*/ 15459 h 20000"/>
              <a:gd name="T28" fmla="*/ 14286 w 20000"/>
              <a:gd name="T29" fmla="*/ 15000 h 20000"/>
              <a:gd name="T30" fmla="*/ 15000 w 20000"/>
              <a:gd name="T31" fmla="*/ 14450 h 20000"/>
              <a:gd name="T32" fmla="*/ 16429 w 20000"/>
              <a:gd name="T33" fmla="*/ 13991 h 20000"/>
              <a:gd name="T34" fmla="*/ 17619 w 20000"/>
              <a:gd name="T35" fmla="*/ 12936 h 20000"/>
              <a:gd name="T36" fmla="*/ 18571 w 20000"/>
              <a:gd name="T37" fmla="*/ 12523 h 20000"/>
              <a:gd name="T38" fmla="*/ 18571 w 20000"/>
              <a:gd name="T39" fmla="*/ 11422 h 20000"/>
              <a:gd name="T40" fmla="*/ 19762 w 20000"/>
              <a:gd name="T41" fmla="*/ 10505 h 20000"/>
              <a:gd name="T42" fmla="*/ 19762 w 20000"/>
              <a:gd name="T43" fmla="*/ 10000 h 20000"/>
              <a:gd name="T44" fmla="*/ 19762 w 20000"/>
              <a:gd name="T45" fmla="*/ 8991 h 20000"/>
              <a:gd name="T46" fmla="*/ 18571 w 20000"/>
              <a:gd name="T47" fmla="*/ 8028 h 20000"/>
              <a:gd name="T48" fmla="*/ 18571 w 20000"/>
              <a:gd name="T49" fmla="*/ 7477 h 20000"/>
              <a:gd name="T50" fmla="*/ 17619 w 20000"/>
              <a:gd name="T51" fmla="*/ 6468 h 20000"/>
              <a:gd name="T52" fmla="*/ 16429 w 20000"/>
              <a:gd name="T53" fmla="*/ 5505 h 20000"/>
              <a:gd name="T54" fmla="*/ 14286 w 20000"/>
              <a:gd name="T55" fmla="*/ 4541 h 20000"/>
              <a:gd name="T56" fmla="*/ 12143 w 20000"/>
              <a:gd name="T57" fmla="*/ 3486 h 20000"/>
              <a:gd name="T58" fmla="*/ 10000 w 20000"/>
              <a:gd name="T59" fmla="*/ 3028 h 20000"/>
              <a:gd name="T60" fmla="*/ 7857 w 20000"/>
              <a:gd name="T61" fmla="*/ 2018 h 20000"/>
              <a:gd name="T62" fmla="*/ 4286 w 20000"/>
              <a:gd name="T63" fmla="*/ 1009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54"/>
                </a:moveTo>
                <a:lnTo>
                  <a:pt x="0" y="19954"/>
                </a:lnTo>
                <a:lnTo>
                  <a:pt x="1429" y="19404"/>
                </a:lnTo>
                <a:lnTo>
                  <a:pt x="2143" y="19404"/>
                </a:lnTo>
                <a:lnTo>
                  <a:pt x="3333" y="18991"/>
                </a:lnTo>
                <a:lnTo>
                  <a:pt x="4286" y="18394"/>
                </a:lnTo>
                <a:lnTo>
                  <a:pt x="6429" y="18394"/>
                </a:lnTo>
                <a:lnTo>
                  <a:pt x="7857" y="17982"/>
                </a:lnTo>
                <a:lnTo>
                  <a:pt x="8571" y="17523"/>
                </a:lnTo>
                <a:lnTo>
                  <a:pt x="10000" y="16927"/>
                </a:lnTo>
                <a:lnTo>
                  <a:pt x="12143" y="16514"/>
                </a:lnTo>
                <a:lnTo>
                  <a:pt x="13333" y="15459"/>
                </a:lnTo>
                <a:lnTo>
                  <a:pt x="14286" y="15000"/>
                </a:lnTo>
                <a:lnTo>
                  <a:pt x="15000" y="14450"/>
                </a:lnTo>
                <a:lnTo>
                  <a:pt x="16429" y="13991"/>
                </a:lnTo>
                <a:lnTo>
                  <a:pt x="17619" y="12936"/>
                </a:lnTo>
                <a:lnTo>
                  <a:pt x="18571" y="12523"/>
                </a:lnTo>
                <a:lnTo>
                  <a:pt x="18571" y="11422"/>
                </a:lnTo>
                <a:lnTo>
                  <a:pt x="19762" y="10505"/>
                </a:lnTo>
                <a:lnTo>
                  <a:pt x="19762" y="10000"/>
                </a:lnTo>
                <a:lnTo>
                  <a:pt x="19762" y="8991"/>
                </a:lnTo>
                <a:lnTo>
                  <a:pt x="18571" y="8028"/>
                </a:lnTo>
                <a:lnTo>
                  <a:pt x="18571" y="7477"/>
                </a:lnTo>
                <a:lnTo>
                  <a:pt x="17619" y="6468"/>
                </a:lnTo>
                <a:lnTo>
                  <a:pt x="16429" y="5505"/>
                </a:lnTo>
                <a:lnTo>
                  <a:pt x="14286" y="4541"/>
                </a:lnTo>
                <a:lnTo>
                  <a:pt x="12143" y="3486"/>
                </a:lnTo>
                <a:lnTo>
                  <a:pt x="10000" y="3028"/>
                </a:lnTo>
                <a:lnTo>
                  <a:pt x="7857" y="2018"/>
                </a:lnTo>
                <a:lnTo>
                  <a:pt x="4286" y="1009"/>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0" name="Line 8"/>
          <p:cNvSpPr>
            <a:spLocks noChangeShapeType="1"/>
          </p:cNvSpPr>
          <p:nvPr/>
        </p:nvSpPr>
        <p:spPr bwMode="auto">
          <a:xfrm flipH="1" flipV="1">
            <a:off x="2570163" y="3144838"/>
            <a:ext cx="10318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1" name="Line 9"/>
          <p:cNvSpPr>
            <a:spLocks noChangeShapeType="1"/>
          </p:cNvSpPr>
          <p:nvPr/>
        </p:nvSpPr>
        <p:spPr bwMode="auto">
          <a:xfrm flipH="1" flipV="1">
            <a:off x="2571750" y="3546475"/>
            <a:ext cx="73025"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Freeform 10"/>
          <p:cNvSpPr>
            <a:spLocks/>
          </p:cNvSpPr>
          <p:nvPr/>
        </p:nvSpPr>
        <p:spPr bwMode="auto">
          <a:xfrm>
            <a:off x="3617913" y="3427413"/>
            <a:ext cx="363537" cy="174625"/>
          </a:xfrm>
          <a:custGeom>
            <a:avLst/>
            <a:gdLst>
              <a:gd name="T0" fmla="*/ 0 w 20000"/>
              <a:gd name="T1" fmla="*/ 19875 h 20000"/>
              <a:gd name="T2" fmla="*/ 1604 w 20000"/>
              <a:gd name="T3" fmla="*/ 19875 h 20000"/>
              <a:gd name="T4" fmla="*/ 2834 w 20000"/>
              <a:gd name="T5" fmla="*/ 19875 h 20000"/>
              <a:gd name="T6" fmla="*/ 4011 w 20000"/>
              <a:gd name="T7" fmla="*/ 19875 h 20000"/>
              <a:gd name="T8" fmla="*/ 5615 w 20000"/>
              <a:gd name="T9" fmla="*/ 18750 h 20000"/>
              <a:gd name="T10" fmla="*/ 6791 w 20000"/>
              <a:gd name="T11" fmla="*/ 18750 h 20000"/>
              <a:gd name="T12" fmla="*/ 7594 w 20000"/>
              <a:gd name="T13" fmla="*/ 17875 h 20000"/>
              <a:gd name="T14" fmla="*/ 8770 w 20000"/>
              <a:gd name="T15" fmla="*/ 17875 h 20000"/>
              <a:gd name="T16" fmla="*/ 9947 w 20000"/>
              <a:gd name="T17" fmla="*/ 16875 h 20000"/>
              <a:gd name="T18" fmla="*/ 10802 w 20000"/>
              <a:gd name="T19" fmla="*/ 15875 h 20000"/>
              <a:gd name="T20" fmla="*/ 11551 w 20000"/>
              <a:gd name="T21" fmla="*/ 15000 h 20000"/>
              <a:gd name="T22" fmla="*/ 12406 w 20000"/>
              <a:gd name="T23" fmla="*/ 15000 h 20000"/>
              <a:gd name="T24" fmla="*/ 13155 w 20000"/>
              <a:gd name="T25" fmla="*/ 13875 h 20000"/>
              <a:gd name="T26" fmla="*/ 13957 w 20000"/>
              <a:gd name="T27" fmla="*/ 12875 h 20000"/>
              <a:gd name="T28" fmla="*/ 14759 w 20000"/>
              <a:gd name="T29" fmla="*/ 11875 h 20000"/>
              <a:gd name="T30" fmla="*/ 15561 w 20000"/>
              <a:gd name="T31" fmla="*/ 11000 h 20000"/>
              <a:gd name="T32" fmla="*/ 15989 w 20000"/>
              <a:gd name="T33" fmla="*/ 9875 h 20000"/>
              <a:gd name="T34" fmla="*/ 16417 w 20000"/>
              <a:gd name="T35" fmla="*/ 8875 h 20000"/>
              <a:gd name="T36" fmla="*/ 17166 w 20000"/>
              <a:gd name="T37" fmla="*/ 8000 h 20000"/>
              <a:gd name="T38" fmla="*/ 17594 w 20000"/>
              <a:gd name="T39" fmla="*/ 7000 h 20000"/>
              <a:gd name="T40" fmla="*/ 17968 w 20000"/>
              <a:gd name="T41" fmla="*/ 5875 h 20000"/>
              <a:gd name="T42" fmla="*/ 18342 w 20000"/>
              <a:gd name="T43" fmla="*/ 4875 h 20000"/>
              <a:gd name="T44" fmla="*/ 18342 w 20000"/>
              <a:gd name="T45" fmla="*/ 4875 h 20000"/>
              <a:gd name="T46" fmla="*/ 18770 w 20000"/>
              <a:gd name="T47" fmla="*/ 4000 h 20000"/>
              <a:gd name="T48" fmla="*/ 19144 w 20000"/>
              <a:gd name="T49" fmla="*/ 3000 h 20000"/>
              <a:gd name="T50" fmla="*/ 19144 w 20000"/>
              <a:gd name="T51" fmla="*/ 1875 h 20000"/>
              <a:gd name="T52" fmla="*/ 19572 w 20000"/>
              <a:gd name="T53" fmla="*/ 1875 h 20000"/>
              <a:gd name="T54" fmla="*/ 19572 w 20000"/>
              <a:gd name="T55" fmla="*/ 1000 h 20000"/>
              <a:gd name="T56" fmla="*/ 19572 w 20000"/>
              <a:gd name="T57" fmla="*/ 1000 h 20000"/>
              <a:gd name="T58" fmla="*/ 19947 w 20000"/>
              <a:gd name="T59" fmla="*/ 0 h 20000"/>
              <a:gd name="T60" fmla="*/ 19947 w 20000"/>
              <a:gd name="T61" fmla="*/ 0 h 20000"/>
              <a:gd name="T62" fmla="*/ 19947 w 20000"/>
              <a:gd name="T63" fmla="*/ 0 h 20000"/>
              <a:gd name="T64" fmla="*/ 1994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75"/>
                </a:moveTo>
                <a:lnTo>
                  <a:pt x="1604" y="19875"/>
                </a:lnTo>
                <a:lnTo>
                  <a:pt x="2834" y="19875"/>
                </a:lnTo>
                <a:lnTo>
                  <a:pt x="4011" y="19875"/>
                </a:lnTo>
                <a:lnTo>
                  <a:pt x="5615" y="18750"/>
                </a:lnTo>
                <a:lnTo>
                  <a:pt x="6791" y="18750"/>
                </a:lnTo>
                <a:lnTo>
                  <a:pt x="7594" y="17875"/>
                </a:lnTo>
                <a:lnTo>
                  <a:pt x="8770" y="17875"/>
                </a:lnTo>
                <a:lnTo>
                  <a:pt x="9947" y="16875"/>
                </a:lnTo>
                <a:lnTo>
                  <a:pt x="10802" y="15875"/>
                </a:lnTo>
                <a:lnTo>
                  <a:pt x="11551" y="15000"/>
                </a:lnTo>
                <a:lnTo>
                  <a:pt x="12406" y="15000"/>
                </a:lnTo>
                <a:lnTo>
                  <a:pt x="13155" y="13875"/>
                </a:lnTo>
                <a:lnTo>
                  <a:pt x="13957" y="12875"/>
                </a:lnTo>
                <a:lnTo>
                  <a:pt x="14759" y="11875"/>
                </a:lnTo>
                <a:lnTo>
                  <a:pt x="15561" y="11000"/>
                </a:lnTo>
                <a:lnTo>
                  <a:pt x="15989" y="9875"/>
                </a:lnTo>
                <a:lnTo>
                  <a:pt x="16417" y="8875"/>
                </a:lnTo>
                <a:lnTo>
                  <a:pt x="17166" y="8000"/>
                </a:lnTo>
                <a:lnTo>
                  <a:pt x="17594" y="7000"/>
                </a:lnTo>
                <a:lnTo>
                  <a:pt x="17968" y="5875"/>
                </a:lnTo>
                <a:lnTo>
                  <a:pt x="18342" y="4875"/>
                </a:lnTo>
                <a:lnTo>
                  <a:pt x="18770" y="4000"/>
                </a:lnTo>
                <a:lnTo>
                  <a:pt x="19144" y="3000"/>
                </a:lnTo>
                <a:lnTo>
                  <a:pt x="19144" y="1875"/>
                </a:lnTo>
                <a:lnTo>
                  <a:pt x="19572" y="1875"/>
                </a:lnTo>
                <a:lnTo>
                  <a:pt x="19572" y="1000"/>
                </a:lnTo>
                <a:lnTo>
                  <a:pt x="1994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3" name="Freeform 11"/>
          <p:cNvSpPr>
            <a:spLocks/>
          </p:cNvSpPr>
          <p:nvPr/>
        </p:nvSpPr>
        <p:spPr bwMode="auto">
          <a:xfrm>
            <a:off x="3617913" y="3232150"/>
            <a:ext cx="369887" cy="195263"/>
          </a:xfrm>
          <a:custGeom>
            <a:avLst/>
            <a:gdLst>
              <a:gd name="T0" fmla="*/ 19948 w 20000"/>
              <a:gd name="T1" fmla="*/ 19888 h 20000"/>
              <a:gd name="T2" fmla="*/ 19948 w 20000"/>
              <a:gd name="T3" fmla="*/ 19888 h 20000"/>
              <a:gd name="T4" fmla="*/ 19948 w 20000"/>
              <a:gd name="T5" fmla="*/ 19888 h 20000"/>
              <a:gd name="T6" fmla="*/ 19948 w 20000"/>
              <a:gd name="T7" fmla="*/ 19888 h 20000"/>
              <a:gd name="T8" fmla="*/ 19580 w 20000"/>
              <a:gd name="T9" fmla="*/ 18876 h 20000"/>
              <a:gd name="T10" fmla="*/ 19580 w 20000"/>
              <a:gd name="T11" fmla="*/ 18876 h 20000"/>
              <a:gd name="T12" fmla="*/ 19580 w 20000"/>
              <a:gd name="T13" fmla="*/ 17865 h 20000"/>
              <a:gd name="T14" fmla="*/ 19160 w 20000"/>
              <a:gd name="T15" fmla="*/ 17865 h 20000"/>
              <a:gd name="T16" fmla="*/ 19160 w 20000"/>
              <a:gd name="T17" fmla="*/ 16966 h 20000"/>
              <a:gd name="T18" fmla="*/ 18740 w 20000"/>
              <a:gd name="T19" fmla="*/ 15955 h 20000"/>
              <a:gd name="T20" fmla="*/ 18320 w 20000"/>
              <a:gd name="T21" fmla="*/ 14831 h 20000"/>
              <a:gd name="T22" fmla="*/ 18320 w 20000"/>
              <a:gd name="T23" fmla="*/ 14831 h 20000"/>
              <a:gd name="T24" fmla="*/ 18005 w 20000"/>
              <a:gd name="T25" fmla="*/ 14045 h 20000"/>
              <a:gd name="T26" fmla="*/ 17585 w 20000"/>
              <a:gd name="T27" fmla="*/ 12921 h 20000"/>
              <a:gd name="T28" fmla="*/ 17165 w 20000"/>
              <a:gd name="T29" fmla="*/ 11910 h 20000"/>
              <a:gd name="T30" fmla="*/ 16378 w 20000"/>
              <a:gd name="T31" fmla="*/ 10899 h 20000"/>
              <a:gd name="T32" fmla="*/ 16010 w 20000"/>
              <a:gd name="T33" fmla="*/ 10000 h 20000"/>
              <a:gd name="T34" fmla="*/ 15591 w 20000"/>
              <a:gd name="T35" fmla="*/ 8876 h 20000"/>
              <a:gd name="T36" fmla="*/ 14751 w 20000"/>
              <a:gd name="T37" fmla="*/ 7865 h 20000"/>
              <a:gd name="T38" fmla="*/ 13963 w 20000"/>
              <a:gd name="T39" fmla="*/ 6966 h 20000"/>
              <a:gd name="T40" fmla="*/ 13123 w 20000"/>
              <a:gd name="T41" fmla="*/ 5955 h 20000"/>
              <a:gd name="T42" fmla="*/ 12388 w 20000"/>
              <a:gd name="T43" fmla="*/ 4944 h 20000"/>
              <a:gd name="T44" fmla="*/ 11549 w 20000"/>
              <a:gd name="T45" fmla="*/ 4944 h 20000"/>
              <a:gd name="T46" fmla="*/ 10814 w 20000"/>
              <a:gd name="T47" fmla="*/ 3820 h 20000"/>
              <a:gd name="T48" fmla="*/ 9974 w 20000"/>
              <a:gd name="T49" fmla="*/ 2921 h 20000"/>
              <a:gd name="T50" fmla="*/ 8766 w 20000"/>
              <a:gd name="T51" fmla="*/ 1910 h 20000"/>
              <a:gd name="T52" fmla="*/ 7612 w 20000"/>
              <a:gd name="T53" fmla="*/ 1910 h 20000"/>
              <a:gd name="T54" fmla="*/ 6772 w 20000"/>
              <a:gd name="T55" fmla="*/ 899 h 20000"/>
              <a:gd name="T56" fmla="*/ 5617 w 20000"/>
              <a:gd name="T57" fmla="*/ 899 h 20000"/>
              <a:gd name="T58" fmla="*/ 3990 w 20000"/>
              <a:gd name="T59" fmla="*/ 0 h 20000"/>
              <a:gd name="T60" fmla="*/ 2835 w 20000"/>
              <a:gd name="T61" fmla="*/ 0 h 20000"/>
              <a:gd name="T62" fmla="*/ 1575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48" y="19888"/>
                </a:moveTo>
                <a:lnTo>
                  <a:pt x="19948" y="19888"/>
                </a:lnTo>
                <a:lnTo>
                  <a:pt x="19580" y="18876"/>
                </a:lnTo>
                <a:lnTo>
                  <a:pt x="19580" y="17865"/>
                </a:lnTo>
                <a:lnTo>
                  <a:pt x="19160" y="17865"/>
                </a:lnTo>
                <a:lnTo>
                  <a:pt x="19160" y="16966"/>
                </a:lnTo>
                <a:lnTo>
                  <a:pt x="18740" y="15955"/>
                </a:lnTo>
                <a:lnTo>
                  <a:pt x="18320" y="14831"/>
                </a:lnTo>
                <a:lnTo>
                  <a:pt x="18005" y="14045"/>
                </a:lnTo>
                <a:lnTo>
                  <a:pt x="17585" y="12921"/>
                </a:lnTo>
                <a:lnTo>
                  <a:pt x="17165" y="11910"/>
                </a:lnTo>
                <a:lnTo>
                  <a:pt x="16378" y="10899"/>
                </a:lnTo>
                <a:lnTo>
                  <a:pt x="16010" y="10000"/>
                </a:lnTo>
                <a:lnTo>
                  <a:pt x="15591" y="8876"/>
                </a:lnTo>
                <a:lnTo>
                  <a:pt x="14751" y="7865"/>
                </a:lnTo>
                <a:lnTo>
                  <a:pt x="13963" y="6966"/>
                </a:lnTo>
                <a:lnTo>
                  <a:pt x="13123" y="5955"/>
                </a:lnTo>
                <a:lnTo>
                  <a:pt x="12388" y="4944"/>
                </a:lnTo>
                <a:lnTo>
                  <a:pt x="11549" y="4944"/>
                </a:lnTo>
                <a:lnTo>
                  <a:pt x="10814" y="3820"/>
                </a:lnTo>
                <a:lnTo>
                  <a:pt x="9974" y="2921"/>
                </a:lnTo>
                <a:lnTo>
                  <a:pt x="8766" y="1910"/>
                </a:lnTo>
                <a:lnTo>
                  <a:pt x="7612" y="1910"/>
                </a:lnTo>
                <a:lnTo>
                  <a:pt x="6772" y="899"/>
                </a:lnTo>
                <a:lnTo>
                  <a:pt x="5617" y="899"/>
                </a:lnTo>
                <a:lnTo>
                  <a:pt x="3990" y="0"/>
                </a:lnTo>
                <a:lnTo>
                  <a:pt x="2835" y="0"/>
                </a:lnTo>
                <a:lnTo>
                  <a:pt x="1575"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4" name="Freeform 12"/>
          <p:cNvSpPr>
            <a:spLocks/>
          </p:cNvSpPr>
          <p:nvPr/>
        </p:nvSpPr>
        <p:spPr bwMode="auto">
          <a:xfrm>
            <a:off x="3579813"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5" name="Line 13"/>
          <p:cNvSpPr>
            <a:spLocks noChangeShapeType="1"/>
          </p:cNvSpPr>
          <p:nvPr/>
        </p:nvSpPr>
        <p:spPr bwMode="auto">
          <a:xfrm flipH="1">
            <a:off x="3578225" y="3597275"/>
            <a:ext cx="5556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6" name="Line 14"/>
          <p:cNvSpPr>
            <a:spLocks noChangeShapeType="1"/>
          </p:cNvSpPr>
          <p:nvPr/>
        </p:nvSpPr>
        <p:spPr bwMode="auto">
          <a:xfrm>
            <a:off x="3578225" y="3224213"/>
            <a:ext cx="5556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7" name="Arc 15"/>
          <p:cNvSpPr>
            <a:spLocks/>
          </p:cNvSpPr>
          <p:nvPr/>
        </p:nvSpPr>
        <p:spPr bwMode="auto">
          <a:xfrm>
            <a:off x="1341438" y="2833688"/>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8" name="Line 16"/>
          <p:cNvSpPr>
            <a:spLocks noChangeShapeType="1"/>
          </p:cNvSpPr>
          <p:nvPr/>
        </p:nvSpPr>
        <p:spPr bwMode="auto">
          <a:xfrm flipH="1">
            <a:off x="1260475" y="2825750"/>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9" name="Line 17"/>
          <p:cNvSpPr>
            <a:spLocks noChangeShapeType="1"/>
          </p:cNvSpPr>
          <p:nvPr/>
        </p:nvSpPr>
        <p:spPr bwMode="auto">
          <a:xfrm>
            <a:off x="1260475" y="282575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0" name="Line 18"/>
          <p:cNvSpPr>
            <a:spLocks noChangeShapeType="1"/>
          </p:cNvSpPr>
          <p:nvPr/>
        </p:nvSpPr>
        <p:spPr bwMode="auto">
          <a:xfrm>
            <a:off x="1268413" y="295592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1" name="Arc 19"/>
          <p:cNvSpPr>
            <a:spLocks/>
          </p:cNvSpPr>
          <p:nvPr/>
        </p:nvSpPr>
        <p:spPr bwMode="auto">
          <a:xfrm>
            <a:off x="1341438" y="29559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2" name="Line 20"/>
          <p:cNvSpPr>
            <a:spLocks noChangeShapeType="1"/>
          </p:cNvSpPr>
          <p:nvPr/>
        </p:nvSpPr>
        <p:spPr bwMode="auto">
          <a:xfrm>
            <a:off x="1260475" y="29479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3" name="Arc 21"/>
          <p:cNvSpPr>
            <a:spLocks/>
          </p:cNvSpPr>
          <p:nvPr/>
        </p:nvSpPr>
        <p:spPr bwMode="auto">
          <a:xfrm flipV="1">
            <a:off x="1347788" y="301307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4" name="Arc 22"/>
          <p:cNvSpPr>
            <a:spLocks/>
          </p:cNvSpPr>
          <p:nvPr/>
        </p:nvSpPr>
        <p:spPr bwMode="auto">
          <a:xfrm flipV="1">
            <a:off x="1347788" y="289877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5" name="Arc 23"/>
          <p:cNvSpPr>
            <a:spLocks/>
          </p:cNvSpPr>
          <p:nvPr/>
        </p:nvSpPr>
        <p:spPr bwMode="auto">
          <a:xfrm>
            <a:off x="1341438" y="30972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6" name="Line 24"/>
          <p:cNvSpPr>
            <a:spLocks noChangeShapeType="1"/>
          </p:cNvSpPr>
          <p:nvPr/>
        </p:nvSpPr>
        <p:spPr bwMode="auto">
          <a:xfrm flipH="1">
            <a:off x="1260475" y="308927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7" name="Line 25"/>
          <p:cNvSpPr>
            <a:spLocks noChangeShapeType="1"/>
          </p:cNvSpPr>
          <p:nvPr/>
        </p:nvSpPr>
        <p:spPr bwMode="auto">
          <a:xfrm>
            <a:off x="1260475" y="3089275"/>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8" name="Line 26"/>
          <p:cNvSpPr>
            <a:spLocks noChangeShapeType="1"/>
          </p:cNvSpPr>
          <p:nvPr/>
        </p:nvSpPr>
        <p:spPr bwMode="auto">
          <a:xfrm>
            <a:off x="1268413" y="3221038"/>
            <a:ext cx="80962"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9" name="Arc 27"/>
          <p:cNvSpPr>
            <a:spLocks/>
          </p:cNvSpPr>
          <p:nvPr/>
        </p:nvSpPr>
        <p:spPr bwMode="auto">
          <a:xfrm>
            <a:off x="1341438" y="3219450"/>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0" name="Line 28"/>
          <p:cNvSpPr>
            <a:spLocks noChangeShapeType="1"/>
          </p:cNvSpPr>
          <p:nvPr/>
        </p:nvSpPr>
        <p:spPr bwMode="auto">
          <a:xfrm>
            <a:off x="1260475" y="3211513"/>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1" name="Arc 29"/>
          <p:cNvSpPr>
            <a:spLocks/>
          </p:cNvSpPr>
          <p:nvPr/>
        </p:nvSpPr>
        <p:spPr bwMode="auto">
          <a:xfrm flipV="1">
            <a:off x="1347788" y="3278188"/>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2" name="Arc 30"/>
          <p:cNvSpPr>
            <a:spLocks/>
          </p:cNvSpPr>
          <p:nvPr/>
        </p:nvSpPr>
        <p:spPr bwMode="auto">
          <a:xfrm flipV="1">
            <a:off x="1347788" y="316230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3" name="Arc 31"/>
          <p:cNvSpPr>
            <a:spLocks/>
          </p:cNvSpPr>
          <p:nvPr/>
        </p:nvSpPr>
        <p:spPr bwMode="auto">
          <a:xfrm>
            <a:off x="1341438" y="33496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4" name="Line 32"/>
          <p:cNvSpPr>
            <a:spLocks noChangeShapeType="1"/>
          </p:cNvSpPr>
          <p:nvPr/>
        </p:nvSpPr>
        <p:spPr bwMode="auto">
          <a:xfrm flipH="1">
            <a:off x="1260475" y="3341688"/>
            <a:ext cx="889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5" name="Line 33"/>
          <p:cNvSpPr>
            <a:spLocks noChangeShapeType="1"/>
          </p:cNvSpPr>
          <p:nvPr/>
        </p:nvSpPr>
        <p:spPr bwMode="auto">
          <a:xfrm>
            <a:off x="1260475" y="33416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6" name="Line 34"/>
          <p:cNvSpPr>
            <a:spLocks noChangeShapeType="1"/>
          </p:cNvSpPr>
          <p:nvPr/>
        </p:nvSpPr>
        <p:spPr bwMode="auto">
          <a:xfrm>
            <a:off x="1268413" y="3473450"/>
            <a:ext cx="80962"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7" name="Arc 35"/>
          <p:cNvSpPr>
            <a:spLocks/>
          </p:cNvSpPr>
          <p:nvPr/>
        </p:nvSpPr>
        <p:spPr bwMode="auto">
          <a:xfrm>
            <a:off x="1341438" y="347186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8" name="Line 36"/>
          <p:cNvSpPr>
            <a:spLocks noChangeShapeType="1"/>
          </p:cNvSpPr>
          <p:nvPr/>
        </p:nvSpPr>
        <p:spPr bwMode="auto">
          <a:xfrm>
            <a:off x="1260475" y="3463925"/>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9" name="Arc 37"/>
          <p:cNvSpPr>
            <a:spLocks/>
          </p:cNvSpPr>
          <p:nvPr/>
        </p:nvSpPr>
        <p:spPr bwMode="auto">
          <a:xfrm flipV="1">
            <a:off x="1347788" y="3529013"/>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0" name="Arc 38"/>
          <p:cNvSpPr>
            <a:spLocks/>
          </p:cNvSpPr>
          <p:nvPr/>
        </p:nvSpPr>
        <p:spPr bwMode="auto">
          <a:xfrm flipV="1">
            <a:off x="1347788" y="34147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1" name="Arc 39"/>
          <p:cNvSpPr>
            <a:spLocks/>
          </p:cNvSpPr>
          <p:nvPr/>
        </p:nvSpPr>
        <p:spPr bwMode="auto">
          <a:xfrm>
            <a:off x="1341438" y="361315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2" name="Line 40"/>
          <p:cNvSpPr>
            <a:spLocks noChangeShapeType="1"/>
          </p:cNvSpPr>
          <p:nvPr/>
        </p:nvSpPr>
        <p:spPr bwMode="auto">
          <a:xfrm flipH="1">
            <a:off x="1260475" y="3606800"/>
            <a:ext cx="88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3" name="Line 41"/>
          <p:cNvSpPr>
            <a:spLocks noChangeShapeType="1"/>
          </p:cNvSpPr>
          <p:nvPr/>
        </p:nvSpPr>
        <p:spPr bwMode="auto">
          <a:xfrm>
            <a:off x="1260475" y="360680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4" name="Line 42"/>
          <p:cNvSpPr>
            <a:spLocks noChangeShapeType="1"/>
          </p:cNvSpPr>
          <p:nvPr/>
        </p:nvSpPr>
        <p:spPr bwMode="auto">
          <a:xfrm>
            <a:off x="1268413" y="373697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5" name="Arc 43"/>
          <p:cNvSpPr>
            <a:spLocks/>
          </p:cNvSpPr>
          <p:nvPr/>
        </p:nvSpPr>
        <p:spPr bwMode="auto">
          <a:xfrm>
            <a:off x="1341438" y="3735388"/>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6" name="Line 44"/>
          <p:cNvSpPr>
            <a:spLocks noChangeShapeType="1"/>
          </p:cNvSpPr>
          <p:nvPr/>
        </p:nvSpPr>
        <p:spPr bwMode="auto">
          <a:xfrm>
            <a:off x="1260475" y="372903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7" name="Arc 45"/>
          <p:cNvSpPr>
            <a:spLocks/>
          </p:cNvSpPr>
          <p:nvPr/>
        </p:nvSpPr>
        <p:spPr bwMode="auto">
          <a:xfrm flipV="1">
            <a:off x="1347788" y="379412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8" name="Arc 46"/>
          <p:cNvSpPr>
            <a:spLocks/>
          </p:cNvSpPr>
          <p:nvPr/>
        </p:nvSpPr>
        <p:spPr bwMode="auto">
          <a:xfrm flipV="1">
            <a:off x="1347788" y="36798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9" name="Line 47"/>
          <p:cNvSpPr>
            <a:spLocks noChangeShapeType="1"/>
          </p:cNvSpPr>
          <p:nvPr/>
        </p:nvSpPr>
        <p:spPr bwMode="auto">
          <a:xfrm flipH="1">
            <a:off x="1260475" y="385762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0" name="Freeform 48"/>
          <p:cNvSpPr>
            <a:spLocks/>
          </p:cNvSpPr>
          <p:nvPr/>
        </p:nvSpPr>
        <p:spPr bwMode="auto">
          <a:xfrm>
            <a:off x="2563813" y="2719388"/>
            <a:ext cx="65087" cy="373062"/>
          </a:xfrm>
          <a:custGeom>
            <a:avLst/>
            <a:gdLst>
              <a:gd name="T0" fmla="*/ 0 w 20000"/>
              <a:gd name="T1" fmla="*/ 19942 h 20000"/>
              <a:gd name="T2" fmla="*/ 0 w 20000"/>
              <a:gd name="T3" fmla="*/ 19942 h 20000"/>
              <a:gd name="T4" fmla="*/ 0 w 20000"/>
              <a:gd name="T5" fmla="*/ 19942 h 20000"/>
              <a:gd name="T6" fmla="*/ 1176 w 20000"/>
              <a:gd name="T7" fmla="*/ 19415 h 20000"/>
              <a:gd name="T8" fmla="*/ 2059 w 20000"/>
              <a:gd name="T9" fmla="*/ 19415 h 20000"/>
              <a:gd name="T10" fmla="*/ 2059 w 20000"/>
              <a:gd name="T11" fmla="*/ 19415 h 20000"/>
              <a:gd name="T12" fmla="*/ 3235 w 20000"/>
              <a:gd name="T13" fmla="*/ 18947 h 20000"/>
              <a:gd name="T14" fmla="*/ 4412 w 20000"/>
              <a:gd name="T15" fmla="*/ 18421 h 20000"/>
              <a:gd name="T16" fmla="*/ 6471 w 20000"/>
              <a:gd name="T17" fmla="*/ 18421 h 20000"/>
              <a:gd name="T18" fmla="*/ 7941 w 20000"/>
              <a:gd name="T19" fmla="*/ 18012 h 20000"/>
              <a:gd name="T20" fmla="*/ 8529 w 20000"/>
              <a:gd name="T21" fmla="*/ 17485 h 20000"/>
              <a:gd name="T22" fmla="*/ 10000 w 20000"/>
              <a:gd name="T23" fmla="*/ 16959 h 20000"/>
              <a:gd name="T24" fmla="*/ 12059 w 20000"/>
              <a:gd name="T25" fmla="*/ 16491 h 20000"/>
              <a:gd name="T26" fmla="*/ 13235 w 20000"/>
              <a:gd name="T27" fmla="*/ 15497 h 20000"/>
              <a:gd name="T28" fmla="*/ 14412 w 20000"/>
              <a:gd name="T29" fmla="*/ 14971 h 20000"/>
              <a:gd name="T30" fmla="*/ 15000 w 20000"/>
              <a:gd name="T31" fmla="*/ 14444 h 20000"/>
              <a:gd name="T32" fmla="*/ 16471 w 20000"/>
              <a:gd name="T33" fmla="*/ 13977 h 20000"/>
              <a:gd name="T34" fmla="*/ 17647 w 20000"/>
              <a:gd name="T35" fmla="*/ 12982 h 20000"/>
              <a:gd name="T36" fmla="*/ 18529 w 20000"/>
              <a:gd name="T37" fmla="*/ 12515 h 20000"/>
              <a:gd name="T38" fmla="*/ 18529 w 20000"/>
              <a:gd name="T39" fmla="*/ 11462 h 20000"/>
              <a:gd name="T40" fmla="*/ 19706 w 20000"/>
              <a:gd name="T41" fmla="*/ 10526 h 20000"/>
              <a:gd name="T42" fmla="*/ 19706 w 20000"/>
              <a:gd name="T43" fmla="*/ 9942 h 20000"/>
              <a:gd name="T44" fmla="*/ 19706 w 20000"/>
              <a:gd name="T45" fmla="*/ 9006 h 20000"/>
              <a:gd name="T46" fmla="*/ 18529 w 20000"/>
              <a:gd name="T47" fmla="*/ 8012 h 20000"/>
              <a:gd name="T48" fmla="*/ 18529 w 20000"/>
              <a:gd name="T49" fmla="*/ 7485 h 20000"/>
              <a:gd name="T50" fmla="*/ 17647 w 20000"/>
              <a:gd name="T51" fmla="*/ 6491 h 20000"/>
              <a:gd name="T52" fmla="*/ 16471 w 20000"/>
              <a:gd name="T53" fmla="*/ 5497 h 20000"/>
              <a:gd name="T54" fmla="*/ 14412 w 20000"/>
              <a:gd name="T55" fmla="*/ 4503 h 20000"/>
              <a:gd name="T56" fmla="*/ 12059 w 20000"/>
              <a:gd name="T57" fmla="*/ 3509 h 20000"/>
              <a:gd name="T58" fmla="*/ 10000 w 20000"/>
              <a:gd name="T59" fmla="*/ 2982 h 20000"/>
              <a:gd name="T60" fmla="*/ 7941 w 20000"/>
              <a:gd name="T61" fmla="*/ 1988 h 20000"/>
              <a:gd name="T62" fmla="*/ 4412 w 20000"/>
              <a:gd name="T63" fmla="*/ 105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2"/>
                </a:moveTo>
                <a:lnTo>
                  <a:pt x="0" y="19942"/>
                </a:lnTo>
                <a:lnTo>
                  <a:pt x="1176" y="19415"/>
                </a:lnTo>
                <a:lnTo>
                  <a:pt x="2059" y="19415"/>
                </a:lnTo>
                <a:lnTo>
                  <a:pt x="3235" y="18947"/>
                </a:lnTo>
                <a:lnTo>
                  <a:pt x="4412" y="18421"/>
                </a:lnTo>
                <a:lnTo>
                  <a:pt x="6471" y="18421"/>
                </a:lnTo>
                <a:lnTo>
                  <a:pt x="7941" y="18012"/>
                </a:lnTo>
                <a:lnTo>
                  <a:pt x="8529" y="17485"/>
                </a:lnTo>
                <a:lnTo>
                  <a:pt x="10000" y="16959"/>
                </a:lnTo>
                <a:lnTo>
                  <a:pt x="12059" y="16491"/>
                </a:lnTo>
                <a:lnTo>
                  <a:pt x="13235" y="15497"/>
                </a:lnTo>
                <a:lnTo>
                  <a:pt x="14412" y="14971"/>
                </a:lnTo>
                <a:lnTo>
                  <a:pt x="15000" y="14444"/>
                </a:lnTo>
                <a:lnTo>
                  <a:pt x="16471" y="13977"/>
                </a:lnTo>
                <a:lnTo>
                  <a:pt x="17647" y="12982"/>
                </a:lnTo>
                <a:lnTo>
                  <a:pt x="18529" y="12515"/>
                </a:lnTo>
                <a:lnTo>
                  <a:pt x="18529" y="11462"/>
                </a:lnTo>
                <a:lnTo>
                  <a:pt x="19706" y="10526"/>
                </a:lnTo>
                <a:lnTo>
                  <a:pt x="19706" y="9942"/>
                </a:lnTo>
                <a:lnTo>
                  <a:pt x="19706" y="9006"/>
                </a:lnTo>
                <a:lnTo>
                  <a:pt x="18529" y="8012"/>
                </a:lnTo>
                <a:lnTo>
                  <a:pt x="18529" y="7485"/>
                </a:lnTo>
                <a:lnTo>
                  <a:pt x="17647" y="6491"/>
                </a:lnTo>
                <a:lnTo>
                  <a:pt x="16471" y="5497"/>
                </a:lnTo>
                <a:lnTo>
                  <a:pt x="14412" y="4503"/>
                </a:lnTo>
                <a:lnTo>
                  <a:pt x="12059" y="3509"/>
                </a:lnTo>
                <a:lnTo>
                  <a:pt x="10000" y="2982"/>
                </a:lnTo>
                <a:lnTo>
                  <a:pt x="7941" y="1988"/>
                </a:lnTo>
                <a:lnTo>
                  <a:pt x="4412" y="105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81" name="Freeform 49"/>
          <p:cNvSpPr>
            <a:spLocks/>
          </p:cNvSpPr>
          <p:nvPr/>
        </p:nvSpPr>
        <p:spPr bwMode="auto">
          <a:xfrm>
            <a:off x="2555875" y="3563938"/>
            <a:ext cx="52388" cy="385762"/>
          </a:xfrm>
          <a:custGeom>
            <a:avLst/>
            <a:gdLst>
              <a:gd name="T0" fmla="*/ 0 w 20000"/>
              <a:gd name="T1" fmla="*/ 19943 h 20000"/>
              <a:gd name="T2" fmla="*/ 0 w 20000"/>
              <a:gd name="T3" fmla="*/ 19943 h 20000"/>
              <a:gd name="T4" fmla="*/ 0 w 20000"/>
              <a:gd name="T5" fmla="*/ 19943 h 20000"/>
              <a:gd name="T6" fmla="*/ 1111 w 20000"/>
              <a:gd name="T7" fmla="*/ 19433 h 20000"/>
              <a:gd name="T8" fmla="*/ 2222 w 20000"/>
              <a:gd name="T9" fmla="*/ 19433 h 20000"/>
              <a:gd name="T10" fmla="*/ 2222 w 20000"/>
              <a:gd name="T11" fmla="*/ 19433 h 20000"/>
              <a:gd name="T12" fmla="*/ 3333 w 20000"/>
              <a:gd name="T13" fmla="*/ 18980 h 20000"/>
              <a:gd name="T14" fmla="*/ 4444 w 20000"/>
              <a:gd name="T15" fmla="*/ 18414 h 20000"/>
              <a:gd name="T16" fmla="*/ 6296 w 20000"/>
              <a:gd name="T17" fmla="*/ 18414 h 20000"/>
              <a:gd name="T18" fmla="*/ 7778 w 20000"/>
              <a:gd name="T19" fmla="*/ 17960 h 20000"/>
              <a:gd name="T20" fmla="*/ 8519 w 20000"/>
              <a:gd name="T21" fmla="*/ 17507 h 20000"/>
              <a:gd name="T22" fmla="*/ 10000 w 20000"/>
              <a:gd name="T23" fmla="*/ 16941 h 20000"/>
              <a:gd name="T24" fmla="*/ 12222 w 20000"/>
              <a:gd name="T25" fmla="*/ 16487 h 20000"/>
              <a:gd name="T26" fmla="*/ 13333 w 20000"/>
              <a:gd name="T27" fmla="*/ 15467 h 20000"/>
              <a:gd name="T28" fmla="*/ 14444 w 20000"/>
              <a:gd name="T29" fmla="*/ 14958 h 20000"/>
              <a:gd name="T30" fmla="*/ 15185 w 20000"/>
              <a:gd name="T31" fmla="*/ 14448 h 20000"/>
              <a:gd name="T32" fmla="*/ 16296 w 20000"/>
              <a:gd name="T33" fmla="*/ 13938 h 20000"/>
              <a:gd name="T34" fmla="*/ 17778 w 20000"/>
              <a:gd name="T35" fmla="*/ 12975 h 20000"/>
              <a:gd name="T36" fmla="*/ 18519 w 20000"/>
              <a:gd name="T37" fmla="*/ 12465 h 20000"/>
              <a:gd name="T38" fmla="*/ 18519 w 20000"/>
              <a:gd name="T39" fmla="*/ 11445 h 20000"/>
              <a:gd name="T40" fmla="*/ 19630 w 20000"/>
              <a:gd name="T41" fmla="*/ 10538 h 20000"/>
              <a:gd name="T42" fmla="*/ 19630 w 20000"/>
              <a:gd name="T43" fmla="*/ 9972 h 20000"/>
              <a:gd name="T44" fmla="*/ 19630 w 20000"/>
              <a:gd name="T45" fmla="*/ 9008 h 20000"/>
              <a:gd name="T46" fmla="*/ 18519 w 20000"/>
              <a:gd name="T47" fmla="*/ 8045 h 20000"/>
              <a:gd name="T48" fmla="*/ 18519 w 20000"/>
              <a:gd name="T49" fmla="*/ 7535 h 20000"/>
              <a:gd name="T50" fmla="*/ 17778 w 20000"/>
              <a:gd name="T51" fmla="*/ 6459 h 20000"/>
              <a:gd name="T52" fmla="*/ 16296 w 20000"/>
              <a:gd name="T53" fmla="*/ 5496 h 20000"/>
              <a:gd name="T54" fmla="*/ 14444 w 20000"/>
              <a:gd name="T55" fmla="*/ 4533 h 20000"/>
              <a:gd name="T56" fmla="*/ 12222 w 20000"/>
              <a:gd name="T57" fmla="*/ 3513 h 20000"/>
              <a:gd name="T58" fmla="*/ 10000 w 20000"/>
              <a:gd name="T59" fmla="*/ 3003 h 20000"/>
              <a:gd name="T60" fmla="*/ 7778 w 20000"/>
              <a:gd name="T61" fmla="*/ 2040 h 20000"/>
              <a:gd name="T62" fmla="*/ 4444 w 20000"/>
              <a:gd name="T63" fmla="*/ 102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111" y="19433"/>
                </a:lnTo>
                <a:lnTo>
                  <a:pt x="2222" y="19433"/>
                </a:lnTo>
                <a:lnTo>
                  <a:pt x="3333" y="18980"/>
                </a:lnTo>
                <a:lnTo>
                  <a:pt x="4444" y="18414"/>
                </a:lnTo>
                <a:lnTo>
                  <a:pt x="6296" y="18414"/>
                </a:lnTo>
                <a:lnTo>
                  <a:pt x="7778" y="17960"/>
                </a:lnTo>
                <a:lnTo>
                  <a:pt x="8519" y="17507"/>
                </a:lnTo>
                <a:lnTo>
                  <a:pt x="10000" y="16941"/>
                </a:lnTo>
                <a:lnTo>
                  <a:pt x="12222" y="16487"/>
                </a:lnTo>
                <a:lnTo>
                  <a:pt x="13333" y="15467"/>
                </a:lnTo>
                <a:lnTo>
                  <a:pt x="14444" y="14958"/>
                </a:lnTo>
                <a:lnTo>
                  <a:pt x="15185" y="14448"/>
                </a:lnTo>
                <a:lnTo>
                  <a:pt x="16296" y="13938"/>
                </a:lnTo>
                <a:lnTo>
                  <a:pt x="17778" y="12975"/>
                </a:lnTo>
                <a:lnTo>
                  <a:pt x="18519" y="12465"/>
                </a:lnTo>
                <a:lnTo>
                  <a:pt x="18519" y="11445"/>
                </a:lnTo>
                <a:lnTo>
                  <a:pt x="19630" y="10538"/>
                </a:lnTo>
                <a:lnTo>
                  <a:pt x="19630" y="9972"/>
                </a:lnTo>
                <a:lnTo>
                  <a:pt x="19630" y="9008"/>
                </a:lnTo>
                <a:lnTo>
                  <a:pt x="18519" y="8045"/>
                </a:lnTo>
                <a:lnTo>
                  <a:pt x="18519" y="7535"/>
                </a:lnTo>
                <a:lnTo>
                  <a:pt x="17778" y="6459"/>
                </a:lnTo>
                <a:lnTo>
                  <a:pt x="16296" y="5496"/>
                </a:lnTo>
                <a:lnTo>
                  <a:pt x="14444" y="4533"/>
                </a:lnTo>
                <a:lnTo>
                  <a:pt x="12222" y="3513"/>
                </a:lnTo>
                <a:lnTo>
                  <a:pt x="10000" y="3003"/>
                </a:lnTo>
                <a:lnTo>
                  <a:pt x="7778" y="2040"/>
                </a:lnTo>
                <a:lnTo>
                  <a:pt x="4444" y="102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82" name="Line 50"/>
          <p:cNvSpPr>
            <a:spLocks noChangeShapeType="1"/>
          </p:cNvSpPr>
          <p:nvPr/>
        </p:nvSpPr>
        <p:spPr bwMode="auto">
          <a:xfrm flipV="1">
            <a:off x="1420813" y="3824288"/>
            <a:ext cx="1187450" cy="9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3" name="Line 51"/>
          <p:cNvSpPr>
            <a:spLocks noChangeShapeType="1"/>
          </p:cNvSpPr>
          <p:nvPr/>
        </p:nvSpPr>
        <p:spPr bwMode="auto">
          <a:xfrm>
            <a:off x="1398588" y="3030538"/>
            <a:ext cx="118745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4" name="Line 52"/>
          <p:cNvSpPr>
            <a:spLocks noChangeShapeType="1"/>
          </p:cNvSpPr>
          <p:nvPr/>
        </p:nvSpPr>
        <p:spPr bwMode="auto">
          <a:xfrm>
            <a:off x="1406525" y="3162300"/>
            <a:ext cx="11811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5" name="Line 53"/>
          <p:cNvSpPr>
            <a:spLocks noChangeShapeType="1"/>
          </p:cNvSpPr>
          <p:nvPr/>
        </p:nvSpPr>
        <p:spPr bwMode="auto">
          <a:xfrm>
            <a:off x="1406525" y="3284538"/>
            <a:ext cx="120808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6" name="Line 54"/>
          <p:cNvSpPr>
            <a:spLocks noChangeShapeType="1"/>
          </p:cNvSpPr>
          <p:nvPr/>
        </p:nvSpPr>
        <p:spPr bwMode="auto">
          <a:xfrm>
            <a:off x="1412875" y="3416300"/>
            <a:ext cx="119538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7" name="Line 55"/>
          <p:cNvSpPr>
            <a:spLocks noChangeShapeType="1"/>
          </p:cNvSpPr>
          <p:nvPr/>
        </p:nvSpPr>
        <p:spPr bwMode="auto">
          <a:xfrm>
            <a:off x="1406525" y="3546475"/>
            <a:ext cx="115093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8" name="Line 56"/>
          <p:cNvSpPr>
            <a:spLocks noChangeShapeType="1"/>
          </p:cNvSpPr>
          <p:nvPr/>
        </p:nvSpPr>
        <p:spPr bwMode="auto">
          <a:xfrm>
            <a:off x="1412875" y="3694113"/>
            <a:ext cx="11811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9" name="Line 57"/>
          <p:cNvSpPr>
            <a:spLocks noChangeShapeType="1"/>
          </p:cNvSpPr>
          <p:nvPr/>
        </p:nvSpPr>
        <p:spPr bwMode="auto">
          <a:xfrm flipH="1" flipV="1">
            <a:off x="1198563" y="4451350"/>
            <a:ext cx="222250"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90" name="Oval 58"/>
          <p:cNvSpPr>
            <a:spLocks noChangeArrowheads="1"/>
          </p:cNvSpPr>
          <p:nvPr/>
        </p:nvSpPr>
        <p:spPr bwMode="auto">
          <a:xfrm>
            <a:off x="1249363" y="4511675"/>
            <a:ext cx="66675" cy="762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91" name="Freeform 59"/>
          <p:cNvSpPr>
            <a:spLocks/>
          </p:cNvSpPr>
          <p:nvPr/>
        </p:nvSpPr>
        <p:spPr bwMode="auto">
          <a:xfrm>
            <a:off x="3506788"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92" name="Line 60"/>
          <p:cNvSpPr>
            <a:spLocks noChangeShapeType="1"/>
          </p:cNvSpPr>
          <p:nvPr/>
        </p:nvSpPr>
        <p:spPr bwMode="auto">
          <a:xfrm>
            <a:off x="3051175" y="3359150"/>
            <a:ext cx="523875" cy="31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93" name="Line 61"/>
          <p:cNvSpPr>
            <a:spLocks noChangeShapeType="1"/>
          </p:cNvSpPr>
          <p:nvPr/>
        </p:nvSpPr>
        <p:spPr bwMode="auto">
          <a:xfrm flipH="1" flipV="1">
            <a:off x="3360738" y="3470275"/>
            <a:ext cx="222250"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94" name="Rectangle 62"/>
          <p:cNvSpPr>
            <a:spLocks noChangeArrowheads="1"/>
          </p:cNvSpPr>
          <p:nvPr/>
        </p:nvSpPr>
        <p:spPr bwMode="auto">
          <a:xfrm>
            <a:off x="1711325" y="1409700"/>
            <a:ext cx="35083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4095" name="Rectangle 63"/>
          <p:cNvSpPr>
            <a:spLocks noChangeArrowheads="1"/>
          </p:cNvSpPr>
          <p:nvPr/>
        </p:nvSpPr>
        <p:spPr bwMode="auto">
          <a:xfrm>
            <a:off x="5408613" y="2768600"/>
            <a:ext cx="3603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4096" name="Rectangle 64"/>
          <p:cNvSpPr>
            <a:spLocks noChangeArrowheads="1"/>
          </p:cNvSpPr>
          <p:nvPr/>
        </p:nvSpPr>
        <p:spPr bwMode="auto">
          <a:xfrm>
            <a:off x="5408613" y="4078288"/>
            <a:ext cx="3603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4097" name="Rectangle 65"/>
          <p:cNvSpPr>
            <a:spLocks noChangeArrowheads="1"/>
          </p:cNvSpPr>
          <p:nvPr/>
        </p:nvSpPr>
        <p:spPr bwMode="auto">
          <a:xfrm>
            <a:off x="4410075" y="3273425"/>
            <a:ext cx="446088" cy="5683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98" name="Line 66"/>
          <p:cNvSpPr>
            <a:spLocks noChangeShapeType="1"/>
          </p:cNvSpPr>
          <p:nvPr/>
        </p:nvSpPr>
        <p:spPr bwMode="auto">
          <a:xfrm>
            <a:off x="1411288" y="2901950"/>
            <a:ext cx="11747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99" name="Line 67"/>
          <p:cNvSpPr>
            <a:spLocks noChangeShapeType="1"/>
          </p:cNvSpPr>
          <p:nvPr/>
        </p:nvSpPr>
        <p:spPr bwMode="auto">
          <a:xfrm flipH="1" flipV="1">
            <a:off x="1524000" y="1752600"/>
            <a:ext cx="3175" cy="11509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00" name="Line 68"/>
          <p:cNvSpPr>
            <a:spLocks noChangeShapeType="1"/>
          </p:cNvSpPr>
          <p:nvPr/>
        </p:nvSpPr>
        <p:spPr bwMode="auto">
          <a:xfrm>
            <a:off x="1524000" y="1143000"/>
            <a:ext cx="3867150" cy="238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01" name="Line 69"/>
          <p:cNvSpPr>
            <a:spLocks noChangeShapeType="1"/>
          </p:cNvSpPr>
          <p:nvPr/>
        </p:nvSpPr>
        <p:spPr bwMode="auto">
          <a:xfrm>
            <a:off x="2041525" y="1766888"/>
            <a:ext cx="360363" cy="1587"/>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02" name="Line 70"/>
          <p:cNvSpPr>
            <a:spLocks noChangeShapeType="1"/>
          </p:cNvSpPr>
          <p:nvPr/>
        </p:nvSpPr>
        <p:spPr bwMode="auto">
          <a:xfrm>
            <a:off x="2400300" y="1766888"/>
            <a:ext cx="1588" cy="11144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03" name="Line 71"/>
          <p:cNvSpPr>
            <a:spLocks noChangeShapeType="1"/>
          </p:cNvSpPr>
          <p:nvPr/>
        </p:nvSpPr>
        <p:spPr bwMode="auto">
          <a:xfrm>
            <a:off x="2400300" y="2879725"/>
            <a:ext cx="23495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04" name="Line 72"/>
          <p:cNvSpPr>
            <a:spLocks noChangeShapeType="1"/>
          </p:cNvSpPr>
          <p:nvPr/>
        </p:nvSpPr>
        <p:spPr bwMode="auto">
          <a:xfrm flipH="1">
            <a:off x="1143000" y="1600200"/>
            <a:ext cx="5842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05" name="Line 73"/>
          <p:cNvSpPr>
            <a:spLocks noChangeShapeType="1"/>
          </p:cNvSpPr>
          <p:nvPr/>
        </p:nvSpPr>
        <p:spPr bwMode="auto">
          <a:xfrm flipH="1">
            <a:off x="1524000" y="1752600"/>
            <a:ext cx="185738" cy="158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06" name="Line 74"/>
          <p:cNvSpPr>
            <a:spLocks noChangeShapeType="1"/>
          </p:cNvSpPr>
          <p:nvPr/>
        </p:nvSpPr>
        <p:spPr bwMode="auto">
          <a:xfrm flipH="1">
            <a:off x="1517650" y="1952625"/>
            <a:ext cx="1952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07" name="Line 75"/>
          <p:cNvSpPr>
            <a:spLocks noChangeShapeType="1"/>
          </p:cNvSpPr>
          <p:nvPr/>
        </p:nvSpPr>
        <p:spPr bwMode="auto">
          <a:xfrm>
            <a:off x="3971925" y="3425825"/>
            <a:ext cx="43815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08" name="Line 76"/>
          <p:cNvSpPr>
            <a:spLocks noChangeShapeType="1"/>
          </p:cNvSpPr>
          <p:nvPr/>
        </p:nvSpPr>
        <p:spPr bwMode="auto">
          <a:xfrm flipH="1">
            <a:off x="4111625" y="3683000"/>
            <a:ext cx="298450" cy="4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09" name="Line 77"/>
          <p:cNvSpPr>
            <a:spLocks noChangeShapeType="1"/>
          </p:cNvSpPr>
          <p:nvPr/>
        </p:nvSpPr>
        <p:spPr bwMode="auto">
          <a:xfrm flipH="1" flipV="1">
            <a:off x="4410075" y="3627438"/>
            <a:ext cx="80963" cy="50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10" name="Line 78"/>
          <p:cNvSpPr>
            <a:spLocks noChangeShapeType="1"/>
          </p:cNvSpPr>
          <p:nvPr/>
        </p:nvSpPr>
        <p:spPr bwMode="auto">
          <a:xfrm flipH="1">
            <a:off x="4410075" y="3676650"/>
            <a:ext cx="87313" cy="349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11" name="Line 79"/>
          <p:cNvSpPr>
            <a:spLocks noChangeShapeType="1"/>
          </p:cNvSpPr>
          <p:nvPr/>
        </p:nvSpPr>
        <p:spPr bwMode="auto">
          <a:xfrm flipH="1">
            <a:off x="4227513" y="2890838"/>
            <a:ext cx="11811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12" name="Line 80"/>
          <p:cNvSpPr>
            <a:spLocks noChangeShapeType="1"/>
          </p:cNvSpPr>
          <p:nvPr/>
        </p:nvSpPr>
        <p:spPr bwMode="auto">
          <a:xfrm>
            <a:off x="4235450" y="2882900"/>
            <a:ext cx="0" cy="5492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13" name="Line 81"/>
          <p:cNvSpPr>
            <a:spLocks noChangeShapeType="1"/>
          </p:cNvSpPr>
          <p:nvPr/>
        </p:nvSpPr>
        <p:spPr bwMode="auto">
          <a:xfrm>
            <a:off x="5187950" y="2882900"/>
            <a:ext cx="1588" cy="263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14" name="Line 82"/>
          <p:cNvSpPr>
            <a:spLocks noChangeShapeType="1"/>
          </p:cNvSpPr>
          <p:nvPr/>
        </p:nvSpPr>
        <p:spPr bwMode="auto">
          <a:xfrm>
            <a:off x="5187950" y="3144838"/>
            <a:ext cx="227013"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15" name="Line 83"/>
          <p:cNvSpPr>
            <a:spLocks noChangeShapeType="1"/>
          </p:cNvSpPr>
          <p:nvPr/>
        </p:nvSpPr>
        <p:spPr bwMode="auto">
          <a:xfrm>
            <a:off x="4846638" y="3398838"/>
            <a:ext cx="56197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16" name="Line 84"/>
          <p:cNvSpPr>
            <a:spLocks noChangeShapeType="1"/>
          </p:cNvSpPr>
          <p:nvPr/>
        </p:nvSpPr>
        <p:spPr bwMode="auto">
          <a:xfrm>
            <a:off x="4846638" y="3694113"/>
            <a:ext cx="13176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17" name="Line 85"/>
          <p:cNvSpPr>
            <a:spLocks noChangeShapeType="1"/>
          </p:cNvSpPr>
          <p:nvPr/>
        </p:nvSpPr>
        <p:spPr bwMode="auto">
          <a:xfrm>
            <a:off x="6170613" y="3686175"/>
            <a:ext cx="1587" cy="5905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18" name="Line 86"/>
          <p:cNvSpPr>
            <a:spLocks noChangeShapeType="1"/>
          </p:cNvSpPr>
          <p:nvPr/>
        </p:nvSpPr>
        <p:spPr bwMode="auto">
          <a:xfrm flipH="1" flipV="1">
            <a:off x="5757863" y="4256088"/>
            <a:ext cx="414337" cy="1111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19" name="Line 87"/>
          <p:cNvSpPr>
            <a:spLocks noChangeShapeType="1"/>
          </p:cNvSpPr>
          <p:nvPr/>
        </p:nvSpPr>
        <p:spPr bwMode="auto">
          <a:xfrm>
            <a:off x="1403350" y="4456113"/>
            <a:ext cx="40116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20" name="Rectangle 88"/>
          <p:cNvSpPr>
            <a:spLocks noChangeArrowheads="1"/>
          </p:cNvSpPr>
          <p:nvPr/>
        </p:nvSpPr>
        <p:spPr bwMode="auto">
          <a:xfrm>
            <a:off x="5715000" y="2514600"/>
            <a:ext cx="7651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OMUX</a:t>
            </a:r>
          </a:p>
        </p:txBody>
      </p:sp>
      <p:sp>
        <p:nvSpPr>
          <p:cNvPr id="44121" name="Rectangle 89"/>
          <p:cNvSpPr>
            <a:spLocks noChangeArrowheads="1"/>
          </p:cNvSpPr>
          <p:nvPr/>
        </p:nvSpPr>
        <p:spPr bwMode="auto">
          <a:xfrm>
            <a:off x="5486400" y="1143000"/>
            <a:ext cx="369888"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latin typeface="Times New Roman" pitchFamily="18" charset="0"/>
              </a:rPr>
              <a:t>10</a:t>
            </a:r>
          </a:p>
          <a:p>
            <a:pPr algn="just" eaLnBrk="0" hangingPunct="0">
              <a:lnSpc>
                <a:spcPct val="64000"/>
              </a:lnSpc>
            </a:pPr>
            <a:r>
              <a:rPr lang="en-US" altLang="zh-CN" sz="1400" b="1">
                <a:solidFill>
                  <a:schemeClr val="bg1"/>
                </a:solidFill>
                <a:latin typeface="Times New Roman" pitchFamily="18" charset="0"/>
              </a:rPr>
              <a:t>00</a:t>
            </a:r>
          </a:p>
          <a:p>
            <a:pPr algn="just" eaLnBrk="0" hangingPunct="0">
              <a:lnSpc>
                <a:spcPct val="64000"/>
              </a:lnSpc>
            </a:pPr>
            <a:r>
              <a:rPr lang="en-US" altLang="zh-CN" sz="1400" b="1">
                <a:solidFill>
                  <a:schemeClr val="bg1"/>
                </a:solidFill>
                <a:latin typeface="Times New Roman" pitchFamily="18" charset="0"/>
              </a:rPr>
              <a:t>01</a:t>
            </a:r>
          </a:p>
        </p:txBody>
      </p:sp>
      <p:sp>
        <p:nvSpPr>
          <p:cNvPr id="44122" name="Rectangle 90"/>
          <p:cNvSpPr>
            <a:spLocks noChangeArrowheads="1"/>
          </p:cNvSpPr>
          <p:nvPr/>
        </p:nvSpPr>
        <p:spPr bwMode="auto">
          <a:xfrm>
            <a:off x="5351463" y="685800"/>
            <a:ext cx="8001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TSMUX</a:t>
            </a:r>
          </a:p>
        </p:txBody>
      </p:sp>
      <p:sp>
        <p:nvSpPr>
          <p:cNvPr id="44123" name="Rectangle 91"/>
          <p:cNvSpPr>
            <a:spLocks noChangeArrowheads="1"/>
          </p:cNvSpPr>
          <p:nvPr/>
        </p:nvSpPr>
        <p:spPr bwMode="auto">
          <a:xfrm>
            <a:off x="5410200" y="3810000"/>
            <a:ext cx="77946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FMUX</a:t>
            </a:r>
          </a:p>
        </p:txBody>
      </p:sp>
      <p:sp>
        <p:nvSpPr>
          <p:cNvPr id="44124" name="Rectangle 92"/>
          <p:cNvSpPr>
            <a:spLocks noChangeArrowheads="1"/>
          </p:cNvSpPr>
          <p:nvPr/>
        </p:nvSpPr>
        <p:spPr bwMode="auto">
          <a:xfrm>
            <a:off x="1600200" y="838200"/>
            <a:ext cx="7731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PTMUX</a:t>
            </a:r>
          </a:p>
        </p:txBody>
      </p:sp>
      <p:sp>
        <p:nvSpPr>
          <p:cNvPr id="44125" name="Line 93"/>
          <p:cNvSpPr>
            <a:spLocks noChangeShapeType="1"/>
          </p:cNvSpPr>
          <p:nvPr/>
        </p:nvSpPr>
        <p:spPr bwMode="auto">
          <a:xfrm>
            <a:off x="5495925" y="1798638"/>
            <a:ext cx="1588" cy="9842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26" name="Line 94"/>
          <p:cNvSpPr>
            <a:spLocks noChangeShapeType="1"/>
          </p:cNvSpPr>
          <p:nvPr/>
        </p:nvSpPr>
        <p:spPr bwMode="auto">
          <a:xfrm>
            <a:off x="5632450" y="1789113"/>
            <a:ext cx="0" cy="9715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27" name="Line 95"/>
          <p:cNvSpPr>
            <a:spLocks noChangeShapeType="1"/>
          </p:cNvSpPr>
          <p:nvPr/>
        </p:nvSpPr>
        <p:spPr bwMode="auto">
          <a:xfrm>
            <a:off x="1925638" y="2149475"/>
            <a:ext cx="0" cy="1635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28" name="Line 96"/>
          <p:cNvSpPr>
            <a:spLocks noChangeShapeType="1"/>
          </p:cNvSpPr>
          <p:nvPr/>
        </p:nvSpPr>
        <p:spPr bwMode="auto">
          <a:xfrm>
            <a:off x="1905000" y="2286000"/>
            <a:ext cx="37068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29" name="Line 97"/>
          <p:cNvSpPr>
            <a:spLocks noChangeShapeType="1"/>
          </p:cNvSpPr>
          <p:nvPr/>
        </p:nvSpPr>
        <p:spPr bwMode="auto">
          <a:xfrm>
            <a:off x="2133600" y="2133600"/>
            <a:ext cx="1588" cy="2841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30" name="Line 98"/>
          <p:cNvSpPr>
            <a:spLocks noChangeShapeType="1"/>
          </p:cNvSpPr>
          <p:nvPr/>
        </p:nvSpPr>
        <p:spPr bwMode="auto">
          <a:xfrm>
            <a:off x="1808163" y="2393950"/>
            <a:ext cx="368935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31" name="Line 99"/>
          <p:cNvSpPr>
            <a:spLocks noChangeShapeType="1"/>
          </p:cNvSpPr>
          <p:nvPr/>
        </p:nvSpPr>
        <p:spPr bwMode="auto">
          <a:xfrm flipH="1">
            <a:off x="5118100" y="1352550"/>
            <a:ext cx="27305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32" name="Line 100"/>
          <p:cNvSpPr>
            <a:spLocks noChangeShapeType="1"/>
          </p:cNvSpPr>
          <p:nvPr/>
        </p:nvSpPr>
        <p:spPr bwMode="auto">
          <a:xfrm flipH="1">
            <a:off x="5146675" y="1516063"/>
            <a:ext cx="2444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33" name="Line 101"/>
          <p:cNvSpPr>
            <a:spLocks noChangeShapeType="1"/>
          </p:cNvSpPr>
          <p:nvPr/>
        </p:nvSpPr>
        <p:spPr bwMode="auto">
          <a:xfrm flipH="1">
            <a:off x="5146675" y="1690688"/>
            <a:ext cx="2444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34" name="Rectangle 102"/>
          <p:cNvSpPr>
            <a:spLocks noChangeArrowheads="1"/>
          </p:cNvSpPr>
          <p:nvPr/>
        </p:nvSpPr>
        <p:spPr bwMode="auto">
          <a:xfrm>
            <a:off x="4724400" y="1219200"/>
            <a:ext cx="381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OE</a:t>
            </a:r>
          </a:p>
        </p:txBody>
      </p:sp>
      <p:sp>
        <p:nvSpPr>
          <p:cNvPr id="44135" name="Rectangle 103"/>
          <p:cNvSpPr>
            <a:spLocks noChangeArrowheads="1"/>
          </p:cNvSpPr>
          <p:nvPr/>
        </p:nvSpPr>
        <p:spPr bwMode="auto">
          <a:xfrm>
            <a:off x="3952875" y="3678238"/>
            <a:ext cx="58896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CLK</a:t>
            </a:r>
          </a:p>
        </p:txBody>
      </p:sp>
      <p:sp>
        <p:nvSpPr>
          <p:cNvPr id="44136" name="Line 104"/>
          <p:cNvSpPr>
            <a:spLocks noChangeShapeType="1"/>
          </p:cNvSpPr>
          <p:nvPr/>
        </p:nvSpPr>
        <p:spPr bwMode="auto">
          <a:xfrm>
            <a:off x="5767388" y="4656138"/>
            <a:ext cx="104933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37" name="Line 105"/>
          <p:cNvSpPr>
            <a:spLocks noChangeShapeType="1"/>
          </p:cNvSpPr>
          <p:nvPr/>
        </p:nvSpPr>
        <p:spPr bwMode="auto">
          <a:xfrm>
            <a:off x="6321425" y="2967038"/>
            <a:ext cx="223838" cy="1571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38" name="Line 106"/>
          <p:cNvSpPr>
            <a:spLocks noChangeShapeType="1"/>
          </p:cNvSpPr>
          <p:nvPr/>
        </p:nvSpPr>
        <p:spPr bwMode="auto">
          <a:xfrm>
            <a:off x="6321425" y="2970213"/>
            <a:ext cx="1588"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39" name="Line 107"/>
          <p:cNvSpPr>
            <a:spLocks noChangeShapeType="1"/>
          </p:cNvSpPr>
          <p:nvPr/>
        </p:nvSpPr>
        <p:spPr bwMode="auto">
          <a:xfrm flipV="1">
            <a:off x="6321425" y="3119438"/>
            <a:ext cx="22383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0" name="Oval 108"/>
          <p:cNvSpPr>
            <a:spLocks noChangeArrowheads="1"/>
          </p:cNvSpPr>
          <p:nvPr/>
        </p:nvSpPr>
        <p:spPr bwMode="auto">
          <a:xfrm>
            <a:off x="6557963" y="3078163"/>
            <a:ext cx="68262" cy="7778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41" name="Line 109"/>
          <p:cNvSpPr>
            <a:spLocks noChangeShapeType="1"/>
          </p:cNvSpPr>
          <p:nvPr/>
        </p:nvSpPr>
        <p:spPr bwMode="auto">
          <a:xfrm flipH="1">
            <a:off x="5784850" y="3121025"/>
            <a:ext cx="536575"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2" name="Line 110"/>
          <p:cNvSpPr>
            <a:spLocks noChangeShapeType="1"/>
          </p:cNvSpPr>
          <p:nvPr/>
        </p:nvSpPr>
        <p:spPr bwMode="auto">
          <a:xfrm>
            <a:off x="5748338" y="1384300"/>
            <a:ext cx="6905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3" name="Line 111"/>
          <p:cNvSpPr>
            <a:spLocks noChangeShapeType="1"/>
          </p:cNvSpPr>
          <p:nvPr/>
        </p:nvSpPr>
        <p:spPr bwMode="auto">
          <a:xfrm>
            <a:off x="6446838" y="1395413"/>
            <a:ext cx="1587" cy="1660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4" name="Line 112"/>
          <p:cNvSpPr>
            <a:spLocks noChangeShapeType="1"/>
          </p:cNvSpPr>
          <p:nvPr/>
        </p:nvSpPr>
        <p:spPr bwMode="auto">
          <a:xfrm>
            <a:off x="6621463" y="3121025"/>
            <a:ext cx="331787"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5" name="Rectangle 113"/>
          <p:cNvSpPr>
            <a:spLocks noChangeArrowheads="1"/>
          </p:cNvSpPr>
          <p:nvPr/>
        </p:nvSpPr>
        <p:spPr bwMode="auto">
          <a:xfrm>
            <a:off x="6951663" y="3000375"/>
            <a:ext cx="419100" cy="230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46" name="Line 114"/>
          <p:cNvSpPr>
            <a:spLocks noChangeShapeType="1"/>
          </p:cNvSpPr>
          <p:nvPr/>
        </p:nvSpPr>
        <p:spPr bwMode="auto">
          <a:xfrm>
            <a:off x="7135813" y="3000375"/>
            <a:ext cx="234950" cy="1206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7" name="Line 115"/>
          <p:cNvSpPr>
            <a:spLocks noChangeShapeType="1"/>
          </p:cNvSpPr>
          <p:nvPr/>
        </p:nvSpPr>
        <p:spPr bwMode="auto">
          <a:xfrm flipH="1">
            <a:off x="7156450" y="3121025"/>
            <a:ext cx="214313" cy="984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8" name="Line 116"/>
          <p:cNvSpPr>
            <a:spLocks noChangeShapeType="1"/>
          </p:cNvSpPr>
          <p:nvPr/>
        </p:nvSpPr>
        <p:spPr bwMode="auto">
          <a:xfrm flipH="1" flipV="1">
            <a:off x="6942138" y="3109913"/>
            <a:ext cx="214312" cy="10953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9" name="Line 117"/>
          <p:cNvSpPr>
            <a:spLocks noChangeShapeType="1"/>
          </p:cNvSpPr>
          <p:nvPr/>
        </p:nvSpPr>
        <p:spPr bwMode="auto">
          <a:xfrm flipV="1">
            <a:off x="6942138" y="3000375"/>
            <a:ext cx="214312" cy="1095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0" name="Line 118"/>
          <p:cNvSpPr>
            <a:spLocks noChangeShapeType="1"/>
          </p:cNvSpPr>
          <p:nvPr/>
        </p:nvSpPr>
        <p:spPr bwMode="auto">
          <a:xfrm>
            <a:off x="5748338" y="4452938"/>
            <a:ext cx="1039812" cy="111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51" name="Line 119"/>
          <p:cNvSpPr>
            <a:spLocks noChangeShapeType="1"/>
          </p:cNvSpPr>
          <p:nvPr/>
        </p:nvSpPr>
        <p:spPr bwMode="auto">
          <a:xfrm flipV="1">
            <a:off x="6796088" y="1079500"/>
            <a:ext cx="1587" cy="3384550"/>
          </a:xfrm>
          <a:prstGeom prst="line">
            <a:avLst/>
          </a:prstGeom>
          <a:noFill/>
          <a:ln w="190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152" name="Line 120"/>
          <p:cNvSpPr>
            <a:spLocks noChangeShapeType="1"/>
          </p:cNvSpPr>
          <p:nvPr/>
        </p:nvSpPr>
        <p:spPr bwMode="auto">
          <a:xfrm flipH="1">
            <a:off x="866775" y="289083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3" name="Line 121"/>
          <p:cNvSpPr>
            <a:spLocks noChangeShapeType="1"/>
          </p:cNvSpPr>
          <p:nvPr/>
        </p:nvSpPr>
        <p:spPr bwMode="auto">
          <a:xfrm flipH="1">
            <a:off x="857250" y="301148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4" name="Line 122"/>
          <p:cNvSpPr>
            <a:spLocks noChangeShapeType="1"/>
          </p:cNvSpPr>
          <p:nvPr/>
        </p:nvSpPr>
        <p:spPr bwMode="auto">
          <a:xfrm flipH="1">
            <a:off x="866775" y="314166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5" name="Line 123"/>
          <p:cNvSpPr>
            <a:spLocks noChangeShapeType="1"/>
          </p:cNvSpPr>
          <p:nvPr/>
        </p:nvSpPr>
        <p:spPr bwMode="auto">
          <a:xfrm flipH="1">
            <a:off x="857250" y="3273425"/>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6" name="Line 124"/>
          <p:cNvSpPr>
            <a:spLocks noChangeShapeType="1"/>
          </p:cNvSpPr>
          <p:nvPr/>
        </p:nvSpPr>
        <p:spPr bwMode="auto">
          <a:xfrm flipH="1">
            <a:off x="852488" y="3414713"/>
            <a:ext cx="388937"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7" name="Line 125"/>
          <p:cNvSpPr>
            <a:spLocks noChangeShapeType="1"/>
          </p:cNvSpPr>
          <p:nvPr/>
        </p:nvSpPr>
        <p:spPr bwMode="auto">
          <a:xfrm flipH="1">
            <a:off x="844550" y="35290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8" name="Line 126"/>
          <p:cNvSpPr>
            <a:spLocks noChangeShapeType="1"/>
          </p:cNvSpPr>
          <p:nvPr/>
        </p:nvSpPr>
        <p:spPr bwMode="auto">
          <a:xfrm flipH="1">
            <a:off x="860425" y="3676650"/>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9" name="Line 127"/>
          <p:cNvSpPr>
            <a:spLocks noChangeShapeType="1"/>
          </p:cNvSpPr>
          <p:nvPr/>
        </p:nvSpPr>
        <p:spPr bwMode="auto">
          <a:xfrm flipH="1">
            <a:off x="860425" y="3808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60" name="Line 128"/>
          <p:cNvSpPr>
            <a:spLocks noChangeShapeType="1"/>
          </p:cNvSpPr>
          <p:nvPr/>
        </p:nvSpPr>
        <p:spPr bwMode="auto">
          <a:xfrm flipH="1">
            <a:off x="866775" y="4570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61" name="Line 129"/>
          <p:cNvSpPr>
            <a:spLocks noChangeShapeType="1"/>
          </p:cNvSpPr>
          <p:nvPr/>
        </p:nvSpPr>
        <p:spPr bwMode="auto">
          <a:xfrm flipH="1">
            <a:off x="850900" y="4365625"/>
            <a:ext cx="48736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62" name="Rectangle 130"/>
          <p:cNvSpPr>
            <a:spLocks noChangeArrowheads="1"/>
          </p:cNvSpPr>
          <p:nvPr/>
        </p:nvSpPr>
        <p:spPr bwMode="auto">
          <a:xfrm>
            <a:off x="4419600" y="3276600"/>
            <a:ext cx="1825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D</a:t>
            </a:r>
          </a:p>
        </p:txBody>
      </p:sp>
      <p:sp>
        <p:nvSpPr>
          <p:cNvPr id="44163" name="Rectangle 131"/>
          <p:cNvSpPr>
            <a:spLocks noChangeArrowheads="1"/>
          </p:cNvSpPr>
          <p:nvPr/>
        </p:nvSpPr>
        <p:spPr bwMode="auto">
          <a:xfrm>
            <a:off x="4648200" y="3276600"/>
            <a:ext cx="1825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Q</a:t>
            </a:r>
          </a:p>
          <a:p>
            <a:pPr algn="just" eaLnBrk="0" hangingPunct="0"/>
            <a:endParaRPr lang="en-US" altLang="zh-CN" sz="1200" b="1">
              <a:latin typeface="Times New Roman" pitchFamily="18" charset="0"/>
            </a:endParaRPr>
          </a:p>
        </p:txBody>
      </p:sp>
      <p:sp>
        <p:nvSpPr>
          <p:cNvPr id="44164" name="Rectangle 132"/>
          <p:cNvSpPr>
            <a:spLocks noChangeArrowheads="1"/>
          </p:cNvSpPr>
          <p:nvPr/>
        </p:nvSpPr>
        <p:spPr bwMode="auto">
          <a:xfrm>
            <a:off x="4648200" y="3581400"/>
            <a:ext cx="1476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Q</a:t>
            </a:r>
          </a:p>
        </p:txBody>
      </p:sp>
      <p:sp>
        <p:nvSpPr>
          <p:cNvPr id="44165" name="Line 133"/>
          <p:cNvSpPr>
            <a:spLocks noChangeShapeType="1"/>
          </p:cNvSpPr>
          <p:nvPr/>
        </p:nvSpPr>
        <p:spPr bwMode="auto">
          <a:xfrm>
            <a:off x="4664075" y="3587750"/>
            <a:ext cx="125413"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66" name="Oval 134"/>
          <p:cNvSpPr>
            <a:spLocks noChangeArrowheads="1"/>
          </p:cNvSpPr>
          <p:nvPr/>
        </p:nvSpPr>
        <p:spPr bwMode="auto">
          <a:xfrm>
            <a:off x="1493838" y="1719263"/>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67" name="Oval 135"/>
          <p:cNvSpPr>
            <a:spLocks noChangeArrowheads="1"/>
          </p:cNvSpPr>
          <p:nvPr/>
        </p:nvSpPr>
        <p:spPr bwMode="auto">
          <a:xfrm>
            <a:off x="1493838" y="19002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68" name="Line 136"/>
          <p:cNvSpPr>
            <a:spLocks noChangeShapeType="1"/>
          </p:cNvSpPr>
          <p:nvPr/>
        </p:nvSpPr>
        <p:spPr bwMode="auto">
          <a:xfrm>
            <a:off x="3398838" y="2081213"/>
            <a:ext cx="0" cy="6556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triangle" w="sm" len="sm"/>
                <a:tailEnd type="triangle" w="sm" len="sm"/>
              </a14:hiddenLine>
            </a:ext>
          </a:extLst>
        </p:spPr>
        <p:txBody>
          <a:bodyPr/>
          <a:lstStyle/>
          <a:p>
            <a:endParaRPr lang="zh-CN" altLang="en-US"/>
          </a:p>
        </p:txBody>
      </p:sp>
      <p:sp>
        <p:nvSpPr>
          <p:cNvPr id="44169" name="Line 137"/>
          <p:cNvSpPr>
            <a:spLocks noChangeShapeType="1"/>
          </p:cNvSpPr>
          <p:nvPr/>
        </p:nvSpPr>
        <p:spPr bwMode="auto">
          <a:xfrm>
            <a:off x="3776663" y="2301875"/>
            <a:ext cx="1587" cy="3206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70" name="Oval 138"/>
          <p:cNvSpPr>
            <a:spLocks noChangeArrowheads="1"/>
          </p:cNvSpPr>
          <p:nvPr/>
        </p:nvSpPr>
        <p:spPr bwMode="auto">
          <a:xfrm>
            <a:off x="3363913" y="23828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71" name="Oval 139"/>
          <p:cNvSpPr>
            <a:spLocks noChangeArrowheads="1"/>
          </p:cNvSpPr>
          <p:nvPr/>
        </p:nvSpPr>
        <p:spPr bwMode="auto">
          <a:xfrm>
            <a:off x="3741738" y="2266950"/>
            <a:ext cx="63500" cy="84138"/>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72" name="Oval 140"/>
          <p:cNvSpPr>
            <a:spLocks noChangeArrowheads="1"/>
          </p:cNvSpPr>
          <p:nvPr/>
        </p:nvSpPr>
        <p:spPr bwMode="auto">
          <a:xfrm>
            <a:off x="5459413" y="23828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73" name="Oval 141"/>
          <p:cNvSpPr>
            <a:spLocks noChangeArrowheads="1"/>
          </p:cNvSpPr>
          <p:nvPr/>
        </p:nvSpPr>
        <p:spPr bwMode="auto">
          <a:xfrm>
            <a:off x="5597525" y="2266950"/>
            <a:ext cx="63500" cy="84138"/>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74" name="Oval 142"/>
          <p:cNvSpPr>
            <a:spLocks noChangeArrowheads="1"/>
          </p:cNvSpPr>
          <p:nvPr/>
        </p:nvSpPr>
        <p:spPr bwMode="auto">
          <a:xfrm>
            <a:off x="5153025" y="2849563"/>
            <a:ext cx="65088"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75" name="Oval 143"/>
          <p:cNvSpPr>
            <a:spLocks noChangeArrowheads="1"/>
          </p:cNvSpPr>
          <p:nvPr/>
        </p:nvSpPr>
        <p:spPr bwMode="auto">
          <a:xfrm>
            <a:off x="4206875" y="3382963"/>
            <a:ext cx="65088"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76" name="Rectangle 144"/>
          <p:cNvSpPr>
            <a:spLocks noChangeArrowheads="1"/>
          </p:cNvSpPr>
          <p:nvPr/>
        </p:nvSpPr>
        <p:spPr bwMode="auto">
          <a:xfrm>
            <a:off x="3048000" y="2743200"/>
            <a:ext cx="59055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AC0=1</a:t>
            </a:r>
          </a:p>
        </p:txBody>
      </p:sp>
      <p:sp>
        <p:nvSpPr>
          <p:cNvPr id="44177" name="Rectangle 145"/>
          <p:cNvSpPr>
            <a:spLocks noChangeArrowheads="1"/>
          </p:cNvSpPr>
          <p:nvPr/>
        </p:nvSpPr>
        <p:spPr bwMode="auto">
          <a:xfrm>
            <a:off x="3657600" y="2743200"/>
            <a:ext cx="738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AC1(n)=0</a:t>
            </a:r>
          </a:p>
        </p:txBody>
      </p:sp>
      <p:sp>
        <p:nvSpPr>
          <p:cNvPr id="44178" name="Rectangle 146"/>
          <p:cNvSpPr>
            <a:spLocks noChangeArrowheads="1"/>
          </p:cNvSpPr>
          <p:nvPr/>
        </p:nvSpPr>
        <p:spPr bwMode="auto">
          <a:xfrm>
            <a:off x="3124200" y="3733800"/>
            <a:ext cx="841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XOR(n)</a:t>
            </a:r>
          </a:p>
        </p:txBody>
      </p:sp>
      <p:sp>
        <p:nvSpPr>
          <p:cNvPr id="44179" name="Rectangle 147"/>
          <p:cNvSpPr>
            <a:spLocks noChangeArrowheads="1"/>
          </p:cNvSpPr>
          <p:nvPr/>
        </p:nvSpPr>
        <p:spPr bwMode="auto">
          <a:xfrm>
            <a:off x="4946650" y="4795838"/>
            <a:ext cx="6159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a:t>
            </a:r>
          </a:p>
        </p:txBody>
      </p:sp>
      <p:sp>
        <p:nvSpPr>
          <p:cNvPr id="44180" name="Line 148"/>
          <p:cNvSpPr>
            <a:spLocks noChangeShapeType="1"/>
          </p:cNvSpPr>
          <p:nvPr/>
        </p:nvSpPr>
        <p:spPr bwMode="auto">
          <a:xfrm>
            <a:off x="5530850" y="4848225"/>
            <a:ext cx="0" cy="2301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81" name="Line 149"/>
          <p:cNvSpPr>
            <a:spLocks noChangeShapeType="1"/>
          </p:cNvSpPr>
          <p:nvPr/>
        </p:nvSpPr>
        <p:spPr bwMode="auto">
          <a:xfrm flipH="1">
            <a:off x="5187950" y="5078413"/>
            <a:ext cx="342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82" name="Line 150"/>
          <p:cNvSpPr>
            <a:spLocks noChangeShapeType="1"/>
          </p:cNvSpPr>
          <p:nvPr/>
        </p:nvSpPr>
        <p:spPr bwMode="auto">
          <a:xfrm>
            <a:off x="5632450" y="4832350"/>
            <a:ext cx="0" cy="2460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83" name="Line 151"/>
          <p:cNvSpPr>
            <a:spLocks noChangeShapeType="1"/>
          </p:cNvSpPr>
          <p:nvPr/>
        </p:nvSpPr>
        <p:spPr bwMode="auto">
          <a:xfrm>
            <a:off x="5632450" y="5078413"/>
            <a:ext cx="3794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84" name="Rectangle 152"/>
          <p:cNvSpPr>
            <a:spLocks noChangeArrowheads="1"/>
          </p:cNvSpPr>
          <p:nvPr/>
        </p:nvSpPr>
        <p:spPr bwMode="auto">
          <a:xfrm>
            <a:off x="5737225" y="4778375"/>
            <a:ext cx="9032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a:t>
            </a:r>
          </a:p>
        </p:txBody>
      </p:sp>
      <p:sp>
        <p:nvSpPr>
          <p:cNvPr id="44185" name="Rectangle 153"/>
          <p:cNvSpPr>
            <a:spLocks noChangeArrowheads="1"/>
          </p:cNvSpPr>
          <p:nvPr/>
        </p:nvSpPr>
        <p:spPr bwMode="auto">
          <a:xfrm>
            <a:off x="6389688" y="4799013"/>
            <a:ext cx="14589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zh-CN" altLang="en-US" sz="1200" b="1">
                <a:latin typeface="Times New Roman" pitchFamily="18" charset="0"/>
              </a:rPr>
              <a:t>来自相邻引脚</a:t>
            </a:r>
          </a:p>
        </p:txBody>
      </p:sp>
      <p:sp>
        <p:nvSpPr>
          <p:cNvPr id="44186" name="Rectangle 154"/>
          <p:cNvSpPr>
            <a:spLocks noChangeArrowheads="1"/>
          </p:cNvSpPr>
          <p:nvPr/>
        </p:nvSpPr>
        <p:spPr bwMode="auto">
          <a:xfrm>
            <a:off x="6927850" y="836613"/>
            <a:ext cx="86995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zh-CN" altLang="en-US" sz="1200" b="1">
                <a:latin typeface="Times New Roman" pitchFamily="18" charset="0"/>
              </a:rPr>
              <a:t>至相邻</a:t>
            </a:r>
          </a:p>
          <a:p>
            <a:pPr algn="just" eaLnBrk="0" hangingPunct="0"/>
            <a:r>
              <a:rPr lang="zh-CN" altLang="en-US" sz="1200" b="1">
                <a:latin typeface="Times New Roman" pitchFamily="18" charset="0"/>
              </a:rPr>
              <a:t>宏单元</a:t>
            </a:r>
          </a:p>
        </p:txBody>
      </p:sp>
      <p:sp>
        <p:nvSpPr>
          <p:cNvPr id="44187" name="Line 155"/>
          <p:cNvSpPr>
            <a:spLocks noChangeShapeType="1"/>
          </p:cNvSpPr>
          <p:nvPr/>
        </p:nvSpPr>
        <p:spPr bwMode="auto">
          <a:xfrm>
            <a:off x="5130800" y="1679575"/>
            <a:ext cx="0" cy="1730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88" name="Line 156"/>
          <p:cNvSpPr>
            <a:spLocks noChangeShapeType="1"/>
          </p:cNvSpPr>
          <p:nvPr/>
        </p:nvSpPr>
        <p:spPr bwMode="auto">
          <a:xfrm>
            <a:off x="5064125" y="1851025"/>
            <a:ext cx="117475"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89" name="Line 157"/>
          <p:cNvSpPr>
            <a:spLocks noChangeShapeType="1"/>
          </p:cNvSpPr>
          <p:nvPr/>
        </p:nvSpPr>
        <p:spPr bwMode="auto">
          <a:xfrm>
            <a:off x="5100638" y="1884363"/>
            <a:ext cx="523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90" name="Line 158"/>
          <p:cNvSpPr>
            <a:spLocks noChangeShapeType="1"/>
          </p:cNvSpPr>
          <p:nvPr/>
        </p:nvSpPr>
        <p:spPr bwMode="auto">
          <a:xfrm>
            <a:off x="5116513" y="1908175"/>
            <a:ext cx="22225"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91" name="Line 159"/>
          <p:cNvSpPr>
            <a:spLocks noChangeShapeType="1"/>
          </p:cNvSpPr>
          <p:nvPr/>
        </p:nvSpPr>
        <p:spPr bwMode="auto">
          <a:xfrm>
            <a:off x="3870325" y="2540000"/>
            <a:ext cx="1588" cy="174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92" name="Line 160"/>
          <p:cNvSpPr>
            <a:spLocks noChangeShapeType="1"/>
          </p:cNvSpPr>
          <p:nvPr/>
        </p:nvSpPr>
        <p:spPr bwMode="auto">
          <a:xfrm>
            <a:off x="3805238" y="2713038"/>
            <a:ext cx="1174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93" name="Line 161"/>
          <p:cNvSpPr>
            <a:spLocks noChangeShapeType="1"/>
          </p:cNvSpPr>
          <p:nvPr/>
        </p:nvSpPr>
        <p:spPr bwMode="auto">
          <a:xfrm>
            <a:off x="3841750" y="2746375"/>
            <a:ext cx="50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94" name="Line 162"/>
          <p:cNvSpPr>
            <a:spLocks noChangeShapeType="1"/>
          </p:cNvSpPr>
          <p:nvPr/>
        </p:nvSpPr>
        <p:spPr bwMode="auto">
          <a:xfrm>
            <a:off x="3856038" y="2770188"/>
            <a:ext cx="2222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95" name="Line 163"/>
          <p:cNvSpPr>
            <a:spLocks noChangeShapeType="1"/>
          </p:cNvSpPr>
          <p:nvPr/>
        </p:nvSpPr>
        <p:spPr bwMode="auto">
          <a:xfrm>
            <a:off x="3405188" y="3414713"/>
            <a:ext cx="0" cy="2682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96" name="Line 164"/>
          <p:cNvSpPr>
            <a:spLocks noChangeShapeType="1"/>
          </p:cNvSpPr>
          <p:nvPr/>
        </p:nvSpPr>
        <p:spPr bwMode="auto">
          <a:xfrm>
            <a:off x="3338513" y="3683000"/>
            <a:ext cx="1174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97" name="Line 165"/>
          <p:cNvSpPr>
            <a:spLocks noChangeShapeType="1"/>
          </p:cNvSpPr>
          <p:nvPr/>
        </p:nvSpPr>
        <p:spPr bwMode="auto">
          <a:xfrm>
            <a:off x="3376613" y="3714750"/>
            <a:ext cx="508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98" name="Line 166"/>
          <p:cNvSpPr>
            <a:spLocks noChangeShapeType="1"/>
          </p:cNvSpPr>
          <p:nvPr/>
        </p:nvSpPr>
        <p:spPr bwMode="auto">
          <a:xfrm>
            <a:off x="3390900" y="3740150"/>
            <a:ext cx="222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99" name="Line 167"/>
          <p:cNvSpPr>
            <a:spLocks noChangeShapeType="1"/>
          </p:cNvSpPr>
          <p:nvPr/>
        </p:nvSpPr>
        <p:spPr bwMode="auto">
          <a:xfrm>
            <a:off x="1127125" y="1565275"/>
            <a:ext cx="1588" cy="174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200" name="Line 168"/>
          <p:cNvSpPr>
            <a:spLocks noChangeShapeType="1"/>
          </p:cNvSpPr>
          <p:nvPr/>
        </p:nvSpPr>
        <p:spPr bwMode="auto">
          <a:xfrm>
            <a:off x="1062038" y="1738313"/>
            <a:ext cx="1174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201" name="Line 169"/>
          <p:cNvSpPr>
            <a:spLocks noChangeShapeType="1"/>
          </p:cNvSpPr>
          <p:nvPr/>
        </p:nvSpPr>
        <p:spPr bwMode="auto">
          <a:xfrm>
            <a:off x="1098550" y="1771650"/>
            <a:ext cx="50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202" name="Line 170"/>
          <p:cNvSpPr>
            <a:spLocks noChangeShapeType="1"/>
          </p:cNvSpPr>
          <p:nvPr/>
        </p:nvSpPr>
        <p:spPr bwMode="auto">
          <a:xfrm>
            <a:off x="1112838" y="1795463"/>
            <a:ext cx="222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203" name="Line 171"/>
          <p:cNvSpPr>
            <a:spLocks noChangeShapeType="1"/>
          </p:cNvSpPr>
          <p:nvPr/>
        </p:nvSpPr>
        <p:spPr bwMode="auto">
          <a:xfrm flipH="1">
            <a:off x="3709988" y="2540000"/>
            <a:ext cx="1619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204" name="Oval 172"/>
          <p:cNvSpPr>
            <a:spLocks noChangeArrowheads="1"/>
          </p:cNvSpPr>
          <p:nvPr/>
        </p:nvSpPr>
        <p:spPr bwMode="auto">
          <a:xfrm>
            <a:off x="6761163" y="3078163"/>
            <a:ext cx="66675" cy="77787"/>
          </a:xfrm>
          <a:prstGeom prst="ellipse">
            <a:avLst/>
          </a:prstGeom>
          <a:solidFill>
            <a:srgbClr val="000000"/>
          </a:solidFill>
          <a:ln w="19050">
            <a:solidFill>
              <a:srgbClr val="000000"/>
            </a:solidFill>
            <a:round/>
            <a:headEnd/>
            <a:tailEnd/>
          </a:ln>
        </p:spPr>
        <p:txBody>
          <a:bodyPr/>
          <a:lstStyle/>
          <a:p>
            <a:endParaRPr lang="zh-CN" altLang="en-US"/>
          </a:p>
        </p:txBody>
      </p:sp>
      <p:sp>
        <p:nvSpPr>
          <p:cNvPr id="44205" name="Rectangle 173"/>
          <p:cNvSpPr>
            <a:spLocks noChangeArrowheads="1"/>
          </p:cNvSpPr>
          <p:nvPr/>
        </p:nvSpPr>
        <p:spPr bwMode="auto">
          <a:xfrm>
            <a:off x="1752600" y="1600200"/>
            <a:ext cx="3683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0×</a:t>
            </a:r>
          </a:p>
          <a:p>
            <a:pPr algn="just" eaLnBrk="0" hangingPunct="0">
              <a:lnSpc>
                <a:spcPct val="64000"/>
              </a:lnSpc>
            </a:pPr>
            <a:r>
              <a:rPr lang="en-US" altLang="zh-CN" sz="1400" b="1">
                <a:latin typeface="Times New Roman" pitchFamily="18" charset="0"/>
              </a:rPr>
              <a:t>10</a:t>
            </a:r>
          </a:p>
          <a:p>
            <a:pPr algn="just" eaLnBrk="0" hangingPunct="0">
              <a:lnSpc>
                <a:spcPct val="64000"/>
              </a:lnSpc>
            </a:pPr>
            <a:endParaRPr lang="en-US" altLang="zh-CN" sz="1400" b="1">
              <a:solidFill>
                <a:schemeClr val="bg1"/>
              </a:solidFill>
              <a:latin typeface="Times New Roman" pitchFamily="18" charset="0"/>
            </a:endParaRPr>
          </a:p>
        </p:txBody>
      </p:sp>
      <p:sp>
        <p:nvSpPr>
          <p:cNvPr id="44206" name="Rectangle 174"/>
          <p:cNvSpPr>
            <a:spLocks noChangeArrowheads="1"/>
          </p:cNvSpPr>
          <p:nvPr/>
        </p:nvSpPr>
        <p:spPr bwMode="auto">
          <a:xfrm>
            <a:off x="5465763" y="2890838"/>
            <a:ext cx="369887"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0×</a:t>
            </a:r>
          </a:p>
          <a:p>
            <a:pPr algn="just" eaLnBrk="0" hangingPunct="0">
              <a:lnSpc>
                <a:spcPct val="64000"/>
              </a:lnSpc>
            </a:pPr>
            <a:endParaRPr lang="en-US" altLang="zh-CN" sz="1400" b="1">
              <a:latin typeface="Times New Roman" pitchFamily="18" charset="0"/>
            </a:endParaRPr>
          </a:p>
          <a:p>
            <a:pPr algn="just" eaLnBrk="0" hangingPunct="0">
              <a:lnSpc>
                <a:spcPct val="64000"/>
              </a:lnSpc>
            </a:pPr>
            <a:r>
              <a:rPr lang="en-US" altLang="zh-CN" sz="1400" b="1">
                <a:latin typeface="Times New Roman" pitchFamily="18" charset="0"/>
              </a:rPr>
              <a:t>10</a:t>
            </a:r>
          </a:p>
          <a:p>
            <a:pPr algn="just" eaLnBrk="0" hangingPunct="0">
              <a:lnSpc>
                <a:spcPct val="64000"/>
              </a:lnSpc>
            </a:pPr>
            <a:endParaRPr lang="en-US" altLang="zh-CN" sz="1400" b="1">
              <a:latin typeface="Times New Roman" pitchFamily="18" charset="0"/>
            </a:endParaRPr>
          </a:p>
        </p:txBody>
      </p:sp>
      <p:sp>
        <p:nvSpPr>
          <p:cNvPr id="44207" name="Rectangle 175"/>
          <p:cNvSpPr>
            <a:spLocks noChangeArrowheads="1"/>
          </p:cNvSpPr>
          <p:nvPr/>
        </p:nvSpPr>
        <p:spPr bwMode="auto">
          <a:xfrm>
            <a:off x="5486400" y="4267200"/>
            <a:ext cx="369888"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10</a:t>
            </a:r>
          </a:p>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0×</a:t>
            </a:r>
          </a:p>
          <a:p>
            <a:pPr algn="just" eaLnBrk="0" hangingPunct="0">
              <a:lnSpc>
                <a:spcPct val="64000"/>
              </a:lnSpc>
            </a:pPr>
            <a:endParaRPr lang="en-US" altLang="zh-CN" sz="1400" b="1">
              <a:latin typeface="Times New Roman" pitchFamily="18" charset="0"/>
            </a:endParaRPr>
          </a:p>
        </p:txBody>
      </p:sp>
      <p:sp>
        <p:nvSpPr>
          <p:cNvPr id="44208" name="Text Box 176"/>
          <p:cNvSpPr txBox="1">
            <a:spLocks noChangeArrowheads="1"/>
          </p:cNvSpPr>
          <p:nvPr/>
        </p:nvSpPr>
        <p:spPr bwMode="auto">
          <a:xfrm>
            <a:off x="2286000" y="0"/>
            <a:ext cx="403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ctr" eaLnBrk="0" hangingPunct="0"/>
            <a:r>
              <a:rPr lang="zh-CN" altLang="en-US" sz="2400" b="1">
                <a:latin typeface="Times New Roman" pitchFamily="18" charset="0"/>
              </a:rPr>
              <a:t>寄存器输出结构</a:t>
            </a:r>
          </a:p>
        </p:txBody>
      </p:sp>
      <p:sp>
        <p:nvSpPr>
          <p:cNvPr id="44209" name="Line 177"/>
          <p:cNvSpPr>
            <a:spLocks noChangeShapeType="1"/>
          </p:cNvSpPr>
          <p:nvPr/>
        </p:nvSpPr>
        <p:spPr bwMode="auto">
          <a:xfrm flipV="1">
            <a:off x="5410200" y="3124200"/>
            <a:ext cx="381000" cy="228600"/>
          </a:xfrm>
          <a:prstGeom prst="line">
            <a:avLst/>
          </a:prstGeom>
          <a:noFill/>
          <a:ln w="19050" cap="sq">
            <a:solidFill>
              <a:srgbClr val="FF99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10" name="Line 178"/>
          <p:cNvSpPr>
            <a:spLocks noChangeShapeType="1"/>
          </p:cNvSpPr>
          <p:nvPr/>
        </p:nvSpPr>
        <p:spPr bwMode="auto">
          <a:xfrm>
            <a:off x="1676400" y="1752600"/>
            <a:ext cx="381000" cy="0"/>
          </a:xfrm>
          <a:prstGeom prst="line">
            <a:avLst/>
          </a:prstGeom>
          <a:noFill/>
          <a:ln w="19050" cap="sq">
            <a:solidFill>
              <a:srgbClr val="FF99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11" name="Line 179"/>
          <p:cNvSpPr>
            <a:spLocks noChangeShapeType="1"/>
          </p:cNvSpPr>
          <p:nvPr/>
        </p:nvSpPr>
        <p:spPr bwMode="auto">
          <a:xfrm>
            <a:off x="5410200" y="1371600"/>
            <a:ext cx="304800" cy="0"/>
          </a:xfrm>
          <a:prstGeom prst="line">
            <a:avLst/>
          </a:prstGeom>
          <a:noFill/>
          <a:ln w="19050" cap="sq">
            <a:solidFill>
              <a:srgbClr val="FF99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12" name="Line 180"/>
          <p:cNvSpPr>
            <a:spLocks noChangeShapeType="1"/>
          </p:cNvSpPr>
          <p:nvPr/>
        </p:nvSpPr>
        <p:spPr bwMode="auto">
          <a:xfrm flipH="1">
            <a:off x="5410200" y="4267200"/>
            <a:ext cx="381000" cy="152400"/>
          </a:xfrm>
          <a:prstGeom prst="line">
            <a:avLst/>
          </a:prstGeom>
          <a:noFill/>
          <a:ln w="19050" cap="sq">
            <a:solidFill>
              <a:srgbClr val="FF99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13" name="AutoShape 181">
            <a:hlinkClick r:id="rId3" action="ppaction://hlinksldjump" highlightClick="1"/>
          </p:cNvPr>
          <p:cNvSpPr>
            <a:spLocks noChangeArrowheads="1"/>
          </p:cNvSpPr>
          <p:nvPr/>
        </p:nvSpPr>
        <p:spPr bwMode="auto">
          <a:xfrm>
            <a:off x="8001000" y="5943600"/>
            <a:ext cx="457200" cy="304800"/>
          </a:xfrm>
          <a:prstGeom prst="actionButtonBackPrevious">
            <a:avLst/>
          </a:prstGeom>
          <a:solidFill>
            <a:srgbClr val="808080"/>
          </a:solidFill>
          <a:ln w="12700" cap="sq">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214" name="Text Box 182"/>
          <p:cNvSpPr txBox="1">
            <a:spLocks noChangeArrowheads="1"/>
          </p:cNvSpPr>
          <p:nvPr/>
        </p:nvSpPr>
        <p:spPr bwMode="auto">
          <a:xfrm>
            <a:off x="457200" y="57150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宋体" pitchFamily="2" charset="-122"/>
              </a:rPr>
              <a:t>特点：允许</a:t>
            </a:r>
            <a:r>
              <a:rPr kumimoji="1" lang="en-US" altLang="zh-CN" sz="2400" b="1">
                <a:latin typeface="宋体" pitchFamily="2" charset="-122"/>
              </a:rPr>
              <a:t>8</a:t>
            </a:r>
            <a:r>
              <a:rPr kumimoji="1" lang="zh-CN" altLang="en-US" sz="2400" b="1">
                <a:latin typeface="宋体" pitchFamily="2" charset="-122"/>
              </a:rPr>
              <a:t>个乘积项，存在内部反馈</a:t>
            </a:r>
          </a:p>
        </p:txBody>
      </p:sp>
    </p:spTree>
    <p:extLst>
      <p:ext uri="{BB962C8B-B14F-4D97-AF65-F5344CB8AC3E}">
        <p14:creationId xmlns:p14="http://schemas.microsoft.com/office/powerpoint/2010/main" val="12806628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5399088" y="1031875"/>
            <a:ext cx="35877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5059" name="Line 3"/>
          <p:cNvSpPr>
            <a:spLocks noChangeShapeType="1"/>
          </p:cNvSpPr>
          <p:nvPr/>
        </p:nvSpPr>
        <p:spPr bwMode="auto">
          <a:xfrm flipH="1">
            <a:off x="1198563" y="4298950"/>
            <a:ext cx="222250" cy="1571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60" name="Line 4"/>
          <p:cNvSpPr>
            <a:spLocks noChangeShapeType="1"/>
          </p:cNvSpPr>
          <p:nvPr/>
        </p:nvSpPr>
        <p:spPr bwMode="auto">
          <a:xfrm>
            <a:off x="1420813" y="4302125"/>
            <a:ext cx="0"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61" name="Freeform 5"/>
          <p:cNvSpPr>
            <a:spLocks/>
          </p:cNvSpPr>
          <p:nvPr/>
        </p:nvSpPr>
        <p:spPr bwMode="auto">
          <a:xfrm>
            <a:off x="2611438" y="3348038"/>
            <a:ext cx="455612" cy="206375"/>
          </a:xfrm>
          <a:custGeom>
            <a:avLst/>
            <a:gdLst>
              <a:gd name="T0" fmla="*/ 0 w 20000"/>
              <a:gd name="T1" fmla="*/ 19894 h 20000"/>
              <a:gd name="T2" fmla="*/ 1581 w 20000"/>
              <a:gd name="T3" fmla="*/ 19894 h 20000"/>
              <a:gd name="T4" fmla="*/ 2778 w 20000"/>
              <a:gd name="T5" fmla="*/ 19894 h 20000"/>
              <a:gd name="T6" fmla="*/ 3974 w 20000"/>
              <a:gd name="T7" fmla="*/ 19894 h 20000"/>
              <a:gd name="T8" fmla="*/ 5598 w 20000"/>
              <a:gd name="T9" fmla="*/ 18936 h 20000"/>
              <a:gd name="T10" fmla="*/ 6795 w 20000"/>
              <a:gd name="T11" fmla="*/ 18936 h 20000"/>
              <a:gd name="T12" fmla="*/ 7564 w 20000"/>
              <a:gd name="T13" fmla="*/ 17979 h 20000"/>
              <a:gd name="T14" fmla="*/ 8803 w 20000"/>
              <a:gd name="T15" fmla="*/ 17979 h 20000"/>
              <a:gd name="T16" fmla="*/ 10000 w 20000"/>
              <a:gd name="T17" fmla="*/ 16915 h 20000"/>
              <a:gd name="T18" fmla="*/ 10769 w 20000"/>
              <a:gd name="T19" fmla="*/ 15957 h 20000"/>
              <a:gd name="T20" fmla="*/ 11581 w 20000"/>
              <a:gd name="T21" fmla="*/ 15000 h 20000"/>
              <a:gd name="T22" fmla="*/ 12393 w 20000"/>
              <a:gd name="T23" fmla="*/ 15000 h 20000"/>
              <a:gd name="T24" fmla="*/ 13162 w 20000"/>
              <a:gd name="T25" fmla="*/ 13936 h 20000"/>
              <a:gd name="T26" fmla="*/ 13974 w 20000"/>
              <a:gd name="T27" fmla="*/ 12979 h 20000"/>
              <a:gd name="T28" fmla="*/ 14786 w 20000"/>
              <a:gd name="T29" fmla="*/ 12021 h 20000"/>
              <a:gd name="T30" fmla="*/ 15556 w 20000"/>
              <a:gd name="T31" fmla="*/ 10957 h 20000"/>
              <a:gd name="T32" fmla="*/ 15983 w 20000"/>
              <a:gd name="T33" fmla="*/ 10000 h 20000"/>
              <a:gd name="T34" fmla="*/ 16368 w 20000"/>
              <a:gd name="T35" fmla="*/ 8936 h 20000"/>
              <a:gd name="T36" fmla="*/ 17179 w 20000"/>
              <a:gd name="T37" fmla="*/ 7979 h 20000"/>
              <a:gd name="T38" fmla="*/ 17564 w 20000"/>
              <a:gd name="T39" fmla="*/ 7021 h 20000"/>
              <a:gd name="T40" fmla="*/ 17949 w 20000"/>
              <a:gd name="T41" fmla="*/ 5957 h 20000"/>
              <a:gd name="T42" fmla="*/ 18376 w 20000"/>
              <a:gd name="T43" fmla="*/ 5000 h 20000"/>
              <a:gd name="T44" fmla="*/ 18376 w 20000"/>
              <a:gd name="T45" fmla="*/ 5000 h 20000"/>
              <a:gd name="T46" fmla="*/ 18761 w 20000"/>
              <a:gd name="T47" fmla="*/ 4043 h 20000"/>
              <a:gd name="T48" fmla="*/ 19145 w 20000"/>
              <a:gd name="T49" fmla="*/ 2979 h 20000"/>
              <a:gd name="T50" fmla="*/ 19145 w 20000"/>
              <a:gd name="T51" fmla="*/ 2021 h 20000"/>
              <a:gd name="T52" fmla="*/ 19573 w 20000"/>
              <a:gd name="T53" fmla="*/ 2021 h 20000"/>
              <a:gd name="T54" fmla="*/ 19573 w 20000"/>
              <a:gd name="T55" fmla="*/ 1064 h 20000"/>
              <a:gd name="T56" fmla="*/ 19573 w 20000"/>
              <a:gd name="T57" fmla="*/ 1064 h 20000"/>
              <a:gd name="T58" fmla="*/ 19957 w 20000"/>
              <a:gd name="T59" fmla="*/ 0 h 20000"/>
              <a:gd name="T60" fmla="*/ 19957 w 20000"/>
              <a:gd name="T61" fmla="*/ 0 h 20000"/>
              <a:gd name="T62" fmla="*/ 19957 w 20000"/>
              <a:gd name="T63" fmla="*/ 0 h 20000"/>
              <a:gd name="T64" fmla="*/ 1995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94"/>
                </a:moveTo>
                <a:lnTo>
                  <a:pt x="1581" y="19894"/>
                </a:lnTo>
                <a:lnTo>
                  <a:pt x="2778" y="19894"/>
                </a:lnTo>
                <a:lnTo>
                  <a:pt x="3974" y="19894"/>
                </a:lnTo>
                <a:lnTo>
                  <a:pt x="5598" y="18936"/>
                </a:lnTo>
                <a:lnTo>
                  <a:pt x="6795" y="18936"/>
                </a:lnTo>
                <a:lnTo>
                  <a:pt x="7564" y="17979"/>
                </a:lnTo>
                <a:lnTo>
                  <a:pt x="8803" y="17979"/>
                </a:lnTo>
                <a:lnTo>
                  <a:pt x="10000" y="16915"/>
                </a:lnTo>
                <a:lnTo>
                  <a:pt x="10769" y="15957"/>
                </a:lnTo>
                <a:lnTo>
                  <a:pt x="11581" y="15000"/>
                </a:lnTo>
                <a:lnTo>
                  <a:pt x="12393" y="15000"/>
                </a:lnTo>
                <a:lnTo>
                  <a:pt x="13162" y="13936"/>
                </a:lnTo>
                <a:lnTo>
                  <a:pt x="13974" y="12979"/>
                </a:lnTo>
                <a:lnTo>
                  <a:pt x="14786" y="12021"/>
                </a:lnTo>
                <a:lnTo>
                  <a:pt x="15556" y="10957"/>
                </a:lnTo>
                <a:lnTo>
                  <a:pt x="15983" y="10000"/>
                </a:lnTo>
                <a:lnTo>
                  <a:pt x="16368" y="8936"/>
                </a:lnTo>
                <a:lnTo>
                  <a:pt x="17179" y="7979"/>
                </a:lnTo>
                <a:lnTo>
                  <a:pt x="17564" y="7021"/>
                </a:lnTo>
                <a:lnTo>
                  <a:pt x="17949" y="5957"/>
                </a:lnTo>
                <a:lnTo>
                  <a:pt x="18376" y="5000"/>
                </a:lnTo>
                <a:lnTo>
                  <a:pt x="18761" y="4043"/>
                </a:lnTo>
                <a:lnTo>
                  <a:pt x="19145" y="2979"/>
                </a:lnTo>
                <a:lnTo>
                  <a:pt x="19145" y="2021"/>
                </a:lnTo>
                <a:lnTo>
                  <a:pt x="19573" y="2021"/>
                </a:lnTo>
                <a:lnTo>
                  <a:pt x="19573" y="1064"/>
                </a:lnTo>
                <a:lnTo>
                  <a:pt x="1995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2" name="Freeform 6"/>
          <p:cNvSpPr>
            <a:spLocks/>
          </p:cNvSpPr>
          <p:nvPr/>
        </p:nvSpPr>
        <p:spPr bwMode="auto">
          <a:xfrm>
            <a:off x="2611438" y="3144838"/>
            <a:ext cx="455612" cy="204787"/>
          </a:xfrm>
          <a:custGeom>
            <a:avLst/>
            <a:gdLst>
              <a:gd name="T0" fmla="*/ 19957 w 20000"/>
              <a:gd name="T1" fmla="*/ 19894 h 20000"/>
              <a:gd name="T2" fmla="*/ 19957 w 20000"/>
              <a:gd name="T3" fmla="*/ 19894 h 20000"/>
              <a:gd name="T4" fmla="*/ 19957 w 20000"/>
              <a:gd name="T5" fmla="*/ 19894 h 20000"/>
              <a:gd name="T6" fmla="*/ 19957 w 20000"/>
              <a:gd name="T7" fmla="*/ 19894 h 20000"/>
              <a:gd name="T8" fmla="*/ 19573 w 20000"/>
              <a:gd name="T9" fmla="*/ 18936 h 20000"/>
              <a:gd name="T10" fmla="*/ 19573 w 20000"/>
              <a:gd name="T11" fmla="*/ 18936 h 20000"/>
              <a:gd name="T12" fmla="*/ 19573 w 20000"/>
              <a:gd name="T13" fmla="*/ 17979 h 20000"/>
              <a:gd name="T14" fmla="*/ 19145 w 20000"/>
              <a:gd name="T15" fmla="*/ 17979 h 20000"/>
              <a:gd name="T16" fmla="*/ 19145 w 20000"/>
              <a:gd name="T17" fmla="*/ 16915 h 20000"/>
              <a:gd name="T18" fmla="*/ 18761 w 20000"/>
              <a:gd name="T19" fmla="*/ 15957 h 20000"/>
              <a:gd name="T20" fmla="*/ 18376 w 20000"/>
              <a:gd name="T21" fmla="*/ 15000 h 20000"/>
              <a:gd name="T22" fmla="*/ 18376 w 20000"/>
              <a:gd name="T23" fmla="*/ 15000 h 20000"/>
              <a:gd name="T24" fmla="*/ 17949 w 20000"/>
              <a:gd name="T25" fmla="*/ 13936 h 20000"/>
              <a:gd name="T26" fmla="*/ 17564 w 20000"/>
              <a:gd name="T27" fmla="*/ 12979 h 20000"/>
              <a:gd name="T28" fmla="*/ 17179 w 20000"/>
              <a:gd name="T29" fmla="*/ 12021 h 20000"/>
              <a:gd name="T30" fmla="*/ 16368 w 20000"/>
              <a:gd name="T31" fmla="*/ 10957 h 20000"/>
              <a:gd name="T32" fmla="*/ 15983 w 20000"/>
              <a:gd name="T33" fmla="*/ 10000 h 20000"/>
              <a:gd name="T34" fmla="*/ 15556 w 20000"/>
              <a:gd name="T35" fmla="*/ 9043 h 20000"/>
              <a:gd name="T36" fmla="*/ 14786 w 20000"/>
              <a:gd name="T37" fmla="*/ 7979 h 20000"/>
              <a:gd name="T38" fmla="*/ 13974 w 20000"/>
              <a:gd name="T39" fmla="*/ 7021 h 20000"/>
              <a:gd name="T40" fmla="*/ 13162 w 20000"/>
              <a:gd name="T41" fmla="*/ 5957 h 20000"/>
              <a:gd name="T42" fmla="*/ 12393 w 20000"/>
              <a:gd name="T43" fmla="*/ 5000 h 20000"/>
              <a:gd name="T44" fmla="*/ 11581 w 20000"/>
              <a:gd name="T45" fmla="*/ 5000 h 20000"/>
              <a:gd name="T46" fmla="*/ 10769 w 20000"/>
              <a:gd name="T47" fmla="*/ 4043 h 20000"/>
              <a:gd name="T48" fmla="*/ 10000 w 20000"/>
              <a:gd name="T49" fmla="*/ 2979 h 20000"/>
              <a:gd name="T50" fmla="*/ 8803 w 20000"/>
              <a:gd name="T51" fmla="*/ 2021 h 20000"/>
              <a:gd name="T52" fmla="*/ 7564 w 20000"/>
              <a:gd name="T53" fmla="*/ 2021 h 20000"/>
              <a:gd name="T54" fmla="*/ 6795 w 20000"/>
              <a:gd name="T55" fmla="*/ 1064 h 20000"/>
              <a:gd name="T56" fmla="*/ 5598 w 20000"/>
              <a:gd name="T57" fmla="*/ 1064 h 20000"/>
              <a:gd name="T58" fmla="*/ 3974 w 20000"/>
              <a:gd name="T59" fmla="*/ 0 h 20000"/>
              <a:gd name="T60" fmla="*/ 2778 w 20000"/>
              <a:gd name="T61" fmla="*/ 0 h 20000"/>
              <a:gd name="T62" fmla="*/ 1581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57" y="19894"/>
                </a:moveTo>
                <a:lnTo>
                  <a:pt x="19957" y="19894"/>
                </a:lnTo>
                <a:lnTo>
                  <a:pt x="19573" y="18936"/>
                </a:lnTo>
                <a:lnTo>
                  <a:pt x="19573" y="17979"/>
                </a:lnTo>
                <a:lnTo>
                  <a:pt x="19145" y="17979"/>
                </a:lnTo>
                <a:lnTo>
                  <a:pt x="19145" y="16915"/>
                </a:lnTo>
                <a:lnTo>
                  <a:pt x="18761" y="15957"/>
                </a:lnTo>
                <a:lnTo>
                  <a:pt x="18376" y="15000"/>
                </a:lnTo>
                <a:lnTo>
                  <a:pt x="17949" y="13936"/>
                </a:lnTo>
                <a:lnTo>
                  <a:pt x="17564" y="12979"/>
                </a:lnTo>
                <a:lnTo>
                  <a:pt x="17179" y="12021"/>
                </a:lnTo>
                <a:lnTo>
                  <a:pt x="16368" y="10957"/>
                </a:lnTo>
                <a:lnTo>
                  <a:pt x="15983" y="10000"/>
                </a:lnTo>
                <a:lnTo>
                  <a:pt x="15556" y="9043"/>
                </a:lnTo>
                <a:lnTo>
                  <a:pt x="14786" y="7979"/>
                </a:lnTo>
                <a:lnTo>
                  <a:pt x="13974" y="7021"/>
                </a:lnTo>
                <a:lnTo>
                  <a:pt x="13162" y="5957"/>
                </a:lnTo>
                <a:lnTo>
                  <a:pt x="12393" y="5000"/>
                </a:lnTo>
                <a:lnTo>
                  <a:pt x="11581" y="5000"/>
                </a:lnTo>
                <a:lnTo>
                  <a:pt x="10769" y="4043"/>
                </a:lnTo>
                <a:lnTo>
                  <a:pt x="10000" y="2979"/>
                </a:lnTo>
                <a:lnTo>
                  <a:pt x="8803" y="2021"/>
                </a:lnTo>
                <a:lnTo>
                  <a:pt x="7564" y="2021"/>
                </a:lnTo>
                <a:lnTo>
                  <a:pt x="6795" y="1064"/>
                </a:lnTo>
                <a:lnTo>
                  <a:pt x="5598" y="1064"/>
                </a:lnTo>
                <a:lnTo>
                  <a:pt x="3974" y="0"/>
                </a:lnTo>
                <a:lnTo>
                  <a:pt x="2778" y="0"/>
                </a:lnTo>
                <a:lnTo>
                  <a:pt x="158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3" name="Freeform 7"/>
          <p:cNvSpPr>
            <a:spLocks/>
          </p:cNvSpPr>
          <p:nvPr/>
        </p:nvSpPr>
        <p:spPr bwMode="auto">
          <a:xfrm>
            <a:off x="2541588" y="3095625"/>
            <a:ext cx="80962" cy="476250"/>
          </a:xfrm>
          <a:custGeom>
            <a:avLst/>
            <a:gdLst>
              <a:gd name="T0" fmla="*/ 0 w 20000"/>
              <a:gd name="T1" fmla="*/ 19954 h 20000"/>
              <a:gd name="T2" fmla="*/ 0 w 20000"/>
              <a:gd name="T3" fmla="*/ 19954 h 20000"/>
              <a:gd name="T4" fmla="*/ 0 w 20000"/>
              <a:gd name="T5" fmla="*/ 19954 h 20000"/>
              <a:gd name="T6" fmla="*/ 1429 w 20000"/>
              <a:gd name="T7" fmla="*/ 19404 h 20000"/>
              <a:gd name="T8" fmla="*/ 2143 w 20000"/>
              <a:gd name="T9" fmla="*/ 19404 h 20000"/>
              <a:gd name="T10" fmla="*/ 2143 w 20000"/>
              <a:gd name="T11" fmla="*/ 19404 h 20000"/>
              <a:gd name="T12" fmla="*/ 3333 w 20000"/>
              <a:gd name="T13" fmla="*/ 18991 h 20000"/>
              <a:gd name="T14" fmla="*/ 4286 w 20000"/>
              <a:gd name="T15" fmla="*/ 18394 h 20000"/>
              <a:gd name="T16" fmla="*/ 6429 w 20000"/>
              <a:gd name="T17" fmla="*/ 18394 h 20000"/>
              <a:gd name="T18" fmla="*/ 7857 w 20000"/>
              <a:gd name="T19" fmla="*/ 17982 h 20000"/>
              <a:gd name="T20" fmla="*/ 8571 w 20000"/>
              <a:gd name="T21" fmla="*/ 17523 h 20000"/>
              <a:gd name="T22" fmla="*/ 10000 w 20000"/>
              <a:gd name="T23" fmla="*/ 16927 h 20000"/>
              <a:gd name="T24" fmla="*/ 12143 w 20000"/>
              <a:gd name="T25" fmla="*/ 16514 h 20000"/>
              <a:gd name="T26" fmla="*/ 13333 w 20000"/>
              <a:gd name="T27" fmla="*/ 15459 h 20000"/>
              <a:gd name="T28" fmla="*/ 14286 w 20000"/>
              <a:gd name="T29" fmla="*/ 15000 h 20000"/>
              <a:gd name="T30" fmla="*/ 15000 w 20000"/>
              <a:gd name="T31" fmla="*/ 14450 h 20000"/>
              <a:gd name="T32" fmla="*/ 16429 w 20000"/>
              <a:gd name="T33" fmla="*/ 13991 h 20000"/>
              <a:gd name="T34" fmla="*/ 17619 w 20000"/>
              <a:gd name="T35" fmla="*/ 12936 h 20000"/>
              <a:gd name="T36" fmla="*/ 18571 w 20000"/>
              <a:gd name="T37" fmla="*/ 12523 h 20000"/>
              <a:gd name="T38" fmla="*/ 18571 w 20000"/>
              <a:gd name="T39" fmla="*/ 11422 h 20000"/>
              <a:gd name="T40" fmla="*/ 19762 w 20000"/>
              <a:gd name="T41" fmla="*/ 10505 h 20000"/>
              <a:gd name="T42" fmla="*/ 19762 w 20000"/>
              <a:gd name="T43" fmla="*/ 10000 h 20000"/>
              <a:gd name="T44" fmla="*/ 19762 w 20000"/>
              <a:gd name="T45" fmla="*/ 8991 h 20000"/>
              <a:gd name="T46" fmla="*/ 18571 w 20000"/>
              <a:gd name="T47" fmla="*/ 8028 h 20000"/>
              <a:gd name="T48" fmla="*/ 18571 w 20000"/>
              <a:gd name="T49" fmla="*/ 7477 h 20000"/>
              <a:gd name="T50" fmla="*/ 17619 w 20000"/>
              <a:gd name="T51" fmla="*/ 6468 h 20000"/>
              <a:gd name="T52" fmla="*/ 16429 w 20000"/>
              <a:gd name="T53" fmla="*/ 5505 h 20000"/>
              <a:gd name="T54" fmla="*/ 14286 w 20000"/>
              <a:gd name="T55" fmla="*/ 4541 h 20000"/>
              <a:gd name="T56" fmla="*/ 12143 w 20000"/>
              <a:gd name="T57" fmla="*/ 3486 h 20000"/>
              <a:gd name="T58" fmla="*/ 10000 w 20000"/>
              <a:gd name="T59" fmla="*/ 3028 h 20000"/>
              <a:gd name="T60" fmla="*/ 7857 w 20000"/>
              <a:gd name="T61" fmla="*/ 2018 h 20000"/>
              <a:gd name="T62" fmla="*/ 4286 w 20000"/>
              <a:gd name="T63" fmla="*/ 1009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54"/>
                </a:moveTo>
                <a:lnTo>
                  <a:pt x="0" y="19954"/>
                </a:lnTo>
                <a:lnTo>
                  <a:pt x="1429" y="19404"/>
                </a:lnTo>
                <a:lnTo>
                  <a:pt x="2143" y="19404"/>
                </a:lnTo>
                <a:lnTo>
                  <a:pt x="3333" y="18991"/>
                </a:lnTo>
                <a:lnTo>
                  <a:pt x="4286" y="18394"/>
                </a:lnTo>
                <a:lnTo>
                  <a:pt x="6429" y="18394"/>
                </a:lnTo>
                <a:lnTo>
                  <a:pt x="7857" y="17982"/>
                </a:lnTo>
                <a:lnTo>
                  <a:pt x="8571" y="17523"/>
                </a:lnTo>
                <a:lnTo>
                  <a:pt x="10000" y="16927"/>
                </a:lnTo>
                <a:lnTo>
                  <a:pt x="12143" y="16514"/>
                </a:lnTo>
                <a:lnTo>
                  <a:pt x="13333" y="15459"/>
                </a:lnTo>
                <a:lnTo>
                  <a:pt x="14286" y="15000"/>
                </a:lnTo>
                <a:lnTo>
                  <a:pt x="15000" y="14450"/>
                </a:lnTo>
                <a:lnTo>
                  <a:pt x="16429" y="13991"/>
                </a:lnTo>
                <a:lnTo>
                  <a:pt x="17619" y="12936"/>
                </a:lnTo>
                <a:lnTo>
                  <a:pt x="18571" y="12523"/>
                </a:lnTo>
                <a:lnTo>
                  <a:pt x="18571" y="11422"/>
                </a:lnTo>
                <a:lnTo>
                  <a:pt x="19762" y="10505"/>
                </a:lnTo>
                <a:lnTo>
                  <a:pt x="19762" y="10000"/>
                </a:lnTo>
                <a:lnTo>
                  <a:pt x="19762" y="8991"/>
                </a:lnTo>
                <a:lnTo>
                  <a:pt x="18571" y="8028"/>
                </a:lnTo>
                <a:lnTo>
                  <a:pt x="18571" y="7477"/>
                </a:lnTo>
                <a:lnTo>
                  <a:pt x="17619" y="6468"/>
                </a:lnTo>
                <a:lnTo>
                  <a:pt x="16429" y="5505"/>
                </a:lnTo>
                <a:lnTo>
                  <a:pt x="14286" y="4541"/>
                </a:lnTo>
                <a:lnTo>
                  <a:pt x="12143" y="3486"/>
                </a:lnTo>
                <a:lnTo>
                  <a:pt x="10000" y="3028"/>
                </a:lnTo>
                <a:lnTo>
                  <a:pt x="7857" y="2018"/>
                </a:lnTo>
                <a:lnTo>
                  <a:pt x="4286" y="1009"/>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4" name="Line 8"/>
          <p:cNvSpPr>
            <a:spLocks noChangeShapeType="1"/>
          </p:cNvSpPr>
          <p:nvPr/>
        </p:nvSpPr>
        <p:spPr bwMode="auto">
          <a:xfrm flipH="1" flipV="1">
            <a:off x="2570163" y="3144838"/>
            <a:ext cx="10318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5" name="Line 9"/>
          <p:cNvSpPr>
            <a:spLocks noChangeShapeType="1"/>
          </p:cNvSpPr>
          <p:nvPr/>
        </p:nvSpPr>
        <p:spPr bwMode="auto">
          <a:xfrm flipH="1" flipV="1">
            <a:off x="2571750" y="3546475"/>
            <a:ext cx="73025"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6" name="Freeform 10"/>
          <p:cNvSpPr>
            <a:spLocks/>
          </p:cNvSpPr>
          <p:nvPr/>
        </p:nvSpPr>
        <p:spPr bwMode="auto">
          <a:xfrm>
            <a:off x="3617913" y="3427413"/>
            <a:ext cx="363537" cy="174625"/>
          </a:xfrm>
          <a:custGeom>
            <a:avLst/>
            <a:gdLst>
              <a:gd name="T0" fmla="*/ 0 w 20000"/>
              <a:gd name="T1" fmla="*/ 19875 h 20000"/>
              <a:gd name="T2" fmla="*/ 1604 w 20000"/>
              <a:gd name="T3" fmla="*/ 19875 h 20000"/>
              <a:gd name="T4" fmla="*/ 2834 w 20000"/>
              <a:gd name="T5" fmla="*/ 19875 h 20000"/>
              <a:gd name="T6" fmla="*/ 4011 w 20000"/>
              <a:gd name="T7" fmla="*/ 19875 h 20000"/>
              <a:gd name="T8" fmla="*/ 5615 w 20000"/>
              <a:gd name="T9" fmla="*/ 18750 h 20000"/>
              <a:gd name="T10" fmla="*/ 6791 w 20000"/>
              <a:gd name="T11" fmla="*/ 18750 h 20000"/>
              <a:gd name="T12" fmla="*/ 7594 w 20000"/>
              <a:gd name="T13" fmla="*/ 17875 h 20000"/>
              <a:gd name="T14" fmla="*/ 8770 w 20000"/>
              <a:gd name="T15" fmla="*/ 17875 h 20000"/>
              <a:gd name="T16" fmla="*/ 9947 w 20000"/>
              <a:gd name="T17" fmla="*/ 16875 h 20000"/>
              <a:gd name="T18" fmla="*/ 10802 w 20000"/>
              <a:gd name="T19" fmla="*/ 15875 h 20000"/>
              <a:gd name="T20" fmla="*/ 11551 w 20000"/>
              <a:gd name="T21" fmla="*/ 15000 h 20000"/>
              <a:gd name="T22" fmla="*/ 12406 w 20000"/>
              <a:gd name="T23" fmla="*/ 15000 h 20000"/>
              <a:gd name="T24" fmla="*/ 13155 w 20000"/>
              <a:gd name="T25" fmla="*/ 13875 h 20000"/>
              <a:gd name="T26" fmla="*/ 13957 w 20000"/>
              <a:gd name="T27" fmla="*/ 12875 h 20000"/>
              <a:gd name="T28" fmla="*/ 14759 w 20000"/>
              <a:gd name="T29" fmla="*/ 11875 h 20000"/>
              <a:gd name="T30" fmla="*/ 15561 w 20000"/>
              <a:gd name="T31" fmla="*/ 11000 h 20000"/>
              <a:gd name="T32" fmla="*/ 15989 w 20000"/>
              <a:gd name="T33" fmla="*/ 9875 h 20000"/>
              <a:gd name="T34" fmla="*/ 16417 w 20000"/>
              <a:gd name="T35" fmla="*/ 8875 h 20000"/>
              <a:gd name="T36" fmla="*/ 17166 w 20000"/>
              <a:gd name="T37" fmla="*/ 8000 h 20000"/>
              <a:gd name="T38" fmla="*/ 17594 w 20000"/>
              <a:gd name="T39" fmla="*/ 7000 h 20000"/>
              <a:gd name="T40" fmla="*/ 17968 w 20000"/>
              <a:gd name="T41" fmla="*/ 5875 h 20000"/>
              <a:gd name="T42" fmla="*/ 18342 w 20000"/>
              <a:gd name="T43" fmla="*/ 4875 h 20000"/>
              <a:gd name="T44" fmla="*/ 18342 w 20000"/>
              <a:gd name="T45" fmla="*/ 4875 h 20000"/>
              <a:gd name="T46" fmla="*/ 18770 w 20000"/>
              <a:gd name="T47" fmla="*/ 4000 h 20000"/>
              <a:gd name="T48" fmla="*/ 19144 w 20000"/>
              <a:gd name="T49" fmla="*/ 3000 h 20000"/>
              <a:gd name="T50" fmla="*/ 19144 w 20000"/>
              <a:gd name="T51" fmla="*/ 1875 h 20000"/>
              <a:gd name="T52" fmla="*/ 19572 w 20000"/>
              <a:gd name="T53" fmla="*/ 1875 h 20000"/>
              <a:gd name="T54" fmla="*/ 19572 w 20000"/>
              <a:gd name="T55" fmla="*/ 1000 h 20000"/>
              <a:gd name="T56" fmla="*/ 19572 w 20000"/>
              <a:gd name="T57" fmla="*/ 1000 h 20000"/>
              <a:gd name="T58" fmla="*/ 19947 w 20000"/>
              <a:gd name="T59" fmla="*/ 0 h 20000"/>
              <a:gd name="T60" fmla="*/ 19947 w 20000"/>
              <a:gd name="T61" fmla="*/ 0 h 20000"/>
              <a:gd name="T62" fmla="*/ 19947 w 20000"/>
              <a:gd name="T63" fmla="*/ 0 h 20000"/>
              <a:gd name="T64" fmla="*/ 1994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75"/>
                </a:moveTo>
                <a:lnTo>
                  <a:pt x="1604" y="19875"/>
                </a:lnTo>
                <a:lnTo>
                  <a:pt x="2834" y="19875"/>
                </a:lnTo>
                <a:lnTo>
                  <a:pt x="4011" y="19875"/>
                </a:lnTo>
                <a:lnTo>
                  <a:pt x="5615" y="18750"/>
                </a:lnTo>
                <a:lnTo>
                  <a:pt x="6791" y="18750"/>
                </a:lnTo>
                <a:lnTo>
                  <a:pt x="7594" y="17875"/>
                </a:lnTo>
                <a:lnTo>
                  <a:pt x="8770" y="17875"/>
                </a:lnTo>
                <a:lnTo>
                  <a:pt x="9947" y="16875"/>
                </a:lnTo>
                <a:lnTo>
                  <a:pt x="10802" y="15875"/>
                </a:lnTo>
                <a:lnTo>
                  <a:pt x="11551" y="15000"/>
                </a:lnTo>
                <a:lnTo>
                  <a:pt x="12406" y="15000"/>
                </a:lnTo>
                <a:lnTo>
                  <a:pt x="13155" y="13875"/>
                </a:lnTo>
                <a:lnTo>
                  <a:pt x="13957" y="12875"/>
                </a:lnTo>
                <a:lnTo>
                  <a:pt x="14759" y="11875"/>
                </a:lnTo>
                <a:lnTo>
                  <a:pt x="15561" y="11000"/>
                </a:lnTo>
                <a:lnTo>
                  <a:pt x="15989" y="9875"/>
                </a:lnTo>
                <a:lnTo>
                  <a:pt x="16417" y="8875"/>
                </a:lnTo>
                <a:lnTo>
                  <a:pt x="17166" y="8000"/>
                </a:lnTo>
                <a:lnTo>
                  <a:pt x="17594" y="7000"/>
                </a:lnTo>
                <a:lnTo>
                  <a:pt x="17968" y="5875"/>
                </a:lnTo>
                <a:lnTo>
                  <a:pt x="18342" y="4875"/>
                </a:lnTo>
                <a:lnTo>
                  <a:pt x="18770" y="4000"/>
                </a:lnTo>
                <a:lnTo>
                  <a:pt x="19144" y="3000"/>
                </a:lnTo>
                <a:lnTo>
                  <a:pt x="19144" y="1875"/>
                </a:lnTo>
                <a:lnTo>
                  <a:pt x="19572" y="1875"/>
                </a:lnTo>
                <a:lnTo>
                  <a:pt x="19572" y="1000"/>
                </a:lnTo>
                <a:lnTo>
                  <a:pt x="1994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7" name="Freeform 11"/>
          <p:cNvSpPr>
            <a:spLocks/>
          </p:cNvSpPr>
          <p:nvPr/>
        </p:nvSpPr>
        <p:spPr bwMode="auto">
          <a:xfrm>
            <a:off x="3617913" y="3232150"/>
            <a:ext cx="369887" cy="195263"/>
          </a:xfrm>
          <a:custGeom>
            <a:avLst/>
            <a:gdLst>
              <a:gd name="T0" fmla="*/ 19948 w 20000"/>
              <a:gd name="T1" fmla="*/ 19888 h 20000"/>
              <a:gd name="T2" fmla="*/ 19948 w 20000"/>
              <a:gd name="T3" fmla="*/ 19888 h 20000"/>
              <a:gd name="T4" fmla="*/ 19948 w 20000"/>
              <a:gd name="T5" fmla="*/ 19888 h 20000"/>
              <a:gd name="T6" fmla="*/ 19948 w 20000"/>
              <a:gd name="T7" fmla="*/ 19888 h 20000"/>
              <a:gd name="T8" fmla="*/ 19580 w 20000"/>
              <a:gd name="T9" fmla="*/ 18876 h 20000"/>
              <a:gd name="T10" fmla="*/ 19580 w 20000"/>
              <a:gd name="T11" fmla="*/ 18876 h 20000"/>
              <a:gd name="T12" fmla="*/ 19580 w 20000"/>
              <a:gd name="T13" fmla="*/ 17865 h 20000"/>
              <a:gd name="T14" fmla="*/ 19160 w 20000"/>
              <a:gd name="T15" fmla="*/ 17865 h 20000"/>
              <a:gd name="T16" fmla="*/ 19160 w 20000"/>
              <a:gd name="T17" fmla="*/ 16966 h 20000"/>
              <a:gd name="T18" fmla="*/ 18740 w 20000"/>
              <a:gd name="T19" fmla="*/ 15955 h 20000"/>
              <a:gd name="T20" fmla="*/ 18320 w 20000"/>
              <a:gd name="T21" fmla="*/ 14831 h 20000"/>
              <a:gd name="T22" fmla="*/ 18320 w 20000"/>
              <a:gd name="T23" fmla="*/ 14831 h 20000"/>
              <a:gd name="T24" fmla="*/ 18005 w 20000"/>
              <a:gd name="T25" fmla="*/ 14045 h 20000"/>
              <a:gd name="T26" fmla="*/ 17585 w 20000"/>
              <a:gd name="T27" fmla="*/ 12921 h 20000"/>
              <a:gd name="T28" fmla="*/ 17165 w 20000"/>
              <a:gd name="T29" fmla="*/ 11910 h 20000"/>
              <a:gd name="T30" fmla="*/ 16378 w 20000"/>
              <a:gd name="T31" fmla="*/ 10899 h 20000"/>
              <a:gd name="T32" fmla="*/ 16010 w 20000"/>
              <a:gd name="T33" fmla="*/ 10000 h 20000"/>
              <a:gd name="T34" fmla="*/ 15591 w 20000"/>
              <a:gd name="T35" fmla="*/ 8876 h 20000"/>
              <a:gd name="T36" fmla="*/ 14751 w 20000"/>
              <a:gd name="T37" fmla="*/ 7865 h 20000"/>
              <a:gd name="T38" fmla="*/ 13963 w 20000"/>
              <a:gd name="T39" fmla="*/ 6966 h 20000"/>
              <a:gd name="T40" fmla="*/ 13123 w 20000"/>
              <a:gd name="T41" fmla="*/ 5955 h 20000"/>
              <a:gd name="T42" fmla="*/ 12388 w 20000"/>
              <a:gd name="T43" fmla="*/ 4944 h 20000"/>
              <a:gd name="T44" fmla="*/ 11549 w 20000"/>
              <a:gd name="T45" fmla="*/ 4944 h 20000"/>
              <a:gd name="T46" fmla="*/ 10814 w 20000"/>
              <a:gd name="T47" fmla="*/ 3820 h 20000"/>
              <a:gd name="T48" fmla="*/ 9974 w 20000"/>
              <a:gd name="T49" fmla="*/ 2921 h 20000"/>
              <a:gd name="T50" fmla="*/ 8766 w 20000"/>
              <a:gd name="T51" fmla="*/ 1910 h 20000"/>
              <a:gd name="T52" fmla="*/ 7612 w 20000"/>
              <a:gd name="T53" fmla="*/ 1910 h 20000"/>
              <a:gd name="T54" fmla="*/ 6772 w 20000"/>
              <a:gd name="T55" fmla="*/ 899 h 20000"/>
              <a:gd name="T56" fmla="*/ 5617 w 20000"/>
              <a:gd name="T57" fmla="*/ 899 h 20000"/>
              <a:gd name="T58" fmla="*/ 3990 w 20000"/>
              <a:gd name="T59" fmla="*/ 0 h 20000"/>
              <a:gd name="T60" fmla="*/ 2835 w 20000"/>
              <a:gd name="T61" fmla="*/ 0 h 20000"/>
              <a:gd name="T62" fmla="*/ 1575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48" y="19888"/>
                </a:moveTo>
                <a:lnTo>
                  <a:pt x="19948" y="19888"/>
                </a:lnTo>
                <a:lnTo>
                  <a:pt x="19580" y="18876"/>
                </a:lnTo>
                <a:lnTo>
                  <a:pt x="19580" y="17865"/>
                </a:lnTo>
                <a:lnTo>
                  <a:pt x="19160" y="17865"/>
                </a:lnTo>
                <a:lnTo>
                  <a:pt x="19160" y="16966"/>
                </a:lnTo>
                <a:lnTo>
                  <a:pt x="18740" y="15955"/>
                </a:lnTo>
                <a:lnTo>
                  <a:pt x="18320" y="14831"/>
                </a:lnTo>
                <a:lnTo>
                  <a:pt x="18005" y="14045"/>
                </a:lnTo>
                <a:lnTo>
                  <a:pt x="17585" y="12921"/>
                </a:lnTo>
                <a:lnTo>
                  <a:pt x="17165" y="11910"/>
                </a:lnTo>
                <a:lnTo>
                  <a:pt x="16378" y="10899"/>
                </a:lnTo>
                <a:lnTo>
                  <a:pt x="16010" y="10000"/>
                </a:lnTo>
                <a:lnTo>
                  <a:pt x="15591" y="8876"/>
                </a:lnTo>
                <a:lnTo>
                  <a:pt x="14751" y="7865"/>
                </a:lnTo>
                <a:lnTo>
                  <a:pt x="13963" y="6966"/>
                </a:lnTo>
                <a:lnTo>
                  <a:pt x="13123" y="5955"/>
                </a:lnTo>
                <a:lnTo>
                  <a:pt x="12388" y="4944"/>
                </a:lnTo>
                <a:lnTo>
                  <a:pt x="11549" y="4944"/>
                </a:lnTo>
                <a:lnTo>
                  <a:pt x="10814" y="3820"/>
                </a:lnTo>
                <a:lnTo>
                  <a:pt x="9974" y="2921"/>
                </a:lnTo>
                <a:lnTo>
                  <a:pt x="8766" y="1910"/>
                </a:lnTo>
                <a:lnTo>
                  <a:pt x="7612" y="1910"/>
                </a:lnTo>
                <a:lnTo>
                  <a:pt x="6772" y="899"/>
                </a:lnTo>
                <a:lnTo>
                  <a:pt x="5617" y="899"/>
                </a:lnTo>
                <a:lnTo>
                  <a:pt x="3990" y="0"/>
                </a:lnTo>
                <a:lnTo>
                  <a:pt x="2835" y="0"/>
                </a:lnTo>
                <a:lnTo>
                  <a:pt x="1575"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8" name="Freeform 12"/>
          <p:cNvSpPr>
            <a:spLocks/>
          </p:cNvSpPr>
          <p:nvPr/>
        </p:nvSpPr>
        <p:spPr bwMode="auto">
          <a:xfrm>
            <a:off x="3579813"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9" name="Line 13"/>
          <p:cNvSpPr>
            <a:spLocks noChangeShapeType="1"/>
          </p:cNvSpPr>
          <p:nvPr/>
        </p:nvSpPr>
        <p:spPr bwMode="auto">
          <a:xfrm flipH="1">
            <a:off x="3578225" y="3597275"/>
            <a:ext cx="5556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Line 14"/>
          <p:cNvSpPr>
            <a:spLocks noChangeShapeType="1"/>
          </p:cNvSpPr>
          <p:nvPr/>
        </p:nvSpPr>
        <p:spPr bwMode="auto">
          <a:xfrm>
            <a:off x="3578225" y="3224213"/>
            <a:ext cx="5556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Arc 15"/>
          <p:cNvSpPr>
            <a:spLocks/>
          </p:cNvSpPr>
          <p:nvPr/>
        </p:nvSpPr>
        <p:spPr bwMode="auto">
          <a:xfrm>
            <a:off x="1341438" y="2833688"/>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2" name="Line 16"/>
          <p:cNvSpPr>
            <a:spLocks noChangeShapeType="1"/>
          </p:cNvSpPr>
          <p:nvPr/>
        </p:nvSpPr>
        <p:spPr bwMode="auto">
          <a:xfrm flipH="1">
            <a:off x="1260475" y="2825750"/>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73" name="Line 17"/>
          <p:cNvSpPr>
            <a:spLocks noChangeShapeType="1"/>
          </p:cNvSpPr>
          <p:nvPr/>
        </p:nvSpPr>
        <p:spPr bwMode="auto">
          <a:xfrm>
            <a:off x="1260475" y="282575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74" name="Line 18"/>
          <p:cNvSpPr>
            <a:spLocks noChangeShapeType="1"/>
          </p:cNvSpPr>
          <p:nvPr/>
        </p:nvSpPr>
        <p:spPr bwMode="auto">
          <a:xfrm>
            <a:off x="1268413" y="295592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75" name="Arc 19"/>
          <p:cNvSpPr>
            <a:spLocks/>
          </p:cNvSpPr>
          <p:nvPr/>
        </p:nvSpPr>
        <p:spPr bwMode="auto">
          <a:xfrm>
            <a:off x="1341438" y="29559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6" name="Line 20"/>
          <p:cNvSpPr>
            <a:spLocks noChangeShapeType="1"/>
          </p:cNvSpPr>
          <p:nvPr/>
        </p:nvSpPr>
        <p:spPr bwMode="auto">
          <a:xfrm>
            <a:off x="1260475" y="29479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77" name="Arc 21"/>
          <p:cNvSpPr>
            <a:spLocks/>
          </p:cNvSpPr>
          <p:nvPr/>
        </p:nvSpPr>
        <p:spPr bwMode="auto">
          <a:xfrm flipV="1">
            <a:off x="1347788" y="301307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8" name="Arc 22"/>
          <p:cNvSpPr>
            <a:spLocks/>
          </p:cNvSpPr>
          <p:nvPr/>
        </p:nvSpPr>
        <p:spPr bwMode="auto">
          <a:xfrm flipV="1">
            <a:off x="1347788" y="289877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9" name="Arc 23"/>
          <p:cNvSpPr>
            <a:spLocks/>
          </p:cNvSpPr>
          <p:nvPr/>
        </p:nvSpPr>
        <p:spPr bwMode="auto">
          <a:xfrm>
            <a:off x="1341438" y="30972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0" name="Line 24"/>
          <p:cNvSpPr>
            <a:spLocks noChangeShapeType="1"/>
          </p:cNvSpPr>
          <p:nvPr/>
        </p:nvSpPr>
        <p:spPr bwMode="auto">
          <a:xfrm flipH="1">
            <a:off x="1260475" y="308927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81" name="Line 25"/>
          <p:cNvSpPr>
            <a:spLocks noChangeShapeType="1"/>
          </p:cNvSpPr>
          <p:nvPr/>
        </p:nvSpPr>
        <p:spPr bwMode="auto">
          <a:xfrm>
            <a:off x="1260475" y="3089275"/>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82" name="Line 26"/>
          <p:cNvSpPr>
            <a:spLocks noChangeShapeType="1"/>
          </p:cNvSpPr>
          <p:nvPr/>
        </p:nvSpPr>
        <p:spPr bwMode="auto">
          <a:xfrm>
            <a:off x="1268413" y="3221038"/>
            <a:ext cx="80962"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83" name="Arc 27"/>
          <p:cNvSpPr>
            <a:spLocks/>
          </p:cNvSpPr>
          <p:nvPr/>
        </p:nvSpPr>
        <p:spPr bwMode="auto">
          <a:xfrm>
            <a:off x="1341438" y="3219450"/>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4" name="Line 28"/>
          <p:cNvSpPr>
            <a:spLocks noChangeShapeType="1"/>
          </p:cNvSpPr>
          <p:nvPr/>
        </p:nvSpPr>
        <p:spPr bwMode="auto">
          <a:xfrm>
            <a:off x="1260475" y="3211513"/>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85" name="Arc 29"/>
          <p:cNvSpPr>
            <a:spLocks/>
          </p:cNvSpPr>
          <p:nvPr/>
        </p:nvSpPr>
        <p:spPr bwMode="auto">
          <a:xfrm flipV="1">
            <a:off x="1347788" y="3278188"/>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6" name="Arc 30"/>
          <p:cNvSpPr>
            <a:spLocks/>
          </p:cNvSpPr>
          <p:nvPr/>
        </p:nvSpPr>
        <p:spPr bwMode="auto">
          <a:xfrm flipV="1">
            <a:off x="1347788" y="316230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7" name="Arc 31"/>
          <p:cNvSpPr>
            <a:spLocks/>
          </p:cNvSpPr>
          <p:nvPr/>
        </p:nvSpPr>
        <p:spPr bwMode="auto">
          <a:xfrm>
            <a:off x="1341438" y="33496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8" name="Line 32"/>
          <p:cNvSpPr>
            <a:spLocks noChangeShapeType="1"/>
          </p:cNvSpPr>
          <p:nvPr/>
        </p:nvSpPr>
        <p:spPr bwMode="auto">
          <a:xfrm flipH="1">
            <a:off x="1260475" y="3341688"/>
            <a:ext cx="889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89" name="Line 33"/>
          <p:cNvSpPr>
            <a:spLocks noChangeShapeType="1"/>
          </p:cNvSpPr>
          <p:nvPr/>
        </p:nvSpPr>
        <p:spPr bwMode="auto">
          <a:xfrm>
            <a:off x="1260475" y="33416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90" name="Line 34"/>
          <p:cNvSpPr>
            <a:spLocks noChangeShapeType="1"/>
          </p:cNvSpPr>
          <p:nvPr/>
        </p:nvSpPr>
        <p:spPr bwMode="auto">
          <a:xfrm>
            <a:off x="1268413" y="3473450"/>
            <a:ext cx="80962"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91" name="Arc 35"/>
          <p:cNvSpPr>
            <a:spLocks/>
          </p:cNvSpPr>
          <p:nvPr/>
        </p:nvSpPr>
        <p:spPr bwMode="auto">
          <a:xfrm>
            <a:off x="1341438" y="347186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92" name="Line 36"/>
          <p:cNvSpPr>
            <a:spLocks noChangeShapeType="1"/>
          </p:cNvSpPr>
          <p:nvPr/>
        </p:nvSpPr>
        <p:spPr bwMode="auto">
          <a:xfrm>
            <a:off x="1260475" y="3463925"/>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93" name="Arc 37"/>
          <p:cNvSpPr>
            <a:spLocks/>
          </p:cNvSpPr>
          <p:nvPr/>
        </p:nvSpPr>
        <p:spPr bwMode="auto">
          <a:xfrm flipV="1">
            <a:off x="1347788" y="3529013"/>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94" name="Arc 38"/>
          <p:cNvSpPr>
            <a:spLocks/>
          </p:cNvSpPr>
          <p:nvPr/>
        </p:nvSpPr>
        <p:spPr bwMode="auto">
          <a:xfrm flipV="1">
            <a:off x="1347788" y="34147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95" name="Arc 39"/>
          <p:cNvSpPr>
            <a:spLocks/>
          </p:cNvSpPr>
          <p:nvPr/>
        </p:nvSpPr>
        <p:spPr bwMode="auto">
          <a:xfrm>
            <a:off x="1341438" y="361315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96" name="Line 40"/>
          <p:cNvSpPr>
            <a:spLocks noChangeShapeType="1"/>
          </p:cNvSpPr>
          <p:nvPr/>
        </p:nvSpPr>
        <p:spPr bwMode="auto">
          <a:xfrm flipH="1">
            <a:off x="1260475" y="3606800"/>
            <a:ext cx="88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97" name="Line 41"/>
          <p:cNvSpPr>
            <a:spLocks noChangeShapeType="1"/>
          </p:cNvSpPr>
          <p:nvPr/>
        </p:nvSpPr>
        <p:spPr bwMode="auto">
          <a:xfrm>
            <a:off x="1260475" y="360680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98" name="Line 42"/>
          <p:cNvSpPr>
            <a:spLocks noChangeShapeType="1"/>
          </p:cNvSpPr>
          <p:nvPr/>
        </p:nvSpPr>
        <p:spPr bwMode="auto">
          <a:xfrm>
            <a:off x="1268413" y="373697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99" name="Arc 43"/>
          <p:cNvSpPr>
            <a:spLocks/>
          </p:cNvSpPr>
          <p:nvPr/>
        </p:nvSpPr>
        <p:spPr bwMode="auto">
          <a:xfrm>
            <a:off x="1341438" y="3735388"/>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0" name="Line 44"/>
          <p:cNvSpPr>
            <a:spLocks noChangeShapeType="1"/>
          </p:cNvSpPr>
          <p:nvPr/>
        </p:nvSpPr>
        <p:spPr bwMode="auto">
          <a:xfrm>
            <a:off x="1260475" y="372903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01" name="Arc 45"/>
          <p:cNvSpPr>
            <a:spLocks/>
          </p:cNvSpPr>
          <p:nvPr/>
        </p:nvSpPr>
        <p:spPr bwMode="auto">
          <a:xfrm flipV="1">
            <a:off x="1347788" y="379412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2" name="Arc 46"/>
          <p:cNvSpPr>
            <a:spLocks/>
          </p:cNvSpPr>
          <p:nvPr/>
        </p:nvSpPr>
        <p:spPr bwMode="auto">
          <a:xfrm flipV="1">
            <a:off x="1347788" y="36798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3" name="Line 47"/>
          <p:cNvSpPr>
            <a:spLocks noChangeShapeType="1"/>
          </p:cNvSpPr>
          <p:nvPr/>
        </p:nvSpPr>
        <p:spPr bwMode="auto">
          <a:xfrm flipH="1">
            <a:off x="1260475" y="385762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04" name="Freeform 48"/>
          <p:cNvSpPr>
            <a:spLocks/>
          </p:cNvSpPr>
          <p:nvPr/>
        </p:nvSpPr>
        <p:spPr bwMode="auto">
          <a:xfrm>
            <a:off x="2563813" y="2719388"/>
            <a:ext cx="65087" cy="373062"/>
          </a:xfrm>
          <a:custGeom>
            <a:avLst/>
            <a:gdLst>
              <a:gd name="T0" fmla="*/ 0 w 20000"/>
              <a:gd name="T1" fmla="*/ 19942 h 20000"/>
              <a:gd name="T2" fmla="*/ 0 w 20000"/>
              <a:gd name="T3" fmla="*/ 19942 h 20000"/>
              <a:gd name="T4" fmla="*/ 0 w 20000"/>
              <a:gd name="T5" fmla="*/ 19942 h 20000"/>
              <a:gd name="T6" fmla="*/ 1176 w 20000"/>
              <a:gd name="T7" fmla="*/ 19415 h 20000"/>
              <a:gd name="T8" fmla="*/ 2059 w 20000"/>
              <a:gd name="T9" fmla="*/ 19415 h 20000"/>
              <a:gd name="T10" fmla="*/ 2059 w 20000"/>
              <a:gd name="T11" fmla="*/ 19415 h 20000"/>
              <a:gd name="T12" fmla="*/ 3235 w 20000"/>
              <a:gd name="T13" fmla="*/ 18947 h 20000"/>
              <a:gd name="T14" fmla="*/ 4412 w 20000"/>
              <a:gd name="T15" fmla="*/ 18421 h 20000"/>
              <a:gd name="T16" fmla="*/ 6471 w 20000"/>
              <a:gd name="T17" fmla="*/ 18421 h 20000"/>
              <a:gd name="T18" fmla="*/ 7941 w 20000"/>
              <a:gd name="T19" fmla="*/ 18012 h 20000"/>
              <a:gd name="T20" fmla="*/ 8529 w 20000"/>
              <a:gd name="T21" fmla="*/ 17485 h 20000"/>
              <a:gd name="T22" fmla="*/ 10000 w 20000"/>
              <a:gd name="T23" fmla="*/ 16959 h 20000"/>
              <a:gd name="T24" fmla="*/ 12059 w 20000"/>
              <a:gd name="T25" fmla="*/ 16491 h 20000"/>
              <a:gd name="T26" fmla="*/ 13235 w 20000"/>
              <a:gd name="T27" fmla="*/ 15497 h 20000"/>
              <a:gd name="T28" fmla="*/ 14412 w 20000"/>
              <a:gd name="T29" fmla="*/ 14971 h 20000"/>
              <a:gd name="T30" fmla="*/ 15000 w 20000"/>
              <a:gd name="T31" fmla="*/ 14444 h 20000"/>
              <a:gd name="T32" fmla="*/ 16471 w 20000"/>
              <a:gd name="T33" fmla="*/ 13977 h 20000"/>
              <a:gd name="T34" fmla="*/ 17647 w 20000"/>
              <a:gd name="T35" fmla="*/ 12982 h 20000"/>
              <a:gd name="T36" fmla="*/ 18529 w 20000"/>
              <a:gd name="T37" fmla="*/ 12515 h 20000"/>
              <a:gd name="T38" fmla="*/ 18529 w 20000"/>
              <a:gd name="T39" fmla="*/ 11462 h 20000"/>
              <a:gd name="T40" fmla="*/ 19706 w 20000"/>
              <a:gd name="T41" fmla="*/ 10526 h 20000"/>
              <a:gd name="T42" fmla="*/ 19706 w 20000"/>
              <a:gd name="T43" fmla="*/ 9942 h 20000"/>
              <a:gd name="T44" fmla="*/ 19706 w 20000"/>
              <a:gd name="T45" fmla="*/ 9006 h 20000"/>
              <a:gd name="T46" fmla="*/ 18529 w 20000"/>
              <a:gd name="T47" fmla="*/ 8012 h 20000"/>
              <a:gd name="T48" fmla="*/ 18529 w 20000"/>
              <a:gd name="T49" fmla="*/ 7485 h 20000"/>
              <a:gd name="T50" fmla="*/ 17647 w 20000"/>
              <a:gd name="T51" fmla="*/ 6491 h 20000"/>
              <a:gd name="T52" fmla="*/ 16471 w 20000"/>
              <a:gd name="T53" fmla="*/ 5497 h 20000"/>
              <a:gd name="T54" fmla="*/ 14412 w 20000"/>
              <a:gd name="T55" fmla="*/ 4503 h 20000"/>
              <a:gd name="T56" fmla="*/ 12059 w 20000"/>
              <a:gd name="T57" fmla="*/ 3509 h 20000"/>
              <a:gd name="T58" fmla="*/ 10000 w 20000"/>
              <a:gd name="T59" fmla="*/ 2982 h 20000"/>
              <a:gd name="T60" fmla="*/ 7941 w 20000"/>
              <a:gd name="T61" fmla="*/ 1988 h 20000"/>
              <a:gd name="T62" fmla="*/ 4412 w 20000"/>
              <a:gd name="T63" fmla="*/ 105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2"/>
                </a:moveTo>
                <a:lnTo>
                  <a:pt x="0" y="19942"/>
                </a:lnTo>
                <a:lnTo>
                  <a:pt x="1176" y="19415"/>
                </a:lnTo>
                <a:lnTo>
                  <a:pt x="2059" y="19415"/>
                </a:lnTo>
                <a:lnTo>
                  <a:pt x="3235" y="18947"/>
                </a:lnTo>
                <a:lnTo>
                  <a:pt x="4412" y="18421"/>
                </a:lnTo>
                <a:lnTo>
                  <a:pt x="6471" y="18421"/>
                </a:lnTo>
                <a:lnTo>
                  <a:pt x="7941" y="18012"/>
                </a:lnTo>
                <a:lnTo>
                  <a:pt x="8529" y="17485"/>
                </a:lnTo>
                <a:lnTo>
                  <a:pt x="10000" y="16959"/>
                </a:lnTo>
                <a:lnTo>
                  <a:pt x="12059" y="16491"/>
                </a:lnTo>
                <a:lnTo>
                  <a:pt x="13235" y="15497"/>
                </a:lnTo>
                <a:lnTo>
                  <a:pt x="14412" y="14971"/>
                </a:lnTo>
                <a:lnTo>
                  <a:pt x="15000" y="14444"/>
                </a:lnTo>
                <a:lnTo>
                  <a:pt x="16471" y="13977"/>
                </a:lnTo>
                <a:lnTo>
                  <a:pt x="17647" y="12982"/>
                </a:lnTo>
                <a:lnTo>
                  <a:pt x="18529" y="12515"/>
                </a:lnTo>
                <a:lnTo>
                  <a:pt x="18529" y="11462"/>
                </a:lnTo>
                <a:lnTo>
                  <a:pt x="19706" y="10526"/>
                </a:lnTo>
                <a:lnTo>
                  <a:pt x="19706" y="9942"/>
                </a:lnTo>
                <a:lnTo>
                  <a:pt x="19706" y="9006"/>
                </a:lnTo>
                <a:lnTo>
                  <a:pt x="18529" y="8012"/>
                </a:lnTo>
                <a:lnTo>
                  <a:pt x="18529" y="7485"/>
                </a:lnTo>
                <a:lnTo>
                  <a:pt x="17647" y="6491"/>
                </a:lnTo>
                <a:lnTo>
                  <a:pt x="16471" y="5497"/>
                </a:lnTo>
                <a:lnTo>
                  <a:pt x="14412" y="4503"/>
                </a:lnTo>
                <a:lnTo>
                  <a:pt x="12059" y="3509"/>
                </a:lnTo>
                <a:lnTo>
                  <a:pt x="10000" y="2982"/>
                </a:lnTo>
                <a:lnTo>
                  <a:pt x="7941" y="1988"/>
                </a:lnTo>
                <a:lnTo>
                  <a:pt x="4412" y="105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5" name="Freeform 49"/>
          <p:cNvSpPr>
            <a:spLocks/>
          </p:cNvSpPr>
          <p:nvPr/>
        </p:nvSpPr>
        <p:spPr bwMode="auto">
          <a:xfrm>
            <a:off x="2555875" y="3563938"/>
            <a:ext cx="52388" cy="385762"/>
          </a:xfrm>
          <a:custGeom>
            <a:avLst/>
            <a:gdLst>
              <a:gd name="T0" fmla="*/ 0 w 20000"/>
              <a:gd name="T1" fmla="*/ 19943 h 20000"/>
              <a:gd name="T2" fmla="*/ 0 w 20000"/>
              <a:gd name="T3" fmla="*/ 19943 h 20000"/>
              <a:gd name="T4" fmla="*/ 0 w 20000"/>
              <a:gd name="T5" fmla="*/ 19943 h 20000"/>
              <a:gd name="T6" fmla="*/ 1111 w 20000"/>
              <a:gd name="T7" fmla="*/ 19433 h 20000"/>
              <a:gd name="T8" fmla="*/ 2222 w 20000"/>
              <a:gd name="T9" fmla="*/ 19433 h 20000"/>
              <a:gd name="T10" fmla="*/ 2222 w 20000"/>
              <a:gd name="T11" fmla="*/ 19433 h 20000"/>
              <a:gd name="T12" fmla="*/ 3333 w 20000"/>
              <a:gd name="T13" fmla="*/ 18980 h 20000"/>
              <a:gd name="T14" fmla="*/ 4444 w 20000"/>
              <a:gd name="T15" fmla="*/ 18414 h 20000"/>
              <a:gd name="T16" fmla="*/ 6296 w 20000"/>
              <a:gd name="T17" fmla="*/ 18414 h 20000"/>
              <a:gd name="T18" fmla="*/ 7778 w 20000"/>
              <a:gd name="T19" fmla="*/ 17960 h 20000"/>
              <a:gd name="T20" fmla="*/ 8519 w 20000"/>
              <a:gd name="T21" fmla="*/ 17507 h 20000"/>
              <a:gd name="T22" fmla="*/ 10000 w 20000"/>
              <a:gd name="T23" fmla="*/ 16941 h 20000"/>
              <a:gd name="T24" fmla="*/ 12222 w 20000"/>
              <a:gd name="T25" fmla="*/ 16487 h 20000"/>
              <a:gd name="T26" fmla="*/ 13333 w 20000"/>
              <a:gd name="T27" fmla="*/ 15467 h 20000"/>
              <a:gd name="T28" fmla="*/ 14444 w 20000"/>
              <a:gd name="T29" fmla="*/ 14958 h 20000"/>
              <a:gd name="T30" fmla="*/ 15185 w 20000"/>
              <a:gd name="T31" fmla="*/ 14448 h 20000"/>
              <a:gd name="T32" fmla="*/ 16296 w 20000"/>
              <a:gd name="T33" fmla="*/ 13938 h 20000"/>
              <a:gd name="T34" fmla="*/ 17778 w 20000"/>
              <a:gd name="T35" fmla="*/ 12975 h 20000"/>
              <a:gd name="T36" fmla="*/ 18519 w 20000"/>
              <a:gd name="T37" fmla="*/ 12465 h 20000"/>
              <a:gd name="T38" fmla="*/ 18519 w 20000"/>
              <a:gd name="T39" fmla="*/ 11445 h 20000"/>
              <a:gd name="T40" fmla="*/ 19630 w 20000"/>
              <a:gd name="T41" fmla="*/ 10538 h 20000"/>
              <a:gd name="T42" fmla="*/ 19630 w 20000"/>
              <a:gd name="T43" fmla="*/ 9972 h 20000"/>
              <a:gd name="T44" fmla="*/ 19630 w 20000"/>
              <a:gd name="T45" fmla="*/ 9008 h 20000"/>
              <a:gd name="T46" fmla="*/ 18519 w 20000"/>
              <a:gd name="T47" fmla="*/ 8045 h 20000"/>
              <a:gd name="T48" fmla="*/ 18519 w 20000"/>
              <a:gd name="T49" fmla="*/ 7535 h 20000"/>
              <a:gd name="T50" fmla="*/ 17778 w 20000"/>
              <a:gd name="T51" fmla="*/ 6459 h 20000"/>
              <a:gd name="T52" fmla="*/ 16296 w 20000"/>
              <a:gd name="T53" fmla="*/ 5496 h 20000"/>
              <a:gd name="T54" fmla="*/ 14444 w 20000"/>
              <a:gd name="T55" fmla="*/ 4533 h 20000"/>
              <a:gd name="T56" fmla="*/ 12222 w 20000"/>
              <a:gd name="T57" fmla="*/ 3513 h 20000"/>
              <a:gd name="T58" fmla="*/ 10000 w 20000"/>
              <a:gd name="T59" fmla="*/ 3003 h 20000"/>
              <a:gd name="T60" fmla="*/ 7778 w 20000"/>
              <a:gd name="T61" fmla="*/ 2040 h 20000"/>
              <a:gd name="T62" fmla="*/ 4444 w 20000"/>
              <a:gd name="T63" fmla="*/ 102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111" y="19433"/>
                </a:lnTo>
                <a:lnTo>
                  <a:pt x="2222" y="19433"/>
                </a:lnTo>
                <a:lnTo>
                  <a:pt x="3333" y="18980"/>
                </a:lnTo>
                <a:lnTo>
                  <a:pt x="4444" y="18414"/>
                </a:lnTo>
                <a:lnTo>
                  <a:pt x="6296" y="18414"/>
                </a:lnTo>
                <a:lnTo>
                  <a:pt x="7778" y="17960"/>
                </a:lnTo>
                <a:lnTo>
                  <a:pt x="8519" y="17507"/>
                </a:lnTo>
                <a:lnTo>
                  <a:pt x="10000" y="16941"/>
                </a:lnTo>
                <a:lnTo>
                  <a:pt x="12222" y="16487"/>
                </a:lnTo>
                <a:lnTo>
                  <a:pt x="13333" y="15467"/>
                </a:lnTo>
                <a:lnTo>
                  <a:pt x="14444" y="14958"/>
                </a:lnTo>
                <a:lnTo>
                  <a:pt x="15185" y="14448"/>
                </a:lnTo>
                <a:lnTo>
                  <a:pt x="16296" y="13938"/>
                </a:lnTo>
                <a:lnTo>
                  <a:pt x="17778" y="12975"/>
                </a:lnTo>
                <a:lnTo>
                  <a:pt x="18519" y="12465"/>
                </a:lnTo>
                <a:lnTo>
                  <a:pt x="18519" y="11445"/>
                </a:lnTo>
                <a:lnTo>
                  <a:pt x="19630" y="10538"/>
                </a:lnTo>
                <a:lnTo>
                  <a:pt x="19630" y="9972"/>
                </a:lnTo>
                <a:lnTo>
                  <a:pt x="19630" y="9008"/>
                </a:lnTo>
                <a:lnTo>
                  <a:pt x="18519" y="8045"/>
                </a:lnTo>
                <a:lnTo>
                  <a:pt x="18519" y="7535"/>
                </a:lnTo>
                <a:lnTo>
                  <a:pt x="17778" y="6459"/>
                </a:lnTo>
                <a:lnTo>
                  <a:pt x="16296" y="5496"/>
                </a:lnTo>
                <a:lnTo>
                  <a:pt x="14444" y="4533"/>
                </a:lnTo>
                <a:lnTo>
                  <a:pt x="12222" y="3513"/>
                </a:lnTo>
                <a:lnTo>
                  <a:pt x="10000" y="3003"/>
                </a:lnTo>
                <a:lnTo>
                  <a:pt x="7778" y="2040"/>
                </a:lnTo>
                <a:lnTo>
                  <a:pt x="4444" y="102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6" name="Line 50"/>
          <p:cNvSpPr>
            <a:spLocks noChangeShapeType="1"/>
          </p:cNvSpPr>
          <p:nvPr/>
        </p:nvSpPr>
        <p:spPr bwMode="auto">
          <a:xfrm flipV="1">
            <a:off x="1420813" y="3824288"/>
            <a:ext cx="1187450" cy="9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07" name="Line 51"/>
          <p:cNvSpPr>
            <a:spLocks noChangeShapeType="1"/>
          </p:cNvSpPr>
          <p:nvPr/>
        </p:nvSpPr>
        <p:spPr bwMode="auto">
          <a:xfrm>
            <a:off x="1398588" y="3030538"/>
            <a:ext cx="118745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08" name="Line 52"/>
          <p:cNvSpPr>
            <a:spLocks noChangeShapeType="1"/>
          </p:cNvSpPr>
          <p:nvPr/>
        </p:nvSpPr>
        <p:spPr bwMode="auto">
          <a:xfrm>
            <a:off x="1406525" y="3162300"/>
            <a:ext cx="11811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09" name="Line 53"/>
          <p:cNvSpPr>
            <a:spLocks noChangeShapeType="1"/>
          </p:cNvSpPr>
          <p:nvPr/>
        </p:nvSpPr>
        <p:spPr bwMode="auto">
          <a:xfrm>
            <a:off x="1406525" y="3284538"/>
            <a:ext cx="120808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10" name="Line 54"/>
          <p:cNvSpPr>
            <a:spLocks noChangeShapeType="1"/>
          </p:cNvSpPr>
          <p:nvPr/>
        </p:nvSpPr>
        <p:spPr bwMode="auto">
          <a:xfrm>
            <a:off x="1412875" y="3416300"/>
            <a:ext cx="119538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11" name="Line 55"/>
          <p:cNvSpPr>
            <a:spLocks noChangeShapeType="1"/>
          </p:cNvSpPr>
          <p:nvPr/>
        </p:nvSpPr>
        <p:spPr bwMode="auto">
          <a:xfrm>
            <a:off x="1406525" y="3546475"/>
            <a:ext cx="115093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12" name="Line 56"/>
          <p:cNvSpPr>
            <a:spLocks noChangeShapeType="1"/>
          </p:cNvSpPr>
          <p:nvPr/>
        </p:nvSpPr>
        <p:spPr bwMode="auto">
          <a:xfrm>
            <a:off x="1412875" y="3694113"/>
            <a:ext cx="11811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13" name="Line 57"/>
          <p:cNvSpPr>
            <a:spLocks noChangeShapeType="1"/>
          </p:cNvSpPr>
          <p:nvPr/>
        </p:nvSpPr>
        <p:spPr bwMode="auto">
          <a:xfrm flipH="1" flipV="1">
            <a:off x="1198563" y="4451350"/>
            <a:ext cx="222250"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14" name="Oval 58"/>
          <p:cNvSpPr>
            <a:spLocks noChangeArrowheads="1"/>
          </p:cNvSpPr>
          <p:nvPr/>
        </p:nvSpPr>
        <p:spPr bwMode="auto">
          <a:xfrm>
            <a:off x="1249363" y="4511675"/>
            <a:ext cx="66675" cy="762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15" name="Freeform 59"/>
          <p:cNvSpPr>
            <a:spLocks/>
          </p:cNvSpPr>
          <p:nvPr/>
        </p:nvSpPr>
        <p:spPr bwMode="auto">
          <a:xfrm>
            <a:off x="3506788"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16" name="Line 60"/>
          <p:cNvSpPr>
            <a:spLocks noChangeShapeType="1"/>
          </p:cNvSpPr>
          <p:nvPr/>
        </p:nvSpPr>
        <p:spPr bwMode="auto">
          <a:xfrm>
            <a:off x="3051175" y="3359150"/>
            <a:ext cx="523875" cy="31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17" name="Line 61"/>
          <p:cNvSpPr>
            <a:spLocks noChangeShapeType="1"/>
          </p:cNvSpPr>
          <p:nvPr/>
        </p:nvSpPr>
        <p:spPr bwMode="auto">
          <a:xfrm flipH="1" flipV="1">
            <a:off x="3360738" y="3470275"/>
            <a:ext cx="222250"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18" name="Rectangle 62"/>
          <p:cNvSpPr>
            <a:spLocks noChangeArrowheads="1"/>
          </p:cNvSpPr>
          <p:nvPr/>
        </p:nvSpPr>
        <p:spPr bwMode="auto">
          <a:xfrm>
            <a:off x="1711325" y="1409700"/>
            <a:ext cx="35083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5119" name="Rectangle 63"/>
          <p:cNvSpPr>
            <a:spLocks noChangeArrowheads="1"/>
          </p:cNvSpPr>
          <p:nvPr/>
        </p:nvSpPr>
        <p:spPr bwMode="auto">
          <a:xfrm>
            <a:off x="5408613" y="2768600"/>
            <a:ext cx="3603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5120" name="Rectangle 64"/>
          <p:cNvSpPr>
            <a:spLocks noChangeArrowheads="1"/>
          </p:cNvSpPr>
          <p:nvPr/>
        </p:nvSpPr>
        <p:spPr bwMode="auto">
          <a:xfrm>
            <a:off x="5408613" y="4078288"/>
            <a:ext cx="3603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5121" name="Rectangle 65"/>
          <p:cNvSpPr>
            <a:spLocks noChangeArrowheads="1"/>
          </p:cNvSpPr>
          <p:nvPr/>
        </p:nvSpPr>
        <p:spPr bwMode="auto">
          <a:xfrm>
            <a:off x="4410075" y="3273425"/>
            <a:ext cx="44608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5122" name="Line 66"/>
          <p:cNvSpPr>
            <a:spLocks noChangeShapeType="1"/>
          </p:cNvSpPr>
          <p:nvPr/>
        </p:nvSpPr>
        <p:spPr bwMode="auto">
          <a:xfrm>
            <a:off x="1411288" y="2901950"/>
            <a:ext cx="11747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23" name="Line 67"/>
          <p:cNvSpPr>
            <a:spLocks noChangeShapeType="1"/>
          </p:cNvSpPr>
          <p:nvPr/>
        </p:nvSpPr>
        <p:spPr bwMode="auto">
          <a:xfrm flipV="1">
            <a:off x="1527175" y="1166813"/>
            <a:ext cx="1588" cy="17367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24" name="Line 68"/>
          <p:cNvSpPr>
            <a:spLocks noChangeShapeType="1"/>
          </p:cNvSpPr>
          <p:nvPr/>
        </p:nvSpPr>
        <p:spPr bwMode="auto">
          <a:xfrm>
            <a:off x="1527175" y="1166813"/>
            <a:ext cx="38639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25" name="Line 69"/>
          <p:cNvSpPr>
            <a:spLocks noChangeShapeType="1"/>
          </p:cNvSpPr>
          <p:nvPr/>
        </p:nvSpPr>
        <p:spPr bwMode="auto">
          <a:xfrm>
            <a:off x="2041525" y="1766888"/>
            <a:ext cx="360363"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26" name="Line 70"/>
          <p:cNvSpPr>
            <a:spLocks noChangeShapeType="1"/>
          </p:cNvSpPr>
          <p:nvPr/>
        </p:nvSpPr>
        <p:spPr bwMode="auto">
          <a:xfrm>
            <a:off x="2400300" y="1766888"/>
            <a:ext cx="1588" cy="11144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27" name="Line 71"/>
          <p:cNvSpPr>
            <a:spLocks noChangeShapeType="1"/>
          </p:cNvSpPr>
          <p:nvPr/>
        </p:nvSpPr>
        <p:spPr bwMode="auto">
          <a:xfrm>
            <a:off x="2400300" y="2879725"/>
            <a:ext cx="23495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28" name="Line 72"/>
          <p:cNvSpPr>
            <a:spLocks noChangeShapeType="1"/>
          </p:cNvSpPr>
          <p:nvPr/>
        </p:nvSpPr>
        <p:spPr bwMode="auto">
          <a:xfrm flipH="1">
            <a:off x="1128713" y="1570038"/>
            <a:ext cx="5842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29" name="Line 73"/>
          <p:cNvSpPr>
            <a:spLocks noChangeShapeType="1"/>
          </p:cNvSpPr>
          <p:nvPr/>
        </p:nvSpPr>
        <p:spPr bwMode="auto">
          <a:xfrm flipH="1">
            <a:off x="1517650" y="1766888"/>
            <a:ext cx="18573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30" name="Line 74"/>
          <p:cNvSpPr>
            <a:spLocks noChangeShapeType="1"/>
          </p:cNvSpPr>
          <p:nvPr/>
        </p:nvSpPr>
        <p:spPr bwMode="auto">
          <a:xfrm flipH="1">
            <a:off x="1517650" y="1952625"/>
            <a:ext cx="1952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31" name="Line 75"/>
          <p:cNvSpPr>
            <a:spLocks noChangeShapeType="1"/>
          </p:cNvSpPr>
          <p:nvPr/>
        </p:nvSpPr>
        <p:spPr bwMode="auto">
          <a:xfrm>
            <a:off x="3971925" y="3425825"/>
            <a:ext cx="295275" cy="31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32" name="Line 76"/>
          <p:cNvSpPr>
            <a:spLocks noChangeShapeType="1"/>
          </p:cNvSpPr>
          <p:nvPr/>
        </p:nvSpPr>
        <p:spPr bwMode="auto">
          <a:xfrm flipH="1">
            <a:off x="4111625" y="3683000"/>
            <a:ext cx="298450" cy="47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33" name="Line 77"/>
          <p:cNvSpPr>
            <a:spLocks noChangeShapeType="1"/>
          </p:cNvSpPr>
          <p:nvPr/>
        </p:nvSpPr>
        <p:spPr bwMode="auto">
          <a:xfrm flipH="1" flipV="1">
            <a:off x="4410075" y="3627438"/>
            <a:ext cx="80963" cy="50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34" name="Line 78"/>
          <p:cNvSpPr>
            <a:spLocks noChangeShapeType="1"/>
          </p:cNvSpPr>
          <p:nvPr/>
        </p:nvSpPr>
        <p:spPr bwMode="auto">
          <a:xfrm flipH="1">
            <a:off x="4410075" y="3676650"/>
            <a:ext cx="87313" cy="349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35" name="Line 79"/>
          <p:cNvSpPr>
            <a:spLocks noChangeShapeType="1"/>
          </p:cNvSpPr>
          <p:nvPr/>
        </p:nvSpPr>
        <p:spPr bwMode="auto">
          <a:xfrm flipH="1">
            <a:off x="4227513" y="2890838"/>
            <a:ext cx="11811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36" name="Line 80"/>
          <p:cNvSpPr>
            <a:spLocks noChangeShapeType="1"/>
          </p:cNvSpPr>
          <p:nvPr/>
        </p:nvSpPr>
        <p:spPr bwMode="auto">
          <a:xfrm>
            <a:off x="4235450" y="2882900"/>
            <a:ext cx="0" cy="5492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37" name="Line 81"/>
          <p:cNvSpPr>
            <a:spLocks noChangeShapeType="1"/>
          </p:cNvSpPr>
          <p:nvPr/>
        </p:nvSpPr>
        <p:spPr bwMode="auto">
          <a:xfrm>
            <a:off x="5187950" y="2882900"/>
            <a:ext cx="1588" cy="263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38" name="Line 82"/>
          <p:cNvSpPr>
            <a:spLocks noChangeShapeType="1"/>
          </p:cNvSpPr>
          <p:nvPr/>
        </p:nvSpPr>
        <p:spPr bwMode="auto">
          <a:xfrm>
            <a:off x="5187950" y="3144838"/>
            <a:ext cx="227013"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39" name="Line 83"/>
          <p:cNvSpPr>
            <a:spLocks noChangeShapeType="1"/>
          </p:cNvSpPr>
          <p:nvPr/>
        </p:nvSpPr>
        <p:spPr bwMode="auto">
          <a:xfrm>
            <a:off x="4846638" y="3398838"/>
            <a:ext cx="5619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40" name="Line 84"/>
          <p:cNvSpPr>
            <a:spLocks noChangeShapeType="1"/>
          </p:cNvSpPr>
          <p:nvPr/>
        </p:nvSpPr>
        <p:spPr bwMode="auto">
          <a:xfrm>
            <a:off x="4846638" y="3694113"/>
            <a:ext cx="131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41" name="Line 85"/>
          <p:cNvSpPr>
            <a:spLocks noChangeShapeType="1"/>
          </p:cNvSpPr>
          <p:nvPr/>
        </p:nvSpPr>
        <p:spPr bwMode="auto">
          <a:xfrm>
            <a:off x="6170613" y="3686175"/>
            <a:ext cx="1587" cy="5905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42" name="Line 86"/>
          <p:cNvSpPr>
            <a:spLocks noChangeShapeType="1"/>
          </p:cNvSpPr>
          <p:nvPr/>
        </p:nvSpPr>
        <p:spPr bwMode="auto">
          <a:xfrm flipH="1" flipV="1">
            <a:off x="5791200" y="4267200"/>
            <a:ext cx="414338" cy="11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43" name="Line 87"/>
          <p:cNvSpPr>
            <a:spLocks noChangeShapeType="1"/>
          </p:cNvSpPr>
          <p:nvPr/>
        </p:nvSpPr>
        <p:spPr bwMode="auto">
          <a:xfrm>
            <a:off x="1403350" y="4456113"/>
            <a:ext cx="40116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44" name="Rectangle 88"/>
          <p:cNvSpPr>
            <a:spLocks noChangeArrowheads="1"/>
          </p:cNvSpPr>
          <p:nvPr/>
        </p:nvSpPr>
        <p:spPr bwMode="auto">
          <a:xfrm>
            <a:off x="5715000" y="2514600"/>
            <a:ext cx="7651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OMUX</a:t>
            </a:r>
          </a:p>
        </p:txBody>
      </p:sp>
      <p:sp>
        <p:nvSpPr>
          <p:cNvPr id="45145" name="Rectangle 89"/>
          <p:cNvSpPr>
            <a:spLocks noChangeArrowheads="1"/>
          </p:cNvSpPr>
          <p:nvPr/>
        </p:nvSpPr>
        <p:spPr bwMode="auto">
          <a:xfrm>
            <a:off x="5486400" y="1143000"/>
            <a:ext cx="369888"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r>
              <a:rPr lang="en-US" altLang="zh-CN" sz="1400" b="1">
                <a:solidFill>
                  <a:schemeClr val="bg1"/>
                </a:solidFill>
                <a:latin typeface="Times New Roman" pitchFamily="18" charset="0"/>
              </a:rPr>
              <a:t>00</a:t>
            </a:r>
          </a:p>
          <a:p>
            <a:pPr algn="just" eaLnBrk="0" hangingPunct="0">
              <a:lnSpc>
                <a:spcPct val="64000"/>
              </a:lnSpc>
            </a:pPr>
            <a:r>
              <a:rPr lang="en-US" altLang="zh-CN" sz="1400" b="1">
                <a:solidFill>
                  <a:schemeClr val="bg1"/>
                </a:solidFill>
                <a:latin typeface="Times New Roman" pitchFamily="18" charset="0"/>
              </a:rPr>
              <a:t>01</a:t>
            </a:r>
          </a:p>
        </p:txBody>
      </p:sp>
      <p:sp>
        <p:nvSpPr>
          <p:cNvPr id="45146" name="Rectangle 90"/>
          <p:cNvSpPr>
            <a:spLocks noChangeArrowheads="1"/>
          </p:cNvSpPr>
          <p:nvPr/>
        </p:nvSpPr>
        <p:spPr bwMode="auto">
          <a:xfrm>
            <a:off x="5351463" y="685800"/>
            <a:ext cx="8001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TSMUX</a:t>
            </a:r>
          </a:p>
        </p:txBody>
      </p:sp>
      <p:sp>
        <p:nvSpPr>
          <p:cNvPr id="45147" name="Rectangle 91"/>
          <p:cNvSpPr>
            <a:spLocks noChangeArrowheads="1"/>
          </p:cNvSpPr>
          <p:nvPr/>
        </p:nvSpPr>
        <p:spPr bwMode="auto">
          <a:xfrm>
            <a:off x="5410200" y="3810000"/>
            <a:ext cx="77946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FMUX</a:t>
            </a:r>
          </a:p>
        </p:txBody>
      </p:sp>
      <p:sp>
        <p:nvSpPr>
          <p:cNvPr id="45148" name="Rectangle 92"/>
          <p:cNvSpPr>
            <a:spLocks noChangeArrowheads="1"/>
          </p:cNvSpPr>
          <p:nvPr/>
        </p:nvSpPr>
        <p:spPr bwMode="auto">
          <a:xfrm>
            <a:off x="1600200" y="838200"/>
            <a:ext cx="7731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PTMUX</a:t>
            </a:r>
          </a:p>
        </p:txBody>
      </p:sp>
      <p:sp>
        <p:nvSpPr>
          <p:cNvPr id="45149" name="Line 93"/>
          <p:cNvSpPr>
            <a:spLocks noChangeShapeType="1"/>
          </p:cNvSpPr>
          <p:nvPr/>
        </p:nvSpPr>
        <p:spPr bwMode="auto">
          <a:xfrm>
            <a:off x="5495925" y="1798638"/>
            <a:ext cx="1588" cy="9842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0" name="Line 94"/>
          <p:cNvSpPr>
            <a:spLocks noChangeShapeType="1"/>
          </p:cNvSpPr>
          <p:nvPr/>
        </p:nvSpPr>
        <p:spPr bwMode="auto">
          <a:xfrm>
            <a:off x="5632450" y="1789113"/>
            <a:ext cx="0" cy="9715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1" name="Line 95"/>
          <p:cNvSpPr>
            <a:spLocks noChangeShapeType="1"/>
          </p:cNvSpPr>
          <p:nvPr/>
        </p:nvSpPr>
        <p:spPr bwMode="auto">
          <a:xfrm>
            <a:off x="1925638" y="2149475"/>
            <a:ext cx="0" cy="1635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2" name="Line 96"/>
          <p:cNvSpPr>
            <a:spLocks noChangeShapeType="1"/>
          </p:cNvSpPr>
          <p:nvPr/>
        </p:nvSpPr>
        <p:spPr bwMode="auto">
          <a:xfrm>
            <a:off x="1905000" y="2286000"/>
            <a:ext cx="37068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3" name="Line 97"/>
          <p:cNvSpPr>
            <a:spLocks noChangeShapeType="1"/>
          </p:cNvSpPr>
          <p:nvPr/>
        </p:nvSpPr>
        <p:spPr bwMode="auto">
          <a:xfrm>
            <a:off x="1808163" y="2138363"/>
            <a:ext cx="1587" cy="2841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4" name="Line 98"/>
          <p:cNvSpPr>
            <a:spLocks noChangeShapeType="1"/>
          </p:cNvSpPr>
          <p:nvPr/>
        </p:nvSpPr>
        <p:spPr bwMode="auto">
          <a:xfrm>
            <a:off x="1808163" y="2393950"/>
            <a:ext cx="368935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5" name="Line 99"/>
          <p:cNvSpPr>
            <a:spLocks noChangeShapeType="1"/>
          </p:cNvSpPr>
          <p:nvPr/>
        </p:nvSpPr>
        <p:spPr bwMode="auto">
          <a:xfrm flipH="1">
            <a:off x="5118100" y="1352550"/>
            <a:ext cx="2730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6" name="Line 100"/>
          <p:cNvSpPr>
            <a:spLocks noChangeShapeType="1"/>
          </p:cNvSpPr>
          <p:nvPr/>
        </p:nvSpPr>
        <p:spPr bwMode="auto">
          <a:xfrm flipH="1">
            <a:off x="5146675" y="1516063"/>
            <a:ext cx="2444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7" name="Line 101"/>
          <p:cNvSpPr>
            <a:spLocks noChangeShapeType="1"/>
          </p:cNvSpPr>
          <p:nvPr/>
        </p:nvSpPr>
        <p:spPr bwMode="auto">
          <a:xfrm flipH="1">
            <a:off x="5146675" y="1690688"/>
            <a:ext cx="2444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8" name="Line 102"/>
          <p:cNvSpPr>
            <a:spLocks noChangeShapeType="1"/>
          </p:cNvSpPr>
          <p:nvPr/>
        </p:nvSpPr>
        <p:spPr bwMode="auto">
          <a:xfrm>
            <a:off x="5767388" y="4656138"/>
            <a:ext cx="104933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9" name="Line 103"/>
          <p:cNvSpPr>
            <a:spLocks noChangeShapeType="1"/>
          </p:cNvSpPr>
          <p:nvPr/>
        </p:nvSpPr>
        <p:spPr bwMode="auto">
          <a:xfrm>
            <a:off x="6321425" y="2967038"/>
            <a:ext cx="223838" cy="1571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0" name="Line 104"/>
          <p:cNvSpPr>
            <a:spLocks noChangeShapeType="1"/>
          </p:cNvSpPr>
          <p:nvPr/>
        </p:nvSpPr>
        <p:spPr bwMode="auto">
          <a:xfrm>
            <a:off x="6321425" y="2970213"/>
            <a:ext cx="1588"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1" name="Line 105"/>
          <p:cNvSpPr>
            <a:spLocks noChangeShapeType="1"/>
          </p:cNvSpPr>
          <p:nvPr/>
        </p:nvSpPr>
        <p:spPr bwMode="auto">
          <a:xfrm flipV="1">
            <a:off x="6321425" y="3119438"/>
            <a:ext cx="22383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2" name="Oval 106"/>
          <p:cNvSpPr>
            <a:spLocks noChangeArrowheads="1"/>
          </p:cNvSpPr>
          <p:nvPr/>
        </p:nvSpPr>
        <p:spPr bwMode="auto">
          <a:xfrm>
            <a:off x="6557963" y="3078163"/>
            <a:ext cx="68262" cy="7778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63" name="Line 107"/>
          <p:cNvSpPr>
            <a:spLocks noChangeShapeType="1"/>
          </p:cNvSpPr>
          <p:nvPr/>
        </p:nvSpPr>
        <p:spPr bwMode="auto">
          <a:xfrm flipH="1">
            <a:off x="5784850" y="3121025"/>
            <a:ext cx="536575"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4" name="Line 108"/>
          <p:cNvSpPr>
            <a:spLocks noChangeShapeType="1"/>
          </p:cNvSpPr>
          <p:nvPr/>
        </p:nvSpPr>
        <p:spPr bwMode="auto">
          <a:xfrm>
            <a:off x="5748338" y="1384300"/>
            <a:ext cx="6905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5" name="Line 109"/>
          <p:cNvSpPr>
            <a:spLocks noChangeShapeType="1"/>
          </p:cNvSpPr>
          <p:nvPr/>
        </p:nvSpPr>
        <p:spPr bwMode="auto">
          <a:xfrm>
            <a:off x="6446838" y="1395413"/>
            <a:ext cx="1587" cy="1660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6" name="Line 110"/>
          <p:cNvSpPr>
            <a:spLocks noChangeShapeType="1"/>
          </p:cNvSpPr>
          <p:nvPr/>
        </p:nvSpPr>
        <p:spPr bwMode="auto">
          <a:xfrm>
            <a:off x="6621463" y="3121025"/>
            <a:ext cx="331787"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7" name="Rectangle 111"/>
          <p:cNvSpPr>
            <a:spLocks noChangeArrowheads="1"/>
          </p:cNvSpPr>
          <p:nvPr/>
        </p:nvSpPr>
        <p:spPr bwMode="auto">
          <a:xfrm>
            <a:off x="6951663" y="3000375"/>
            <a:ext cx="419100" cy="230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68" name="Line 112"/>
          <p:cNvSpPr>
            <a:spLocks noChangeShapeType="1"/>
          </p:cNvSpPr>
          <p:nvPr/>
        </p:nvSpPr>
        <p:spPr bwMode="auto">
          <a:xfrm>
            <a:off x="7135813" y="3000375"/>
            <a:ext cx="234950" cy="1206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9" name="Line 113"/>
          <p:cNvSpPr>
            <a:spLocks noChangeShapeType="1"/>
          </p:cNvSpPr>
          <p:nvPr/>
        </p:nvSpPr>
        <p:spPr bwMode="auto">
          <a:xfrm flipH="1">
            <a:off x="7156450" y="3121025"/>
            <a:ext cx="214313" cy="984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0" name="Line 114"/>
          <p:cNvSpPr>
            <a:spLocks noChangeShapeType="1"/>
          </p:cNvSpPr>
          <p:nvPr/>
        </p:nvSpPr>
        <p:spPr bwMode="auto">
          <a:xfrm flipH="1" flipV="1">
            <a:off x="6942138" y="3109913"/>
            <a:ext cx="214312" cy="10953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1" name="Line 115"/>
          <p:cNvSpPr>
            <a:spLocks noChangeShapeType="1"/>
          </p:cNvSpPr>
          <p:nvPr/>
        </p:nvSpPr>
        <p:spPr bwMode="auto">
          <a:xfrm flipV="1">
            <a:off x="6942138" y="3000375"/>
            <a:ext cx="214312" cy="1095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2" name="Line 116"/>
          <p:cNvSpPr>
            <a:spLocks noChangeShapeType="1"/>
          </p:cNvSpPr>
          <p:nvPr/>
        </p:nvSpPr>
        <p:spPr bwMode="auto">
          <a:xfrm>
            <a:off x="5748338" y="4452938"/>
            <a:ext cx="1039812" cy="1111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3" name="Line 117"/>
          <p:cNvSpPr>
            <a:spLocks noChangeShapeType="1"/>
          </p:cNvSpPr>
          <p:nvPr/>
        </p:nvSpPr>
        <p:spPr bwMode="auto">
          <a:xfrm flipV="1">
            <a:off x="6796088" y="1079500"/>
            <a:ext cx="1587" cy="3384550"/>
          </a:xfrm>
          <a:prstGeom prst="line">
            <a:avLst/>
          </a:prstGeom>
          <a:noFill/>
          <a:ln w="190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74" name="Line 118"/>
          <p:cNvSpPr>
            <a:spLocks noChangeShapeType="1"/>
          </p:cNvSpPr>
          <p:nvPr/>
        </p:nvSpPr>
        <p:spPr bwMode="auto">
          <a:xfrm flipH="1">
            <a:off x="866775" y="289083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5" name="Line 119"/>
          <p:cNvSpPr>
            <a:spLocks noChangeShapeType="1"/>
          </p:cNvSpPr>
          <p:nvPr/>
        </p:nvSpPr>
        <p:spPr bwMode="auto">
          <a:xfrm flipH="1">
            <a:off x="857250" y="301148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6" name="Line 120"/>
          <p:cNvSpPr>
            <a:spLocks noChangeShapeType="1"/>
          </p:cNvSpPr>
          <p:nvPr/>
        </p:nvSpPr>
        <p:spPr bwMode="auto">
          <a:xfrm flipH="1">
            <a:off x="866775" y="314166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7" name="Line 121"/>
          <p:cNvSpPr>
            <a:spLocks noChangeShapeType="1"/>
          </p:cNvSpPr>
          <p:nvPr/>
        </p:nvSpPr>
        <p:spPr bwMode="auto">
          <a:xfrm flipH="1">
            <a:off x="857250" y="3273425"/>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8" name="Line 122"/>
          <p:cNvSpPr>
            <a:spLocks noChangeShapeType="1"/>
          </p:cNvSpPr>
          <p:nvPr/>
        </p:nvSpPr>
        <p:spPr bwMode="auto">
          <a:xfrm flipH="1">
            <a:off x="852488" y="3414713"/>
            <a:ext cx="388937"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9" name="Line 123"/>
          <p:cNvSpPr>
            <a:spLocks noChangeShapeType="1"/>
          </p:cNvSpPr>
          <p:nvPr/>
        </p:nvSpPr>
        <p:spPr bwMode="auto">
          <a:xfrm flipH="1">
            <a:off x="844550" y="35290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80" name="Line 124"/>
          <p:cNvSpPr>
            <a:spLocks noChangeShapeType="1"/>
          </p:cNvSpPr>
          <p:nvPr/>
        </p:nvSpPr>
        <p:spPr bwMode="auto">
          <a:xfrm flipH="1">
            <a:off x="860425" y="3676650"/>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81" name="Line 125"/>
          <p:cNvSpPr>
            <a:spLocks noChangeShapeType="1"/>
          </p:cNvSpPr>
          <p:nvPr/>
        </p:nvSpPr>
        <p:spPr bwMode="auto">
          <a:xfrm flipH="1">
            <a:off x="860425" y="3808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82" name="Line 126"/>
          <p:cNvSpPr>
            <a:spLocks noChangeShapeType="1"/>
          </p:cNvSpPr>
          <p:nvPr/>
        </p:nvSpPr>
        <p:spPr bwMode="auto">
          <a:xfrm flipH="1">
            <a:off x="866775" y="4570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83" name="Line 127"/>
          <p:cNvSpPr>
            <a:spLocks noChangeShapeType="1"/>
          </p:cNvSpPr>
          <p:nvPr/>
        </p:nvSpPr>
        <p:spPr bwMode="auto">
          <a:xfrm flipH="1">
            <a:off x="850900" y="4365625"/>
            <a:ext cx="48736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84" name="Line 128"/>
          <p:cNvSpPr>
            <a:spLocks noChangeShapeType="1"/>
          </p:cNvSpPr>
          <p:nvPr/>
        </p:nvSpPr>
        <p:spPr bwMode="auto">
          <a:xfrm>
            <a:off x="4664075" y="3587750"/>
            <a:ext cx="125413"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85" name="Oval 129"/>
          <p:cNvSpPr>
            <a:spLocks noChangeArrowheads="1"/>
          </p:cNvSpPr>
          <p:nvPr/>
        </p:nvSpPr>
        <p:spPr bwMode="auto">
          <a:xfrm>
            <a:off x="1493838" y="1719263"/>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86" name="Oval 130"/>
          <p:cNvSpPr>
            <a:spLocks noChangeArrowheads="1"/>
          </p:cNvSpPr>
          <p:nvPr/>
        </p:nvSpPr>
        <p:spPr bwMode="auto">
          <a:xfrm>
            <a:off x="1493838" y="19002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87" name="Line 131"/>
          <p:cNvSpPr>
            <a:spLocks noChangeShapeType="1"/>
          </p:cNvSpPr>
          <p:nvPr/>
        </p:nvSpPr>
        <p:spPr bwMode="auto">
          <a:xfrm>
            <a:off x="3398838" y="2081213"/>
            <a:ext cx="0" cy="6556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triangle" w="sm" len="sm"/>
                <a:tailEnd type="triangle" w="sm" len="sm"/>
              </a14:hiddenLine>
            </a:ext>
          </a:extLst>
        </p:spPr>
        <p:txBody>
          <a:bodyPr/>
          <a:lstStyle/>
          <a:p>
            <a:endParaRPr lang="zh-CN" altLang="en-US"/>
          </a:p>
        </p:txBody>
      </p:sp>
      <p:sp>
        <p:nvSpPr>
          <p:cNvPr id="45188" name="Line 132"/>
          <p:cNvSpPr>
            <a:spLocks noChangeShapeType="1"/>
          </p:cNvSpPr>
          <p:nvPr/>
        </p:nvSpPr>
        <p:spPr bwMode="auto">
          <a:xfrm>
            <a:off x="3776663" y="2301875"/>
            <a:ext cx="1587" cy="3206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89" name="Oval 133"/>
          <p:cNvSpPr>
            <a:spLocks noChangeArrowheads="1"/>
          </p:cNvSpPr>
          <p:nvPr/>
        </p:nvSpPr>
        <p:spPr bwMode="auto">
          <a:xfrm>
            <a:off x="3363913" y="23828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90" name="Oval 134"/>
          <p:cNvSpPr>
            <a:spLocks noChangeArrowheads="1"/>
          </p:cNvSpPr>
          <p:nvPr/>
        </p:nvSpPr>
        <p:spPr bwMode="auto">
          <a:xfrm>
            <a:off x="3741738" y="2266950"/>
            <a:ext cx="63500" cy="84138"/>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91" name="Oval 135"/>
          <p:cNvSpPr>
            <a:spLocks noChangeArrowheads="1"/>
          </p:cNvSpPr>
          <p:nvPr/>
        </p:nvSpPr>
        <p:spPr bwMode="auto">
          <a:xfrm>
            <a:off x="5459413" y="23828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92" name="Oval 136"/>
          <p:cNvSpPr>
            <a:spLocks noChangeArrowheads="1"/>
          </p:cNvSpPr>
          <p:nvPr/>
        </p:nvSpPr>
        <p:spPr bwMode="auto">
          <a:xfrm>
            <a:off x="5597525" y="2266950"/>
            <a:ext cx="63500" cy="84138"/>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93" name="Oval 137"/>
          <p:cNvSpPr>
            <a:spLocks noChangeArrowheads="1"/>
          </p:cNvSpPr>
          <p:nvPr/>
        </p:nvSpPr>
        <p:spPr bwMode="auto">
          <a:xfrm>
            <a:off x="5153025" y="2849563"/>
            <a:ext cx="65088"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94" name="Oval 138"/>
          <p:cNvSpPr>
            <a:spLocks noChangeArrowheads="1"/>
          </p:cNvSpPr>
          <p:nvPr/>
        </p:nvSpPr>
        <p:spPr bwMode="auto">
          <a:xfrm>
            <a:off x="4206875" y="3382963"/>
            <a:ext cx="65088"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95" name="Rectangle 139"/>
          <p:cNvSpPr>
            <a:spLocks noChangeArrowheads="1"/>
          </p:cNvSpPr>
          <p:nvPr/>
        </p:nvSpPr>
        <p:spPr bwMode="auto">
          <a:xfrm>
            <a:off x="2819400" y="2743200"/>
            <a:ext cx="81915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AC0=1</a:t>
            </a:r>
          </a:p>
        </p:txBody>
      </p:sp>
      <p:sp>
        <p:nvSpPr>
          <p:cNvPr id="45196" name="Rectangle 140"/>
          <p:cNvSpPr>
            <a:spLocks noChangeArrowheads="1"/>
          </p:cNvSpPr>
          <p:nvPr/>
        </p:nvSpPr>
        <p:spPr bwMode="auto">
          <a:xfrm>
            <a:off x="3581400" y="2743200"/>
            <a:ext cx="738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AC1(n)=1</a:t>
            </a:r>
          </a:p>
        </p:txBody>
      </p:sp>
      <p:sp>
        <p:nvSpPr>
          <p:cNvPr id="45197" name="Rectangle 141"/>
          <p:cNvSpPr>
            <a:spLocks noChangeArrowheads="1"/>
          </p:cNvSpPr>
          <p:nvPr/>
        </p:nvSpPr>
        <p:spPr bwMode="auto">
          <a:xfrm>
            <a:off x="3124200" y="3733800"/>
            <a:ext cx="841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XOR(n)</a:t>
            </a:r>
          </a:p>
        </p:txBody>
      </p:sp>
      <p:sp>
        <p:nvSpPr>
          <p:cNvPr id="45198" name="Rectangle 142"/>
          <p:cNvSpPr>
            <a:spLocks noChangeArrowheads="1"/>
          </p:cNvSpPr>
          <p:nvPr/>
        </p:nvSpPr>
        <p:spPr bwMode="auto">
          <a:xfrm>
            <a:off x="4946650" y="4795838"/>
            <a:ext cx="6159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a:t>
            </a:r>
          </a:p>
        </p:txBody>
      </p:sp>
      <p:sp>
        <p:nvSpPr>
          <p:cNvPr id="45199" name="Line 143"/>
          <p:cNvSpPr>
            <a:spLocks noChangeShapeType="1"/>
          </p:cNvSpPr>
          <p:nvPr/>
        </p:nvSpPr>
        <p:spPr bwMode="auto">
          <a:xfrm>
            <a:off x="5530850" y="4848225"/>
            <a:ext cx="0" cy="2301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00" name="Line 144"/>
          <p:cNvSpPr>
            <a:spLocks noChangeShapeType="1"/>
          </p:cNvSpPr>
          <p:nvPr/>
        </p:nvSpPr>
        <p:spPr bwMode="auto">
          <a:xfrm flipH="1">
            <a:off x="5187950" y="5078413"/>
            <a:ext cx="342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01" name="Line 145"/>
          <p:cNvSpPr>
            <a:spLocks noChangeShapeType="1"/>
          </p:cNvSpPr>
          <p:nvPr/>
        </p:nvSpPr>
        <p:spPr bwMode="auto">
          <a:xfrm>
            <a:off x="5632450" y="4832350"/>
            <a:ext cx="0" cy="2460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02" name="Line 146"/>
          <p:cNvSpPr>
            <a:spLocks noChangeShapeType="1"/>
          </p:cNvSpPr>
          <p:nvPr/>
        </p:nvSpPr>
        <p:spPr bwMode="auto">
          <a:xfrm>
            <a:off x="5632450" y="5078413"/>
            <a:ext cx="3794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03" name="Rectangle 147"/>
          <p:cNvSpPr>
            <a:spLocks noChangeArrowheads="1"/>
          </p:cNvSpPr>
          <p:nvPr/>
        </p:nvSpPr>
        <p:spPr bwMode="auto">
          <a:xfrm>
            <a:off x="5737225" y="4778375"/>
            <a:ext cx="9032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a:t>
            </a:r>
          </a:p>
        </p:txBody>
      </p:sp>
      <p:sp>
        <p:nvSpPr>
          <p:cNvPr id="45204" name="Rectangle 148"/>
          <p:cNvSpPr>
            <a:spLocks noChangeArrowheads="1"/>
          </p:cNvSpPr>
          <p:nvPr/>
        </p:nvSpPr>
        <p:spPr bwMode="auto">
          <a:xfrm>
            <a:off x="6389688" y="4799013"/>
            <a:ext cx="14589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zh-CN" altLang="en-US" sz="1200" b="1">
                <a:latin typeface="Times New Roman" pitchFamily="18" charset="0"/>
              </a:rPr>
              <a:t>来自相邻引脚</a:t>
            </a:r>
          </a:p>
        </p:txBody>
      </p:sp>
      <p:sp>
        <p:nvSpPr>
          <p:cNvPr id="45205" name="Rectangle 149"/>
          <p:cNvSpPr>
            <a:spLocks noChangeArrowheads="1"/>
          </p:cNvSpPr>
          <p:nvPr/>
        </p:nvSpPr>
        <p:spPr bwMode="auto">
          <a:xfrm>
            <a:off x="6927850" y="836613"/>
            <a:ext cx="86995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zh-CN" altLang="en-US" sz="1200" b="1">
                <a:latin typeface="Times New Roman" pitchFamily="18" charset="0"/>
              </a:rPr>
              <a:t>至相邻</a:t>
            </a:r>
          </a:p>
          <a:p>
            <a:pPr algn="just" eaLnBrk="0" hangingPunct="0"/>
            <a:r>
              <a:rPr lang="zh-CN" altLang="en-US" sz="1200" b="1">
                <a:latin typeface="Times New Roman" pitchFamily="18" charset="0"/>
              </a:rPr>
              <a:t>宏单元</a:t>
            </a:r>
          </a:p>
        </p:txBody>
      </p:sp>
      <p:sp>
        <p:nvSpPr>
          <p:cNvPr id="45206" name="Line 150"/>
          <p:cNvSpPr>
            <a:spLocks noChangeShapeType="1"/>
          </p:cNvSpPr>
          <p:nvPr/>
        </p:nvSpPr>
        <p:spPr bwMode="auto">
          <a:xfrm>
            <a:off x="5130800" y="1679575"/>
            <a:ext cx="0" cy="1730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07" name="Line 151"/>
          <p:cNvSpPr>
            <a:spLocks noChangeShapeType="1"/>
          </p:cNvSpPr>
          <p:nvPr/>
        </p:nvSpPr>
        <p:spPr bwMode="auto">
          <a:xfrm>
            <a:off x="5064125" y="1851025"/>
            <a:ext cx="117475"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08" name="Line 152"/>
          <p:cNvSpPr>
            <a:spLocks noChangeShapeType="1"/>
          </p:cNvSpPr>
          <p:nvPr/>
        </p:nvSpPr>
        <p:spPr bwMode="auto">
          <a:xfrm>
            <a:off x="5100638" y="1884363"/>
            <a:ext cx="523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09" name="Line 153"/>
          <p:cNvSpPr>
            <a:spLocks noChangeShapeType="1"/>
          </p:cNvSpPr>
          <p:nvPr/>
        </p:nvSpPr>
        <p:spPr bwMode="auto">
          <a:xfrm>
            <a:off x="5116513" y="1908175"/>
            <a:ext cx="22225"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10" name="Line 154"/>
          <p:cNvSpPr>
            <a:spLocks noChangeShapeType="1"/>
          </p:cNvSpPr>
          <p:nvPr/>
        </p:nvSpPr>
        <p:spPr bwMode="auto">
          <a:xfrm>
            <a:off x="3870325" y="2540000"/>
            <a:ext cx="1588" cy="174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11" name="Line 155"/>
          <p:cNvSpPr>
            <a:spLocks noChangeShapeType="1"/>
          </p:cNvSpPr>
          <p:nvPr/>
        </p:nvSpPr>
        <p:spPr bwMode="auto">
          <a:xfrm>
            <a:off x="3805238" y="2713038"/>
            <a:ext cx="1174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12" name="Line 156"/>
          <p:cNvSpPr>
            <a:spLocks noChangeShapeType="1"/>
          </p:cNvSpPr>
          <p:nvPr/>
        </p:nvSpPr>
        <p:spPr bwMode="auto">
          <a:xfrm>
            <a:off x="3841750" y="2746375"/>
            <a:ext cx="508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13" name="Line 157"/>
          <p:cNvSpPr>
            <a:spLocks noChangeShapeType="1"/>
          </p:cNvSpPr>
          <p:nvPr/>
        </p:nvSpPr>
        <p:spPr bwMode="auto">
          <a:xfrm>
            <a:off x="3856038" y="2770188"/>
            <a:ext cx="2222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14" name="Line 158"/>
          <p:cNvSpPr>
            <a:spLocks noChangeShapeType="1"/>
          </p:cNvSpPr>
          <p:nvPr/>
        </p:nvSpPr>
        <p:spPr bwMode="auto">
          <a:xfrm>
            <a:off x="3405188" y="3414713"/>
            <a:ext cx="0" cy="2682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15" name="Line 159"/>
          <p:cNvSpPr>
            <a:spLocks noChangeShapeType="1"/>
          </p:cNvSpPr>
          <p:nvPr/>
        </p:nvSpPr>
        <p:spPr bwMode="auto">
          <a:xfrm>
            <a:off x="3338513" y="3683000"/>
            <a:ext cx="1174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16" name="Line 160"/>
          <p:cNvSpPr>
            <a:spLocks noChangeShapeType="1"/>
          </p:cNvSpPr>
          <p:nvPr/>
        </p:nvSpPr>
        <p:spPr bwMode="auto">
          <a:xfrm>
            <a:off x="3376613" y="3714750"/>
            <a:ext cx="508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17" name="Line 161"/>
          <p:cNvSpPr>
            <a:spLocks noChangeShapeType="1"/>
          </p:cNvSpPr>
          <p:nvPr/>
        </p:nvSpPr>
        <p:spPr bwMode="auto">
          <a:xfrm>
            <a:off x="3390900" y="3740150"/>
            <a:ext cx="222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18" name="Line 162"/>
          <p:cNvSpPr>
            <a:spLocks noChangeShapeType="1"/>
          </p:cNvSpPr>
          <p:nvPr/>
        </p:nvSpPr>
        <p:spPr bwMode="auto">
          <a:xfrm>
            <a:off x="1127125" y="1565275"/>
            <a:ext cx="1588" cy="174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19" name="Line 163"/>
          <p:cNvSpPr>
            <a:spLocks noChangeShapeType="1"/>
          </p:cNvSpPr>
          <p:nvPr/>
        </p:nvSpPr>
        <p:spPr bwMode="auto">
          <a:xfrm>
            <a:off x="1062038" y="1738313"/>
            <a:ext cx="1174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20" name="Line 164"/>
          <p:cNvSpPr>
            <a:spLocks noChangeShapeType="1"/>
          </p:cNvSpPr>
          <p:nvPr/>
        </p:nvSpPr>
        <p:spPr bwMode="auto">
          <a:xfrm>
            <a:off x="1098550" y="1771650"/>
            <a:ext cx="50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21" name="Line 165"/>
          <p:cNvSpPr>
            <a:spLocks noChangeShapeType="1"/>
          </p:cNvSpPr>
          <p:nvPr/>
        </p:nvSpPr>
        <p:spPr bwMode="auto">
          <a:xfrm>
            <a:off x="1112838" y="1795463"/>
            <a:ext cx="222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22" name="Line 166"/>
          <p:cNvSpPr>
            <a:spLocks noChangeShapeType="1"/>
          </p:cNvSpPr>
          <p:nvPr/>
        </p:nvSpPr>
        <p:spPr bwMode="auto">
          <a:xfrm flipH="1">
            <a:off x="3709988" y="2540000"/>
            <a:ext cx="1619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23" name="Oval 167"/>
          <p:cNvSpPr>
            <a:spLocks noChangeArrowheads="1"/>
          </p:cNvSpPr>
          <p:nvPr/>
        </p:nvSpPr>
        <p:spPr bwMode="auto">
          <a:xfrm>
            <a:off x="6761163" y="3078163"/>
            <a:ext cx="66675" cy="77787"/>
          </a:xfrm>
          <a:prstGeom prst="ellipse">
            <a:avLst/>
          </a:prstGeom>
          <a:solidFill>
            <a:srgbClr val="000000"/>
          </a:solidFill>
          <a:ln w="19050">
            <a:solidFill>
              <a:srgbClr val="000000"/>
            </a:solidFill>
            <a:round/>
            <a:headEnd/>
            <a:tailEnd/>
          </a:ln>
        </p:spPr>
        <p:txBody>
          <a:bodyPr/>
          <a:lstStyle/>
          <a:p>
            <a:endParaRPr lang="zh-CN" altLang="en-US"/>
          </a:p>
        </p:txBody>
      </p:sp>
      <p:sp>
        <p:nvSpPr>
          <p:cNvPr id="45224" name="Rectangle 168"/>
          <p:cNvSpPr>
            <a:spLocks noChangeArrowheads="1"/>
          </p:cNvSpPr>
          <p:nvPr/>
        </p:nvSpPr>
        <p:spPr bwMode="auto">
          <a:xfrm>
            <a:off x="1752600" y="1600200"/>
            <a:ext cx="3683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0×</a:t>
            </a:r>
          </a:p>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endParaRPr lang="en-US" altLang="zh-CN" sz="1400" b="1">
              <a:solidFill>
                <a:schemeClr val="bg1"/>
              </a:solidFill>
              <a:latin typeface="Times New Roman" pitchFamily="18" charset="0"/>
            </a:endParaRPr>
          </a:p>
        </p:txBody>
      </p:sp>
      <p:sp>
        <p:nvSpPr>
          <p:cNvPr id="45225" name="Rectangle 169"/>
          <p:cNvSpPr>
            <a:spLocks noChangeArrowheads="1"/>
          </p:cNvSpPr>
          <p:nvPr/>
        </p:nvSpPr>
        <p:spPr bwMode="auto">
          <a:xfrm>
            <a:off x="5465763" y="2890838"/>
            <a:ext cx="369887"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0×</a:t>
            </a:r>
          </a:p>
          <a:p>
            <a:pPr algn="just" eaLnBrk="0" hangingPunct="0">
              <a:lnSpc>
                <a:spcPct val="64000"/>
              </a:lnSpc>
            </a:pPr>
            <a:endParaRPr lang="en-US" altLang="zh-CN" sz="1400" b="1">
              <a:solidFill>
                <a:schemeClr val="bg1"/>
              </a:solidFill>
              <a:latin typeface="Times New Roman" pitchFamily="18" charset="0"/>
            </a:endParaRPr>
          </a:p>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endParaRPr lang="en-US" altLang="zh-CN" sz="1400" b="1">
              <a:solidFill>
                <a:schemeClr val="bg1"/>
              </a:solidFill>
              <a:latin typeface="Times New Roman" pitchFamily="18" charset="0"/>
            </a:endParaRPr>
          </a:p>
        </p:txBody>
      </p:sp>
      <p:sp>
        <p:nvSpPr>
          <p:cNvPr id="45226" name="Rectangle 170"/>
          <p:cNvSpPr>
            <a:spLocks noChangeArrowheads="1"/>
          </p:cNvSpPr>
          <p:nvPr/>
        </p:nvSpPr>
        <p:spPr bwMode="auto">
          <a:xfrm>
            <a:off x="5486400" y="4267200"/>
            <a:ext cx="369888"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0×</a:t>
            </a:r>
          </a:p>
          <a:p>
            <a:pPr algn="just" eaLnBrk="0" hangingPunct="0">
              <a:lnSpc>
                <a:spcPct val="64000"/>
              </a:lnSpc>
            </a:pPr>
            <a:endParaRPr lang="en-US" altLang="zh-CN" sz="1400" b="1">
              <a:latin typeface="Times New Roman" pitchFamily="18" charset="0"/>
            </a:endParaRPr>
          </a:p>
        </p:txBody>
      </p:sp>
      <p:sp>
        <p:nvSpPr>
          <p:cNvPr id="45227" name="Text Box 171"/>
          <p:cNvSpPr txBox="1">
            <a:spLocks noChangeArrowheads="1"/>
          </p:cNvSpPr>
          <p:nvPr/>
        </p:nvSpPr>
        <p:spPr bwMode="auto">
          <a:xfrm>
            <a:off x="2667000" y="304800"/>
            <a:ext cx="3810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r>
              <a:rPr lang="zh-CN" altLang="en-US" sz="2000" b="1">
                <a:latin typeface="Times New Roman" pitchFamily="18" charset="0"/>
              </a:rPr>
              <a:t>带反馈的组合输出结构</a:t>
            </a:r>
          </a:p>
        </p:txBody>
      </p:sp>
      <p:sp>
        <p:nvSpPr>
          <p:cNvPr id="45228" name="Text Box 172"/>
          <p:cNvSpPr txBox="1">
            <a:spLocks noChangeArrowheads="1"/>
          </p:cNvSpPr>
          <p:nvPr/>
        </p:nvSpPr>
        <p:spPr bwMode="auto">
          <a:xfrm>
            <a:off x="381000" y="54102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宋体" pitchFamily="2" charset="-122"/>
              </a:rPr>
              <a:t>特点：允许</a:t>
            </a:r>
            <a:r>
              <a:rPr kumimoji="1" lang="en-US" altLang="zh-CN" sz="2400" b="1">
                <a:latin typeface="宋体" pitchFamily="2" charset="-122"/>
              </a:rPr>
              <a:t>7</a:t>
            </a:r>
            <a:r>
              <a:rPr kumimoji="1" lang="zh-CN" altLang="en-US" sz="2400" b="1">
                <a:latin typeface="宋体" pitchFamily="2" charset="-122"/>
              </a:rPr>
              <a:t>个乘积项，双向输入、输出，有三态控制</a:t>
            </a:r>
          </a:p>
        </p:txBody>
      </p:sp>
      <p:sp>
        <p:nvSpPr>
          <p:cNvPr id="45229" name="Line 173"/>
          <p:cNvSpPr>
            <a:spLocks noChangeShapeType="1"/>
          </p:cNvSpPr>
          <p:nvPr/>
        </p:nvSpPr>
        <p:spPr bwMode="auto">
          <a:xfrm>
            <a:off x="5334000" y="1143000"/>
            <a:ext cx="381000" cy="228600"/>
          </a:xfrm>
          <a:prstGeom prst="line">
            <a:avLst/>
          </a:prstGeom>
          <a:noFill/>
          <a:ln w="19050" cap="sq">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230" name="Line 174"/>
          <p:cNvSpPr>
            <a:spLocks noChangeShapeType="1"/>
          </p:cNvSpPr>
          <p:nvPr/>
        </p:nvSpPr>
        <p:spPr bwMode="auto">
          <a:xfrm>
            <a:off x="5486400" y="2895600"/>
            <a:ext cx="304800" cy="228600"/>
          </a:xfrm>
          <a:prstGeom prst="line">
            <a:avLst/>
          </a:prstGeom>
          <a:noFill/>
          <a:ln w="19050" cap="sq">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231" name="Line 175"/>
          <p:cNvSpPr>
            <a:spLocks noChangeShapeType="1"/>
          </p:cNvSpPr>
          <p:nvPr/>
        </p:nvSpPr>
        <p:spPr bwMode="auto">
          <a:xfrm flipH="1">
            <a:off x="5410200" y="4495800"/>
            <a:ext cx="304800" cy="0"/>
          </a:xfrm>
          <a:prstGeom prst="line">
            <a:avLst/>
          </a:prstGeom>
          <a:noFill/>
          <a:ln w="19050" cap="sq">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232" name="AutoShape 176">
            <a:hlinkClick r:id="rId3" action="ppaction://hlinksldjump" highlightClick="1"/>
          </p:cNvPr>
          <p:cNvSpPr>
            <a:spLocks noChangeArrowheads="1"/>
          </p:cNvSpPr>
          <p:nvPr/>
        </p:nvSpPr>
        <p:spPr bwMode="auto">
          <a:xfrm>
            <a:off x="8001000" y="5943600"/>
            <a:ext cx="457200" cy="304800"/>
          </a:xfrm>
          <a:prstGeom prst="actionButtonBackPrevious">
            <a:avLst/>
          </a:prstGeom>
          <a:solidFill>
            <a:srgbClr val="808080"/>
          </a:solidFill>
          <a:ln w="12700" cap="sq">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8430123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5399088" y="1031875"/>
            <a:ext cx="35877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6083" name="Line 3"/>
          <p:cNvSpPr>
            <a:spLocks noChangeShapeType="1"/>
          </p:cNvSpPr>
          <p:nvPr/>
        </p:nvSpPr>
        <p:spPr bwMode="auto">
          <a:xfrm flipH="1">
            <a:off x="1198563" y="4298950"/>
            <a:ext cx="222250" cy="1571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84" name="Line 4"/>
          <p:cNvSpPr>
            <a:spLocks noChangeShapeType="1"/>
          </p:cNvSpPr>
          <p:nvPr/>
        </p:nvSpPr>
        <p:spPr bwMode="auto">
          <a:xfrm>
            <a:off x="1420813" y="4302125"/>
            <a:ext cx="0"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85" name="Freeform 5"/>
          <p:cNvSpPr>
            <a:spLocks/>
          </p:cNvSpPr>
          <p:nvPr/>
        </p:nvSpPr>
        <p:spPr bwMode="auto">
          <a:xfrm>
            <a:off x="2611438" y="3348038"/>
            <a:ext cx="455612" cy="206375"/>
          </a:xfrm>
          <a:custGeom>
            <a:avLst/>
            <a:gdLst>
              <a:gd name="T0" fmla="*/ 0 w 20000"/>
              <a:gd name="T1" fmla="*/ 19894 h 20000"/>
              <a:gd name="T2" fmla="*/ 1581 w 20000"/>
              <a:gd name="T3" fmla="*/ 19894 h 20000"/>
              <a:gd name="T4" fmla="*/ 2778 w 20000"/>
              <a:gd name="T5" fmla="*/ 19894 h 20000"/>
              <a:gd name="T6" fmla="*/ 3974 w 20000"/>
              <a:gd name="T7" fmla="*/ 19894 h 20000"/>
              <a:gd name="T8" fmla="*/ 5598 w 20000"/>
              <a:gd name="T9" fmla="*/ 18936 h 20000"/>
              <a:gd name="T10" fmla="*/ 6795 w 20000"/>
              <a:gd name="T11" fmla="*/ 18936 h 20000"/>
              <a:gd name="T12" fmla="*/ 7564 w 20000"/>
              <a:gd name="T13" fmla="*/ 17979 h 20000"/>
              <a:gd name="T14" fmla="*/ 8803 w 20000"/>
              <a:gd name="T15" fmla="*/ 17979 h 20000"/>
              <a:gd name="T16" fmla="*/ 10000 w 20000"/>
              <a:gd name="T17" fmla="*/ 16915 h 20000"/>
              <a:gd name="T18" fmla="*/ 10769 w 20000"/>
              <a:gd name="T19" fmla="*/ 15957 h 20000"/>
              <a:gd name="T20" fmla="*/ 11581 w 20000"/>
              <a:gd name="T21" fmla="*/ 15000 h 20000"/>
              <a:gd name="T22" fmla="*/ 12393 w 20000"/>
              <a:gd name="T23" fmla="*/ 15000 h 20000"/>
              <a:gd name="T24" fmla="*/ 13162 w 20000"/>
              <a:gd name="T25" fmla="*/ 13936 h 20000"/>
              <a:gd name="T26" fmla="*/ 13974 w 20000"/>
              <a:gd name="T27" fmla="*/ 12979 h 20000"/>
              <a:gd name="T28" fmla="*/ 14786 w 20000"/>
              <a:gd name="T29" fmla="*/ 12021 h 20000"/>
              <a:gd name="T30" fmla="*/ 15556 w 20000"/>
              <a:gd name="T31" fmla="*/ 10957 h 20000"/>
              <a:gd name="T32" fmla="*/ 15983 w 20000"/>
              <a:gd name="T33" fmla="*/ 10000 h 20000"/>
              <a:gd name="T34" fmla="*/ 16368 w 20000"/>
              <a:gd name="T35" fmla="*/ 8936 h 20000"/>
              <a:gd name="T36" fmla="*/ 17179 w 20000"/>
              <a:gd name="T37" fmla="*/ 7979 h 20000"/>
              <a:gd name="T38" fmla="*/ 17564 w 20000"/>
              <a:gd name="T39" fmla="*/ 7021 h 20000"/>
              <a:gd name="T40" fmla="*/ 17949 w 20000"/>
              <a:gd name="T41" fmla="*/ 5957 h 20000"/>
              <a:gd name="T42" fmla="*/ 18376 w 20000"/>
              <a:gd name="T43" fmla="*/ 5000 h 20000"/>
              <a:gd name="T44" fmla="*/ 18376 w 20000"/>
              <a:gd name="T45" fmla="*/ 5000 h 20000"/>
              <a:gd name="T46" fmla="*/ 18761 w 20000"/>
              <a:gd name="T47" fmla="*/ 4043 h 20000"/>
              <a:gd name="T48" fmla="*/ 19145 w 20000"/>
              <a:gd name="T49" fmla="*/ 2979 h 20000"/>
              <a:gd name="T50" fmla="*/ 19145 w 20000"/>
              <a:gd name="T51" fmla="*/ 2021 h 20000"/>
              <a:gd name="T52" fmla="*/ 19573 w 20000"/>
              <a:gd name="T53" fmla="*/ 2021 h 20000"/>
              <a:gd name="T54" fmla="*/ 19573 w 20000"/>
              <a:gd name="T55" fmla="*/ 1064 h 20000"/>
              <a:gd name="T56" fmla="*/ 19573 w 20000"/>
              <a:gd name="T57" fmla="*/ 1064 h 20000"/>
              <a:gd name="T58" fmla="*/ 19957 w 20000"/>
              <a:gd name="T59" fmla="*/ 0 h 20000"/>
              <a:gd name="T60" fmla="*/ 19957 w 20000"/>
              <a:gd name="T61" fmla="*/ 0 h 20000"/>
              <a:gd name="T62" fmla="*/ 19957 w 20000"/>
              <a:gd name="T63" fmla="*/ 0 h 20000"/>
              <a:gd name="T64" fmla="*/ 1995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94"/>
                </a:moveTo>
                <a:lnTo>
                  <a:pt x="1581" y="19894"/>
                </a:lnTo>
                <a:lnTo>
                  <a:pt x="2778" y="19894"/>
                </a:lnTo>
                <a:lnTo>
                  <a:pt x="3974" y="19894"/>
                </a:lnTo>
                <a:lnTo>
                  <a:pt x="5598" y="18936"/>
                </a:lnTo>
                <a:lnTo>
                  <a:pt x="6795" y="18936"/>
                </a:lnTo>
                <a:lnTo>
                  <a:pt x="7564" y="17979"/>
                </a:lnTo>
                <a:lnTo>
                  <a:pt x="8803" y="17979"/>
                </a:lnTo>
                <a:lnTo>
                  <a:pt x="10000" y="16915"/>
                </a:lnTo>
                <a:lnTo>
                  <a:pt x="10769" y="15957"/>
                </a:lnTo>
                <a:lnTo>
                  <a:pt x="11581" y="15000"/>
                </a:lnTo>
                <a:lnTo>
                  <a:pt x="12393" y="15000"/>
                </a:lnTo>
                <a:lnTo>
                  <a:pt x="13162" y="13936"/>
                </a:lnTo>
                <a:lnTo>
                  <a:pt x="13974" y="12979"/>
                </a:lnTo>
                <a:lnTo>
                  <a:pt x="14786" y="12021"/>
                </a:lnTo>
                <a:lnTo>
                  <a:pt x="15556" y="10957"/>
                </a:lnTo>
                <a:lnTo>
                  <a:pt x="15983" y="10000"/>
                </a:lnTo>
                <a:lnTo>
                  <a:pt x="16368" y="8936"/>
                </a:lnTo>
                <a:lnTo>
                  <a:pt x="17179" y="7979"/>
                </a:lnTo>
                <a:lnTo>
                  <a:pt x="17564" y="7021"/>
                </a:lnTo>
                <a:lnTo>
                  <a:pt x="17949" y="5957"/>
                </a:lnTo>
                <a:lnTo>
                  <a:pt x="18376" y="5000"/>
                </a:lnTo>
                <a:lnTo>
                  <a:pt x="18761" y="4043"/>
                </a:lnTo>
                <a:lnTo>
                  <a:pt x="19145" y="2979"/>
                </a:lnTo>
                <a:lnTo>
                  <a:pt x="19145" y="2021"/>
                </a:lnTo>
                <a:lnTo>
                  <a:pt x="19573" y="2021"/>
                </a:lnTo>
                <a:lnTo>
                  <a:pt x="19573" y="1064"/>
                </a:lnTo>
                <a:lnTo>
                  <a:pt x="1995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6" name="Freeform 6"/>
          <p:cNvSpPr>
            <a:spLocks/>
          </p:cNvSpPr>
          <p:nvPr/>
        </p:nvSpPr>
        <p:spPr bwMode="auto">
          <a:xfrm>
            <a:off x="2611438" y="3144838"/>
            <a:ext cx="455612" cy="204787"/>
          </a:xfrm>
          <a:custGeom>
            <a:avLst/>
            <a:gdLst>
              <a:gd name="T0" fmla="*/ 19957 w 20000"/>
              <a:gd name="T1" fmla="*/ 19894 h 20000"/>
              <a:gd name="T2" fmla="*/ 19957 w 20000"/>
              <a:gd name="T3" fmla="*/ 19894 h 20000"/>
              <a:gd name="T4" fmla="*/ 19957 w 20000"/>
              <a:gd name="T5" fmla="*/ 19894 h 20000"/>
              <a:gd name="T6" fmla="*/ 19957 w 20000"/>
              <a:gd name="T7" fmla="*/ 19894 h 20000"/>
              <a:gd name="T8" fmla="*/ 19573 w 20000"/>
              <a:gd name="T9" fmla="*/ 18936 h 20000"/>
              <a:gd name="T10" fmla="*/ 19573 w 20000"/>
              <a:gd name="T11" fmla="*/ 18936 h 20000"/>
              <a:gd name="T12" fmla="*/ 19573 w 20000"/>
              <a:gd name="T13" fmla="*/ 17979 h 20000"/>
              <a:gd name="T14" fmla="*/ 19145 w 20000"/>
              <a:gd name="T15" fmla="*/ 17979 h 20000"/>
              <a:gd name="T16" fmla="*/ 19145 w 20000"/>
              <a:gd name="T17" fmla="*/ 16915 h 20000"/>
              <a:gd name="T18" fmla="*/ 18761 w 20000"/>
              <a:gd name="T19" fmla="*/ 15957 h 20000"/>
              <a:gd name="T20" fmla="*/ 18376 w 20000"/>
              <a:gd name="T21" fmla="*/ 15000 h 20000"/>
              <a:gd name="T22" fmla="*/ 18376 w 20000"/>
              <a:gd name="T23" fmla="*/ 15000 h 20000"/>
              <a:gd name="T24" fmla="*/ 17949 w 20000"/>
              <a:gd name="T25" fmla="*/ 13936 h 20000"/>
              <a:gd name="T26" fmla="*/ 17564 w 20000"/>
              <a:gd name="T27" fmla="*/ 12979 h 20000"/>
              <a:gd name="T28" fmla="*/ 17179 w 20000"/>
              <a:gd name="T29" fmla="*/ 12021 h 20000"/>
              <a:gd name="T30" fmla="*/ 16368 w 20000"/>
              <a:gd name="T31" fmla="*/ 10957 h 20000"/>
              <a:gd name="T32" fmla="*/ 15983 w 20000"/>
              <a:gd name="T33" fmla="*/ 10000 h 20000"/>
              <a:gd name="T34" fmla="*/ 15556 w 20000"/>
              <a:gd name="T35" fmla="*/ 9043 h 20000"/>
              <a:gd name="T36" fmla="*/ 14786 w 20000"/>
              <a:gd name="T37" fmla="*/ 7979 h 20000"/>
              <a:gd name="T38" fmla="*/ 13974 w 20000"/>
              <a:gd name="T39" fmla="*/ 7021 h 20000"/>
              <a:gd name="T40" fmla="*/ 13162 w 20000"/>
              <a:gd name="T41" fmla="*/ 5957 h 20000"/>
              <a:gd name="T42" fmla="*/ 12393 w 20000"/>
              <a:gd name="T43" fmla="*/ 5000 h 20000"/>
              <a:gd name="T44" fmla="*/ 11581 w 20000"/>
              <a:gd name="T45" fmla="*/ 5000 h 20000"/>
              <a:gd name="T46" fmla="*/ 10769 w 20000"/>
              <a:gd name="T47" fmla="*/ 4043 h 20000"/>
              <a:gd name="T48" fmla="*/ 10000 w 20000"/>
              <a:gd name="T49" fmla="*/ 2979 h 20000"/>
              <a:gd name="T50" fmla="*/ 8803 w 20000"/>
              <a:gd name="T51" fmla="*/ 2021 h 20000"/>
              <a:gd name="T52" fmla="*/ 7564 w 20000"/>
              <a:gd name="T53" fmla="*/ 2021 h 20000"/>
              <a:gd name="T54" fmla="*/ 6795 w 20000"/>
              <a:gd name="T55" fmla="*/ 1064 h 20000"/>
              <a:gd name="T56" fmla="*/ 5598 w 20000"/>
              <a:gd name="T57" fmla="*/ 1064 h 20000"/>
              <a:gd name="T58" fmla="*/ 3974 w 20000"/>
              <a:gd name="T59" fmla="*/ 0 h 20000"/>
              <a:gd name="T60" fmla="*/ 2778 w 20000"/>
              <a:gd name="T61" fmla="*/ 0 h 20000"/>
              <a:gd name="T62" fmla="*/ 1581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57" y="19894"/>
                </a:moveTo>
                <a:lnTo>
                  <a:pt x="19957" y="19894"/>
                </a:lnTo>
                <a:lnTo>
                  <a:pt x="19573" y="18936"/>
                </a:lnTo>
                <a:lnTo>
                  <a:pt x="19573" y="17979"/>
                </a:lnTo>
                <a:lnTo>
                  <a:pt x="19145" y="17979"/>
                </a:lnTo>
                <a:lnTo>
                  <a:pt x="19145" y="16915"/>
                </a:lnTo>
                <a:lnTo>
                  <a:pt x="18761" y="15957"/>
                </a:lnTo>
                <a:lnTo>
                  <a:pt x="18376" y="15000"/>
                </a:lnTo>
                <a:lnTo>
                  <a:pt x="17949" y="13936"/>
                </a:lnTo>
                <a:lnTo>
                  <a:pt x="17564" y="12979"/>
                </a:lnTo>
                <a:lnTo>
                  <a:pt x="17179" y="12021"/>
                </a:lnTo>
                <a:lnTo>
                  <a:pt x="16368" y="10957"/>
                </a:lnTo>
                <a:lnTo>
                  <a:pt x="15983" y="10000"/>
                </a:lnTo>
                <a:lnTo>
                  <a:pt x="15556" y="9043"/>
                </a:lnTo>
                <a:lnTo>
                  <a:pt x="14786" y="7979"/>
                </a:lnTo>
                <a:lnTo>
                  <a:pt x="13974" y="7021"/>
                </a:lnTo>
                <a:lnTo>
                  <a:pt x="13162" y="5957"/>
                </a:lnTo>
                <a:lnTo>
                  <a:pt x="12393" y="5000"/>
                </a:lnTo>
                <a:lnTo>
                  <a:pt x="11581" y="5000"/>
                </a:lnTo>
                <a:lnTo>
                  <a:pt x="10769" y="4043"/>
                </a:lnTo>
                <a:lnTo>
                  <a:pt x="10000" y="2979"/>
                </a:lnTo>
                <a:lnTo>
                  <a:pt x="8803" y="2021"/>
                </a:lnTo>
                <a:lnTo>
                  <a:pt x="7564" y="2021"/>
                </a:lnTo>
                <a:lnTo>
                  <a:pt x="6795" y="1064"/>
                </a:lnTo>
                <a:lnTo>
                  <a:pt x="5598" y="1064"/>
                </a:lnTo>
                <a:lnTo>
                  <a:pt x="3974" y="0"/>
                </a:lnTo>
                <a:lnTo>
                  <a:pt x="2778" y="0"/>
                </a:lnTo>
                <a:lnTo>
                  <a:pt x="158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7" name="Freeform 7"/>
          <p:cNvSpPr>
            <a:spLocks/>
          </p:cNvSpPr>
          <p:nvPr/>
        </p:nvSpPr>
        <p:spPr bwMode="auto">
          <a:xfrm>
            <a:off x="2541588" y="3095625"/>
            <a:ext cx="80962" cy="476250"/>
          </a:xfrm>
          <a:custGeom>
            <a:avLst/>
            <a:gdLst>
              <a:gd name="T0" fmla="*/ 0 w 20000"/>
              <a:gd name="T1" fmla="*/ 19954 h 20000"/>
              <a:gd name="T2" fmla="*/ 0 w 20000"/>
              <a:gd name="T3" fmla="*/ 19954 h 20000"/>
              <a:gd name="T4" fmla="*/ 0 w 20000"/>
              <a:gd name="T5" fmla="*/ 19954 h 20000"/>
              <a:gd name="T6" fmla="*/ 1429 w 20000"/>
              <a:gd name="T7" fmla="*/ 19404 h 20000"/>
              <a:gd name="T8" fmla="*/ 2143 w 20000"/>
              <a:gd name="T9" fmla="*/ 19404 h 20000"/>
              <a:gd name="T10" fmla="*/ 2143 w 20000"/>
              <a:gd name="T11" fmla="*/ 19404 h 20000"/>
              <a:gd name="T12" fmla="*/ 3333 w 20000"/>
              <a:gd name="T13" fmla="*/ 18991 h 20000"/>
              <a:gd name="T14" fmla="*/ 4286 w 20000"/>
              <a:gd name="T15" fmla="*/ 18394 h 20000"/>
              <a:gd name="T16" fmla="*/ 6429 w 20000"/>
              <a:gd name="T17" fmla="*/ 18394 h 20000"/>
              <a:gd name="T18" fmla="*/ 7857 w 20000"/>
              <a:gd name="T19" fmla="*/ 17982 h 20000"/>
              <a:gd name="T20" fmla="*/ 8571 w 20000"/>
              <a:gd name="T21" fmla="*/ 17523 h 20000"/>
              <a:gd name="T22" fmla="*/ 10000 w 20000"/>
              <a:gd name="T23" fmla="*/ 16927 h 20000"/>
              <a:gd name="T24" fmla="*/ 12143 w 20000"/>
              <a:gd name="T25" fmla="*/ 16514 h 20000"/>
              <a:gd name="T26" fmla="*/ 13333 w 20000"/>
              <a:gd name="T27" fmla="*/ 15459 h 20000"/>
              <a:gd name="T28" fmla="*/ 14286 w 20000"/>
              <a:gd name="T29" fmla="*/ 15000 h 20000"/>
              <a:gd name="T30" fmla="*/ 15000 w 20000"/>
              <a:gd name="T31" fmla="*/ 14450 h 20000"/>
              <a:gd name="T32" fmla="*/ 16429 w 20000"/>
              <a:gd name="T33" fmla="*/ 13991 h 20000"/>
              <a:gd name="T34" fmla="*/ 17619 w 20000"/>
              <a:gd name="T35" fmla="*/ 12936 h 20000"/>
              <a:gd name="T36" fmla="*/ 18571 w 20000"/>
              <a:gd name="T37" fmla="*/ 12523 h 20000"/>
              <a:gd name="T38" fmla="*/ 18571 w 20000"/>
              <a:gd name="T39" fmla="*/ 11422 h 20000"/>
              <a:gd name="T40" fmla="*/ 19762 w 20000"/>
              <a:gd name="T41" fmla="*/ 10505 h 20000"/>
              <a:gd name="T42" fmla="*/ 19762 w 20000"/>
              <a:gd name="T43" fmla="*/ 10000 h 20000"/>
              <a:gd name="T44" fmla="*/ 19762 w 20000"/>
              <a:gd name="T45" fmla="*/ 8991 h 20000"/>
              <a:gd name="T46" fmla="*/ 18571 w 20000"/>
              <a:gd name="T47" fmla="*/ 8028 h 20000"/>
              <a:gd name="T48" fmla="*/ 18571 w 20000"/>
              <a:gd name="T49" fmla="*/ 7477 h 20000"/>
              <a:gd name="T50" fmla="*/ 17619 w 20000"/>
              <a:gd name="T51" fmla="*/ 6468 h 20000"/>
              <a:gd name="T52" fmla="*/ 16429 w 20000"/>
              <a:gd name="T53" fmla="*/ 5505 h 20000"/>
              <a:gd name="T54" fmla="*/ 14286 w 20000"/>
              <a:gd name="T55" fmla="*/ 4541 h 20000"/>
              <a:gd name="T56" fmla="*/ 12143 w 20000"/>
              <a:gd name="T57" fmla="*/ 3486 h 20000"/>
              <a:gd name="T58" fmla="*/ 10000 w 20000"/>
              <a:gd name="T59" fmla="*/ 3028 h 20000"/>
              <a:gd name="T60" fmla="*/ 7857 w 20000"/>
              <a:gd name="T61" fmla="*/ 2018 h 20000"/>
              <a:gd name="T62" fmla="*/ 4286 w 20000"/>
              <a:gd name="T63" fmla="*/ 1009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54"/>
                </a:moveTo>
                <a:lnTo>
                  <a:pt x="0" y="19954"/>
                </a:lnTo>
                <a:lnTo>
                  <a:pt x="1429" y="19404"/>
                </a:lnTo>
                <a:lnTo>
                  <a:pt x="2143" y="19404"/>
                </a:lnTo>
                <a:lnTo>
                  <a:pt x="3333" y="18991"/>
                </a:lnTo>
                <a:lnTo>
                  <a:pt x="4286" y="18394"/>
                </a:lnTo>
                <a:lnTo>
                  <a:pt x="6429" y="18394"/>
                </a:lnTo>
                <a:lnTo>
                  <a:pt x="7857" y="17982"/>
                </a:lnTo>
                <a:lnTo>
                  <a:pt x="8571" y="17523"/>
                </a:lnTo>
                <a:lnTo>
                  <a:pt x="10000" y="16927"/>
                </a:lnTo>
                <a:lnTo>
                  <a:pt x="12143" y="16514"/>
                </a:lnTo>
                <a:lnTo>
                  <a:pt x="13333" y="15459"/>
                </a:lnTo>
                <a:lnTo>
                  <a:pt x="14286" y="15000"/>
                </a:lnTo>
                <a:lnTo>
                  <a:pt x="15000" y="14450"/>
                </a:lnTo>
                <a:lnTo>
                  <a:pt x="16429" y="13991"/>
                </a:lnTo>
                <a:lnTo>
                  <a:pt x="17619" y="12936"/>
                </a:lnTo>
                <a:lnTo>
                  <a:pt x="18571" y="12523"/>
                </a:lnTo>
                <a:lnTo>
                  <a:pt x="18571" y="11422"/>
                </a:lnTo>
                <a:lnTo>
                  <a:pt x="19762" y="10505"/>
                </a:lnTo>
                <a:lnTo>
                  <a:pt x="19762" y="10000"/>
                </a:lnTo>
                <a:lnTo>
                  <a:pt x="19762" y="8991"/>
                </a:lnTo>
                <a:lnTo>
                  <a:pt x="18571" y="8028"/>
                </a:lnTo>
                <a:lnTo>
                  <a:pt x="18571" y="7477"/>
                </a:lnTo>
                <a:lnTo>
                  <a:pt x="17619" y="6468"/>
                </a:lnTo>
                <a:lnTo>
                  <a:pt x="16429" y="5505"/>
                </a:lnTo>
                <a:lnTo>
                  <a:pt x="14286" y="4541"/>
                </a:lnTo>
                <a:lnTo>
                  <a:pt x="12143" y="3486"/>
                </a:lnTo>
                <a:lnTo>
                  <a:pt x="10000" y="3028"/>
                </a:lnTo>
                <a:lnTo>
                  <a:pt x="7857" y="2018"/>
                </a:lnTo>
                <a:lnTo>
                  <a:pt x="4286" y="1009"/>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8" name="Line 8"/>
          <p:cNvSpPr>
            <a:spLocks noChangeShapeType="1"/>
          </p:cNvSpPr>
          <p:nvPr/>
        </p:nvSpPr>
        <p:spPr bwMode="auto">
          <a:xfrm flipH="1" flipV="1">
            <a:off x="2570163" y="3144838"/>
            <a:ext cx="10318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9" name="Line 9"/>
          <p:cNvSpPr>
            <a:spLocks noChangeShapeType="1"/>
          </p:cNvSpPr>
          <p:nvPr/>
        </p:nvSpPr>
        <p:spPr bwMode="auto">
          <a:xfrm flipH="1" flipV="1">
            <a:off x="2571750" y="3546475"/>
            <a:ext cx="73025"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0" name="Freeform 10"/>
          <p:cNvSpPr>
            <a:spLocks/>
          </p:cNvSpPr>
          <p:nvPr/>
        </p:nvSpPr>
        <p:spPr bwMode="auto">
          <a:xfrm>
            <a:off x="3617913" y="3427413"/>
            <a:ext cx="363537" cy="174625"/>
          </a:xfrm>
          <a:custGeom>
            <a:avLst/>
            <a:gdLst>
              <a:gd name="T0" fmla="*/ 0 w 20000"/>
              <a:gd name="T1" fmla="*/ 19875 h 20000"/>
              <a:gd name="T2" fmla="*/ 1604 w 20000"/>
              <a:gd name="T3" fmla="*/ 19875 h 20000"/>
              <a:gd name="T4" fmla="*/ 2834 w 20000"/>
              <a:gd name="T5" fmla="*/ 19875 h 20000"/>
              <a:gd name="T6" fmla="*/ 4011 w 20000"/>
              <a:gd name="T7" fmla="*/ 19875 h 20000"/>
              <a:gd name="T8" fmla="*/ 5615 w 20000"/>
              <a:gd name="T9" fmla="*/ 18750 h 20000"/>
              <a:gd name="T10" fmla="*/ 6791 w 20000"/>
              <a:gd name="T11" fmla="*/ 18750 h 20000"/>
              <a:gd name="T12" fmla="*/ 7594 w 20000"/>
              <a:gd name="T13" fmla="*/ 17875 h 20000"/>
              <a:gd name="T14" fmla="*/ 8770 w 20000"/>
              <a:gd name="T15" fmla="*/ 17875 h 20000"/>
              <a:gd name="T16" fmla="*/ 9947 w 20000"/>
              <a:gd name="T17" fmla="*/ 16875 h 20000"/>
              <a:gd name="T18" fmla="*/ 10802 w 20000"/>
              <a:gd name="T19" fmla="*/ 15875 h 20000"/>
              <a:gd name="T20" fmla="*/ 11551 w 20000"/>
              <a:gd name="T21" fmla="*/ 15000 h 20000"/>
              <a:gd name="T22" fmla="*/ 12406 w 20000"/>
              <a:gd name="T23" fmla="*/ 15000 h 20000"/>
              <a:gd name="T24" fmla="*/ 13155 w 20000"/>
              <a:gd name="T25" fmla="*/ 13875 h 20000"/>
              <a:gd name="T26" fmla="*/ 13957 w 20000"/>
              <a:gd name="T27" fmla="*/ 12875 h 20000"/>
              <a:gd name="T28" fmla="*/ 14759 w 20000"/>
              <a:gd name="T29" fmla="*/ 11875 h 20000"/>
              <a:gd name="T30" fmla="*/ 15561 w 20000"/>
              <a:gd name="T31" fmla="*/ 11000 h 20000"/>
              <a:gd name="T32" fmla="*/ 15989 w 20000"/>
              <a:gd name="T33" fmla="*/ 9875 h 20000"/>
              <a:gd name="T34" fmla="*/ 16417 w 20000"/>
              <a:gd name="T35" fmla="*/ 8875 h 20000"/>
              <a:gd name="T36" fmla="*/ 17166 w 20000"/>
              <a:gd name="T37" fmla="*/ 8000 h 20000"/>
              <a:gd name="T38" fmla="*/ 17594 w 20000"/>
              <a:gd name="T39" fmla="*/ 7000 h 20000"/>
              <a:gd name="T40" fmla="*/ 17968 w 20000"/>
              <a:gd name="T41" fmla="*/ 5875 h 20000"/>
              <a:gd name="T42" fmla="*/ 18342 w 20000"/>
              <a:gd name="T43" fmla="*/ 4875 h 20000"/>
              <a:gd name="T44" fmla="*/ 18342 w 20000"/>
              <a:gd name="T45" fmla="*/ 4875 h 20000"/>
              <a:gd name="T46" fmla="*/ 18770 w 20000"/>
              <a:gd name="T47" fmla="*/ 4000 h 20000"/>
              <a:gd name="T48" fmla="*/ 19144 w 20000"/>
              <a:gd name="T49" fmla="*/ 3000 h 20000"/>
              <a:gd name="T50" fmla="*/ 19144 w 20000"/>
              <a:gd name="T51" fmla="*/ 1875 h 20000"/>
              <a:gd name="T52" fmla="*/ 19572 w 20000"/>
              <a:gd name="T53" fmla="*/ 1875 h 20000"/>
              <a:gd name="T54" fmla="*/ 19572 w 20000"/>
              <a:gd name="T55" fmla="*/ 1000 h 20000"/>
              <a:gd name="T56" fmla="*/ 19572 w 20000"/>
              <a:gd name="T57" fmla="*/ 1000 h 20000"/>
              <a:gd name="T58" fmla="*/ 19947 w 20000"/>
              <a:gd name="T59" fmla="*/ 0 h 20000"/>
              <a:gd name="T60" fmla="*/ 19947 w 20000"/>
              <a:gd name="T61" fmla="*/ 0 h 20000"/>
              <a:gd name="T62" fmla="*/ 19947 w 20000"/>
              <a:gd name="T63" fmla="*/ 0 h 20000"/>
              <a:gd name="T64" fmla="*/ 1994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75"/>
                </a:moveTo>
                <a:lnTo>
                  <a:pt x="1604" y="19875"/>
                </a:lnTo>
                <a:lnTo>
                  <a:pt x="2834" y="19875"/>
                </a:lnTo>
                <a:lnTo>
                  <a:pt x="4011" y="19875"/>
                </a:lnTo>
                <a:lnTo>
                  <a:pt x="5615" y="18750"/>
                </a:lnTo>
                <a:lnTo>
                  <a:pt x="6791" y="18750"/>
                </a:lnTo>
                <a:lnTo>
                  <a:pt x="7594" y="17875"/>
                </a:lnTo>
                <a:lnTo>
                  <a:pt x="8770" y="17875"/>
                </a:lnTo>
                <a:lnTo>
                  <a:pt x="9947" y="16875"/>
                </a:lnTo>
                <a:lnTo>
                  <a:pt x="10802" y="15875"/>
                </a:lnTo>
                <a:lnTo>
                  <a:pt x="11551" y="15000"/>
                </a:lnTo>
                <a:lnTo>
                  <a:pt x="12406" y="15000"/>
                </a:lnTo>
                <a:lnTo>
                  <a:pt x="13155" y="13875"/>
                </a:lnTo>
                <a:lnTo>
                  <a:pt x="13957" y="12875"/>
                </a:lnTo>
                <a:lnTo>
                  <a:pt x="14759" y="11875"/>
                </a:lnTo>
                <a:lnTo>
                  <a:pt x="15561" y="11000"/>
                </a:lnTo>
                <a:lnTo>
                  <a:pt x="15989" y="9875"/>
                </a:lnTo>
                <a:lnTo>
                  <a:pt x="16417" y="8875"/>
                </a:lnTo>
                <a:lnTo>
                  <a:pt x="17166" y="8000"/>
                </a:lnTo>
                <a:lnTo>
                  <a:pt x="17594" y="7000"/>
                </a:lnTo>
                <a:lnTo>
                  <a:pt x="17968" y="5875"/>
                </a:lnTo>
                <a:lnTo>
                  <a:pt x="18342" y="4875"/>
                </a:lnTo>
                <a:lnTo>
                  <a:pt x="18770" y="4000"/>
                </a:lnTo>
                <a:lnTo>
                  <a:pt x="19144" y="3000"/>
                </a:lnTo>
                <a:lnTo>
                  <a:pt x="19144" y="1875"/>
                </a:lnTo>
                <a:lnTo>
                  <a:pt x="19572" y="1875"/>
                </a:lnTo>
                <a:lnTo>
                  <a:pt x="19572" y="1000"/>
                </a:lnTo>
                <a:lnTo>
                  <a:pt x="1994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1" name="Freeform 11"/>
          <p:cNvSpPr>
            <a:spLocks/>
          </p:cNvSpPr>
          <p:nvPr/>
        </p:nvSpPr>
        <p:spPr bwMode="auto">
          <a:xfrm>
            <a:off x="3617913" y="3232150"/>
            <a:ext cx="369887" cy="195263"/>
          </a:xfrm>
          <a:custGeom>
            <a:avLst/>
            <a:gdLst>
              <a:gd name="T0" fmla="*/ 19948 w 20000"/>
              <a:gd name="T1" fmla="*/ 19888 h 20000"/>
              <a:gd name="T2" fmla="*/ 19948 w 20000"/>
              <a:gd name="T3" fmla="*/ 19888 h 20000"/>
              <a:gd name="T4" fmla="*/ 19948 w 20000"/>
              <a:gd name="T5" fmla="*/ 19888 h 20000"/>
              <a:gd name="T6" fmla="*/ 19948 w 20000"/>
              <a:gd name="T7" fmla="*/ 19888 h 20000"/>
              <a:gd name="T8" fmla="*/ 19580 w 20000"/>
              <a:gd name="T9" fmla="*/ 18876 h 20000"/>
              <a:gd name="T10" fmla="*/ 19580 w 20000"/>
              <a:gd name="T11" fmla="*/ 18876 h 20000"/>
              <a:gd name="T12" fmla="*/ 19580 w 20000"/>
              <a:gd name="T13" fmla="*/ 17865 h 20000"/>
              <a:gd name="T14" fmla="*/ 19160 w 20000"/>
              <a:gd name="T15" fmla="*/ 17865 h 20000"/>
              <a:gd name="T16" fmla="*/ 19160 w 20000"/>
              <a:gd name="T17" fmla="*/ 16966 h 20000"/>
              <a:gd name="T18" fmla="*/ 18740 w 20000"/>
              <a:gd name="T19" fmla="*/ 15955 h 20000"/>
              <a:gd name="T20" fmla="*/ 18320 w 20000"/>
              <a:gd name="T21" fmla="*/ 14831 h 20000"/>
              <a:gd name="T22" fmla="*/ 18320 w 20000"/>
              <a:gd name="T23" fmla="*/ 14831 h 20000"/>
              <a:gd name="T24" fmla="*/ 18005 w 20000"/>
              <a:gd name="T25" fmla="*/ 14045 h 20000"/>
              <a:gd name="T26" fmla="*/ 17585 w 20000"/>
              <a:gd name="T27" fmla="*/ 12921 h 20000"/>
              <a:gd name="T28" fmla="*/ 17165 w 20000"/>
              <a:gd name="T29" fmla="*/ 11910 h 20000"/>
              <a:gd name="T30" fmla="*/ 16378 w 20000"/>
              <a:gd name="T31" fmla="*/ 10899 h 20000"/>
              <a:gd name="T32" fmla="*/ 16010 w 20000"/>
              <a:gd name="T33" fmla="*/ 10000 h 20000"/>
              <a:gd name="T34" fmla="*/ 15591 w 20000"/>
              <a:gd name="T35" fmla="*/ 8876 h 20000"/>
              <a:gd name="T36" fmla="*/ 14751 w 20000"/>
              <a:gd name="T37" fmla="*/ 7865 h 20000"/>
              <a:gd name="T38" fmla="*/ 13963 w 20000"/>
              <a:gd name="T39" fmla="*/ 6966 h 20000"/>
              <a:gd name="T40" fmla="*/ 13123 w 20000"/>
              <a:gd name="T41" fmla="*/ 5955 h 20000"/>
              <a:gd name="T42" fmla="*/ 12388 w 20000"/>
              <a:gd name="T43" fmla="*/ 4944 h 20000"/>
              <a:gd name="T44" fmla="*/ 11549 w 20000"/>
              <a:gd name="T45" fmla="*/ 4944 h 20000"/>
              <a:gd name="T46" fmla="*/ 10814 w 20000"/>
              <a:gd name="T47" fmla="*/ 3820 h 20000"/>
              <a:gd name="T48" fmla="*/ 9974 w 20000"/>
              <a:gd name="T49" fmla="*/ 2921 h 20000"/>
              <a:gd name="T50" fmla="*/ 8766 w 20000"/>
              <a:gd name="T51" fmla="*/ 1910 h 20000"/>
              <a:gd name="T52" fmla="*/ 7612 w 20000"/>
              <a:gd name="T53" fmla="*/ 1910 h 20000"/>
              <a:gd name="T54" fmla="*/ 6772 w 20000"/>
              <a:gd name="T55" fmla="*/ 899 h 20000"/>
              <a:gd name="T56" fmla="*/ 5617 w 20000"/>
              <a:gd name="T57" fmla="*/ 899 h 20000"/>
              <a:gd name="T58" fmla="*/ 3990 w 20000"/>
              <a:gd name="T59" fmla="*/ 0 h 20000"/>
              <a:gd name="T60" fmla="*/ 2835 w 20000"/>
              <a:gd name="T61" fmla="*/ 0 h 20000"/>
              <a:gd name="T62" fmla="*/ 1575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48" y="19888"/>
                </a:moveTo>
                <a:lnTo>
                  <a:pt x="19948" y="19888"/>
                </a:lnTo>
                <a:lnTo>
                  <a:pt x="19580" y="18876"/>
                </a:lnTo>
                <a:lnTo>
                  <a:pt x="19580" y="17865"/>
                </a:lnTo>
                <a:lnTo>
                  <a:pt x="19160" y="17865"/>
                </a:lnTo>
                <a:lnTo>
                  <a:pt x="19160" y="16966"/>
                </a:lnTo>
                <a:lnTo>
                  <a:pt x="18740" y="15955"/>
                </a:lnTo>
                <a:lnTo>
                  <a:pt x="18320" y="14831"/>
                </a:lnTo>
                <a:lnTo>
                  <a:pt x="18005" y="14045"/>
                </a:lnTo>
                <a:lnTo>
                  <a:pt x="17585" y="12921"/>
                </a:lnTo>
                <a:lnTo>
                  <a:pt x="17165" y="11910"/>
                </a:lnTo>
                <a:lnTo>
                  <a:pt x="16378" y="10899"/>
                </a:lnTo>
                <a:lnTo>
                  <a:pt x="16010" y="10000"/>
                </a:lnTo>
                <a:lnTo>
                  <a:pt x="15591" y="8876"/>
                </a:lnTo>
                <a:lnTo>
                  <a:pt x="14751" y="7865"/>
                </a:lnTo>
                <a:lnTo>
                  <a:pt x="13963" y="6966"/>
                </a:lnTo>
                <a:lnTo>
                  <a:pt x="13123" y="5955"/>
                </a:lnTo>
                <a:lnTo>
                  <a:pt x="12388" y="4944"/>
                </a:lnTo>
                <a:lnTo>
                  <a:pt x="11549" y="4944"/>
                </a:lnTo>
                <a:lnTo>
                  <a:pt x="10814" y="3820"/>
                </a:lnTo>
                <a:lnTo>
                  <a:pt x="9974" y="2921"/>
                </a:lnTo>
                <a:lnTo>
                  <a:pt x="8766" y="1910"/>
                </a:lnTo>
                <a:lnTo>
                  <a:pt x="7612" y="1910"/>
                </a:lnTo>
                <a:lnTo>
                  <a:pt x="6772" y="899"/>
                </a:lnTo>
                <a:lnTo>
                  <a:pt x="5617" y="899"/>
                </a:lnTo>
                <a:lnTo>
                  <a:pt x="3990" y="0"/>
                </a:lnTo>
                <a:lnTo>
                  <a:pt x="2835" y="0"/>
                </a:lnTo>
                <a:lnTo>
                  <a:pt x="1575"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2" name="Freeform 12"/>
          <p:cNvSpPr>
            <a:spLocks/>
          </p:cNvSpPr>
          <p:nvPr/>
        </p:nvSpPr>
        <p:spPr bwMode="auto">
          <a:xfrm>
            <a:off x="3579813"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3" name="Line 13"/>
          <p:cNvSpPr>
            <a:spLocks noChangeShapeType="1"/>
          </p:cNvSpPr>
          <p:nvPr/>
        </p:nvSpPr>
        <p:spPr bwMode="auto">
          <a:xfrm flipH="1">
            <a:off x="3578225" y="3597275"/>
            <a:ext cx="5556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4" name="Line 14"/>
          <p:cNvSpPr>
            <a:spLocks noChangeShapeType="1"/>
          </p:cNvSpPr>
          <p:nvPr/>
        </p:nvSpPr>
        <p:spPr bwMode="auto">
          <a:xfrm>
            <a:off x="3578225" y="3224213"/>
            <a:ext cx="5556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5" name="Arc 15"/>
          <p:cNvSpPr>
            <a:spLocks/>
          </p:cNvSpPr>
          <p:nvPr/>
        </p:nvSpPr>
        <p:spPr bwMode="auto">
          <a:xfrm>
            <a:off x="1341438" y="2833688"/>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6" name="Line 16"/>
          <p:cNvSpPr>
            <a:spLocks noChangeShapeType="1"/>
          </p:cNvSpPr>
          <p:nvPr/>
        </p:nvSpPr>
        <p:spPr bwMode="auto">
          <a:xfrm flipH="1">
            <a:off x="1260475" y="2825750"/>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97" name="Line 17"/>
          <p:cNvSpPr>
            <a:spLocks noChangeShapeType="1"/>
          </p:cNvSpPr>
          <p:nvPr/>
        </p:nvSpPr>
        <p:spPr bwMode="auto">
          <a:xfrm>
            <a:off x="1260475" y="282575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98" name="Line 18"/>
          <p:cNvSpPr>
            <a:spLocks noChangeShapeType="1"/>
          </p:cNvSpPr>
          <p:nvPr/>
        </p:nvSpPr>
        <p:spPr bwMode="auto">
          <a:xfrm>
            <a:off x="1268413" y="295592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99" name="Arc 19"/>
          <p:cNvSpPr>
            <a:spLocks/>
          </p:cNvSpPr>
          <p:nvPr/>
        </p:nvSpPr>
        <p:spPr bwMode="auto">
          <a:xfrm>
            <a:off x="1341438" y="29559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0" name="Line 20"/>
          <p:cNvSpPr>
            <a:spLocks noChangeShapeType="1"/>
          </p:cNvSpPr>
          <p:nvPr/>
        </p:nvSpPr>
        <p:spPr bwMode="auto">
          <a:xfrm>
            <a:off x="1260475" y="29479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1" name="Arc 21"/>
          <p:cNvSpPr>
            <a:spLocks/>
          </p:cNvSpPr>
          <p:nvPr/>
        </p:nvSpPr>
        <p:spPr bwMode="auto">
          <a:xfrm flipV="1">
            <a:off x="1347788" y="301307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2" name="Arc 22"/>
          <p:cNvSpPr>
            <a:spLocks/>
          </p:cNvSpPr>
          <p:nvPr/>
        </p:nvSpPr>
        <p:spPr bwMode="auto">
          <a:xfrm flipV="1">
            <a:off x="1347788" y="289877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3" name="Arc 23"/>
          <p:cNvSpPr>
            <a:spLocks/>
          </p:cNvSpPr>
          <p:nvPr/>
        </p:nvSpPr>
        <p:spPr bwMode="auto">
          <a:xfrm>
            <a:off x="1341438" y="30972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4" name="Line 24"/>
          <p:cNvSpPr>
            <a:spLocks noChangeShapeType="1"/>
          </p:cNvSpPr>
          <p:nvPr/>
        </p:nvSpPr>
        <p:spPr bwMode="auto">
          <a:xfrm flipH="1">
            <a:off x="1260475" y="308927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5" name="Line 25"/>
          <p:cNvSpPr>
            <a:spLocks noChangeShapeType="1"/>
          </p:cNvSpPr>
          <p:nvPr/>
        </p:nvSpPr>
        <p:spPr bwMode="auto">
          <a:xfrm>
            <a:off x="1260475" y="3089275"/>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6" name="Line 26"/>
          <p:cNvSpPr>
            <a:spLocks noChangeShapeType="1"/>
          </p:cNvSpPr>
          <p:nvPr/>
        </p:nvSpPr>
        <p:spPr bwMode="auto">
          <a:xfrm>
            <a:off x="1268413" y="3221038"/>
            <a:ext cx="80962"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7" name="Arc 27"/>
          <p:cNvSpPr>
            <a:spLocks/>
          </p:cNvSpPr>
          <p:nvPr/>
        </p:nvSpPr>
        <p:spPr bwMode="auto">
          <a:xfrm>
            <a:off x="1341438" y="3219450"/>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8" name="Line 28"/>
          <p:cNvSpPr>
            <a:spLocks noChangeShapeType="1"/>
          </p:cNvSpPr>
          <p:nvPr/>
        </p:nvSpPr>
        <p:spPr bwMode="auto">
          <a:xfrm>
            <a:off x="1260475" y="3211513"/>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9" name="Arc 29"/>
          <p:cNvSpPr>
            <a:spLocks/>
          </p:cNvSpPr>
          <p:nvPr/>
        </p:nvSpPr>
        <p:spPr bwMode="auto">
          <a:xfrm flipV="1">
            <a:off x="1347788" y="3278188"/>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10" name="Arc 30"/>
          <p:cNvSpPr>
            <a:spLocks/>
          </p:cNvSpPr>
          <p:nvPr/>
        </p:nvSpPr>
        <p:spPr bwMode="auto">
          <a:xfrm flipV="1">
            <a:off x="1347788" y="316230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11" name="Arc 31"/>
          <p:cNvSpPr>
            <a:spLocks/>
          </p:cNvSpPr>
          <p:nvPr/>
        </p:nvSpPr>
        <p:spPr bwMode="auto">
          <a:xfrm>
            <a:off x="1341438" y="33496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12" name="Line 32"/>
          <p:cNvSpPr>
            <a:spLocks noChangeShapeType="1"/>
          </p:cNvSpPr>
          <p:nvPr/>
        </p:nvSpPr>
        <p:spPr bwMode="auto">
          <a:xfrm flipH="1">
            <a:off x="1260475" y="3341688"/>
            <a:ext cx="889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3" name="Line 33"/>
          <p:cNvSpPr>
            <a:spLocks noChangeShapeType="1"/>
          </p:cNvSpPr>
          <p:nvPr/>
        </p:nvSpPr>
        <p:spPr bwMode="auto">
          <a:xfrm>
            <a:off x="1260475" y="33416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4" name="Line 34"/>
          <p:cNvSpPr>
            <a:spLocks noChangeShapeType="1"/>
          </p:cNvSpPr>
          <p:nvPr/>
        </p:nvSpPr>
        <p:spPr bwMode="auto">
          <a:xfrm>
            <a:off x="1268413" y="3473450"/>
            <a:ext cx="80962"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5" name="Arc 35"/>
          <p:cNvSpPr>
            <a:spLocks/>
          </p:cNvSpPr>
          <p:nvPr/>
        </p:nvSpPr>
        <p:spPr bwMode="auto">
          <a:xfrm>
            <a:off x="1341438" y="347186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16" name="Line 36"/>
          <p:cNvSpPr>
            <a:spLocks noChangeShapeType="1"/>
          </p:cNvSpPr>
          <p:nvPr/>
        </p:nvSpPr>
        <p:spPr bwMode="auto">
          <a:xfrm>
            <a:off x="1260475" y="3463925"/>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7" name="Arc 37"/>
          <p:cNvSpPr>
            <a:spLocks/>
          </p:cNvSpPr>
          <p:nvPr/>
        </p:nvSpPr>
        <p:spPr bwMode="auto">
          <a:xfrm flipV="1">
            <a:off x="1347788" y="3529013"/>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18" name="Arc 38"/>
          <p:cNvSpPr>
            <a:spLocks/>
          </p:cNvSpPr>
          <p:nvPr/>
        </p:nvSpPr>
        <p:spPr bwMode="auto">
          <a:xfrm flipV="1">
            <a:off x="1347788" y="34147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19" name="Arc 39"/>
          <p:cNvSpPr>
            <a:spLocks/>
          </p:cNvSpPr>
          <p:nvPr/>
        </p:nvSpPr>
        <p:spPr bwMode="auto">
          <a:xfrm>
            <a:off x="1341438" y="361315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0" name="Line 40"/>
          <p:cNvSpPr>
            <a:spLocks noChangeShapeType="1"/>
          </p:cNvSpPr>
          <p:nvPr/>
        </p:nvSpPr>
        <p:spPr bwMode="auto">
          <a:xfrm flipH="1">
            <a:off x="1260475" y="3606800"/>
            <a:ext cx="88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1" name="Line 41"/>
          <p:cNvSpPr>
            <a:spLocks noChangeShapeType="1"/>
          </p:cNvSpPr>
          <p:nvPr/>
        </p:nvSpPr>
        <p:spPr bwMode="auto">
          <a:xfrm>
            <a:off x="1260475" y="360680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2" name="Line 42"/>
          <p:cNvSpPr>
            <a:spLocks noChangeShapeType="1"/>
          </p:cNvSpPr>
          <p:nvPr/>
        </p:nvSpPr>
        <p:spPr bwMode="auto">
          <a:xfrm>
            <a:off x="1268413" y="373697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3" name="Arc 43"/>
          <p:cNvSpPr>
            <a:spLocks/>
          </p:cNvSpPr>
          <p:nvPr/>
        </p:nvSpPr>
        <p:spPr bwMode="auto">
          <a:xfrm>
            <a:off x="1341438" y="3735388"/>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4" name="Line 44"/>
          <p:cNvSpPr>
            <a:spLocks noChangeShapeType="1"/>
          </p:cNvSpPr>
          <p:nvPr/>
        </p:nvSpPr>
        <p:spPr bwMode="auto">
          <a:xfrm>
            <a:off x="1260475" y="372903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5" name="Arc 45"/>
          <p:cNvSpPr>
            <a:spLocks/>
          </p:cNvSpPr>
          <p:nvPr/>
        </p:nvSpPr>
        <p:spPr bwMode="auto">
          <a:xfrm flipV="1">
            <a:off x="1347788" y="379412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6" name="Arc 46"/>
          <p:cNvSpPr>
            <a:spLocks/>
          </p:cNvSpPr>
          <p:nvPr/>
        </p:nvSpPr>
        <p:spPr bwMode="auto">
          <a:xfrm flipV="1">
            <a:off x="1347788" y="36798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7" name="Line 47"/>
          <p:cNvSpPr>
            <a:spLocks noChangeShapeType="1"/>
          </p:cNvSpPr>
          <p:nvPr/>
        </p:nvSpPr>
        <p:spPr bwMode="auto">
          <a:xfrm flipH="1">
            <a:off x="1260475" y="385762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8" name="Freeform 48"/>
          <p:cNvSpPr>
            <a:spLocks/>
          </p:cNvSpPr>
          <p:nvPr/>
        </p:nvSpPr>
        <p:spPr bwMode="auto">
          <a:xfrm>
            <a:off x="2563813" y="2719388"/>
            <a:ext cx="65087" cy="373062"/>
          </a:xfrm>
          <a:custGeom>
            <a:avLst/>
            <a:gdLst>
              <a:gd name="T0" fmla="*/ 0 w 20000"/>
              <a:gd name="T1" fmla="*/ 19942 h 20000"/>
              <a:gd name="T2" fmla="*/ 0 w 20000"/>
              <a:gd name="T3" fmla="*/ 19942 h 20000"/>
              <a:gd name="T4" fmla="*/ 0 w 20000"/>
              <a:gd name="T5" fmla="*/ 19942 h 20000"/>
              <a:gd name="T6" fmla="*/ 1176 w 20000"/>
              <a:gd name="T7" fmla="*/ 19415 h 20000"/>
              <a:gd name="T8" fmla="*/ 2059 w 20000"/>
              <a:gd name="T9" fmla="*/ 19415 h 20000"/>
              <a:gd name="T10" fmla="*/ 2059 w 20000"/>
              <a:gd name="T11" fmla="*/ 19415 h 20000"/>
              <a:gd name="T12" fmla="*/ 3235 w 20000"/>
              <a:gd name="T13" fmla="*/ 18947 h 20000"/>
              <a:gd name="T14" fmla="*/ 4412 w 20000"/>
              <a:gd name="T15" fmla="*/ 18421 h 20000"/>
              <a:gd name="T16" fmla="*/ 6471 w 20000"/>
              <a:gd name="T17" fmla="*/ 18421 h 20000"/>
              <a:gd name="T18" fmla="*/ 7941 w 20000"/>
              <a:gd name="T19" fmla="*/ 18012 h 20000"/>
              <a:gd name="T20" fmla="*/ 8529 w 20000"/>
              <a:gd name="T21" fmla="*/ 17485 h 20000"/>
              <a:gd name="T22" fmla="*/ 10000 w 20000"/>
              <a:gd name="T23" fmla="*/ 16959 h 20000"/>
              <a:gd name="T24" fmla="*/ 12059 w 20000"/>
              <a:gd name="T25" fmla="*/ 16491 h 20000"/>
              <a:gd name="T26" fmla="*/ 13235 w 20000"/>
              <a:gd name="T27" fmla="*/ 15497 h 20000"/>
              <a:gd name="T28" fmla="*/ 14412 w 20000"/>
              <a:gd name="T29" fmla="*/ 14971 h 20000"/>
              <a:gd name="T30" fmla="*/ 15000 w 20000"/>
              <a:gd name="T31" fmla="*/ 14444 h 20000"/>
              <a:gd name="T32" fmla="*/ 16471 w 20000"/>
              <a:gd name="T33" fmla="*/ 13977 h 20000"/>
              <a:gd name="T34" fmla="*/ 17647 w 20000"/>
              <a:gd name="T35" fmla="*/ 12982 h 20000"/>
              <a:gd name="T36" fmla="*/ 18529 w 20000"/>
              <a:gd name="T37" fmla="*/ 12515 h 20000"/>
              <a:gd name="T38" fmla="*/ 18529 w 20000"/>
              <a:gd name="T39" fmla="*/ 11462 h 20000"/>
              <a:gd name="T40" fmla="*/ 19706 w 20000"/>
              <a:gd name="T41" fmla="*/ 10526 h 20000"/>
              <a:gd name="T42" fmla="*/ 19706 w 20000"/>
              <a:gd name="T43" fmla="*/ 9942 h 20000"/>
              <a:gd name="T44" fmla="*/ 19706 w 20000"/>
              <a:gd name="T45" fmla="*/ 9006 h 20000"/>
              <a:gd name="T46" fmla="*/ 18529 w 20000"/>
              <a:gd name="T47" fmla="*/ 8012 h 20000"/>
              <a:gd name="T48" fmla="*/ 18529 w 20000"/>
              <a:gd name="T49" fmla="*/ 7485 h 20000"/>
              <a:gd name="T50" fmla="*/ 17647 w 20000"/>
              <a:gd name="T51" fmla="*/ 6491 h 20000"/>
              <a:gd name="T52" fmla="*/ 16471 w 20000"/>
              <a:gd name="T53" fmla="*/ 5497 h 20000"/>
              <a:gd name="T54" fmla="*/ 14412 w 20000"/>
              <a:gd name="T55" fmla="*/ 4503 h 20000"/>
              <a:gd name="T56" fmla="*/ 12059 w 20000"/>
              <a:gd name="T57" fmla="*/ 3509 h 20000"/>
              <a:gd name="T58" fmla="*/ 10000 w 20000"/>
              <a:gd name="T59" fmla="*/ 2982 h 20000"/>
              <a:gd name="T60" fmla="*/ 7941 w 20000"/>
              <a:gd name="T61" fmla="*/ 1988 h 20000"/>
              <a:gd name="T62" fmla="*/ 4412 w 20000"/>
              <a:gd name="T63" fmla="*/ 105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2"/>
                </a:moveTo>
                <a:lnTo>
                  <a:pt x="0" y="19942"/>
                </a:lnTo>
                <a:lnTo>
                  <a:pt x="1176" y="19415"/>
                </a:lnTo>
                <a:lnTo>
                  <a:pt x="2059" y="19415"/>
                </a:lnTo>
                <a:lnTo>
                  <a:pt x="3235" y="18947"/>
                </a:lnTo>
                <a:lnTo>
                  <a:pt x="4412" y="18421"/>
                </a:lnTo>
                <a:lnTo>
                  <a:pt x="6471" y="18421"/>
                </a:lnTo>
                <a:lnTo>
                  <a:pt x="7941" y="18012"/>
                </a:lnTo>
                <a:lnTo>
                  <a:pt x="8529" y="17485"/>
                </a:lnTo>
                <a:lnTo>
                  <a:pt x="10000" y="16959"/>
                </a:lnTo>
                <a:lnTo>
                  <a:pt x="12059" y="16491"/>
                </a:lnTo>
                <a:lnTo>
                  <a:pt x="13235" y="15497"/>
                </a:lnTo>
                <a:lnTo>
                  <a:pt x="14412" y="14971"/>
                </a:lnTo>
                <a:lnTo>
                  <a:pt x="15000" y="14444"/>
                </a:lnTo>
                <a:lnTo>
                  <a:pt x="16471" y="13977"/>
                </a:lnTo>
                <a:lnTo>
                  <a:pt x="17647" y="12982"/>
                </a:lnTo>
                <a:lnTo>
                  <a:pt x="18529" y="12515"/>
                </a:lnTo>
                <a:lnTo>
                  <a:pt x="18529" y="11462"/>
                </a:lnTo>
                <a:lnTo>
                  <a:pt x="19706" y="10526"/>
                </a:lnTo>
                <a:lnTo>
                  <a:pt x="19706" y="9942"/>
                </a:lnTo>
                <a:lnTo>
                  <a:pt x="19706" y="9006"/>
                </a:lnTo>
                <a:lnTo>
                  <a:pt x="18529" y="8012"/>
                </a:lnTo>
                <a:lnTo>
                  <a:pt x="18529" y="7485"/>
                </a:lnTo>
                <a:lnTo>
                  <a:pt x="17647" y="6491"/>
                </a:lnTo>
                <a:lnTo>
                  <a:pt x="16471" y="5497"/>
                </a:lnTo>
                <a:lnTo>
                  <a:pt x="14412" y="4503"/>
                </a:lnTo>
                <a:lnTo>
                  <a:pt x="12059" y="3509"/>
                </a:lnTo>
                <a:lnTo>
                  <a:pt x="10000" y="2982"/>
                </a:lnTo>
                <a:lnTo>
                  <a:pt x="7941" y="1988"/>
                </a:lnTo>
                <a:lnTo>
                  <a:pt x="4412" y="105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9" name="Freeform 49"/>
          <p:cNvSpPr>
            <a:spLocks/>
          </p:cNvSpPr>
          <p:nvPr/>
        </p:nvSpPr>
        <p:spPr bwMode="auto">
          <a:xfrm>
            <a:off x="2555875" y="3563938"/>
            <a:ext cx="52388" cy="385762"/>
          </a:xfrm>
          <a:custGeom>
            <a:avLst/>
            <a:gdLst>
              <a:gd name="T0" fmla="*/ 0 w 20000"/>
              <a:gd name="T1" fmla="*/ 19943 h 20000"/>
              <a:gd name="T2" fmla="*/ 0 w 20000"/>
              <a:gd name="T3" fmla="*/ 19943 h 20000"/>
              <a:gd name="T4" fmla="*/ 0 w 20000"/>
              <a:gd name="T5" fmla="*/ 19943 h 20000"/>
              <a:gd name="T6" fmla="*/ 1111 w 20000"/>
              <a:gd name="T7" fmla="*/ 19433 h 20000"/>
              <a:gd name="T8" fmla="*/ 2222 w 20000"/>
              <a:gd name="T9" fmla="*/ 19433 h 20000"/>
              <a:gd name="T10" fmla="*/ 2222 w 20000"/>
              <a:gd name="T11" fmla="*/ 19433 h 20000"/>
              <a:gd name="T12" fmla="*/ 3333 w 20000"/>
              <a:gd name="T13" fmla="*/ 18980 h 20000"/>
              <a:gd name="T14" fmla="*/ 4444 w 20000"/>
              <a:gd name="T15" fmla="*/ 18414 h 20000"/>
              <a:gd name="T16" fmla="*/ 6296 w 20000"/>
              <a:gd name="T17" fmla="*/ 18414 h 20000"/>
              <a:gd name="T18" fmla="*/ 7778 w 20000"/>
              <a:gd name="T19" fmla="*/ 17960 h 20000"/>
              <a:gd name="T20" fmla="*/ 8519 w 20000"/>
              <a:gd name="T21" fmla="*/ 17507 h 20000"/>
              <a:gd name="T22" fmla="*/ 10000 w 20000"/>
              <a:gd name="T23" fmla="*/ 16941 h 20000"/>
              <a:gd name="T24" fmla="*/ 12222 w 20000"/>
              <a:gd name="T25" fmla="*/ 16487 h 20000"/>
              <a:gd name="T26" fmla="*/ 13333 w 20000"/>
              <a:gd name="T27" fmla="*/ 15467 h 20000"/>
              <a:gd name="T28" fmla="*/ 14444 w 20000"/>
              <a:gd name="T29" fmla="*/ 14958 h 20000"/>
              <a:gd name="T30" fmla="*/ 15185 w 20000"/>
              <a:gd name="T31" fmla="*/ 14448 h 20000"/>
              <a:gd name="T32" fmla="*/ 16296 w 20000"/>
              <a:gd name="T33" fmla="*/ 13938 h 20000"/>
              <a:gd name="T34" fmla="*/ 17778 w 20000"/>
              <a:gd name="T35" fmla="*/ 12975 h 20000"/>
              <a:gd name="T36" fmla="*/ 18519 w 20000"/>
              <a:gd name="T37" fmla="*/ 12465 h 20000"/>
              <a:gd name="T38" fmla="*/ 18519 w 20000"/>
              <a:gd name="T39" fmla="*/ 11445 h 20000"/>
              <a:gd name="T40" fmla="*/ 19630 w 20000"/>
              <a:gd name="T41" fmla="*/ 10538 h 20000"/>
              <a:gd name="T42" fmla="*/ 19630 w 20000"/>
              <a:gd name="T43" fmla="*/ 9972 h 20000"/>
              <a:gd name="T44" fmla="*/ 19630 w 20000"/>
              <a:gd name="T45" fmla="*/ 9008 h 20000"/>
              <a:gd name="T46" fmla="*/ 18519 w 20000"/>
              <a:gd name="T47" fmla="*/ 8045 h 20000"/>
              <a:gd name="T48" fmla="*/ 18519 w 20000"/>
              <a:gd name="T49" fmla="*/ 7535 h 20000"/>
              <a:gd name="T50" fmla="*/ 17778 w 20000"/>
              <a:gd name="T51" fmla="*/ 6459 h 20000"/>
              <a:gd name="T52" fmla="*/ 16296 w 20000"/>
              <a:gd name="T53" fmla="*/ 5496 h 20000"/>
              <a:gd name="T54" fmla="*/ 14444 w 20000"/>
              <a:gd name="T55" fmla="*/ 4533 h 20000"/>
              <a:gd name="T56" fmla="*/ 12222 w 20000"/>
              <a:gd name="T57" fmla="*/ 3513 h 20000"/>
              <a:gd name="T58" fmla="*/ 10000 w 20000"/>
              <a:gd name="T59" fmla="*/ 3003 h 20000"/>
              <a:gd name="T60" fmla="*/ 7778 w 20000"/>
              <a:gd name="T61" fmla="*/ 2040 h 20000"/>
              <a:gd name="T62" fmla="*/ 4444 w 20000"/>
              <a:gd name="T63" fmla="*/ 102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111" y="19433"/>
                </a:lnTo>
                <a:lnTo>
                  <a:pt x="2222" y="19433"/>
                </a:lnTo>
                <a:lnTo>
                  <a:pt x="3333" y="18980"/>
                </a:lnTo>
                <a:lnTo>
                  <a:pt x="4444" y="18414"/>
                </a:lnTo>
                <a:lnTo>
                  <a:pt x="6296" y="18414"/>
                </a:lnTo>
                <a:lnTo>
                  <a:pt x="7778" y="17960"/>
                </a:lnTo>
                <a:lnTo>
                  <a:pt x="8519" y="17507"/>
                </a:lnTo>
                <a:lnTo>
                  <a:pt x="10000" y="16941"/>
                </a:lnTo>
                <a:lnTo>
                  <a:pt x="12222" y="16487"/>
                </a:lnTo>
                <a:lnTo>
                  <a:pt x="13333" y="15467"/>
                </a:lnTo>
                <a:lnTo>
                  <a:pt x="14444" y="14958"/>
                </a:lnTo>
                <a:lnTo>
                  <a:pt x="15185" y="14448"/>
                </a:lnTo>
                <a:lnTo>
                  <a:pt x="16296" y="13938"/>
                </a:lnTo>
                <a:lnTo>
                  <a:pt x="17778" y="12975"/>
                </a:lnTo>
                <a:lnTo>
                  <a:pt x="18519" y="12465"/>
                </a:lnTo>
                <a:lnTo>
                  <a:pt x="18519" y="11445"/>
                </a:lnTo>
                <a:lnTo>
                  <a:pt x="19630" y="10538"/>
                </a:lnTo>
                <a:lnTo>
                  <a:pt x="19630" y="9972"/>
                </a:lnTo>
                <a:lnTo>
                  <a:pt x="19630" y="9008"/>
                </a:lnTo>
                <a:lnTo>
                  <a:pt x="18519" y="8045"/>
                </a:lnTo>
                <a:lnTo>
                  <a:pt x="18519" y="7535"/>
                </a:lnTo>
                <a:lnTo>
                  <a:pt x="17778" y="6459"/>
                </a:lnTo>
                <a:lnTo>
                  <a:pt x="16296" y="5496"/>
                </a:lnTo>
                <a:lnTo>
                  <a:pt x="14444" y="4533"/>
                </a:lnTo>
                <a:lnTo>
                  <a:pt x="12222" y="3513"/>
                </a:lnTo>
                <a:lnTo>
                  <a:pt x="10000" y="3003"/>
                </a:lnTo>
                <a:lnTo>
                  <a:pt x="7778" y="2040"/>
                </a:lnTo>
                <a:lnTo>
                  <a:pt x="4444" y="102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30" name="Line 50"/>
          <p:cNvSpPr>
            <a:spLocks noChangeShapeType="1"/>
          </p:cNvSpPr>
          <p:nvPr/>
        </p:nvSpPr>
        <p:spPr bwMode="auto">
          <a:xfrm flipV="1">
            <a:off x="1420813" y="3824288"/>
            <a:ext cx="1187450" cy="9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1" name="Line 51"/>
          <p:cNvSpPr>
            <a:spLocks noChangeShapeType="1"/>
          </p:cNvSpPr>
          <p:nvPr/>
        </p:nvSpPr>
        <p:spPr bwMode="auto">
          <a:xfrm>
            <a:off x="1398588" y="3030538"/>
            <a:ext cx="118745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2" name="Line 52"/>
          <p:cNvSpPr>
            <a:spLocks noChangeShapeType="1"/>
          </p:cNvSpPr>
          <p:nvPr/>
        </p:nvSpPr>
        <p:spPr bwMode="auto">
          <a:xfrm>
            <a:off x="1406525" y="3162300"/>
            <a:ext cx="11811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3" name="Line 53"/>
          <p:cNvSpPr>
            <a:spLocks noChangeShapeType="1"/>
          </p:cNvSpPr>
          <p:nvPr/>
        </p:nvSpPr>
        <p:spPr bwMode="auto">
          <a:xfrm>
            <a:off x="1406525" y="3284538"/>
            <a:ext cx="120808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4" name="Line 54"/>
          <p:cNvSpPr>
            <a:spLocks noChangeShapeType="1"/>
          </p:cNvSpPr>
          <p:nvPr/>
        </p:nvSpPr>
        <p:spPr bwMode="auto">
          <a:xfrm>
            <a:off x="1412875" y="3416300"/>
            <a:ext cx="119538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5" name="Line 55"/>
          <p:cNvSpPr>
            <a:spLocks noChangeShapeType="1"/>
          </p:cNvSpPr>
          <p:nvPr/>
        </p:nvSpPr>
        <p:spPr bwMode="auto">
          <a:xfrm>
            <a:off x="1406525" y="3546475"/>
            <a:ext cx="115093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6" name="Line 56"/>
          <p:cNvSpPr>
            <a:spLocks noChangeShapeType="1"/>
          </p:cNvSpPr>
          <p:nvPr/>
        </p:nvSpPr>
        <p:spPr bwMode="auto">
          <a:xfrm>
            <a:off x="1412875" y="3694113"/>
            <a:ext cx="11811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7" name="Line 57"/>
          <p:cNvSpPr>
            <a:spLocks noChangeShapeType="1"/>
          </p:cNvSpPr>
          <p:nvPr/>
        </p:nvSpPr>
        <p:spPr bwMode="auto">
          <a:xfrm flipH="1" flipV="1">
            <a:off x="1198563" y="4451350"/>
            <a:ext cx="222250"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8" name="Oval 58"/>
          <p:cNvSpPr>
            <a:spLocks noChangeArrowheads="1"/>
          </p:cNvSpPr>
          <p:nvPr/>
        </p:nvSpPr>
        <p:spPr bwMode="auto">
          <a:xfrm>
            <a:off x="1249363" y="4511675"/>
            <a:ext cx="66675" cy="762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39" name="Freeform 59"/>
          <p:cNvSpPr>
            <a:spLocks/>
          </p:cNvSpPr>
          <p:nvPr/>
        </p:nvSpPr>
        <p:spPr bwMode="auto">
          <a:xfrm>
            <a:off x="3506788"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40" name="Line 60"/>
          <p:cNvSpPr>
            <a:spLocks noChangeShapeType="1"/>
          </p:cNvSpPr>
          <p:nvPr/>
        </p:nvSpPr>
        <p:spPr bwMode="auto">
          <a:xfrm>
            <a:off x="3051175" y="3359150"/>
            <a:ext cx="523875" cy="31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41" name="Line 61"/>
          <p:cNvSpPr>
            <a:spLocks noChangeShapeType="1"/>
          </p:cNvSpPr>
          <p:nvPr/>
        </p:nvSpPr>
        <p:spPr bwMode="auto">
          <a:xfrm flipH="1" flipV="1">
            <a:off x="3360738" y="3470275"/>
            <a:ext cx="222250"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42" name="Rectangle 62"/>
          <p:cNvSpPr>
            <a:spLocks noChangeArrowheads="1"/>
          </p:cNvSpPr>
          <p:nvPr/>
        </p:nvSpPr>
        <p:spPr bwMode="auto">
          <a:xfrm>
            <a:off x="1711325" y="1409700"/>
            <a:ext cx="35083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6143" name="Rectangle 63"/>
          <p:cNvSpPr>
            <a:spLocks noChangeArrowheads="1"/>
          </p:cNvSpPr>
          <p:nvPr/>
        </p:nvSpPr>
        <p:spPr bwMode="auto">
          <a:xfrm>
            <a:off x="5408613" y="2768600"/>
            <a:ext cx="3603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6144" name="Rectangle 64"/>
          <p:cNvSpPr>
            <a:spLocks noChangeArrowheads="1"/>
          </p:cNvSpPr>
          <p:nvPr/>
        </p:nvSpPr>
        <p:spPr bwMode="auto">
          <a:xfrm>
            <a:off x="5408613" y="4078288"/>
            <a:ext cx="3603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6145" name="Line 65"/>
          <p:cNvSpPr>
            <a:spLocks noChangeShapeType="1"/>
          </p:cNvSpPr>
          <p:nvPr/>
        </p:nvSpPr>
        <p:spPr bwMode="auto">
          <a:xfrm>
            <a:off x="1411288" y="2901950"/>
            <a:ext cx="11747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46" name="Line 66"/>
          <p:cNvSpPr>
            <a:spLocks noChangeShapeType="1"/>
          </p:cNvSpPr>
          <p:nvPr/>
        </p:nvSpPr>
        <p:spPr bwMode="auto">
          <a:xfrm flipH="1" flipV="1">
            <a:off x="1524000" y="1752600"/>
            <a:ext cx="3175" cy="11509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47" name="Line 67"/>
          <p:cNvSpPr>
            <a:spLocks noChangeShapeType="1"/>
          </p:cNvSpPr>
          <p:nvPr/>
        </p:nvSpPr>
        <p:spPr bwMode="auto">
          <a:xfrm>
            <a:off x="1524000" y="1143000"/>
            <a:ext cx="3867150" cy="238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48" name="Line 68"/>
          <p:cNvSpPr>
            <a:spLocks noChangeShapeType="1"/>
          </p:cNvSpPr>
          <p:nvPr/>
        </p:nvSpPr>
        <p:spPr bwMode="auto">
          <a:xfrm>
            <a:off x="2041525" y="1766888"/>
            <a:ext cx="360363"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49" name="Line 69"/>
          <p:cNvSpPr>
            <a:spLocks noChangeShapeType="1"/>
          </p:cNvSpPr>
          <p:nvPr/>
        </p:nvSpPr>
        <p:spPr bwMode="auto">
          <a:xfrm>
            <a:off x="2400300" y="1766888"/>
            <a:ext cx="1588" cy="11144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0" name="Line 70"/>
          <p:cNvSpPr>
            <a:spLocks noChangeShapeType="1"/>
          </p:cNvSpPr>
          <p:nvPr/>
        </p:nvSpPr>
        <p:spPr bwMode="auto">
          <a:xfrm>
            <a:off x="2400300" y="2879725"/>
            <a:ext cx="23495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1" name="Line 71"/>
          <p:cNvSpPr>
            <a:spLocks noChangeShapeType="1"/>
          </p:cNvSpPr>
          <p:nvPr/>
        </p:nvSpPr>
        <p:spPr bwMode="auto">
          <a:xfrm flipH="1">
            <a:off x="1128713" y="1570038"/>
            <a:ext cx="5842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52" name="Line 72"/>
          <p:cNvSpPr>
            <a:spLocks noChangeShapeType="1"/>
          </p:cNvSpPr>
          <p:nvPr/>
        </p:nvSpPr>
        <p:spPr bwMode="auto">
          <a:xfrm flipH="1">
            <a:off x="1517650" y="1766888"/>
            <a:ext cx="185738" cy="1587"/>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3" name="Line 73"/>
          <p:cNvSpPr>
            <a:spLocks noChangeShapeType="1"/>
          </p:cNvSpPr>
          <p:nvPr/>
        </p:nvSpPr>
        <p:spPr bwMode="auto">
          <a:xfrm flipH="1">
            <a:off x="1517650" y="1952625"/>
            <a:ext cx="1952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54" name="Line 74"/>
          <p:cNvSpPr>
            <a:spLocks noChangeShapeType="1"/>
          </p:cNvSpPr>
          <p:nvPr/>
        </p:nvSpPr>
        <p:spPr bwMode="auto">
          <a:xfrm>
            <a:off x="3971925" y="3425825"/>
            <a:ext cx="295275" cy="31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5" name="Line 75"/>
          <p:cNvSpPr>
            <a:spLocks noChangeShapeType="1"/>
          </p:cNvSpPr>
          <p:nvPr/>
        </p:nvSpPr>
        <p:spPr bwMode="auto">
          <a:xfrm flipH="1" flipV="1">
            <a:off x="4227513" y="2892425"/>
            <a:ext cx="954087" cy="31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6" name="Line 76"/>
          <p:cNvSpPr>
            <a:spLocks noChangeShapeType="1"/>
          </p:cNvSpPr>
          <p:nvPr/>
        </p:nvSpPr>
        <p:spPr bwMode="auto">
          <a:xfrm>
            <a:off x="4235450" y="2882900"/>
            <a:ext cx="0" cy="5492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7" name="Line 77"/>
          <p:cNvSpPr>
            <a:spLocks noChangeShapeType="1"/>
          </p:cNvSpPr>
          <p:nvPr/>
        </p:nvSpPr>
        <p:spPr bwMode="auto">
          <a:xfrm>
            <a:off x="5187950" y="2882900"/>
            <a:ext cx="1588" cy="263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8" name="Line 78"/>
          <p:cNvSpPr>
            <a:spLocks noChangeShapeType="1"/>
          </p:cNvSpPr>
          <p:nvPr/>
        </p:nvSpPr>
        <p:spPr bwMode="auto">
          <a:xfrm>
            <a:off x="5187950" y="3144838"/>
            <a:ext cx="227013"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9" name="Line 79"/>
          <p:cNvSpPr>
            <a:spLocks noChangeShapeType="1"/>
          </p:cNvSpPr>
          <p:nvPr/>
        </p:nvSpPr>
        <p:spPr bwMode="auto">
          <a:xfrm>
            <a:off x="4846638" y="3398838"/>
            <a:ext cx="5619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60" name="Line 80"/>
          <p:cNvSpPr>
            <a:spLocks noChangeShapeType="1"/>
          </p:cNvSpPr>
          <p:nvPr/>
        </p:nvSpPr>
        <p:spPr bwMode="auto">
          <a:xfrm>
            <a:off x="4846638" y="3694113"/>
            <a:ext cx="131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61" name="Line 81"/>
          <p:cNvSpPr>
            <a:spLocks noChangeShapeType="1"/>
          </p:cNvSpPr>
          <p:nvPr/>
        </p:nvSpPr>
        <p:spPr bwMode="auto">
          <a:xfrm>
            <a:off x="6170613" y="3686175"/>
            <a:ext cx="1587" cy="5905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62" name="Line 82"/>
          <p:cNvSpPr>
            <a:spLocks noChangeShapeType="1"/>
          </p:cNvSpPr>
          <p:nvPr/>
        </p:nvSpPr>
        <p:spPr bwMode="auto">
          <a:xfrm flipH="1" flipV="1">
            <a:off x="5757863" y="4256088"/>
            <a:ext cx="414337" cy="111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63" name="Line 83"/>
          <p:cNvSpPr>
            <a:spLocks noChangeShapeType="1"/>
          </p:cNvSpPr>
          <p:nvPr/>
        </p:nvSpPr>
        <p:spPr bwMode="auto">
          <a:xfrm>
            <a:off x="1403350" y="4456113"/>
            <a:ext cx="40116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64" name="Rectangle 84"/>
          <p:cNvSpPr>
            <a:spLocks noChangeArrowheads="1"/>
          </p:cNvSpPr>
          <p:nvPr/>
        </p:nvSpPr>
        <p:spPr bwMode="auto">
          <a:xfrm>
            <a:off x="5715000" y="2514600"/>
            <a:ext cx="7651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OMUX</a:t>
            </a:r>
          </a:p>
        </p:txBody>
      </p:sp>
      <p:sp>
        <p:nvSpPr>
          <p:cNvPr id="46165" name="Rectangle 85"/>
          <p:cNvSpPr>
            <a:spLocks noChangeArrowheads="1"/>
          </p:cNvSpPr>
          <p:nvPr/>
        </p:nvSpPr>
        <p:spPr bwMode="auto">
          <a:xfrm>
            <a:off x="5486400" y="1143000"/>
            <a:ext cx="369888"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r>
              <a:rPr lang="en-US" altLang="zh-CN" sz="1400" b="1">
                <a:latin typeface="Times New Roman" pitchFamily="18" charset="0"/>
              </a:rPr>
              <a:t>00</a:t>
            </a:r>
          </a:p>
          <a:p>
            <a:pPr algn="just" eaLnBrk="0" hangingPunct="0">
              <a:lnSpc>
                <a:spcPct val="64000"/>
              </a:lnSpc>
            </a:pPr>
            <a:r>
              <a:rPr lang="en-US" altLang="zh-CN" sz="1400" b="1">
                <a:solidFill>
                  <a:schemeClr val="bg1"/>
                </a:solidFill>
                <a:latin typeface="Times New Roman" pitchFamily="18" charset="0"/>
              </a:rPr>
              <a:t>01</a:t>
            </a:r>
          </a:p>
        </p:txBody>
      </p:sp>
      <p:sp>
        <p:nvSpPr>
          <p:cNvPr id="46166" name="Rectangle 86"/>
          <p:cNvSpPr>
            <a:spLocks noChangeArrowheads="1"/>
          </p:cNvSpPr>
          <p:nvPr/>
        </p:nvSpPr>
        <p:spPr bwMode="auto">
          <a:xfrm>
            <a:off x="5351463" y="685800"/>
            <a:ext cx="8001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TSMUX</a:t>
            </a:r>
          </a:p>
        </p:txBody>
      </p:sp>
      <p:sp>
        <p:nvSpPr>
          <p:cNvPr id="46167" name="Rectangle 87"/>
          <p:cNvSpPr>
            <a:spLocks noChangeArrowheads="1"/>
          </p:cNvSpPr>
          <p:nvPr/>
        </p:nvSpPr>
        <p:spPr bwMode="auto">
          <a:xfrm>
            <a:off x="5410200" y="3810000"/>
            <a:ext cx="77946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FMUX</a:t>
            </a:r>
          </a:p>
        </p:txBody>
      </p:sp>
      <p:sp>
        <p:nvSpPr>
          <p:cNvPr id="46168" name="Rectangle 88"/>
          <p:cNvSpPr>
            <a:spLocks noChangeArrowheads="1"/>
          </p:cNvSpPr>
          <p:nvPr/>
        </p:nvSpPr>
        <p:spPr bwMode="auto">
          <a:xfrm>
            <a:off x="1600200" y="838200"/>
            <a:ext cx="7731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PTMUX</a:t>
            </a:r>
          </a:p>
        </p:txBody>
      </p:sp>
      <p:sp>
        <p:nvSpPr>
          <p:cNvPr id="46169" name="Line 89"/>
          <p:cNvSpPr>
            <a:spLocks noChangeShapeType="1"/>
          </p:cNvSpPr>
          <p:nvPr/>
        </p:nvSpPr>
        <p:spPr bwMode="auto">
          <a:xfrm>
            <a:off x="5495925" y="1798638"/>
            <a:ext cx="1588" cy="9842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0" name="Line 90"/>
          <p:cNvSpPr>
            <a:spLocks noChangeShapeType="1"/>
          </p:cNvSpPr>
          <p:nvPr/>
        </p:nvSpPr>
        <p:spPr bwMode="auto">
          <a:xfrm>
            <a:off x="5632450" y="1789113"/>
            <a:ext cx="0" cy="9715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1" name="Line 91"/>
          <p:cNvSpPr>
            <a:spLocks noChangeShapeType="1"/>
          </p:cNvSpPr>
          <p:nvPr/>
        </p:nvSpPr>
        <p:spPr bwMode="auto">
          <a:xfrm>
            <a:off x="1925638" y="2149475"/>
            <a:ext cx="0" cy="1635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2" name="Line 92"/>
          <p:cNvSpPr>
            <a:spLocks noChangeShapeType="1"/>
          </p:cNvSpPr>
          <p:nvPr/>
        </p:nvSpPr>
        <p:spPr bwMode="auto">
          <a:xfrm>
            <a:off x="1905000" y="2286000"/>
            <a:ext cx="37068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3" name="Line 93"/>
          <p:cNvSpPr>
            <a:spLocks noChangeShapeType="1"/>
          </p:cNvSpPr>
          <p:nvPr/>
        </p:nvSpPr>
        <p:spPr bwMode="auto">
          <a:xfrm>
            <a:off x="1808163" y="2138363"/>
            <a:ext cx="1587" cy="2841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4" name="Line 94"/>
          <p:cNvSpPr>
            <a:spLocks noChangeShapeType="1"/>
          </p:cNvSpPr>
          <p:nvPr/>
        </p:nvSpPr>
        <p:spPr bwMode="auto">
          <a:xfrm>
            <a:off x="1808163" y="2393950"/>
            <a:ext cx="368935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5" name="Line 95"/>
          <p:cNvSpPr>
            <a:spLocks noChangeShapeType="1"/>
          </p:cNvSpPr>
          <p:nvPr/>
        </p:nvSpPr>
        <p:spPr bwMode="auto">
          <a:xfrm flipH="1">
            <a:off x="5118100" y="1352550"/>
            <a:ext cx="2730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6" name="Line 96"/>
          <p:cNvSpPr>
            <a:spLocks noChangeShapeType="1"/>
          </p:cNvSpPr>
          <p:nvPr/>
        </p:nvSpPr>
        <p:spPr bwMode="auto">
          <a:xfrm flipH="1">
            <a:off x="5146675" y="1516063"/>
            <a:ext cx="2444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77" name="Line 97"/>
          <p:cNvSpPr>
            <a:spLocks noChangeShapeType="1"/>
          </p:cNvSpPr>
          <p:nvPr/>
        </p:nvSpPr>
        <p:spPr bwMode="auto">
          <a:xfrm flipH="1">
            <a:off x="5146675" y="1690688"/>
            <a:ext cx="2444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8" name="Rectangle 98"/>
          <p:cNvSpPr>
            <a:spLocks noChangeArrowheads="1"/>
          </p:cNvSpPr>
          <p:nvPr/>
        </p:nvSpPr>
        <p:spPr bwMode="auto">
          <a:xfrm>
            <a:off x="4724400" y="1219200"/>
            <a:ext cx="381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endParaRPr lang="zh-CN" altLang="zh-CN" sz="1200" b="1">
              <a:latin typeface="Times New Roman" pitchFamily="18" charset="0"/>
            </a:endParaRPr>
          </a:p>
        </p:txBody>
      </p:sp>
      <p:sp>
        <p:nvSpPr>
          <p:cNvPr id="46179" name="Rectangle 99"/>
          <p:cNvSpPr>
            <a:spLocks noChangeArrowheads="1"/>
          </p:cNvSpPr>
          <p:nvPr/>
        </p:nvSpPr>
        <p:spPr bwMode="auto">
          <a:xfrm>
            <a:off x="4724400" y="1371600"/>
            <a:ext cx="4746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V</a:t>
            </a:r>
            <a:r>
              <a:rPr lang="en-US" altLang="zh-CN" sz="1200" b="1" baseline="-25000">
                <a:latin typeface="Times New Roman" pitchFamily="18" charset="0"/>
              </a:rPr>
              <a:t>CC</a:t>
            </a:r>
            <a:endParaRPr lang="en-US" altLang="zh-CN" sz="1200" b="1">
              <a:latin typeface="Times New Roman" pitchFamily="18" charset="0"/>
            </a:endParaRPr>
          </a:p>
        </p:txBody>
      </p:sp>
      <p:sp>
        <p:nvSpPr>
          <p:cNvPr id="46180" name="Line 100"/>
          <p:cNvSpPr>
            <a:spLocks noChangeShapeType="1"/>
          </p:cNvSpPr>
          <p:nvPr/>
        </p:nvSpPr>
        <p:spPr bwMode="auto">
          <a:xfrm>
            <a:off x="6321425" y="2967038"/>
            <a:ext cx="223838" cy="1571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81" name="Line 101"/>
          <p:cNvSpPr>
            <a:spLocks noChangeShapeType="1"/>
          </p:cNvSpPr>
          <p:nvPr/>
        </p:nvSpPr>
        <p:spPr bwMode="auto">
          <a:xfrm>
            <a:off x="6321425" y="2970213"/>
            <a:ext cx="1588"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82" name="Line 102"/>
          <p:cNvSpPr>
            <a:spLocks noChangeShapeType="1"/>
          </p:cNvSpPr>
          <p:nvPr/>
        </p:nvSpPr>
        <p:spPr bwMode="auto">
          <a:xfrm flipV="1">
            <a:off x="6321425" y="3119438"/>
            <a:ext cx="22383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83" name="Oval 103"/>
          <p:cNvSpPr>
            <a:spLocks noChangeArrowheads="1"/>
          </p:cNvSpPr>
          <p:nvPr/>
        </p:nvSpPr>
        <p:spPr bwMode="auto">
          <a:xfrm>
            <a:off x="6557963" y="3078163"/>
            <a:ext cx="68262" cy="7778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84" name="Line 104"/>
          <p:cNvSpPr>
            <a:spLocks noChangeShapeType="1"/>
          </p:cNvSpPr>
          <p:nvPr/>
        </p:nvSpPr>
        <p:spPr bwMode="auto">
          <a:xfrm flipH="1">
            <a:off x="5784850" y="3121025"/>
            <a:ext cx="536575"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85" name="Line 105"/>
          <p:cNvSpPr>
            <a:spLocks noChangeShapeType="1"/>
          </p:cNvSpPr>
          <p:nvPr/>
        </p:nvSpPr>
        <p:spPr bwMode="auto">
          <a:xfrm>
            <a:off x="5748338" y="1384300"/>
            <a:ext cx="6905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86" name="Line 106"/>
          <p:cNvSpPr>
            <a:spLocks noChangeShapeType="1"/>
          </p:cNvSpPr>
          <p:nvPr/>
        </p:nvSpPr>
        <p:spPr bwMode="auto">
          <a:xfrm>
            <a:off x="6446838" y="1395413"/>
            <a:ext cx="1587" cy="1660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87" name="Line 107"/>
          <p:cNvSpPr>
            <a:spLocks noChangeShapeType="1"/>
          </p:cNvSpPr>
          <p:nvPr/>
        </p:nvSpPr>
        <p:spPr bwMode="auto">
          <a:xfrm>
            <a:off x="6621463" y="3121025"/>
            <a:ext cx="331787"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88" name="Rectangle 108"/>
          <p:cNvSpPr>
            <a:spLocks noChangeArrowheads="1"/>
          </p:cNvSpPr>
          <p:nvPr/>
        </p:nvSpPr>
        <p:spPr bwMode="auto">
          <a:xfrm>
            <a:off x="6951663" y="3000375"/>
            <a:ext cx="419100" cy="230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89" name="Line 109"/>
          <p:cNvSpPr>
            <a:spLocks noChangeShapeType="1"/>
          </p:cNvSpPr>
          <p:nvPr/>
        </p:nvSpPr>
        <p:spPr bwMode="auto">
          <a:xfrm>
            <a:off x="7135813" y="3000375"/>
            <a:ext cx="234950" cy="1206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0" name="Line 110"/>
          <p:cNvSpPr>
            <a:spLocks noChangeShapeType="1"/>
          </p:cNvSpPr>
          <p:nvPr/>
        </p:nvSpPr>
        <p:spPr bwMode="auto">
          <a:xfrm flipH="1">
            <a:off x="7156450" y="3121025"/>
            <a:ext cx="214313" cy="984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1" name="Line 111"/>
          <p:cNvSpPr>
            <a:spLocks noChangeShapeType="1"/>
          </p:cNvSpPr>
          <p:nvPr/>
        </p:nvSpPr>
        <p:spPr bwMode="auto">
          <a:xfrm flipH="1" flipV="1">
            <a:off x="6942138" y="3109913"/>
            <a:ext cx="214312" cy="10953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2" name="Line 112"/>
          <p:cNvSpPr>
            <a:spLocks noChangeShapeType="1"/>
          </p:cNvSpPr>
          <p:nvPr/>
        </p:nvSpPr>
        <p:spPr bwMode="auto">
          <a:xfrm flipV="1">
            <a:off x="6942138" y="3000375"/>
            <a:ext cx="214312" cy="1095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3" name="Line 113"/>
          <p:cNvSpPr>
            <a:spLocks noChangeShapeType="1"/>
          </p:cNvSpPr>
          <p:nvPr/>
        </p:nvSpPr>
        <p:spPr bwMode="auto">
          <a:xfrm>
            <a:off x="5748338" y="4452938"/>
            <a:ext cx="1039812" cy="111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94" name="Line 114"/>
          <p:cNvSpPr>
            <a:spLocks noChangeShapeType="1"/>
          </p:cNvSpPr>
          <p:nvPr/>
        </p:nvSpPr>
        <p:spPr bwMode="auto">
          <a:xfrm flipV="1">
            <a:off x="6781800" y="1066800"/>
            <a:ext cx="1588" cy="2057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triangle" w="sm" len="sm"/>
              </a14:hiddenLine>
            </a:ext>
          </a:extLst>
        </p:spPr>
        <p:txBody>
          <a:bodyPr/>
          <a:lstStyle/>
          <a:p>
            <a:endParaRPr lang="zh-CN" altLang="en-US"/>
          </a:p>
        </p:txBody>
      </p:sp>
      <p:sp>
        <p:nvSpPr>
          <p:cNvPr id="46195" name="Line 115"/>
          <p:cNvSpPr>
            <a:spLocks noChangeShapeType="1"/>
          </p:cNvSpPr>
          <p:nvPr/>
        </p:nvSpPr>
        <p:spPr bwMode="auto">
          <a:xfrm flipH="1">
            <a:off x="866775" y="289083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6" name="Line 116"/>
          <p:cNvSpPr>
            <a:spLocks noChangeShapeType="1"/>
          </p:cNvSpPr>
          <p:nvPr/>
        </p:nvSpPr>
        <p:spPr bwMode="auto">
          <a:xfrm flipH="1">
            <a:off x="857250" y="301148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7" name="Line 117"/>
          <p:cNvSpPr>
            <a:spLocks noChangeShapeType="1"/>
          </p:cNvSpPr>
          <p:nvPr/>
        </p:nvSpPr>
        <p:spPr bwMode="auto">
          <a:xfrm flipH="1">
            <a:off x="866775" y="314166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8" name="Line 118"/>
          <p:cNvSpPr>
            <a:spLocks noChangeShapeType="1"/>
          </p:cNvSpPr>
          <p:nvPr/>
        </p:nvSpPr>
        <p:spPr bwMode="auto">
          <a:xfrm flipH="1">
            <a:off x="857250" y="3273425"/>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9" name="Line 119"/>
          <p:cNvSpPr>
            <a:spLocks noChangeShapeType="1"/>
          </p:cNvSpPr>
          <p:nvPr/>
        </p:nvSpPr>
        <p:spPr bwMode="auto">
          <a:xfrm flipH="1">
            <a:off x="852488" y="3414713"/>
            <a:ext cx="388937"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00" name="Line 120"/>
          <p:cNvSpPr>
            <a:spLocks noChangeShapeType="1"/>
          </p:cNvSpPr>
          <p:nvPr/>
        </p:nvSpPr>
        <p:spPr bwMode="auto">
          <a:xfrm flipH="1">
            <a:off x="844550" y="35290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01" name="Line 121"/>
          <p:cNvSpPr>
            <a:spLocks noChangeShapeType="1"/>
          </p:cNvSpPr>
          <p:nvPr/>
        </p:nvSpPr>
        <p:spPr bwMode="auto">
          <a:xfrm flipH="1">
            <a:off x="860425" y="3676650"/>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02" name="Line 122"/>
          <p:cNvSpPr>
            <a:spLocks noChangeShapeType="1"/>
          </p:cNvSpPr>
          <p:nvPr/>
        </p:nvSpPr>
        <p:spPr bwMode="auto">
          <a:xfrm flipH="1">
            <a:off x="860425" y="3808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03" name="Line 123"/>
          <p:cNvSpPr>
            <a:spLocks noChangeShapeType="1"/>
          </p:cNvSpPr>
          <p:nvPr/>
        </p:nvSpPr>
        <p:spPr bwMode="auto">
          <a:xfrm flipH="1">
            <a:off x="866775" y="4570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04" name="Line 124"/>
          <p:cNvSpPr>
            <a:spLocks noChangeShapeType="1"/>
          </p:cNvSpPr>
          <p:nvPr/>
        </p:nvSpPr>
        <p:spPr bwMode="auto">
          <a:xfrm flipH="1">
            <a:off x="850900" y="4365625"/>
            <a:ext cx="48736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05" name="Oval 125"/>
          <p:cNvSpPr>
            <a:spLocks noChangeArrowheads="1"/>
          </p:cNvSpPr>
          <p:nvPr/>
        </p:nvSpPr>
        <p:spPr bwMode="auto">
          <a:xfrm>
            <a:off x="1493838" y="1719263"/>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06" name="Oval 126"/>
          <p:cNvSpPr>
            <a:spLocks noChangeArrowheads="1"/>
          </p:cNvSpPr>
          <p:nvPr/>
        </p:nvSpPr>
        <p:spPr bwMode="auto">
          <a:xfrm>
            <a:off x="1493838" y="19002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07" name="Line 127"/>
          <p:cNvSpPr>
            <a:spLocks noChangeShapeType="1"/>
          </p:cNvSpPr>
          <p:nvPr/>
        </p:nvSpPr>
        <p:spPr bwMode="auto">
          <a:xfrm>
            <a:off x="3398838" y="2081213"/>
            <a:ext cx="0" cy="6556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triangle" w="sm" len="sm"/>
                <a:tailEnd type="triangle" w="sm" len="sm"/>
              </a14:hiddenLine>
            </a:ext>
          </a:extLst>
        </p:spPr>
        <p:txBody>
          <a:bodyPr/>
          <a:lstStyle/>
          <a:p>
            <a:endParaRPr lang="zh-CN" altLang="en-US"/>
          </a:p>
        </p:txBody>
      </p:sp>
      <p:sp>
        <p:nvSpPr>
          <p:cNvPr id="46208" name="Line 128"/>
          <p:cNvSpPr>
            <a:spLocks noChangeShapeType="1"/>
          </p:cNvSpPr>
          <p:nvPr/>
        </p:nvSpPr>
        <p:spPr bwMode="auto">
          <a:xfrm>
            <a:off x="3776663" y="2301875"/>
            <a:ext cx="1587" cy="3206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09" name="Oval 129"/>
          <p:cNvSpPr>
            <a:spLocks noChangeArrowheads="1"/>
          </p:cNvSpPr>
          <p:nvPr/>
        </p:nvSpPr>
        <p:spPr bwMode="auto">
          <a:xfrm>
            <a:off x="3363913" y="23828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10" name="Oval 130"/>
          <p:cNvSpPr>
            <a:spLocks noChangeArrowheads="1"/>
          </p:cNvSpPr>
          <p:nvPr/>
        </p:nvSpPr>
        <p:spPr bwMode="auto">
          <a:xfrm>
            <a:off x="3741738" y="2266950"/>
            <a:ext cx="63500" cy="84138"/>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11" name="Oval 131"/>
          <p:cNvSpPr>
            <a:spLocks noChangeArrowheads="1"/>
          </p:cNvSpPr>
          <p:nvPr/>
        </p:nvSpPr>
        <p:spPr bwMode="auto">
          <a:xfrm>
            <a:off x="5459413" y="23828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12" name="Oval 132"/>
          <p:cNvSpPr>
            <a:spLocks noChangeArrowheads="1"/>
          </p:cNvSpPr>
          <p:nvPr/>
        </p:nvSpPr>
        <p:spPr bwMode="auto">
          <a:xfrm>
            <a:off x="5597525" y="2266950"/>
            <a:ext cx="63500" cy="84138"/>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13" name="Oval 133"/>
          <p:cNvSpPr>
            <a:spLocks noChangeArrowheads="1"/>
          </p:cNvSpPr>
          <p:nvPr/>
        </p:nvSpPr>
        <p:spPr bwMode="auto">
          <a:xfrm>
            <a:off x="5153025" y="2849563"/>
            <a:ext cx="65088" cy="84137"/>
          </a:xfrm>
          <a:prstGeom prst="ellipse">
            <a:avLst/>
          </a:prstGeom>
          <a:noFill/>
          <a:ln w="19050">
            <a:solidFill>
              <a:srgbClr val="000000"/>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46214" name="Oval 134"/>
          <p:cNvSpPr>
            <a:spLocks noChangeArrowheads="1"/>
          </p:cNvSpPr>
          <p:nvPr/>
        </p:nvSpPr>
        <p:spPr bwMode="auto">
          <a:xfrm>
            <a:off x="4206875" y="3382963"/>
            <a:ext cx="65088"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15" name="Rectangle 135"/>
          <p:cNvSpPr>
            <a:spLocks noChangeArrowheads="1"/>
          </p:cNvSpPr>
          <p:nvPr/>
        </p:nvSpPr>
        <p:spPr bwMode="auto">
          <a:xfrm>
            <a:off x="3124200" y="2743200"/>
            <a:ext cx="51435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AC0=0</a:t>
            </a:r>
          </a:p>
        </p:txBody>
      </p:sp>
      <p:sp>
        <p:nvSpPr>
          <p:cNvPr id="46216" name="Rectangle 136"/>
          <p:cNvSpPr>
            <a:spLocks noChangeArrowheads="1"/>
          </p:cNvSpPr>
          <p:nvPr/>
        </p:nvSpPr>
        <p:spPr bwMode="auto">
          <a:xfrm>
            <a:off x="3581400" y="2743200"/>
            <a:ext cx="738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AC1(n)=0</a:t>
            </a:r>
          </a:p>
        </p:txBody>
      </p:sp>
      <p:sp>
        <p:nvSpPr>
          <p:cNvPr id="46217" name="Rectangle 137"/>
          <p:cNvSpPr>
            <a:spLocks noChangeArrowheads="1"/>
          </p:cNvSpPr>
          <p:nvPr/>
        </p:nvSpPr>
        <p:spPr bwMode="auto">
          <a:xfrm>
            <a:off x="3124200" y="3733800"/>
            <a:ext cx="841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XOR(n)</a:t>
            </a:r>
          </a:p>
        </p:txBody>
      </p:sp>
      <p:sp>
        <p:nvSpPr>
          <p:cNvPr id="46218" name="Rectangle 138"/>
          <p:cNvSpPr>
            <a:spLocks noChangeArrowheads="1"/>
          </p:cNvSpPr>
          <p:nvPr/>
        </p:nvSpPr>
        <p:spPr bwMode="auto">
          <a:xfrm>
            <a:off x="4946650" y="4795838"/>
            <a:ext cx="6159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a:t>
            </a:r>
          </a:p>
        </p:txBody>
      </p:sp>
      <p:sp>
        <p:nvSpPr>
          <p:cNvPr id="46219" name="Line 139"/>
          <p:cNvSpPr>
            <a:spLocks noChangeShapeType="1"/>
          </p:cNvSpPr>
          <p:nvPr/>
        </p:nvSpPr>
        <p:spPr bwMode="auto">
          <a:xfrm>
            <a:off x="5530850" y="4848225"/>
            <a:ext cx="0" cy="2301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20" name="Line 140"/>
          <p:cNvSpPr>
            <a:spLocks noChangeShapeType="1"/>
          </p:cNvSpPr>
          <p:nvPr/>
        </p:nvSpPr>
        <p:spPr bwMode="auto">
          <a:xfrm flipH="1">
            <a:off x="5187950" y="5078413"/>
            <a:ext cx="342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21" name="Line 141"/>
          <p:cNvSpPr>
            <a:spLocks noChangeShapeType="1"/>
          </p:cNvSpPr>
          <p:nvPr/>
        </p:nvSpPr>
        <p:spPr bwMode="auto">
          <a:xfrm>
            <a:off x="5632450" y="4832350"/>
            <a:ext cx="0" cy="2460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22" name="Line 142"/>
          <p:cNvSpPr>
            <a:spLocks noChangeShapeType="1"/>
          </p:cNvSpPr>
          <p:nvPr/>
        </p:nvSpPr>
        <p:spPr bwMode="auto">
          <a:xfrm>
            <a:off x="5632450" y="5078413"/>
            <a:ext cx="3794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23" name="Rectangle 143"/>
          <p:cNvSpPr>
            <a:spLocks noChangeArrowheads="1"/>
          </p:cNvSpPr>
          <p:nvPr/>
        </p:nvSpPr>
        <p:spPr bwMode="auto">
          <a:xfrm>
            <a:off x="5737225" y="4778375"/>
            <a:ext cx="9032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a:t>
            </a:r>
          </a:p>
        </p:txBody>
      </p:sp>
      <p:sp>
        <p:nvSpPr>
          <p:cNvPr id="46224" name="Rectangle 144"/>
          <p:cNvSpPr>
            <a:spLocks noChangeArrowheads="1"/>
          </p:cNvSpPr>
          <p:nvPr/>
        </p:nvSpPr>
        <p:spPr bwMode="auto">
          <a:xfrm>
            <a:off x="6389688" y="4799013"/>
            <a:ext cx="14589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zh-CN" altLang="en-US" sz="1200" b="1">
                <a:latin typeface="Times New Roman" pitchFamily="18" charset="0"/>
              </a:rPr>
              <a:t>来自相邻引脚</a:t>
            </a:r>
          </a:p>
        </p:txBody>
      </p:sp>
      <p:sp>
        <p:nvSpPr>
          <p:cNvPr id="46225" name="Line 145"/>
          <p:cNvSpPr>
            <a:spLocks noChangeShapeType="1"/>
          </p:cNvSpPr>
          <p:nvPr/>
        </p:nvSpPr>
        <p:spPr bwMode="auto">
          <a:xfrm>
            <a:off x="5130800" y="1679575"/>
            <a:ext cx="0" cy="1730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26" name="Line 146"/>
          <p:cNvSpPr>
            <a:spLocks noChangeShapeType="1"/>
          </p:cNvSpPr>
          <p:nvPr/>
        </p:nvSpPr>
        <p:spPr bwMode="auto">
          <a:xfrm>
            <a:off x="5064125" y="1851025"/>
            <a:ext cx="117475"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27" name="Line 147"/>
          <p:cNvSpPr>
            <a:spLocks noChangeShapeType="1"/>
          </p:cNvSpPr>
          <p:nvPr/>
        </p:nvSpPr>
        <p:spPr bwMode="auto">
          <a:xfrm>
            <a:off x="5100638" y="1884363"/>
            <a:ext cx="523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28" name="Line 148"/>
          <p:cNvSpPr>
            <a:spLocks noChangeShapeType="1"/>
          </p:cNvSpPr>
          <p:nvPr/>
        </p:nvSpPr>
        <p:spPr bwMode="auto">
          <a:xfrm>
            <a:off x="5116513" y="1908175"/>
            <a:ext cx="22225"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29" name="Line 149"/>
          <p:cNvSpPr>
            <a:spLocks noChangeShapeType="1"/>
          </p:cNvSpPr>
          <p:nvPr/>
        </p:nvSpPr>
        <p:spPr bwMode="auto">
          <a:xfrm flipH="1">
            <a:off x="3810000" y="2540000"/>
            <a:ext cx="60325" cy="203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30" name="Line 150"/>
          <p:cNvSpPr>
            <a:spLocks noChangeShapeType="1"/>
          </p:cNvSpPr>
          <p:nvPr/>
        </p:nvSpPr>
        <p:spPr bwMode="auto">
          <a:xfrm>
            <a:off x="3805238" y="2713038"/>
            <a:ext cx="1174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31" name="Line 151"/>
          <p:cNvSpPr>
            <a:spLocks noChangeShapeType="1"/>
          </p:cNvSpPr>
          <p:nvPr/>
        </p:nvSpPr>
        <p:spPr bwMode="auto">
          <a:xfrm>
            <a:off x="3841750" y="2746375"/>
            <a:ext cx="50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32" name="Line 152"/>
          <p:cNvSpPr>
            <a:spLocks noChangeShapeType="1"/>
          </p:cNvSpPr>
          <p:nvPr/>
        </p:nvSpPr>
        <p:spPr bwMode="auto">
          <a:xfrm>
            <a:off x="3856038" y="2770188"/>
            <a:ext cx="2222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33" name="Line 153"/>
          <p:cNvSpPr>
            <a:spLocks noChangeShapeType="1"/>
          </p:cNvSpPr>
          <p:nvPr/>
        </p:nvSpPr>
        <p:spPr bwMode="auto">
          <a:xfrm>
            <a:off x="3405188" y="3414713"/>
            <a:ext cx="0" cy="2682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34" name="Line 154"/>
          <p:cNvSpPr>
            <a:spLocks noChangeShapeType="1"/>
          </p:cNvSpPr>
          <p:nvPr/>
        </p:nvSpPr>
        <p:spPr bwMode="auto">
          <a:xfrm>
            <a:off x="3338513" y="3683000"/>
            <a:ext cx="1174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35" name="Line 155"/>
          <p:cNvSpPr>
            <a:spLocks noChangeShapeType="1"/>
          </p:cNvSpPr>
          <p:nvPr/>
        </p:nvSpPr>
        <p:spPr bwMode="auto">
          <a:xfrm>
            <a:off x="3376613" y="3714750"/>
            <a:ext cx="508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36" name="Line 156"/>
          <p:cNvSpPr>
            <a:spLocks noChangeShapeType="1"/>
          </p:cNvSpPr>
          <p:nvPr/>
        </p:nvSpPr>
        <p:spPr bwMode="auto">
          <a:xfrm>
            <a:off x="3390900" y="3740150"/>
            <a:ext cx="222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37" name="Line 157"/>
          <p:cNvSpPr>
            <a:spLocks noChangeShapeType="1"/>
          </p:cNvSpPr>
          <p:nvPr/>
        </p:nvSpPr>
        <p:spPr bwMode="auto">
          <a:xfrm>
            <a:off x="1127125" y="1565275"/>
            <a:ext cx="1588" cy="174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38" name="Line 158"/>
          <p:cNvSpPr>
            <a:spLocks noChangeShapeType="1"/>
          </p:cNvSpPr>
          <p:nvPr/>
        </p:nvSpPr>
        <p:spPr bwMode="auto">
          <a:xfrm>
            <a:off x="1062038" y="1738313"/>
            <a:ext cx="1174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39" name="Line 159"/>
          <p:cNvSpPr>
            <a:spLocks noChangeShapeType="1"/>
          </p:cNvSpPr>
          <p:nvPr/>
        </p:nvSpPr>
        <p:spPr bwMode="auto">
          <a:xfrm>
            <a:off x="1098550" y="1771650"/>
            <a:ext cx="50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40" name="Line 160"/>
          <p:cNvSpPr>
            <a:spLocks noChangeShapeType="1"/>
          </p:cNvSpPr>
          <p:nvPr/>
        </p:nvSpPr>
        <p:spPr bwMode="auto">
          <a:xfrm>
            <a:off x="1112838" y="1795463"/>
            <a:ext cx="222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41" name="Line 161"/>
          <p:cNvSpPr>
            <a:spLocks noChangeShapeType="1"/>
          </p:cNvSpPr>
          <p:nvPr/>
        </p:nvSpPr>
        <p:spPr bwMode="auto">
          <a:xfrm flipH="1">
            <a:off x="3709988" y="2540000"/>
            <a:ext cx="1619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42" name="Oval 162"/>
          <p:cNvSpPr>
            <a:spLocks noChangeArrowheads="1"/>
          </p:cNvSpPr>
          <p:nvPr/>
        </p:nvSpPr>
        <p:spPr bwMode="auto">
          <a:xfrm>
            <a:off x="6761163" y="3078163"/>
            <a:ext cx="66675" cy="7778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43" name="Rectangle 163"/>
          <p:cNvSpPr>
            <a:spLocks noChangeArrowheads="1"/>
          </p:cNvSpPr>
          <p:nvPr/>
        </p:nvSpPr>
        <p:spPr bwMode="auto">
          <a:xfrm>
            <a:off x="1752600" y="1600200"/>
            <a:ext cx="3683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latin typeface="Times New Roman" pitchFamily="18" charset="0"/>
              </a:rPr>
              <a:t>0×</a:t>
            </a:r>
          </a:p>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endParaRPr lang="en-US" altLang="zh-CN" sz="1400" b="1">
              <a:latin typeface="Times New Roman" pitchFamily="18" charset="0"/>
            </a:endParaRPr>
          </a:p>
        </p:txBody>
      </p:sp>
      <p:sp>
        <p:nvSpPr>
          <p:cNvPr id="46244" name="Rectangle 164"/>
          <p:cNvSpPr>
            <a:spLocks noChangeArrowheads="1"/>
          </p:cNvSpPr>
          <p:nvPr/>
        </p:nvSpPr>
        <p:spPr bwMode="auto">
          <a:xfrm>
            <a:off x="5486400" y="2895600"/>
            <a:ext cx="36988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latin typeface="Times New Roman" pitchFamily="18" charset="0"/>
              </a:rPr>
              <a:t>0×</a:t>
            </a:r>
          </a:p>
          <a:p>
            <a:pPr algn="just" eaLnBrk="0" hangingPunct="0">
              <a:lnSpc>
                <a:spcPct val="64000"/>
              </a:lnSpc>
            </a:pPr>
            <a:endParaRPr lang="en-US" altLang="zh-CN" sz="1400" b="1">
              <a:latin typeface="Times New Roman" pitchFamily="18" charset="0"/>
            </a:endParaRPr>
          </a:p>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endParaRPr lang="en-US" altLang="zh-CN" sz="1400" b="1">
              <a:latin typeface="Times New Roman" pitchFamily="18" charset="0"/>
            </a:endParaRPr>
          </a:p>
        </p:txBody>
      </p:sp>
      <p:sp>
        <p:nvSpPr>
          <p:cNvPr id="46245" name="Rectangle 165"/>
          <p:cNvSpPr>
            <a:spLocks noChangeArrowheads="1"/>
          </p:cNvSpPr>
          <p:nvPr/>
        </p:nvSpPr>
        <p:spPr bwMode="auto">
          <a:xfrm>
            <a:off x="5486400" y="4267200"/>
            <a:ext cx="369888"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latin typeface="Times New Roman" pitchFamily="18" charset="0"/>
              </a:rPr>
              <a:t>00</a:t>
            </a:r>
          </a:p>
          <a:p>
            <a:pPr algn="just" eaLnBrk="0" hangingPunct="0">
              <a:lnSpc>
                <a:spcPct val="64000"/>
              </a:lnSpc>
            </a:pPr>
            <a:endParaRPr lang="en-US" altLang="zh-CN" sz="1400" b="1">
              <a:latin typeface="Times New Roman" pitchFamily="18" charset="0"/>
            </a:endParaRPr>
          </a:p>
        </p:txBody>
      </p:sp>
      <p:sp>
        <p:nvSpPr>
          <p:cNvPr id="46246" name="Text Box 166"/>
          <p:cNvSpPr txBox="1">
            <a:spLocks noChangeArrowheads="1"/>
          </p:cNvSpPr>
          <p:nvPr/>
        </p:nvSpPr>
        <p:spPr bwMode="auto">
          <a:xfrm>
            <a:off x="3276600" y="152400"/>
            <a:ext cx="24463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r>
              <a:rPr lang="zh-CN" altLang="en-US" sz="2000" b="1">
                <a:latin typeface="Times New Roman" pitchFamily="18" charset="0"/>
              </a:rPr>
              <a:t>专用组合输出结构</a:t>
            </a:r>
          </a:p>
        </p:txBody>
      </p:sp>
      <p:sp>
        <p:nvSpPr>
          <p:cNvPr id="46247" name="Text Box 167"/>
          <p:cNvSpPr txBox="1">
            <a:spLocks noChangeArrowheads="1"/>
          </p:cNvSpPr>
          <p:nvPr/>
        </p:nvSpPr>
        <p:spPr bwMode="auto">
          <a:xfrm>
            <a:off x="381000" y="54102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宋体" pitchFamily="2" charset="-122"/>
              </a:rPr>
              <a:t>特点：允许</a:t>
            </a:r>
            <a:r>
              <a:rPr kumimoji="1" lang="en-US" altLang="zh-CN" sz="2400" b="1">
                <a:latin typeface="宋体" pitchFamily="2" charset="-122"/>
              </a:rPr>
              <a:t>8</a:t>
            </a:r>
            <a:r>
              <a:rPr kumimoji="1" lang="zh-CN" altLang="en-US" sz="2400" b="1">
                <a:latin typeface="宋体" pitchFamily="2" charset="-122"/>
              </a:rPr>
              <a:t>个乘积项，单向输出，无反馈。</a:t>
            </a:r>
          </a:p>
        </p:txBody>
      </p:sp>
      <p:sp>
        <p:nvSpPr>
          <p:cNvPr id="46248" name="Line 168"/>
          <p:cNvSpPr>
            <a:spLocks noChangeShapeType="1"/>
          </p:cNvSpPr>
          <p:nvPr/>
        </p:nvSpPr>
        <p:spPr bwMode="auto">
          <a:xfrm>
            <a:off x="1752600" y="1752600"/>
            <a:ext cx="381000" cy="0"/>
          </a:xfrm>
          <a:prstGeom prst="line">
            <a:avLst/>
          </a:prstGeom>
          <a:noFill/>
          <a:ln w="19050" cap="sq">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49" name="Line 169"/>
          <p:cNvSpPr>
            <a:spLocks noChangeShapeType="1"/>
          </p:cNvSpPr>
          <p:nvPr/>
        </p:nvSpPr>
        <p:spPr bwMode="auto">
          <a:xfrm flipV="1">
            <a:off x="5410200" y="1371600"/>
            <a:ext cx="304800" cy="152400"/>
          </a:xfrm>
          <a:prstGeom prst="line">
            <a:avLst/>
          </a:prstGeom>
          <a:noFill/>
          <a:ln w="19050" cap="sq">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50" name="Line 170"/>
          <p:cNvSpPr>
            <a:spLocks noChangeShapeType="1"/>
          </p:cNvSpPr>
          <p:nvPr/>
        </p:nvSpPr>
        <p:spPr bwMode="auto">
          <a:xfrm>
            <a:off x="5410200" y="3124200"/>
            <a:ext cx="304800" cy="0"/>
          </a:xfrm>
          <a:prstGeom prst="line">
            <a:avLst/>
          </a:prstGeom>
          <a:noFill/>
          <a:ln w="19050" cap="sq">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51" name="AutoShape 171">
            <a:hlinkClick r:id="rId3" action="ppaction://hlinksldjump" highlightClick="1"/>
          </p:cNvPr>
          <p:cNvSpPr>
            <a:spLocks noChangeArrowheads="1"/>
          </p:cNvSpPr>
          <p:nvPr/>
        </p:nvSpPr>
        <p:spPr bwMode="auto">
          <a:xfrm>
            <a:off x="8001000" y="5943600"/>
            <a:ext cx="457200" cy="304800"/>
          </a:xfrm>
          <a:prstGeom prst="actionButtonBackPrevious">
            <a:avLst/>
          </a:prstGeom>
          <a:solidFill>
            <a:srgbClr val="808080"/>
          </a:solidFill>
          <a:ln w="12700" cap="sq">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52" name="Line 172"/>
          <p:cNvSpPr>
            <a:spLocks noChangeShapeType="1"/>
          </p:cNvSpPr>
          <p:nvPr/>
        </p:nvSpPr>
        <p:spPr bwMode="auto">
          <a:xfrm>
            <a:off x="5940425" y="4654550"/>
            <a:ext cx="0" cy="1730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53" name="Line 173"/>
          <p:cNvSpPr>
            <a:spLocks noChangeShapeType="1"/>
          </p:cNvSpPr>
          <p:nvPr/>
        </p:nvSpPr>
        <p:spPr bwMode="auto">
          <a:xfrm>
            <a:off x="5873750" y="4826000"/>
            <a:ext cx="11747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54" name="Line 174"/>
          <p:cNvSpPr>
            <a:spLocks noChangeShapeType="1"/>
          </p:cNvSpPr>
          <p:nvPr/>
        </p:nvSpPr>
        <p:spPr bwMode="auto">
          <a:xfrm>
            <a:off x="5910263" y="4859338"/>
            <a:ext cx="52387"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55" name="Line 175"/>
          <p:cNvSpPr>
            <a:spLocks noChangeShapeType="1"/>
          </p:cNvSpPr>
          <p:nvPr/>
        </p:nvSpPr>
        <p:spPr bwMode="auto">
          <a:xfrm>
            <a:off x="5926138" y="4883150"/>
            <a:ext cx="2222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56" name="Line 176"/>
          <p:cNvSpPr>
            <a:spLocks noChangeShapeType="1"/>
          </p:cNvSpPr>
          <p:nvPr/>
        </p:nvSpPr>
        <p:spPr bwMode="auto">
          <a:xfrm>
            <a:off x="5435600" y="4437063"/>
            <a:ext cx="5048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57" name="Line 177"/>
          <p:cNvSpPr>
            <a:spLocks noChangeShapeType="1"/>
          </p:cNvSpPr>
          <p:nvPr/>
        </p:nvSpPr>
        <p:spPr bwMode="auto">
          <a:xfrm>
            <a:off x="5940425" y="4437063"/>
            <a:ext cx="0" cy="3619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663035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96259" name="Rectangle 3"/>
          <p:cNvSpPr>
            <a:spLocks noGrp="1" noChangeArrowheads="1"/>
          </p:cNvSpPr>
          <p:nvPr>
            <p:ph type="body" idx="1"/>
          </p:nvPr>
        </p:nvSpPr>
        <p:spPr/>
        <p:txBody>
          <a:bodyPr/>
          <a:lstStyle/>
          <a:p>
            <a:r>
              <a:rPr lang="en-US" altLang="zh-CN" sz="2800"/>
              <a:t>CPLD</a:t>
            </a:r>
            <a:r>
              <a:rPr lang="zh-CN" altLang="en-US" sz="2800"/>
              <a:t>器件：</a:t>
            </a:r>
          </a:p>
          <a:p>
            <a:pPr>
              <a:buFont typeface="Wingdings" pitchFamily="2" charset="2"/>
              <a:buNone/>
            </a:pPr>
            <a:r>
              <a:rPr lang="zh-CN" altLang="en-US" sz="2800"/>
              <a:t>       随着微电子技术和数字系统应用需求的发展， 小规模的</a:t>
            </a:r>
            <a:r>
              <a:rPr lang="en-US" altLang="zh-CN" sz="2800"/>
              <a:t>PLD</a:t>
            </a:r>
            <a:r>
              <a:rPr lang="zh-CN" altLang="en-US" sz="2800"/>
              <a:t>器件已不适合用户的设计需求，于是， 以</a:t>
            </a:r>
            <a:r>
              <a:rPr lang="en-US" altLang="zh-CN" sz="2800"/>
              <a:t>CPLD</a:t>
            </a:r>
            <a:r>
              <a:rPr lang="zh-CN" altLang="en-US" sz="2800"/>
              <a:t>和</a:t>
            </a:r>
            <a:r>
              <a:rPr lang="en-US" altLang="zh-CN" sz="2800"/>
              <a:t>FPGA</a:t>
            </a:r>
            <a:r>
              <a:rPr lang="zh-CN" altLang="en-US" sz="2800"/>
              <a:t>为代表的大规模</a:t>
            </a:r>
            <a:r>
              <a:rPr lang="en-US" altLang="zh-CN" sz="2800"/>
              <a:t>PLD</a:t>
            </a:r>
            <a:r>
              <a:rPr lang="zh-CN" altLang="en-US" sz="2800"/>
              <a:t>器件应运而生。 美国</a:t>
            </a:r>
            <a:r>
              <a:rPr lang="en-US" altLang="zh-CN" sz="2800"/>
              <a:t>Altera</a:t>
            </a:r>
            <a:r>
              <a:rPr lang="zh-CN" altLang="en-US" sz="2800"/>
              <a:t>公司发明的</a:t>
            </a:r>
            <a:r>
              <a:rPr lang="en-US" altLang="zh-CN" sz="2800"/>
              <a:t>EPLD/CPLD</a:t>
            </a:r>
            <a:r>
              <a:rPr lang="zh-CN" altLang="en-US" sz="2800"/>
              <a:t>就是其中之一， 其典型结构原理如下图所示。 逻辑块间的可编程连接和</a:t>
            </a:r>
            <a:r>
              <a:rPr lang="en-US" altLang="zh-CN" sz="2800"/>
              <a:t>I/O</a:t>
            </a:r>
            <a:r>
              <a:rPr lang="zh-CN" altLang="en-US" sz="2800"/>
              <a:t>单元与前述的</a:t>
            </a:r>
            <a:r>
              <a:rPr lang="en-US" altLang="zh-CN" sz="2800"/>
              <a:t>GAL</a:t>
            </a:r>
            <a:r>
              <a:rPr lang="zh-CN" altLang="en-US" sz="2800"/>
              <a:t>器件类似， 可实现多种配置方式： 专用组合输出、 专用输入、 组合</a:t>
            </a:r>
            <a:r>
              <a:rPr lang="en-US" altLang="zh-CN" sz="2800"/>
              <a:t>I/O、 </a:t>
            </a:r>
            <a:r>
              <a:rPr lang="zh-CN" altLang="en-US" sz="2800"/>
              <a:t>寄存器时序输出和寄存器</a:t>
            </a:r>
            <a:r>
              <a:rPr lang="en-US" altLang="zh-CN" sz="2800"/>
              <a:t>I/O</a:t>
            </a:r>
            <a:r>
              <a:rPr lang="zh-CN" altLang="en-US" sz="2800"/>
              <a:t>等， 用来实现电路的灵活的输入输出。</a:t>
            </a:r>
          </a:p>
        </p:txBody>
      </p:sp>
    </p:spTree>
    <p:extLst>
      <p:ext uri="{BB962C8B-B14F-4D97-AF65-F5344CB8AC3E}">
        <p14:creationId xmlns:p14="http://schemas.microsoft.com/office/powerpoint/2010/main" val="827214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dirty="0" smtClean="0"/>
              <a:t>可编程</a:t>
            </a:r>
            <a:r>
              <a:rPr lang="zh-CN" altLang="en-US" dirty="0"/>
              <a:t>器件的结构</a:t>
            </a:r>
          </a:p>
        </p:txBody>
      </p:sp>
      <p:graphicFrame>
        <p:nvGraphicFramePr>
          <p:cNvPr id="97284" name="Object 4"/>
          <p:cNvGraphicFramePr>
            <a:graphicFrameLocks noGrp="1" noChangeAspect="1"/>
          </p:cNvGraphicFramePr>
          <p:nvPr>
            <p:ph idx="1"/>
          </p:nvPr>
        </p:nvGraphicFramePr>
        <p:xfrm>
          <a:off x="1692275" y="1268413"/>
          <a:ext cx="6480175" cy="4903787"/>
        </p:xfrm>
        <a:graphic>
          <a:graphicData uri="http://schemas.openxmlformats.org/presentationml/2006/ole">
            <mc:AlternateContent xmlns:mc="http://schemas.openxmlformats.org/markup-compatibility/2006">
              <mc:Choice xmlns:v="urn:schemas-microsoft-com:vml" Requires="v">
                <p:oleObj spid="_x0000_s16395" name="VISIO" r:id="rId4" imgW="2813040" imgH="2129040" progId="Visio.Drawing.4">
                  <p:embed/>
                </p:oleObj>
              </mc:Choice>
              <mc:Fallback>
                <p:oleObj name="VISIO" r:id="rId4" imgW="2813040" imgH="212904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268413"/>
                        <a:ext cx="6480175" cy="490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6" name="Text Box 6"/>
          <p:cNvSpPr txBox="1">
            <a:spLocks noChangeArrowheads="1"/>
          </p:cNvSpPr>
          <p:nvPr/>
        </p:nvSpPr>
        <p:spPr bwMode="auto">
          <a:xfrm>
            <a:off x="3203575" y="6165850"/>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en-US" altLang="zh-CN" sz="2400">
                <a:solidFill>
                  <a:schemeClr val="tx1"/>
                </a:solidFill>
                <a:ea typeface="宋体" pitchFamily="2" charset="-122"/>
              </a:rPr>
              <a:t>CPLD</a:t>
            </a:r>
            <a:r>
              <a:rPr kumimoji="1" lang="zh-CN" altLang="en-US" sz="2400">
                <a:solidFill>
                  <a:schemeClr val="tx1"/>
                </a:solidFill>
                <a:ea typeface="宋体" pitchFamily="2" charset="-122"/>
              </a:rPr>
              <a:t>的逻辑结构</a:t>
            </a:r>
          </a:p>
        </p:txBody>
      </p:sp>
    </p:spTree>
    <p:extLst>
      <p:ext uri="{BB962C8B-B14F-4D97-AF65-F5344CB8AC3E}">
        <p14:creationId xmlns:p14="http://schemas.microsoft.com/office/powerpoint/2010/main" val="6399709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98307" name="Rectangle 3"/>
          <p:cNvSpPr>
            <a:spLocks noGrp="1" noChangeArrowheads="1"/>
          </p:cNvSpPr>
          <p:nvPr>
            <p:ph type="body" idx="1"/>
          </p:nvPr>
        </p:nvSpPr>
        <p:spPr>
          <a:xfrm>
            <a:off x="179388" y="1557338"/>
            <a:ext cx="8640762" cy="4967287"/>
          </a:xfrm>
        </p:spPr>
        <p:txBody>
          <a:bodyPr/>
          <a:lstStyle/>
          <a:p>
            <a:pPr>
              <a:spcBef>
                <a:spcPct val="0"/>
              </a:spcBef>
              <a:buClrTx/>
              <a:buFontTx/>
              <a:buNone/>
            </a:pPr>
            <a:r>
              <a:rPr lang="zh-CN" altLang="en-US" sz="2800" dirty="0">
                <a:solidFill>
                  <a:srgbClr val="0066FF"/>
                </a:solidFill>
              </a:rPr>
              <a:t>      </a:t>
            </a:r>
            <a:r>
              <a:rPr lang="zh-CN" altLang="en-US" sz="2800" dirty="0">
                <a:solidFill>
                  <a:schemeClr val="tx1"/>
                </a:solidFill>
              </a:rPr>
              <a:t>目前主要的半导体器件公司，如</a:t>
            </a:r>
            <a:r>
              <a:rPr lang="en-US" altLang="zh-CN" sz="2800" dirty="0" err="1">
                <a:solidFill>
                  <a:schemeClr val="tx1"/>
                </a:solidFill>
              </a:rPr>
              <a:t>Xilinx、Altera、Lattice</a:t>
            </a:r>
            <a:r>
              <a:rPr lang="zh-CN" altLang="en-US" sz="2800" dirty="0">
                <a:solidFill>
                  <a:schemeClr val="tx1"/>
                </a:solidFill>
              </a:rPr>
              <a:t>和</a:t>
            </a:r>
            <a:r>
              <a:rPr lang="en-US" altLang="zh-CN" sz="2800" dirty="0">
                <a:solidFill>
                  <a:schemeClr val="tx1"/>
                </a:solidFill>
              </a:rPr>
              <a:t>AMD</a:t>
            </a:r>
            <a:r>
              <a:rPr lang="zh-CN" altLang="en-US" sz="2800" dirty="0">
                <a:solidFill>
                  <a:schemeClr val="tx1"/>
                </a:solidFill>
              </a:rPr>
              <a:t>公司等，在各自生产的高密度</a:t>
            </a:r>
            <a:r>
              <a:rPr lang="en-US" altLang="zh-CN" sz="2800" dirty="0">
                <a:solidFill>
                  <a:schemeClr val="tx1"/>
                </a:solidFill>
              </a:rPr>
              <a:t>PLD</a:t>
            </a:r>
            <a:r>
              <a:rPr lang="zh-CN" altLang="en-US" sz="2800" dirty="0">
                <a:solidFill>
                  <a:schemeClr val="tx1"/>
                </a:solidFill>
              </a:rPr>
              <a:t>产品中，都有自己的特点，但总体结构大致是相同的。大多数</a:t>
            </a:r>
            <a:r>
              <a:rPr lang="en-US" altLang="zh-CN" sz="2800" dirty="0">
                <a:solidFill>
                  <a:schemeClr val="tx1"/>
                </a:solidFill>
              </a:rPr>
              <a:t>CPLD</a:t>
            </a:r>
            <a:r>
              <a:rPr lang="zh-CN" altLang="en-US" sz="2800" dirty="0">
                <a:solidFill>
                  <a:schemeClr val="tx1"/>
                </a:solidFill>
              </a:rPr>
              <a:t>器件中至少包含了三种结构:</a:t>
            </a:r>
          </a:p>
          <a:p>
            <a:pPr>
              <a:spcBef>
                <a:spcPct val="0"/>
              </a:spcBef>
              <a:buClrTx/>
              <a:buFontTx/>
              <a:buNone/>
            </a:pPr>
            <a:r>
              <a:rPr lang="zh-CN" altLang="en-US" sz="2800" dirty="0">
                <a:solidFill>
                  <a:schemeClr val="tx1"/>
                </a:solidFill>
              </a:rPr>
              <a:t> 	◆可编程逻辑宏单元：宏模块的基本结构与</a:t>
            </a:r>
            <a:r>
              <a:rPr lang="en-US" altLang="zh-CN" sz="2800" dirty="0">
                <a:solidFill>
                  <a:schemeClr val="tx1"/>
                </a:solidFill>
              </a:rPr>
              <a:t>PLD</a:t>
            </a:r>
            <a:r>
              <a:rPr lang="zh-CN" altLang="en-US" sz="2800" dirty="0">
                <a:solidFill>
                  <a:schemeClr val="tx1"/>
                </a:solidFill>
              </a:rPr>
              <a:t>类</a:t>
            </a:r>
          </a:p>
          <a:p>
            <a:pPr>
              <a:spcBef>
                <a:spcPct val="0"/>
              </a:spcBef>
              <a:buClrTx/>
              <a:buFontTx/>
              <a:buNone/>
            </a:pPr>
            <a:r>
              <a:rPr lang="zh-CN" altLang="en-US" sz="2800" dirty="0" smtClean="0">
                <a:solidFill>
                  <a:schemeClr val="tx1"/>
                </a:solidFill>
              </a:rPr>
              <a:t>  似</a:t>
            </a:r>
            <a:r>
              <a:rPr lang="zh-CN" altLang="en-US" sz="2800" dirty="0">
                <a:solidFill>
                  <a:schemeClr val="tx1"/>
                </a:solidFill>
              </a:rPr>
              <a:t>，通过与或阵列实现组合逻辑功能。 </a:t>
            </a:r>
          </a:p>
          <a:p>
            <a:pPr>
              <a:spcBef>
                <a:spcPct val="0"/>
              </a:spcBef>
              <a:buClrTx/>
              <a:buFontTx/>
              <a:buNone/>
            </a:pPr>
            <a:r>
              <a:rPr lang="zh-CN" altLang="en-US" sz="2800" dirty="0">
                <a:solidFill>
                  <a:schemeClr val="tx1"/>
                </a:solidFill>
              </a:rPr>
              <a:t> 	◆可编程输入/输出单元：可编程输入/输出单元是</a:t>
            </a:r>
            <a:r>
              <a:rPr lang="zh-CN" altLang="en-US" sz="2800" dirty="0" smtClean="0">
                <a:solidFill>
                  <a:schemeClr val="tx1"/>
                </a:solidFill>
              </a:rPr>
              <a:t>用合适</a:t>
            </a:r>
            <a:r>
              <a:rPr lang="zh-CN" altLang="en-US" sz="2800" dirty="0">
                <a:solidFill>
                  <a:schemeClr val="tx1"/>
                </a:solidFill>
              </a:rPr>
              <a:t>的电平把内部的信号驱动到</a:t>
            </a:r>
            <a:r>
              <a:rPr lang="en-US" altLang="zh-CN" sz="2800" dirty="0">
                <a:solidFill>
                  <a:schemeClr val="tx1"/>
                </a:solidFill>
              </a:rPr>
              <a:t>CPLD</a:t>
            </a:r>
            <a:r>
              <a:rPr lang="zh-CN" altLang="en-US" sz="2800" dirty="0">
                <a:solidFill>
                  <a:schemeClr val="tx1"/>
                </a:solidFill>
              </a:rPr>
              <a:t>的外部引脚。</a:t>
            </a:r>
          </a:p>
          <a:p>
            <a:pPr>
              <a:spcBef>
                <a:spcPct val="0"/>
              </a:spcBef>
              <a:buClrTx/>
              <a:buFontTx/>
              <a:buNone/>
            </a:pPr>
            <a:r>
              <a:rPr lang="zh-CN" altLang="en-US" sz="2800" dirty="0">
                <a:solidFill>
                  <a:schemeClr val="tx1"/>
                </a:solidFill>
              </a:rPr>
              <a:t> 	 ◆可编程内部连线：在各逻辑宏单元之间以及逻辑宏单元和输入/输出单元之间提供互连网络</a:t>
            </a:r>
          </a:p>
        </p:txBody>
      </p:sp>
    </p:spTree>
    <p:extLst>
      <p:ext uri="{BB962C8B-B14F-4D97-AF65-F5344CB8AC3E}">
        <p14:creationId xmlns:p14="http://schemas.microsoft.com/office/powerpoint/2010/main" val="216690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存储速度：通常用存取周期来描述。存取周期是指从存储器开始存取第一个字到能够存取第二个字为止所需的时间。</a:t>
            </a:r>
          </a:p>
          <a:p>
            <a:endParaRPr lang="zh-CN" altLang="en-US" dirty="0"/>
          </a:p>
          <a:p>
            <a:r>
              <a:rPr lang="zh-CN" altLang="en-US" dirty="0"/>
              <a:t>例：微型计算机中常用的</a:t>
            </a:r>
            <a:r>
              <a:rPr lang="en-US" altLang="zh-CN" dirty="0"/>
              <a:t>2114</a:t>
            </a:r>
            <a:r>
              <a:rPr lang="zh-CN" altLang="en-US" dirty="0"/>
              <a:t>型静态</a:t>
            </a:r>
            <a:r>
              <a:rPr lang="en-US" altLang="zh-CN" dirty="0"/>
              <a:t>RAM</a:t>
            </a:r>
            <a:r>
              <a:rPr lang="zh-CN" altLang="en-US" dirty="0"/>
              <a:t>的读、写周期均为</a:t>
            </a:r>
            <a:r>
              <a:rPr lang="en-US" altLang="zh-CN" dirty="0"/>
              <a:t>200ns</a:t>
            </a:r>
            <a:r>
              <a:rPr lang="zh-CN" altLang="en-US" dirty="0"/>
              <a:t>，</a:t>
            </a:r>
            <a:r>
              <a:rPr lang="en-US" altLang="zh-CN" dirty="0"/>
              <a:t>4116</a:t>
            </a:r>
            <a:r>
              <a:rPr lang="zh-CN" altLang="en-US" dirty="0"/>
              <a:t>型动态</a:t>
            </a:r>
            <a:r>
              <a:rPr lang="en-US" altLang="zh-CN" dirty="0"/>
              <a:t>RAM</a:t>
            </a:r>
            <a:r>
              <a:rPr lang="zh-CN" altLang="en-US" dirty="0"/>
              <a:t>的读、写周期均为</a:t>
            </a:r>
            <a:r>
              <a:rPr lang="en-US" altLang="zh-CN" dirty="0"/>
              <a:t>375ns</a:t>
            </a:r>
            <a:r>
              <a:rPr lang="zh-CN" altLang="en-US" dirty="0"/>
              <a:t>。</a:t>
            </a:r>
          </a:p>
          <a:p>
            <a:endParaRPr lang="zh-CN" altLang="en-US" dirty="0"/>
          </a:p>
        </p:txBody>
      </p:sp>
      <p:sp>
        <p:nvSpPr>
          <p:cNvPr id="3" name="标题 2"/>
          <p:cNvSpPr>
            <a:spLocks noGrp="1"/>
          </p:cNvSpPr>
          <p:nvPr>
            <p:ph type="title"/>
          </p:nvPr>
        </p:nvSpPr>
        <p:spPr/>
        <p:txBody>
          <a:bodyPr>
            <a:normAutofit/>
          </a:bodyPr>
          <a:lstStyle/>
          <a:p>
            <a:r>
              <a:rPr lang="zh-CN" altLang="en-US" dirty="0"/>
              <a:t>半导体存储器的主要</a:t>
            </a:r>
            <a:r>
              <a:rPr lang="zh-CN" altLang="en-US" dirty="0" smtClean="0"/>
              <a:t>性能指标</a:t>
            </a:r>
            <a:endParaRPr lang="zh-CN" altLang="en-US" dirty="0"/>
          </a:p>
        </p:txBody>
      </p:sp>
    </p:spTree>
    <p:extLst>
      <p:ext uri="{BB962C8B-B14F-4D97-AF65-F5344CB8AC3E}">
        <p14:creationId xmlns:p14="http://schemas.microsoft.com/office/powerpoint/2010/main" val="174503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119811" name="Rectangle 3"/>
          <p:cNvSpPr>
            <a:spLocks noGrp="1" noChangeArrowheads="1"/>
          </p:cNvSpPr>
          <p:nvPr>
            <p:ph type="body" idx="1"/>
          </p:nvPr>
        </p:nvSpPr>
        <p:spPr>
          <a:xfrm>
            <a:off x="457200" y="1557338"/>
            <a:ext cx="8362950" cy="4967287"/>
          </a:xfrm>
        </p:spPr>
        <p:txBody>
          <a:bodyPr/>
          <a:lstStyle/>
          <a:p>
            <a:pPr marL="609600" indent="-609600"/>
            <a:r>
              <a:rPr lang="zh-CN" altLang="en-US"/>
              <a:t>可编程互连阵列（</a:t>
            </a:r>
            <a:r>
              <a:rPr lang="en-US" altLang="zh-CN"/>
              <a:t>PI</a:t>
            </a:r>
            <a:r>
              <a:rPr lang="zh-CN" altLang="en-US"/>
              <a:t>或</a:t>
            </a:r>
            <a:r>
              <a:rPr lang="en-US" altLang="zh-CN"/>
              <a:t>PIA</a:t>
            </a:r>
            <a:r>
              <a:rPr lang="zh-CN" altLang="en-US"/>
              <a:t>）</a:t>
            </a:r>
          </a:p>
          <a:p>
            <a:pPr marL="990600" lvl="1" indent="-533400">
              <a:buFont typeface="Wingdings" pitchFamily="2" charset="2"/>
              <a:buChar char="u"/>
            </a:pPr>
            <a:r>
              <a:rPr lang="zh-CN" altLang="en-US" sz="2400"/>
              <a:t>和可编程阵列类似；</a:t>
            </a:r>
          </a:p>
          <a:p>
            <a:pPr marL="990600" lvl="1" indent="-533400">
              <a:buFont typeface="Wingdings" pitchFamily="2" charset="2"/>
              <a:buChar char="u"/>
            </a:pPr>
            <a:r>
              <a:rPr lang="zh-CN" altLang="en-US" sz="2400"/>
              <a:t>全局布线连接器件中的任何信号和任何目的位置；</a:t>
            </a:r>
          </a:p>
          <a:p>
            <a:pPr marL="990600" lvl="1" indent="-533400">
              <a:buFont typeface="Wingdings" pitchFamily="2" charset="2"/>
              <a:buChar char="u"/>
            </a:pPr>
            <a:r>
              <a:rPr lang="zh-CN" altLang="en-US" sz="2400"/>
              <a:t> 采用</a:t>
            </a:r>
            <a:r>
              <a:rPr lang="en-US" altLang="zh-CN" sz="2400"/>
              <a:t>EPROM</a:t>
            </a:r>
            <a:r>
              <a:rPr lang="zh-CN" altLang="en-US" sz="2400"/>
              <a:t>、</a:t>
            </a:r>
            <a:r>
              <a:rPr lang="en-US" altLang="zh-CN" sz="2400"/>
              <a:t>EEPROM</a:t>
            </a:r>
            <a:r>
              <a:rPr lang="zh-CN" altLang="en-US" sz="2400"/>
              <a:t>或闪存技术进行编程；</a:t>
            </a:r>
          </a:p>
          <a:p>
            <a:pPr marL="609600" indent="-609600"/>
            <a:r>
              <a:rPr lang="en-US" altLang="zh-CN"/>
              <a:t>I/O</a:t>
            </a:r>
            <a:r>
              <a:rPr lang="zh-CN" altLang="en-US"/>
              <a:t>控制模块</a:t>
            </a:r>
          </a:p>
          <a:p>
            <a:pPr marL="990600" lvl="1" indent="-533400">
              <a:buFont typeface="Wingdings" pitchFamily="2" charset="2"/>
              <a:buChar char="u"/>
            </a:pPr>
            <a:r>
              <a:rPr lang="zh-CN" altLang="en-US" sz="2400"/>
              <a:t>由</a:t>
            </a:r>
            <a:r>
              <a:rPr lang="en-US" altLang="zh-CN" sz="2400"/>
              <a:t>PI</a:t>
            </a:r>
            <a:r>
              <a:rPr lang="zh-CN" altLang="en-US" sz="2400"/>
              <a:t>将其和逻辑分离；</a:t>
            </a:r>
          </a:p>
          <a:p>
            <a:pPr marL="990600" lvl="1" indent="-533400">
              <a:buFont typeface="Wingdings" pitchFamily="2" charset="2"/>
              <a:buChar char="u"/>
            </a:pPr>
            <a:r>
              <a:rPr lang="en-US" altLang="zh-CN" sz="2400"/>
              <a:t>I/O</a:t>
            </a:r>
            <a:r>
              <a:rPr lang="zh-CN" altLang="en-US" sz="2400"/>
              <a:t>专业逻辑提供控制及更多的功能；</a:t>
            </a:r>
          </a:p>
          <a:p>
            <a:pPr marL="990600" lvl="1" indent="-533400">
              <a:buFont typeface="Wingdings" pitchFamily="2" charset="2"/>
              <a:buChar char="u"/>
            </a:pPr>
            <a:r>
              <a:rPr lang="zh-CN" altLang="en-US" sz="2400"/>
              <a:t>三态缓冲控制实现任意</a:t>
            </a:r>
            <a:r>
              <a:rPr lang="en-US" altLang="zh-CN" sz="2400"/>
              <a:t>I/O</a:t>
            </a:r>
            <a:r>
              <a:rPr lang="zh-CN" altLang="en-US" sz="2400"/>
              <a:t>引脚的输入、输出和双向功能；</a:t>
            </a:r>
          </a:p>
        </p:txBody>
      </p:sp>
    </p:spTree>
    <p:extLst>
      <p:ext uri="{BB962C8B-B14F-4D97-AF65-F5344CB8AC3E}">
        <p14:creationId xmlns:p14="http://schemas.microsoft.com/office/powerpoint/2010/main" val="3561970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99331" name="Rectangle 3"/>
          <p:cNvSpPr>
            <a:spLocks noGrp="1" noChangeArrowheads="1"/>
          </p:cNvSpPr>
          <p:nvPr>
            <p:ph type="body" idx="1"/>
          </p:nvPr>
        </p:nvSpPr>
        <p:spPr>
          <a:xfrm>
            <a:off x="611188" y="1557338"/>
            <a:ext cx="8075612" cy="4967287"/>
          </a:xfrm>
        </p:spPr>
        <p:txBody>
          <a:bodyPr/>
          <a:lstStyle/>
          <a:p>
            <a:r>
              <a:rPr lang="en-US" altLang="zh-CN" sz="2800" dirty="0"/>
              <a:t>CPLD</a:t>
            </a:r>
            <a:r>
              <a:rPr lang="zh-CN" altLang="en-US" sz="2800" dirty="0"/>
              <a:t>的内部一般由数个到数十个可编程逻辑块(</a:t>
            </a:r>
            <a:r>
              <a:rPr lang="en-US" altLang="zh-CN" sz="2800" dirty="0"/>
              <a:t>LAB)</a:t>
            </a:r>
            <a:r>
              <a:rPr lang="zh-CN" altLang="en-US" sz="2800" dirty="0"/>
              <a:t>阵列组成， </a:t>
            </a:r>
            <a:r>
              <a:rPr lang="en-US" altLang="zh-CN" sz="2800" dirty="0"/>
              <a:t>LAB</a:t>
            </a:r>
            <a:r>
              <a:rPr lang="zh-CN" altLang="en-US" sz="2800" dirty="0"/>
              <a:t>的逻辑资源相对较大， 一般包含十多个至数十个触发器和可实现数位到数十位的宽位译码组合逻辑资源。 相对而言， 内部连线资源较少， 主要由集中分布的可编程内联线的布线池构成器件的内连线资源。</a:t>
            </a:r>
          </a:p>
        </p:txBody>
      </p:sp>
    </p:spTree>
    <p:extLst>
      <p:ext uri="{BB962C8B-B14F-4D97-AF65-F5344CB8AC3E}">
        <p14:creationId xmlns:p14="http://schemas.microsoft.com/office/powerpoint/2010/main" val="1410582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100355" name="Rectangle 3"/>
          <p:cNvSpPr>
            <a:spLocks noGrp="1" noChangeArrowheads="1"/>
          </p:cNvSpPr>
          <p:nvPr>
            <p:ph type="body" idx="1"/>
          </p:nvPr>
        </p:nvSpPr>
        <p:spPr/>
        <p:txBody>
          <a:bodyPr/>
          <a:lstStyle/>
          <a:p>
            <a:r>
              <a:rPr lang="zh-CN" altLang="en-US" sz="2800"/>
              <a:t>由于单元逻辑资源大， 布线相对集中， 因而灵活性较低， 所以</a:t>
            </a:r>
            <a:r>
              <a:rPr lang="en-US" altLang="zh-CN" sz="2800"/>
              <a:t>CPLD</a:t>
            </a:r>
            <a:r>
              <a:rPr lang="zh-CN" altLang="en-US" sz="2800"/>
              <a:t>器件在应用设计中很难使器件的资源利用率提高， 一般都小于80％。 但是， 由于该器件的内部连线资源比较固定， 因此其连线延时是可以预测的， 从而为电路设计的时延控制带来了方便； 同时， 该器件的所有</a:t>
            </a:r>
            <a:r>
              <a:rPr lang="en-US" altLang="zh-CN" sz="2800"/>
              <a:t>I/O</a:t>
            </a:r>
            <a:r>
              <a:rPr lang="zh-CN" altLang="en-US" sz="2800"/>
              <a:t>脚均可根据需要实现输入还是输出的定义。 </a:t>
            </a:r>
          </a:p>
          <a:p>
            <a:endParaRPr lang="zh-CN" altLang="en-US" sz="2800"/>
          </a:p>
        </p:txBody>
      </p:sp>
    </p:spTree>
    <p:extLst>
      <p:ext uri="{BB962C8B-B14F-4D97-AF65-F5344CB8AC3E}">
        <p14:creationId xmlns:p14="http://schemas.microsoft.com/office/powerpoint/2010/main" val="405077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120835" name="Rectangle 3"/>
          <p:cNvSpPr>
            <a:spLocks noGrp="1" noChangeArrowheads="1"/>
          </p:cNvSpPr>
          <p:nvPr>
            <p:ph type="body" idx="1"/>
          </p:nvPr>
        </p:nvSpPr>
        <p:spPr>
          <a:xfrm>
            <a:off x="457200" y="1557338"/>
            <a:ext cx="8229600" cy="503237"/>
          </a:xfrm>
        </p:spPr>
        <p:txBody>
          <a:bodyPr/>
          <a:lstStyle/>
          <a:p>
            <a:pPr>
              <a:lnSpc>
                <a:spcPct val="90000"/>
              </a:lnSpc>
            </a:pPr>
            <a:r>
              <a:rPr lang="zh-CN" altLang="en-US" sz="2800"/>
              <a:t>从</a:t>
            </a:r>
            <a:r>
              <a:rPr lang="en-US" altLang="zh-CN" sz="2800"/>
              <a:t>CPLD</a:t>
            </a:r>
            <a:r>
              <a:rPr lang="zh-CN" altLang="en-US" sz="2800"/>
              <a:t>到</a:t>
            </a:r>
            <a:r>
              <a:rPr lang="en-US" altLang="zh-CN" sz="2800"/>
              <a:t>FPGA</a:t>
            </a:r>
          </a:p>
        </p:txBody>
      </p:sp>
      <p:sp>
        <p:nvSpPr>
          <p:cNvPr id="120837" name="Rectangle 5"/>
          <p:cNvSpPr>
            <a:spLocks noChangeArrowheads="1"/>
          </p:cNvSpPr>
          <p:nvPr/>
        </p:nvSpPr>
        <p:spPr bwMode="auto">
          <a:xfrm>
            <a:off x="757238" y="30686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38" name="Rectangle 6"/>
          <p:cNvSpPr>
            <a:spLocks noChangeArrowheads="1"/>
          </p:cNvSpPr>
          <p:nvPr/>
        </p:nvSpPr>
        <p:spPr bwMode="auto">
          <a:xfrm>
            <a:off x="2052638" y="30686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39" name="Rectangle 7"/>
          <p:cNvSpPr>
            <a:spLocks noChangeArrowheads="1"/>
          </p:cNvSpPr>
          <p:nvPr/>
        </p:nvSpPr>
        <p:spPr bwMode="auto">
          <a:xfrm>
            <a:off x="2052638" y="35004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40" name="Rectangle 8"/>
          <p:cNvSpPr>
            <a:spLocks noChangeArrowheads="1"/>
          </p:cNvSpPr>
          <p:nvPr/>
        </p:nvSpPr>
        <p:spPr bwMode="auto">
          <a:xfrm>
            <a:off x="757238" y="35004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41" name="Rectangle 9"/>
          <p:cNvSpPr>
            <a:spLocks noChangeArrowheads="1"/>
          </p:cNvSpPr>
          <p:nvPr/>
        </p:nvSpPr>
        <p:spPr bwMode="auto">
          <a:xfrm>
            <a:off x="1476375" y="3068638"/>
            <a:ext cx="576263" cy="865187"/>
          </a:xfrm>
          <a:prstGeom prst="rect">
            <a:avLst/>
          </a:prstGeom>
          <a:solidFill>
            <a:srgbClr val="00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609600" indent="-609600"/>
            <a:r>
              <a:rPr lang="en-US" altLang="zh-CN" sz="2400">
                <a:solidFill>
                  <a:schemeClr val="bg1"/>
                </a:solidFill>
              </a:rPr>
              <a:t>PIA</a:t>
            </a:r>
          </a:p>
        </p:txBody>
      </p:sp>
      <p:sp>
        <p:nvSpPr>
          <p:cNvPr id="120842" name="Text Box 10"/>
          <p:cNvSpPr txBox="1">
            <a:spLocks noChangeArrowheads="1"/>
          </p:cNvSpPr>
          <p:nvPr/>
        </p:nvSpPr>
        <p:spPr bwMode="auto">
          <a:xfrm>
            <a:off x="828675" y="4149725"/>
            <a:ext cx="15827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sz="3200">
                <a:solidFill>
                  <a:schemeClr val="tx2"/>
                </a:solidFill>
                <a:latin typeface="Arial" pitchFamily="34" charset="0"/>
                <a:ea typeface="楷体_GB2312" pitchFamily="49" charset="-122"/>
              </a:rPr>
              <a:t>低密度</a:t>
            </a:r>
          </a:p>
        </p:txBody>
      </p:sp>
      <p:sp>
        <p:nvSpPr>
          <p:cNvPr id="120843" name="Rectangle 11"/>
          <p:cNvSpPr>
            <a:spLocks noChangeArrowheads="1"/>
          </p:cNvSpPr>
          <p:nvPr/>
        </p:nvSpPr>
        <p:spPr bwMode="auto">
          <a:xfrm>
            <a:off x="3276600" y="30686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44" name="Rectangle 12"/>
          <p:cNvSpPr>
            <a:spLocks noChangeArrowheads="1"/>
          </p:cNvSpPr>
          <p:nvPr/>
        </p:nvSpPr>
        <p:spPr bwMode="auto">
          <a:xfrm>
            <a:off x="4789488" y="30686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45" name="Rectangle 13"/>
          <p:cNvSpPr>
            <a:spLocks noChangeArrowheads="1"/>
          </p:cNvSpPr>
          <p:nvPr/>
        </p:nvSpPr>
        <p:spPr bwMode="auto">
          <a:xfrm>
            <a:off x="4789488" y="35004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46" name="Rectangle 14"/>
          <p:cNvSpPr>
            <a:spLocks noChangeArrowheads="1"/>
          </p:cNvSpPr>
          <p:nvPr/>
        </p:nvSpPr>
        <p:spPr bwMode="auto">
          <a:xfrm>
            <a:off x="3276600" y="35004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47" name="Rectangle 15"/>
          <p:cNvSpPr>
            <a:spLocks noChangeArrowheads="1"/>
          </p:cNvSpPr>
          <p:nvPr/>
        </p:nvSpPr>
        <p:spPr bwMode="auto">
          <a:xfrm>
            <a:off x="3995738" y="3068638"/>
            <a:ext cx="793750" cy="2592387"/>
          </a:xfrm>
          <a:prstGeom prst="rect">
            <a:avLst/>
          </a:prstGeom>
          <a:solidFill>
            <a:srgbClr val="00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609600" indent="-609600"/>
            <a:r>
              <a:rPr lang="en-US" altLang="zh-CN" sz="2400">
                <a:solidFill>
                  <a:schemeClr val="bg1"/>
                </a:solidFill>
              </a:rPr>
              <a:t>PIA</a:t>
            </a:r>
          </a:p>
        </p:txBody>
      </p:sp>
      <p:sp>
        <p:nvSpPr>
          <p:cNvPr id="120848" name="Rectangle 16"/>
          <p:cNvSpPr>
            <a:spLocks noChangeArrowheads="1"/>
          </p:cNvSpPr>
          <p:nvPr/>
        </p:nvSpPr>
        <p:spPr bwMode="auto">
          <a:xfrm>
            <a:off x="4791075" y="39338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49" name="Rectangle 17"/>
          <p:cNvSpPr>
            <a:spLocks noChangeArrowheads="1"/>
          </p:cNvSpPr>
          <p:nvPr/>
        </p:nvSpPr>
        <p:spPr bwMode="auto">
          <a:xfrm>
            <a:off x="4791075" y="43656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50" name="Rectangle 18"/>
          <p:cNvSpPr>
            <a:spLocks noChangeArrowheads="1"/>
          </p:cNvSpPr>
          <p:nvPr/>
        </p:nvSpPr>
        <p:spPr bwMode="auto">
          <a:xfrm>
            <a:off x="3276600" y="39338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51" name="Rectangle 19"/>
          <p:cNvSpPr>
            <a:spLocks noChangeArrowheads="1"/>
          </p:cNvSpPr>
          <p:nvPr/>
        </p:nvSpPr>
        <p:spPr bwMode="auto">
          <a:xfrm>
            <a:off x="3276600" y="43656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52" name="Rectangle 20"/>
          <p:cNvSpPr>
            <a:spLocks noChangeArrowheads="1"/>
          </p:cNvSpPr>
          <p:nvPr/>
        </p:nvSpPr>
        <p:spPr bwMode="auto">
          <a:xfrm>
            <a:off x="4791075" y="47974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53" name="Rectangle 21"/>
          <p:cNvSpPr>
            <a:spLocks noChangeArrowheads="1"/>
          </p:cNvSpPr>
          <p:nvPr/>
        </p:nvSpPr>
        <p:spPr bwMode="auto">
          <a:xfrm>
            <a:off x="4791075" y="52292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54" name="Rectangle 22"/>
          <p:cNvSpPr>
            <a:spLocks noChangeArrowheads="1"/>
          </p:cNvSpPr>
          <p:nvPr/>
        </p:nvSpPr>
        <p:spPr bwMode="auto">
          <a:xfrm>
            <a:off x="3276600" y="47974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55" name="Rectangle 23"/>
          <p:cNvSpPr>
            <a:spLocks noChangeArrowheads="1"/>
          </p:cNvSpPr>
          <p:nvPr/>
        </p:nvSpPr>
        <p:spPr bwMode="auto">
          <a:xfrm>
            <a:off x="3276600" y="52292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56" name="Text Box 24"/>
          <p:cNvSpPr txBox="1">
            <a:spLocks noChangeArrowheads="1"/>
          </p:cNvSpPr>
          <p:nvPr/>
        </p:nvSpPr>
        <p:spPr bwMode="auto">
          <a:xfrm>
            <a:off x="3492500" y="5805488"/>
            <a:ext cx="1873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sz="3200">
                <a:solidFill>
                  <a:schemeClr val="tx2"/>
                </a:solidFill>
                <a:latin typeface="Arial" pitchFamily="34" charset="0"/>
                <a:ea typeface="楷体_GB2312" pitchFamily="49" charset="-122"/>
              </a:rPr>
              <a:t>高密度</a:t>
            </a:r>
          </a:p>
        </p:txBody>
      </p:sp>
      <p:sp>
        <p:nvSpPr>
          <p:cNvPr id="120857" name="Rectangle 25"/>
          <p:cNvSpPr>
            <a:spLocks noChangeArrowheads="1"/>
          </p:cNvSpPr>
          <p:nvPr/>
        </p:nvSpPr>
        <p:spPr bwMode="auto">
          <a:xfrm>
            <a:off x="5726113" y="3068638"/>
            <a:ext cx="2735262" cy="2665412"/>
          </a:xfrm>
          <a:prstGeom prst="rect">
            <a:avLst/>
          </a:prstGeom>
          <a:solidFill>
            <a:schemeClr val="accent2"/>
          </a:solidFill>
          <a:ln w="9525" algn="ctr">
            <a:solidFill>
              <a:srgbClr val="003366"/>
            </a:solidFill>
            <a:miter lim="800000"/>
            <a:headEnd/>
            <a:tailEnd/>
          </a:ln>
          <a:effectLst>
            <a:outerShdw dist="107763" dir="13500000" algn="ctr" rotWithShape="0">
              <a:schemeClr val="bg2">
                <a:alpha val="50000"/>
              </a:schemeClr>
            </a:outerShdw>
          </a:effectLst>
        </p:spPr>
        <p:txBody>
          <a:bodyPr wrap="none" anchor="ctr"/>
          <a:lstStyle/>
          <a:p>
            <a:endParaRPr lang="zh-CN" altLang="en-US"/>
          </a:p>
        </p:txBody>
      </p:sp>
      <p:sp>
        <p:nvSpPr>
          <p:cNvPr id="120860" name="Rectangle 28"/>
          <p:cNvSpPr>
            <a:spLocks noChangeArrowheads="1"/>
          </p:cNvSpPr>
          <p:nvPr/>
        </p:nvSpPr>
        <p:spPr bwMode="auto">
          <a:xfrm>
            <a:off x="5797550" y="31416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1" name="Rectangle 29"/>
          <p:cNvSpPr>
            <a:spLocks noChangeArrowheads="1"/>
          </p:cNvSpPr>
          <p:nvPr/>
        </p:nvSpPr>
        <p:spPr bwMode="auto">
          <a:xfrm>
            <a:off x="6445250" y="31416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2" name="Rectangle 30"/>
          <p:cNvSpPr>
            <a:spLocks noChangeArrowheads="1"/>
          </p:cNvSpPr>
          <p:nvPr/>
        </p:nvSpPr>
        <p:spPr bwMode="auto">
          <a:xfrm>
            <a:off x="7092950" y="31416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3" name="Rectangle 31"/>
          <p:cNvSpPr>
            <a:spLocks noChangeArrowheads="1"/>
          </p:cNvSpPr>
          <p:nvPr/>
        </p:nvSpPr>
        <p:spPr bwMode="auto">
          <a:xfrm>
            <a:off x="7740650" y="31416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4" name="Rectangle 32"/>
          <p:cNvSpPr>
            <a:spLocks noChangeArrowheads="1"/>
          </p:cNvSpPr>
          <p:nvPr/>
        </p:nvSpPr>
        <p:spPr bwMode="auto">
          <a:xfrm>
            <a:off x="5797550" y="3644900"/>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5" name="Rectangle 33"/>
          <p:cNvSpPr>
            <a:spLocks noChangeArrowheads="1"/>
          </p:cNvSpPr>
          <p:nvPr/>
        </p:nvSpPr>
        <p:spPr bwMode="auto">
          <a:xfrm>
            <a:off x="6445250" y="3644900"/>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6" name="Rectangle 34"/>
          <p:cNvSpPr>
            <a:spLocks noChangeArrowheads="1"/>
          </p:cNvSpPr>
          <p:nvPr/>
        </p:nvSpPr>
        <p:spPr bwMode="auto">
          <a:xfrm>
            <a:off x="7092950" y="3644900"/>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7" name="Rectangle 35"/>
          <p:cNvSpPr>
            <a:spLocks noChangeArrowheads="1"/>
          </p:cNvSpPr>
          <p:nvPr/>
        </p:nvSpPr>
        <p:spPr bwMode="auto">
          <a:xfrm>
            <a:off x="7740650" y="3644900"/>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8" name="Rectangle 36"/>
          <p:cNvSpPr>
            <a:spLocks noChangeArrowheads="1"/>
          </p:cNvSpPr>
          <p:nvPr/>
        </p:nvSpPr>
        <p:spPr bwMode="auto">
          <a:xfrm>
            <a:off x="5797550" y="4149725"/>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9" name="Rectangle 37"/>
          <p:cNvSpPr>
            <a:spLocks noChangeArrowheads="1"/>
          </p:cNvSpPr>
          <p:nvPr/>
        </p:nvSpPr>
        <p:spPr bwMode="auto">
          <a:xfrm>
            <a:off x="6445250" y="4149725"/>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0" name="Rectangle 38"/>
          <p:cNvSpPr>
            <a:spLocks noChangeArrowheads="1"/>
          </p:cNvSpPr>
          <p:nvPr/>
        </p:nvSpPr>
        <p:spPr bwMode="auto">
          <a:xfrm>
            <a:off x="7092950" y="4149725"/>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1" name="Rectangle 39"/>
          <p:cNvSpPr>
            <a:spLocks noChangeArrowheads="1"/>
          </p:cNvSpPr>
          <p:nvPr/>
        </p:nvSpPr>
        <p:spPr bwMode="auto">
          <a:xfrm>
            <a:off x="7740650" y="4149725"/>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2" name="Rectangle 40"/>
          <p:cNvSpPr>
            <a:spLocks noChangeArrowheads="1"/>
          </p:cNvSpPr>
          <p:nvPr/>
        </p:nvSpPr>
        <p:spPr bwMode="auto">
          <a:xfrm>
            <a:off x="5797550" y="46529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3" name="Rectangle 41"/>
          <p:cNvSpPr>
            <a:spLocks noChangeArrowheads="1"/>
          </p:cNvSpPr>
          <p:nvPr/>
        </p:nvSpPr>
        <p:spPr bwMode="auto">
          <a:xfrm>
            <a:off x="6445250" y="46529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4" name="Rectangle 42"/>
          <p:cNvSpPr>
            <a:spLocks noChangeArrowheads="1"/>
          </p:cNvSpPr>
          <p:nvPr/>
        </p:nvSpPr>
        <p:spPr bwMode="auto">
          <a:xfrm>
            <a:off x="7092950" y="46529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5" name="Rectangle 43"/>
          <p:cNvSpPr>
            <a:spLocks noChangeArrowheads="1"/>
          </p:cNvSpPr>
          <p:nvPr/>
        </p:nvSpPr>
        <p:spPr bwMode="auto">
          <a:xfrm>
            <a:off x="7740650" y="46529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6" name="Rectangle 44"/>
          <p:cNvSpPr>
            <a:spLocks noChangeArrowheads="1"/>
          </p:cNvSpPr>
          <p:nvPr/>
        </p:nvSpPr>
        <p:spPr bwMode="auto">
          <a:xfrm>
            <a:off x="5797550" y="5157788"/>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7" name="Rectangle 45"/>
          <p:cNvSpPr>
            <a:spLocks noChangeArrowheads="1"/>
          </p:cNvSpPr>
          <p:nvPr/>
        </p:nvSpPr>
        <p:spPr bwMode="auto">
          <a:xfrm>
            <a:off x="6445250" y="5157788"/>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8" name="Rectangle 46"/>
          <p:cNvSpPr>
            <a:spLocks noChangeArrowheads="1"/>
          </p:cNvSpPr>
          <p:nvPr/>
        </p:nvSpPr>
        <p:spPr bwMode="auto">
          <a:xfrm>
            <a:off x="7092950" y="5157788"/>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9" name="Rectangle 47"/>
          <p:cNvSpPr>
            <a:spLocks noChangeArrowheads="1"/>
          </p:cNvSpPr>
          <p:nvPr/>
        </p:nvSpPr>
        <p:spPr bwMode="auto">
          <a:xfrm>
            <a:off x="7740650" y="5157788"/>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80" name="AutoShape 48"/>
          <p:cNvSpPr>
            <a:spLocks noChangeArrowheads="1"/>
          </p:cNvSpPr>
          <p:nvPr/>
        </p:nvSpPr>
        <p:spPr bwMode="auto">
          <a:xfrm>
            <a:off x="4356100" y="2205038"/>
            <a:ext cx="3168650" cy="647700"/>
          </a:xfrm>
          <a:prstGeom prst="curvedDownArrow">
            <a:avLst>
              <a:gd name="adj1" fmla="val 39409"/>
              <a:gd name="adj2" fmla="val 137252"/>
              <a:gd name="adj3" fmla="val 35296"/>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1" name="Text Box 49"/>
          <p:cNvSpPr txBox="1">
            <a:spLocks noChangeArrowheads="1"/>
          </p:cNvSpPr>
          <p:nvPr/>
        </p:nvSpPr>
        <p:spPr bwMode="auto">
          <a:xfrm>
            <a:off x="3059113" y="2349500"/>
            <a:ext cx="1296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sz="3200">
                <a:solidFill>
                  <a:schemeClr val="tx2"/>
                </a:solidFill>
                <a:latin typeface="Arial" pitchFamily="34" charset="0"/>
                <a:ea typeface="楷体_GB2312" pitchFamily="49" charset="-122"/>
              </a:rPr>
              <a:t>CPLD</a:t>
            </a:r>
          </a:p>
        </p:txBody>
      </p:sp>
      <p:sp>
        <p:nvSpPr>
          <p:cNvPr id="120882" name="Text Box 50"/>
          <p:cNvSpPr txBox="1">
            <a:spLocks noChangeArrowheads="1"/>
          </p:cNvSpPr>
          <p:nvPr/>
        </p:nvSpPr>
        <p:spPr bwMode="auto">
          <a:xfrm>
            <a:off x="6804025" y="2349500"/>
            <a:ext cx="1800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sz="3200">
                <a:solidFill>
                  <a:schemeClr val="tx2"/>
                </a:solidFill>
                <a:latin typeface="Arial" pitchFamily="34" charset="0"/>
                <a:ea typeface="楷体_GB2312" pitchFamily="49" charset="-122"/>
              </a:rPr>
              <a:t>FPGA</a:t>
            </a:r>
          </a:p>
        </p:txBody>
      </p:sp>
    </p:spTree>
    <p:extLst>
      <p:ext uri="{BB962C8B-B14F-4D97-AF65-F5344CB8AC3E}">
        <p14:creationId xmlns:p14="http://schemas.microsoft.com/office/powerpoint/2010/main" val="27530584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102403" name="Rectangle 3"/>
          <p:cNvSpPr>
            <a:spLocks noGrp="1" noChangeArrowheads="1"/>
          </p:cNvSpPr>
          <p:nvPr>
            <p:ph type="body" idx="1"/>
          </p:nvPr>
        </p:nvSpPr>
        <p:spPr/>
        <p:txBody>
          <a:bodyPr/>
          <a:lstStyle/>
          <a:p>
            <a:r>
              <a:rPr lang="en-US" altLang="zh-CN" sz="2800" b="1"/>
              <a:t>FPGA</a:t>
            </a:r>
            <a:r>
              <a:rPr lang="zh-CN" altLang="en-US" sz="2800" b="1"/>
              <a:t>器件</a:t>
            </a:r>
            <a:r>
              <a:rPr lang="zh-CN" altLang="en-US" sz="2800" i="1"/>
              <a:t> </a:t>
            </a:r>
            <a:endParaRPr lang="zh-CN" altLang="en-US" sz="2800"/>
          </a:p>
          <a:p>
            <a:pPr algn="just">
              <a:buFont typeface="Wingdings" pitchFamily="2" charset="2"/>
              <a:buNone/>
            </a:pPr>
            <a:r>
              <a:rPr lang="zh-CN" altLang="en-US"/>
              <a:t>       </a:t>
            </a:r>
            <a:r>
              <a:rPr lang="zh-CN" altLang="en-US" sz="2800"/>
              <a:t>1985年， 美国</a:t>
            </a:r>
            <a:r>
              <a:rPr lang="en-US" altLang="zh-CN" sz="2800" i="1"/>
              <a:t>X</a:t>
            </a:r>
            <a:r>
              <a:rPr lang="en-US" altLang="zh-CN" sz="2800"/>
              <a:t>ili</a:t>
            </a:r>
            <a:r>
              <a:rPr lang="en-US" altLang="zh-CN" sz="2800" i="1"/>
              <a:t>n</a:t>
            </a:r>
            <a:r>
              <a:rPr lang="en-US" altLang="zh-CN" sz="2800"/>
              <a:t>x</a:t>
            </a:r>
            <a:r>
              <a:rPr lang="zh-CN" altLang="en-US" sz="2800"/>
              <a:t>公司发明了现场可编程阵列器件</a:t>
            </a:r>
            <a:r>
              <a:rPr lang="zh-CN" altLang="en-US" sz="2800">
                <a:latin typeface="Courier New"/>
              </a:rPr>
              <a:t>——</a:t>
            </a:r>
            <a:r>
              <a:rPr lang="en-US" altLang="zh-CN" sz="2800"/>
              <a:t>FPGA， </a:t>
            </a:r>
            <a:r>
              <a:rPr lang="zh-CN" altLang="en-US" sz="2800"/>
              <a:t>从而开创了大规模数字逻辑系统可以现场集成、 现场实现的新纪元。 </a:t>
            </a:r>
            <a:r>
              <a:rPr lang="en-US" altLang="zh-CN" sz="2800" i="1"/>
              <a:t>X</a:t>
            </a:r>
            <a:r>
              <a:rPr lang="en-US" altLang="zh-CN" sz="2800"/>
              <a:t>ili</a:t>
            </a:r>
            <a:r>
              <a:rPr lang="en-US" altLang="zh-CN" sz="2800" i="1"/>
              <a:t>n</a:t>
            </a:r>
            <a:r>
              <a:rPr lang="en-US" altLang="zh-CN" sz="2800"/>
              <a:t>x</a:t>
            </a:r>
            <a:r>
              <a:rPr lang="zh-CN" altLang="en-US" sz="2800"/>
              <a:t>公司的</a:t>
            </a:r>
            <a:r>
              <a:rPr lang="en-US" altLang="zh-CN" sz="2800"/>
              <a:t>FPGA</a:t>
            </a:r>
            <a:r>
              <a:rPr lang="zh-CN" altLang="en-US" sz="2800"/>
              <a:t>采用</a:t>
            </a:r>
            <a:r>
              <a:rPr lang="en-US" altLang="zh-CN" sz="2800"/>
              <a:t>SRAM</a:t>
            </a:r>
            <a:r>
              <a:rPr lang="zh-CN" altLang="en-US" sz="2800"/>
              <a:t>编程， 主要由可配置逻辑块(</a:t>
            </a:r>
            <a:r>
              <a:rPr lang="en-US" altLang="zh-CN" sz="2800"/>
              <a:t>CLB </a:t>
            </a:r>
            <a:r>
              <a:rPr lang="zh-CN" altLang="en-US" sz="2800"/>
              <a:t>，</a:t>
            </a:r>
            <a:r>
              <a:rPr lang="en-US" altLang="zh-CN" sz="2800"/>
              <a:t>Configurable Logic Block)、  </a:t>
            </a:r>
            <a:r>
              <a:rPr lang="zh-CN" altLang="en-US" sz="2800"/>
              <a:t>可编程输入输出模块(</a:t>
            </a:r>
            <a:r>
              <a:rPr lang="en-US" altLang="zh-CN" sz="2800"/>
              <a:t>IOB)</a:t>
            </a:r>
            <a:r>
              <a:rPr lang="zh-CN" altLang="en-US" sz="2800"/>
              <a:t>和可编程连线(</a:t>
            </a:r>
            <a:r>
              <a:rPr lang="en-US" altLang="zh-CN" sz="2800"/>
              <a:t>PI</a:t>
            </a:r>
            <a:r>
              <a:rPr lang="zh-CN" altLang="en-US" sz="2800"/>
              <a:t>，</a:t>
            </a:r>
            <a:r>
              <a:rPr lang="en-US" altLang="zh-CN" sz="2800"/>
              <a:t>Programmable Interconnect)</a:t>
            </a:r>
            <a:r>
              <a:rPr lang="zh-CN" altLang="en-US" sz="2800"/>
              <a:t>组成， 如下图所示。</a:t>
            </a:r>
          </a:p>
        </p:txBody>
      </p:sp>
    </p:spTree>
    <p:extLst>
      <p:ext uri="{BB962C8B-B14F-4D97-AF65-F5344CB8AC3E}">
        <p14:creationId xmlns:p14="http://schemas.microsoft.com/office/powerpoint/2010/main" val="26372005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5"/>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1" name="Rectangle 7" descr="Rectangle: Click to edit Master text styles&#10;Second level&#10;Third level&#10;Fourth level&#10;Fifth level"/>
          <p:cNvSpPr>
            <a:spLocks noGrp="1" noChangeArrowheads="1"/>
          </p:cNvSpPr>
          <p:nvPr>
            <p:ph type="body" idx="1"/>
          </p:nvPr>
        </p:nvSpPr>
        <p:spPr>
          <a:xfrm>
            <a:off x="990600" y="6172200"/>
            <a:ext cx="7632700" cy="371475"/>
          </a:xfrm>
          <a:noFill/>
          <a:ln/>
        </p:spPr>
        <p:txBody>
          <a:bodyPr>
            <a:normAutofit fontScale="92500" lnSpcReduction="20000"/>
          </a:bodyPr>
          <a:lstStyle/>
          <a:p>
            <a:pPr>
              <a:lnSpc>
                <a:spcPct val="90000"/>
              </a:lnSpc>
              <a:buFont typeface="Wingdings" pitchFamily="2" charset="2"/>
              <a:buNone/>
            </a:pPr>
            <a:r>
              <a:rPr lang="en-US" altLang="zh-CN"/>
              <a:t>FPGA</a:t>
            </a:r>
            <a:r>
              <a:rPr lang="zh-CN" altLang="en-US"/>
              <a:t>结构原理</a:t>
            </a:r>
          </a:p>
        </p:txBody>
      </p:sp>
      <p:graphicFrame>
        <p:nvGraphicFramePr>
          <p:cNvPr id="103432" name="Object 8"/>
          <p:cNvGraphicFramePr>
            <a:graphicFrameLocks noChangeAspect="1"/>
          </p:cNvGraphicFramePr>
          <p:nvPr/>
        </p:nvGraphicFramePr>
        <p:xfrm>
          <a:off x="0" y="1143000"/>
          <a:ext cx="9144000" cy="4343400"/>
        </p:xfrm>
        <a:graphic>
          <a:graphicData uri="http://schemas.openxmlformats.org/presentationml/2006/ole">
            <mc:AlternateContent xmlns:mc="http://schemas.openxmlformats.org/markup-compatibility/2006">
              <mc:Choice xmlns:v="urn:schemas-microsoft-com:vml" Requires="v">
                <p:oleObj spid="_x0000_s17418" name="VISIO" r:id="rId4" imgW="7528320" imgH="3557160" progId="Visio.Drawing.4">
                  <p:embed/>
                </p:oleObj>
              </mc:Choice>
              <mc:Fallback>
                <p:oleObj name="VISIO" r:id="rId4" imgW="7528320" imgH="355716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43000"/>
                        <a:ext cx="9144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3" name="AutoShape 9"/>
          <p:cNvSpPr>
            <a:spLocks noChangeArrowheads="1"/>
          </p:cNvSpPr>
          <p:nvPr/>
        </p:nvSpPr>
        <p:spPr bwMode="auto">
          <a:xfrm>
            <a:off x="2895600" y="5181600"/>
            <a:ext cx="2286000" cy="685800"/>
          </a:xfrm>
          <a:prstGeom prst="wedgeRoundRectCallout">
            <a:avLst>
              <a:gd name="adj1" fmla="val -84931"/>
              <a:gd name="adj2" fmla="val -2615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zh-CN" altLang="en-US" sz="2400" b="1">
                <a:solidFill>
                  <a:schemeClr val="bg1"/>
                </a:solidFill>
                <a:ea typeface="宋体" pitchFamily="2" charset="-122"/>
              </a:rPr>
              <a:t>可编程逻辑块</a:t>
            </a:r>
          </a:p>
        </p:txBody>
      </p:sp>
      <p:sp>
        <p:nvSpPr>
          <p:cNvPr id="103434" name="AutoShape 10"/>
          <p:cNvSpPr>
            <a:spLocks noChangeArrowheads="1"/>
          </p:cNvSpPr>
          <p:nvPr/>
        </p:nvSpPr>
        <p:spPr bwMode="auto">
          <a:xfrm>
            <a:off x="3132138" y="404813"/>
            <a:ext cx="1828800" cy="838200"/>
          </a:xfrm>
          <a:prstGeom prst="wedgeRoundRectCallout">
            <a:avLst>
              <a:gd name="adj1" fmla="val -63542"/>
              <a:gd name="adj2" fmla="val 9924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zh-CN" altLang="en-US" sz="2400" b="1">
                <a:solidFill>
                  <a:schemeClr val="bg1"/>
                </a:solidFill>
                <a:ea typeface="宋体" pitchFamily="2" charset="-122"/>
              </a:rPr>
              <a:t>可编程互连资源</a:t>
            </a:r>
          </a:p>
        </p:txBody>
      </p:sp>
      <p:sp>
        <p:nvSpPr>
          <p:cNvPr id="103435" name="AutoShape 11"/>
          <p:cNvSpPr>
            <a:spLocks noChangeArrowheads="1"/>
          </p:cNvSpPr>
          <p:nvPr/>
        </p:nvSpPr>
        <p:spPr bwMode="auto">
          <a:xfrm>
            <a:off x="7010400" y="4267200"/>
            <a:ext cx="1600200" cy="1295400"/>
          </a:xfrm>
          <a:prstGeom prst="wedgeRoundRectCallout">
            <a:avLst>
              <a:gd name="adj1" fmla="val -45435"/>
              <a:gd name="adj2" fmla="val -7916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zh-CN" altLang="en-US" sz="2400" b="1">
                <a:solidFill>
                  <a:schemeClr val="bg1"/>
                </a:solidFill>
                <a:ea typeface="宋体" pitchFamily="2" charset="-122"/>
              </a:rPr>
              <a:t>可编程输入／输出模块</a:t>
            </a:r>
          </a:p>
        </p:txBody>
      </p:sp>
    </p:spTree>
    <p:extLst>
      <p:ext uri="{BB962C8B-B14F-4D97-AF65-F5344CB8AC3E}">
        <p14:creationId xmlns:p14="http://schemas.microsoft.com/office/powerpoint/2010/main" val="33837632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107523" name="Rectangle 3"/>
          <p:cNvSpPr>
            <a:spLocks noGrp="1" noChangeArrowheads="1"/>
          </p:cNvSpPr>
          <p:nvPr>
            <p:ph type="body" idx="1"/>
          </p:nvPr>
        </p:nvSpPr>
        <p:spPr>
          <a:xfrm>
            <a:off x="323850" y="1557338"/>
            <a:ext cx="8496300" cy="4967287"/>
          </a:xfrm>
        </p:spPr>
        <p:txBody>
          <a:bodyPr/>
          <a:lstStyle/>
          <a:p>
            <a:pPr>
              <a:lnSpc>
                <a:spcPct val="90000"/>
              </a:lnSpc>
              <a:spcBef>
                <a:spcPct val="0"/>
              </a:spcBef>
              <a:buClrTx/>
              <a:buFontTx/>
              <a:buNone/>
            </a:pPr>
            <a:r>
              <a:rPr lang="zh-CN" altLang="en-US" sz="2800" b="1">
                <a:solidFill>
                  <a:srgbClr val="0066FF"/>
                </a:solidFill>
              </a:rPr>
              <a:t>   </a:t>
            </a:r>
            <a:r>
              <a:rPr lang="zh-CN" altLang="en-US" sz="2800">
                <a:solidFill>
                  <a:schemeClr val="tx1"/>
                </a:solidFill>
              </a:rPr>
              <a:t>可编程逻辑块(</a:t>
            </a:r>
            <a:r>
              <a:rPr lang="en-US" altLang="zh-CN" sz="2800">
                <a:solidFill>
                  <a:schemeClr val="tx1"/>
                </a:solidFill>
              </a:rPr>
              <a:t>CLB)</a:t>
            </a:r>
            <a:r>
              <a:rPr lang="zh-CN" altLang="en-US" sz="2800">
                <a:solidFill>
                  <a:schemeClr val="tx1"/>
                </a:solidFill>
              </a:rPr>
              <a:t>是实现逻辑功能的基本单元，它们通常规则地排列成一个阵列，散布于整个芯片；</a:t>
            </a:r>
          </a:p>
          <a:p>
            <a:pPr>
              <a:lnSpc>
                <a:spcPct val="90000"/>
              </a:lnSpc>
              <a:spcBef>
                <a:spcPct val="0"/>
              </a:spcBef>
              <a:buClrTx/>
              <a:buFontTx/>
              <a:buNone/>
            </a:pPr>
            <a:endParaRPr lang="zh-CN" altLang="en-US" sz="2800">
              <a:solidFill>
                <a:schemeClr val="tx1"/>
              </a:solidFill>
            </a:endParaRPr>
          </a:p>
          <a:p>
            <a:pPr>
              <a:lnSpc>
                <a:spcPct val="90000"/>
              </a:lnSpc>
              <a:spcBef>
                <a:spcPct val="0"/>
              </a:spcBef>
              <a:buClrTx/>
              <a:buFontTx/>
              <a:buNone/>
            </a:pPr>
            <a:r>
              <a:rPr lang="zh-CN" altLang="en-US" sz="2800">
                <a:solidFill>
                  <a:schemeClr val="tx1"/>
                </a:solidFill>
              </a:rPr>
              <a:t>    可编程输入／输出模块(</a:t>
            </a:r>
            <a:r>
              <a:rPr lang="en-US" altLang="zh-CN" sz="2800">
                <a:solidFill>
                  <a:schemeClr val="tx1"/>
                </a:solidFill>
              </a:rPr>
              <a:t>IOB)</a:t>
            </a:r>
            <a:r>
              <a:rPr lang="zh-CN" altLang="en-US" sz="2800">
                <a:solidFill>
                  <a:schemeClr val="tx1"/>
                </a:solidFill>
              </a:rPr>
              <a:t>主要完成芯片上的逻辑与外部封装脚的接口，它通常排列在芯片的四周；</a:t>
            </a:r>
          </a:p>
          <a:p>
            <a:pPr>
              <a:lnSpc>
                <a:spcPct val="90000"/>
              </a:lnSpc>
              <a:spcBef>
                <a:spcPct val="0"/>
              </a:spcBef>
              <a:buClrTx/>
              <a:buFontTx/>
              <a:buNone/>
            </a:pPr>
            <a:endParaRPr lang="zh-CN" altLang="en-US" sz="2800">
              <a:solidFill>
                <a:schemeClr val="tx1"/>
              </a:solidFill>
            </a:endParaRPr>
          </a:p>
          <a:p>
            <a:pPr>
              <a:lnSpc>
                <a:spcPct val="90000"/>
              </a:lnSpc>
              <a:spcBef>
                <a:spcPct val="0"/>
              </a:spcBef>
              <a:buClrTx/>
              <a:buFontTx/>
              <a:buNone/>
            </a:pPr>
            <a:r>
              <a:rPr lang="zh-CN" altLang="en-US" sz="2800">
                <a:solidFill>
                  <a:schemeClr val="tx1"/>
                </a:solidFill>
              </a:rPr>
              <a:t>    可编程互连资源(</a:t>
            </a:r>
            <a:r>
              <a:rPr lang="en-US" altLang="zh-CN" sz="2800">
                <a:solidFill>
                  <a:schemeClr val="tx1"/>
                </a:solidFill>
              </a:rPr>
              <a:t>IR)</a:t>
            </a:r>
            <a:r>
              <a:rPr lang="zh-CN" altLang="en-US" sz="2800">
                <a:solidFill>
                  <a:schemeClr val="tx1"/>
                </a:solidFill>
              </a:rPr>
              <a:t>包括各种长度的连线线段和一些可编程连接开关，它们将各个</a:t>
            </a:r>
            <a:r>
              <a:rPr lang="en-US" altLang="zh-CN" sz="2800">
                <a:solidFill>
                  <a:schemeClr val="tx1"/>
                </a:solidFill>
              </a:rPr>
              <a:t>CLB</a:t>
            </a:r>
            <a:r>
              <a:rPr lang="zh-CN" altLang="en-US" sz="2800">
                <a:solidFill>
                  <a:schemeClr val="tx1"/>
                </a:solidFill>
              </a:rPr>
              <a:t>之间或</a:t>
            </a:r>
            <a:r>
              <a:rPr lang="en-US" altLang="zh-CN" sz="2800">
                <a:solidFill>
                  <a:schemeClr val="tx1"/>
                </a:solidFill>
              </a:rPr>
              <a:t>CLB、IOB</a:t>
            </a:r>
            <a:r>
              <a:rPr lang="zh-CN" altLang="en-US" sz="2800">
                <a:solidFill>
                  <a:schemeClr val="tx1"/>
                </a:solidFill>
              </a:rPr>
              <a:t>之间以及</a:t>
            </a:r>
            <a:r>
              <a:rPr lang="en-US" altLang="zh-CN" sz="2800">
                <a:solidFill>
                  <a:schemeClr val="tx1"/>
                </a:solidFill>
              </a:rPr>
              <a:t>IOB</a:t>
            </a:r>
            <a:r>
              <a:rPr lang="zh-CN" altLang="en-US" sz="2800">
                <a:solidFill>
                  <a:schemeClr val="tx1"/>
                </a:solidFill>
              </a:rPr>
              <a:t>之间连接起来，构成特定功能的电路。</a:t>
            </a:r>
          </a:p>
        </p:txBody>
      </p:sp>
    </p:spTree>
    <p:extLst>
      <p:ext uri="{BB962C8B-B14F-4D97-AF65-F5344CB8AC3E}">
        <p14:creationId xmlns:p14="http://schemas.microsoft.com/office/powerpoint/2010/main" val="24313270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108547" name="Rectangle 3"/>
          <p:cNvSpPr>
            <a:spLocks noGrp="1" noChangeArrowheads="1"/>
          </p:cNvSpPr>
          <p:nvPr>
            <p:ph type="body" idx="1"/>
          </p:nvPr>
        </p:nvSpPr>
        <p:spPr/>
        <p:txBody>
          <a:bodyPr/>
          <a:lstStyle/>
          <a:p>
            <a:pPr>
              <a:spcBef>
                <a:spcPct val="0"/>
              </a:spcBef>
              <a:buClrTx/>
              <a:buFontTx/>
              <a:buNone/>
            </a:pPr>
            <a:r>
              <a:rPr lang="zh-CN" altLang="en-US" sz="2800">
                <a:solidFill>
                  <a:schemeClr val="tx1"/>
                </a:solidFill>
              </a:rPr>
              <a:t>可编程逻辑块(</a:t>
            </a:r>
            <a:r>
              <a:rPr lang="en-US" altLang="zh-CN" sz="2800">
                <a:solidFill>
                  <a:schemeClr val="tx1"/>
                </a:solidFill>
              </a:rPr>
              <a:t>CLB): </a:t>
            </a:r>
          </a:p>
          <a:p>
            <a:pPr>
              <a:spcBef>
                <a:spcPct val="0"/>
              </a:spcBef>
              <a:buClrTx/>
              <a:buFontTx/>
              <a:buNone/>
            </a:pPr>
            <a:r>
              <a:rPr lang="en-US" altLang="zh-CN" sz="2800">
                <a:solidFill>
                  <a:schemeClr val="tx1"/>
                </a:solidFill>
              </a:rPr>
              <a:t>    </a:t>
            </a:r>
            <a:r>
              <a:rPr lang="zh-CN" altLang="en-US" sz="2800">
                <a:solidFill>
                  <a:schemeClr val="tx1"/>
                </a:solidFill>
              </a:rPr>
              <a:t>基本的可编程逻辑块有两种，一种是基于多路选择器的可编程逻辑块，另外一种是基于查找表结构的可编程逻辑块。目前主要使用基于查找表结构的</a:t>
            </a:r>
            <a:r>
              <a:rPr lang="en-US" altLang="zh-CN" sz="2800">
                <a:solidFill>
                  <a:schemeClr val="tx1"/>
                </a:solidFill>
              </a:rPr>
              <a:t>FPGA。</a:t>
            </a:r>
            <a:endParaRPr lang="zh-CN" altLang="en-US" sz="2800">
              <a:solidFill>
                <a:schemeClr val="tx1"/>
              </a:solidFill>
            </a:endParaRPr>
          </a:p>
        </p:txBody>
      </p:sp>
    </p:spTree>
    <p:extLst>
      <p:ext uri="{BB962C8B-B14F-4D97-AF65-F5344CB8AC3E}">
        <p14:creationId xmlns:p14="http://schemas.microsoft.com/office/powerpoint/2010/main" val="31974118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104451" name="Rectangle 3"/>
          <p:cNvSpPr>
            <a:spLocks noGrp="1" noChangeArrowheads="1"/>
          </p:cNvSpPr>
          <p:nvPr>
            <p:ph type="body" idx="1"/>
          </p:nvPr>
        </p:nvSpPr>
        <p:spPr/>
        <p:txBody>
          <a:bodyPr/>
          <a:lstStyle/>
          <a:p>
            <a:r>
              <a:rPr lang="en-US" altLang="zh-CN" sz="2800"/>
              <a:t>FPGA</a:t>
            </a:r>
            <a:r>
              <a:rPr lang="zh-CN" altLang="en-US" sz="2800"/>
              <a:t>在结构方面有它自身的独特之处。 它的逻辑块的逻辑资源相对小， 而其连线资源相对丰富， 这就使得它在实现逻辑功能时有很大的灵活性， 可以实现很复杂的运算逻辑功能。 但同时， 其在设计布线过程中无法控制每一根线的布置方式， 布线的可控性降低， 延时特性很难预测， 这样给其电路实现的时序控制带来一定困难。</a:t>
            </a:r>
          </a:p>
        </p:txBody>
      </p:sp>
    </p:spTree>
    <p:extLst>
      <p:ext uri="{BB962C8B-B14F-4D97-AF65-F5344CB8AC3E}">
        <p14:creationId xmlns:p14="http://schemas.microsoft.com/office/powerpoint/2010/main" val="22351124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105475" name="Rectangle 3"/>
          <p:cNvSpPr>
            <a:spLocks noGrp="1" noChangeArrowheads="1"/>
          </p:cNvSpPr>
          <p:nvPr>
            <p:ph type="body" idx="1"/>
          </p:nvPr>
        </p:nvSpPr>
        <p:spPr/>
        <p:txBody>
          <a:bodyPr/>
          <a:lstStyle/>
          <a:p>
            <a:r>
              <a:rPr lang="en-US" altLang="zh-CN" sz="2800">
                <a:latin typeface="Times New Roman" pitchFamily="18" charset="0"/>
              </a:rPr>
              <a:t>FPGA</a:t>
            </a:r>
            <a:r>
              <a:rPr lang="zh-CN" altLang="en-US" sz="2800">
                <a:latin typeface="Times New Roman" pitchFamily="18" charset="0"/>
              </a:rPr>
              <a:t>采用</a:t>
            </a:r>
            <a:r>
              <a:rPr lang="en-US" altLang="zh-CN" sz="2800">
                <a:latin typeface="Times New Roman" pitchFamily="18" charset="0"/>
              </a:rPr>
              <a:t>SRAM</a:t>
            </a:r>
            <a:r>
              <a:rPr lang="zh-CN" altLang="en-US" sz="2800">
                <a:latin typeface="Times New Roman" pitchFamily="18" charset="0"/>
              </a:rPr>
              <a:t>进行功能配置，可重复编程，但系统掉电后，</a:t>
            </a:r>
            <a:r>
              <a:rPr lang="en-US" altLang="zh-CN" sz="2800">
                <a:latin typeface="Times New Roman" pitchFamily="18" charset="0"/>
              </a:rPr>
              <a:t>SRAM</a:t>
            </a:r>
            <a:r>
              <a:rPr lang="zh-CN" altLang="en-US" sz="2800">
                <a:latin typeface="Times New Roman" pitchFamily="18" charset="0"/>
              </a:rPr>
              <a:t>中的数据丢失。因此，需在</a:t>
            </a:r>
            <a:r>
              <a:rPr lang="en-US" altLang="zh-CN" sz="2800">
                <a:latin typeface="Times New Roman" pitchFamily="18" charset="0"/>
              </a:rPr>
              <a:t>FPGA</a:t>
            </a:r>
            <a:r>
              <a:rPr lang="zh-CN" altLang="en-US" sz="2800">
                <a:latin typeface="Times New Roman" pitchFamily="18" charset="0"/>
              </a:rPr>
              <a:t>外加</a:t>
            </a:r>
            <a:r>
              <a:rPr lang="en-US" altLang="zh-CN" sz="2800">
                <a:latin typeface="Times New Roman" pitchFamily="18" charset="0"/>
              </a:rPr>
              <a:t>EPROM，</a:t>
            </a:r>
            <a:r>
              <a:rPr lang="zh-CN" altLang="en-US" sz="2800">
                <a:latin typeface="Times New Roman" pitchFamily="18" charset="0"/>
              </a:rPr>
              <a:t>将配置数据写入其中，系统每次上电自动将数据引入</a:t>
            </a:r>
            <a:r>
              <a:rPr lang="en-US" altLang="zh-CN" sz="2800">
                <a:latin typeface="Times New Roman" pitchFamily="18" charset="0"/>
              </a:rPr>
              <a:t>SRAM</a:t>
            </a:r>
            <a:r>
              <a:rPr lang="zh-CN" altLang="en-US" sz="2800">
                <a:latin typeface="Times New Roman" pitchFamily="18" charset="0"/>
              </a:rPr>
              <a:t>中。</a:t>
            </a:r>
            <a:r>
              <a:rPr lang="en-US" altLang="zh-CN" sz="2800">
                <a:latin typeface="Times New Roman" pitchFamily="18" charset="0"/>
              </a:rPr>
              <a:t>CPLD</a:t>
            </a:r>
            <a:r>
              <a:rPr lang="zh-CN" altLang="en-US" sz="2800">
                <a:latin typeface="Times New Roman" pitchFamily="18" charset="0"/>
              </a:rPr>
              <a:t>器件一般采用</a:t>
            </a:r>
            <a:r>
              <a:rPr lang="en-US" altLang="zh-CN" sz="2800">
                <a:latin typeface="Times New Roman" pitchFamily="18" charset="0"/>
              </a:rPr>
              <a:t>EEPROM</a:t>
            </a:r>
            <a:r>
              <a:rPr lang="zh-CN" altLang="en-US" sz="2800">
                <a:latin typeface="Times New Roman" pitchFamily="18" charset="0"/>
              </a:rPr>
              <a:t>存储技术，可重复编程，并且系统掉电后，</a:t>
            </a:r>
            <a:r>
              <a:rPr lang="en-US" altLang="zh-CN" sz="2800">
                <a:latin typeface="Times New Roman" pitchFamily="18" charset="0"/>
              </a:rPr>
              <a:t>EEPROM</a:t>
            </a:r>
            <a:r>
              <a:rPr lang="zh-CN" altLang="en-US" sz="2800">
                <a:latin typeface="Times New Roman" pitchFamily="18" charset="0"/>
              </a:rPr>
              <a:t>中的数据不会丢失，适于数据的保密。</a:t>
            </a:r>
          </a:p>
        </p:txBody>
      </p:sp>
    </p:spTree>
    <p:extLst>
      <p:ext uri="{BB962C8B-B14F-4D97-AF65-F5344CB8AC3E}">
        <p14:creationId xmlns:p14="http://schemas.microsoft.com/office/powerpoint/2010/main" val="2142573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所谓随机存取存储器是指存储器中的任一存储单元能以随机次序迅速地存入（写入）信息或取出（读出）信息。</a:t>
            </a:r>
          </a:p>
          <a:p>
            <a:r>
              <a:rPr lang="zh-CN" altLang="en-US" dirty="0"/>
              <a:t>随机存取存储器具有记忆作用，但断电时，所存信息会立即消失，因此，它是一种易失性</a:t>
            </a:r>
            <a:r>
              <a:rPr lang="zh-CN" altLang="en-US" dirty="0" smtClean="0"/>
              <a:t>器件。</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a:t>随机存取存储器（</a:t>
            </a:r>
            <a:r>
              <a:rPr lang="en-US" altLang="zh-CN" dirty="0"/>
              <a:t>RAM</a:t>
            </a:r>
            <a:r>
              <a:rPr lang="zh-CN" altLang="en-US" dirty="0"/>
              <a:t>）</a:t>
            </a:r>
          </a:p>
        </p:txBody>
      </p:sp>
    </p:spTree>
    <p:extLst>
      <p:ext uri="{BB962C8B-B14F-4D97-AF65-F5344CB8AC3E}">
        <p14:creationId xmlns:p14="http://schemas.microsoft.com/office/powerpoint/2010/main" val="324628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89" name="AutoShape 17"/>
          <p:cNvSpPr>
            <a:spLocks noChangeArrowheads="1"/>
          </p:cNvSpPr>
          <p:nvPr/>
        </p:nvSpPr>
        <p:spPr bwMode="auto">
          <a:xfrm>
            <a:off x="3048000" y="912813"/>
            <a:ext cx="2844800" cy="685800"/>
          </a:xfrm>
          <a:prstGeom prst="flowChartAlternateProcess">
            <a:avLst/>
          </a:prstGeom>
          <a:solidFill>
            <a:srgbClr val="FFFFFF"/>
          </a:solidFill>
          <a:ln w="9525">
            <a:solidFill>
              <a:schemeClr val="tx1"/>
            </a:solidFill>
            <a:miter lim="800000"/>
            <a:headEnd/>
            <a:tailEnd/>
          </a:ln>
        </p:spPr>
        <p:txBody>
          <a:bodyPr wrap="none" anchor="ctr"/>
          <a:lstStyle/>
          <a:p>
            <a:pPr eaLnBrk="1" hangingPunct="1"/>
            <a:r>
              <a:rPr lang="zh-CN" altLang="en-US" sz="1600"/>
              <a:t>原理图</a:t>
            </a:r>
            <a:r>
              <a:rPr lang="en-US" altLang="zh-CN" sz="1600"/>
              <a:t>/VHDL</a:t>
            </a:r>
            <a:r>
              <a:rPr lang="zh-CN" altLang="zh-CN" sz="1600"/>
              <a:t>文本编辑</a:t>
            </a:r>
            <a:endParaRPr lang="zh-CN" altLang="en-US"/>
          </a:p>
        </p:txBody>
      </p:sp>
      <p:sp>
        <p:nvSpPr>
          <p:cNvPr id="79890" name="Oval 18"/>
          <p:cNvSpPr>
            <a:spLocks noChangeArrowheads="1"/>
          </p:cNvSpPr>
          <p:nvPr/>
        </p:nvSpPr>
        <p:spPr bwMode="auto">
          <a:xfrm>
            <a:off x="3318933" y="2132013"/>
            <a:ext cx="2167467" cy="685800"/>
          </a:xfrm>
          <a:prstGeom prst="ellipse">
            <a:avLst/>
          </a:prstGeom>
          <a:solidFill>
            <a:srgbClr val="FFFFFF"/>
          </a:solidFill>
          <a:ln w="9525">
            <a:solidFill>
              <a:schemeClr val="tx1"/>
            </a:solidFill>
            <a:round/>
            <a:headEnd/>
            <a:tailEnd/>
          </a:ln>
        </p:spPr>
        <p:txBody>
          <a:bodyPr wrap="none" anchor="ctr"/>
          <a:lstStyle/>
          <a:p>
            <a:pPr eaLnBrk="1" hangingPunct="1"/>
            <a:r>
              <a:rPr lang="zh-CN" altLang="en-US"/>
              <a:t>综合</a:t>
            </a:r>
          </a:p>
        </p:txBody>
      </p:sp>
      <p:sp>
        <p:nvSpPr>
          <p:cNvPr id="79891" name="AutoShape 19"/>
          <p:cNvSpPr>
            <a:spLocks noChangeArrowheads="1"/>
          </p:cNvSpPr>
          <p:nvPr/>
        </p:nvSpPr>
        <p:spPr bwMode="auto">
          <a:xfrm>
            <a:off x="4199467" y="1598613"/>
            <a:ext cx="406400" cy="533400"/>
          </a:xfrm>
          <a:prstGeom prst="downArrow">
            <a:avLst>
              <a:gd name="adj1" fmla="val 50000"/>
              <a:gd name="adj2" fmla="val 29167"/>
            </a:avLst>
          </a:prstGeom>
          <a:solidFill>
            <a:srgbClr val="00FFCC"/>
          </a:solidFill>
          <a:ln w="9525">
            <a:solidFill>
              <a:schemeClr val="tx1"/>
            </a:solidFill>
            <a:miter lim="800000"/>
            <a:headEnd/>
            <a:tailEnd/>
          </a:ln>
        </p:spPr>
        <p:txBody>
          <a:bodyPr vert="eaVert" wrap="none" anchor="ctr"/>
          <a:lstStyle/>
          <a:p>
            <a:endParaRPr lang="zh-CN" altLang="en-US" sz="1200"/>
          </a:p>
        </p:txBody>
      </p:sp>
      <p:sp>
        <p:nvSpPr>
          <p:cNvPr id="79892" name="AutoShape 20"/>
          <p:cNvSpPr>
            <a:spLocks noChangeArrowheads="1"/>
          </p:cNvSpPr>
          <p:nvPr/>
        </p:nvSpPr>
        <p:spPr bwMode="auto">
          <a:xfrm>
            <a:off x="3115733" y="3351213"/>
            <a:ext cx="2573867" cy="838200"/>
          </a:xfrm>
          <a:prstGeom prst="flowChartPredefinedProcess">
            <a:avLst/>
          </a:prstGeom>
          <a:solidFill>
            <a:srgbClr val="FFFFFF"/>
          </a:solidFill>
          <a:ln w="9525">
            <a:solidFill>
              <a:schemeClr val="tx1"/>
            </a:solidFill>
            <a:miter lim="800000"/>
            <a:headEnd/>
            <a:tailEnd/>
          </a:ln>
        </p:spPr>
        <p:txBody>
          <a:bodyPr wrap="none" anchor="ctr"/>
          <a:lstStyle/>
          <a:p>
            <a:pPr eaLnBrk="1" hangingPunct="1"/>
            <a:r>
              <a:rPr lang="en-US" altLang="zh-CN" dirty="0"/>
              <a:t>FPGA/CPLD</a:t>
            </a:r>
          </a:p>
          <a:p>
            <a:pPr eaLnBrk="1" hangingPunct="1"/>
            <a:r>
              <a:rPr lang="zh-CN" altLang="en-US" dirty="0"/>
              <a:t>适配</a:t>
            </a:r>
          </a:p>
        </p:txBody>
      </p:sp>
      <p:sp>
        <p:nvSpPr>
          <p:cNvPr id="79893" name="AutoShape 21"/>
          <p:cNvSpPr>
            <a:spLocks noChangeArrowheads="1"/>
          </p:cNvSpPr>
          <p:nvPr/>
        </p:nvSpPr>
        <p:spPr bwMode="auto">
          <a:xfrm>
            <a:off x="4131734" y="2817813"/>
            <a:ext cx="474133" cy="533400"/>
          </a:xfrm>
          <a:prstGeom prst="downArrow">
            <a:avLst>
              <a:gd name="adj1" fmla="val 50000"/>
              <a:gd name="adj2" fmla="val 25000"/>
            </a:avLst>
          </a:prstGeom>
          <a:solidFill>
            <a:srgbClr val="00FFCC"/>
          </a:solidFill>
          <a:ln w="9525">
            <a:solidFill>
              <a:schemeClr val="tx1"/>
            </a:solidFill>
            <a:miter lim="800000"/>
            <a:headEnd/>
            <a:tailEnd/>
          </a:ln>
        </p:spPr>
        <p:txBody>
          <a:bodyPr vert="eaVert" wrap="none" anchor="ctr"/>
          <a:lstStyle/>
          <a:p>
            <a:endParaRPr lang="zh-CN" altLang="en-US" sz="1200"/>
          </a:p>
        </p:txBody>
      </p:sp>
      <p:sp>
        <p:nvSpPr>
          <p:cNvPr id="79894" name="AutoShape 22"/>
          <p:cNvSpPr>
            <a:spLocks noChangeArrowheads="1"/>
          </p:cNvSpPr>
          <p:nvPr/>
        </p:nvSpPr>
        <p:spPr bwMode="auto">
          <a:xfrm>
            <a:off x="3115733" y="4722813"/>
            <a:ext cx="2438400" cy="1066800"/>
          </a:xfrm>
          <a:prstGeom prst="flowChartManualOperation">
            <a:avLst/>
          </a:prstGeom>
          <a:solidFill>
            <a:srgbClr val="FFFFFF"/>
          </a:solidFill>
          <a:ln w="9525">
            <a:solidFill>
              <a:schemeClr val="tx1"/>
            </a:solidFill>
            <a:miter lim="800000"/>
            <a:headEnd/>
            <a:tailEnd/>
          </a:ln>
        </p:spPr>
        <p:txBody>
          <a:bodyPr wrap="none" anchor="ctr"/>
          <a:lstStyle/>
          <a:p>
            <a:pPr eaLnBrk="1" hangingPunct="1"/>
            <a:r>
              <a:rPr lang="en-US" altLang="zh-CN"/>
              <a:t>FPGA/CPLD</a:t>
            </a:r>
          </a:p>
          <a:p>
            <a:pPr eaLnBrk="1" hangingPunct="1"/>
            <a:r>
              <a:rPr lang="zh-CN" altLang="en-US"/>
              <a:t>编程下载</a:t>
            </a:r>
          </a:p>
        </p:txBody>
      </p:sp>
      <p:sp>
        <p:nvSpPr>
          <p:cNvPr id="79895" name="AutoShape 23"/>
          <p:cNvSpPr>
            <a:spLocks noChangeArrowheads="1"/>
          </p:cNvSpPr>
          <p:nvPr/>
        </p:nvSpPr>
        <p:spPr bwMode="auto">
          <a:xfrm>
            <a:off x="4131734" y="4189413"/>
            <a:ext cx="474133" cy="533400"/>
          </a:xfrm>
          <a:prstGeom prst="downArrow">
            <a:avLst>
              <a:gd name="adj1" fmla="val 50000"/>
              <a:gd name="adj2" fmla="val 25000"/>
            </a:avLst>
          </a:prstGeom>
          <a:solidFill>
            <a:srgbClr val="00FFCC"/>
          </a:solidFill>
          <a:ln w="9525">
            <a:solidFill>
              <a:schemeClr val="tx1"/>
            </a:solidFill>
            <a:miter lim="800000"/>
            <a:headEnd/>
            <a:tailEnd/>
          </a:ln>
        </p:spPr>
        <p:txBody>
          <a:bodyPr vert="eaVert" wrap="none" anchor="ctr"/>
          <a:lstStyle/>
          <a:p>
            <a:endParaRPr lang="zh-CN" altLang="en-US" sz="1200"/>
          </a:p>
        </p:txBody>
      </p:sp>
      <p:sp>
        <p:nvSpPr>
          <p:cNvPr id="79896" name="AutoShape 24"/>
          <p:cNvSpPr>
            <a:spLocks noChangeArrowheads="1"/>
          </p:cNvSpPr>
          <p:nvPr/>
        </p:nvSpPr>
        <p:spPr bwMode="auto">
          <a:xfrm>
            <a:off x="135467" y="2665413"/>
            <a:ext cx="2506133" cy="1752600"/>
          </a:xfrm>
          <a:prstGeom prst="flowChartMagneticDisk">
            <a:avLst/>
          </a:prstGeom>
          <a:solidFill>
            <a:srgbClr val="FFFFFF"/>
          </a:solidFill>
          <a:ln w="9525">
            <a:solidFill>
              <a:schemeClr val="tx1"/>
            </a:solidFill>
            <a:round/>
            <a:headEnd/>
            <a:tailEnd/>
          </a:ln>
        </p:spPr>
        <p:txBody>
          <a:bodyPr wrap="none" anchor="ctr"/>
          <a:lstStyle/>
          <a:p>
            <a:pPr eaLnBrk="1" hangingPunct="1"/>
            <a:r>
              <a:rPr lang="en-US" altLang="zh-CN"/>
              <a:t>FPGA/CPLD</a:t>
            </a:r>
          </a:p>
          <a:p>
            <a:pPr eaLnBrk="1" hangingPunct="1"/>
            <a:r>
              <a:rPr lang="zh-CN" altLang="en-US"/>
              <a:t>器件和电路系统</a:t>
            </a:r>
          </a:p>
        </p:txBody>
      </p:sp>
      <p:sp>
        <p:nvSpPr>
          <p:cNvPr id="79897" name="AutoShape 25"/>
          <p:cNvSpPr>
            <a:spLocks noChangeArrowheads="1"/>
          </p:cNvSpPr>
          <p:nvPr/>
        </p:nvSpPr>
        <p:spPr bwMode="auto">
          <a:xfrm>
            <a:off x="6705600" y="3198813"/>
            <a:ext cx="2099733" cy="1143000"/>
          </a:xfrm>
          <a:prstGeom prst="flowChartPreparation">
            <a:avLst/>
          </a:prstGeom>
          <a:solidFill>
            <a:srgbClr val="FFFFFF"/>
          </a:solidFill>
          <a:ln w="9525">
            <a:solidFill>
              <a:schemeClr val="tx1"/>
            </a:solidFill>
            <a:miter lim="800000"/>
            <a:headEnd/>
            <a:tailEnd/>
          </a:ln>
        </p:spPr>
        <p:txBody>
          <a:bodyPr wrap="none" anchor="ctr"/>
          <a:lstStyle/>
          <a:p>
            <a:pPr eaLnBrk="1" hangingPunct="1"/>
            <a:r>
              <a:rPr lang="zh-CN" altLang="en-US" sz="1600"/>
              <a:t>时序与功能</a:t>
            </a:r>
          </a:p>
          <a:p>
            <a:pPr eaLnBrk="1" hangingPunct="1"/>
            <a:r>
              <a:rPr lang="zh-CN" altLang="en-US" sz="1600"/>
              <a:t>门级仿真</a:t>
            </a:r>
          </a:p>
        </p:txBody>
      </p:sp>
      <p:cxnSp>
        <p:nvCxnSpPr>
          <p:cNvPr id="79899" name="AutoShape 27"/>
          <p:cNvCxnSpPr>
            <a:cxnSpLocks noChangeShapeType="1"/>
            <a:stCxn id="79897" idx="0"/>
            <a:endCxn id="79889" idx="3"/>
          </p:cNvCxnSpPr>
          <p:nvPr/>
        </p:nvCxnSpPr>
        <p:spPr bwMode="auto">
          <a:xfrm rot="5400000" flipH="1">
            <a:off x="5852583" y="1295930"/>
            <a:ext cx="1943100" cy="1862667"/>
          </a:xfrm>
          <a:prstGeom prst="bentConnector2">
            <a:avLst/>
          </a:prstGeom>
          <a:noFill/>
          <a:ln w="38100">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79900" name="AutoShape 28"/>
          <p:cNvCxnSpPr>
            <a:cxnSpLocks noChangeShapeType="1"/>
            <a:stCxn id="79892" idx="3"/>
            <a:endCxn id="79897" idx="1"/>
          </p:cNvCxnSpPr>
          <p:nvPr/>
        </p:nvCxnSpPr>
        <p:spPr bwMode="auto">
          <a:xfrm>
            <a:off x="5689600" y="3770313"/>
            <a:ext cx="1016000" cy="0"/>
          </a:xfrm>
          <a:prstGeom prst="straightConnector1">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79901" name="AutoShape 29"/>
          <p:cNvCxnSpPr>
            <a:cxnSpLocks noChangeShapeType="1"/>
            <a:stCxn id="79894" idx="1"/>
            <a:endCxn id="79896" idx="1"/>
          </p:cNvCxnSpPr>
          <p:nvPr/>
        </p:nvCxnSpPr>
        <p:spPr bwMode="auto">
          <a:xfrm rot="10800000">
            <a:off x="1388534" y="2665413"/>
            <a:ext cx="1972733" cy="2590800"/>
          </a:xfrm>
          <a:prstGeom prst="bentConnector4">
            <a:avLst>
              <a:gd name="adj1" fmla="val 24463"/>
              <a:gd name="adj2" fmla="val 108824"/>
            </a:avLst>
          </a:prstGeom>
          <a:noFill/>
          <a:ln w="38100">
            <a:solidFill>
              <a:schemeClr val="accent2"/>
            </a:solidFill>
            <a:miter lim="800000"/>
            <a:headEnd/>
            <a:tailEnd type="triangle" w="med" len="med"/>
          </a:ln>
          <a:extLst>
            <a:ext uri="{909E8E84-426E-40DD-AFC4-6F175D3DCCD1}">
              <a14:hiddenFill xmlns:a14="http://schemas.microsoft.com/office/drawing/2010/main">
                <a:noFill/>
              </a14:hiddenFill>
            </a:ext>
          </a:extLst>
        </p:spPr>
      </p:cxnSp>
      <p:sp>
        <p:nvSpPr>
          <p:cNvPr id="79905" name="Line 33"/>
          <p:cNvSpPr>
            <a:spLocks noChangeShapeType="1"/>
          </p:cNvSpPr>
          <p:nvPr/>
        </p:nvSpPr>
        <p:spPr bwMode="auto">
          <a:xfrm>
            <a:off x="4538133" y="1827213"/>
            <a:ext cx="2844800" cy="0"/>
          </a:xfrm>
          <a:prstGeom prst="line">
            <a:avLst/>
          </a:prstGeom>
          <a:noFill/>
          <a:ln w="5715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200"/>
          </a:p>
        </p:txBody>
      </p:sp>
      <p:sp>
        <p:nvSpPr>
          <p:cNvPr id="79906" name="Line 34"/>
          <p:cNvSpPr>
            <a:spLocks noChangeShapeType="1"/>
          </p:cNvSpPr>
          <p:nvPr/>
        </p:nvSpPr>
        <p:spPr bwMode="auto">
          <a:xfrm>
            <a:off x="7382933" y="1827213"/>
            <a:ext cx="0" cy="137160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200"/>
          </a:p>
        </p:txBody>
      </p:sp>
      <p:sp>
        <p:nvSpPr>
          <p:cNvPr id="79910" name="Text Box 38"/>
          <p:cNvSpPr txBox="1">
            <a:spLocks noChangeArrowheads="1"/>
          </p:cNvSpPr>
          <p:nvPr/>
        </p:nvSpPr>
        <p:spPr bwMode="auto">
          <a:xfrm>
            <a:off x="7061200" y="4507241"/>
            <a:ext cx="1196161" cy="523220"/>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r>
              <a:rPr lang="en-US" altLang="zh-CN" sz="1400">
                <a:solidFill>
                  <a:schemeClr val="tx2"/>
                </a:solidFill>
              </a:rPr>
              <a:t>1</a:t>
            </a:r>
            <a:r>
              <a:rPr lang="zh-CN" altLang="en-US" sz="1400">
                <a:solidFill>
                  <a:schemeClr val="tx2"/>
                </a:solidFill>
              </a:rPr>
              <a:t>、功能仿真</a:t>
            </a:r>
          </a:p>
          <a:p>
            <a:pPr eaLnBrk="1" hangingPunct="1"/>
            <a:r>
              <a:rPr lang="en-US" altLang="zh-CN" sz="1400">
                <a:solidFill>
                  <a:schemeClr val="tx2"/>
                </a:solidFill>
              </a:rPr>
              <a:t>2</a:t>
            </a:r>
            <a:r>
              <a:rPr lang="zh-CN" altLang="en-US" sz="1400">
                <a:solidFill>
                  <a:schemeClr val="tx2"/>
                </a:solidFill>
              </a:rPr>
              <a:t>、时序仿真</a:t>
            </a:r>
            <a:endParaRPr lang="zh-CN" altLang="en-US" sz="1200">
              <a:solidFill>
                <a:schemeClr val="tx2"/>
              </a:solidFill>
            </a:endParaRPr>
          </a:p>
        </p:txBody>
      </p:sp>
      <p:sp>
        <p:nvSpPr>
          <p:cNvPr id="79911" name="Text Box 39"/>
          <p:cNvSpPr txBox="1">
            <a:spLocks noChangeArrowheads="1"/>
          </p:cNvSpPr>
          <p:nvPr/>
        </p:nvSpPr>
        <p:spPr bwMode="auto">
          <a:xfrm>
            <a:off x="4809067" y="2770288"/>
            <a:ext cx="1082348" cy="307777"/>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r>
              <a:rPr lang="zh-CN" altLang="en-US" sz="1400"/>
              <a:t>逻辑综合器</a:t>
            </a:r>
            <a:endParaRPr lang="zh-CN" altLang="en-US" sz="1200"/>
          </a:p>
        </p:txBody>
      </p:sp>
      <p:sp>
        <p:nvSpPr>
          <p:cNvPr id="79912" name="Text Box 40"/>
          <p:cNvSpPr txBox="1">
            <a:spLocks noChangeArrowheads="1"/>
          </p:cNvSpPr>
          <p:nvPr/>
        </p:nvSpPr>
        <p:spPr bwMode="auto">
          <a:xfrm>
            <a:off x="4803422" y="4218088"/>
            <a:ext cx="1082348" cy="307777"/>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r>
              <a:rPr lang="zh-CN" altLang="en-US" sz="1400">
                <a:solidFill>
                  <a:schemeClr val="tx2"/>
                </a:solidFill>
              </a:rPr>
              <a:t>结构综合器</a:t>
            </a:r>
            <a:endParaRPr lang="zh-CN" altLang="en-US" sz="1200">
              <a:solidFill>
                <a:schemeClr val="tx2"/>
              </a:solidFill>
            </a:endParaRPr>
          </a:p>
        </p:txBody>
      </p:sp>
      <p:sp>
        <p:nvSpPr>
          <p:cNvPr id="79915" name="AutoShape 43"/>
          <p:cNvSpPr>
            <a:spLocks noChangeArrowheads="1"/>
          </p:cNvSpPr>
          <p:nvPr/>
        </p:nvSpPr>
        <p:spPr bwMode="auto">
          <a:xfrm>
            <a:off x="7450667" y="2360613"/>
            <a:ext cx="1422400" cy="381000"/>
          </a:xfrm>
          <a:prstGeom prst="wedgeEllipseCallout">
            <a:avLst>
              <a:gd name="adj1" fmla="val -203375"/>
              <a:gd name="adj2" fmla="val -189167"/>
            </a:avLst>
          </a:prstGeom>
          <a:solidFill>
            <a:srgbClr val="FFFFFF"/>
          </a:solidFill>
          <a:ln w="9525" cap="rnd">
            <a:solidFill>
              <a:srgbClr val="333333"/>
            </a:solidFill>
            <a:prstDash val="sysDot"/>
            <a:miter lim="800000"/>
            <a:headEnd/>
            <a:tailEnd/>
          </a:ln>
        </p:spPr>
        <p:txBody>
          <a:bodyPr wrap="none" anchor="ctr"/>
          <a:lstStyle/>
          <a:p>
            <a:pPr eaLnBrk="1" hangingPunct="1"/>
            <a:r>
              <a:rPr lang="zh-CN" altLang="en-US" sz="1400">
                <a:solidFill>
                  <a:schemeClr val="tx2"/>
                </a:solidFill>
              </a:rPr>
              <a:t>功能仿真</a:t>
            </a:r>
            <a:endParaRPr lang="zh-CN" altLang="en-US" sz="1600"/>
          </a:p>
        </p:txBody>
      </p:sp>
      <p:sp>
        <p:nvSpPr>
          <p:cNvPr id="79916" name="Text Box 44"/>
          <p:cNvSpPr txBox="1">
            <a:spLocks noChangeArrowheads="1"/>
          </p:cNvSpPr>
          <p:nvPr/>
        </p:nvSpPr>
        <p:spPr bwMode="auto">
          <a:xfrm>
            <a:off x="22578" y="12861"/>
            <a:ext cx="7586133"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altLang="zh-CN" sz="3200" dirty="0">
                <a:latin typeface="黑体" pitchFamily="49" charset="-122"/>
                <a:ea typeface="黑体" pitchFamily="49" charset="-122"/>
              </a:rPr>
              <a:t> </a:t>
            </a:r>
            <a:r>
              <a:rPr lang="en-US" altLang="zh-CN" sz="3200" dirty="0" smtClean="0">
                <a:latin typeface="黑体" pitchFamily="49" charset="-122"/>
                <a:ea typeface="黑体" pitchFamily="49" charset="-122"/>
              </a:rPr>
              <a:t>EDA(Electronic Design Automation)</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2591602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916"/>
                                        </p:tgtEl>
                                        <p:attrNameLst>
                                          <p:attrName>style.visibility</p:attrName>
                                        </p:attrNameLst>
                                      </p:cBhvr>
                                      <p:to>
                                        <p:strVal val="visible"/>
                                      </p:to>
                                    </p:set>
                                    <p:anim calcmode="lin" valueType="num">
                                      <p:cBhvr additive="base">
                                        <p:cTn id="7" dur="500" fill="hold"/>
                                        <p:tgtEl>
                                          <p:spTgt spid="79916"/>
                                        </p:tgtEl>
                                        <p:attrNameLst>
                                          <p:attrName>ppt_x</p:attrName>
                                        </p:attrNameLst>
                                      </p:cBhvr>
                                      <p:tavLst>
                                        <p:tav tm="0">
                                          <p:val>
                                            <p:strVal val="#ppt_x"/>
                                          </p:val>
                                        </p:tav>
                                        <p:tav tm="100000">
                                          <p:val>
                                            <p:strVal val="#ppt_x"/>
                                          </p:val>
                                        </p:tav>
                                      </p:tavLst>
                                    </p:anim>
                                    <p:anim calcmode="lin" valueType="num">
                                      <p:cBhvr additive="base">
                                        <p:cTn id="8" dur="500" fill="hold"/>
                                        <p:tgtEl>
                                          <p:spTgt spid="799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9889"/>
                                        </p:tgtEl>
                                        <p:attrNameLst>
                                          <p:attrName>style.visibility</p:attrName>
                                        </p:attrNameLst>
                                      </p:cBhvr>
                                      <p:to>
                                        <p:strVal val="visible"/>
                                      </p:to>
                                    </p:set>
                                  </p:childTnLst>
                                  <p:subTnLst>
                                    <p:audio>
                                      <p:cMediaNode>
                                        <p:cTn display="0" masterRel="sameClick">
                                          <p:stCondLst>
                                            <p:cond evt="begin" delay="0">
                                              <p:tn val="11"/>
                                            </p:cond>
                                          </p:stCondLst>
                                          <p:endCondLst>
                                            <p:cond evt="onStopAudio" delay="0">
                                              <p:tgtEl>
                                                <p:sldTgt/>
                                              </p:tgtEl>
                                            </p:cond>
                                          </p:endCondLst>
                                        </p:cTn>
                                        <p:tgtEl>
                                          <p:sndTgt r:embed="rId3" name="LASE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98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9890"/>
                                        </p:tgtEl>
                                        <p:attrNameLst>
                                          <p:attrName>style.visibility</p:attrName>
                                        </p:attrNameLst>
                                      </p:cBhvr>
                                      <p:to>
                                        <p:strVal val="visible"/>
                                      </p:to>
                                    </p:set>
                                    <p:anim calcmode="lin" valueType="num">
                                      <p:cBhvr additive="base">
                                        <p:cTn id="21" dur="500" fill="hold"/>
                                        <p:tgtEl>
                                          <p:spTgt spid="79890"/>
                                        </p:tgtEl>
                                        <p:attrNameLst>
                                          <p:attrName>ppt_x</p:attrName>
                                        </p:attrNameLst>
                                      </p:cBhvr>
                                      <p:tavLst>
                                        <p:tav tm="0">
                                          <p:val>
                                            <p:strVal val="#ppt_x"/>
                                          </p:val>
                                        </p:tav>
                                        <p:tav tm="100000">
                                          <p:val>
                                            <p:strVal val="#ppt_x"/>
                                          </p:val>
                                        </p:tav>
                                      </p:tavLst>
                                    </p:anim>
                                    <p:anim calcmode="lin" valueType="num">
                                      <p:cBhvr additive="base">
                                        <p:cTn id="22" dur="500" fill="hold"/>
                                        <p:tgtEl>
                                          <p:spTgt spid="7989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4"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9911"/>
                                        </p:tgtEl>
                                        <p:attrNameLst>
                                          <p:attrName>style.visibility</p:attrName>
                                        </p:attrNameLst>
                                      </p:cBhvr>
                                      <p:to>
                                        <p:strVal val="visible"/>
                                      </p:to>
                                    </p:set>
                                    <p:anim calcmode="lin" valueType="num">
                                      <p:cBhvr additive="base">
                                        <p:cTn id="27" dur="500" fill="hold"/>
                                        <p:tgtEl>
                                          <p:spTgt spid="79911"/>
                                        </p:tgtEl>
                                        <p:attrNameLst>
                                          <p:attrName>ppt_x</p:attrName>
                                        </p:attrNameLst>
                                      </p:cBhvr>
                                      <p:tavLst>
                                        <p:tav tm="0">
                                          <p:val>
                                            <p:strVal val="#ppt_x"/>
                                          </p:val>
                                        </p:tav>
                                        <p:tav tm="100000">
                                          <p:val>
                                            <p:strVal val="#ppt_x"/>
                                          </p:val>
                                        </p:tav>
                                      </p:tavLst>
                                    </p:anim>
                                    <p:anim calcmode="lin" valueType="num">
                                      <p:cBhvr additive="base">
                                        <p:cTn id="28" dur="500" fill="hold"/>
                                        <p:tgtEl>
                                          <p:spTgt spid="79911"/>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7989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892"/>
                                        </p:tgtEl>
                                        <p:attrNameLst>
                                          <p:attrName>style.visibility</p:attrName>
                                        </p:attrNameLst>
                                      </p:cBhvr>
                                      <p:to>
                                        <p:strVal val="visible"/>
                                      </p:to>
                                    </p:set>
                                    <p:animEffect transition="in" filter="blinds(horizontal)">
                                      <p:cBhvr>
                                        <p:cTn id="37" dur="500"/>
                                        <p:tgtEl>
                                          <p:spTgt spid="79892"/>
                                        </p:tgtEl>
                                      </p:cBhvr>
                                    </p:animEffect>
                                  </p:childTnLst>
                                  <p:subTnLs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79912"/>
                                        </p:tgtEl>
                                        <p:attrNameLst>
                                          <p:attrName>style.visibility</p:attrName>
                                        </p:attrNameLst>
                                      </p:cBhvr>
                                      <p:to>
                                        <p:strVal val="visible"/>
                                      </p:to>
                                    </p:set>
                                    <p:anim calcmode="lin" valueType="num">
                                      <p:cBhvr additive="base">
                                        <p:cTn id="42" dur="500" fill="hold"/>
                                        <p:tgtEl>
                                          <p:spTgt spid="79912"/>
                                        </p:tgtEl>
                                        <p:attrNameLst>
                                          <p:attrName>ppt_x</p:attrName>
                                        </p:attrNameLst>
                                      </p:cBhvr>
                                      <p:tavLst>
                                        <p:tav tm="0">
                                          <p:val>
                                            <p:strVal val="0-#ppt_w/2"/>
                                          </p:val>
                                        </p:tav>
                                        <p:tav tm="100000">
                                          <p:val>
                                            <p:strVal val="#ppt_x"/>
                                          </p:val>
                                        </p:tav>
                                      </p:tavLst>
                                    </p:anim>
                                    <p:anim calcmode="lin" valueType="num">
                                      <p:cBhvr additive="base">
                                        <p:cTn id="43" dur="500" fill="hold"/>
                                        <p:tgtEl>
                                          <p:spTgt spid="79912"/>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79900"/>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79897"/>
                                        </p:tgtEl>
                                        <p:attrNameLst>
                                          <p:attrName>style.visibility</p:attrName>
                                        </p:attrNameLst>
                                      </p:cBhvr>
                                      <p:to>
                                        <p:strVal val="visible"/>
                                      </p:to>
                                    </p:set>
                                    <p:animEffect transition="in" filter="box(out)">
                                      <p:cBhvr>
                                        <p:cTn id="52" dur="500"/>
                                        <p:tgtEl>
                                          <p:spTgt spid="79897"/>
                                        </p:tgtEl>
                                      </p:cBhvr>
                                    </p:animEffect>
                                  </p:childTnLst>
                                  <p:subTnLst>
                                    <p:audio>
                                      <p:cMediaNode>
                                        <p:cTn display="0" masterRel="sameClick">
                                          <p:stCondLst>
                                            <p:cond evt="begin" delay="0">
                                              <p:tn val="50"/>
                                            </p:cond>
                                          </p:stCondLst>
                                          <p:endCondLst>
                                            <p:cond evt="onStopAudio" delay="0">
                                              <p:tgtEl>
                                                <p:sldTgt/>
                                              </p:tgtEl>
                                            </p:cond>
                                          </p:endCondLst>
                                        </p:cTn>
                                        <p:tgtEl>
                                          <p:sndTgt r:embed="rId5" name="WHOOSH.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9910"/>
                                        </p:tgtEl>
                                        <p:attrNameLst>
                                          <p:attrName>style.visibility</p:attrName>
                                        </p:attrNameLst>
                                      </p:cBhvr>
                                      <p:to>
                                        <p:strVal val="visible"/>
                                      </p:to>
                                    </p:set>
                                    <p:anim calcmode="lin" valueType="num">
                                      <p:cBhvr additive="base">
                                        <p:cTn id="57" dur="500" fill="hold"/>
                                        <p:tgtEl>
                                          <p:spTgt spid="79910"/>
                                        </p:tgtEl>
                                        <p:attrNameLst>
                                          <p:attrName>ppt_x</p:attrName>
                                        </p:attrNameLst>
                                      </p:cBhvr>
                                      <p:tavLst>
                                        <p:tav tm="0">
                                          <p:val>
                                            <p:strVal val="#ppt_x"/>
                                          </p:val>
                                        </p:tav>
                                        <p:tav tm="100000">
                                          <p:val>
                                            <p:strVal val="#ppt_x"/>
                                          </p:val>
                                        </p:tav>
                                      </p:tavLst>
                                    </p:anim>
                                    <p:anim calcmode="lin" valueType="num">
                                      <p:cBhvr additive="base">
                                        <p:cTn id="58" dur="500" fill="hold"/>
                                        <p:tgtEl>
                                          <p:spTgt spid="79910"/>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7989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989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79894"/>
                                        </p:tgtEl>
                                        <p:attrNameLst>
                                          <p:attrName>style.visibility</p:attrName>
                                        </p:attrNameLst>
                                      </p:cBhvr>
                                      <p:to>
                                        <p:strVal val="visible"/>
                                      </p:to>
                                    </p:set>
                                    <p:anim calcmode="lin" valueType="num">
                                      <p:cBhvr additive="base">
                                        <p:cTn id="71" dur="500" fill="hold"/>
                                        <p:tgtEl>
                                          <p:spTgt spid="79894"/>
                                        </p:tgtEl>
                                        <p:attrNameLst>
                                          <p:attrName>ppt_x</p:attrName>
                                        </p:attrNameLst>
                                      </p:cBhvr>
                                      <p:tavLst>
                                        <p:tav tm="0">
                                          <p:val>
                                            <p:strVal val="#ppt_x"/>
                                          </p:val>
                                        </p:tav>
                                        <p:tav tm="100000">
                                          <p:val>
                                            <p:strVal val="#ppt_x"/>
                                          </p:val>
                                        </p:tav>
                                      </p:tavLst>
                                    </p:anim>
                                    <p:anim calcmode="lin" valueType="num">
                                      <p:cBhvr additive="base">
                                        <p:cTn id="72" dur="500" fill="hold"/>
                                        <p:tgtEl>
                                          <p:spTgt spid="79894"/>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7990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grpId="0" nodeType="clickEffect">
                                  <p:stCondLst>
                                    <p:cond delay="0"/>
                                  </p:stCondLst>
                                  <p:childTnLst>
                                    <p:set>
                                      <p:cBhvr>
                                        <p:cTn id="80" dur="1" fill="hold">
                                          <p:stCondLst>
                                            <p:cond delay="0"/>
                                          </p:stCondLst>
                                        </p:cTn>
                                        <p:tgtEl>
                                          <p:spTgt spid="79896"/>
                                        </p:tgtEl>
                                        <p:attrNameLst>
                                          <p:attrName>style.visibility</p:attrName>
                                        </p:attrNameLst>
                                      </p:cBhvr>
                                      <p:to>
                                        <p:strVal val="visible"/>
                                      </p:to>
                                    </p:set>
                                    <p:animEffect transition="in" filter="box(out)">
                                      <p:cBhvr>
                                        <p:cTn id="81" dur="500"/>
                                        <p:tgtEl>
                                          <p:spTgt spid="79896"/>
                                        </p:tgtEl>
                                      </p:cBhvr>
                                    </p:animEffect>
                                  </p:childTnLst>
                                  <p:subTnLst>
                                    <p:audio>
                                      <p:cMediaNode>
                                        <p:cTn display="0" masterRel="sameClick">
                                          <p:stCondLst>
                                            <p:cond evt="begin" delay="0">
                                              <p:tn val="79"/>
                                            </p:cond>
                                          </p:stCondLst>
                                          <p:endCondLst>
                                            <p:cond evt="onStopAudio" delay="0">
                                              <p:tgtEl>
                                                <p:sldTgt/>
                                              </p:tgtEl>
                                            </p:cond>
                                          </p:endCondLst>
                                        </p:cTn>
                                        <p:tgtEl>
                                          <p:sndTgt r:embed="rId4" name="CAMERA.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79905"/>
                                        </p:tgtEl>
                                        <p:attrNameLst>
                                          <p:attrName>style.visibility</p:attrName>
                                        </p:attrNameLst>
                                      </p:cBhvr>
                                      <p:to>
                                        <p:strVal val="visible"/>
                                      </p:to>
                                    </p:set>
                                    <p:anim calcmode="lin" valueType="num">
                                      <p:cBhvr additive="base">
                                        <p:cTn id="86" dur="500" fill="hold"/>
                                        <p:tgtEl>
                                          <p:spTgt spid="79905"/>
                                        </p:tgtEl>
                                        <p:attrNameLst>
                                          <p:attrName>ppt_x</p:attrName>
                                        </p:attrNameLst>
                                      </p:cBhvr>
                                      <p:tavLst>
                                        <p:tav tm="0">
                                          <p:val>
                                            <p:strVal val="0-#ppt_w/2"/>
                                          </p:val>
                                        </p:tav>
                                        <p:tav tm="100000">
                                          <p:val>
                                            <p:strVal val="#ppt_x"/>
                                          </p:val>
                                        </p:tav>
                                      </p:tavLst>
                                    </p:anim>
                                    <p:anim calcmode="lin" valueType="num">
                                      <p:cBhvr additive="base">
                                        <p:cTn id="87" dur="500" fill="hold"/>
                                        <p:tgtEl>
                                          <p:spTgt spid="79905"/>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1" fill="hold" grpId="0" nodeType="clickEffect">
                                  <p:stCondLst>
                                    <p:cond delay="0"/>
                                  </p:stCondLst>
                                  <p:childTnLst>
                                    <p:set>
                                      <p:cBhvr>
                                        <p:cTn id="91" dur="1" fill="hold">
                                          <p:stCondLst>
                                            <p:cond delay="0"/>
                                          </p:stCondLst>
                                        </p:cTn>
                                        <p:tgtEl>
                                          <p:spTgt spid="79906"/>
                                        </p:tgtEl>
                                        <p:attrNameLst>
                                          <p:attrName>style.visibility</p:attrName>
                                        </p:attrNameLst>
                                      </p:cBhvr>
                                      <p:to>
                                        <p:strVal val="visible"/>
                                      </p:to>
                                    </p:set>
                                    <p:anim calcmode="lin" valueType="num">
                                      <p:cBhvr additive="base">
                                        <p:cTn id="92" dur="500" fill="hold"/>
                                        <p:tgtEl>
                                          <p:spTgt spid="79906"/>
                                        </p:tgtEl>
                                        <p:attrNameLst>
                                          <p:attrName>ppt_x</p:attrName>
                                        </p:attrNameLst>
                                      </p:cBhvr>
                                      <p:tavLst>
                                        <p:tav tm="0">
                                          <p:val>
                                            <p:strVal val="#ppt_x"/>
                                          </p:val>
                                        </p:tav>
                                        <p:tav tm="100000">
                                          <p:val>
                                            <p:strVal val="#ppt_x"/>
                                          </p:val>
                                        </p:tav>
                                      </p:tavLst>
                                    </p:anim>
                                    <p:anim calcmode="lin" valueType="num">
                                      <p:cBhvr additive="base">
                                        <p:cTn id="93" dur="500" fill="hold"/>
                                        <p:tgtEl>
                                          <p:spTgt spid="79906"/>
                                        </p:tgtEl>
                                        <p:attrNameLst>
                                          <p:attrName>ppt_y</p:attrName>
                                        </p:attrNameLst>
                                      </p:cBhvr>
                                      <p:tavLst>
                                        <p:tav tm="0">
                                          <p:val>
                                            <p:strVal val="0-#ppt_h/2"/>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8" fill="hold" grpId="0" nodeType="clickEffect">
                                  <p:stCondLst>
                                    <p:cond delay="0"/>
                                  </p:stCondLst>
                                  <p:childTnLst>
                                    <p:set>
                                      <p:cBhvr>
                                        <p:cTn id="97" dur="1" fill="hold">
                                          <p:stCondLst>
                                            <p:cond delay="0"/>
                                          </p:stCondLst>
                                        </p:cTn>
                                        <p:tgtEl>
                                          <p:spTgt spid="79915"/>
                                        </p:tgtEl>
                                        <p:attrNameLst>
                                          <p:attrName>style.visibility</p:attrName>
                                        </p:attrNameLst>
                                      </p:cBhvr>
                                      <p:to>
                                        <p:strVal val="visible"/>
                                      </p:to>
                                    </p:set>
                                    <p:anim calcmode="lin" valueType="num">
                                      <p:cBhvr additive="base">
                                        <p:cTn id="98" dur="500" fill="hold"/>
                                        <p:tgtEl>
                                          <p:spTgt spid="79915"/>
                                        </p:tgtEl>
                                        <p:attrNameLst>
                                          <p:attrName>ppt_x</p:attrName>
                                        </p:attrNameLst>
                                      </p:cBhvr>
                                      <p:tavLst>
                                        <p:tav tm="0">
                                          <p:val>
                                            <p:strVal val="0-#ppt_w/2"/>
                                          </p:val>
                                        </p:tav>
                                        <p:tav tm="100000">
                                          <p:val>
                                            <p:strVal val="#ppt_x"/>
                                          </p:val>
                                        </p:tav>
                                      </p:tavLst>
                                    </p:anim>
                                    <p:anim calcmode="lin" valueType="num">
                                      <p:cBhvr additive="base">
                                        <p:cTn id="99" dur="500" fill="hold"/>
                                        <p:tgtEl>
                                          <p:spTgt spid="79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9" grpId="0" animBg="1" autoUpdateAnimBg="0"/>
      <p:bldP spid="79890" grpId="0" animBg="1" autoUpdateAnimBg="0"/>
      <p:bldP spid="79891" grpId="0" animBg="1"/>
      <p:bldP spid="79892" grpId="0" animBg="1" autoUpdateAnimBg="0"/>
      <p:bldP spid="79893" grpId="0" animBg="1"/>
      <p:bldP spid="79894" grpId="0" animBg="1" autoUpdateAnimBg="0"/>
      <p:bldP spid="79895" grpId="0" animBg="1"/>
      <p:bldP spid="79896" grpId="0" animBg="1" autoUpdateAnimBg="0"/>
      <p:bldP spid="79897" grpId="0" animBg="1" autoUpdateAnimBg="0"/>
      <p:bldP spid="79905" grpId="0" animBg="1"/>
      <p:bldP spid="79906" grpId="0" animBg="1"/>
      <p:bldP spid="79910" grpId="0" autoUpdateAnimBg="0"/>
      <p:bldP spid="79911" grpId="0" autoUpdateAnimBg="0"/>
      <p:bldP spid="79912" grpId="0" autoUpdateAnimBg="0"/>
      <p:bldP spid="79915" grpId="0" animBg="1" autoUpdateAnimBg="0"/>
      <p:bldP spid="7991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dirty="0" smtClean="0"/>
              <a:t>可编程</a:t>
            </a:r>
            <a:r>
              <a:rPr lang="zh-CN" altLang="en-US" dirty="0"/>
              <a:t>器件的结构</a:t>
            </a:r>
          </a:p>
        </p:txBody>
      </p:sp>
      <p:sp>
        <p:nvSpPr>
          <p:cNvPr id="106499" name="Rectangle 3"/>
          <p:cNvSpPr>
            <a:spLocks noGrp="1" noChangeArrowheads="1"/>
          </p:cNvSpPr>
          <p:nvPr>
            <p:ph type="body" idx="1"/>
          </p:nvPr>
        </p:nvSpPr>
        <p:spPr/>
        <p:txBody>
          <a:bodyPr/>
          <a:lstStyle/>
          <a:p>
            <a:r>
              <a:rPr lang="en-US" altLang="zh-CN" sz="2800">
                <a:latin typeface="Times New Roman" pitchFamily="18" charset="0"/>
              </a:rPr>
              <a:t>FPGA</a:t>
            </a:r>
            <a:r>
              <a:rPr lang="zh-CN" altLang="en-US" sz="2800">
                <a:latin typeface="Times New Roman" pitchFamily="18" charset="0"/>
              </a:rPr>
              <a:t>器件含有丰富的触发器资源，易于实现时序逻辑，如果要求实现较复杂的组合电路则需要几个</a:t>
            </a:r>
            <a:r>
              <a:rPr lang="en-US" altLang="zh-CN" sz="2800">
                <a:latin typeface="Times New Roman" pitchFamily="18" charset="0"/>
              </a:rPr>
              <a:t>CLB</a:t>
            </a:r>
            <a:r>
              <a:rPr lang="zh-CN" altLang="en-US" sz="2800">
                <a:latin typeface="Times New Roman" pitchFamily="18" charset="0"/>
              </a:rPr>
              <a:t>结合起来实现。</a:t>
            </a:r>
            <a:r>
              <a:rPr lang="en-US" altLang="zh-CN" sz="2800">
                <a:latin typeface="Times New Roman" pitchFamily="18" charset="0"/>
              </a:rPr>
              <a:t>CPLD</a:t>
            </a:r>
            <a:r>
              <a:rPr lang="zh-CN" altLang="en-US" sz="2800">
                <a:latin typeface="Times New Roman" pitchFamily="18" charset="0"/>
              </a:rPr>
              <a:t>的与或阵列结构，使其适于实现大规模的组合功能，但触发器资源相对较少。</a:t>
            </a:r>
          </a:p>
        </p:txBody>
      </p:sp>
    </p:spTree>
    <p:extLst>
      <p:ext uri="{BB962C8B-B14F-4D97-AF65-F5344CB8AC3E}">
        <p14:creationId xmlns:p14="http://schemas.microsoft.com/office/powerpoint/2010/main" val="2905634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正确理解半导体存储器的组成结构和工作原理；</a:t>
            </a:r>
            <a:endParaRPr lang="en-US" altLang="zh-CN" dirty="0" smtClean="0"/>
          </a:p>
          <a:p>
            <a:r>
              <a:rPr lang="zh-CN" altLang="en-US" dirty="0"/>
              <a:t>正确</a:t>
            </a:r>
            <a:r>
              <a:rPr lang="zh-CN" altLang="en-US" dirty="0" smtClean="0"/>
              <a:t>理解</a:t>
            </a:r>
            <a:r>
              <a:rPr lang="en-US" altLang="zh-CN" dirty="0" smtClean="0"/>
              <a:t>RAM</a:t>
            </a:r>
            <a:r>
              <a:rPr lang="zh-CN" altLang="en-US" dirty="0" smtClean="0"/>
              <a:t>的电路结构和工作原理；</a:t>
            </a:r>
            <a:endParaRPr lang="en-US" altLang="zh-CN" dirty="0" smtClean="0"/>
          </a:p>
          <a:p>
            <a:r>
              <a:rPr lang="zh-CN" altLang="en-US" dirty="0"/>
              <a:t>正确</a:t>
            </a:r>
            <a:r>
              <a:rPr lang="zh-CN" altLang="en-US" dirty="0" smtClean="0"/>
              <a:t>理解</a:t>
            </a:r>
            <a:r>
              <a:rPr lang="en-US" altLang="zh-CN" dirty="0" smtClean="0"/>
              <a:t>ROM</a:t>
            </a:r>
            <a:r>
              <a:rPr lang="zh-CN" altLang="en-US" dirty="0" smtClean="0"/>
              <a:t>的电路结构和工作原理；</a:t>
            </a:r>
            <a:endParaRPr lang="en-US" altLang="zh-CN" dirty="0" smtClean="0"/>
          </a:p>
          <a:p>
            <a:r>
              <a:rPr lang="zh-CN" altLang="en-US"/>
              <a:t>了解</a:t>
            </a:r>
            <a:r>
              <a:rPr lang="zh-CN" altLang="en-US" smtClean="0"/>
              <a:t>可编程逻辑器件的工作原理。</a:t>
            </a:r>
            <a:endParaRPr lang="zh-CN" altLang="en-US" dirty="0"/>
          </a:p>
        </p:txBody>
      </p:sp>
      <p:sp>
        <p:nvSpPr>
          <p:cNvPr id="3" name="标题 2"/>
          <p:cNvSpPr>
            <a:spLocks noGrp="1"/>
          </p:cNvSpPr>
          <p:nvPr>
            <p:ph type="title"/>
          </p:nvPr>
        </p:nvSpPr>
        <p:spPr/>
        <p:txBody>
          <a:bodyPr/>
          <a:lstStyle/>
          <a:p>
            <a:r>
              <a:rPr lang="zh-CN" altLang="en-US" dirty="0" smtClean="0"/>
              <a:t>本章小结</a:t>
            </a:r>
            <a:endParaRPr lang="zh-CN" altLang="en-US" dirty="0"/>
          </a:p>
        </p:txBody>
      </p:sp>
    </p:spTree>
    <p:extLst>
      <p:ext uri="{BB962C8B-B14F-4D97-AF65-F5344CB8AC3E}">
        <p14:creationId xmlns:p14="http://schemas.microsoft.com/office/powerpoint/2010/main" val="597822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3898776" cy="4525963"/>
          </a:xfrm>
        </p:spPr>
        <p:txBody>
          <a:bodyPr/>
          <a:lstStyle/>
          <a:p>
            <a:r>
              <a:rPr lang="zh-CN" altLang="en-US" dirty="0"/>
              <a:t>随机存取存储器</a:t>
            </a:r>
            <a:r>
              <a:rPr lang="en-US" altLang="zh-CN" dirty="0"/>
              <a:t>(RAM)</a:t>
            </a:r>
            <a:r>
              <a:rPr lang="zh-CN" altLang="en-US" dirty="0"/>
              <a:t>由存储矩阵、地址译码器和输入</a:t>
            </a:r>
            <a:r>
              <a:rPr lang="en-US" altLang="zh-CN" dirty="0"/>
              <a:t>/</a:t>
            </a:r>
            <a:r>
              <a:rPr lang="zh-CN" altLang="en-US" dirty="0"/>
              <a:t>输出控制电路三部分组成。</a:t>
            </a:r>
          </a:p>
          <a:p>
            <a:r>
              <a:rPr lang="zh-CN" altLang="en-US" dirty="0"/>
              <a:t> 进出存储器有三类信号线，即地址线、数据线和控制线。</a:t>
            </a:r>
          </a:p>
          <a:p>
            <a:endParaRPr lang="zh-CN" altLang="en-US" dirty="0"/>
          </a:p>
        </p:txBody>
      </p:sp>
      <p:sp>
        <p:nvSpPr>
          <p:cNvPr id="3" name="标题 2"/>
          <p:cNvSpPr>
            <a:spLocks noGrp="1"/>
          </p:cNvSpPr>
          <p:nvPr>
            <p:ph type="title"/>
          </p:nvPr>
        </p:nvSpPr>
        <p:spPr/>
        <p:txBody>
          <a:bodyPr>
            <a:normAutofit/>
          </a:bodyPr>
          <a:lstStyle/>
          <a:p>
            <a:r>
              <a:rPr lang="en-US" altLang="zh-CN" dirty="0"/>
              <a:t>RAM </a:t>
            </a:r>
            <a:r>
              <a:rPr lang="zh-CN" altLang="en-US" dirty="0"/>
              <a:t>的</a:t>
            </a:r>
            <a:r>
              <a:rPr lang="zh-CN" altLang="en-US" dirty="0" smtClean="0"/>
              <a:t>结构</a:t>
            </a:r>
            <a:endParaRPr lang="zh-CN" altLang="en-US" dirty="0"/>
          </a:p>
        </p:txBody>
      </p:sp>
      <p:pic>
        <p:nvPicPr>
          <p:cNvPr id="4" name="Picture 16" descr="tu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628800"/>
            <a:ext cx="3810000" cy="28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11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3754760" cy="4525963"/>
          </a:xfrm>
        </p:spPr>
        <p:txBody>
          <a:bodyPr/>
          <a:lstStyle/>
          <a:p>
            <a:r>
              <a:rPr lang="zh-CN" altLang="en-US" dirty="0" smtClean="0"/>
              <a:t>地址译码</a:t>
            </a:r>
            <a:endParaRPr lang="en-US" altLang="zh-CN" dirty="0" smtClean="0"/>
          </a:p>
          <a:p>
            <a:pPr lvl="1"/>
            <a:r>
              <a:rPr lang="zh-CN" altLang="en-US" dirty="0"/>
              <a:t>在存储矩阵中按行、列选中某一</a:t>
            </a:r>
            <a:r>
              <a:rPr lang="zh-CN" altLang="en-US" dirty="0" smtClean="0"/>
              <a:t>存储单元。</a:t>
            </a:r>
            <a:endParaRPr lang="en-US" altLang="zh-CN" dirty="0" smtClean="0"/>
          </a:p>
          <a:p>
            <a:r>
              <a:rPr lang="zh-CN" altLang="en-US" dirty="0" smtClean="0"/>
              <a:t>片选与读写控制</a:t>
            </a:r>
            <a:endParaRPr lang="en-US" altLang="zh-CN" dirty="0" smtClean="0"/>
          </a:p>
          <a:p>
            <a:pPr lvl="1"/>
            <a:r>
              <a:rPr lang="zh-CN" altLang="en-US" dirty="0"/>
              <a:t>在芯片阵列中选中某一</a:t>
            </a:r>
            <a:r>
              <a:rPr lang="zh-CN" altLang="en-US" dirty="0" smtClean="0"/>
              <a:t>芯片；</a:t>
            </a:r>
            <a:endParaRPr lang="en-US" altLang="zh-CN" dirty="0" smtClean="0"/>
          </a:p>
          <a:p>
            <a:pPr lvl="1"/>
            <a:r>
              <a:rPr lang="zh-CN" altLang="en-US" dirty="0"/>
              <a:t>对选中的芯片进行存储单元的读写。</a:t>
            </a:r>
          </a:p>
        </p:txBody>
      </p:sp>
      <p:sp>
        <p:nvSpPr>
          <p:cNvPr id="3" name="标题 2"/>
          <p:cNvSpPr>
            <a:spLocks noGrp="1"/>
          </p:cNvSpPr>
          <p:nvPr>
            <p:ph type="title"/>
          </p:nvPr>
        </p:nvSpPr>
        <p:spPr/>
        <p:txBody>
          <a:bodyPr/>
          <a:lstStyle/>
          <a:p>
            <a:r>
              <a:rPr lang="en-US" altLang="zh-CN" dirty="0" smtClean="0"/>
              <a:t>RAM</a:t>
            </a:r>
            <a:r>
              <a:rPr lang="zh-CN" altLang="en-US" dirty="0" smtClean="0"/>
              <a:t>的结构</a:t>
            </a:r>
            <a:endParaRPr lang="zh-CN" altLang="en-US" dirty="0"/>
          </a:p>
        </p:txBody>
      </p:sp>
      <p:pic>
        <p:nvPicPr>
          <p:cNvPr id="4" name="Picture 16" descr="7-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2132856"/>
            <a:ext cx="4331293" cy="29350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97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826</TotalTime>
  <Words>4172</Words>
  <Application>Microsoft Office PowerPoint</Application>
  <PresentationFormat>全屏显示(4:3)</PresentationFormat>
  <Paragraphs>518</Paragraphs>
  <Slides>72</Slides>
  <Notes>72</Notes>
  <HiddenSlides>18</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72</vt:i4>
      </vt:variant>
    </vt:vector>
  </HeadingPairs>
  <TitlesOfParts>
    <vt:vector size="80" baseType="lpstr">
      <vt:lpstr>聚合</vt:lpstr>
      <vt:lpstr>Visio</vt:lpstr>
      <vt:lpstr>Photo Editor 照片</vt:lpstr>
      <vt:lpstr>VISIO</vt:lpstr>
      <vt:lpstr>公式</vt:lpstr>
      <vt:lpstr>Equation</vt:lpstr>
      <vt:lpstr>Microsoft Word 97 - 2003 文档</vt:lpstr>
      <vt:lpstr>BMP 图象</vt:lpstr>
      <vt:lpstr>第七章 大规模数字集成电路</vt:lpstr>
      <vt:lpstr>大规模数字集成电路</vt:lpstr>
      <vt:lpstr>半导体存储器</vt:lpstr>
      <vt:lpstr>半导体存储器分类</vt:lpstr>
      <vt:lpstr>半导体存储器的主要性能指标</vt:lpstr>
      <vt:lpstr>半导体存储器的主要性能指标</vt:lpstr>
      <vt:lpstr>随机存取存储器（RAM）</vt:lpstr>
      <vt:lpstr>RAM 的结构</vt:lpstr>
      <vt:lpstr>RAM的结构</vt:lpstr>
      <vt:lpstr>1024×4位的RAM2114的工作原理图</vt:lpstr>
      <vt:lpstr>RAM存储单元</vt:lpstr>
      <vt:lpstr>CMOS存储单元</vt:lpstr>
      <vt:lpstr>动态存储器单元</vt:lpstr>
      <vt:lpstr>存储容量的扩展</vt:lpstr>
      <vt:lpstr>存储容量的扩展</vt:lpstr>
      <vt:lpstr>7.4 只读存储器（ROM）</vt:lpstr>
      <vt:lpstr>ROM</vt:lpstr>
      <vt:lpstr>ROM</vt:lpstr>
      <vt:lpstr>可编程只读存储器（PROM）</vt:lpstr>
      <vt:lpstr>可擦除的可编程只读存储器（EPROM）</vt:lpstr>
      <vt:lpstr>SIMOS（Stacked-gate Injection MOS）</vt:lpstr>
      <vt:lpstr>SIMOS存储单元</vt:lpstr>
      <vt:lpstr>E2PROM（Electrically Erasable Programmable Read－Only Memory）</vt:lpstr>
      <vt:lpstr>E2PROM</vt:lpstr>
      <vt:lpstr>E2PROM写入</vt:lpstr>
      <vt:lpstr>Flash Memory</vt:lpstr>
      <vt:lpstr>读出Flash Memory单元</vt:lpstr>
      <vt:lpstr>写入Flash Memory单元</vt:lpstr>
      <vt:lpstr>可编程逻辑器件</vt:lpstr>
      <vt:lpstr>可编程逻辑器件分类</vt:lpstr>
      <vt:lpstr>按逻辑实现结构分类</vt:lpstr>
      <vt:lpstr>与或乘积项结构</vt:lpstr>
      <vt:lpstr>PROM和PLA</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PowerPoint 演示文稿</vt:lpstr>
      <vt:lpstr>可编程器件的结构</vt:lpstr>
      <vt:lpstr>可编程器件的结构</vt:lpstr>
      <vt:lpstr>PowerPoint 演示文稿</vt:lpstr>
      <vt:lpstr>可编程器件的结构</vt:lpstr>
      <vt:lpstr>可编程器件的结构</vt:lpstr>
      <vt:lpstr>输出逻辑宏单元（OLMC）结构</vt:lpstr>
      <vt:lpstr>PowerPoint 演示文稿</vt:lpstr>
      <vt:lpstr>PowerPoint 演示文稿</vt:lpstr>
      <vt:lpstr>PowerPoint 演示文稿</vt:lpstr>
      <vt:lpstr>PowerPoint 演示文稿</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PowerPoint 演示文稿</vt:lpstr>
      <vt:lpstr>可编程器件的结构</vt:lpstr>
      <vt:lpstr>可编程器件的结构</vt:lpstr>
      <vt:lpstr>可编程器件的结构</vt:lpstr>
      <vt:lpstr>可编程器件的结构</vt:lpstr>
      <vt:lpstr>PowerPoint 演示文稿</vt:lpstr>
      <vt:lpstr>可编程器件的结构</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大规模数字集成电路</dc:title>
  <dc:creator>jxs</dc:creator>
  <cp:lastModifiedBy>jxs</cp:lastModifiedBy>
  <cp:revision>40</cp:revision>
  <dcterms:created xsi:type="dcterms:W3CDTF">2012-12-17T03:27:32Z</dcterms:created>
  <dcterms:modified xsi:type="dcterms:W3CDTF">2012-12-24T15:02:42Z</dcterms:modified>
</cp:coreProperties>
</file>