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5" r:id="rId32"/>
    <p:sldId id="346" r:id="rId33"/>
    <p:sldId id="287" r:id="rId34"/>
    <p:sldId id="288" r:id="rId35"/>
    <p:sldId id="289" r:id="rId36"/>
    <p:sldId id="290" r:id="rId37"/>
    <p:sldId id="291" r:id="rId38"/>
    <p:sldId id="342" r:id="rId39"/>
    <p:sldId id="343" r:id="rId40"/>
    <p:sldId id="344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47" r:id="rId54"/>
    <p:sldId id="348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5" r:id="rId63"/>
    <p:sldId id="317" r:id="rId64"/>
    <p:sldId id="319" r:id="rId65"/>
    <p:sldId id="322" r:id="rId66"/>
    <p:sldId id="323" r:id="rId67"/>
    <p:sldId id="324" r:id="rId68"/>
    <p:sldId id="325" r:id="rId69"/>
    <p:sldId id="326" r:id="rId70"/>
    <p:sldId id="327" r:id="rId71"/>
    <p:sldId id="330" r:id="rId72"/>
    <p:sldId id="331" r:id="rId73"/>
    <p:sldId id="349" r:id="rId74"/>
    <p:sldId id="338" r:id="rId75"/>
    <p:sldId id="339" r:id="rId76"/>
    <p:sldId id="340" r:id="rId77"/>
    <p:sldId id="341" r:id="rId78"/>
    <p:sldId id="292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>
      <p:cViewPr varScale="1">
        <p:scale>
          <a:sx n="89" d="100"/>
          <a:sy n="89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8E58-DF5E-4699-AE7B-1A44D4D781BF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3C61-96E0-4911-B3B0-9FE2C3654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2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7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2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50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0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2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9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75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50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8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9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1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4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18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11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6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67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81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1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22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87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42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80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53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51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0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3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7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08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11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31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9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8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83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98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003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08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5ECA9-2408-475C-87C6-4CB1D2DAAB3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41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069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61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361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334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59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357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215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2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99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0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3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679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522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78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609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737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998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932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701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311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8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33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874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29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017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270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014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62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361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04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2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3C61-96E0-4911-B3B0-9FE2C3654D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76108-BB88-464E-B65A-06A99D2D6784}" type="datetimeFigureOut">
              <a:rPr lang="zh-CN" altLang="en-US" smtClean="0"/>
              <a:t>2012-12-13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47345E-5557-4572-A083-76C818CA6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6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7.png"/><Relationship Id="rId4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7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8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83.emf"/><Relationship Id="rId4" Type="http://schemas.openxmlformats.org/officeDocument/2006/relationships/oleObject" Target="../embeddings/oleObject8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8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88.emf"/><Relationship Id="rId4" Type="http://schemas.openxmlformats.org/officeDocument/2006/relationships/oleObject" Target="../embeddings/oleObject8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90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3.wmf"/><Relationship Id="rId10" Type="http://schemas.openxmlformats.org/officeDocument/2006/relationships/slide" Target="slide37.xml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4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8.emf"/><Relationship Id="rId4" Type="http://schemas.openxmlformats.org/officeDocument/2006/relationships/oleObject" Target="../embeddings/oleObject9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9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8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e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</a:t>
            </a:r>
            <a:r>
              <a:rPr lang="zh-CN" altLang="en-US" dirty="0" smtClean="0"/>
              <a:t>章 数模与模数转换器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浙江理工大学信息学院</a:t>
            </a:r>
            <a:endParaRPr lang="en-US" altLang="zh-CN" dirty="0" smtClean="0"/>
          </a:p>
          <a:p>
            <a:r>
              <a:rPr lang="zh-CN" altLang="en-US" dirty="0"/>
              <a:t>姜旭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r>
              <a:rPr lang="en-US" altLang="zh-CN" dirty="0" smtClean="0"/>
              <a:t>2012-11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权电阻型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9976"/>
              </p:ext>
            </p:extLst>
          </p:nvPr>
        </p:nvGraphicFramePr>
        <p:xfrm>
          <a:off x="5000625" y="2708920"/>
          <a:ext cx="364664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公式" r:id="rId4" imgW="1155600" imgH="355320" progId="Equation.3">
                  <p:embed/>
                </p:oleObj>
              </mc:Choice>
              <mc:Fallback>
                <p:oleObj name="公式" r:id="rId4" imgW="1155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708920"/>
                        <a:ext cx="364664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672" y="5357056"/>
            <a:ext cx="6683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由于</a:t>
            </a:r>
            <a:r>
              <a:rPr kumimoji="1" lang="zh-CN" altLang="en-US" sz="2400" dirty="0">
                <a:latin typeface="Times New Roman" pitchFamily="18" charset="0"/>
              </a:rPr>
              <a:t>电阻网络中阻值范围太宽，很难保证每个电阻均有很高精度，在集成</a:t>
            </a:r>
            <a:r>
              <a:rPr kumimoji="1" lang="en-US" altLang="zh-CN" sz="2400" dirty="0">
                <a:latin typeface="Times New Roman" pitchFamily="18" charset="0"/>
              </a:rPr>
              <a:t>DAC</a:t>
            </a:r>
            <a:r>
              <a:rPr kumimoji="1" lang="zh-CN" altLang="en-US" sz="2400" dirty="0">
                <a:latin typeface="Times New Roman" pitchFamily="18" charset="0"/>
              </a:rPr>
              <a:t>中很少采用。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9938" y="4402138"/>
            <a:ext cx="667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思考：</a:t>
            </a:r>
            <a:r>
              <a:rPr kumimoji="1" lang="en-US" altLang="zh-CN" sz="2400" dirty="0">
                <a:latin typeface="Times New Roman" pitchFamily="18" charset="0"/>
              </a:rPr>
              <a:t>DAC</a:t>
            </a:r>
            <a:r>
              <a:rPr kumimoji="1" lang="zh-CN" altLang="en-US" sz="2400" dirty="0">
                <a:latin typeface="Times New Roman" pitchFamily="18" charset="0"/>
              </a:rPr>
              <a:t>的精度与电路中的哪些参数有关？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19387"/>
              </p:ext>
            </p:extLst>
          </p:nvPr>
        </p:nvGraphicFramePr>
        <p:xfrm>
          <a:off x="563098" y="1268760"/>
          <a:ext cx="5443966" cy="30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Visio" r:id="rId6" imgW="3674059" imgH="2053133" progId="Visio.Drawing.6">
                  <p:embed/>
                </p:oleObj>
              </mc:Choice>
              <mc:Fallback>
                <p:oleObj name="Visio" r:id="rId6" imgW="3674059" imgH="20531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98" y="1268760"/>
                        <a:ext cx="5443966" cy="3033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63950" y="4894263"/>
            <a:ext cx="204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权电阻精度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99592" y="4894263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外加参考电源精度</a:t>
            </a:r>
          </a:p>
        </p:txBody>
      </p:sp>
    </p:spTree>
    <p:extLst>
      <p:ext uri="{BB962C8B-B14F-4D97-AF65-F5344CB8AC3E}">
        <p14:creationId xmlns:p14="http://schemas.microsoft.com/office/powerpoint/2010/main" val="33536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R-2R T</a:t>
            </a:r>
            <a:r>
              <a:rPr lang="zh-CN" altLang="en-US" dirty="0" smtClean="0"/>
              <a:t>型电阻网络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001838" y="1196752"/>
            <a:ext cx="6289675" cy="1863725"/>
            <a:chOff x="1517" y="736"/>
            <a:chExt cx="3962" cy="1174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517" y="1062"/>
              <a:ext cx="2593" cy="8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235" y="736"/>
              <a:ext cx="1244" cy="3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T</a:t>
              </a:r>
              <a:r>
                <a:rPr kumimoji="1" lang="zh-CN" altLang="en-US" sz="2400">
                  <a:solidFill>
                    <a:srgbClr val="FF3300"/>
                  </a:solidFill>
                  <a:latin typeface="Times New Roman" pitchFamily="18" charset="0"/>
                </a:rPr>
                <a:t>型电阻网络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4090" y="1041"/>
              <a:ext cx="135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65259"/>
              </p:ext>
            </p:extLst>
          </p:nvPr>
        </p:nvGraphicFramePr>
        <p:xfrm>
          <a:off x="1414463" y="1603152"/>
          <a:ext cx="6743700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Visio" r:id="rId4" imgW="3969106" imgH="1766316" progId="Visio.Drawing.6">
                  <p:embed/>
                </p:oleObj>
              </mc:Choice>
              <mc:Fallback>
                <p:oleObj name="Visio" r:id="rId4" imgW="3969106" imgH="17663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1603152"/>
                        <a:ext cx="6743700" cy="300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65138" y="1771427"/>
            <a:ext cx="1433512" cy="1638300"/>
            <a:chOff x="293" y="1333"/>
            <a:chExt cx="903" cy="10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821" y="1333"/>
              <a:ext cx="375" cy="34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3" y="1831"/>
              <a:ext cx="530" cy="5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  <a:latin typeface="Times New Roman" pitchFamily="18" charset="0"/>
                </a:rPr>
                <a:t>参考电压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812" y="1663"/>
              <a:ext cx="104" cy="1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578036" y="4797152"/>
            <a:ext cx="74104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+mn-ea"/>
              </a:rPr>
              <a:t>由于</a:t>
            </a:r>
            <a:r>
              <a:rPr kumimoji="1" lang="en-US" altLang="zh-CN" sz="2800" dirty="0">
                <a:latin typeface="+mn-ea"/>
              </a:rPr>
              <a:t>R-2R</a:t>
            </a:r>
            <a:r>
              <a:rPr kumimoji="1" lang="zh-CN" altLang="en-US" sz="2800" dirty="0">
                <a:latin typeface="+mn-ea"/>
              </a:rPr>
              <a:t>网络只有两种阻值的电阻，因此最适合于集成工艺，集成</a:t>
            </a:r>
            <a:r>
              <a:rPr kumimoji="1" lang="en-US" altLang="zh-CN" sz="2800" dirty="0">
                <a:latin typeface="+mn-ea"/>
              </a:rPr>
              <a:t>D/A</a:t>
            </a:r>
            <a:r>
              <a:rPr kumimoji="1" lang="zh-CN" altLang="en-US" sz="2800" dirty="0">
                <a:latin typeface="+mn-ea"/>
              </a:rPr>
              <a:t>转换器普遍采用这种电路结构。</a:t>
            </a:r>
          </a:p>
        </p:txBody>
      </p:sp>
    </p:spTree>
    <p:extLst>
      <p:ext uri="{BB962C8B-B14F-4D97-AF65-F5344CB8AC3E}">
        <p14:creationId xmlns:p14="http://schemas.microsoft.com/office/powerpoint/2010/main" val="27792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型网络分析</a:t>
            </a:r>
            <a:endParaRPr lang="zh-CN" altLang="en-US" dirty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671638" y="1433513"/>
          <a:ext cx="67437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Visio" r:id="rId4" imgW="3984650" imgH="1781861" progId="Visio.Drawing.6">
                  <p:embed/>
                </p:oleObj>
              </mc:Choice>
              <mc:Fallback>
                <p:oleObj name="Visio" r:id="rId4" imgW="3984650" imgH="17818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433513"/>
                        <a:ext cx="67437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2247900" y="2813050"/>
            <a:ext cx="6210300" cy="1544638"/>
            <a:chOff x="1334" y="1890"/>
            <a:chExt cx="3912" cy="973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334" y="1921"/>
              <a:ext cx="3912" cy="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/>
          </p:nvGraphicFramePr>
          <p:xfrm>
            <a:off x="1435" y="1890"/>
            <a:ext cx="243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9" name="Visio" r:id="rId6" imgW="2270760" imgH="288036" progId="Visio.Drawing.6">
                    <p:embed/>
                  </p:oleObj>
                </mc:Choice>
                <mc:Fallback>
                  <p:oleObj name="Visio" r:id="rId6" imgW="2270760" imgH="2880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1890"/>
                          <a:ext cx="243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6445250" y="2351088"/>
            <a:ext cx="420688" cy="304800"/>
          </a:xfrm>
          <a:prstGeom prst="rightArrow">
            <a:avLst>
              <a:gd name="adj1" fmla="val 50000"/>
              <a:gd name="adj2" fmla="val 3450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6864350" y="1473200"/>
          <a:ext cx="12414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Visio" r:id="rId8" imgW="730606" imgH="1008278" progId="Visio.Drawing.6">
                  <p:embed/>
                </p:oleObj>
              </mc:Choice>
              <mc:Fallback>
                <p:oleObj name="Visio" r:id="rId8" imgW="730606" imgH="100827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1473200"/>
                        <a:ext cx="124142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92944"/>
              </p:ext>
            </p:extLst>
          </p:nvPr>
        </p:nvGraphicFramePr>
        <p:xfrm>
          <a:off x="3240936" y="3388088"/>
          <a:ext cx="1782961" cy="96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10" imgW="723600" imgH="393480" progId="Equation.3">
                  <p:embed/>
                </p:oleObj>
              </mc:Choice>
              <mc:Fallback>
                <p:oleObj name="公式" r:id="rId10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936" y="3388088"/>
                        <a:ext cx="1782961" cy="96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80751"/>
              </p:ext>
            </p:extLst>
          </p:nvPr>
        </p:nvGraphicFramePr>
        <p:xfrm>
          <a:off x="1043608" y="5157192"/>
          <a:ext cx="1407492" cy="9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公式" r:id="rId12" imgW="596880" imgH="393480" progId="Equation.3">
                  <p:embed/>
                </p:oleObj>
              </mc:Choice>
              <mc:Fallback>
                <p:oleObj name="公式" r:id="rId12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157192"/>
                        <a:ext cx="1407492" cy="928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33647"/>
              </p:ext>
            </p:extLst>
          </p:nvPr>
        </p:nvGraphicFramePr>
        <p:xfrm>
          <a:off x="2677365" y="5157192"/>
          <a:ext cx="1376270" cy="90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公式" r:id="rId14" imgW="596880" imgH="393480" progId="Equation.3">
                  <p:embed/>
                </p:oleObj>
              </mc:Choice>
              <mc:Fallback>
                <p:oleObj name="公式" r:id="rId14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365" y="5157192"/>
                        <a:ext cx="1376270" cy="907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49388"/>
              </p:ext>
            </p:extLst>
          </p:nvPr>
        </p:nvGraphicFramePr>
        <p:xfrm>
          <a:off x="4352925" y="5157192"/>
          <a:ext cx="1398588" cy="94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公式" r:id="rId16" imgW="583920" imgH="393480" progId="Equation.3">
                  <p:embed/>
                </p:oleObj>
              </mc:Choice>
              <mc:Fallback>
                <p:oleObj name="公式" r:id="rId16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5157192"/>
                        <a:ext cx="1398588" cy="942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74736"/>
              </p:ext>
            </p:extLst>
          </p:nvPr>
        </p:nvGraphicFramePr>
        <p:xfrm>
          <a:off x="5945752" y="5157192"/>
          <a:ext cx="141968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公式" r:id="rId18" imgW="596880" imgH="393480" progId="Equation.3">
                  <p:embed/>
                </p:oleObj>
              </mc:Choice>
              <mc:Fallback>
                <p:oleObj name="公式" r:id="rId18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752" y="5157192"/>
                        <a:ext cx="1419684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782637" y="4543425"/>
            <a:ext cx="293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进一步分析可得：</a:t>
            </a: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5254625" y="1466850"/>
            <a:ext cx="0" cy="7397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4352925" y="1465263"/>
            <a:ext cx="0" cy="7397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3365500" y="1465263"/>
            <a:ext cx="0" cy="7397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2451100" y="1465263"/>
            <a:ext cx="0" cy="7397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utoUpdateAnimBg="0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R-2R T</a:t>
            </a:r>
            <a:r>
              <a:rPr lang="zh-CN" altLang="en-US" dirty="0" smtClean="0"/>
              <a:t>型网络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71465"/>
              </p:ext>
            </p:extLst>
          </p:nvPr>
        </p:nvGraphicFramePr>
        <p:xfrm>
          <a:off x="611560" y="4437112"/>
          <a:ext cx="1703983" cy="48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公式" r:id="rId4" imgW="723600" imgH="228600" progId="Equation.3">
                  <p:embed/>
                </p:oleObj>
              </mc:Choice>
              <mc:Fallback>
                <p:oleObj name="公式" r:id="rId4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1703983" cy="487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2080"/>
              </p:ext>
            </p:extLst>
          </p:nvPr>
        </p:nvGraphicFramePr>
        <p:xfrm>
          <a:off x="827088" y="2060848"/>
          <a:ext cx="583314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公式" r:id="rId6" imgW="2425680" imgH="393480" progId="Equation.3">
                  <p:embed/>
                </p:oleObj>
              </mc:Choice>
              <mc:Fallback>
                <p:oleObj name="公式" r:id="rId6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848"/>
                        <a:ext cx="5833145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08175"/>
              </p:ext>
            </p:extLst>
          </p:nvPr>
        </p:nvGraphicFramePr>
        <p:xfrm>
          <a:off x="827088" y="2924944"/>
          <a:ext cx="5761136" cy="72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公式" r:id="rId8" imgW="2654280" imgH="393480" progId="Equation.3">
                  <p:embed/>
                </p:oleObj>
              </mc:Choice>
              <mc:Fallback>
                <p:oleObj name="公式" r:id="rId8" imgW="2654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944"/>
                        <a:ext cx="5761136" cy="727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46199"/>
              </p:ext>
            </p:extLst>
          </p:nvPr>
        </p:nvGraphicFramePr>
        <p:xfrm>
          <a:off x="2267744" y="4289425"/>
          <a:ext cx="647957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公式" r:id="rId10" imgW="2425680" imgH="355320" progId="Equation.3">
                  <p:embed/>
                </p:oleObj>
              </mc:Choice>
              <mc:Fallback>
                <p:oleObj name="公式" r:id="rId10" imgW="2425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89425"/>
                        <a:ext cx="6479570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517"/>
              </p:ext>
            </p:extLst>
          </p:nvPr>
        </p:nvGraphicFramePr>
        <p:xfrm>
          <a:off x="827088" y="1412776"/>
          <a:ext cx="61656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公式" r:id="rId12" imgW="2336760" imgH="228600" progId="Equation.3">
                  <p:embed/>
                </p:oleObj>
              </mc:Choice>
              <mc:Fallback>
                <p:oleObj name="公式" r:id="rId12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776"/>
                        <a:ext cx="616561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27088" y="3832225"/>
            <a:ext cx="603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通过放大器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把电流</a:t>
            </a:r>
            <a:r>
              <a:rPr kumimoji="1" lang="en-US" altLang="zh-CN" sz="2400" b="1" i="1" dirty="0" err="1">
                <a:latin typeface="Times New Roman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itchFamily="18" charset="0"/>
              </a:rPr>
              <a:t>∑</a:t>
            </a:r>
            <a:r>
              <a:rPr kumimoji="1" lang="zh-CN" altLang="en-US" sz="2400" b="1" dirty="0">
                <a:latin typeface="Times New Roman" pitchFamily="18" charset="0"/>
              </a:rPr>
              <a:t>转换成输出电压</a:t>
            </a:r>
            <a:r>
              <a:rPr kumimoji="1" lang="en-US" altLang="zh-CN" sz="2400" b="1" i="1" dirty="0" err="1">
                <a:latin typeface="Times New Roman" pitchFamily="18" charset="0"/>
              </a:rPr>
              <a:t>v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O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29070"/>
              </p:ext>
            </p:extLst>
          </p:nvPr>
        </p:nvGraphicFramePr>
        <p:xfrm>
          <a:off x="611560" y="5013176"/>
          <a:ext cx="82994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公式" r:id="rId14" imgW="2641320" imgH="444240" progId="Equation.3">
                  <p:embed/>
                </p:oleObj>
              </mc:Choice>
              <mc:Fallback>
                <p:oleObj name="公式" r:id="rId14" imgW="264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13176"/>
                        <a:ext cx="8299450" cy="1166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9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25553"/>
              </p:ext>
            </p:extLst>
          </p:nvPr>
        </p:nvGraphicFramePr>
        <p:xfrm>
          <a:off x="2987675" y="1484784"/>
          <a:ext cx="5603875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Visio" r:id="rId4" imgW="3969106" imgH="1766316" progId="Visio.Drawing.6">
                  <p:embed/>
                </p:oleObj>
              </mc:Choice>
              <mc:Fallback>
                <p:oleObj name="Visio" r:id="rId4" imgW="3969106" imgH="17663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4784"/>
                        <a:ext cx="5603875" cy="249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31913" y="2205509"/>
            <a:ext cx="2697162" cy="1039812"/>
            <a:chOff x="839" y="1706"/>
            <a:chExt cx="1699" cy="655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154" y="1979"/>
              <a:ext cx="384" cy="382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926" y="1965"/>
              <a:ext cx="228" cy="12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839" y="1706"/>
              <a:ext cx="1089" cy="538"/>
            </a:xfrm>
            <a:prstGeom prst="rect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FF3300"/>
                  </a:solidFill>
                  <a:latin typeface="Times New Roman" pitchFamily="18" charset="0"/>
                </a:rPr>
                <a:t>双向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CMOS</a:t>
              </a:r>
            </a:p>
            <a:p>
              <a:r>
                <a:rPr kumimoji="1" lang="zh-CN" altLang="en-US" sz="2400">
                  <a:solidFill>
                    <a:srgbClr val="FF3300"/>
                  </a:solidFill>
                  <a:latin typeface="Times New Roman" pitchFamily="18" charset="0"/>
                </a:rPr>
                <a:t>模拟开关</a:t>
              </a:r>
            </a:p>
          </p:txBody>
        </p:sp>
      </p:grp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84218"/>
              </p:ext>
            </p:extLst>
          </p:nvPr>
        </p:nvGraphicFramePr>
        <p:xfrm>
          <a:off x="1060597" y="4588303"/>
          <a:ext cx="27209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公式" r:id="rId6" imgW="1333440" imgH="431640" progId="Equation.3">
                  <p:embed/>
                </p:oleObj>
              </mc:Choice>
              <mc:Fallback>
                <p:oleObj name="公式" r:id="rId6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97" y="4588303"/>
                        <a:ext cx="27209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60437" y="5382096"/>
            <a:ext cx="491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实现了模拟量和数字量的乘法运算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580112" y="5382096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——</a:t>
            </a:r>
            <a:r>
              <a:rPr kumimoji="1" lang="zh-CN" altLang="en-US" sz="2400" dirty="0">
                <a:latin typeface="Times New Roman" pitchFamily="18" charset="0"/>
              </a:rPr>
              <a:t>乘法型</a:t>
            </a:r>
            <a:r>
              <a:rPr kumimoji="1" lang="en-US" altLang="zh-CN" sz="2400" dirty="0">
                <a:latin typeface="Times New Roman" pitchFamily="18" charset="0"/>
              </a:rPr>
              <a:t>DAC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18617"/>
              </p:ext>
            </p:extLst>
          </p:nvPr>
        </p:nvGraphicFramePr>
        <p:xfrm>
          <a:off x="3851920" y="4575905"/>
          <a:ext cx="13906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公式" r:id="rId8" imgW="583920" imgH="355320" progId="Equation.3">
                  <p:embed/>
                </p:oleObj>
              </mc:Choice>
              <mc:Fallback>
                <p:oleObj name="公式" r:id="rId8" imgW="583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575905"/>
                        <a:ext cx="13906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58850" y="4096221"/>
            <a:ext cx="446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如果参考电压用模拟信号来代替</a:t>
            </a:r>
          </a:p>
        </p:txBody>
      </p:sp>
    </p:spTree>
    <p:extLst>
      <p:ext uri="{BB962C8B-B14F-4D97-AF65-F5344CB8AC3E}">
        <p14:creationId xmlns:p14="http://schemas.microsoft.com/office/powerpoint/2010/main" val="24418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CN" altLang="en-US" dirty="0"/>
              <a:t>集成乘法型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  <a:r>
              <a:rPr lang="en-US" altLang="zh-CN" dirty="0"/>
              <a:t>——AD7520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2276475"/>
          <a:ext cx="7993062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Visio" r:id="rId4" imgW="5343144" imgH="1570330" progId="Visio.Drawing.11">
                  <p:embed/>
                </p:oleObj>
              </mc:Choice>
              <mc:Fallback>
                <p:oleObj name="Visio" r:id="rId4" imgW="5343144" imgH="157033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7993062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31913" y="5084763"/>
          <a:ext cx="25923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6" imgW="1193800" imgH="368300" progId="Equation.3">
                  <p:embed/>
                </p:oleObj>
              </mc:Choice>
              <mc:Fallback>
                <p:oleObj name="公式" r:id="rId6" imgW="11938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84763"/>
                        <a:ext cx="25923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56100" y="5105400"/>
          <a:ext cx="31686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公式" r:id="rId8" imgW="1435100" imgH="368300" progId="Equation.3">
                  <p:embed/>
                </p:oleObj>
              </mc:Choice>
              <mc:Fallback>
                <p:oleObj name="公式" r:id="rId8" imgW="14351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105400"/>
                        <a:ext cx="31686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4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权电流型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32339"/>
              </p:ext>
            </p:extLst>
          </p:nvPr>
        </p:nvGraphicFramePr>
        <p:xfrm>
          <a:off x="1043608" y="1412776"/>
          <a:ext cx="678348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Visio" r:id="rId4" imgW="3524098" imgH="1537106" progId="Visio.Drawing.11">
                  <p:embed/>
                </p:oleObj>
              </mc:Choice>
              <mc:Fallback>
                <p:oleObj name="Visio" r:id="rId4" imgW="3524098" imgH="153710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6783482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63362"/>
              </p:ext>
            </p:extLst>
          </p:nvPr>
        </p:nvGraphicFramePr>
        <p:xfrm>
          <a:off x="1331640" y="4437112"/>
          <a:ext cx="630012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6" imgW="2400300" imgH="355600" progId="Equation.3">
                  <p:embed/>
                </p:oleObj>
              </mc:Choice>
              <mc:Fallback>
                <p:oleObj name="公式" r:id="rId6" imgW="2400300" imgH="355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37112"/>
                        <a:ext cx="6300129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510798"/>
              </p:ext>
            </p:extLst>
          </p:nvPr>
        </p:nvGraphicFramePr>
        <p:xfrm>
          <a:off x="1475656" y="5373216"/>
          <a:ext cx="5112568" cy="92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8" imgW="2044700" imgH="368300" progId="Equation.3">
                  <p:embed/>
                </p:oleObj>
              </mc:Choice>
              <mc:Fallback>
                <p:oleObj name="公式" r:id="rId8" imgW="20447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73216"/>
                        <a:ext cx="5112568" cy="92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0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权电流型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2831"/>
              </p:ext>
            </p:extLst>
          </p:nvPr>
        </p:nvGraphicFramePr>
        <p:xfrm>
          <a:off x="467544" y="1844824"/>
          <a:ext cx="844929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Visio" r:id="rId4" imgW="5161178" imgH="2198522" progId="Visio.Drawing.11">
                  <p:embed/>
                </p:oleObj>
              </mc:Choice>
              <mc:Fallback>
                <p:oleObj name="Visio" r:id="rId4" imgW="5161178" imgH="2198522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8449296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2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/>
              <a:t>位高速权电流型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  <a:r>
              <a:rPr lang="en-US" altLang="zh-CN" dirty="0"/>
              <a:t>AD9708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9510"/>
              </p:ext>
            </p:extLst>
          </p:nvPr>
        </p:nvGraphicFramePr>
        <p:xfrm>
          <a:off x="683568" y="1556792"/>
          <a:ext cx="7704856" cy="434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Visio" r:id="rId4" imgW="6454890" imgH="3641425" progId="Visio.Drawing.11">
                  <p:embed/>
                </p:oleObj>
              </mc:Choice>
              <mc:Fallback>
                <p:oleObj name="Visio" r:id="rId4" imgW="6454890" imgH="364142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7704856" cy="434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4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输出电流</a:t>
            </a:r>
            <a:r>
              <a:rPr lang="en-US" altLang="zh-CN" dirty="0" smtClean="0"/>
              <a:t>-</a:t>
            </a:r>
            <a:r>
              <a:rPr lang="zh-CN" altLang="en-US" dirty="0" smtClean="0"/>
              <a:t>电压转换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64774"/>
              </p:ext>
            </p:extLst>
          </p:nvPr>
        </p:nvGraphicFramePr>
        <p:xfrm>
          <a:off x="395536" y="2132856"/>
          <a:ext cx="795655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Visio" r:id="rId4" imgW="5016094" imgH="1673962" progId="Visio.Drawing.11">
                  <p:embed/>
                </p:oleObj>
              </mc:Choice>
              <mc:Fallback>
                <p:oleObj name="Visio" r:id="rId4" imgW="5016094" imgH="1673962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2856"/>
                        <a:ext cx="795655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7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zh-CN" altLang="en-US" dirty="0" smtClean="0"/>
              <a:t>模数转换（</a:t>
            </a:r>
            <a:r>
              <a:rPr lang="en-US" altLang="zh-CN" dirty="0" smtClean="0"/>
              <a:t>Analog-Digital Conversion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将模拟量转换为数字</a:t>
            </a:r>
            <a:r>
              <a:rPr lang="zh-CN" altLang="en-US" dirty="0" smtClean="0"/>
              <a:t>量，用数字装置进行运算；</a:t>
            </a:r>
            <a:endParaRPr lang="en-US" altLang="zh-CN" dirty="0" smtClean="0"/>
          </a:p>
          <a:p>
            <a:r>
              <a:rPr lang="zh-CN" altLang="en-US" dirty="0" smtClean="0"/>
              <a:t>数模转换（</a:t>
            </a:r>
            <a:r>
              <a:rPr lang="en-US" altLang="zh-CN" dirty="0" smtClean="0"/>
              <a:t>Digital-Analog Conversion)</a:t>
            </a:r>
          </a:p>
          <a:p>
            <a:pPr lvl="1"/>
            <a:r>
              <a:rPr lang="zh-CN" altLang="en-US" dirty="0"/>
              <a:t>将数字量转换为模拟</a:t>
            </a:r>
            <a:r>
              <a:rPr lang="zh-CN" altLang="en-US" dirty="0" smtClean="0"/>
              <a:t>量，作用于物理对象。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115616" y="3284984"/>
            <a:ext cx="7147851" cy="2736304"/>
            <a:chOff x="1115616" y="3284984"/>
            <a:chExt cx="7147851" cy="2736304"/>
          </a:xfrm>
        </p:grpSpPr>
        <p:sp>
          <p:nvSpPr>
            <p:cNvPr id="4" name="椭圆 3"/>
            <p:cNvSpPr/>
            <p:nvPr/>
          </p:nvSpPr>
          <p:spPr>
            <a:xfrm>
              <a:off x="1115616" y="4077072"/>
              <a:ext cx="1080120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物理对象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627784" y="4185084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传感器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5936" y="4185084"/>
              <a:ext cx="108012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ADC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08104" y="4185084"/>
              <a:ext cx="108012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数字信号处理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948264" y="4185084"/>
              <a:ext cx="10081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DAC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95936" y="54452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驱动</a:t>
              </a:r>
              <a:r>
                <a:rPr lang="zh-CN" altLang="en-US" dirty="0" smtClean="0"/>
                <a:t>机构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4" idx="6"/>
              <a:endCxn id="5" idx="1"/>
            </p:cNvCxnSpPr>
            <p:nvPr/>
          </p:nvCxnSpPr>
          <p:spPr>
            <a:xfrm>
              <a:off x="2195736" y="4581128"/>
              <a:ext cx="43204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3"/>
              <a:endCxn id="6" idx="1"/>
            </p:cNvCxnSpPr>
            <p:nvPr/>
          </p:nvCxnSpPr>
          <p:spPr>
            <a:xfrm>
              <a:off x="3707904" y="4581128"/>
              <a:ext cx="288032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  <a:endCxn id="8" idx="1"/>
            </p:cNvCxnSpPr>
            <p:nvPr/>
          </p:nvCxnSpPr>
          <p:spPr>
            <a:xfrm>
              <a:off x="5076056" y="4581128"/>
              <a:ext cx="43204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9" idx="1"/>
            </p:cNvCxnSpPr>
            <p:nvPr/>
          </p:nvCxnSpPr>
          <p:spPr>
            <a:xfrm>
              <a:off x="6588224" y="4581128"/>
              <a:ext cx="36004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5740400" y="4588933"/>
              <a:ext cx="2523067" cy="1219200"/>
            </a:xfrm>
            <a:custGeom>
              <a:avLst/>
              <a:gdLst>
                <a:gd name="connsiteX0" fmla="*/ 2252133 w 2523067"/>
                <a:gd name="connsiteY0" fmla="*/ 0 h 1219200"/>
                <a:gd name="connsiteX1" fmla="*/ 2506133 w 2523067"/>
                <a:gd name="connsiteY1" fmla="*/ 0 h 1219200"/>
                <a:gd name="connsiteX2" fmla="*/ 2523067 w 2523067"/>
                <a:gd name="connsiteY2" fmla="*/ 1202267 h 1219200"/>
                <a:gd name="connsiteX3" fmla="*/ 0 w 2523067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067" h="1219200">
                  <a:moveTo>
                    <a:pt x="2252133" y="0"/>
                  </a:moveTo>
                  <a:lnTo>
                    <a:pt x="2506133" y="0"/>
                  </a:lnTo>
                  <a:lnTo>
                    <a:pt x="2523067" y="1202267"/>
                  </a:lnTo>
                  <a:lnTo>
                    <a:pt x="0" y="1219200"/>
                  </a:lnTo>
                </a:path>
              </a:pathLst>
            </a:custGeom>
            <a:noFill/>
            <a:ln cmpd="sng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761067" y="5113867"/>
              <a:ext cx="2218266" cy="660400"/>
            </a:xfrm>
            <a:custGeom>
              <a:avLst/>
              <a:gdLst>
                <a:gd name="connsiteX0" fmla="*/ 2218266 w 2218266"/>
                <a:gd name="connsiteY0" fmla="*/ 660400 h 660400"/>
                <a:gd name="connsiteX1" fmla="*/ 0 w 2218266"/>
                <a:gd name="connsiteY1" fmla="*/ 660400 h 660400"/>
                <a:gd name="connsiteX2" fmla="*/ 0 w 2218266"/>
                <a:gd name="connsiteY2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266" h="660400">
                  <a:moveTo>
                    <a:pt x="2218266" y="660400"/>
                  </a:moveTo>
                  <a:lnTo>
                    <a:pt x="0" y="660400"/>
                  </a:lnTo>
                  <a:lnTo>
                    <a:pt x="0" y="0"/>
                  </a:lnTo>
                </a:path>
              </a:pathLst>
            </a:custGeom>
            <a:noFill/>
            <a:ln cmpd="sng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851920" y="3284984"/>
              <a:ext cx="0" cy="1913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100392" y="3284984"/>
              <a:ext cx="0" cy="1913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3851920" y="364502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768244" y="3645024"/>
              <a:ext cx="13321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41280" y="35155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数字系统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1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主要技术指标：分辨率，转换精度，转换速度。</a:t>
            </a:r>
            <a:endParaRPr lang="en-US" altLang="zh-CN" dirty="0" smtClean="0"/>
          </a:p>
          <a:p>
            <a:r>
              <a:rPr lang="zh-CN" altLang="en-US" dirty="0" smtClean="0"/>
              <a:t>分辨率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  <a:r>
              <a:rPr kumimoji="1" lang="zh-CN" altLang="en-US" sz="2800" dirty="0">
                <a:latin typeface="Times New Roman" pitchFamily="18" charset="0"/>
              </a:rPr>
              <a:t>最小输出电压增量与最大输出电压的比值来表示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/>
              <a:t>V</a:t>
            </a:r>
            <a:r>
              <a:rPr lang="en-US" altLang="zh-CN" baseline="-25000" dirty="0" smtClean="0"/>
              <a:t>LSB</a:t>
            </a:r>
            <a:r>
              <a:rPr lang="zh-CN" altLang="en-US" dirty="0" smtClean="0"/>
              <a:t>：数字量为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时的输出电压，最小输出；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en-US" altLang="zh-CN" baseline="-25000" dirty="0" smtClean="0"/>
              <a:t>FSB</a:t>
            </a:r>
            <a:r>
              <a:rPr lang="zh-CN" altLang="en-US" dirty="0"/>
              <a:t>：数字量为</a:t>
            </a:r>
            <a:r>
              <a:rPr lang="en-US" altLang="zh-CN" dirty="0"/>
              <a:t>11…1</a:t>
            </a:r>
            <a:r>
              <a:rPr lang="zh-CN" altLang="en-US" dirty="0"/>
              <a:t>时的输出电压</a:t>
            </a:r>
            <a:r>
              <a:rPr lang="zh-CN" altLang="en-US" dirty="0" smtClean="0"/>
              <a:t>值，满量程输出。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D/A</a:t>
            </a:r>
            <a:r>
              <a:rPr lang="zh-CN" altLang="en-US" dirty="0"/>
              <a:t>转换器的主要技术参数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05465"/>
              </p:ext>
            </p:extLst>
          </p:nvPr>
        </p:nvGraphicFramePr>
        <p:xfrm>
          <a:off x="876622" y="3631334"/>
          <a:ext cx="3528392" cy="135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4" imgW="990360" imgH="380880" progId="Equation.3">
                  <p:embed/>
                </p:oleObj>
              </mc:Choice>
              <mc:Fallback>
                <p:oleObj name="公式" r:id="rId4" imgW="990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22" y="3631334"/>
                        <a:ext cx="3528392" cy="1356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622" y="390525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ea"/>
              </a:rPr>
              <a:t>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6305" y="5025752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+mn-ea"/>
              </a:rPr>
              <a:t> </a:t>
            </a:r>
            <a:r>
              <a:rPr kumimoji="1" lang="zh-CN" altLang="en-US" sz="2400" b="1" dirty="0">
                <a:latin typeface="+mn-ea"/>
              </a:rPr>
              <a:t>分辨率常用输入二进制数的有效位数表示。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6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转换精度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D/A</a:t>
            </a:r>
            <a:r>
              <a:rPr lang="zh-CN" altLang="en-US" dirty="0"/>
              <a:t>转换器的主要技术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39118"/>
              </p:ext>
            </p:extLst>
          </p:nvPr>
        </p:nvGraphicFramePr>
        <p:xfrm>
          <a:off x="467544" y="2636912"/>
          <a:ext cx="8349709" cy="334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4" imgW="5099304" imgH="2034845" progId="Visio.Drawing.6">
                  <p:embed/>
                </p:oleObj>
              </mc:Choice>
              <mc:Fallback>
                <p:oleObj name="Visio" r:id="rId4" imgW="5099304" imgH="203484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912"/>
                        <a:ext cx="8349709" cy="3340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71600" y="2132856"/>
            <a:ext cx="3066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/>
              <a:t>偏移</a:t>
            </a:r>
            <a:r>
              <a:rPr lang="zh-CN" altLang="en-US" sz="2400" b="1" dirty="0"/>
              <a:t>误差、增益误差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7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59640"/>
          </a:xfrm>
        </p:spPr>
        <p:txBody>
          <a:bodyPr/>
          <a:lstStyle/>
          <a:p>
            <a:r>
              <a:rPr lang="zh-CN" altLang="en-US" dirty="0" smtClean="0"/>
              <a:t>非线性误差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</a:t>
            </a:r>
            <a:r>
              <a:rPr lang="zh-CN" altLang="en-US" dirty="0"/>
              <a:t>：积分非线性误差。在满量程范围内，</a:t>
            </a:r>
            <a:r>
              <a:rPr lang="en-US" altLang="zh-CN" dirty="0"/>
              <a:t>D/A</a:t>
            </a:r>
            <a:r>
              <a:rPr lang="zh-CN" altLang="en-US" dirty="0"/>
              <a:t>转换器实际值偏离理想转换特性的最大</a:t>
            </a:r>
            <a:r>
              <a:rPr lang="zh-CN" altLang="en-US" dirty="0" smtClean="0"/>
              <a:t>值，通常以百分比或</a:t>
            </a:r>
            <a:r>
              <a:rPr lang="en-US" altLang="zh-CN" dirty="0" smtClean="0"/>
              <a:t>LSB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D/A</a:t>
            </a:r>
            <a:r>
              <a:rPr lang="zh-CN" altLang="en-US" dirty="0"/>
              <a:t>转换器的主要技术参数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56612"/>
              </p:ext>
            </p:extLst>
          </p:nvPr>
        </p:nvGraphicFramePr>
        <p:xfrm>
          <a:off x="467544" y="2996952"/>
          <a:ext cx="5761038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4" imgW="4330800" imgH="2602751" progId="Visio.Drawing.11">
                  <p:embed/>
                </p:oleObj>
              </mc:Choice>
              <mc:Fallback>
                <p:oleObj name="Visio" r:id="rId4" imgW="4330800" imgH="260275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96952"/>
                        <a:ext cx="5761038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16016" y="4509120"/>
            <a:ext cx="3707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   </a:t>
            </a:r>
            <a:r>
              <a:rPr lang="zh-CN" altLang="en-US" sz="2000" b="1" dirty="0">
                <a:latin typeface="Times New Roman" pitchFamily="18" charset="0"/>
              </a:rPr>
              <a:t>比如某</a:t>
            </a:r>
            <a:r>
              <a:rPr lang="en-US" altLang="zh-CN" sz="2000" b="1" dirty="0">
                <a:latin typeface="Times New Roman" pitchFamily="18" charset="0"/>
              </a:rPr>
              <a:t>12</a:t>
            </a:r>
            <a:r>
              <a:rPr lang="zh-CN" altLang="en-US" sz="2000" b="1" dirty="0">
                <a:latin typeface="Times New Roman" pitchFamily="18" charset="0"/>
              </a:rPr>
              <a:t>位</a:t>
            </a:r>
            <a:r>
              <a:rPr lang="en-US" altLang="zh-CN" sz="2000" b="1" dirty="0">
                <a:latin typeface="Times New Roman" pitchFamily="18" charset="0"/>
              </a:rPr>
              <a:t>D/A</a:t>
            </a:r>
            <a:r>
              <a:rPr lang="zh-CN" altLang="en-US" sz="2000" b="1" dirty="0">
                <a:latin typeface="Times New Roman" pitchFamily="18" charset="0"/>
              </a:rPr>
              <a:t>转换器，其</a:t>
            </a:r>
            <a:r>
              <a:rPr lang="en-US" altLang="zh-CN" sz="2000" b="1" i="1" dirty="0">
                <a:latin typeface="Times New Roman" pitchFamily="18" charset="0"/>
              </a:rPr>
              <a:t>INL</a:t>
            </a:r>
            <a:r>
              <a:rPr lang="zh-CN" altLang="en-US" sz="2000" b="1" dirty="0">
                <a:latin typeface="Times New Roman" pitchFamily="18" charset="0"/>
              </a:rPr>
              <a:t>值为</a:t>
            </a:r>
            <a:r>
              <a:rPr lang="en-US" altLang="zh-CN" sz="2000" b="1" dirty="0">
                <a:latin typeface="Times New Roman" pitchFamily="18" charset="0"/>
              </a:rPr>
              <a:t>2LSB</a:t>
            </a:r>
            <a:r>
              <a:rPr lang="zh-CN" altLang="en-US" sz="2000" b="1" dirty="0">
                <a:latin typeface="Times New Roman" pitchFamily="18" charset="0"/>
              </a:rPr>
              <a:t>，如果基准电压为</a:t>
            </a:r>
            <a:r>
              <a:rPr lang="en-US" altLang="zh-CN" sz="2000" b="1" dirty="0">
                <a:latin typeface="Times New Roman" pitchFamily="18" charset="0"/>
              </a:rPr>
              <a:t>4.095V</a:t>
            </a:r>
            <a:r>
              <a:rPr lang="zh-CN" altLang="en-US" sz="2000" b="1" dirty="0">
                <a:latin typeface="Times New Roman" pitchFamily="18" charset="0"/>
              </a:rPr>
              <a:t>，给定数字量为</a:t>
            </a:r>
            <a:r>
              <a:rPr lang="en-US" altLang="zh-CN" sz="2000" b="1" dirty="0">
                <a:latin typeface="Times New Roman" pitchFamily="18" charset="0"/>
              </a:rPr>
              <a:t>1000</a:t>
            </a:r>
            <a:r>
              <a:rPr lang="zh-CN" altLang="en-US" sz="2000" b="1" dirty="0">
                <a:latin typeface="Times New Roman" pitchFamily="18" charset="0"/>
              </a:rPr>
              <a:t>，那么输出电压可能是</a:t>
            </a:r>
            <a:r>
              <a:rPr lang="en-US" altLang="zh-CN" sz="2000" b="1" dirty="0">
                <a:latin typeface="Times New Roman" pitchFamily="18" charset="0"/>
              </a:rPr>
              <a:t>0.998~1.002V</a:t>
            </a:r>
            <a:r>
              <a:rPr lang="zh-CN" altLang="en-US" sz="2000" b="1" dirty="0">
                <a:latin typeface="Times New Roman" pitchFamily="18" charset="0"/>
              </a:rPr>
              <a:t>之间</a:t>
            </a:r>
            <a:r>
              <a:rPr lang="zh-CN" altLang="en-US" sz="2000" dirty="0" smtClean="0"/>
              <a:t>。（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LSB</a:t>
            </a:r>
            <a:r>
              <a:rPr lang="en-US" altLang="zh-CN" sz="2000" dirty="0" smtClean="0"/>
              <a:t>=1mv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2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非线性误差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DNL</a:t>
            </a:r>
            <a:r>
              <a:rPr lang="zh-CN" altLang="en-US" dirty="0"/>
              <a:t>：微分非线性误差。在理想情况下，任意两个相邻输入数据所对应的输出差值为</a:t>
            </a:r>
            <a:r>
              <a:rPr lang="en-US" altLang="zh-CN" dirty="0"/>
              <a:t>1LSB</a:t>
            </a:r>
            <a:r>
              <a:rPr lang="zh-CN" altLang="en-US" dirty="0"/>
              <a:t>，偏离这个理想值的</a:t>
            </a:r>
            <a:r>
              <a:rPr lang="zh-CN" altLang="en-US" dirty="0" smtClean="0"/>
              <a:t>最大偏差。</a:t>
            </a:r>
            <a:endParaRPr lang="en-US" altLang="zh-CN" dirty="0" smtClean="0"/>
          </a:p>
          <a:p>
            <a:r>
              <a:rPr lang="zh-CN" altLang="en-US" dirty="0"/>
              <a:t>转换</a:t>
            </a:r>
            <a:r>
              <a:rPr lang="zh-CN" altLang="en-US" dirty="0" smtClean="0"/>
              <a:t>速度（输出建立时间）</a:t>
            </a:r>
            <a:endParaRPr lang="en-US" altLang="zh-CN" dirty="0" smtClean="0"/>
          </a:p>
          <a:p>
            <a:pPr lvl="1"/>
            <a:r>
              <a:rPr lang="zh-CN" altLang="en-US" dirty="0"/>
              <a:t>输入数据改变到输出进入规定的误差范围内所需要的最大时间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通常给出从全</a:t>
            </a:r>
            <a:r>
              <a:rPr lang="en-US" altLang="zh-CN" dirty="0"/>
              <a:t>0</a:t>
            </a:r>
            <a:r>
              <a:rPr lang="zh-CN" altLang="en-US" dirty="0" smtClean="0"/>
              <a:t>到全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时的建立时间作为转换器的工作速度。</a:t>
            </a:r>
            <a:endParaRPr lang="en-US" altLang="zh-CN" dirty="0" smtClean="0"/>
          </a:p>
          <a:p>
            <a:pPr lvl="1"/>
            <a:r>
              <a:rPr lang="zh-CN" altLang="en-US" dirty="0"/>
              <a:t>决定了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的工作频率。</a:t>
            </a:r>
            <a:endParaRPr lang="en-US" altLang="zh-CN" dirty="0" smtClean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DAC</a:t>
            </a:r>
            <a:r>
              <a:rPr lang="zh-CN" altLang="en-US" dirty="0"/>
              <a:t>的建立时间为几到几百微秒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高速</a:t>
            </a:r>
            <a:r>
              <a:rPr lang="en-US" altLang="zh-CN" dirty="0"/>
              <a:t>DAC</a:t>
            </a:r>
            <a:r>
              <a:rPr lang="zh-CN" altLang="en-US" dirty="0"/>
              <a:t>的建立时间小于几微秒；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D/A</a:t>
            </a:r>
            <a:r>
              <a:rPr lang="zh-CN" altLang="en-US" dirty="0"/>
              <a:t>转换器的主要技术参数</a:t>
            </a:r>
          </a:p>
        </p:txBody>
      </p:sp>
    </p:spTree>
    <p:extLst>
      <p:ext uri="{BB962C8B-B14F-4D97-AF65-F5344CB8AC3E}">
        <p14:creationId xmlns:p14="http://schemas.microsoft.com/office/powerpoint/2010/main" val="38781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转换器的位数</a:t>
            </a:r>
          </a:p>
          <a:p>
            <a:pPr lvl="1"/>
            <a:r>
              <a:rPr lang="zh-CN" altLang="en-US" dirty="0"/>
              <a:t>转换器的位数取决于对信号分辨能力的要求。</a:t>
            </a:r>
          </a:p>
          <a:p>
            <a:r>
              <a:rPr lang="zh-CN" altLang="en-US" dirty="0"/>
              <a:t>数字信号接口特性</a:t>
            </a:r>
          </a:p>
          <a:p>
            <a:pPr lvl="1"/>
            <a:r>
              <a:rPr lang="zh-CN" altLang="en-US" dirty="0" smtClean="0"/>
              <a:t>并行接口</a:t>
            </a:r>
            <a:r>
              <a:rPr lang="zh-CN" altLang="en-US" dirty="0"/>
              <a:t>还是串行接口。</a:t>
            </a:r>
          </a:p>
          <a:p>
            <a:r>
              <a:rPr lang="zh-CN" altLang="en-US" dirty="0" smtClean="0"/>
              <a:t>模拟信号</a:t>
            </a:r>
            <a:r>
              <a:rPr lang="zh-CN" altLang="en-US" dirty="0"/>
              <a:t>接口特性</a:t>
            </a:r>
          </a:p>
          <a:p>
            <a:pPr lvl="1"/>
            <a:r>
              <a:rPr lang="zh-CN" altLang="en-US" dirty="0"/>
              <a:t>是电压输出还是电流输出？是单</a:t>
            </a:r>
            <a:r>
              <a:rPr lang="zh-CN" altLang="en-US" dirty="0" smtClean="0"/>
              <a:t>极输出还是差分输出？</a:t>
            </a:r>
            <a:endParaRPr lang="zh-CN" altLang="en-US" dirty="0"/>
          </a:p>
          <a:p>
            <a:r>
              <a:rPr lang="zh-CN" altLang="en-US" dirty="0" smtClean="0"/>
              <a:t>参考电压</a:t>
            </a:r>
            <a:endParaRPr lang="en-US" altLang="zh-CN" dirty="0" smtClean="0"/>
          </a:p>
          <a:p>
            <a:pPr lvl="1"/>
            <a:r>
              <a:rPr lang="zh-CN" altLang="en-US" dirty="0"/>
              <a:t>外置或内置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动态指标和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pPr lvl="1"/>
            <a:r>
              <a:rPr lang="zh-CN" altLang="en-US" dirty="0"/>
              <a:t>转换</a:t>
            </a:r>
            <a:r>
              <a:rPr lang="zh-CN" altLang="en-US" dirty="0" smtClean="0"/>
              <a:t>速度和转换精度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选择集成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转换器的注意事项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zh-CN" altLang="en-US" dirty="0" smtClean="0"/>
              <a:t>波形发生器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8.3.4 DAC</a:t>
            </a:r>
            <a:r>
              <a:rPr lang="zh-CN" altLang="en-US" dirty="0" smtClean="0"/>
              <a:t>的应用举例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545514"/>
              </p:ext>
            </p:extLst>
          </p:nvPr>
        </p:nvGraphicFramePr>
        <p:xfrm>
          <a:off x="827584" y="2204864"/>
          <a:ext cx="766594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Visio" r:id="rId4" imgW="3574999" imgH="1474622" progId="Visio.Drawing.11">
                  <p:embed/>
                </p:oleObj>
              </mc:Choice>
              <mc:Fallback>
                <p:oleObj name="Visio" r:id="rId4" imgW="3574999" imgH="147462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7665942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zh-CN" altLang="en-US" dirty="0" smtClean="0"/>
              <a:t>数控稳压电源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93540"/>
              </p:ext>
            </p:extLst>
          </p:nvPr>
        </p:nvGraphicFramePr>
        <p:xfrm>
          <a:off x="827584" y="2420888"/>
          <a:ext cx="7534361" cy="29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Visio" r:id="rId4" imgW="3941064" imgH="1519123" progId="Visio.Drawing.11">
                  <p:embed/>
                </p:oleObj>
              </mc:Choice>
              <mc:Fallback>
                <p:oleObj name="Visio" r:id="rId4" imgW="3941064" imgH="151912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7534361" cy="29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69503"/>
          </a:xfrm>
        </p:spPr>
        <p:txBody>
          <a:bodyPr/>
          <a:lstStyle/>
          <a:p>
            <a:r>
              <a:rPr lang="zh-CN" altLang="en-US" dirty="0" smtClean="0"/>
              <a:t>数控可编程增益控制电路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331640" y="5373216"/>
            <a:ext cx="2664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400" b="1" dirty="0" smtClean="0">
                <a:latin typeface="Times New Roman" pitchFamily="18" charset="0"/>
              </a:rPr>
              <a:t>乘法</a:t>
            </a:r>
            <a:r>
              <a:rPr kumimoji="1" lang="en-US" altLang="zh-CN" sz="2400" b="1" dirty="0" smtClean="0">
                <a:latin typeface="Times New Roman" pitchFamily="18" charset="0"/>
              </a:rPr>
              <a:t>DAC</a:t>
            </a:r>
            <a:r>
              <a:rPr kumimoji="1" lang="zh-CN" altLang="en-US" sz="2400" b="1" dirty="0" smtClean="0">
                <a:latin typeface="Times New Roman" pitchFamily="18" charset="0"/>
              </a:rPr>
              <a:t>，增益</a:t>
            </a:r>
            <a:r>
              <a:rPr kumimoji="1" lang="zh-CN" altLang="en-US" sz="2400" b="1" dirty="0">
                <a:latin typeface="Times New Roman" pitchFamily="18" charset="0"/>
              </a:rPr>
              <a:t>小于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28761"/>
              </p:ext>
            </p:extLst>
          </p:nvPr>
        </p:nvGraphicFramePr>
        <p:xfrm>
          <a:off x="4067944" y="5157192"/>
          <a:ext cx="4605322" cy="114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4" imgW="1663700" imgH="368300" progId="Equation.3">
                  <p:embed/>
                </p:oleObj>
              </mc:Choice>
              <mc:Fallback>
                <p:oleObj name="公式" r:id="rId4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157192"/>
                        <a:ext cx="4605322" cy="1143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38163"/>
              </p:ext>
            </p:extLst>
          </p:nvPr>
        </p:nvGraphicFramePr>
        <p:xfrm>
          <a:off x="1475656" y="2276872"/>
          <a:ext cx="58324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Visio" r:id="rId6" imgW="2534717" imgH="1170127" progId="Visio.Drawing.6">
                  <p:embed/>
                </p:oleObj>
              </mc:Choice>
              <mc:Fallback>
                <p:oleObj name="Visio" r:id="rId6" imgW="2534717" imgH="11701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58324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89242"/>
              </p:ext>
            </p:extLst>
          </p:nvPr>
        </p:nvGraphicFramePr>
        <p:xfrm>
          <a:off x="5940152" y="4653136"/>
          <a:ext cx="205148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公式" r:id="rId4" imgW="749300" imgH="368300" progId="Equation.3">
                  <p:embed/>
                </p:oleObj>
              </mc:Choice>
              <mc:Fallback>
                <p:oleObj name="公式" r:id="rId4" imgW="7493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653136"/>
                        <a:ext cx="205148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8936"/>
              </p:ext>
            </p:extLst>
          </p:nvPr>
        </p:nvGraphicFramePr>
        <p:xfrm>
          <a:off x="539552" y="1484784"/>
          <a:ext cx="7788991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Visio" r:id="rId6" imgW="4893259" imgH="1764182" progId="Visio.Drawing.11">
                  <p:embed/>
                </p:oleObj>
              </mc:Choice>
              <mc:Fallback>
                <p:oleObj name="Visio" r:id="rId6" imgW="4893259" imgH="176418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7788991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61738"/>
              </p:ext>
            </p:extLst>
          </p:nvPr>
        </p:nvGraphicFramePr>
        <p:xfrm>
          <a:off x="971600" y="4797152"/>
          <a:ext cx="193594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公式" r:id="rId8" imgW="736280" imgH="355446" progId="Equation.3">
                  <p:embed/>
                </p:oleObj>
              </mc:Choice>
              <mc:Fallback>
                <p:oleObj name="公式" r:id="rId8" imgW="736280" imgH="3554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1935943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05409"/>
              </p:ext>
            </p:extLst>
          </p:nvPr>
        </p:nvGraphicFramePr>
        <p:xfrm>
          <a:off x="3347864" y="4725144"/>
          <a:ext cx="237228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公式" r:id="rId10" imgW="837836" imgH="355446" progId="Equation.3">
                  <p:embed/>
                </p:oleObj>
              </mc:Choice>
              <mc:Fallback>
                <p:oleObj name="公式" r:id="rId10" imgW="837836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25144"/>
                        <a:ext cx="2372281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7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典型应用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15616" y="4907540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800" dirty="0">
                <a:latin typeface="Times New Roman" pitchFamily="18" charset="0"/>
              </a:rPr>
              <a:t>增益大于</a:t>
            </a:r>
            <a:r>
              <a:rPr kumimoji="1" lang="en-US" altLang="zh-CN" sz="2800" dirty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02888"/>
              </p:ext>
            </p:extLst>
          </p:nvPr>
        </p:nvGraphicFramePr>
        <p:xfrm>
          <a:off x="4572000" y="4653136"/>
          <a:ext cx="2880320" cy="136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公式" r:id="rId4" imgW="774364" imgH="368140" progId="Equation.3">
                  <p:embed/>
                </p:oleObj>
              </mc:Choice>
              <mc:Fallback>
                <p:oleObj name="公式" r:id="rId4" imgW="77436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53136"/>
                        <a:ext cx="2880320" cy="1369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66494"/>
              </p:ext>
            </p:extLst>
          </p:nvPr>
        </p:nvGraphicFramePr>
        <p:xfrm>
          <a:off x="863650" y="1412776"/>
          <a:ext cx="6876702" cy="31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Visio" r:id="rId6" imgW="3214890" imgH="1414732" progId="Visio.Drawing.11">
                  <p:embed/>
                </p:oleObj>
              </mc:Choice>
              <mc:Fallback>
                <p:oleObj name="Visio" r:id="rId6" imgW="3214890" imgH="14147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50" y="1412776"/>
                        <a:ext cx="6876702" cy="3172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zh-CN" altLang="en-US" dirty="0" smtClean="0"/>
              <a:t>多路数据采集系统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典型应用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13733"/>
              </p:ext>
            </p:extLst>
          </p:nvPr>
        </p:nvGraphicFramePr>
        <p:xfrm>
          <a:off x="611560" y="2852936"/>
          <a:ext cx="8046271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4" imgW="5086502" imgH="1251204" progId="Visio.Drawing.11">
                  <p:embed/>
                </p:oleObj>
              </mc:Choice>
              <mc:Fallback>
                <p:oleObj name="Visio" r:id="rId4" imgW="5086502" imgH="12512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8046271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/>
          <a:lstStyle/>
          <a:p>
            <a:r>
              <a:rPr lang="en-US" altLang="zh-CN" dirty="0"/>
              <a:t>A/D</a:t>
            </a:r>
            <a:r>
              <a:rPr lang="zh-CN" altLang="en-US" dirty="0"/>
              <a:t>转换的过程</a:t>
            </a:r>
          </a:p>
          <a:p>
            <a:pPr lvl="1"/>
            <a:r>
              <a:rPr lang="zh-CN" altLang="en-US" dirty="0"/>
              <a:t>要把模拟量转化为数字量一般要经过四个步骤，分别称为采样、保持、量化、编码。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模数转换器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7216677"/>
              </p:ext>
            </p:extLst>
          </p:nvPr>
        </p:nvGraphicFramePr>
        <p:xfrm>
          <a:off x="539552" y="3429000"/>
          <a:ext cx="807811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Visio" r:id="rId4" imgW="4080053" imgH="595274" progId="Visio.Drawing.11">
                  <p:embed/>
                </p:oleObj>
              </mc:Choice>
              <mc:Fallback>
                <p:oleObj name="Visio" r:id="rId4" imgW="4080053" imgH="595274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8078119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0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理想的采样过程</a:t>
            </a:r>
            <a:endParaRPr lang="zh-CN" altLang="en-US" dirty="0"/>
          </a:p>
        </p:txBody>
      </p:sp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60563"/>
              </p:ext>
            </p:extLst>
          </p:nvPr>
        </p:nvGraphicFramePr>
        <p:xfrm>
          <a:off x="1259632" y="1484784"/>
          <a:ext cx="5976664" cy="458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Visio" r:id="rId4" imgW="3060450" imgH="4062502" progId="Visio.Drawing.11">
                  <p:embed/>
                </p:oleObj>
              </mc:Choice>
              <mc:Fallback>
                <p:oleObj name="Visio" r:id="rId4" imgW="3060450" imgH="406250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484784"/>
                        <a:ext cx="5976664" cy="4587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3995936" y="14127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588224" y="2005009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092280" y="364502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995936" y="295630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采样序列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T</a:t>
            </a:r>
            <a:r>
              <a:rPr lang="en-US" altLang="zh-CN" dirty="0"/>
              <a:t>(t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采样周期。</a:t>
            </a:r>
            <a:endParaRPr lang="zh-CN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092280" y="519786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319629" y="60182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采样后的</a:t>
            </a:r>
            <a:r>
              <a:rPr lang="zh-CN" altLang="en-US" dirty="0" smtClean="0"/>
              <a:t>序列</a:t>
            </a:r>
            <a:r>
              <a:rPr lang="en-US" altLang="zh-CN" dirty="0"/>
              <a:t>u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(t)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δ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(t)</a:t>
            </a:r>
            <a:r>
              <a:rPr lang="zh-CN" altLang="en-US" dirty="0" smtClean="0"/>
              <a:t>的调幅。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/>
          <a:lstStyle/>
          <a:p>
            <a:r>
              <a:rPr lang="zh-CN" altLang="en-US" dirty="0" smtClean="0"/>
              <a:t>将采样序列展开成傅里叶级数：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u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(t)</a:t>
            </a:r>
            <a:r>
              <a:rPr lang="zh-CN" altLang="en-US" dirty="0" smtClean="0"/>
              <a:t>的频谱：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傅里叶变换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80220"/>
              </p:ext>
            </p:extLst>
          </p:nvPr>
        </p:nvGraphicFramePr>
        <p:xfrm>
          <a:off x="971600" y="2060848"/>
          <a:ext cx="49685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公式" r:id="rId4" imgW="2628720" imgH="457200" progId="Equation.3">
                  <p:embed/>
                </p:oleObj>
              </mc:Choice>
              <mc:Fallback>
                <p:oleObj name="公式" r:id="rId4" imgW="2628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496855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08385"/>
              </p:ext>
            </p:extLst>
          </p:nvPr>
        </p:nvGraphicFramePr>
        <p:xfrm>
          <a:off x="827584" y="3573016"/>
          <a:ext cx="6981593" cy="237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公式" r:id="rId6" imgW="4216320" imgH="1434960" progId="Equation.3">
                  <p:embed/>
                </p:oleObj>
              </mc:Choice>
              <mc:Fallback>
                <p:oleObj name="公式" r:id="rId6" imgW="4216320" imgH="1434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3573016"/>
                        <a:ext cx="6981593" cy="237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5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CN" altLang="en-US" dirty="0"/>
              <a:t>为了不失真地恢复原始信号，采样频率至少应是原始信号最高有效频率的两倍，即：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香农采样定理</a:t>
            </a:r>
            <a:endParaRPr lang="zh-CN" altLang="en-US" dirty="0"/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 flipV="1">
            <a:off x="3457575" y="2449513"/>
            <a:ext cx="1824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 baseline="-25000">
                <a:latin typeface="Times New Roman" pitchFamily="18" charset="0"/>
              </a:rPr>
              <a:t>S</a:t>
            </a:r>
            <a:r>
              <a:rPr kumimoji="1" lang="en-US" altLang="zh-CN" sz="2800">
                <a:latin typeface="Times New Roman" pitchFamily="18" charset="0"/>
              </a:rPr>
              <a:t>≥2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 baseline="-25000">
                <a:latin typeface="Times New Roman" pitchFamily="18" charset="0"/>
              </a:rPr>
              <a:t>m</a:t>
            </a:r>
            <a:r>
              <a:rPr kumimoji="1" lang="en-US" altLang="zh-CN" sz="4000" b="1">
                <a:latin typeface="Times New Roman" pitchFamily="18" charset="0"/>
                <a:ea typeface="隶书" pitchFamily="49" charset="-122"/>
              </a:rPr>
              <a:t>    </a:t>
            </a:r>
          </a:p>
        </p:txBody>
      </p:sp>
      <p:graphicFrame>
        <p:nvGraphicFramePr>
          <p:cNvPr id="131" name="Object 9"/>
          <p:cNvGraphicFramePr>
            <a:graphicFrameLocks noChangeAspect="1"/>
          </p:cNvGraphicFramePr>
          <p:nvPr/>
        </p:nvGraphicFramePr>
        <p:xfrm>
          <a:off x="3203575" y="3789363"/>
          <a:ext cx="21367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Visio" r:id="rId4" imgW="1101547" imgH="907694" progId="Visio.Drawing.6">
                  <p:embed/>
                </p:oleObj>
              </mc:Choice>
              <mc:Fallback>
                <p:oleObj name="Visio" r:id="rId4" imgW="1101547" imgH="9076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89363"/>
                        <a:ext cx="2136775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0"/>
          <p:cNvSpPr>
            <a:spLocks noChangeArrowheads="1"/>
          </p:cNvSpPr>
          <p:nvPr/>
        </p:nvSpPr>
        <p:spPr bwMode="auto">
          <a:xfrm flipV="1">
            <a:off x="1042988" y="3141663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r>
              <a:rPr kumimoji="1" lang="zh-CN" altLang="en-US" sz="2400" b="1" dirty="0">
                <a:latin typeface="宋体" pitchFamily="2" charset="-122"/>
              </a:rPr>
              <a:t>模拟信号的频谱分布 </a:t>
            </a:r>
          </a:p>
        </p:txBody>
      </p:sp>
    </p:spTree>
    <p:extLst>
      <p:ext uri="{BB962C8B-B14F-4D97-AF65-F5344CB8AC3E}">
        <p14:creationId xmlns:p14="http://schemas.microsoft.com/office/powerpoint/2010/main" val="2842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utoUpdateAnimBg="0"/>
      <p:bldP spid="1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香农采样定理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2988" y="1412875"/>
            <a:ext cx="344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采样信号的频谱分布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7817"/>
              </p:ext>
            </p:extLst>
          </p:nvPr>
        </p:nvGraphicFramePr>
        <p:xfrm>
          <a:off x="1379538" y="2270125"/>
          <a:ext cx="57054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Visio" r:id="rId4" imgW="3505810" imgH="918667" progId="Visio.Drawing.6">
                  <p:embed/>
                </p:oleObj>
              </mc:Choice>
              <mc:Fallback>
                <p:oleObj name="Visio" r:id="rId4" imgW="3505810" imgH="918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270125"/>
                        <a:ext cx="5705475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 rot="10800000">
            <a:off x="773113" y="4478427"/>
            <a:ext cx="761841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原信号的频率成分在其采样频率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Times New Roman" pitchFamily="18" charset="0"/>
              </a:rPr>
              <a:t>的整数倍频率附近出现，以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Times New Roman" pitchFamily="18" charset="0"/>
              </a:rPr>
              <a:t>的整数倍频率为中心，原信号的频率成分转成左右对称的重复特性。</a:t>
            </a:r>
            <a:r>
              <a:rPr kumimoji="1" lang="zh-CN" altLang="en-US" sz="280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7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采样定理</a:t>
            </a:r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485775" y="1198989"/>
            <a:ext cx="7845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 dirty="0">
                <a:latin typeface="宋体" pitchFamily="2" charset="-122"/>
              </a:rPr>
              <a:t>    </a:t>
            </a:r>
            <a:r>
              <a:rPr kumimoji="1" lang="zh-CN" altLang="en-US" sz="2400" b="1" dirty="0">
                <a:latin typeface="宋体" pitchFamily="2" charset="-122"/>
              </a:rPr>
              <a:t>为了将抽样信号恢复成原来的模拟信号，可</a:t>
            </a:r>
            <a:r>
              <a:rPr kumimoji="1" lang="zh-CN" altLang="en-US" sz="2400" b="1" dirty="0" smtClean="0">
                <a:latin typeface="宋体" pitchFamily="2" charset="-122"/>
              </a:rPr>
              <a:t>使用理想低通滤波器</a:t>
            </a:r>
            <a:r>
              <a:rPr kumimoji="1" lang="zh-CN" altLang="en-US" sz="2400" b="1" dirty="0">
                <a:latin typeface="宋体" pitchFamily="2" charset="-122"/>
              </a:rPr>
              <a:t>来实现。 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67572"/>
              </p:ext>
            </p:extLst>
          </p:nvPr>
        </p:nvGraphicFramePr>
        <p:xfrm>
          <a:off x="3063875" y="2066925"/>
          <a:ext cx="23669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Visio" r:id="rId4" imgW="1563030" imgH="1182628" progId="Visio.Drawing.11">
                  <p:embed/>
                </p:oleObj>
              </mc:Choice>
              <mc:Fallback>
                <p:oleObj name="Visio" r:id="rId4" imgW="1563030" imgH="11826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066925"/>
                        <a:ext cx="2366963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 flipV="1">
            <a:off x="366713" y="3455988"/>
            <a:ext cx="806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Times New Roman" pitchFamily="18" charset="0"/>
              </a:rPr>
              <a:t>＜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时，这时以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Times New Roman" pitchFamily="18" charset="0"/>
              </a:rPr>
              <a:t>为中心重复的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/2</a:t>
            </a:r>
            <a:r>
              <a:rPr kumimoji="1" lang="zh-CN" altLang="en-US" sz="2400" b="1">
                <a:latin typeface="Times New Roman" pitchFamily="18" charset="0"/>
              </a:rPr>
              <a:t>以下成分，会在原模拟信号的频带内产生重叠</a:t>
            </a:r>
            <a:r>
              <a:rPr kumimoji="1" lang="zh-CN" altLang="en-US" sz="2400" b="1">
                <a:latin typeface="宋体" pitchFamily="2" charset="-122"/>
              </a:rPr>
              <a:t>。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958975" y="4359275"/>
          <a:ext cx="466883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Visio" r:id="rId6" imgW="2614879" imgH="954634" progId="Visio.Drawing.6">
                  <p:embed/>
                </p:oleObj>
              </mc:Choice>
              <mc:Fallback>
                <p:oleObj name="Visio" r:id="rId6" imgW="2614879" imgH="95463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359275"/>
                        <a:ext cx="4668838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2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低通滤波</a:t>
            </a:r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H="1" flipV="1">
            <a:off x="414338" y="1241425"/>
            <a:ext cx="395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宋体" pitchFamily="2" charset="-122"/>
              </a:rPr>
              <a:t>转换中的抗混叠滤波器</a:t>
            </a:r>
            <a:r>
              <a:rPr kumimoji="1" lang="zh-CN" altLang="en-US" sz="2800">
                <a:latin typeface="宋体" pitchFamily="2" charset="-122"/>
              </a:rPr>
              <a:t>*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 flipV="1">
            <a:off x="508000" y="1804988"/>
            <a:ext cx="813911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800">
                <a:latin typeface="宋体" pitchFamily="2" charset="-122"/>
              </a:rPr>
              <a:t>   </a:t>
            </a:r>
            <a:r>
              <a:rPr kumimoji="1" lang="zh-CN" altLang="en-US" sz="2400" b="1">
                <a:latin typeface="Times New Roman" pitchFamily="18" charset="0"/>
              </a:rPr>
              <a:t>如果在原信号成分中含有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/2</a:t>
            </a:r>
            <a:r>
              <a:rPr kumimoji="1" lang="zh-CN" altLang="en-US" sz="2400" b="1">
                <a:latin typeface="Times New Roman" pitchFamily="18" charset="0"/>
              </a:rPr>
              <a:t>以上的高频噪声，由抽样产生的高频噪声将与重复的信号成分重叠。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 flipV="1">
            <a:off x="563563" y="271621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</a:t>
            </a:r>
            <a:r>
              <a:rPr kumimoji="1" lang="zh-CN" altLang="en-US" sz="2400" b="1">
                <a:latin typeface="Times New Roman" pitchFamily="18" charset="0"/>
              </a:rPr>
              <a:t>这种噪声无法用低通滤波器滤除。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 flipV="1">
            <a:off x="522288" y="3171825"/>
            <a:ext cx="79787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</a:t>
            </a:r>
            <a:r>
              <a:rPr kumimoji="1" lang="zh-CN" altLang="en-US" sz="2400" b="1">
                <a:latin typeface="Times New Roman" pitchFamily="18" charset="0"/>
              </a:rPr>
              <a:t>因此模拟信号在抽样以前，必须确保没有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/2</a:t>
            </a:r>
            <a:r>
              <a:rPr kumimoji="1" lang="zh-CN" altLang="en-US" sz="2400" b="1">
                <a:latin typeface="宋体" pitchFamily="2" charset="-122"/>
              </a:rPr>
              <a:t>以上的高频噪声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565150" y="4029075"/>
            <a:ext cx="771842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采用仅能通过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/2</a:t>
            </a:r>
            <a:r>
              <a:rPr kumimoji="1" lang="zh-CN" altLang="en-US" sz="2400" b="1">
                <a:latin typeface="Times New Roman" pitchFamily="18" charset="0"/>
              </a:rPr>
              <a:t>以下成分的低通滤波器加以滤除，此滤波器常称抗混叠滤波器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34340"/>
              </p:ext>
            </p:extLst>
          </p:nvPr>
        </p:nvGraphicFramePr>
        <p:xfrm>
          <a:off x="596900" y="5343525"/>
          <a:ext cx="78613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Visio" r:id="rId4" imgW="3859073" imgH="341986" progId="Visio.Drawing.6">
                  <p:embed/>
                </p:oleObj>
              </mc:Choice>
              <mc:Fallback>
                <p:oleObj name="Visio" r:id="rId4" imgW="3859073" imgH="3419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343525"/>
                        <a:ext cx="78613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0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保持器就是一种时域外推的实用低通滤波器。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采样保持器</a:t>
            </a:r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41445"/>
              </p:ext>
            </p:extLst>
          </p:nvPr>
        </p:nvGraphicFramePr>
        <p:xfrm>
          <a:off x="900113" y="2133600"/>
          <a:ext cx="75596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Visio" r:id="rId4" imgW="4545178" imgH="951890" progId="Visio.Drawing.6">
                  <p:embed/>
                </p:oleObj>
              </mc:Choice>
              <mc:Fallback>
                <p:oleObj name="Visio" r:id="rId4" imgW="4545178" imgH="95189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75596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16013" y="40767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阶段，电路处于采样阶段。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16013" y="479742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阶段，电路处于保持阶段。</a:t>
            </a:r>
          </a:p>
        </p:txBody>
      </p:sp>
    </p:spTree>
    <p:extLst>
      <p:ext uri="{BB962C8B-B14F-4D97-AF65-F5344CB8AC3E}">
        <p14:creationId xmlns:p14="http://schemas.microsoft.com/office/powerpoint/2010/main" val="120448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采样保持电路</a:t>
            </a:r>
            <a:endParaRPr lang="zh-CN" altLang="en-US" dirty="0"/>
          </a:p>
        </p:txBody>
      </p:sp>
      <p:pic>
        <p:nvPicPr>
          <p:cNvPr id="4" name="Picture 12" descr="11-3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77" y="1154231"/>
            <a:ext cx="5041900" cy="278923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67544" y="3945555"/>
            <a:ext cx="35524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a.</a:t>
            </a:r>
            <a:r>
              <a:rPr lang="zh-CN" altLang="en-US" sz="2000" dirty="0"/>
              <a:t>当取样控制电压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L</a:t>
            </a:r>
            <a:r>
              <a:rPr lang="zh-CN" altLang="en-US" sz="2000" dirty="0"/>
              <a:t>为高电平时，</a:t>
            </a:r>
            <a:r>
              <a:rPr lang="en-US" altLang="zh-CN" sz="2000" dirty="0"/>
              <a:t>NMOS</a:t>
            </a:r>
            <a:r>
              <a:rPr lang="zh-CN" altLang="en-US" sz="2000" dirty="0"/>
              <a:t>管导通，输入电压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通过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zh-CN" altLang="en-US" sz="2000" dirty="0"/>
              <a:t>给电容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H</a:t>
            </a:r>
            <a:r>
              <a:rPr lang="zh-CN" altLang="en-US" sz="2000" dirty="0"/>
              <a:t>充电。若取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＝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F</a:t>
            </a:r>
            <a:r>
              <a:rPr lang="zh-CN" altLang="en-US" sz="2000" dirty="0"/>
              <a:t>，并设运放为理想的，则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＝ 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c</a:t>
            </a:r>
            <a:r>
              <a:rPr lang="zh-CN" altLang="en-US" sz="2000" dirty="0"/>
              <a:t>＝－ 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I</a:t>
            </a:r>
            <a:endParaRPr lang="en-US" altLang="zh-CN" sz="2000" baseline="-250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4858727" y="3943469"/>
            <a:ext cx="39390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b.</a:t>
            </a:r>
            <a:r>
              <a:rPr lang="zh-CN" altLang="en-US" sz="2000" dirty="0"/>
              <a:t>当取样电压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L</a:t>
            </a:r>
            <a:r>
              <a:rPr lang="zh-CN" altLang="en-US" sz="2000" dirty="0"/>
              <a:t>为低电平时，</a:t>
            </a:r>
            <a:r>
              <a:rPr lang="en-US" altLang="zh-CN" sz="2000" dirty="0"/>
              <a:t>NMOS</a:t>
            </a:r>
            <a:r>
              <a:rPr lang="zh-CN" altLang="en-US" sz="2000" dirty="0"/>
              <a:t>管截止，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H</a:t>
            </a:r>
            <a:r>
              <a:rPr lang="zh-CN" altLang="en-US" sz="2000" dirty="0"/>
              <a:t>上的电压在这段时间内基本不变，则输出电压也不变，取样结果被保存下来，即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＝ 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c</a:t>
            </a:r>
            <a:r>
              <a:rPr lang="zh-CN" altLang="en-US" sz="2000" dirty="0"/>
              <a:t>＝－ </a:t>
            </a:r>
            <a:r>
              <a:rPr lang="en-US" altLang="zh-CN" sz="2000" i="1" dirty="0" err="1"/>
              <a:t>v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。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435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采样保持电路</a:t>
            </a:r>
            <a:endParaRPr lang="zh-CN" altLang="en-US" dirty="0"/>
          </a:p>
        </p:txBody>
      </p:sp>
      <p:pic>
        <p:nvPicPr>
          <p:cNvPr id="8" name="Picture 8" descr="11-3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96336" cy="3320759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388" y="4660354"/>
            <a:ext cx="8713787" cy="1295400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A1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、 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A2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是两个运算放大器，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是模拟开关，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是控制开关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的逻辑单元，</a:t>
            </a:r>
            <a:r>
              <a:rPr kumimoji="1" lang="en-US" altLang="zh-CN" sz="2800" i="1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REF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是逻辑单元的两个输入电压信号。</a:t>
            </a:r>
            <a:endParaRPr kumimoji="1" lang="zh-CN" altLang="en-US" sz="280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1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/>
          <a:lstStyle/>
          <a:p>
            <a:r>
              <a:rPr lang="zh-CN" altLang="en-US" dirty="0" smtClean="0"/>
              <a:t>数字音频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典型应用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57310"/>
              </p:ext>
            </p:extLst>
          </p:nvPr>
        </p:nvGraphicFramePr>
        <p:xfrm>
          <a:off x="468313" y="2720975"/>
          <a:ext cx="806926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4" imgW="6349860" imgH="1850636" progId="Visio.Drawing.11">
                  <p:embed/>
                </p:oleObj>
              </mc:Choice>
              <mc:Fallback>
                <p:oleObj name="Visio" r:id="rId4" imgW="6349860" imgH="185063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20975"/>
                        <a:ext cx="8069262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采样保持电路</a:t>
            </a:r>
            <a:endParaRPr lang="zh-CN" altLang="en-US" dirty="0"/>
          </a:p>
        </p:txBody>
      </p:sp>
      <p:pic>
        <p:nvPicPr>
          <p:cNvPr id="4" name="Picture 8" descr="11-3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6988358" cy="252028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815680"/>
            <a:ext cx="8713787" cy="21336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i="1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&gt; 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REF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TH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时，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接通；当</a:t>
            </a:r>
            <a:r>
              <a:rPr kumimoji="1" lang="en-US" altLang="zh-CN" sz="2800" i="1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  &lt; 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REF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TH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时，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断开，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TH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为阈值电压，约为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1.4V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构成保护电路，当保持时总有一个二极管是导通的，保护开关电路不受过高的电压；当取样时，两个二极管都截止，保护电路不起作用。</a:t>
            </a:r>
            <a:r>
              <a:rPr kumimoji="1"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是失调电压输入端，此段可以通过外接电阻调整输出电压的零点，使得</a:t>
            </a:r>
            <a:r>
              <a:rPr kumimoji="1" lang="en-US" altLang="zh-CN" sz="2800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时 </a:t>
            </a:r>
            <a:r>
              <a:rPr kumimoji="1"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=0 </a:t>
            </a:r>
            <a:r>
              <a:rPr kumimoji="1"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4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4000" b="1" dirty="0" smtClean="0">
                <a:solidFill>
                  <a:schemeClr val="tx1"/>
                </a:solidFill>
                <a:latin typeface="+mj-ea"/>
              </a:rPr>
              <a:t>AD</a:t>
            </a:r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转换器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 flipV="1">
            <a:off x="498475" y="1257300"/>
            <a:ext cx="498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保持电路</a:t>
            </a:r>
            <a:r>
              <a:rPr kumimoji="1" lang="zh-CN" altLang="en-US" sz="2400" b="1">
                <a:latin typeface="Times New Roman" pitchFamily="18" charset="0"/>
              </a:rPr>
              <a:t>在高速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中的重要作用</a:t>
            </a:r>
            <a:r>
              <a:rPr kumimoji="1" lang="zh-CN" altLang="en-US" sz="2800">
                <a:latin typeface="宋体" pitchFamily="2" charset="-122"/>
              </a:rPr>
              <a:t>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 flipV="1">
            <a:off x="581025" y="1916832"/>
            <a:ext cx="7878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在一个不使用采样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保持器的</a:t>
            </a:r>
            <a:r>
              <a:rPr kumimoji="1" lang="en-US" altLang="zh-CN" sz="2400" b="1" dirty="0">
                <a:latin typeface="Times New Roman" pitchFamily="18" charset="0"/>
              </a:rPr>
              <a:t>A/D</a:t>
            </a:r>
            <a:r>
              <a:rPr kumimoji="1" lang="zh-CN" altLang="en-US" sz="2400" b="1" dirty="0">
                <a:latin typeface="Times New Roman" pitchFamily="18" charset="0"/>
              </a:rPr>
              <a:t>转换系统中，假设输入正弦信号为</a:t>
            </a:r>
            <a:r>
              <a:rPr kumimoji="1" lang="en-US" altLang="zh-CN" sz="2400" b="1" i="1" dirty="0" err="1">
                <a:latin typeface="Times New Roman" pitchFamily="18" charset="0"/>
              </a:rPr>
              <a:t>v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i="1" dirty="0" err="1">
                <a:latin typeface="Times New Roman" pitchFamily="18" charset="0"/>
              </a:rPr>
              <a:t>A</a:t>
            </a:r>
            <a:r>
              <a:rPr kumimoji="1" lang="en-US" altLang="zh-CN" sz="2400" b="1" dirty="0" err="1">
                <a:latin typeface="Times New Roman" pitchFamily="18" charset="0"/>
              </a:rPr>
              <a:t>sin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2π</a:t>
            </a:r>
            <a:r>
              <a:rPr kumimoji="1" lang="en-US" altLang="zh-CN" sz="2400" b="1" i="1" dirty="0">
                <a:latin typeface="Times New Roman" pitchFamily="18" charset="0"/>
              </a:rPr>
              <a:t>f t</a:t>
            </a:r>
            <a:r>
              <a:rPr kumimoji="1" lang="zh-CN" altLang="en-US" sz="2400" b="1" dirty="0">
                <a:latin typeface="Times New Roman" pitchFamily="18" charset="0"/>
              </a:rPr>
              <a:t>），其幅值的变化率为：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88171"/>
              </p:ext>
            </p:extLst>
          </p:nvPr>
        </p:nvGraphicFramePr>
        <p:xfrm>
          <a:off x="3275856" y="2959224"/>
          <a:ext cx="2045199" cy="9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4" imgW="825480" imgH="393480" progId="Equation.3">
                  <p:embed/>
                </p:oleObj>
              </mc:Choice>
              <mc:Fallback>
                <p:oleObj name="公式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59224"/>
                        <a:ext cx="2045199" cy="9867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 flipV="1">
            <a:off x="581025" y="4046835"/>
            <a:ext cx="8099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 dirty="0">
                <a:latin typeface="宋体" pitchFamily="2" charset="-122"/>
              </a:rPr>
              <a:t>  </a:t>
            </a:r>
            <a:r>
              <a:rPr kumimoji="1" lang="zh-CN" altLang="en-US" sz="2400" b="1" dirty="0">
                <a:latin typeface="宋体" pitchFamily="2" charset="-122"/>
              </a:rPr>
              <a:t>当</a:t>
            </a:r>
            <a:r>
              <a:rPr kumimoji="1" lang="en-US" altLang="zh-CN" sz="2400" b="1" dirty="0">
                <a:latin typeface="Times New Roman" pitchFamily="18" charset="0"/>
              </a:rPr>
              <a:t>A/D</a:t>
            </a:r>
            <a:r>
              <a:rPr kumimoji="1" lang="zh-CN" altLang="en-US" sz="2400" b="1" dirty="0">
                <a:latin typeface="Times New Roman" pitchFamily="18" charset="0"/>
              </a:rPr>
              <a:t>转换器的转换时间为</a:t>
            </a:r>
            <a:r>
              <a:rPr kumimoji="1" lang="en-US" altLang="zh-CN" sz="2400" b="1" i="1" dirty="0" err="1">
                <a:latin typeface="Times New Roman" pitchFamily="18" charset="0"/>
              </a:rPr>
              <a:t>t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，位数为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时，满足以下关系则不会产生错误的转换输出：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84758"/>
              </p:ext>
            </p:extLst>
          </p:nvPr>
        </p:nvGraphicFramePr>
        <p:xfrm>
          <a:off x="3255963" y="4894263"/>
          <a:ext cx="2332684" cy="91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6" imgW="901440" imgH="355320" progId="Equation.3">
                  <p:embed/>
                </p:oleObj>
              </mc:Choice>
              <mc:Fallback>
                <p:oleObj name="公式" r:id="rId6" imgW="901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894263"/>
                        <a:ext cx="2332684" cy="9110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7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 autoUpdateAnimBg="0"/>
      <p:bldP spid="31751" grpId="0" autoUpdateAnimBg="0"/>
      <p:bldP spid="31752" grpId="0" autoUpdateAnimBg="0"/>
      <p:bldP spid="3175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4000" b="1">
                <a:solidFill>
                  <a:srgbClr val="990000"/>
                </a:solidFill>
                <a:ea typeface="隶书" pitchFamily="49" charset="-122"/>
              </a:rPr>
              <a:t>A / D</a:t>
            </a:r>
            <a:r>
              <a:rPr lang="zh-CN" altLang="en-US" sz="4000" b="1">
                <a:solidFill>
                  <a:srgbClr val="990000"/>
                </a:solidFill>
                <a:ea typeface="隶书" pitchFamily="49" charset="-122"/>
              </a:rPr>
              <a:t>转换器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 flipV="1">
            <a:off x="454025" y="131445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r>
              <a:rPr kumimoji="1" lang="zh-CN" altLang="en-US" sz="2400" b="1" dirty="0">
                <a:latin typeface="宋体" pitchFamily="2" charset="-122"/>
              </a:rPr>
              <a:t>则信号的最大频率应满足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44222"/>
              </p:ext>
            </p:extLst>
          </p:nvPr>
        </p:nvGraphicFramePr>
        <p:xfrm>
          <a:off x="1955800" y="1925638"/>
          <a:ext cx="44481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公式" r:id="rId4" imgW="1765080" imgH="444240" progId="Equation.3">
                  <p:embed/>
                </p:oleObj>
              </mc:Choice>
              <mc:Fallback>
                <p:oleObj name="公式" r:id="rId4" imgW="1765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25638"/>
                        <a:ext cx="4448175" cy="1109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 rot="10800000">
            <a:off x="454025" y="3194050"/>
            <a:ext cx="8007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zh-CN" altLang="en-US" sz="2400" b="1">
                <a:latin typeface="宋体" pitchFamily="2" charset="-122"/>
              </a:rPr>
              <a:t>例： </a:t>
            </a:r>
            <a:r>
              <a:rPr kumimoji="1" lang="zh-CN" altLang="en-US" sz="2400" b="1">
                <a:latin typeface="Times New Roman" pitchFamily="18" charset="0"/>
              </a:rPr>
              <a:t>一个</a:t>
            </a:r>
            <a:r>
              <a:rPr kumimoji="1" lang="en-US" altLang="zh-CN" sz="2400" b="1">
                <a:latin typeface="Times New Roman" pitchFamily="18" charset="0"/>
              </a:rPr>
              <a:t>8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的转换速度为</a:t>
            </a:r>
            <a:r>
              <a:rPr kumimoji="1" lang="en-US" altLang="zh-CN" sz="2400" b="1">
                <a:latin typeface="Times New Roman" pitchFamily="18" charset="0"/>
              </a:rPr>
              <a:t>1MSPS</a:t>
            </a:r>
            <a:r>
              <a:rPr kumimoji="1" lang="zh-CN" altLang="en-US" sz="2400" b="1">
                <a:latin typeface="Times New Roman" pitchFamily="18" charset="0"/>
              </a:rPr>
              <a:t>，求其能转换输入信号的最大频率。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032000" y="4540250"/>
          <a:ext cx="42656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公式" r:id="rId6" imgW="1714500" imgH="393700" progId="Equation.3">
                  <p:embed/>
                </p:oleObj>
              </mc:Choice>
              <mc:Fallback>
                <p:oleObj name="公式" r:id="rId6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540250"/>
                        <a:ext cx="42656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8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5" grpId="0" autoUpdateAnimBg="0"/>
      <p:bldP spid="3277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4982" y="1412776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量化：</a:t>
            </a:r>
            <a:r>
              <a:rPr kumimoji="1" lang="zh-CN" altLang="en-US" sz="2400" b="1" dirty="0">
                <a:latin typeface="Times New Roman" pitchFamily="18" charset="0"/>
              </a:rPr>
              <a:t>将采样</a:t>
            </a:r>
            <a:r>
              <a:rPr kumimoji="1" lang="en-US" altLang="zh-CN" sz="2400" b="1" dirty="0">
                <a:latin typeface="Times New Roman" pitchFamily="18" charset="0"/>
              </a:rPr>
              <a:t>—</a:t>
            </a:r>
            <a:r>
              <a:rPr kumimoji="1" lang="zh-CN" altLang="en-US" sz="2400" b="1" dirty="0">
                <a:latin typeface="Times New Roman" pitchFamily="18" charset="0"/>
              </a:rPr>
              <a:t>保持后的信号幅值转化成某个最小数量单位（量化间隔）的整数倍。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CC0000"/>
                </a:solidFill>
                <a:latin typeface="Times New Roman" pitchFamily="18" charset="0"/>
              </a:rPr>
              <a:t>量化</a:t>
            </a:r>
            <a:r>
              <a:rPr kumimoji="1" lang="zh-CN" altLang="en-US" sz="4400" dirty="0">
                <a:latin typeface="Times New Roman" pitchFamily="18" charset="0"/>
              </a:rPr>
              <a:t>和</a:t>
            </a:r>
            <a:r>
              <a:rPr kumimoji="1" lang="zh-CN" altLang="en-US" sz="4400" dirty="0">
                <a:solidFill>
                  <a:srgbClr val="CC0000"/>
                </a:solidFill>
                <a:latin typeface="Times New Roman" pitchFamily="18" charset="0"/>
              </a:rPr>
              <a:t>编码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4982" y="2404993"/>
            <a:ext cx="315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）确定量化间隔：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88218"/>
              </p:ext>
            </p:extLst>
          </p:nvPr>
        </p:nvGraphicFramePr>
        <p:xfrm>
          <a:off x="1835696" y="3246681"/>
          <a:ext cx="5062558" cy="95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4" imgW="1879560" imgH="355320" progId="Equation.3">
                  <p:embed/>
                </p:oleObj>
              </mc:Choice>
              <mc:Fallback>
                <p:oleObj name="公式" r:id="rId4" imgW="1879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46681"/>
                        <a:ext cx="5062558" cy="954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16118" y="4365104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/>
            <a:r>
              <a:rPr kumimoji="1" lang="zh-CN" altLang="en-US" sz="2400" b="1" dirty="0">
                <a:latin typeface="Times New Roman" pitchFamily="18" charset="0"/>
              </a:rPr>
              <a:t>例：如有一模拟信号，幅值范围为</a:t>
            </a:r>
            <a:r>
              <a:rPr kumimoji="1" lang="en-US" altLang="zh-CN" sz="2400" b="1" dirty="0">
                <a:latin typeface="Times New Roman" pitchFamily="18" charset="0"/>
              </a:rPr>
              <a:t>0~1V</a:t>
            </a:r>
            <a:r>
              <a:rPr kumimoji="1" lang="zh-CN" altLang="en-US" sz="2400" b="1" dirty="0">
                <a:latin typeface="Times New Roman" pitchFamily="18" charset="0"/>
              </a:rPr>
              <a:t>，要转化为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位二进制代码，则其量化间隔为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en-US" altLang="zh-CN" sz="2400" b="1" i="1" dirty="0">
                <a:latin typeface="Times New Roman" pitchFamily="18" charset="0"/>
              </a:rPr>
              <a:t>LSB</a:t>
            </a:r>
            <a:r>
              <a:rPr kumimoji="1" lang="en-US" altLang="zh-CN" sz="2400" b="1" dirty="0">
                <a:latin typeface="Times New Roman" pitchFamily="18" charset="0"/>
              </a:rPr>
              <a:t>=1/8V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971600" y="5203550"/>
            <a:ext cx="596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得到</a:t>
            </a:r>
            <a:r>
              <a:rPr kumimoji="1" lang="en-US" altLang="zh-CN" sz="24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个量化电平分别为</a:t>
            </a:r>
            <a:r>
              <a:rPr kumimoji="1" lang="en-US" altLang="zh-CN" sz="2400" b="1" dirty="0">
                <a:latin typeface="Times New Roman" pitchFamily="18" charset="0"/>
              </a:rPr>
              <a:t>0V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1/8V…7/8V</a:t>
            </a:r>
            <a:r>
              <a:rPr kumimoji="1" lang="zh-CN" altLang="en-US" sz="2400" b="1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314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799" grpId="0" animBg="1" autoUpdateAnimBg="0"/>
      <p:bldP spid="33800" grpId="0" autoUpdateAnimBg="0"/>
      <p:bldP spid="33803" grpId="0" autoUpdateAnimBg="0"/>
      <p:bldP spid="338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63588" y="4437112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hangingPunct="0"/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经量化后的信号幅值均为的整数倍，在量化过程中会产生误差，称为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量化误差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。最大量化误差</a:t>
            </a:r>
            <a:r>
              <a:rPr kumimoji="1" lang="en-US" altLang="zh-CN" sz="2400" b="1" dirty="0">
                <a:latin typeface="Times New Roman" pitchFamily="18" charset="0"/>
              </a:rPr>
              <a:t>=1/8V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 smtClean="0">
                <a:solidFill>
                  <a:schemeClr val="tx1"/>
                </a:solidFill>
                <a:latin typeface="+mj-ea"/>
              </a:rPr>
              <a:t>量化误差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55650" y="1844675"/>
            <a:ext cx="733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/>
            <a:r>
              <a:rPr kumimoji="1" lang="zh-CN" altLang="en-US" sz="2400" b="1">
                <a:latin typeface="Times New Roman" pitchFamily="18" charset="0"/>
              </a:rPr>
              <a:t>方式一：只舍不入量化方式（截断量化方式）</a:t>
            </a:r>
            <a:endParaRPr kumimoji="1" lang="zh-CN" altLang="en-US" sz="24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900113" y="2492896"/>
            <a:ext cx="6553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hangingPunct="0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如果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0V≤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 b="1" baseline="-30000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＜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1/8V    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则量化为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0</a:t>
            </a:r>
            <a:r>
              <a:rPr kumimoji="1" lang="en-US" altLang="zh-CN" sz="2400" b="1" dirty="0">
                <a:latin typeface="Times New Roman" pitchFamily="18" charset="0"/>
              </a:rPr>
              <a:t>=0V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； </a:t>
            </a:r>
          </a:p>
          <a:p>
            <a:pPr indent="304800" algn="just" eaLnBrk="0" hangingPunct="0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1/8V≤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 b="1" baseline="-30000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＜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2/8V 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则量化为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1</a:t>
            </a:r>
            <a:r>
              <a:rPr kumimoji="1" lang="en-US" altLang="zh-CN" sz="2400" b="1" dirty="0">
                <a:latin typeface="Times New Roman" pitchFamily="18" charset="0"/>
              </a:rPr>
              <a:t>=1/8V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；</a:t>
            </a:r>
          </a:p>
          <a:p>
            <a:pPr indent="304800" algn="just" eaLnBrk="0" hangingPunct="0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……</a:t>
            </a:r>
          </a:p>
          <a:p>
            <a:pPr indent="304800" algn="just" eaLnBrk="0" hangingPunct="0"/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       7/8V≤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 b="1" baseline="-30000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＜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1V    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则量化为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7</a:t>
            </a:r>
            <a:r>
              <a:rPr kumimoji="1" lang="en-US" altLang="zh-CN" sz="2400" b="1" dirty="0">
                <a:latin typeface="Times New Roman" pitchFamily="18" charset="0"/>
              </a:rPr>
              <a:t>=7/8V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52450" y="1219200"/>
            <a:ext cx="667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连续的模拟电压近似成分散的量化电平</a:t>
            </a:r>
          </a:p>
        </p:txBody>
      </p:sp>
    </p:spTree>
    <p:extLst>
      <p:ext uri="{BB962C8B-B14F-4D97-AF65-F5344CB8AC3E}">
        <p14:creationId xmlns:p14="http://schemas.microsoft.com/office/powerpoint/2010/main" val="36483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nimBg="1" autoUpdateAnimBg="0"/>
      <p:bldP spid="34823" grpId="0" autoUpdateAnimBg="0"/>
      <p:bldP spid="34824" grpId="0" autoUpdateAnimBg="0"/>
      <p:bldP spid="348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1188" y="5300663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hangingPunct="0"/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经量化后的信号幅值均为的整数倍，在量化过程中会产生误差，称为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量化误差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。最大量化误差</a:t>
            </a:r>
            <a:r>
              <a:rPr kumimoji="1" lang="en-US" altLang="zh-CN" sz="2400" b="1">
                <a:latin typeface="Times New Roman" pitchFamily="18" charset="0"/>
              </a:rPr>
              <a:t>=1/8V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量化误差</a:t>
            </a:r>
            <a:endParaRPr lang="zh-CN" altLang="en-US" sz="4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5893" name="Object 53"/>
          <p:cNvGraphicFramePr>
            <a:graphicFrameLocks noChangeAspect="1"/>
          </p:cNvGraphicFramePr>
          <p:nvPr/>
        </p:nvGraphicFramePr>
        <p:xfrm>
          <a:off x="2700338" y="1341438"/>
          <a:ext cx="4175125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Visio" r:id="rId4" imgW="2157374" imgH="1828190" progId="Visio.Drawing.6">
                  <p:embed/>
                </p:oleObj>
              </mc:Choice>
              <mc:Fallback>
                <p:oleObj name="Visio" r:id="rId4" imgW="2157374" imgH="182819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341438"/>
                        <a:ext cx="4175125" cy="353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55650" y="2636838"/>
            <a:ext cx="7315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如果       </a:t>
            </a:r>
            <a:r>
              <a:rPr kumimoji="1" lang="en-US" altLang="zh-CN" sz="2400" b="1">
                <a:latin typeface="Times New Roman" pitchFamily="18" charset="0"/>
              </a:rPr>
              <a:t>0V≤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＜</a:t>
            </a:r>
            <a:r>
              <a:rPr kumimoji="1" lang="en-US" altLang="zh-CN" sz="2400" b="1">
                <a:latin typeface="Times New Roman" pitchFamily="18" charset="0"/>
              </a:rPr>
              <a:t>1/16V              </a:t>
            </a:r>
            <a:r>
              <a:rPr kumimoji="1" lang="zh-CN" altLang="en-US" sz="2400" b="1">
                <a:latin typeface="Times New Roman" pitchFamily="18" charset="0"/>
              </a:rPr>
              <a:t>则量化为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 b="1">
                <a:latin typeface="Times New Roman" pitchFamily="18" charset="0"/>
              </a:rPr>
              <a:t>=0V</a:t>
            </a:r>
            <a:r>
              <a:rPr kumimoji="1" lang="zh-CN" altLang="en-US" sz="2400" b="1">
                <a:latin typeface="Times New Roman" pitchFamily="18" charset="0"/>
              </a:rPr>
              <a:t>；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1/16V≤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＜</a:t>
            </a:r>
            <a:r>
              <a:rPr kumimoji="1" lang="en-US" altLang="zh-CN" sz="2400" b="1">
                <a:latin typeface="Times New Roman" pitchFamily="18" charset="0"/>
              </a:rPr>
              <a:t>3/16V              </a:t>
            </a:r>
            <a:r>
              <a:rPr kumimoji="1" lang="zh-CN" altLang="en-US" sz="2400" b="1">
                <a:latin typeface="Times New Roman" pitchFamily="18" charset="0"/>
              </a:rPr>
              <a:t>则量化为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 b="1">
                <a:latin typeface="Times New Roman" pitchFamily="18" charset="0"/>
              </a:rPr>
              <a:t>=1/8V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3/16V≤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＜</a:t>
            </a:r>
            <a:r>
              <a:rPr kumimoji="1" lang="en-US" altLang="zh-CN" sz="2400" b="1">
                <a:latin typeface="Times New Roman" pitchFamily="18" charset="0"/>
              </a:rPr>
              <a:t>5/16V              </a:t>
            </a:r>
            <a:r>
              <a:rPr kumimoji="1" lang="zh-CN" altLang="en-US" sz="2400" b="1">
                <a:latin typeface="Times New Roman" pitchFamily="18" charset="0"/>
              </a:rPr>
              <a:t>则量化为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 b="1">
                <a:latin typeface="Times New Roman" pitchFamily="18" charset="0"/>
              </a:rPr>
              <a:t>=2/8V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</a:t>
            </a:r>
            <a:r>
              <a:rPr kumimoji="1" lang="en-US" altLang="zh-CN" sz="2400" b="1">
                <a:latin typeface="Times New Roman" pitchFamily="18" charset="0"/>
              </a:rPr>
              <a:t>……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13/16V≤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＜</a:t>
            </a:r>
            <a:r>
              <a:rPr kumimoji="1" lang="en-US" altLang="zh-CN" sz="2400" b="1">
                <a:latin typeface="Times New Roman" pitchFamily="18" charset="0"/>
              </a:rPr>
              <a:t>15/16V           </a:t>
            </a:r>
            <a:r>
              <a:rPr kumimoji="1" lang="zh-CN" altLang="en-US" sz="2400" b="1">
                <a:latin typeface="Times New Roman" pitchFamily="18" charset="0"/>
              </a:rPr>
              <a:t>则量化为</a:t>
            </a:r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 b="1">
                <a:latin typeface="Times New Roman" pitchFamily="18" charset="0"/>
              </a:rPr>
              <a:t>=7/8V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32047" y="1844824"/>
            <a:ext cx="649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/>
            <a:r>
              <a:rPr kumimoji="1" lang="zh-CN" altLang="en-US" sz="2400" b="1" dirty="0">
                <a:latin typeface="Times New Roman" pitchFamily="18" charset="0"/>
              </a:rPr>
              <a:t>取两个离散电平中的相近值作为量化电平。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827088" y="1268413"/>
            <a:ext cx="653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方式二：四舍五入量化方式（舍入量化方式）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1" grpId="0" autoUpdateAnimBg="0"/>
      <p:bldP spid="368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115616" y="5241925"/>
            <a:ext cx="661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kumimoji="1" lang="zh-CN" altLang="en-US" sz="2400" b="1" dirty="0">
                <a:latin typeface="Times New Roman" pitchFamily="18" charset="0"/>
              </a:rPr>
              <a:t>在实际的</a:t>
            </a:r>
            <a:r>
              <a:rPr kumimoji="1" lang="en-US" altLang="zh-CN" sz="2400" b="1" dirty="0">
                <a:latin typeface="Times New Roman" pitchFamily="18" charset="0"/>
              </a:rPr>
              <a:t>ADC</a:t>
            </a:r>
            <a:r>
              <a:rPr kumimoji="1" lang="zh-CN" altLang="en-US" sz="2400" b="1" dirty="0">
                <a:latin typeface="Times New Roman" pitchFamily="18" charset="0"/>
              </a:rPr>
              <a:t>中，大多采用舍入量化方式。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1115616" y="5667030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kumimoji="1" lang="zh-CN" altLang="en-US" sz="2400" b="1" dirty="0">
                <a:latin typeface="Times New Roman" pitchFamily="18" charset="0"/>
              </a:rPr>
              <a:t>量化误差随着</a:t>
            </a:r>
            <a:r>
              <a:rPr kumimoji="1" lang="en-US" altLang="zh-CN" sz="2400" b="1" dirty="0">
                <a:latin typeface="Times New Roman" pitchFamily="18" charset="0"/>
              </a:rPr>
              <a:t>ADC</a:t>
            </a:r>
            <a:r>
              <a:rPr kumimoji="1" lang="zh-CN" altLang="en-US" sz="2400" b="1" dirty="0">
                <a:latin typeface="Times New Roman" pitchFamily="18" charset="0"/>
              </a:rPr>
              <a:t>的位数增加而减小。</a:t>
            </a:r>
          </a:p>
        </p:txBody>
      </p:sp>
      <p:graphicFrame>
        <p:nvGraphicFramePr>
          <p:cNvPr id="110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19624"/>
              </p:ext>
            </p:extLst>
          </p:nvPr>
        </p:nvGraphicFramePr>
        <p:xfrm>
          <a:off x="2123728" y="1340768"/>
          <a:ext cx="446405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Visio" r:id="rId4" imgW="2431694" imgH="1828190" progId="Visio.Drawing.6">
                  <p:embed/>
                </p:oleObj>
              </mc:Choice>
              <mc:Fallback>
                <p:oleObj name="Visio" r:id="rId4" imgW="2431694" imgH="182819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40768"/>
                        <a:ext cx="4464050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1403648" y="4784725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量化误差为</a:t>
            </a:r>
            <a:r>
              <a:rPr kumimoji="1" lang="en-US" altLang="zh-CN" sz="2400" b="1" dirty="0">
                <a:latin typeface="Times New Roman" pitchFamily="18" charset="0"/>
              </a:rPr>
              <a:t>1/2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 b="1" dirty="0">
                <a:latin typeface="Times New Roman" pitchFamily="18" charset="0"/>
              </a:rPr>
              <a:t>=1/16V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9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 autoUpdateAnimBg="0"/>
      <p:bldP spid="110603" grpId="0" autoUpdateAnimBg="0"/>
      <p:bldP spid="11060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+mj-ea"/>
              </a:rPr>
              <a:t>A / D</a:t>
            </a:r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转换器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88975" y="1352878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几种典型</a:t>
            </a:r>
            <a:r>
              <a:rPr kumimoji="1" lang="en-US" altLang="zh-CN" sz="2800" b="1" dirty="0">
                <a:latin typeface="+mn-ea"/>
              </a:rPr>
              <a:t>A/D</a:t>
            </a:r>
            <a:r>
              <a:rPr kumimoji="1" lang="zh-CN" altLang="en-US" sz="2800" b="1" dirty="0">
                <a:latin typeface="+mn-ea"/>
              </a:rPr>
              <a:t>转换器</a:t>
            </a:r>
            <a:r>
              <a:rPr kumimoji="1" lang="zh-CN" altLang="en-US" sz="2800" dirty="0">
                <a:latin typeface="+mn-ea"/>
              </a:rPr>
              <a:t> 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365250" y="240188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并行比较型</a:t>
            </a:r>
            <a:r>
              <a:rPr kumimoji="1" lang="en-US" altLang="zh-CN" sz="2400" b="1" dirty="0">
                <a:latin typeface="Times New Roman" pitchFamily="18" charset="0"/>
              </a:rPr>
              <a:t>A/D</a:t>
            </a:r>
            <a:r>
              <a:rPr kumimoji="1" lang="zh-CN" altLang="en-US" sz="2400" b="1" dirty="0">
                <a:latin typeface="Times New Roman" pitchFamily="18" charset="0"/>
              </a:rPr>
              <a:t>转换器（闪烁</a:t>
            </a:r>
            <a:r>
              <a:rPr kumimoji="1" lang="en-US" altLang="zh-CN" sz="2400" b="1" dirty="0">
                <a:latin typeface="Times New Roman" pitchFamily="18" charset="0"/>
              </a:rPr>
              <a:t>ADC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395413" y="3100388"/>
            <a:ext cx="3160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逐次逼近型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转换器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389063" y="3752850"/>
            <a:ext cx="284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双积分型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转换器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403350" y="4437063"/>
            <a:ext cx="284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Σ—Δ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型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A/D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转换器</a:t>
            </a:r>
          </a:p>
        </p:txBody>
      </p:sp>
    </p:spTree>
    <p:extLst>
      <p:ext uri="{BB962C8B-B14F-4D97-AF65-F5344CB8AC3E}">
        <p14:creationId xmlns:p14="http://schemas.microsoft.com/office/powerpoint/2010/main" val="6616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97264"/>
              </p:ext>
            </p:extLst>
          </p:nvPr>
        </p:nvGraphicFramePr>
        <p:xfrm>
          <a:off x="1619672" y="2492896"/>
          <a:ext cx="5181054" cy="333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位图图像" r:id="rId4" imgW="2180952" imgH="1152381" progId="Paint.Picture">
                  <p:embed/>
                </p:oleObj>
              </mc:Choice>
              <mc:Fallback>
                <p:oleObj name="位图图像" r:id="rId4" imgW="2180952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92896"/>
                        <a:ext cx="5181054" cy="3335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39552" y="1606911"/>
            <a:ext cx="8214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逐次逼近型</a:t>
            </a:r>
            <a:r>
              <a:rPr kumimoji="1" lang="en-US" altLang="zh-CN" sz="2800" dirty="0">
                <a:latin typeface="Times New Roman" pitchFamily="18" charset="0"/>
              </a:rPr>
              <a:t>ADC</a:t>
            </a:r>
            <a:r>
              <a:rPr kumimoji="1" lang="zh-CN" altLang="en-US" sz="2800" dirty="0">
                <a:latin typeface="Times New Roman" pitchFamily="18" charset="0"/>
              </a:rPr>
              <a:t>的工作原理很像用天平称重的过程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逐次逼近型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3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en-US" altLang="zh-CN" dirty="0"/>
              <a:t>D/A</a:t>
            </a:r>
            <a:r>
              <a:rPr lang="zh-CN" altLang="en-US" dirty="0"/>
              <a:t>转换器的基本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/>
              <a:t>将数字信号转化成与其成正比的模拟信号。</a:t>
            </a:r>
          </a:p>
          <a:p>
            <a:pPr marL="393192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D/A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38400" y="3449638"/>
            <a:ext cx="3549650" cy="1552575"/>
            <a:chOff x="1428" y="1273"/>
            <a:chExt cx="2032" cy="78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170" y="1273"/>
              <a:ext cx="626" cy="786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212" y="1530"/>
              <a:ext cx="55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926" y="1395"/>
              <a:ext cx="2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926" y="1517"/>
              <a:ext cx="2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26" y="1959"/>
              <a:ext cx="2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776" y="1407"/>
            <a:ext cx="212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r:id="rId4" imgW="190440" imgH="457200" progId="">
                    <p:embed/>
                  </p:oleObj>
                </mc:Choice>
                <mc:Fallback>
                  <p:oleObj r:id="rId4" imgW="190440" imgH="4572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07"/>
                          <a:ext cx="212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796" y="1660"/>
              <a:ext cx="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428" y="1544"/>
              <a:ext cx="45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124" y="1503"/>
              <a:ext cx="336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2022" y="1581"/>
              <a:ext cx="40" cy="4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022" y="1703"/>
              <a:ext cx="40" cy="4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022" y="1813"/>
              <a:ext cx="40" cy="4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84922"/>
              </p:ext>
            </p:extLst>
          </p:nvPr>
        </p:nvGraphicFramePr>
        <p:xfrm>
          <a:off x="2397125" y="5321299"/>
          <a:ext cx="4119091" cy="113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公式" r:id="rId6" imgW="1485720" imgH="431640" progId="Equation.3">
                  <p:embed/>
                </p:oleObj>
              </mc:Choice>
              <mc:Fallback>
                <p:oleObj name="公式" r:id="rId6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5321299"/>
                        <a:ext cx="4119091" cy="113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028700" y="2743200"/>
            <a:ext cx="1962150" cy="2114550"/>
            <a:chOff x="504" y="1416"/>
            <a:chExt cx="1236" cy="1332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260" y="1932"/>
              <a:ext cx="480" cy="816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504" y="1416"/>
              <a:ext cx="936" cy="30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</a:rPr>
                <a:t>数字信号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248" y="1716"/>
              <a:ext cx="12" cy="21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5314950" y="3181350"/>
            <a:ext cx="2495550" cy="1428750"/>
            <a:chOff x="3180" y="1632"/>
            <a:chExt cx="1572" cy="900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3180" y="2028"/>
              <a:ext cx="492" cy="504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3636" y="1956"/>
              <a:ext cx="192" cy="216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828" y="1632"/>
              <a:ext cx="924" cy="308"/>
            </a:xfrm>
            <a:prstGeom prst="rect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00"/>
                  </a:solidFill>
                  <a:latin typeface="Times New Roman" pitchFamily="18" charset="0"/>
                </a:rPr>
                <a:t>模拟信号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3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5129213" y="3825875"/>
            <a:ext cx="0" cy="371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079500" y="5284788"/>
            <a:ext cx="672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由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R-2R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网络型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DAC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比较器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SAR</a:t>
            </a:r>
            <a:r>
              <a:rPr kumimoji="1" lang="zh-CN" altLang="en-US" sz="2400" b="1">
                <a:latin typeface="Times New Roman" pitchFamily="18" charset="0"/>
              </a:rPr>
              <a:t>三部分组成。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619250" y="1844675"/>
          <a:ext cx="58324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Visio" r:id="rId4" imgW="2547214" imgH="1352702" progId="Visio.Drawing.6">
                  <p:embed/>
                </p:oleObj>
              </mc:Choice>
              <mc:Fallback>
                <p:oleObj name="Visio" r:id="rId4" imgW="2547214" imgH="13527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583247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逐次逼近型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电路结构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95275" y="3940175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</a:rPr>
              <a:t>3.5V </a:t>
            </a:r>
          </a:p>
        </p:txBody>
      </p:sp>
      <p:graphicFrame>
        <p:nvGraphicFramePr>
          <p:cNvPr id="50186" name="Group 10"/>
          <p:cNvGraphicFramePr>
            <a:graphicFrameLocks noGrp="1"/>
          </p:cNvGraphicFramePr>
          <p:nvPr/>
        </p:nvGraphicFramePr>
        <p:xfrm>
          <a:off x="1431925" y="4411663"/>
          <a:ext cx="6367463" cy="1981200"/>
        </p:xfrm>
        <a:graphic>
          <a:graphicData uri="http://schemas.openxmlformats.org/drawingml/2006/table">
            <a:tbl>
              <a:tblPr/>
              <a:tblGrid>
                <a:gridCol w="688975"/>
                <a:gridCol w="1303338"/>
                <a:gridCol w="1168400"/>
                <a:gridCol w="1258887"/>
                <a:gridCol w="194786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比较结果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   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1509713" y="4789488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1508125" y="5222875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1522413" y="55864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1508125" y="5978525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2236788" y="48037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1000</a:t>
            </a:r>
          </a:p>
        </p:txBody>
      </p:sp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2249488" y="52085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1100</a:t>
            </a: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2263775" y="558641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1010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2252663" y="597693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1011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>
            <a:off x="3614738" y="4819650"/>
            <a:ext cx="91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2.5V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3511550" y="5197475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3.75V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3511550" y="5588000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3.125V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3509963" y="5980113"/>
            <a:ext cx="1147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3.4375V</a:t>
            </a:r>
          </a:p>
        </p:txBody>
      </p:sp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4572000" y="4818063"/>
            <a:ext cx="1392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I</a:t>
            </a:r>
            <a:r>
              <a:rPr kumimoji="1" lang="zh-CN" altLang="en-US" sz="2000">
                <a:latin typeface="Times New Roman" pitchFamily="18" charset="0"/>
              </a:rPr>
              <a:t>＞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O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4554538" y="5602288"/>
            <a:ext cx="1392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I</a:t>
            </a:r>
            <a:r>
              <a:rPr kumimoji="1" lang="zh-CN" altLang="en-US" sz="2000">
                <a:latin typeface="Times New Roman" pitchFamily="18" charset="0"/>
              </a:rPr>
              <a:t>＞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O</a:t>
            </a:r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4540250" y="5208588"/>
            <a:ext cx="1392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I</a:t>
            </a:r>
            <a:r>
              <a:rPr kumimoji="1" lang="zh-CN" altLang="en-US" sz="2000">
                <a:latin typeface="Times New Roman" pitchFamily="18" charset="0"/>
              </a:rPr>
              <a:t>＜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O</a:t>
            </a:r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4538663" y="6005513"/>
            <a:ext cx="1392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I </a:t>
            </a:r>
            <a:r>
              <a:rPr kumimoji="1" lang="zh-CN" altLang="en-US"/>
              <a:t>＞ 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O</a:t>
            </a:r>
          </a:p>
        </p:txBody>
      </p:sp>
      <p:sp>
        <p:nvSpPr>
          <p:cNvPr id="50241" name="Text Box 65"/>
          <p:cNvSpPr txBox="1">
            <a:spLocks noChangeArrowheads="1"/>
          </p:cNvSpPr>
          <p:nvPr/>
        </p:nvSpPr>
        <p:spPr bwMode="auto">
          <a:xfrm>
            <a:off x="5618163" y="4803775"/>
            <a:ext cx="220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（</a:t>
            </a:r>
            <a:r>
              <a:rPr kumimoji="1" lang="en-US" altLang="zh-CN" sz="2000">
                <a:latin typeface="Times New Roman" pitchFamily="18" charset="0"/>
              </a:rPr>
              <a:t>d3</a:t>
            </a:r>
            <a:r>
              <a:rPr kumimoji="1" lang="zh-CN" altLang="en-US" sz="2000">
                <a:latin typeface="Times New Roman" pitchFamily="18" charset="0"/>
              </a:rPr>
              <a:t>）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r>
              <a:rPr kumimoji="1" lang="zh-CN" altLang="en-US" sz="2000">
                <a:latin typeface="Times New Roman" pitchFamily="18" charset="0"/>
              </a:rPr>
              <a:t>保留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805488" y="5153025"/>
            <a:ext cx="196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000">
                <a:latin typeface="Times New Roman" pitchFamily="18" charset="0"/>
              </a:rPr>
              <a:t>d2</a:t>
            </a:r>
            <a:r>
              <a:rPr kumimoji="1" lang="zh-CN" altLang="en-US" sz="2000">
                <a:latin typeface="Times New Roman" pitchFamily="18" charset="0"/>
              </a:rPr>
              <a:t>）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r>
              <a:rPr kumimoji="1" lang="zh-CN" altLang="en-US" sz="2000">
                <a:latin typeface="Times New Roman" pitchFamily="18" charset="0"/>
              </a:rPr>
              <a:t>不保留</a:t>
            </a:r>
          </a:p>
        </p:txBody>
      </p:sp>
      <p:sp>
        <p:nvSpPr>
          <p:cNvPr id="50243" name="Text Box 67"/>
          <p:cNvSpPr txBox="1">
            <a:spLocks noChangeArrowheads="1"/>
          </p:cNvSpPr>
          <p:nvPr/>
        </p:nvSpPr>
        <p:spPr bwMode="auto">
          <a:xfrm>
            <a:off x="5761038" y="5616575"/>
            <a:ext cx="195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（</a:t>
            </a:r>
            <a:r>
              <a:rPr kumimoji="1" lang="en-US" altLang="zh-CN" sz="2000">
                <a:latin typeface="Times New Roman" pitchFamily="18" charset="0"/>
              </a:rPr>
              <a:t>d1</a:t>
            </a:r>
            <a:r>
              <a:rPr kumimoji="1" lang="zh-CN" altLang="en-US" sz="2000">
                <a:latin typeface="Times New Roman" pitchFamily="18" charset="0"/>
              </a:rPr>
              <a:t>）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r>
              <a:rPr kumimoji="1" lang="zh-CN" altLang="en-US" sz="2000">
                <a:latin typeface="Times New Roman" pitchFamily="18" charset="0"/>
              </a:rPr>
              <a:t>保留</a:t>
            </a:r>
          </a:p>
        </p:txBody>
      </p:sp>
      <p:sp>
        <p:nvSpPr>
          <p:cNvPr id="50244" name="Text Box 68"/>
          <p:cNvSpPr txBox="1">
            <a:spLocks noChangeArrowheads="1"/>
          </p:cNvSpPr>
          <p:nvPr/>
        </p:nvSpPr>
        <p:spPr bwMode="auto">
          <a:xfrm>
            <a:off x="5835650" y="5994400"/>
            <a:ext cx="1916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>
                <a:latin typeface="Times New Roman" pitchFamily="18" charset="0"/>
              </a:rPr>
              <a:t>（</a:t>
            </a:r>
            <a:r>
              <a:rPr kumimoji="1" lang="en-US" altLang="zh-CN" sz="2000">
                <a:latin typeface="Times New Roman" pitchFamily="18" charset="0"/>
              </a:rPr>
              <a:t>d0</a:t>
            </a:r>
            <a:r>
              <a:rPr kumimoji="1" lang="zh-CN" altLang="en-US" sz="2000">
                <a:latin typeface="Times New Roman" pitchFamily="18" charset="0"/>
              </a:rPr>
              <a:t>）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r>
              <a:rPr kumimoji="1" lang="zh-CN" altLang="en-US" sz="2000">
                <a:latin typeface="Times New Roman" pitchFamily="18" charset="0"/>
              </a:rPr>
              <a:t>保留</a:t>
            </a:r>
          </a:p>
        </p:txBody>
      </p:sp>
      <p:grpSp>
        <p:nvGrpSpPr>
          <p:cNvPr id="50245" name="Group 69"/>
          <p:cNvGrpSpPr>
            <a:grpSpLocks/>
          </p:cNvGrpSpPr>
          <p:nvPr/>
        </p:nvGrpSpPr>
        <p:grpSpPr bwMode="auto">
          <a:xfrm>
            <a:off x="4356100" y="2205038"/>
            <a:ext cx="481013" cy="1179512"/>
            <a:chOff x="3153" y="1426"/>
            <a:chExt cx="303" cy="743"/>
          </a:xfrm>
        </p:grpSpPr>
        <p:sp>
          <p:nvSpPr>
            <p:cNvPr id="50246" name="Text Box 70"/>
            <p:cNvSpPr txBox="1">
              <a:spLocks noChangeArrowheads="1"/>
            </p:cNvSpPr>
            <p:nvPr/>
          </p:nvSpPr>
          <p:spPr bwMode="auto">
            <a:xfrm>
              <a:off x="3154" y="1426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47" name="Text Box 71"/>
            <p:cNvSpPr txBox="1">
              <a:spLocks noChangeArrowheads="1"/>
            </p:cNvSpPr>
            <p:nvPr/>
          </p:nvSpPr>
          <p:spPr bwMode="auto">
            <a:xfrm>
              <a:off x="3153" y="158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48" name="Text Box 72"/>
            <p:cNvSpPr txBox="1">
              <a:spLocks noChangeArrowheads="1"/>
            </p:cNvSpPr>
            <p:nvPr/>
          </p:nvSpPr>
          <p:spPr bwMode="auto">
            <a:xfrm>
              <a:off x="3153" y="174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49" name="Text Box 73"/>
            <p:cNvSpPr txBox="1">
              <a:spLocks noChangeArrowheads="1"/>
            </p:cNvSpPr>
            <p:nvPr/>
          </p:nvSpPr>
          <p:spPr bwMode="auto">
            <a:xfrm>
              <a:off x="3153" y="1919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50274" name="Object 98"/>
          <p:cNvGraphicFramePr>
            <a:graphicFrameLocks noChangeAspect="1"/>
          </p:cNvGraphicFramePr>
          <p:nvPr/>
        </p:nvGraphicFramePr>
        <p:xfrm>
          <a:off x="684213" y="1700213"/>
          <a:ext cx="4284662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Visio" r:id="rId4" imgW="2762707" imgH="1360322" progId="Visio.Drawing.6">
                  <p:embed/>
                </p:oleObj>
              </mc:Choice>
              <mc:Fallback>
                <p:oleObj name="Visio" r:id="rId4" imgW="2762707" imgH="13603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4284662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5" name="Object 99"/>
          <p:cNvGraphicFramePr>
            <a:graphicFrameLocks noChangeAspect="1"/>
          </p:cNvGraphicFramePr>
          <p:nvPr/>
        </p:nvGraphicFramePr>
        <p:xfrm>
          <a:off x="4787900" y="1158875"/>
          <a:ext cx="3960813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Visio" r:id="rId6" imgW="2717292" imgH="2145182" progId="Visio.Drawing.6">
                  <p:embed/>
                </p:oleObj>
              </mc:Choice>
              <mc:Fallback>
                <p:oleObj name="Visio" r:id="rId6" imgW="2717292" imgH="214518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158875"/>
                        <a:ext cx="3960813" cy="312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6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225" grpId="0" autoUpdateAnimBg="0"/>
      <p:bldP spid="50226" grpId="0" autoUpdateAnimBg="0"/>
      <p:bldP spid="50227" grpId="0" autoUpdateAnimBg="0"/>
      <p:bldP spid="50228" grpId="0" autoUpdateAnimBg="0"/>
      <p:bldP spid="50229" grpId="0" autoUpdateAnimBg="0"/>
      <p:bldP spid="50230" grpId="0" autoUpdateAnimBg="0"/>
      <p:bldP spid="50231" grpId="0" autoUpdateAnimBg="0"/>
      <p:bldP spid="50232" grpId="0" autoUpdateAnimBg="0"/>
      <p:bldP spid="50233" grpId="0" autoUpdateAnimBg="0"/>
      <p:bldP spid="50234" grpId="0" autoUpdateAnimBg="0"/>
      <p:bldP spid="50235" grpId="0" autoUpdateAnimBg="0"/>
      <p:bldP spid="50236" grpId="0" autoUpdateAnimBg="0"/>
      <p:bldP spid="50237" grpId="0" autoUpdateAnimBg="0"/>
      <p:bldP spid="50238" grpId="0" autoUpdateAnimBg="0"/>
      <p:bldP spid="50239" grpId="0" autoUpdateAnimBg="0"/>
      <p:bldP spid="50240" grpId="0" autoUpdateAnimBg="0"/>
      <p:bldP spid="50241" grpId="0" autoUpdateAnimBg="0"/>
      <p:bldP spid="50242" grpId="0" autoUpdateAnimBg="0"/>
      <p:bldP spid="50243" grpId="0" autoUpdateAnimBg="0"/>
      <p:bldP spid="5024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37" name="Object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937318"/>
              </p:ext>
            </p:extLst>
          </p:nvPr>
        </p:nvGraphicFramePr>
        <p:xfrm>
          <a:off x="1259632" y="1412776"/>
          <a:ext cx="65532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Visio" r:id="rId4" imgW="4809439" imgH="3446678" progId="Visio.Drawing.6">
                  <p:embed/>
                </p:oleObj>
              </mc:Choice>
              <mc:Fallback>
                <p:oleObj name="Visio" r:id="rId4" imgW="4809439" imgH="344667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6553200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位的逐次逼近</a:t>
            </a:r>
            <a:r>
              <a:rPr lang="en-US" altLang="zh-CN" dirty="0"/>
              <a:t>A/D</a:t>
            </a:r>
            <a:r>
              <a:rPr lang="zh-CN" altLang="en-US" dirty="0"/>
              <a:t>转换器的原理图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195736" y="5958465"/>
            <a:ext cx="4507004" cy="422863"/>
            <a:chOff x="2195736" y="5958465"/>
            <a:chExt cx="4507004" cy="422863"/>
          </a:xfrm>
        </p:grpSpPr>
        <p:sp>
          <p:nvSpPr>
            <p:cNvPr id="4" name="TextBox 3"/>
            <p:cNvSpPr txBox="1"/>
            <p:nvPr/>
          </p:nvSpPr>
          <p:spPr>
            <a:xfrm>
              <a:off x="2195736" y="59806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2" y="60119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1920" y="60119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60119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60119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72200" y="595846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1006" y="2636912"/>
            <a:ext cx="2850820" cy="383164"/>
            <a:chOff x="2361006" y="2636912"/>
            <a:chExt cx="2850820" cy="383164"/>
          </a:xfrm>
        </p:grpSpPr>
        <p:sp>
          <p:nvSpPr>
            <p:cNvPr id="16" name="TextBox 15"/>
            <p:cNvSpPr txBox="1"/>
            <p:nvPr/>
          </p:nvSpPr>
          <p:spPr>
            <a:xfrm>
              <a:off x="2361006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5102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76597" y="265074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81286" y="265074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30466" y="458112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逐次</a:t>
            </a:r>
            <a:r>
              <a:rPr lang="en-US" altLang="zh-CN" dirty="0" smtClean="0"/>
              <a:t>AD</a:t>
            </a:r>
            <a:r>
              <a:rPr lang="zh-CN" altLang="en-US" dirty="0" smtClean="0"/>
              <a:t>转换时序图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59129"/>
              </p:ext>
            </p:extLst>
          </p:nvPr>
        </p:nvGraphicFramePr>
        <p:xfrm>
          <a:off x="1115616" y="1700808"/>
          <a:ext cx="6552728" cy="385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Visio" r:id="rId4" imgW="2975130" imgH="1751162" progId="Visio.Drawing.11">
                  <p:embed/>
                </p:oleObj>
              </mc:Choice>
              <mc:Fallback>
                <p:oleObj name="Visio" r:id="rId4" imgW="2975130" imgH="175116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6552728" cy="3856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736" y="2713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置位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>
            <a:off x="2518902" y="3082748"/>
            <a:ext cx="323165" cy="27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6764" y="2596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3309929" y="2965594"/>
            <a:ext cx="1" cy="1171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0216" y="28980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保持或复位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633095" y="3082748"/>
            <a:ext cx="357121" cy="27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0"/>
          </p:cNvCxnSpPr>
          <p:nvPr/>
        </p:nvCxnSpPr>
        <p:spPr>
          <a:xfrm flipV="1">
            <a:off x="2518902" y="1988840"/>
            <a:ext cx="323165" cy="724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0"/>
          </p:cNvCxnSpPr>
          <p:nvPr/>
        </p:nvCxnSpPr>
        <p:spPr>
          <a:xfrm flipV="1">
            <a:off x="3309930" y="2204864"/>
            <a:ext cx="0" cy="391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3707904" y="1988840"/>
            <a:ext cx="282312" cy="1093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8184" y="3014686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移位寄存器复原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12160" y="2132856"/>
            <a:ext cx="0" cy="338437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051720" y="5733256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5733256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9060" y="5558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转换周期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9809" y="2970964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转换结束，输出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逐次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状态转移图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55576" y="2060848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100000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03848" y="2060848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580112" y="2060848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001000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652120" y="3284984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000100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75856" y="3344416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000010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55576" y="3344416"/>
            <a:ext cx="187220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000001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2627784" y="227687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6"/>
            <a:endCxn id="6" idx="2"/>
          </p:cNvCxnSpPr>
          <p:nvPr/>
        </p:nvCxnSpPr>
        <p:spPr>
          <a:xfrm>
            <a:off x="5076056" y="22768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7" idx="0"/>
          </p:cNvCxnSpPr>
          <p:nvPr/>
        </p:nvCxnSpPr>
        <p:spPr>
          <a:xfrm>
            <a:off x="6516216" y="2492896"/>
            <a:ext cx="72008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6"/>
          </p:cNvCxnSpPr>
          <p:nvPr/>
        </p:nvCxnSpPr>
        <p:spPr>
          <a:xfrm flipH="1">
            <a:off x="5148064" y="3501008"/>
            <a:ext cx="504056" cy="5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9" idx="6"/>
          </p:cNvCxnSpPr>
          <p:nvPr/>
        </p:nvCxnSpPr>
        <p:spPr>
          <a:xfrm flipH="1">
            <a:off x="2627784" y="35604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4" idx="4"/>
          </p:cNvCxnSpPr>
          <p:nvPr/>
        </p:nvCxnSpPr>
        <p:spPr>
          <a:xfrm flipV="1">
            <a:off x="1691680" y="2492896"/>
            <a:ext cx="0" cy="851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752" y="1196752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置位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2"/>
          </p:cNvCxnSpPr>
          <p:nvPr/>
        </p:nvCxnSpPr>
        <p:spPr>
          <a:xfrm flipH="1">
            <a:off x="2915818" y="1843083"/>
            <a:ext cx="292922" cy="433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62816" y="254932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36883" y="1210598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保持或复位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328084" y="1843083"/>
            <a:ext cx="0" cy="433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24420" y="1691516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100</a:t>
            </a:r>
            <a:endParaRPr lang="zh-CN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713526" y="2565774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保持或复位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1"/>
          </p:cNvCxnSpPr>
          <p:nvPr/>
        </p:nvCxnSpPr>
        <p:spPr>
          <a:xfrm flipH="1" flipV="1">
            <a:off x="6588224" y="2888939"/>
            <a:ext cx="1253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4420" y="38610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10</a:t>
            </a:r>
            <a:endParaRPr lang="zh-CN" alt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92640" y="4437112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保持或复位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5400092" y="3560440"/>
            <a:ext cx="252028" cy="876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83460" y="386177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4573" y="4581128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/>
              <a:t>0</a:t>
            </a:r>
            <a:r>
              <a:rPr lang="zh-CN" altLang="en-US" dirty="0" smtClean="0"/>
              <a:t>保持或复位</a:t>
            </a:r>
            <a:endParaRPr lang="en-US" altLang="zh-CN" dirty="0" smtClean="0"/>
          </a:p>
          <a:p>
            <a:r>
              <a:rPr lang="zh-CN" altLang="en-US" dirty="0"/>
              <a:t>转换结束</a:t>
            </a:r>
          </a:p>
        </p:txBody>
      </p:sp>
      <p:cxnSp>
        <p:nvCxnSpPr>
          <p:cNvPr id="40" name="直接箭头连接符 39"/>
          <p:cNvCxnSpPr>
            <a:stCxn id="38" idx="0"/>
          </p:cNvCxnSpPr>
          <p:nvPr/>
        </p:nvCxnSpPr>
        <p:spPr>
          <a:xfrm flipH="1" flipV="1">
            <a:off x="2951820" y="3717032"/>
            <a:ext cx="7799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38617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3894" y="274808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CP=6</a:t>
            </a:r>
            <a:r>
              <a:rPr lang="zh-CN" altLang="en-US" dirty="0" smtClean="0"/>
              <a:t>复原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062279" y="5661248"/>
            <a:ext cx="215779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1…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9" grpId="0"/>
      <p:bldP spid="30" grpId="0"/>
      <p:bldP spid="33" grpId="0"/>
      <p:bldP spid="34" grpId="0"/>
      <p:bldP spid="37" grpId="0"/>
      <p:bldP spid="38" grpId="0"/>
      <p:bldP spid="41" grpId="0"/>
      <p:bldP spid="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15925" y="1198563"/>
            <a:ext cx="8410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例： 逐次逼近型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／</a:t>
            </a:r>
            <a:r>
              <a:rPr kumimoji="1" lang="en-US" altLang="zh-CN" sz="2400" b="1">
                <a:latin typeface="Times New Roman" pitchFamily="18" charset="0"/>
              </a:rPr>
              <a:t>D </a:t>
            </a:r>
            <a:r>
              <a:rPr kumimoji="1" lang="zh-CN" altLang="en-US" sz="2400" b="1">
                <a:latin typeface="Times New Roman" pitchFamily="18" charset="0"/>
              </a:rPr>
              <a:t>转换器如图所示。当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1.5V</a:t>
            </a:r>
            <a:r>
              <a:rPr kumimoji="1" lang="zh-CN" altLang="en-US" sz="2400" b="1">
                <a:latin typeface="Times New Roman" pitchFamily="18" charset="0"/>
              </a:rPr>
              <a:t>时，问： 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）输出的二进制数</a:t>
            </a:r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＝？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）转换误差为多少？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）如何提高转换精度？ 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619250" y="2830513"/>
          <a:ext cx="5616575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Visio" r:id="rId4" imgW="2547214" imgH="1352702" progId="Visio.Drawing.6">
                  <p:embed/>
                </p:oleObj>
              </mc:Choice>
              <mc:Fallback>
                <p:oleObj name="Visio" r:id="rId4" imgW="2547214" imgH="13527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30513"/>
                        <a:ext cx="5616575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7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17525" y="13239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解：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196975" y="1350963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1.</a:t>
            </a:r>
            <a:r>
              <a:rPr kumimoji="1" lang="zh-CN" altLang="en-US" sz="2400" b="1">
                <a:latin typeface="Times New Roman" pitchFamily="18" charset="0"/>
              </a:rPr>
              <a:t>量化单位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>
                <a:latin typeface="Times New Roman" pitchFamily="18" charset="0"/>
              </a:rPr>
              <a:t>为：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2622550" y="1963738"/>
          <a:ext cx="20367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公式" r:id="rId4" imgW="1015920" imgH="355320" progId="Equation.3">
                  <p:embed/>
                </p:oleObj>
              </mc:Choice>
              <mc:Fallback>
                <p:oleObj name="公式" r:id="rId4" imgW="1015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963738"/>
                        <a:ext cx="203676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627313" y="2708275"/>
          <a:ext cx="18827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公式" r:id="rId6" imgW="939600" imgH="355320" progId="Equation.3">
                  <p:embed/>
                </p:oleObj>
              </mc:Choice>
              <mc:Fallback>
                <p:oleObj name="公式" r:id="rId6" imgW="939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8275"/>
                        <a:ext cx="18827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87538" y="3613150"/>
            <a:ext cx="351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转换结果</a:t>
            </a:r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0100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1350963" y="4179888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2.</a:t>
            </a:r>
            <a:r>
              <a:rPr kumimoji="1" lang="zh-CN" altLang="en-US" sz="2400" b="1">
                <a:latin typeface="Times New Roman" pitchFamily="18" charset="0"/>
              </a:rPr>
              <a:t>转换误差为：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000250" y="4670425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1.5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4×0.3125=1.5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1.25=0.25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1339850" y="5256213"/>
            <a:ext cx="497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3.</a:t>
            </a:r>
            <a:r>
              <a:rPr kumimoji="1" lang="zh-CN" altLang="en-US" sz="2400" b="1">
                <a:latin typeface="Times New Roman" pitchFamily="18" charset="0"/>
              </a:rPr>
              <a:t>减少误差的方法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增加位数；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301750" y="5827713"/>
            <a:ext cx="638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）在</a:t>
            </a:r>
            <a:r>
              <a:rPr kumimoji="1" lang="en-US" altLang="zh-CN" sz="2400" b="1">
                <a:latin typeface="Times New Roman" pitchFamily="18" charset="0"/>
              </a:rPr>
              <a:t>D/A</a:t>
            </a:r>
            <a:r>
              <a:rPr kumimoji="1" lang="zh-CN" altLang="en-US" sz="2400" b="1">
                <a:latin typeface="Times New Roman" pitchFamily="18" charset="0"/>
              </a:rPr>
              <a:t>输出加一个负向偏移电压</a:t>
            </a:r>
            <a:r>
              <a:rPr kumimoji="1" lang="en-US" altLang="zh-CN" sz="2400" b="1">
                <a:latin typeface="Times New Roman" pitchFamily="18" charset="0"/>
              </a:rPr>
              <a:t>1/2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3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utoUpdateAnimBg="0"/>
      <p:bldP spid="53257" grpId="0" autoUpdateAnimBg="0"/>
      <p:bldP spid="53260" grpId="0" autoUpdateAnimBg="0"/>
      <p:bldP spid="53261" grpId="0" autoUpdateAnimBg="0"/>
      <p:bldP spid="53262" grpId="0" autoUpdateAnimBg="0"/>
      <p:bldP spid="53263" grpId="0" autoUpdateAnimBg="0"/>
      <p:bldP spid="5326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908175" y="1844675"/>
          <a:ext cx="5256213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Visio" r:id="rId4" imgW="2547214" imgH="1576730" progId="Visio.Drawing.6">
                  <p:embed/>
                </p:oleObj>
              </mc:Choice>
              <mc:Fallback>
                <p:oleObj name="Visio" r:id="rId4" imgW="2547214" imgH="157673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5256213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0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72" name="Rectangle 76"/>
          <p:cNvSpPr>
            <a:spLocks noChangeArrowheads="1"/>
          </p:cNvSpPr>
          <p:nvPr/>
        </p:nvSpPr>
        <p:spPr bwMode="auto">
          <a:xfrm>
            <a:off x="4067175" y="3357563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量化误差为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1LSB</a:t>
            </a:r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5220072" y="5950921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量化误差为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1/2LSB</a:t>
            </a:r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539750" y="3284538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转换结果：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(0100)</a:t>
            </a:r>
            <a:r>
              <a:rPr kumimoji="1" lang="en-US" altLang="zh-CN" sz="2400" b="1" baseline="-25000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1835696" y="5950921"/>
            <a:ext cx="319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转换结果：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(0101)</a:t>
            </a:r>
            <a:r>
              <a:rPr kumimoji="1" lang="en-US" altLang="zh-CN" sz="2400" b="1" baseline="-25000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5942" name="Group 646"/>
          <p:cNvGraphicFramePr>
            <a:graphicFrameLocks noGrp="1"/>
          </p:cNvGraphicFramePr>
          <p:nvPr/>
        </p:nvGraphicFramePr>
        <p:xfrm>
          <a:off x="539750" y="3860800"/>
          <a:ext cx="7920038" cy="1985010"/>
        </p:xfrm>
        <a:graphic>
          <a:graphicData uri="http://schemas.openxmlformats.org/drawingml/2006/table">
            <a:tbl>
              <a:tblPr/>
              <a:tblGrid>
                <a:gridCol w="560388"/>
                <a:gridCol w="1058862"/>
                <a:gridCol w="1117600"/>
                <a:gridCol w="1511300"/>
                <a:gridCol w="1728788"/>
                <a:gridCol w="19431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＇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比较结果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   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2.34375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1.09375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1.71875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1.40625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936" name="Group 640"/>
          <p:cNvGraphicFramePr>
            <a:graphicFrameLocks noGrp="1"/>
          </p:cNvGraphicFramePr>
          <p:nvPr/>
        </p:nvGraphicFramePr>
        <p:xfrm>
          <a:off x="468313" y="1196975"/>
          <a:ext cx="7993062" cy="1981200"/>
        </p:xfrm>
        <a:graphic>
          <a:graphicData uri="http://schemas.openxmlformats.org/drawingml/2006/table">
            <a:tbl>
              <a:tblPr/>
              <a:tblGrid>
                <a:gridCol w="863600"/>
                <a:gridCol w="1608137"/>
                <a:gridCol w="1495425"/>
                <a:gridCol w="1579563"/>
                <a:gridCol w="2446337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比较结果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   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1. 25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2" grpId="0" autoUpdateAnimBg="0"/>
      <p:bldP spid="55373" grpId="0" autoUpdateAnimBg="0"/>
      <p:bldP spid="55374" grpId="0" autoUpdateAnimBg="0"/>
      <p:bldP spid="5537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043608" y="1844824"/>
            <a:ext cx="6248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特点：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属</a:t>
            </a:r>
            <a:r>
              <a:rPr kumimoji="1" lang="en-US" altLang="zh-CN" sz="2800" b="1" dirty="0">
                <a:latin typeface="Times New Roman" pitchFamily="18" charset="0"/>
              </a:rPr>
              <a:t>CMOS</a:t>
            </a:r>
            <a:r>
              <a:rPr kumimoji="1" lang="zh-CN" altLang="en-US" sz="2800" b="1" dirty="0">
                <a:latin typeface="Times New Roman" pitchFamily="18" charset="0"/>
              </a:rPr>
              <a:t>电路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·8</a:t>
            </a:r>
            <a:r>
              <a:rPr kumimoji="1" lang="zh-CN" altLang="en-US" sz="2800" b="1" dirty="0">
                <a:latin typeface="Times New Roman" pitchFamily="18" charset="0"/>
              </a:rPr>
              <a:t>路模拟输入，</a:t>
            </a:r>
            <a:r>
              <a:rPr kumimoji="1" lang="en-US" altLang="zh-CN" sz="2800" b="1" dirty="0">
                <a:latin typeface="Times New Roman" pitchFamily="18" charset="0"/>
              </a:rPr>
              <a:t>8 bit </a:t>
            </a:r>
            <a:r>
              <a:rPr kumimoji="1" lang="zh-CN" altLang="en-US" sz="2800" b="1" dirty="0">
                <a:latin typeface="Times New Roman" pitchFamily="18" charset="0"/>
              </a:rPr>
              <a:t>输出</a:t>
            </a:r>
            <a:r>
              <a:rPr kumimoji="1" lang="en-US" altLang="zh-CN" sz="2800" b="1" dirty="0">
                <a:latin typeface="Times New Roman" pitchFamily="18" charset="0"/>
              </a:rPr>
              <a:t>(3S</a:t>
            </a:r>
            <a:r>
              <a:rPr kumimoji="1" lang="zh-CN" altLang="en-US" sz="2800" b="1" dirty="0">
                <a:latin typeface="Times New Roman" pitchFamily="18" charset="0"/>
              </a:rPr>
              <a:t>门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与常用</a:t>
            </a:r>
            <a:r>
              <a:rPr kumimoji="1" lang="en-US" altLang="zh-CN" sz="2800" b="1" dirty="0" err="1">
                <a:latin typeface="Times New Roman" pitchFamily="18" charset="0"/>
              </a:rPr>
              <a:t>μP</a:t>
            </a:r>
            <a:r>
              <a:rPr kumimoji="1" lang="zh-CN" altLang="en-US" sz="2800" b="1" dirty="0">
                <a:latin typeface="Times New Roman" pitchFamily="18" charset="0"/>
              </a:rPr>
              <a:t>兼容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采用逐次逼近法，转换时间约</a:t>
            </a:r>
            <a:r>
              <a:rPr kumimoji="1" lang="en-US" altLang="zh-CN" sz="2800" b="1" dirty="0">
                <a:latin typeface="Times New Roman" pitchFamily="18" charset="0"/>
              </a:rPr>
              <a:t>100μs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集成逐次逼近型</a:t>
            </a:r>
            <a:r>
              <a:rPr lang="en-US" altLang="zh-CN" dirty="0"/>
              <a:t>A/D</a:t>
            </a:r>
            <a:r>
              <a:rPr lang="zh-CN" altLang="en-US" dirty="0"/>
              <a:t>转换</a:t>
            </a:r>
            <a:r>
              <a:rPr lang="en-US" altLang="zh-CN" dirty="0"/>
              <a:t>——</a:t>
            </a:r>
            <a:r>
              <a:rPr lang="en-US" altLang="zh-CN" dirty="0" smtClean="0"/>
              <a:t>ADC0809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3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zh-CN" altLang="en-US" dirty="0"/>
              <a:t>以三位</a:t>
            </a:r>
            <a:r>
              <a:rPr lang="en-US" altLang="zh-CN" dirty="0"/>
              <a:t>DAC</a:t>
            </a:r>
            <a:r>
              <a:rPr lang="zh-CN" altLang="en-US" dirty="0"/>
              <a:t>为例，设</a:t>
            </a:r>
            <a:r>
              <a:rPr lang="en-US" altLang="zh-CN" dirty="0"/>
              <a:t>K=1</a:t>
            </a:r>
            <a:r>
              <a:rPr lang="zh-CN" altLang="en-US" dirty="0"/>
              <a:t>，可得出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和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的关系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D/A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83742"/>
              </p:ext>
            </p:extLst>
          </p:nvPr>
        </p:nvGraphicFramePr>
        <p:xfrm>
          <a:off x="1043608" y="2132856"/>
          <a:ext cx="1976834" cy="3672405"/>
        </p:xfrm>
        <a:graphic>
          <a:graphicData uri="http://schemas.openxmlformats.org/drawingml/2006/table">
            <a:tbl>
              <a:tblPr/>
              <a:tblGrid>
                <a:gridCol w="1272896"/>
                <a:gridCol w="703938"/>
              </a:tblGrid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85082"/>
              </p:ext>
            </p:extLst>
          </p:nvPr>
        </p:nvGraphicFramePr>
        <p:xfrm>
          <a:off x="3995936" y="2204864"/>
          <a:ext cx="3729481" cy="393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Visio" r:id="rId4" imgW="1961998" imgH="2072030" progId="Visio.Drawing.6">
                  <p:embed/>
                </p:oleObj>
              </mc:Choice>
              <mc:Fallback>
                <p:oleObj name="Visio" r:id="rId4" imgW="1961998" imgH="207203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04864"/>
                        <a:ext cx="3729481" cy="393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8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463297" y="876376"/>
            <a:ext cx="8001000" cy="5305425"/>
            <a:chOff x="288" y="912"/>
            <a:chExt cx="5040" cy="3342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288" y="912"/>
              <a:ext cx="5040" cy="3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57351" name="Group 7"/>
            <p:cNvGrpSpPr>
              <a:grpSpLocks/>
            </p:cNvGrpSpPr>
            <p:nvPr/>
          </p:nvGrpSpPr>
          <p:grpSpPr bwMode="auto">
            <a:xfrm>
              <a:off x="480" y="938"/>
              <a:ext cx="4752" cy="3282"/>
              <a:chOff x="1314" y="6669"/>
              <a:chExt cx="6723" cy="5256"/>
            </a:xfrm>
          </p:grpSpPr>
          <p:pic>
            <p:nvPicPr>
              <p:cNvPr id="57352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4" y="6669"/>
                <a:ext cx="6723" cy="5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353" name="Group 9"/>
              <p:cNvGrpSpPr>
                <a:grpSpLocks/>
              </p:cNvGrpSpPr>
              <p:nvPr/>
            </p:nvGrpSpPr>
            <p:grpSpPr bwMode="auto">
              <a:xfrm>
                <a:off x="4040" y="11403"/>
                <a:ext cx="2238" cy="522"/>
                <a:chOff x="6875" y="3596"/>
                <a:chExt cx="2778" cy="357"/>
              </a:xfrm>
            </p:grpSpPr>
            <p:sp>
              <p:nvSpPr>
                <p:cNvPr id="5735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875" y="3616"/>
                  <a:ext cx="160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endParaRPr lang="zh-CN" altLang="zh-CN" sz="1000">
                    <a:latin typeface="Times New Roman" pitchFamily="18" charset="0"/>
                  </a:endParaRPr>
                </a:p>
              </p:txBody>
            </p:sp>
            <p:sp>
              <p:nvSpPr>
                <p:cNvPr id="573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185" y="3596"/>
                  <a:ext cx="2468" cy="3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400" b="1">
                      <a:latin typeface="Times New Roman" pitchFamily="18" charset="0"/>
                    </a:rPr>
                    <a:t>ADC0809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04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70" name="Group 6"/>
          <p:cNvGrpSpPr>
            <a:grpSpLocks/>
          </p:cNvGrpSpPr>
          <p:nvPr/>
        </p:nvGrpSpPr>
        <p:grpSpPr bwMode="auto">
          <a:xfrm>
            <a:off x="3105150" y="1668463"/>
            <a:ext cx="2706688" cy="4173537"/>
            <a:chOff x="1956" y="1051"/>
            <a:chExt cx="1705" cy="2629"/>
          </a:xfrm>
        </p:grpSpPr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 rot="-10800000">
              <a:off x="2347" y="2254"/>
              <a:ext cx="1314" cy="1426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anchor="ctr"/>
            <a:lstStyle/>
            <a:p>
              <a:pPr algn="ctr">
                <a:lnSpc>
                  <a:spcPct val="80000"/>
                </a:lnSpc>
              </a:pPr>
              <a:endParaRPr kumimoji="1" lang="zh-CN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2029" y="1051"/>
              <a:ext cx="311" cy="2615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2185" y="152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2186" y="1826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>
              <a:off x="2186" y="2114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>
              <a:off x="2195" y="243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2186" y="2744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2186" y="306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>
              <a:off x="2187" y="3375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2177" y="123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1984" y="3282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1</a:t>
              </a:r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1975" y="2963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1976" y="2643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3</a:t>
              </a:r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1966" y="2332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4</a:t>
              </a:r>
            </a:p>
          </p:txBody>
        </p:sp>
        <p:sp>
          <p:nvSpPr>
            <p:cNvPr id="113685" name="Text Box 21"/>
            <p:cNvSpPr txBox="1">
              <a:spLocks noChangeArrowheads="1"/>
            </p:cNvSpPr>
            <p:nvPr/>
          </p:nvSpPr>
          <p:spPr bwMode="auto">
            <a:xfrm>
              <a:off x="1966" y="2021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5</a:t>
              </a:r>
            </a:p>
          </p:txBody>
        </p:sp>
        <p:sp>
          <p:nvSpPr>
            <p:cNvPr id="113686" name="Text Box 22"/>
            <p:cNvSpPr txBox="1">
              <a:spLocks noChangeArrowheads="1"/>
            </p:cNvSpPr>
            <p:nvPr/>
          </p:nvSpPr>
          <p:spPr bwMode="auto">
            <a:xfrm>
              <a:off x="1965" y="171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6</a:t>
              </a:r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957" y="1427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7</a:t>
              </a:r>
            </a:p>
          </p:txBody>
        </p:sp>
        <p:sp>
          <p:nvSpPr>
            <p:cNvPr id="113688" name="Text Box 24"/>
            <p:cNvSpPr txBox="1">
              <a:spLocks noChangeArrowheads="1"/>
            </p:cNvSpPr>
            <p:nvPr/>
          </p:nvSpPr>
          <p:spPr bwMode="auto">
            <a:xfrm>
              <a:off x="1956" y="1143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隶书" pitchFamily="49" charset="-122"/>
                </a:rPr>
                <a:t>8</a:t>
              </a:r>
            </a:p>
          </p:txBody>
        </p:sp>
      </p:grp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3787775" y="4165600"/>
            <a:ext cx="1873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5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＞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L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＞ 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4</a:t>
            </a:r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946525" y="4672013"/>
            <a:ext cx="16557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隶书" pitchFamily="49" charset="-122"/>
              </a:rPr>
              <a:t>量化为</a:t>
            </a: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隶书" pitchFamily="49" charset="-122"/>
              </a:rPr>
              <a:t>4</a:t>
            </a:r>
          </a:p>
        </p:txBody>
      </p:sp>
      <p:sp>
        <p:nvSpPr>
          <p:cNvPr id="113691" name="AutoShape 27"/>
          <p:cNvSpPr>
            <a:spLocks noChangeArrowheads="1"/>
          </p:cNvSpPr>
          <p:nvPr/>
        </p:nvSpPr>
        <p:spPr bwMode="auto">
          <a:xfrm flipV="1">
            <a:off x="1320800" y="4151313"/>
            <a:ext cx="1654175" cy="508000"/>
          </a:xfrm>
          <a:prstGeom prst="wedgeRoundRectCallout">
            <a:avLst>
              <a:gd name="adj1" fmla="val 59690"/>
              <a:gd name="adj2" fmla="val -141250"/>
              <a:gd name="adj3" fmla="val 16667"/>
            </a:avLst>
          </a:pr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尺子</a:t>
            </a:r>
          </a:p>
        </p:txBody>
      </p:sp>
      <p:sp>
        <p:nvSpPr>
          <p:cNvPr id="113692" name="AutoShape 28"/>
          <p:cNvSpPr>
            <a:spLocks noChangeArrowheads="1"/>
          </p:cNvSpPr>
          <p:nvPr/>
        </p:nvSpPr>
        <p:spPr bwMode="auto">
          <a:xfrm flipV="1">
            <a:off x="6500813" y="4395788"/>
            <a:ext cx="1654175" cy="508000"/>
          </a:xfrm>
          <a:prstGeom prst="wedgeRoundRectCallout">
            <a:avLst>
              <a:gd name="adj1" fmla="val -89639"/>
              <a:gd name="adj2" fmla="val -81255"/>
              <a:gd name="adj3" fmla="val 16667"/>
            </a:avLst>
          </a:pr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物体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4356100" y="20462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同时与各个刻度比较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并行比较型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9" grpId="0" autoUpdateAnimBg="0"/>
      <p:bldP spid="113690" grpId="0" autoUpdateAnimBg="0"/>
      <p:bldP spid="113691" grpId="0" animBg="1" autoUpdateAnimBg="0"/>
      <p:bldP spid="113692" grpId="0" animBg="1" autoUpdateAnimBg="0"/>
      <p:bldP spid="11369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52700" y="3308350"/>
            <a:ext cx="566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用电阻分压形成</a:t>
            </a:r>
            <a:r>
              <a:rPr kumimoji="1"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刻度</a:t>
            </a:r>
            <a:r>
              <a:rPr kumimoji="1" lang="zh-CN" altLang="en-US" sz="28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83017"/>
              </p:ext>
            </p:extLst>
          </p:nvPr>
        </p:nvGraphicFramePr>
        <p:xfrm>
          <a:off x="1402228" y="1268760"/>
          <a:ext cx="1173163" cy="486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Visio" r:id="rId4" imgW="708660" imgH="3283915" progId="Visio.Drawing.6">
                  <p:embed/>
                </p:oleObj>
              </mc:Choice>
              <mc:Fallback>
                <p:oleObj name="Visio" r:id="rId4" imgW="708660" imgH="328391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228" y="1268760"/>
                        <a:ext cx="1173163" cy="4869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并行比较型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0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352800" y="15573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每个电压刻度使用一个比较器</a:t>
            </a:r>
            <a:r>
              <a:rPr kumimoji="1" lang="zh-CN" altLang="en-US" sz="28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4572000" y="2781300"/>
            <a:ext cx="321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</a:rPr>
              <a:t>7/16V</a:t>
            </a:r>
            <a:r>
              <a:rPr kumimoji="1" lang="zh-CN" altLang="en-US" sz="2800">
                <a:solidFill>
                  <a:srgbClr val="CC0000"/>
                </a:solidFill>
                <a:latin typeface="Times New Roman" pitchFamily="18" charset="0"/>
              </a:rPr>
              <a:t>＜</a:t>
            </a:r>
            <a:r>
              <a:rPr kumimoji="1" lang="en-US" altLang="zh-CN" sz="2800" i="1">
                <a:solidFill>
                  <a:srgbClr val="CC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aseline="-2500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</a:rPr>
              <a:t>≤9/16V</a:t>
            </a:r>
          </a:p>
        </p:txBody>
      </p:sp>
      <p:graphicFrame>
        <p:nvGraphicFramePr>
          <p:cNvPr id="117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45931"/>
              </p:ext>
            </p:extLst>
          </p:nvPr>
        </p:nvGraphicFramePr>
        <p:xfrm>
          <a:off x="3090863" y="1773461"/>
          <a:ext cx="1746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Visio" r:id="rId4" imgW="89611" imgH="2371039" progId="Visio.Drawing.6">
                  <p:embed/>
                </p:oleObj>
              </mc:Choice>
              <mc:Fallback>
                <p:oleObj name="Visio" r:id="rId4" imgW="89611" imgH="237103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773461"/>
                        <a:ext cx="174625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660"/>
              </p:ext>
            </p:extLst>
          </p:nvPr>
        </p:nvGraphicFramePr>
        <p:xfrm>
          <a:off x="3436938" y="1775048"/>
          <a:ext cx="1778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Visio" r:id="rId6" imgW="89611" imgH="2371039" progId="Visio.Drawing.6">
                  <p:embed/>
                </p:oleObj>
              </mc:Choice>
              <mc:Fallback>
                <p:oleObj name="Visio" r:id="rId6" imgW="89611" imgH="237103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1775048"/>
                        <a:ext cx="1778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438831"/>
              </p:ext>
            </p:extLst>
          </p:nvPr>
        </p:nvGraphicFramePr>
        <p:xfrm>
          <a:off x="776288" y="1052736"/>
          <a:ext cx="2282825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Visio" r:id="rId8" imgW="1517599" imgH="3283610" progId="Visio.Drawing.6">
                  <p:embed/>
                </p:oleObj>
              </mc:Choice>
              <mc:Fallback>
                <p:oleObj name="Visio" r:id="rId8" imgW="1517599" imgH="328361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052736"/>
                        <a:ext cx="2282825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4592638" y="350043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</a:rPr>
              <a:t>5/16V</a:t>
            </a:r>
            <a:r>
              <a:rPr kumimoji="1" lang="zh-CN" altLang="en-US" sz="2800">
                <a:solidFill>
                  <a:srgbClr val="CC0000"/>
                </a:solidFill>
                <a:latin typeface="Times New Roman" pitchFamily="18" charset="0"/>
              </a:rPr>
              <a:t>＜</a:t>
            </a:r>
            <a:r>
              <a:rPr kumimoji="1" lang="en-US" altLang="zh-CN" sz="2800" i="1">
                <a:solidFill>
                  <a:srgbClr val="CC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aseline="-2500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</a:rPr>
              <a:t>≤7/16V</a:t>
            </a:r>
          </a:p>
        </p:txBody>
      </p:sp>
    </p:spTree>
    <p:extLst>
      <p:ext uri="{BB962C8B-B14F-4D97-AF65-F5344CB8AC3E}">
        <p14:creationId xmlns:p14="http://schemas.microsoft.com/office/powerpoint/2010/main" val="799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utoUpdateAnimBg="0"/>
      <p:bldP spid="117768" grpId="0" autoUpdateAnimBg="0"/>
      <p:bldP spid="11777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741488" y="314325"/>
            <a:ext cx="5859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并行比较型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A / D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转换器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484438" y="1341438"/>
          <a:ext cx="425450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Visio" r:id="rId4" imgW="3051353" imgH="3283610" progId="Visio.Drawing.6">
                  <p:embed/>
                </p:oleObj>
              </mc:Choice>
              <mc:Fallback>
                <p:oleObj name="Visio" r:id="rId4" imgW="3051353" imgH="328361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425450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5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4188" y="2330450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双积分型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转换器属于间接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转换器。将数字量转换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为模拟量分两步进行。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620713" y="3979863"/>
            <a:ext cx="764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第一步：将电压转化为时间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zh-CN" altLang="en-US" sz="2400" b="1">
                <a:latin typeface="Times New Roman" pitchFamily="18" charset="0"/>
              </a:rPr>
              <a:t>，使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zh-CN" altLang="en-US" sz="2400" b="1">
                <a:latin typeface="Times New Roman" pitchFamily="18" charset="0"/>
              </a:rPr>
              <a:t>与输入电压成正比；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55638" y="5040313"/>
            <a:ext cx="764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第二步：将时间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zh-CN" altLang="en-US" sz="2400" b="1">
                <a:latin typeface="Times New Roman" pitchFamily="18" charset="0"/>
              </a:rPr>
              <a:t>转化为数字量，使数字量与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zh-CN" altLang="en-US" sz="2400" b="1">
                <a:latin typeface="Times New Roman" pitchFamily="18" charset="0"/>
              </a:rPr>
              <a:t>成正比 。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39750" y="1557338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基本原理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双积分型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75" grpId="0" autoUpdateAnimBg="0"/>
      <p:bldP spid="58376" grpId="0" autoUpdateAnimBg="0"/>
      <p:bldP spid="5837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520700" y="1760538"/>
            <a:ext cx="4652963" cy="1606550"/>
            <a:chOff x="1342" y="2791"/>
            <a:chExt cx="2931" cy="1012"/>
          </a:xfrm>
        </p:grpSpPr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2953" y="3388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3083" y="3034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3083" y="3590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H="1">
              <a:off x="3074" y="358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3017" y="3803"/>
              <a:ext cx="1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3589" y="3477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3083" y="3034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373" y="2963"/>
              <a:ext cx="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3427" y="2963"/>
              <a:ext cx="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427" y="3034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3716" y="3034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Oval 18"/>
            <p:cNvSpPr>
              <a:spLocks noChangeArrowheads="1"/>
            </p:cNvSpPr>
            <p:nvPr/>
          </p:nvSpPr>
          <p:spPr bwMode="auto">
            <a:xfrm>
              <a:off x="3706" y="3463"/>
              <a:ext cx="28" cy="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2300" y="3034"/>
              <a:ext cx="27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S</a:t>
              </a:r>
              <a:r>
                <a:rPr kumimoji="1" lang="en-US" altLang="zh-CN" sz="2000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1873" y="3510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Oval 21"/>
            <p:cNvSpPr>
              <a:spLocks noChangeArrowheads="1"/>
            </p:cNvSpPr>
            <p:nvPr/>
          </p:nvSpPr>
          <p:spPr bwMode="auto">
            <a:xfrm>
              <a:off x="2283" y="3489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1873" y="3267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Oval 23"/>
            <p:cNvSpPr>
              <a:spLocks noChangeArrowheads="1"/>
            </p:cNvSpPr>
            <p:nvPr/>
          </p:nvSpPr>
          <p:spPr bwMode="auto">
            <a:xfrm>
              <a:off x="2283" y="3246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Oval 24"/>
            <p:cNvSpPr>
              <a:spLocks noChangeArrowheads="1"/>
            </p:cNvSpPr>
            <p:nvPr/>
          </p:nvSpPr>
          <p:spPr bwMode="auto">
            <a:xfrm>
              <a:off x="2451" y="3358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2506" y="337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2652" y="3352"/>
              <a:ext cx="289" cy="6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Oval 27"/>
            <p:cNvSpPr>
              <a:spLocks noChangeArrowheads="1"/>
            </p:cNvSpPr>
            <p:nvPr/>
          </p:nvSpPr>
          <p:spPr bwMode="auto">
            <a:xfrm>
              <a:off x="3074" y="3368"/>
              <a:ext cx="28" cy="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321" y="3287"/>
              <a:ext cx="139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3979" y="3322"/>
              <a:ext cx="29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v</a:t>
              </a:r>
              <a:r>
                <a:rPr kumimoji="1" lang="en-US" altLang="zh-CN" sz="2000" baseline="-25000">
                  <a:latin typeface="Times New Roman" pitchFamily="18" charset="0"/>
                </a:rPr>
                <a:t>O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2683" y="3119"/>
              <a:ext cx="25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3157" y="2791"/>
              <a:ext cx="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3252" y="3499"/>
              <a:ext cx="8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</a:pPr>
              <a:r>
                <a:rPr kumimoji="1" lang="en-US" altLang="zh-CN" sz="1200" b="1">
                  <a:latin typeface="宋体" pitchFamily="2" charset="-122"/>
                </a:rPr>
                <a:t>+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59425" name="Oval 33"/>
            <p:cNvSpPr>
              <a:spLocks noChangeArrowheads="1"/>
            </p:cNvSpPr>
            <p:nvPr/>
          </p:nvSpPr>
          <p:spPr bwMode="auto">
            <a:xfrm>
              <a:off x="1836" y="3489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Oval 34"/>
            <p:cNvSpPr>
              <a:spLocks noChangeArrowheads="1"/>
            </p:cNvSpPr>
            <p:nvPr/>
          </p:nvSpPr>
          <p:spPr bwMode="auto">
            <a:xfrm>
              <a:off x="1836" y="3246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1342" y="3355"/>
              <a:ext cx="68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Batang" pitchFamily="18" charset="-127"/>
                  <a:ea typeface="Batang" pitchFamily="18" charset="-127"/>
                </a:rPr>
                <a:t>-</a:t>
              </a:r>
              <a:r>
                <a:rPr kumimoji="1" lang="en-US" altLang="zh-CN" sz="2000">
                  <a:latin typeface="Times New Roman" pitchFamily="18" charset="0"/>
                </a:rPr>
                <a:t>V</a:t>
              </a:r>
              <a:r>
                <a:rPr kumimoji="1" lang="en-US" altLang="zh-CN" sz="2000" baseline="-25000">
                  <a:latin typeface="Times New Roman" pitchFamily="18" charset="0"/>
                </a:rPr>
                <a:t>REF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1585" y="3105"/>
              <a:ext cx="29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v</a:t>
              </a:r>
              <a:r>
                <a:rPr kumimoji="1" lang="en-US" altLang="zh-CN" sz="2000" baseline="-25000">
                  <a:latin typeface="Times New Roman" pitchFamily="18" charset="0"/>
                </a:rPr>
                <a:t>I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9429" name="Oval 37"/>
            <p:cNvSpPr>
              <a:spLocks noChangeArrowheads="1"/>
            </p:cNvSpPr>
            <p:nvPr/>
          </p:nvSpPr>
          <p:spPr bwMode="auto">
            <a:xfrm>
              <a:off x="3937" y="3448"/>
              <a:ext cx="44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0" name="AutoShape 38"/>
            <p:cNvSpPr>
              <a:spLocks noChangeArrowheads="1"/>
            </p:cNvSpPr>
            <p:nvPr/>
          </p:nvSpPr>
          <p:spPr bwMode="auto">
            <a:xfrm rot="5400000">
              <a:off x="3222" y="3288"/>
              <a:ext cx="360" cy="37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Text Box 39"/>
            <p:cNvSpPr txBox="1">
              <a:spLocks noChangeArrowheads="1"/>
            </p:cNvSpPr>
            <p:nvPr/>
          </p:nvSpPr>
          <p:spPr bwMode="auto">
            <a:xfrm>
              <a:off x="3182" y="3305"/>
              <a:ext cx="20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1200" b="1">
                  <a:latin typeface="Batang" pitchFamily="18" charset="-127"/>
                  <a:ea typeface="Batang" pitchFamily="18" charset="-127"/>
                </a:rPr>
                <a:t>-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3239" y="3339"/>
              <a:ext cx="25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1217613" y="3562350"/>
            <a:ext cx="256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开关</a:t>
            </a:r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合到</a:t>
            </a:r>
            <a:r>
              <a:rPr kumimoji="1" lang="en-US" altLang="zh-CN" sz="2400" i="1">
                <a:latin typeface="Times New Roman" pitchFamily="18" charset="0"/>
              </a:rPr>
              <a:t>v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一侧 </a:t>
            </a: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5" name="Object 43"/>
          <p:cNvGraphicFramePr>
            <a:graphicFrameLocks noChangeAspect="1"/>
          </p:cNvGraphicFramePr>
          <p:nvPr/>
        </p:nvGraphicFramePr>
        <p:xfrm>
          <a:off x="1262063" y="4035425"/>
          <a:ext cx="27035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公式" r:id="rId4" imgW="1790700" imgH="406400" progId="Equation.3">
                  <p:embed/>
                </p:oleObj>
              </mc:Choice>
              <mc:Fallback>
                <p:oleObj name="公式" r:id="rId4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035425"/>
                        <a:ext cx="270351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6" name="Rectangle 44"/>
          <p:cNvSpPr>
            <a:spLocks noChangeArrowheads="1"/>
          </p:cNvSpPr>
          <p:nvPr/>
        </p:nvSpPr>
        <p:spPr bwMode="auto">
          <a:xfrm>
            <a:off x="1087438" y="4741863"/>
            <a:ext cx="314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开关</a:t>
            </a:r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12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接到－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1200">
                <a:latin typeface="Times New Roman" pitchFamily="18" charset="0"/>
              </a:rPr>
              <a:t>REF</a:t>
            </a:r>
            <a:r>
              <a:rPr kumimoji="1" lang="zh-CN" altLang="en-US" sz="2400">
                <a:latin typeface="Times New Roman" pitchFamily="18" charset="0"/>
              </a:rPr>
              <a:t>一侧 </a:t>
            </a:r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8" name="Object 46"/>
          <p:cNvGraphicFramePr>
            <a:graphicFrameLocks noChangeAspect="1"/>
          </p:cNvGraphicFramePr>
          <p:nvPr/>
        </p:nvGraphicFramePr>
        <p:xfrm>
          <a:off x="1119188" y="5246688"/>
          <a:ext cx="50561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公式" r:id="rId6" imgW="3365500" imgH="406400" progId="Equation.3">
                  <p:embed/>
                </p:oleObj>
              </mc:Choice>
              <mc:Fallback>
                <p:oleObj name="公式" r:id="rId6" imgW="3365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246688"/>
                        <a:ext cx="505618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40" name="Object 48"/>
          <p:cNvGraphicFramePr>
            <a:graphicFrameLocks noChangeAspect="1"/>
          </p:cNvGraphicFramePr>
          <p:nvPr/>
        </p:nvGraphicFramePr>
        <p:xfrm>
          <a:off x="6559550" y="5229225"/>
          <a:ext cx="11445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公式" r:id="rId8" imgW="761669" imgH="444307" progId="Equation.3">
                  <p:embed/>
                </p:oleObj>
              </mc:Choice>
              <mc:Fallback>
                <p:oleObj name="公式" r:id="rId8" imgW="7616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5229225"/>
                        <a:ext cx="11445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2717800" y="5995988"/>
            <a:ext cx="499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∵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en-US" altLang="zh-CN" sz="12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为常数，∴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en-US" altLang="zh-CN" sz="12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与</a:t>
            </a:r>
            <a:r>
              <a:rPr kumimoji="1" lang="en-US" altLang="zh-CN" sz="2400" i="1" dirty="0" err="1">
                <a:latin typeface="Times New Roman" pitchFamily="18" charset="0"/>
              </a:rPr>
              <a:t>v</a:t>
            </a:r>
            <a:r>
              <a:rPr kumimoji="1" lang="en-US" altLang="zh-CN" sz="1200" dirty="0" err="1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成正比</a:t>
            </a:r>
          </a:p>
        </p:txBody>
      </p: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302250" y="1746250"/>
            <a:ext cx="3313113" cy="2322513"/>
            <a:chOff x="847" y="1136"/>
            <a:chExt cx="2087" cy="1463"/>
          </a:xfrm>
        </p:grpSpPr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1111" y="1822"/>
              <a:ext cx="16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1100" y="1223"/>
              <a:ext cx="0" cy="1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5" name="Text Box 53"/>
            <p:cNvSpPr txBox="1">
              <a:spLocks noChangeArrowheads="1"/>
            </p:cNvSpPr>
            <p:nvPr/>
          </p:nvSpPr>
          <p:spPr bwMode="auto">
            <a:xfrm>
              <a:off x="932" y="1699"/>
              <a:ext cx="21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446" name="Text Box 54"/>
            <p:cNvSpPr txBox="1">
              <a:spLocks noChangeArrowheads="1"/>
            </p:cNvSpPr>
            <p:nvPr/>
          </p:nvSpPr>
          <p:spPr bwMode="auto">
            <a:xfrm>
              <a:off x="847" y="1136"/>
              <a:ext cx="30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v</a:t>
              </a:r>
              <a:r>
                <a:rPr kumimoji="1" lang="en-US" altLang="zh-CN" sz="2000" baseline="-25000">
                  <a:latin typeface="Times New Roman" pitchFamily="18" charset="0"/>
                </a:rPr>
                <a:t>O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9447" name="Text Box 55"/>
            <p:cNvSpPr txBox="1">
              <a:spLocks noChangeArrowheads="1"/>
            </p:cNvSpPr>
            <p:nvPr/>
          </p:nvSpPr>
          <p:spPr bwMode="auto">
            <a:xfrm>
              <a:off x="2722" y="1686"/>
              <a:ext cx="21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t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59448" name="Line 56"/>
          <p:cNvSpPr>
            <a:spLocks noChangeShapeType="1"/>
          </p:cNvSpPr>
          <p:nvPr/>
        </p:nvSpPr>
        <p:spPr bwMode="auto">
          <a:xfrm>
            <a:off x="7278688" y="2192338"/>
            <a:ext cx="0" cy="180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9" name="Line 57"/>
          <p:cNvSpPr>
            <a:spLocks noChangeShapeType="1"/>
          </p:cNvSpPr>
          <p:nvPr/>
        </p:nvSpPr>
        <p:spPr bwMode="auto">
          <a:xfrm>
            <a:off x="5718175" y="2846388"/>
            <a:ext cx="1546225" cy="1071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0" name="Line 58"/>
          <p:cNvSpPr>
            <a:spLocks noChangeShapeType="1"/>
          </p:cNvSpPr>
          <p:nvPr/>
        </p:nvSpPr>
        <p:spPr bwMode="auto">
          <a:xfrm flipV="1">
            <a:off x="7292975" y="2828925"/>
            <a:ext cx="738188" cy="1101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1" name="Line 59"/>
          <p:cNvSpPr>
            <a:spLocks noChangeShapeType="1"/>
          </p:cNvSpPr>
          <p:nvPr/>
        </p:nvSpPr>
        <p:spPr bwMode="auto">
          <a:xfrm>
            <a:off x="5702300" y="2859088"/>
            <a:ext cx="1563688" cy="617537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 flipV="1">
            <a:off x="7307263" y="2832100"/>
            <a:ext cx="404812" cy="601663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3" name="Line 61"/>
          <p:cNvSpPr>
            <a:spLocks noChangeShapeType="1"/>
          </p:cNvSpPr>
          <p:nvPr/>
        </p:nvSpPr>
        <p:spPr bwMode="auto">
          <a:xfrm flipV="1">
            <a:off x="8029575" y="2155825"/>
            <a:ext cx="0" cy="668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54" name="Group 62"/>
          <p:cNvGrpSpPr>
            <a:grpSpLocks/>
          </p:cNvGrpSpPr>
          <p:nvPr/>
        </p:nvGrpSpPr>
        <p:grpSpPr bwMode="auto">
          <a:xfrm>
            <a:off x="5703888" y="1839913"/>
            <a:ext cx="1546225" cy="444500"/>
            <a:chOff x="2115" y="790"/>
            <a:chExt cx="974" cy="280"/>
          </a:xfrm>
        </p:grpSpPr>
        <p:sp>
          <p:nvSpPr>
            <p:cNvPr id="59455" name="Line 63"/>
            <p:cNvSpPr>
              <a:spLocks noChangeShapeType="1"/>
            </p:cNvSpPr>
            <p:nvPr/>
          </p:nvSpPr>
          <p:spPr bwMode="auto">
            <a:xfrm flipH="1">
              <a:off x="2115" y="1070"/>
              <a:ext cx="9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6" name="Text Box 64"/>
            <p:cNvSpPr txBox="1">
              <a:spLocks noChangeArrowheads="1"/>
            </p:cNvSpPr>
            <p:nvPr/>
          </p:nvSpPr>
          <p:spPr bwMode="auto">
            <a:xfrm>
              <a:off x="2476" y="790"/>
              <a:ext cx="34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T</a:t>
              </a:r>
              <a:r>
                <a:rPr kumimoji="1" lang="en-US" altLang="zh-CN" sz="2000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grpSp>
        <p:nvGrpSpPr>
          <p:cNvPr id="59457" name="Group 65"/>
          <p:cNvGrpSpPr>
            <a:grpSpLocks/>
          </p:cNvGrpSpPr>
          <p:nvPr/>
        </p:nvGrpSpPr>
        <p:grpSpPr bwMode="auto">
          <a:xfrm>
            <a:off x="7326313" y="1906588"/>
            <a:ext cx="660400" cy="434975"/>
            <a:chOff x="4490" y="1037"/>
            <a:chExt cx="416" cy="274"/>
          </a:xfrm>
        </p:grpSpPr>
        <p:sp>
          <p:nvSpPr>
            <p:cNvPr id="59458" name="Line 66"/>
            <p:cNvSpPr>
              <a:spLocks noChangeShapeType="1"/>
            </p:cNvSpPr>
            <p:nvPr/>
          </p:nvSpPr>
          <p:spPr bwMode="auto">
            <a:xfrm>
              <a:off x="4490" y="1280"/>
              <a:ext cx="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9" name="Text Box 67"/>
            <p:cNvSpPr txBox="1">
              <a:spLocks noChangeArrowheads="1"/>
            </p:cNvSpPr>
            <p:nvPr/>
          </p:nvSpPr>
          <p:spPr bwMode="auto">
            <a:xfrm>
              <a:off x="4544" y="1037"/>
              <a:ext cx="28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T</a:t>
              </a:r>
              <a:r>
                <a:rPr kumimoji="1" lang="en-US" altLang="zh-CN" sz="2000" baseline="-25000"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5876925" y="3363913"/>
            <a:ext cx="752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v</a:t>
            </a:r>
            <a:r>
              <a:rPr kumimoji="1" lang="en-US" altLang="zh-CN" sz="1600" baseline="-25000">
                <a:latin typeface="Times New Roman" pitchFamily="18" charset="0"/>
              </a:rPr>
              <a:t>I</a:t>
            </a:r>
            <a:r>
              <a:rPr kumimoji="1" lang="en-US" altLang="zh-CN" sz="1600">
                <a:latin typeface="Times New Roman" pitchFamily="18" charset="0"/>
              </a:rPr>
              <a:t>=V</a:t>
            </a:r>
            <a:r>
              <a:rPr kumimoji="1" lang="en-US" altLang="zh-CN" sz="1600" baseline="-25000">
                <a:latin typeface="Times New Roman" pitchFamily="18" charset="0"/>
              </a:rPr>
              <a:t>I1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6373813" y="2865438"/>
            <a:ext cx="7429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v</a:t>
            </a:r>
            <a:r>
              <a:rPr kumimoji="1" lang="en-US" altLang="zh-CN" sz="1600" baseline="-25000">
                <a:latin typeface="Times New Roman" pitchFamily="18" charset="0"/>
              </a:rPr>
              <a:t>I</a:t>
            </a:r>
            <a:r>
              <a:rPr kumimoji="1" lang="en-US" altLang="zh-CN" sz="1600">
                <a:latin typeface="Times New Roman" pitchFamily="18" charset="0"/>
              </a:rPr>
              <a:t>=V</a:t>
            </a:r>
            <a:r>
              <a:rPr kumimoji="1" lang="en-US" altLang="zh-CN" sz="1600" baseline="-25000">
                <a:latin typeface="Times New Roman" pitchFamily="18" charset="0"/>
              </a:rPr>
              <a:t>I2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 flipV="1">
            <a:off x="7699375" y="2392363"/>
            <a:ext cx="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63" name="Group 71"/>
          <p:cNvGrpSpPr>
            <a:grpSpLocks/>
          </p:cNvGrpSpPr>
          <p:nvPr/>
        </p:nvGrpSpPr>
        <p:grpSpPr bwMode="auto">
          <a:xfrm>
            <a:off x="6940550" y="2365375"/>
            <a:ext cx="1071563" cy="434975"/>
            <a:chOff x="2574" y="795"/>
            <a:chExt cx="675" cy="274"/>
          </a:xfrm>
        </p:grpSpPr>
        <p:sp>
          <p:nvSpPr>
            <p:cNvPr id="59464" name="Line 72"/>
            <p:cNvSpPr>
              <a:spLocks noChangeShapeType="1"/>
            </p:cNvSpPr>
            <p:nvPr/>
          </p:nvSpPr>
          <p:spPr bwMode="auto">
            <a:xfrm>
              <a:off x="3052" y="969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Line 73"/>
            <p:cNvSpPr>
              <a:spLocks noChangeShapeType="1"/>
            </p:cNvSpPr>
            <p:nvPr/>
          </p:nvSpPr>
          <p:spPr bwMode="auto">
            <a:xfrm>
              <a:off x="2574" y="964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6" name="Text Box 74"/>
            <p:cNvSpPr txBox="1">
              <a:spLocks noChangeArrowheads="1"/>
            </p:cNvSpPr>
            <p:nvPr/>
          </p:nvSpPr>
          <p:spPr bwMode="auto">
            <a:xfrm>
              <a:off x="2773" y="795"/>
              <a:ext cx="32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</a:rPr>
                <a:t>T</a:t>
              </a:r>
              <a:r>
                <a:rPr kumimoji="1" lang="en-US" altLang="zh-CN" sz="2000" baseline="-25000">
                  <a:latin typeface="Times New Roman" pitchFamily="18" charset="0"/>
                </a:rPr>
                <a:t>2</a:t>
              </a:r>
              <a:r>
                <a:rPr kumimoji="1" lang="en-US" altLang="zh-CN" sz="2000">
                  <a:latin typeface="Times New Roman" pitchFamily="18" charset="0"/>
                </a:rPr>
                <a:t>’</a:t>
              </a:r>
            </a:p>
          </p:txBody>
        </p:sp>
      </p:grpSp>
      <p:sp>
        <p:nvSpPr>
          <p:cNvPr id="59467" name="Text Box 75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5211763" y="4054475"/>
            <a:ext cx="34385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时段①：固定时间积分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到时结束</a:t>
            </a:r>
          </a:p>
        </p:txBody>
      </p:sp>
      <p:sp>
        <p:nvSpPr>
          <p:cNvPr id="59468" name="Text Box 76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5281613" y="4024313"/>
            <a:ext cx="312737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时段②：固定斜率积分，过零结束</a:t>
            </a:r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474663" y="1265238"/>
            <a:ext cx="757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第一步：将电压转化为时间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，使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与输入电压成正比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双积分型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84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utoUpdateAnimBg="0"/>
      <p:bldP spid="59436" grpId="0" autoUpdateAnimBg="0"/>
      <p:bldP spid="59441" grpId="0" autoUpdateAnimBg="0"/>
      <p:bldP spid="59448" grpId="0" animBg="1"/>
      <p:bldP spid="59449" grpId="0" animBg="1"/>
      <p:bldP spid="59450" grpId="0" animBg="1"/>
      <p:bldP spid="59451" grpId="0" animBg="1"/>
      <p:bldP spid="59452" grpId="0" animBg="1"/>
      <p:bldP spid="59453" grpId="0" animBg="1"/>
      <p:bldP spid="59460" grpId="0" autoUpdateAnimBg="0"/>
      <p:bldP spid="59461" grpId="0" autoUpdateAnimBg="0"/>
      <p:bldP spid="59462" grpId="0" animBg="1"/>
      <p:bldP spid="59467" grpId="0" animBg="1" autoUpdateAnimBg="0"/>
      <p:bldP spid="59468" grpId="0" animBg="1" autoUpdateAnimBg="0"/>
      <p:bldP spid="5946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843213" y="4797425"/>
          <a:ext cx="25130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公式" r:id="rId4" imgW="1015920" imgH="380880" progId="Equation.3">
                  <p:embed/>
                </p:oleObj>
              </mc:Choice>
              <mc:Fallback>
                <p:oleObj name="公式" r:id="rId4" imgW="1015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25130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41350" y="1360488"/>
            <a:ext cx="757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第二步：将时间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转化为数字量，使数字量与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成正比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1247775" y="2530475"/>
            <a:ext cx="5734050" cy="1778000"/>
            <a:chOff x="786" y="1594"/>
            <a:chExt cx="3612" cy="1120"/>
          </a:xfrm>
        </p:grpSpPr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2020" y="1762"/>
              <a:ext cx="26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2883" y="1669"/>
              <a:ext cx="346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计数器</a:t>
              </a:r>
            </a:p>
          </p:txBody>
        </p:sp>
        <p:sp>
          <p:nvSpPr>
            <p:cNvPr id="60427" name="AutoShape 11"/>
            <p:cNvSpPr>
              <a:spLocks noChangeArrowheads="1"/>
            </p:cNvSpPr>
            <p:nvPr/>
          </p:nvSpPr>
          <p:spPr bwMode="auto">
            <a:xfrm>
              <a:off x="3305" y="1877"/>
              <a:ext cx="395" cy="216"/>
            </a:xfrm>
            <a:prstGeom prst="rightArrow">
              <a:avLst>
                <a:gd name="adj1" fmla="val 50000"/>
                <a:gd name="adj2" fmla="val 4571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2304" y="1974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659" y="1847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V="1">
              <a:off x="1671" y="2076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1665" y="2076"/>
              <a:ext cx="0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1466" y="2447"/>
              <a:ext cx="41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 b="1" i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786" y="1822"/>
              <a:ext cx="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1432" y="182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 flipV="1">
              <a:off x="1432" y="1606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973" y="1602"/>
              <a:ext cx="4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978" y="1733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Text Box 22"/>
            <p:cNvSpPr txBox="1">
              <a:spLocks noChangeArrowheads="1"/>
            </p:cNvSpPr>
            <p:nvPr/>
          </p:nvSpPr>
          <p:spPr bwMode="auto">
            <a:xfrm>
              <a:off x="1059" y="1749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2794" y="1594"/>
              <a:ext cx="503" cy="79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995" y="1742"/>
              <a:ext cx="300" cy="43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3678" y="18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数字量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 flipV="1">
              <a:off x="968" y="1604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双积分型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9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989264" y="1382096"/>
            <a:ext cx="7315200" cy="4802982"/>
            <a:chOff x="496" y="898"/>
            <a:chExt cx="4749" cy="3239"/>
          </a:xfrm>
        </p:grpSpPr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793" y="898"/>
              <a:ext cx="36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589" y="3259"/>
              <a:ext cx="44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2361" y="3226"/>
              <a:ext cx="0" cy="6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V="1">
              <a:off x="5171" y="3226"/>
              <a:ext cx="7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>
              <a:off x="2458" y="3635"/>
              <a:ext cx="32" cy="29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Oval 13"/>
            <p:cNvSpPr>
              <a:spLocks noChangeArrowheads="1"/>
            </p:cNvSpPr>
            <p:nvPr/>
          </p:nvSpPr>
          <p:spPr bwMode="auto">
            <a:xfrm>
              <a:off x="3942" y="3640"/>
              <a:ext cx="31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Oval 14"/>
            <p:cNvSpPr>
              <a:spLocks noChangeArrowheads="1"/>
            </p:cNvSpPr>
            <p:nvPr/>
          </p:nvSpPr>
          <p:spPr bwMode="auto">
            <a:xfrm>
              <a:off x="1736" y="3635"/>
              <a:ext cx="31" cy="29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Oval 15"/>
            <p:cNvSpPr>
              <a:spLocks noChangeArrowheads="1"/>
            </p:cNvSpPr>
            <p:nvPr/>
          </p:nvSpPr>
          <p:spPr bwMode="auto">
            <a:xfrm>
              <a:off x="1058" y="3634"/>
              <a:ext cx="32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>
              <a:off x="963" y="3652"/>
              <a:ext cx="25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1308" y="3204"/>
              <a:ext cx="242" cy="33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1759" y="3494"/>
              <a:ext cx="7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1889" y="3149"/>
              <a:ext cx="358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1851" y="3130"/>
              <a:ext cx="30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1T</a:t>
              </a:r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1888" y="3309"/>
              <a:ext cx="66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 flipH="1">
              <a:off x="1886" y="3370"/>
              <a:ext cx="77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1912" y="3260"/>
              <a:ext cx="30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1778" y="3226"/>
              <a:ext cx="1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>
              <a:off x="1563" y="3366"/>
              <a:ext cx="2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2608" y="3149"/>
              <a:ext cx="358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2560" y="3130"/>
              <a:ext cx="38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1T</a:t>
              </a: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2608" y="3309"/>
              <a:ext cx="64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 flipH="1">
              <a:off x="2604" y="3370"/>
              <a:ext cx="77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Text Box 30"/>
            <p:cNvSpPr txBox="1">
              <a:spLocks noChangeArrowheads="1"/>
            </p:cNvSpPr>
            <p:nvPr/>
          </p:nvSpPr>
          <p:spPr bwMode="auto">
            <a:xfrm>
              <a:off x="2631" y="3254"/>
              <a:ext cx="27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2247" y="3226"/>
              <a:ext cx="1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2361" y="3366"/>
              <a:ext cx="1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2967" y="3226"/>
              <a:ext cx="11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4086" y="3149"/>
              <a:ext cx="358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053" y="3130"/>
              <a:ext cx="37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1T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086" y="3309"/>
              <a:ext cx="65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H="1">
              <a:off x="4083" y="3370"/>
              <a:ext cx="76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Text Box 38"/>
            <p:cNvSpPr txBox="1">
              <a:spLocks noChangeArrowheads="1"/>
            </p:cNvSpPr>
            <p:nvPr/>
          </p:nvSpPr>
          <p:spPr bwMode="auto">
            <a:xfrm>
              <a:off x="4125" y="3260"/>
              <a:ext cx="28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954" y="3366"/>
              <a:ext cx="8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4804" y="3149"/>
              <a:ext cx="357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4784" y="3141"/>
              <a:ext cx="38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1T</a:t>
              </a:r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>
              <a:off x="4797" y="3309"/>
              <a:ext cx="66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 flipH="1">
              <a:off x="4801" y="3370"/>
              <a:ext cx="71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4827" y="3270"/>
              <a:ext cx="27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4443" y="3226"/>
              <a:ext cx="12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4567" y="3366"/>
              <a:ext cx="1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>
              <a:off x="4672" y="3505"/>
              <a:ext cx="0" cy="1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3954" y="3497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2473" y="3497"/>
              <a:ext cx="0" cy="1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1757" y="3497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1" name="Oval 51"/>
            <p:cNvSpPr>
              <a:spLocks noChangeArrowheads="1"/>
            </p:cNvSpPr>
            <p:nvPr/>
          </p:nvSpPr>
          <p:spPr bwMode="auto">
            <a:xfrm>
              <a:off x="3504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2" name="Oval 52"/>
            <p:cNvSpPr>
              <a:spLocks noChangeArrowheads="1"/>
            </p:cNvSpPr>
            <p:nvPr/>
          </p:nvSpPr>
          <p:spPr bwMode="auto">
            <a:xfrm>
              <a:off x="3622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3" name="Oval 53"/>
            <p:cNvSpPr>
              <a:spLocks noChangeArrowheads="1"/>
            </p:cNvSpPr>
            <p:nvPr/>
          </p:nvSpPr>
          <p:spPr bwMode="auto">
            <a:xfrm>
              <a:off x="3384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Text Box 54"/>
            <p:cNvSpPr txBox="1">
              <a:spLocks noChangeArrowheads="1"/>
            </p:cNvSpPr>
            <p:nvPr/>
          </p:nvSpPr>
          <p:spPr bwMode="auto">
            <a:xfrm>
              <a:off x="2594" y="3391"/>
              <a:ext cx="28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4066" y="3391"/>
              <a:ext cx="28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496" name="Text Box 56"/>
            <p:cNvSpPr txBox="1">
              <a:spLocks noChangeArrowheads="1"/>
            </p:cNvSpPr>
            <p:nvPr/>
          </p:nvSpPr>
          <p:spPr bwMode="auto">
            <a:xfrm>
              <a:off x="4801" y="3379"/>
              <a:ext cx="28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497" name="Text Box 57"/>
            <p:cNvSpPr txBox="1">
              <a:spLocks noChangeArrowheads="1"/>
            </p:cNvSpPr>
            <p:nvPr/>
          </p:nvSpPr>
          <p:spPr bwMode="auto">
            <a:xfrm>
              <a:off x="1866" y="3404"/>
              <a:ext cx="28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 flipV="1">
              <a:off x="2472" y="3498"/>
              <a:ext cx="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4567" y="3234"/>
              <a:ext cx="0" cy="6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3078" y="3234"/>
              <a:ext cx="0" cy="6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2523" y="3229"/>
              <a:ext cx="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4712" y="3229"/>
              <a:ext cx="8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 flipV="1">
              <a:off x="3960" y="3498"/>
              <a:ext cx="7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64"/>
            <p:cNvSpPr>
              <a:spLocks noChangeShapeType="1"/>
            </p:cNvSpPr>
            <p:nvPr/>
          </p:nvSpPr>
          <p:spPr bwMode="auto">
            <a:xfrm>
              <a:off x="4002" y="3210"/>
              <a:ext cx="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>
              <a:off x="4668" y="3507"/>
              <a:ext cx="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6" name="Oval 66"/>
            <p:cNvSpPr>
              <a:spLocks noChangeArrowheads="1"/>
            </p:cNvSpPr>
            <p:nvPr/>
          </p:nvSpPr>
          <p:spPr bwMode="auto">
            <a:xfrm>
              <a:off x="1846" y="3341"/>
              <a:ext cx="47" cy="41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7" name="Oval 67"/>
            <p:cNvSpPr>
              <a:spLocks noChangeArrowheads="1"/>
            </p:cNvSpPr>
            <p:nvPr/>
          </p:nvSpPr>
          <p:spPr bwMode="auto">
            <a:xfrm>
              <a:off x="2554" y="3341"/>
              <a:ext cx="48" cy="41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8" name="Oval 68"/>
            <p:cNvSpPr>
              <a:spLocks noChangeArrowheads="1"/>
            </p:cNvSpPr>
            <p:nvPr/>
          </p:nvSpPr>
          <p:spPr bwMode="auto">
            <a:xfrm>
              <a:off x="4032" y="3469"/>
              <a:ext cx="47" cy="43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Oval 69"/>
            <p:cNvSpPr>
              <a:spLocks noChangeArrowheads="1"/>
            </p:cNvSpPr>
            <p:nvPr/>
          </p:nvSpPr>
          <p:spPr bwMode="auto">
            <a:xfrm>
              <a:off x="4032" y="3341"/>
              <a:ext cx="47" cy="41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2554" y="3469"/>
              <a:ext cx="48" cy="43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Oval 71"/>
            <p:cNvSpPr>
              <a:spLocks noChangeArrowheads="1"/>
            </p:cNvSpPr>
            <p:nvPr/>
          </p:nvSpPr>
          <p:spPr bwMode="auto">
            <a:xfrm>
              <a:off x="1836" y="3469"/>
              <a:ext cx="47" cy="43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Oval 72"/>
            <p:cNvSpPr>
              <a:spLocks noChangeArrowheads="1"/>
            </p:cNvSpPr>
            <p:nvPr/>
          </p:nvSpPr>
          <p:spPr bwMode="auto">
            <a:xfrm>
              <a:off x="4751" y="3341"/>
              <a:ext cx="47" cy="41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Oval 73"/>
            <p:cNvSpPr>
              <a:spLocks noChangeArrowheads="1"/>
            </p:cNvSpPr>
            <p:nvPr/>
          </p:nvSpPr>
          <p:spPr bwMode="auto">
            <a:xfrm>
              <a:off x="4750" y="3479"/>
              <a:ext cx="46" cy="43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Oval 74"/>
            <p:cNvSpPr>
              <a:spLocks noChangeArrowheads="1"/>
            </p:cNvSpPr>
            <p:nvPr/>
          </p:nvSpPr>
          <p:spPr bwMode="auto">
            <a:xfrm>
              <a:off x="4558" y="3346"/>
              <a:ext cx="31" cy="28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Oval 75"/>
            <p:cNvSpPr>
              <a:spLocks noChangeArrowheads="1"/>
            </p:cNvSpPr>
            <p:nvPr/>
          </p:nvSpPr>
          <p:spPr bwMode="auto">
            <a:xfrm>
              <a:off x="3069" y="3354"/>
              <a:ext cx="31" cy="29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6" name="Oval 76"/>
            <p:cNvSpPr>
              <a:spLocks noChangeArrowheads="1"/>
            </p:cNvSpPr>
            <p:nvPr/>
          </p:nvSpPr>
          <p:spPr bwMode="auto">
            <a:xfrm>
              <a:off x="2340" y="3354"/>
              <a:ext cx="31" cy="29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77"/>
            <p:cNvSpPr>
              <a:spLocks noChangeShapeType="1"/>
            </p:cNvSpPr>
            <p:nvPr/>
          </p:nvSpPr>
          <p:spPr bwMode="auto">
            <a:xfrm>
              <a:off x="3085" y="3368"/>
              <a:ext cx="1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8" name="Oval 78"/>
            <p:cNvSpPr>
              <a:spLocks noChangeArrowheads="1"/>
            </p:cNvSpPr>
            <p:nvPr/>
          </p:nvSpPr>
          <p:spPr bwMode="auto">
            <a:xfrm>
              <a:off x="1062" y="3445"/>
              <a:ext cx="31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9" name="Oval 79"/>
            <p:cNvSpPr>
              <a:spLocks noChangeArrowheads="1"/>
            </p:cNvSpPr>
            <p:nvPr/>
          </p:nvSpPr>
          <p:spPr bwMode="auto">
            <a:xfrm>
              <a:off x="3521" y="3959"/>
              <a:ext cx="31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0" name="Oval 80"/>
            <p:cNvSpPr>
              <a:spLocks noChangeArrowheads="1"/>
            </p:cNvSpPr>
            <p:nvPr/>
          </p:nvSpPr>
          <p:spPr bwMode="auto">
            <a:xfrm>
              <a:off x="3639" y="3958"/>
              <a:ext cx="31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1" name="Oval 81"/>
            <p:cNvSpPr>
              <a:spLocks noChangeArrowheads="1"/>
            </p:cNvSpPr>
            <p:nvPr/>
          </p:nvSpPr>
          <p:spPr bwMode="auto">
            <a:xfrm>
              <a:off x="3401" y="3959"/>
              <a:ext cx="31" cy="2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22" name="Group 82"/>
            <p:cNvGrpSpPr>
              <a:grpSpLocks/>
            </p:cNvGrpSpPr>
            <p:nvPr/>
          </p:nvGrpSpPr>
          <p:grpSpPr bwMode="auto">
            <a:xfrm>
              <a:off x="3464" y="3571"/>
              <a:ext cx="113" cy="159"/>
              <a:chOff x="4070" y="4065"/>
              <a:chExt cx="162" cy="255"/>
            </a:xfrm>
          </p:grpSpPr>
          <p:sp>
            <p:nvSpPr>
              <p:cNvPr id="61523" name="Freeform 83"/>
              <p:cNvSpPr>
                <a:spLocks/>
              </p:cNvSpPr>
              <p:nvPr/>
            </p:nvSpPr>
            <p:spPr bwMode="auto">
              <a:xfrm>
                <a:off x="4070" y="4065"/>
                <a:ext cx="85" cy="255"/>
              </a:xfrm>
              <a:custGeom>
                <a:avLst/>
                <a:gdLst>
                  <a:gd name="T0" fmla="*/ 40 w 70"/>
                  <a:gd name="T1" fmla="*/ 0 h 285"/>
                  <a:gd name="T2" fmla="*/ 10 w 70"/>
                  <a:gd name="T3" fmla="*/ 90 h 285"/>
                  <a:gd name="T4" fmla="*/ 70 w 70"/>
                  <a:gd name="T5" fmla="*/ 225 h 285"/>
                  <a:gd name="T6" fmla="*/ 10 w 70"/>
                  <a:gd name="T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285">
                    <a:moveTo>
                      <a:pt x="40" y="0"/>
                    </a:moveTo>
                    <a:cubicBezTo>
                      <a:pt x="30" y="30"/>
                      <a:pt x="0" y="60"/>
                      <a:pt x="10" y="90"/>
                    </a:cubicBezTo>
                    <a:cubicBezTo>
                      <a:pt x="26" y="139"/>
                      <a:pt x="54" y="176"/>
                      <a:pt x="70" y="225"/>
                    </a:cubicBezTo>
                    <a:cubicBezTo>
                      <a:pt x="34" y="279"/>
                      <a:pt x="56" y="262"/>
                      <a:pt x="10" y="285"/>
                    </a:cubicBez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4" name="Freeform 84"/>
              <p:cNvSpPr>
                <a:spLocks/>
              </p:cNvSpPr>
              <p:nvPr/>
            </p:nvSpPr>
            <p:spPr bwMode="auto">
              <a:xfrm>
                <a:off x="4162" y="4065"/>
                <a:ext cx="70" cy="255"/>
              </a:xfrm>
              <a:custGeom>
                <a:avLst/>
                <a:gdLst>
                  <a:gd name="T0" fmla="*/ 40 w 70"/>
                  <a:gd name="T1" fmla="*/ 0 h 285"/>
                  <a:gd name="T2" fmla="*/ 10 w 70"/>
                  <a:gd name="T3" fmla="*/ 90 h 285"/>
                  <a:gd name="T4" fmla="*/ 70 w 70"/>
                  <a:gd name="T5" fmla="*/ 225 h 285"/>
                  <a:gd name="T6" fmla="*/ 10 w 70"/>
                  <a:gd name="T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285">
                    <a:moveTo>
                      <a:pt x="40" y="0"/>
                    </a:moveTo>
                    <a:cubicBezTo>
                      <a:pt x="30" y="30"/>
                      <a:pt x="0" y="60"/>
                      <a:pt x="10" y="90"/>
                    </a:cubicBezTo>
                    <a:cubicBezTo>
                      <a:pt x="26" y="139"/>
                      <a:pt x="54" y="176"/>
                      <a:pt x="70" y="225"/>
                    </a:cubicBezTo>
                    <a:cubicBezTo>
                      <a:pt x="34" y="279"/>
                      <a:pt x="56" y="262"/>
                      <a:pt x="10" y="285"/>
                    </a:cubicBez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25" name="Line 85"/>
            <p:cNvSpPr>
              <a:spLocks noChangeShapeType="1"/>
            </p:cNvSpPr>
            <p:nvPr/>
          </p:nvSpPr>
          <p:spPr bwMode="auto">
            <a:xfrm>
              <a:off x="3564" y="3655"/>
              <a:ext cx="11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6" name="Line 86"/>
            <p:cNvSpPr>
              <a:spLocks noChangeShapeType="1"/>
            </p:cNvSpPr>
            <p:nvPr/>
          </p:nvSpPr>
          <p:spPr bwMode="auto">
            <a:xfrm>
              <a:off x="951" y="3377"/>
              <a:ext cx="35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7" name="Text Box 87"/>
            <p:cNvSpPr txBox="1">
              <a:spLocks noChangeArrowheads="1"/>
            </p:cNvSpPr>
            <p:nvPr/>
          </p:nvSpPr>
          <p:spPr bwMode="auto">
            <a:xfrm>
              <a:off x="2233" y="3804"/>
              <a:ext cx="40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28" name="Text Box 88"/>
            <p:cNvSpPr txBox="1">
              <a:spLocks noChangeArrowheads="1"/>
            </p:cNvSpPr>
            <p:nvPr/>
          </p:nvSpPr>
          <p:spPr bwMode="auto">
            <a:xfrm>
              <a:off x="2952" y="3831"/>
              <a:ext cx="368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29" name="Text Box 89"/>
            <p:cNvSpPr txBox="1">
              <a:spLocks noChangeArrowheads="1"/>
            </p:cNvSpPr>
            <p:nvPr/>
          </p:nvSpPr>
          <p:spPr bwMode="auto">
            <a:xfrm>
              <a:off x="4449" y="3822"/>
              <a:ext cx="63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en-US" altLang="zh-CN" sz="2400" baseline="-25000">
                  <a:latin typeface="Times New Roman" pitchFamily="18" charset="0"/>
                </a:rPr>
                <a:t>n-1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30" name="Text Box 90"/>
            <p:cNvSpPr txBox="1">
              <a:spLocks noChangeArrowheads="1"/>
            </p:cNvSpPr>
            <p:nvPr/>
          </p:nvSpPr>
          <p:spPr bwMode="auto">
            <a:xfrm>
              <a:off x="1647" y="3128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31" name="Text Box 91"/>
            <p:cNvSpPr txBox="1">
              <a:spLocks noChangeArrowheads="1"/>
            </p:cNvSpPr>
            <p:nvPr/>
          </p:nvSpPr>
          <p:spPr bwMode="auto">
            <a:xfrm>
              <a:off x="2381" y="3113"/>
              <a:ext cx="18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32" name="Text Box 92"/>
            <p:cNvSpPr txBox="1">
              <a:spLocks noChangeArrowheads="1"/>
            </p:cNvSpPr>
            <p:nvPr/>
          </p:nvSpPr>
          <p:spPr bwMode="auto">
            <a:xfrm>
              <a:off x="3871" y="3098"/>
              <a:ext cx="1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33" name="Text Box 93"/>
            <p:cNvSpPr txBox="1">
              <a:spLocks noChangeArrowheads="1"/>
            </p:cNvSpPr>
            <p:nvPr/>
          </p:nvSpPr>
          <p:spPr bwMode="auto">
            <a:xfrm>
              <a:off x="4582" y="3119"/>
              <a:ext cx="19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34" name="Text Box 94"/>
            <p:cNvSpPr txBox="1">
              <a:spLocks noChangeArrowheads="1"/>
            </p:cNvSpPr>
            <p:nvPr/>
          </p:nvSpPr>
          <p:spPr bwMode="auto">
            <a:xfrm>
              <a:off x="1296" y="3171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61535" name="Text Box 95"/>
            <p:cNvSpPr txBox="1">
              <a:spLocks noChangeArrowheads="1"/>
            </p:cNvSpPr>
            <p:nvPr/>
          </p:nvSpPr>
          <p:spPr bwMode="auto">
            <a:xfrm>
              <a:off x="593" y="3492"/>
              <a:ext cx="44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36" name="Line 96"/>
            <p:cNvSpPr>
              <a:spLocks noChangeShapeType="1"/>
            </p:cNvSpPr>
            <p:nvPr/>
          </p:nvSpPr>
          <p:spPr bwMode="auto">
            <a:xfrm>
              <a:off x="1078" y="2562"/>
              <a:ext cx="0" cy="10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7" name="Line 97"/>
            <p:cNvSpPr>
              <a:spLocks noChangeShapeType="1"/>
            </p:cNvSpPr>
            <p:nvPr/>
          </p:nvSpPr>
          <p:spPr bwMode="auto">
            <a:xfrm>
              <a:off x="1087" y="3454"/>
              <a:ext cx="21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8" name="Line 98"/>
            <p:cNvSpPr>
              <a:spLocks noChangeShapeType="1"/>
            </p:cNvSpPr>
            <p:nvPr/>
          </p:nvSpPr>
          <p:spPr bwMode="auto">
            <a:xfrm>
              <a:off x="1181" y="3285"/>
              <a:ext cx="12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9" name="Line 99"/>
            <p:cNvSpPr>
              <a:spLocks noChangeShapeType="1"/>
            </p:cNvSpPr>
            <p:nvPr/>
          </p:nvSpPr>
          <p:spPr bwMode="auto">
            <a:xfrm>
              <a:off x="1169" y="2830"/>
              <a:ext cx="0" cy="4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0" name="Line 100"/>
            <p:cNvSpPr>
              <a:spLocks noChangeShapeType="1"/>
            </p:cNvSpPr>
            <p:nvPr/>
          </p:nvSpPr>
          <p:spPr bwMode="auto">
            <a:xfrm flipV="1">
              <a:off x="1169" y="2830"/>
              <a:ext cx="286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1" name="Text Box 101"/>
            <p:cNvSpPr txBox="1">
              <a:spLocks noChangeArrowheads="1"/>
            </p:cNvSpPr>
            <p:nvPr/>
          </p:nvSpPr>
          <p:spPr bwMode="auto">
            <a:xfrm>
              <a:off x="2588" y="2868"/>
              <a:ext cx="123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n</a:t>
              </a:r>
              <a:r>
                <a:rPr lang="zh-CN" altLang="en-US" sz="2000">
                  <a:latin typeface="Times New Roman" pitchFamily="18" charset="0"/>
                </a:rPr>
                <a:t>位异步计数器</a:t>
              </a:r>
            </a:p>
          </p:txBody>
        </p:sp>
        <p:sp>
          <p:nvSpPr>
            <p:cNvPr id="61542" name="Text Box 102"/>
            <p:cNvSpPr txBox="1">
              <a:spLocks noChangeArrowheads="1"/>
            </p:cNvSpPr>
            <p:nvPr/>
          </p:nvSpPr>
          <p:spPr bwMode="auto">
            <a:xfrm>
              <a:off x="4737" y="2890"/>
              <a:ext cx="47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FF</a:t>
              </a:r>
              <a:r>
                <a:rPr lang="en-US" altLang="zh-CN" sz="1600" baseline="-25000">
                  <a:latin typeface="Times New Roman" pitchFamily="18" charset="0"/>
                </a:rPr>
                <a:t>C</a:t>
              </a:r>
              <a:endParaRPr lang="en-US" altLang="zh-CN" sz="1600">
                <a:latin typeface="Times New Roman" pitchFamily="18" charset="0"/>
              </a:endParaRPr>
            </a:p>
          </p:txBody>
        </p:sp>
        <p:grpSp>
          <p:nvGrpSpPr>
            <p:cNvPr id="61543" name="Group 103"/>
            <p:cNvGrpSpPr>
              <a:grpSpLocks/>
            </p:cNvGrpSpPr>
            <p:nvPr/>
          </p:nvGrpSpPr>
          <p:grpSpPr bwMode="auto">
            <a:xfrm>
              <a:off x="3454" y="1669"/>
              <a:ext cx="362" cy="469"/>
              <a:chOff x="9060" y="2559"/>
              <a:chExt cx="520" cy="760"/>
            </a:xfrm>
          </p:grpSpPr>
          <p:sp>
            <p:nvSpPr>
              <p:cNvPr id="61544" name="Rectangle 104"/>
              <p:cNvSpPr>
                <a:spLocks noChangeArrowheads="1"/>
              </p:cNvSpPr>
              <p:nvPr/>
            </p:nvSpPr>
            <p:spPr bwMode="auto">
              <a:xfrm>
                <a:off x="9060" y="2589"/>
                <a:ext cx="520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5" name="AutoShape 105"/>
              <p:cNvSpPr>
                <a:spLocks noChangeArrowheads="1"/>
              </p:cNvSpPr>
              <p:nvPr/>
            </p:nvSpPr>
            <p:spPr bwMode="auto">
              <a:xfrm rot="5400000">
                <a:off x="9096" y="2653"/>
                <a:ext cx="160" cy="140"/>
              </a:xfrm>
              <a:prstGeom prst="triangle">
                <a:avLst>
                  <a:gd name="adj" fmla="val 54995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6" name="Text Box 106"/>
              <p:cNvSpPr txBox="1">
                <a:spLocks noChangeArrowheads="1"/>
              </p:cNvSpPr>
              <p:nvPr/>
            </p:nvSpPr>
            <p:spPr bwMode="auto">
              <a:xfrm>
                <a:off x="9088" y="2739"/>
                <a:ext cx="184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1600">
                    <a:latin typeface="Times New Roman" pitchFamily="18" charset="0"/>
                  </a:rPr>
                  <a:t>－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47" name="Text Box 107"/>
              <p:cNvSpPr txBox="1">
                <a:spLocks noChangeArrowheads="1"/>
              </p:cNvSpPr>
              <p:nvPr/>
            </p:nvSpPr>
            <p:spPr bwMode="auto">
              <a:xfrm>
                <a:off x="9100" y="3024"/>
                <a:ext cx="135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>
                    <a:latin typeface="宋体" pitchFamily="2" charset="-122"/>
                  </a:rPr>
                  <a:t>+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48" name="Text Box 108"/>
              <p:cNvSpPr txBox="1">
                <a:spLocks noChangeArrowheads="1"/>
              </p:cNvSpPr>
              <p:nvPr/>
            </p:nvSpPr>
            <p:spPr bwMode="auto">
              <a:xfrm>
                <a:off x="9306" y="2559"/>
                <a:ext cx="24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49" name="Text Box 109"/>
              <p:cNvSpPr txBox="1">
                <a:spLocks noChangeArrowheads="1"/>
              </p:cNvSpPr>
              <p:nvPr/>
            </p:nvSpPr>
            <p:spPr bwMode="auto">
              <a:xfrm>
                <a:off x="9416" y="2874"/>
                <a:ext cx="135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>
                    <a:latin typeface="宋体" pitchFamily="2" charset="-122"/>
                  </a:rPr>
                  <a:t>+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</p:grpSp>
        <p:sp>
          <p:nvSpPr>
            <p:cNvPr id="61550" name="Line 110"/>
            <p:cNvSpPr>
              <a:spLocks noChangeShapeType="1"/>
            </p:cNvSpPr>
            <p:nvPr/>
          </p:nvSpPr>
          <p:spPr bwMode="auto">
            <a:xfrm>
              <a:off x="2193" y="1787"/>
              <a:ext cx="3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1" name="Line 111"/>
            <p:cNvSpPr>
              <a:spLocks noChangeShapeType="1"/>
            </p:cNvSpPr>
            <p:nvPr/>
          </p:nvSpPr>
          <p:spPr bwMode="auto">
            <a:xfrm flipV="1">
              <a:off x="2350" y="1237"/>
              <a:ext cx="0" cy="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2" name="Line 112"/>
            <p:cNvSpPr>
              <a:spLocks noChangeShapeType="1"/>
            </p:cNvSpPr>
            <p:nvPr/>
          </p:nvSpPr>
          <p:spPr bwMode="auto">
            <a:xfrm>
              <a:off x="2350" y="1979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3" name="Line 113"/>
            <p:cNvSpPr>
              <a:spLocks noChangeShapeType="1"/>
            </p:cNvSpPr>
            <p:nvPr/>
          </p:nvSpPr>
          <p:spPr bwMode="auto">
            <a:xfrm flipH="1">
              <a:off x="2341" y="1981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4" name="Line 114"/>
            <p:cNvSpPr>
              <a:spLocks noChangeShapeType="1"/>
            </p:cNvSpPr>
            <p:nvPr/>
          </p:nvSpPr>
          <p:spPr bwMode="auto">
            <a:xfrm>
              <a:off x="2278" y="2173"/>
              <a:ext cx="1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5" name="Line 115"/>
            <p:cNvSpPr>
              <a:spLocks noChangeShapeType="1"/>
            </p:cNvSpPr>
            <p:nvPr/>
          </p:nvSpPr>
          <p:spPr bwMode="auto">
            <a:xfrm>
              <a:off x="2919" y="1858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6" name="Line 116"/>
            <p:cNvSpPr>
              <a:spLocks noChangeShapeType="1"/>
            </p:cNvSpPr>
            <p:nvPr/>
          </p:nvSpPr>
          <p:spPr bwMode="auto">
            <a:xfrm>
              <a:off x="2350" y="146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7" name="Line 117"/>
            <p:cNvSpPr>
              <a:spLocks noChangeShapeType="1"/>
            </p:cNvSpPr>
            <p:nvPr/>
          </p:nvSpPr>
          <p:spPr bwMode="auto">
            <a:xfrm>
              <a:off x="2674" y="1404"/>
              <a:ext cx="0" cy="14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8" name="Line 118"/>
            <p:cNvSpPr>
              <a:spLocks noChangeShapeType="1"/>
            </p:cNvSpPr>
            <p:nvPr/>
          </p:nvSpPr>
          <p:spPr bwMode="auto">
            <a:xfrm>
              <a:off x="2736" y="1404"/>
              <a:ext cx="0" cy="14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9" name="Line 119"/>
            <p:cNvSpPr>
              <a:spLocks noChangeShapeType="1"/>
            </p:cNvSpPr>
            <p:nvPr/>
          </p:nvSpPr>
          <p:spPr bwMode="auto">
            <a:xfrm>
              <a:off x="2736" y="1468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0" name="Line 120"/>
            <p:cNvSpPr>
              <a:spLocks noChangeShapeType="1"/>
            </p:cNvSpPr>
            <p:nvPr/>
          </p:nvSpPr>
          <p:spPr bwMode="auto">
            <a:xfrm>
              <a:off x="2350" y="123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1" name="Oval 121"/>
            <p:cNvSpPr>
              <a:spLocks noChangeArrowheads="1"/>
            </p:cNvSpPr>
            <p:nvPr/>
          </p:nvSpPr>
          <p:spPr bwMode="auto">
            <a:xfrm>
              <a:off x="2632" y="1217"/>
              <a:ext cx="49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2" name="Oval 122"/>
            <p:cNvSpPr>
              <a:spLocks noChangeArrowheads="1"/>
            </p:cNvSpPr>
            <p:nvPr/>
          </p:nvSpPr>
          <p:spPr bwMode="auto">
            <a:xfrm>
              <a:off x="2830" y="1217"/>
              <a:ext cx="49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3" name="Line 123"/>
            <p:cNvSpPr>
              <a:spLocks noChangeShapeType="1"/>
            </p:cNvSpPr>
            <p:nvPr/>
          </p:nvSpPr>
          <p:spPr bwMode="auto">
            <a:xfrm>
              <a:off x="2892" y="1237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4" name="Line 124"/>
            <p:cNvSpPr>
              <a:spLocks noChangeShapeType="1"/>
            </p:cNvSpPr>
            <p:nvPr/>
          </p:nvSpPr>
          <p:spPr bwMode="auto">
            <a:xfrm>
              <a:off x="3059" y="1237"/>
              <a:ext cx="0" cy="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5" name="Line 125"/>
            <p:cNvSpPr>
              <a:spLocks noChangeShapeType="1"/>
            </p:cNvSpPr>
            <p:nvPr/>
          </p:nvSpPr>
          <p:spPr bwMode="auto">
            <a:xfrm flipV="1">
              <a:off x="2674" y="1153"/>
              <a:ext cx="143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6" name="Oval 126"/>
            <p:cNvSpPr>
              <a:spLocks noChangeArrowheads="1"/>
            </p:cNvSpPr>
            <p:nvPr/>
          </p:nvSpPr>
          <p:spPr bwMode="auto">
            <a:xfrm>
              <a:off x="3041" y="1838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7" name="Oval 127"/>
            <p:cNvSpPr>
              <a:spLocks noChangeArrowheads="1"/>
            </p:cNvSpPr>
            <p:nvPr/>
          </p:nvSpPr>
          <p:spPr bwMode="auto">
            <a:xfrm>
              <a:off x="3042" y="1449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8" name="Oval 128"/>
            <p:cNvSpPr>
              <a:spLocks noChangeArrowheads="1"/>
            </p:cNvSpPr>
            <p:nvPr/>
          </p:nvSpPr>
          <p:spPr bwMode="auto">
            <a:xfrm>
              <a:off x="2335" y="1453"/>
              <a:ext cx="31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9" name="Text Box 129"/>
            <p:cNvSpPr txBox="1">
              <a:spLocks noChangeArrowheads="1"/>
            </p:cNvSpPr>
            <p:nvPr/>
          </p:nvSpPr>
          <p:spPr bwMode="auto">
            <a:xfrm>
              <a:off x="1511" y="1485"/>
              <a:ext cx="29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70" name="Line 130"/>
            <p:cNvSpPr>
              <a:spLocks noChangeShapeType="1"/>
            </p:cNvSpPr>
            <p:nvPr/>
          </p:nvSpPr>
          <p:spPr bwMode="auto">
            <a:xfrm>
              <a:off x="1008" y="1904"/>
              <a:ext cx="4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1" name="Oval 131"/>
            <p:cNvSpPr>
              <a:spLocks noChangeArrowheads="1"/>
            </p:cNvSpPr>
            <p:nvPr/>
          </p:nvSpPr>
          <p:spPr bwMode="auto">
            <a:xfrm>
              <a:off x="1457" y="1886"/>
              <a:ext cx="49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2" name="Oval 132"/>
            <p:cNvSpPr>
              <a:spLocks noChangeArrowheads="1"/>
            </p:cNvSpPr>
            <p:nvPr/>
          </p:nvSpPr>
          <p:spPr bwMode="auto">
            <a:xfrm>
              <a:off x="962" y="1886"/>
              <a:ext cx="49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3" name="Line 133"/>
            <p:cNvSpPr>
              <a:spLocks noChangeShapeType="1"/>
            </p:cNvSpPr>
            <p:nvPr/>
          </p:nvSpPr>
          <p:spPr bwMode="auto">
            <a:xfrm>
              <a:off x="1020" y="1681"/>
              <a:ext cx="4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4" name="Oval 134"/>
            <p:cNvSpPr>
              <a:spLocks noChangeArrowheads="1"/>
            </p:cNvSpPr>
            <p:nvPr/>
          </p:nvSpPr>
          <p:spPr bwMode="auto">
            <a:xfrm>
              <a:off x="1457" y="1662"/>
              <a:ext cx="49" cy="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5" name="Oval 135"/>
            <p:cNvSpPr>
              <a:spLocks noChangeArrowheads="1"/>
            </p:cNvSpPr>
            <p:nvPr/>
          </p:nvSpPr>
          <p:spPr bwMode="auto">
            <a:xfrm>
              <a:off x="962" y="1662"/>
              <a:ext cx="49" cy="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6" name="Oval 136"/>
            <p:cNvSpPr>
              <a:spLocks noChangeArrowheads="1"/>
            </p:cNvSpPr>
            <p:nvPr/>
          </p:nvSpPr>
          <p:spPr bwMode="auto">
            <a:xfrm>
              <a:off x="1644" y="1766"/>
              <a:ext cx="49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7" name="Line 137"/>
            <p:cNvSpPr>
              <a:spLocks noChangeShapeType="1"/>
            </p:cNvSpPr>
            <p:nvPr/>
          </p:nvSpPr>
          <p:spPr bwMode="auto">
            <a:xfrm>
              <a:off x="1688" y="1784"/>
              <a:ext cx="1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8" name="Rectangle 138"/>
            <p:cNvSpPr>
              <a:spLocks noChangeArrowheads="1"/>
            </p:cNvSpPr>
            <p:nvPr/>
          </p:nvSpPr>
          <p:spPr bwMode="auto">
            <a:xfrm>
              <a:off x="1862" y="1748"/>
              <a:ext cx="322" cy="7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9" name="Oval 139"/>
            <p:cNvSpPr>
              <a:spLocks noChangeArrowheads="1"/>
            </p:cNvSpPr>
            <p:nvPr/>
          </p:nvSpPr>
          <p:spPr bwMode="auto">
            <a:xfrm>
              <a:off x="2335" y="1768"/>
              <a:ext cx="31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0" name="Line 140"/>
            <p:cNvSpPr>
              <a:spLocks noChangeShapeType="1"/>
            </p:cNvSpPr>
            <p:nvPr/>
          </p:nvSpPr>
          <p:spPr bwMode="auto">
            <a:xfrm>
              <a:off x="1498" y="1694"/>
              <a:ext cx="156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1" name="Text Box 141"/>
            <p:cNvSpPr txBox="1">
              <a:spLocks noChangeArrowheads="1"/>
            </p:cNvSpPr>
            <p:nvPr/>
          </p:nvSpPr>
          <p:spPr bwMode="auto">
            <a:xfrm>
              <a:off x="3112" y="1580"/>
              <a:ext cx="3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1582" name="Text Box 142"/>
            <p:cNvSpPr txBox="1">
              <a:spLocks noChangeArrowheads="1"/>
            </p:cNvSpPr>
            <p:nvPr/>
          </p:nvSpPr>
          <p:spPr bwMode="auto">
            <a:xfrm>
              <a:off x="1897" y="1515"/>
              <a:ext cx="36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583" name="Text Box 143"/>
            <p:cNvSpPr txBox="1">
              <a:spLocks noChangeArrowheads="1"/>
            </p:cNvSpPr>
            <p:nvPr/>
          </p:nvSpPr>
          <p:spPr bwMode="auto">
            <a:xfrm>
              <a:off x="2488" y="1255"/>
              <a:ext cx="30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1584" name="Text Box 144"/>
            <p:cNvSpPr txBox="1">
              <a:spLocks noChangeArrowheads="1"/>
            </p:cNvSpPr>
            <p:nvPr/>
          </p:nvSpPr>
          <p:spPr bwMode="auto">
            <a:xfrm>
              <a:off x="496" y="1744"/>
              <a:ext cx="5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Batang" pitchFamily="18" charset="-127"/>
                  <a:ea typeface="Batang" pitchFamily="18" charset="-127"/>
                </a:rPr>
                <a:t>-</a:t>
              </a:r>
              <a:r>
                <a:rPr lang="en-US" altLang="zh-CN">
                  <a:latin typeface="Times New Roman" pitchFamily="18" charset="0"/>
                </a:rPr>
                <a:t>V</a:t>
              </a:r>
              <a:r>
                <a:rPr lang="en-US" altLang="zh-CN" baseline="-25000">
                  <a:latin typeface="Times New Roman" pitchFamily="18" charset="0"/>
                </a:rPr>
                <a:t>REF</a:t>
              </a:r>
            </a:p>
          </p:txBody>
        </p:sp>
        <p:grpSp>
          <p:nvGrpSpPr>
            <p:cNvPr id="61585" name="Group 145"/>
            <p:cNvGrpSpPr>
              <a:grpSpLocks/>
            </p:cNvGrpSpPr>
            <p:nvPr/>
          </p:nvGrpSpPr>
          <p:grpSpPr bwMode="auto">
            <a:xfrm>
              <a:off x="2559" y="1613"/>
              <a:ext cx="360" cy="469"/>
              <a:chOff x="9060" y="2559"/>
              <a:chExt cx="520" cy="760"/>
            </a:xfrm>
          </p:grpSpPr>
          <p:sp>
            <p:nvSpPr>
              <p:cNvPr id="61586" name="Rectangle 146"/>
              <p:cNvSpPr>
                <a:spLocks noChangeArrowheads="1"/>
              </p:cNvSpPr>
              <p:nvPr/>
            </p:nvSpPr>
            <p:spPr bwMode="auto">
              <a:xfrm>
                <a:off x="9060" y="2589"/>
                <a:ext cx="520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7" name="AutoShape 147"/>
              <p:cNvSpPr>
                <a:spLocks noChangeArrowheads="1"/>
              </p:cNvSpPr>
              <p:nvPr/>
            </p:nvSpPr>
            <p:spPr bwMode="auto">
              <a:xfrm rot="5400000">
                <a:off x="9096" y="2653"/>
                <a:ext cx="160" cy="140"/>
              </a:xfrm>
              <a:prstGeom prst="triangle">
                <a:avLst>
                  <a:gd name="adj" fmla="val 54995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8" name="Text Box 148"/>
              <p:cNvSpPr txBox="1">
                <a:spLocks noChangeArrowheads="1"/>
              </p:cNvSpPr>
              <p:nvPr/>
            </p:nvSpPr>
            <p:spPr bwMode="auto">
              <a:xfrm>
                <a:off x="9088" y="2739"/>
                <a:ext cx="184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1600">
                    <a:latin typeface="Times New Roman" pitchFamily="18" charset="0"/>
                  </a:rPr>
                  <a:t>－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89" name="Text Box 149"/>
              <p:cNvSpPr txBox="1">
                <a:spLocks noChangeArrowheads="1"/>
              </p:cNvSpPr>
              <p:nvPr/>
            </p:nvSpPr>
            <p:spPr bwMode="auto">
              <a:xfrm>
                <a:off x="9100" y="3024"/>
                <a:ext cx="135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>
                    <a:latin typeface="宋体" pitchFamily="2" charset="-122"/>
                  </a:rPr>
                  <a:t>+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90" name="Text Box 150"/>
              <p:cNvSpPr txBox="1">
                <a:spLocks noChangeArrowheads="1"/>
              </p:cNvSpPr>
              <p:nvPr/>
            </p:nvSpPr>
            <p:spPr bwMode="auto">
              <a:xfrm>
                <a:off x="9306" y="2559"/>
                <a:ext cx="24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1591" name="Text Box 151"/>
              <p:cNvSpPr txBox="1">
                <a:spLocks noChangeArrowheads="1"/>
              </p:cNvSpPr>
              <p:nvPr/>
            </p:nvSpPr>
            <p:spPr bwMode="auto">
              <a:xfrm>
                <a:off x="9416" y="2874"/>
                <a:ext cx="135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>
                    <a:latin typeface="宋体" pitchFamily="2" charset="-122"/>
                  </a:rPr>
                  <a:t>+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</p:grpSp>
        <p:sp>
          <p:nvSpPr>
            <p:cNvPr id="61592" name="Text Box 152"/>
            <p:cNvSpPr txBox="1">
              <a:spLocks noChangeArrowheads="1"/>
            </p:cNvSpPr>
            <p:nvPr/>
          </p:nvSpPr>
          <p:spPr bwMode="auto">
            <a:xfrm>
              <a:off x="742" y="1499"/>
              <a:ext cx="3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93" name="Line 153"/>
            <p:cNvSpPr>
              <a:spLocks noChangeShapeType="1"/>
            </p:cNvSpPr>
            <p:nvPr/>
          </p:nvSpPr>
          <p:spPr bwMode="auto">
            <a:xfrm>
              <a:off x="3828" y="1913"/>
              <a:ext cx="20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4" name="Text Box 154"/>
            <p:cNvSpPr txBox="1">
              <a:spLocks noChangeArrowheads="1"/>
            </p:cNvSpPr>
            <p:nvPr/>
          </p:nvSpPr>
          <p:spPr bwMode="auto">
            <a:xfrm>
              <a:off x="3196" y="1413"/>
              <a:ext cx="114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000">
                  <a:latin typeface="Times New Roman" pitchFamily="18" charset="0"/>
                </a:rPr>
                <a:t>电压比较器</a:t>
              </a:r>
            </a:p>
          </p:txBody>
        </p:sp>
        <p:sp>
          <p:nvSpPr>
            <p:cNvPr id="61595" name="Rectangle 155"/>
            <p:cNvSpPr>
              <a:spLocks noChangeArrowheads="1"/>
            </p:cNvSpPr>
            <p:nvPr/>
          </p:nvSpPr>
          <p:spPr bwMode="auto">
            <a:xfrm>
              <a:off x="928" y="2331"/>
              <a:ext cx="302" cy="23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6" name="AutoShape 156"/>
            <p:cNvSpPr>
              <a:spLocks noChangeArrowheads="1"/>
            </p:cNvSpPr>
            <p:nvPr/>
          </p:nvSpPr>
          <p:spPr bwMode="auto">
            <a:xfrm rot="5400000">
              <a:off x="1042" y="2372"/>
              <a:ext cx="100" cy="83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7" name="Text Box 157"/>
            <p:cNvSpPr txBox="1">
              <a:spLocks noChangeArrowheads="1"/>
            </p:cNvSpPr>
            <p:nvPr/>
          </p:nvSpPr>
          <p:spPr bwMode="auto">
            <a:xfrm>
              <a:off x="637" y="2315"/>
              <a:ext cx="40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G</a:t>
              </a:r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98" name="Rectangle 158"/>
            <p:cNvSpPr>
              <a:spLocks noChangeArrowheads="1"/>
            </p:cNvSpPr>
            <p:nvPr/>
          </p:nvSpPr>
          <p:spPr bwMode="auto">
            <a:xfrm>
              <a:off x="1404" y="2331"/>
              <a:ext cx="327" cy="23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9" name="AutoShape 159"/>
            <p:cNvSpPr>
              <a:spLocks noChangeArrowheads="1"/>
            </p:cNvSpPr>
            <p:nvPr/>
          </p:nvSpPr>
          <p:spPr bwMode="auto">
            <a:xfrm rot="5400000">
              <a:off x="1582" y="2372"/>
              <a:ext cx="100" cy="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0" name="Text Box 160"/>
            <p:cNvSpPr txBox="1">
              <a:spLocks noChangeArrowheads="1"/>
            </p:cNvSpPr>
            <p:nvPr/>
          </p:nvSpPr>
          <p:spPr bwMode="auto">
            <a:xfrm>
              <a:off x="1740" y="2319"/>
              <a:ext cx="40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G</a:t>
              </a:r>
              <a:r>
                <a:rPr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601" name="Line 161"/>
            <p:cNvSpPr>
              <a:spLocks noChangeShapeType="1"/>
            </p:cNvSpPr>
            <p:nvPr/>
          </p:nvSpPr>
          <p:spPr bwMode="auto">
            <a:xfrm>
              <a:off x="1649" y="2692"/>
              <a:ext cx="359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2" name="Line 162"/>
            <p:cNvSpPr>
              <a:spLocks noChangeShapeType="1"/>
            </p:cNvSpPr>
            <p:nvPr/>
          </p:nvSpPr>
          <p:spPr bwMode="auto">
            <a:xfrm>
              <a:off x="1077" y="2692"/>
              <a:ext cx="41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3" name="Line 163"/>
            <p:cNvSpPr>
              <a:spLocks noChangeShapeType="1"/>
            </p:cNvSpPr>
            <p:nvPr/>
          </p:nvSpPr>
          <p:spPr bwMode="auto">
            <a:xfrm>
              <a:off x="1494" y="2571"/>
              <a:ext cx="0" cy="1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4" name="Line 164"/>
            <p:cNvSpPr>
              <a:spLocks noChangeShapeType="1"/>
            </p:cNvSpPr>
            <p:nvPr/>
          </p:nvSpPr>
          <p:spPr bwMode="auto">
            <a:xfrm>
              <a:off x="1650" y="2562"/>
              <a:ext cx="0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5" name="Line 165"/>
            <p:cNvSpPr>
              <a:spLocks noChangeShapeType="1"/>
            </p:cNvSpPr>
            <p:nvPr/>
          </p:nvSpPr>
          <p:spPr bwMode="auto">
            <a:xfrm>
              <a:off x="4033" y="1913"/>
              <a:ext cx="0" cy="9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6" name="Line 166"/>
            <p:cNvSpPr>
              <a:spLocks noChangeShapeType="1"/>
            </p:cNvSpPr>
            <p:nvPr/>
          </p:nvSpPr>
          <p:spPr bwMode="auto">
            <a:xfrm>
              <a:off x="1576" y="1746"/>
              <a:ext cx="0" cy="5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7" name="Line 167"/>
            <p:cNvSpPr>
              <a:spLocks noChangeShapeType="1"/>
            </p:cNvSpPr>
            <p:nvPr/>
          </p:nvSpPr>
          <p:spPr bwMode="auto">
            <a:xfrm>
              <a:off x="1084" y="1036"/>
              <a:ext cx="0" cy="13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8" name="Line 168"/>
            <p:cNvSpPr>
              <a:spLocks noChangeShapeType="1"/>
            </p:cNvSpPr>
            <p:nvPr/>
          </p:nvSpPr>
          <p:spPr bwMode="auto">
            <a:xfrm>
              <a:off x="1085" y="1031"/>
              <a:ext cx="16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9" name="Line 169"/>
            <p:cNvSpPr>
              <a:spLocks noChangeShapeType="1"/>
            </p:cNvSpPr>
            <p:nvPr/>
          </p:nvSpPr>
          <p:spPr bwMode="auto">
            <a:xfrm>
              <a:off x="2731" y="1042"/>
              <a:ext cx="0" cy="1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0" name="Line 170"/>
            <p:cNvSpPr>
              <a:spLocks noChangeShapeType="1"/>
            </p:cNvSpPr>
            <p:nvPr/>
          </p:nvSpPr>
          <p:spPr bwMode="auto">
            <a:xfrm>
              <a:off x="5237" y="2693"/>
              <a:ext cx="0" cy="5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1" name="Line 171"/>
            <p:cNvSpPr>
              <a:spLocks noChangeShapeType="1"/>
            </p:cNvSpPr>
            <p:nvPr/>
          </p:nvSpPr>
          <p:spPr bwMode="auto">
            <a:xfrm>
              <a:off x="3182" y="2231"/>
              <a:ext cx="1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2" name="Line 172"/>
            <p:cNvSpPr>
              <a:spLocks noChangeShapeType="1"/>
            </p:cNvSpPr>
            <p:nvPr/>
          </p:nvSpPr>
          <p:spPr bwMode="auto">
            <a:xfrm flipH="1">
              <a:off x="3251" y="2045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3" name="Line 173"/>
            <p:cNvSpPr>
              <a:spLocks noChangeShapeType="1"/>
            </p:cNvSpPr>
            <p:nvPr/>
          </p:nvSpPr>
          <p:spPr bwMode="auto">
            <a:xfrm>
              <a:off x="3248" y="2043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双积分型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58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331640" y="1844824"/>
            <a:ext cx="576064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特点：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直接输出</a:t>
            </a:r>
            <a:r>
              <a:rPr kumimoji="1" lang="en-US" altLang="zh-CN" sz="2800" b="1" dirty="0">
                <a:latin typeface="Times New Roman" pitchFamily="18" charset="0"/>
              </a:rPr>
              <a:t>7</a:t>
            </a:r>
            <a:r>
              <a:rPr kumimoji="1" lang="zh-CN" altLang="en-US" sz="2800" b="1" dirty="0">
                <a:latin typeface="Times New Roman" pitchFamily="18" charset="0"/>
              </a:rPr>
              <a:t>段译码信号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·7106</a:t>
            </a:r>
            <a:r>
              <a:rPr kumimoji="1" lang="zh-CN" altLang="en-US" sz="2800" b="1" dirty="0">
                <a:latin typeface="Times New Roman" pitchFamily="18" charset="0"/>
              </a:rPr>
              <a:t>驱动</a:t>
            </a:r>
            <a:r>
              <a:rPr kumimoji="1" lang="en-US" altLang="zh-CN" sz="2800" b="1" dirty="0">
                <a:latin typeface="Times New Roman" pitchFamily="18" charset="0"/>
              </a:rPr>
              <a:t>LCD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  <a:r>
              <a:rPr kumimoji="1" lang="en-US" altLang="zh-CN" sz="2800" b="1" dirty="0">
                <a:latin typeface="Times New Roman" pitchFamily="18" charset="0"/>
              </a:rPr>
              <a:t>7107</a:t>
            </a:r>
            <a:r>
              <a:rPr kumimoji="1" lang="zh-CN" altLang="en-US" sz="2800" b="1" dirty="0">
                <a:latin typeface="Times New Roman" pitchFamily="18" charset="0"/>
              </a:rPr>
              <a:t>驱动</a:t>
            </a:r>
            <a:r>
              <a:rPr kumimoji="1" lang="en-US" altLang="zh-CN" sz="2800" b="1" dirty="0">
                <a:latin typeface="Times New Roman" pitchFamily="18" charset="0"/>
              </a:rPr>
              <a:t>LED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十进制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位半</a:t>
            </a:r>
            <a:r>
              <a:rPr kumimoji="1" lang="en-US" altLang="zh-CN" sz="2800" b="1" dirty="0">
                <a:latin typeface="Times New Roman" pitchFamily="18" charset="0"/>
              </a:rPr>
              <a:t>A/D</a:t>
            </a:r>
            <a:r>
              <a:rPr kumimoji="1" lang="zh-CN" altLang="en-US" sz="2800" b="1" dirty="0">
                <a:latin typeface="Times New Roman" pitchFamily="18" charset="0"/>
              </a:rPr>
              <a:t>转换器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·</a:t>
            </a:r>
            <a:r>
              <a:rPr kumimoji="1" lang="zh-CN" altLang="en-US" sz="2800" b="1" dirty="0">
                <a:latin typeface="Times New Roman" pitchFamily="18" charset="0"/>
              </a:rPr>
              <a:t>双积分型电路，内含基准源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集成逐次比较型</a:t>
            </a:r>
            <a:r>
              <a:rPr lang="en-US" altLang="zh-CN" dirty="0"/>
              <a:t>A/D</a:t>
            </a:r>
            <a:r>
              <a:rPr lang="zh-CN" altLang="en-US" dirty="0"/>
              <a:t>转换</a:t>
            </a:r>
            <a:r>
              <a:rPr lang="en-US" altLang="zh-CN" dirty="0"/>
              <a:t>——ICL7106/7107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8.3.1</a:t>
            </a:r>
            <a:r>
              <a:rPr lang="zh-CN" altLang="en-US" dirty="0" smtClean="0"/>
              <a:t>二进制权电阻型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28907"/>
              </p:ext>
            </p:extLst>
          </p:nvPr>
        </p:nvGraphicFramePr>
        <p:xfrm>
          <a:off x="1428899" y="5646738"/>
          <a:ext cx="1558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公式" r:id="rId5" imgW="774360" imgH="393480" progId="Equation.3">
                  <p:embed/>
                </p:oleObj>
              </mc:Choice>
              <mc:Fallback>
                <p:oleObj name="公式" r:id="rId5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99" y="5646738"/>
                        <a:ext cx="15589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436688" y="1509713"/>
          <a:ext cx="6223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Visio" r:id="rId7" imgW="3658514" imgH="2037588" progId="Visio.Drawing.6">
                  <p:embed/>
                </p:oleObj>
              </mc:Choice>
              <mc:Fallback>
                <p:oleObj name="Visio" r:id="rId7" imgW="3658514" imgH="20375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509713"/>
                        <a:ext cx="62230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914900" y="3086100"/>
            <a:ext cx="2609850" cy="1028700"/>
            <a:chOff x="3096" y="1944"/>
            <a:chExt cx="1644" cy="648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096" y="2088"/>
              <a:ext cx="492" cy="504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3576" y="2148"/>
              <a:ext cx="228" cy="19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16" y="1944"/>
              <a:ext cx="924" cy="308"/>
            </a:xfrm>
            <a:prstGeom prst="rect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00"/>
                  </a:solidFill>
                  <a:latin typeface="Times New Roman" pitchFamily="18" charset="0"/>
                </a:rPr>
                <a:t>模拟开关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943100" y="1270000"/>
            <a:ext cx="3657600" cy="2254250"/>
            <a:chOff x="1224" y="800"/>
            <a:chExt cx="2304" cy="142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224" y="1372"/>
              <a:ext cx="2292" cy="8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624" y="800"/>
              <a:ext cx="904" cy="3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3300"/>
                  </a:solidFill>
                  <a:latin typeface="Times New Roman" pitchFamily="18" charset="0"/>
                </a:rPr>
                <a:t>电阻网络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2352" y="1096"/>
              <a:ext cx="272" cy="2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365375" y="4021138"/>
            <a:ext cx="5502275" cy="942975"/>
            <a:chOff x="1490" y="2533"/>
            <a:chExt cx="3466" cy="594"/>
          </a:xfrm>
        </p:grpSpPr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490" y="2853"/>
              <a:ext cx="2259" cy="274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749" y="2726"/>
              <a:ext cx="339" cy="11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097" y="2533"/>
              <a:ext cx="859" cy="534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9900"/>
                  </a:solidFill>
                  <a:latin typeface="Times New Roman" pitchFamily="18" charset="0"/>
                </a:rPr>
                <a:t>输入数字量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7183438" y="2220913"/>
            <a:ext cx="1554162" cy="1355725"/>
            <a:chOff x="4525" y="1399"/>
            <a:chExt cx="979" cy="854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4525" y="1399"/>
              <a:ext cx="375" cy="34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4974" y="1719"/>
              <a:ext cx="530" cy="5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  <a:latin typeface="Times New Roman" pitchFamily="18" charset="0"/>
                </a:rPr>
                <a:t>输出电压</a:t>
              </a: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4882" y="1646"/>
              <a:ext cx="83" cy="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465138" y="2906713"/>
            <a:ext cx="1520825" cy="1662112"/>
            <a:chOff x="293" y="1831"/>
            <a:chExt cx="958" cy="1047"/>
          </a:xfrm>
        </p:grpSpPr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876" y="2531"/>
              <a:ext cx="375" cy="34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93" y="1831"/>
              <a:ext cx="530" cy="5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  <a:latin typeface="Times New Roman" pitchFamily="18" charset="0"/>
                </a:rPr>
                <a:t>参考电压</a:t>
              </a: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825" y="2358"/>
              <a:ext cx="143" cy="18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13285"/>
              </p:ext>
            </p:extLst>
          </p:nvPr>
        </p:nvGraphicFramePr>
        <p:xfrm>
          <a:off x="3202112" y="5645150"/>
          <a:ext cx="1585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公式" r:id="rId9" imgW="787320" imgH="393480" progId="Equation.3">
                  <p:embed/>
                </p:oleObj>
              </mc:Choice>
              <mc:Fallback>
                <p:oleObj name="公式" r:id="rId9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112" y="5645150"/>
                        <a:ext cx="15859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703173"/>
              </p:ext>
            </p:extLst>
          </p:nvPr>
        </p:nvGraphicFramePr>
        <p:xfrm>
          <a:off x="5008091" y="5643563"/>
          <a:ext cx="1508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公式" r:id="rId11" imgW="749160" imgH="393480" progId="Equation.3">
                  <p:embed/>
                </p:oleObj>
              </mc:Choice>
              <mc:Fallback>
                <p:oleObj name="公式" r:id="rId11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091" y="5643563"/>
                        <a:ext cx="15081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78155"/>
              </p:ext>
            </p:extLst>
          </p:nvPr>
        </p:nvGraphicFramePr>
        <p:xfrm>
          <a:off x="6730503" y="5629275"/>
          <a:ext cx="1585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公式" r:id="rId13" imgW="787320" imgH="393480" progId="Equation.3">
                  <p:embed/>
                </p:oleObj>
              </mc:Choice>
              <mc:Fallback>
                <p:oleObj name="公式" r:id="rId13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503" y="5629275"/>
                        <a:ext cx="1585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912813" y="5070475"/>
            <a:ext cx="433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流过各电阻的电流为多少？</a:t>
            </a:r>
          </a:p>
        </p:txBody>
      </p:sp>
    </p:spTree>
    <p:extLst>
      <p:ext uri="{BB962C8B-B14F-4D97-AF65-F5344CB8AC3E}">
        <p14:creationId xmlns:p14="http://schemas.microsoft.com/office/powerpoint/2010/main" val="15314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1254207" y="692696"/>
            <a:ext cx="6477000" cy="5029200"/>
            <a:chOff x="1152" y="1008"/>
            <a:chExt cx="2784" cy="2352"/>
          </a:xfrm>
        </p:grpSpPr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1152" y="1008"/>
              <a:ext cx="2784" cy="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1200" y="1104"/>
              <a:ext cx="2688" cy="2228"/>
              <a:chOff x="1134" y="1134"/>
              <a:chExt cx="6721" cy="5812"/>
            </a:xfrm>
          </p:grpSpPr>
          <p:pic>
            <p:nvPicPr>
              <p:cNvPr id="63496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" y="1134"/>
                <a:ext cx="6721" cy="5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3620" y="2994"/>
                <a:ext cx="820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000">
                    <a:latin typeface="Times New Roman" pitchFamily="18" charset="0"/>
                  </a:rPr>
                  <a:t>ICL7107</a:t>
                </a:r>
              </a:p>
            </p:txBody>
          </p:sp>
          <p:sp>
            <p:nvSpPr>
              <p:cNvPr id="6349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6409"/>
                <a:ext cx="3068" cy="5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just" eaLnBrk="0" hangingPunct="0"/>
                <a:r>
                  <a:rPr lang="en-US" altLang="zh-CN" sz="2000" b="1">
                    <a:latin typeface="Times New Roman" pitchFamily="18" charset="0"/>
                  </a:rPr>
                  <a:t>ICL7107</a:t>
                </a:r>
                <a:r>
                  <a:rPr lang="zh-CN" altLang="en-US" sz="2000" b="1">
                    <a:latin typeface="Times New Roman" pitchFamily="18" charset="0"/>
                  </a:rPr>
                  <a:t>构成直流电压表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5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09575" y="4787900"/>
            <a:ext cx="8221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求和器：将输入信号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与反馈信号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求和，产生误差信号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= 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I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492125" y="5608638"/>
            <a:ext cx="577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积分器：积分器对误差信号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进行积分。</a:t>
            </a:r>
            <a:r>
              <a:rPr kumimoji="1" lang="zh-CN" altLang="en-US" sz="2400" b="1">
                <a:latin typeface="宋体" pitchFamily="2" charset="-122"/>
              </a:rPr>
              <a:t> 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434975" y="4397375"/>
            <a:ext cx="8172450" cy="2032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06413" y="4440238"/>
            <a:ext cx="7974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电压比较器：当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g</a:t>
            </a:r>
            <a:r>
              <a:rPr kumimoji="1" lang="zh-CN" altLang="en-US" sz="2400" b="1">
                <a:latin typeface="Times New Roman" pitchFamily="18" charset="0"/>
              </a:rPr>
              <a:t>＞</a:t>
            </a:r>
            <a:r>
              <a:rPr kumimoji="1" lang="en-US" altLang="zh-CN" sz="2400" b="1">
                <a:latin typeface="Times New Roman" pitchFamily="18" charset="0"/>
              </a:rPr>
              <a:t>0V</a:t>
            </a:r>
            <a:r>
              <a:rPr kumimoji="1" lang="zh-CN" altLang="en-US" sz="2400" b="1">
                <a:latin typeface="Times New Roman" pitchFamily="18" charset="0"/>
              </a:rPr>
              <a:t>时，输出逻辑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；当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g</a:t>
            </a:r>
            <a:r>
              <a:rPr kumimoji="1" lang="en-US" altLang="zh-CN" sz="2400" b="1">
                <a:latin typeface="Times New Roman" pitchFamily="18" charset="0"/>
              </a:rPr>
              <a:t>≤0V</a:t>
            </a:r>
            <a:r>
              <a:rPr kumimoji="1" lang="zh-CN" altLang="en-US" sz="2400" b="1">
                <a:latin typeface="Times New Roman" pitchFamily="18" charset="0"/>
              </a:rPr>
              <a:t>时，输出逻辑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。相当于</a:t>
            </a:r>
            <a:r>
              <a:rPr kumimoji="1" lang="en-US" altLang="zh-CN" sz="2400" b="1">
                <a:latin typeface="Times New Roman" pitchFamily="18" charset="0"/>
              </a:rPr>
              <a:t>1bit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444500" y="5386388"/>
            <a:ext cx="812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1bit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DAC</a:t>
            </a:r>
            <a:r>
              <a:rPr kumimoji="1" lang="zh-CN" altLang="en-US" sz="2400" b="1">
                <a:latin typeface="Times New Roman" pitchFamily="18" charset="0"/>
              </a:rPr>
              <a:t>：当输入为逻辑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时，输出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为</a:t>
            </a:r>
            <a:r>
              <a:rPr kumimoji="1" lang="en-US" altLang="zh-CN" sz="2400" b="1">
                <a:latin typeface="Times New Roman" pitchFamily="18" charset="0"/>
              </a:rPr>
              <a:t>+V</a:t>
            </a:r>
            <a:r>
              <a:rPr kumimoji="1" lang="en-US" altLang="zh-CN" sz="2400" b="1" baseline="-25000">
                <a:latin typeface="Times New Roman" pitchFamily="18" charset="0"/>
              </a:rPr>
              <a:t>REF</a:t>
            </a:r>
            <a:r>
              <a:rPr kumimoji="1" lang="zh-CN" altLang="en-US" sz="2400" b="1">
                <a:latin typeface="Times New Roman" pitchFamily="18" charset="0"/>
              </a:rPr>
              <a:t>；当输入为逻辑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时，输出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为</a:t>
            </a:r>
            <a:r>
              <a:rPr kumimoji="1" lang="en-US" altLang="zh-CN" sz="2400" b="1">
                <a:latin typeface="宋体" pitchFamily="2" charset="-122"/>
              </a:rPr>
              <a:t>0V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116013" y="1557338"/>
          <a:ext cx="6408737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Visio" r:id="rId4" imgW="3767023" imgH="1532534" progId="Visio.Drawing.6">
                  <p:embed/>
                </p:oleObj>
              </mc:Choice>
              <mc:Fallback>
                <p:oleObj name="Visio" r:id="rId4" imgW="3767023" imgH="153253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6408737" cy="260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∑</a:t>
            </a:r>
            <a:r>
              <a:rPr lang="en-US" altLang="zh-CN" dirty="0"/>
              <a:t>-△</a:t>
            </a:r>
            <a:r>
              <a:rPr lang="zh-CN" altLang="en-US" dirty="0"/>
              <a:t>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2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 autoUpdateAnimBg="0"/>
      <p:bldP spid="92169" grpId="0" autoUpdateAnimBg="0"/>
      <p:bldP spid="92170" grpId="0" animBg="1"/>
      <p:bldP spid="92171" grpId="0" autoUpdateAnimBg="0"/>
      <p:bldP spid="9217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919538" y="3630613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100">
                <a:latin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1950"/>
              </p:ext>
            </p:extLst>
          </p:nvPr>
        </p:nvGraphicFramePr>
        <p:xfrm>
          <a:off x="377825" y="1556792"/>
          <a:ext cx="83883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Visio" r:id="rId4" imgW="4370832" imgH="867766" progId="Visio.Drawing.6">
                  <p:embed/>
                </p:oleObj>
              </mc:Choice>
              <mc:Fallback>
                <p:oleObj name="Visio" r:id="rId4" imgW="4370832" imgH="8677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556792"/>
                        <a:ext cx="838835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∑</a:t>
            </a:r>
            <a:r>
              <a:rPr lang="en-US" altLang="zh-CN" dirty="0"/>
              <a:t>-△</a:t>
            </a:r>
            <a:r>
              <a:rPr lang="zh-CN" altLang="en-US" dirty="0"/>
              <a:t>型</a:t>
            </a:r>
            <a:r>
              <a:rPr lang="en-US" altLang="zh-CN" dirty="0"/>
              <a:t>A / D</a:t>
            </a:r>
            <a:r>
              <a:rPr lang="zh-CN" altLang="en-US" dirty="0"/>
              <a:t>转换器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333176"/>
              </p:ext>
            </p:extLst>
          </p:nvPr>
        </p:nvGraphicFramePr>
        <p:xfrm>
          <a:off x="1763688" y="3429000"/>
          <a:ext cx="5040560" cy="265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Visio" r:id="rId6" imgW="2333610" imgH="1229264" progId="Visio.Drawing.11">
                  <p:embed/>
                </p:oleObj>
              </mc:Choice>
              <mc:Fallback>
                <p:oleObj name="Visio" r:id="rId6" imgW="2333610" imgH="122926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3429000"/>
                        <a:ext cx="5040560" cy="2654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9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&lt;V</a:t>
            </a:r>
            <a:r>
              <a:rPr lang="en-US" altLang="zh-CN" baseline="-25000" dirty="0" smtClean="0"/>
              <a:t>REF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在达到稳态时，积分器正向积分必然等于反向积分。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∑</a:t>
            </a:r>
            <a:r>
              <a:rPr lang="en-US" altLang="zh-CN" dirty="0"/>
              <a:t>-△</a:t>
            </a:r>
            <a:r>
              <a:rPr lang="zh-CN" altLang="en-US" dirty="0"/>
              <a:t>型</a:t>
            </a:r>
            <a:r>
              <a:rPr lang="en-US" altLang="zh-CN" dirty="0"/>
              <a:t>A / D</a:t>
            </a:r>
            <a:r>
              <a:rPr lang="zh-CN" altLang="en-US" dirty="0"/>
              <a:t>转换器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71600" y="2732594"/>
            <a:ext cx="4248472" cy="1416486"/>
            <a:chOff x="971600" y="2732594"/>
            <a:chExt cx="4248472" cy="141648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971600" y="378904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331640" y="2924944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1839558" y="3363772"/>
              <a:ext cx="1420009" cy="785308"/>
            </a:xfrm>
            <a:custGeom>
              <a:avLst/>
              <a:gdLst>
                <a:gd name="connsiteX0" fmla="*/ 0 w 1420009"/>
                <a:gd name="connsiteY0" fmla="*/ 785308 h 785308"/>
                <a:gd name="connsiteX1" fmla="*/ 677731 w 1420009"/>
                <a:gd name="connsiteY1" fmla="*/ 0 h 785308"/>
                <a:gd name="connsiteX2" fmla="*/ 1420009 w 1420009"/>
                <a:gd name="connsiteY2" fmla="*/ 742278 h 785308"/>
                <a:gd name="connsiteX3" fmla="*/ 1420009 w 1420009"/>
                <a:gd name="connsiteY3" fmla="*/ 742278 h 78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009" h="785308">
                  <a:moveTo>
                    <a:pt x="0" y="785308"/>
                  </a:moveTo>
                  <a:lnTo>
                    <a:pt x="677731" y="0"/>
                  </a:lnTo>
                  <a:lnTo>
                    <a:pt x="1420009" y="742278"/>
                  </a:lnTo>
                  <a:lnTo>
                    <a:pt x="1420009" y="742278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259567" y="3326120"/>
              <a:ext cx="1420009" cy="785308"/>
            </a:xfrm>
            <a:custGeom>
              <a:avLst/>
              <a:gdLst>
                <a:gd name="connsiteX0" fmla="*/ 0 w 1420009"/>
                <a:gd name="connsiteY0" fmla="*/ 785308 h 785308"/>
                <a:gd name="connsiteX1" fmla="*/ 677731 w 1420009"/>
                <a:gd name="connsiteY1" fmla="*/ 0 h 785308"/>
                <a:gd name="connsiteX2" fmla="*/ 1420009 w 1420009"/>
                <a:gd name="connsiteY2" fmla="*/ 742278 h 785308"/>
                <a:gd name="connsiteX3" fmla="*/ 1420009 w 1420009"/>
                <a:gd name="connsiteY3" fmla="*/ 742278 h 78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009" h="785308">
                  <a:moveTo>
                    <a:pt x="0" y="785308"/>
                  </a:moveTo>
                  <a:lnTo>
                    <a:pt x="677731" y="0"/>
                  </a:lnTo>
                  <a:lnTo>
                    <a:pt x="1420009" y="742278"/>
                  </a:lnTo>
                  <a:lnTo>
                    <a:pt x="1420009" y="742278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3259567" y="2743276"/>
              <a:ext cx="0" cy="13681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23928" y="2780928"/>
              <a:ext cx="0" cy="13681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716016" y="2780928"/>
              <a:ext cx="0" cy="13681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3203848" y="2924944"/>
              <a:ext cx="144016" cy="144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825555" y="2942028"/>
              <a:ext cx="144016" cy="144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644008" y="2948354"/>
              <a:ext cx="144016" cy="144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95836" y="2996952"/>
              <a:ext cx="183620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19872" y="274327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30000" dirty="0" smtClean="0"/>
                <a:t>+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85074" y="273259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30000" dirty="0"/>
                <a:t>-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1600" y="294202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U</a:t>
              </a:r>
              <a:r>
                <a:rPr lang="en-US" altLang="zh-CN" baseline="-25000" dirty="0" err="1" smtClean="0"/>
                <a:t>g</a:t>
              </a:r>
              <a:endParaRPr lang="zh-CN" altLang="en-US" dirty="0"/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24078"/>
              </p:ext>
            </p:extLst>
          </p:nvPr>
        </p:nvGraphicFramePr>
        <p:xfrm>
          <a:off x="971600" y="4365104"/>
          <a:ext cx="541805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公式" r:id="rId4" imgW="2425680" imgH="419040" progId="Equation.3">
                  <p:embed/>
                </p:oleObj>
              </mc:Choice>
              <mc:Fallback>
                <p:oleObj name="公式" r:id="rId4" imgW="2425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4365104"/>
                        <a:ext cx="541805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71600" y="5589240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zh-CN" altLang="en-US" dirty="0" smtClean="0"/>
              <a:t>整个转换周期中的比例。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085074" y="4293096"/>
            <a:ext cx="1711062" cy="1296144"/>
            <a:chOff x="4085074" y="4293096"/>
            <a:chExt cx="1711062" cy="1296144"/>
          </a:xfrm>
        </p:grpSpPr>
        <p:sp>
          <p:nvSpPr>
            <p:cNvPr id="31" name="椭圆 30"/>
            <p:cNvSpPr/>
            <p:nvPr/>
          </p:nvSpPr>
          <p:spPr>
            <a:xfrm>
              <a:off x="5292080" y="4293096"/>
              <a:ext cx="504056" cy="108012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4085074" y="5157192"/>
              <a:ext cx="1207006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9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58975" y="300038"/>
            <a:ext cx="5178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∑-△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型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A / D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转换器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 rot="-54000000">
            <a:off x="355600" y="2957513"/>
            <a:ext cx="8297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如果采样速率提高</a:t>
            </a:r>
            <a:r>
              <a:rPr kumimoji="1" lang="en-US" altLang="zh-CN" sz="2400" b="1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倍，其量化噪声的功率谱密度就降低</a:t>
            </a:r>
            <a:r>
              <a:rPr kumimoji="1" lang="en-US" altLang="zh-CN" sz="2400" b="1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倍。由于</a:t>
            </a:r>
            <a:r>
              <a:rPr kumimoji="1" lang="en-US" altLang="zh-CN" sz="2400" b="1">
                <a:latin typeface="Times New Roman" pitchFamily="18" charset="0"/>
              </a:rPr>
              <a:t>Σ-Δ</a:t>
            </a:r>
            <a:r>
              <a:rPr kumimoji="1" lang="zh-CN" altLang="en-US" sz="2400" b="1">
                <a:latin typeface="Times New Roman" pitchFamily="18" charset="0"/>
              </a:rPr>
              <a:t>型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采样速率远高于临界频率，</a:t>
            </a:r>
            <a:r>
              <a:rPr kumimoji="1" lang="zh-CN" altLang="en-US" sz="2400" b="1">
                <a:latin typeface="宋体" pitchFamily="2" charset="-122"/>
              </a:rPr>
              <a:t>其量化噪声的功率谱密度就大大降低，处于有用信号频带内的噪声总功率很小，从而提高了信噪比。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19088" y="1119188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</a:rPr>
              <a:t>∑-△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宋体" pitchFamily="2" charset="-122"/>
              </a:rPr>
              <a:t>转换器的优点：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441325" y="1689100"/>
            <a:ext cx="8104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Σ</a:t>
            </a:r>
            <a:r>
              <a:rPr kumimoji="1" lang="en-US" altLang="zh-CN" sz="2400" b="1">
                <a:latin typeface="宋体" pitchFamily="2" charset="-122"/>
              </a:rPr>
              <a:t>-</a:t>
            </a:r>
            <a:r>
              <a:rPr kumimoji="1" lang="en-US" altLang="zh-CN" sz="2400" b="1">
                <a:latin typeface="Times New Roman" pitchFamily="18" charset="0"/>
              </a:rPr>
              <a:t>Δ</a:t>
            </a:r>
            <a:r>
              <a:rPr kumimoji="1" lang="zh-CN" altLang="en-US" sz="2400" b="1">
                <a:latin typeface="Times New Roman" pitchFamily="18" charset="0"/>
              </a:rPr>
              <a:t>转换器中的模拟部分非常简单，而数字部分要复杂得多。由于更接近于一个数字器件，</a:t>
            </a:r>
            <a:r>
              <a:rPr kumimoji="1" lang="en-US" altLang="zh-CN" sz="2400" b="1">
                <a:latin typeface="Times New Roman" pitchFamily="18" charset="0"/>
              </a:rPr>
              <a:t>Σ-ΔADC</a:t>
            </a:r>
            <a:r>
              <a:rPr kumimoji="1" lang="zh-CN" altLang="en-US" sz="2400" b="1">
                <a:latin typeface="Times New Roman" pitchFamily="18" charset="0"/>
              </a:rPr>
              <a:t>的制造成本非常低廉。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 rot="-54000000">
            <a:off x="323850" y="4741863"/>
            <a:ext cx="8299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由于</a:t>
            </a:r>
            <a:r>
              <a:rPr kumimoji="1" lang="en-US" altLang="zh-CN" sz="2400" b="1">
                <a:latin typeface="Times New Roman" pitchFamily="18" charset="0"/>
              </a:rPr>
              <a:t>Σ-Δ</a:t>
            </a:r>
            <a:r>
              <a:rPr kumimoji="1" lang="zh-CN" altLang="en-US" sz="2400" b="1">
                <a:latin typeface="Times New Roman" pitchFamily="18" charset="0"/>
              </a:rPr>
              <a:t>型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采样速率远高于临界频率，</a:t>
            </a:r>
            <a:r>
              <a:rPr kumimoji="1" lang="zh-CN" altLang="en-US" sz="2400" b="1">
                <a:latin typeface="宋体" pitchFamily="2" charset="-122"/>
              </a:rPr>
              <a:t>大大降低了对抗混叠滤波器的要求，使数据采集系统设计容易。</a:t>
            </a:r>
          </a:p>
        </p:txBody>
      </p:sp>
    </p:spTree>
    <p:extLst>
      <p:ext uri="{BB962C8B-B14F-4D97-AF65-F5344CB8AC3E}">
        <p14:creationId xmlns:p14="http://schemas.microsoft.com/office/powerpoint/2010/main" val="29480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  <p:bldP spid="100359" grpId="0" autoUpdateAnimBg="0"/>
      <p:bldP spid="100360" grpId="0" autoUpdateAnimBg="0"/>
      <p:bldP spid="100361" grpId="0" autoUpdateAnimBg="0"/>
      <p:bldP spid="10036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562100" y="304800"/>
            <a:ext cx="6280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A / D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转换器的主要参数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890588" y="4365625"/>
            <a:ext cx="187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3.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相对精度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850900" y="1460500"/>
            <a:ext cx="173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分辨率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885825" y="2960688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转换速度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387350" y="19685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A/D</a:t>
            </a:r>
            <a:r>
              <a:rPr kumimoji="1" lang="zh-CN" altLang="en-US" sz="2400" b="1">
                <a:latin typeface="Times New Roman" pitchFamily="18" charset="0"/>
              </a:rPr>
              <a:t>转换器的分辨率用输出二进制数的位数表示，位数越多，误差越小，转换精度越高。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58863" y="3582988"/>
            <a:ext cx="578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Times New Roman" pitchFamily="18" charset="0"/>
              </a:rPr>
              <a:t>转换速度是指完成一次转换所需的时间。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25450" y="506095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在理想情况下，所有的转换点应当在一条直线上。相对精度是指实际的各个转换点偏离理想特性的误差。</a:t>
            </a:r>
          </a:p>
        </p:txBody>
      </p:sp>
    </p:spTree>
    <p:extLst>
      <p:ext uri="{BB962C8B-B14F-4D97-AF65-F5344CB8AC3E}">
        <p14:creationId xmlns:p14="http://schemas.microsoft.com/office/powerpoint/2010/main" val="6749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2" grpId="0" build="p" autoUpdateAnimBg="0"/>
      <p:bldP spid="101383" grpId="0" build="p" autoUpdateAnimBg="0"/>
      <p:bldP spid="101384" grpId="0" build="p" autoUpdateAnimBg="0"/>
      <p:bldP spid="101385" grpId="0" build="p" autoUpdateAnimBg="0"/>
      <p:bldP spid="101386" grpId="0" build="p" autoUpdateAnimBg="0"/>
      <p:bldP spid="101387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285750"/>
            <a:ext cx="6280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集成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A / D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转换器的选择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838200" y="2043113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待转换模拟信号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的性质：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958850" y="4422775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格式：单端或差动；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911225" y="2579688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变化范围 包括最大值和最小值；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779463" y="3203575"/>
            <a:ext cx="6342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单极性和双极性、正负对称还是不对称等；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838200" y="3754438"/>
            <a:ext cx="667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变化速率：信号频谱的最高有效频率分量；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2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  <p:bldP spid="102406" grpId="0" autoUpdateAnimBg="0"/>
      <p:bldP spid="102407" grpId="0" autoUpdateAnimBg="0"/>
      <p:bldP spid="102408" grpId="0" autoUpdateAnimBg="0"/>
      <p:bldP spid="102409" grpId="0" autoUpdateAnimBg="0"/>
      <p:bldP spid="10241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524000" y="285750"/>
            <a:ext cx="6280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shade val="4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集成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A / D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转换器的选择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49263" y="1385888"/>
            <a:ext cx="784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2.</a:t>
            </a:r>
            <a:r>
              <a:rPr kumimoji="1" lang="zh-CN" altLang="en-US" sz="2400" b="1">
                <a:latin typeface="Times New Roman" pitchFamily="18" charset="0"/>
              </a:rPr>
              <a:t>系统对分辨率、线性度、相对精度以及转换时间的要求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06400" y="2011363"/>
            <a:ext cx="839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3.</a:t>
            </a:r>
            <a:r>
              <a:rPr kumimoji="1" lang="zh-CN" altLang="en-US" sz="2400" b="1">
                <a:latin typeface="Times New Roman" pitchFamily="18" charset="0"/>
              </a:rPr>
              <a:t>芯片对参考电压</a:t>
            </a:r>
            <a:r>
              <a:rPr kumimoji="1" lang="en-US" altLang="zh-CN" sz="2400" b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REF</a:t>
            </a:r>
            <a:r>
              <a:rPr kumimoji="1" lang="zh-CN" altLang="en-US" sz="2400" b="1">
                <a:latin typeface="Times New Roman" pitchFamily="18" charset="0"/>
              </a:rPr>
              <a:t>的要求和系统满足这一要求的可能性；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433388" y="2598738"/>
            <a:ext cx="8428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4.</a:t>
            </a:r>
            <a:r>
              <a:rPr kumimoji="1" lang="zh-CN" altLang="en-US" sz="2400" b="1">
                <a:latin typeface="Times New Roman" pitchFamily="18" charset="0"/>
              </a:rPr>
              <a:t>系统对</a:t>
            </a:r>
            <a:r>
              <a:rPr kumimoji="1" lang="en-US" altLang="zh-CN" sz="2400" b="1">
                <a:latin typeface="Times New Roman" pitchFamily="18" charset="0"/>
              </a:rPr>
              <a:t>ADC</a:t>
            </a:r>
            <a:r>
              <a:rPr kumimoji="1" lang="zh-CN" altLang="en-US" sz="2400" b="1">
                <a:latin typeface="Times New Roman" pitchFamily="18" charset="0"/>
              </a:rPr>
              <a:t>输出数字量的要求，包括码制及格式、输出电平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和输出方式（三态、缓冲或锁存等）；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392113" y="3560763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5.ADC</a:t>
            </a:r>
            <a:r>
              <a:rPr kumimoji="1" lang="zh-CN" altLang="en-US" sz="2400" b="1">
                <a:latin typeface="Times New Roman" pitchFamily="18" charset="0"/>
              </a:rPr>
              <a:t>芯片需要的控制信号及时序关系；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434975" y="4287838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6.ADC</a:t>
            </a:r>
            <a:r>
              <a:rPr kumimoji="1" lang="zh-CN" altLang="en-US" sz="2400" b="1">
                <a:latin typeface="Times New Roman" pitchFamily="18" charset="0"/>
              </a:rPr>
              <a:t>环境条件；</a:t>
            </a: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395288" y="4999038"/>
            <a:ext cx="317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7.</a:t>
            </a:r>
            <a:r>
              <a:rPr kumimoji="1" lang="zh-CN" altLang="en-US" sz="2400" b="1">
                <a:latin typeface="Times New Roman" pitchFamily="18" charset="0"/>
              </a:rPr>
              <a:t>功耗、体积、成本；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392113" y="5697538"/>
            <a:ext cx="500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8.</a:t>
            </a:r>
            <a:r>
              <a:rPr kumimoji="1" lang="zh-CN" altLang="en-US" sz="2400" b="1">
                <a:latin typeface="Times New Roman" pitchFamily="18" charset="0"/>
              </a:rPr>
              <a:t>其他：干扰情况、信号源内阻等。</a:t>
            </a:r>
          </a:p>
        </p:txBody>
      </p:sp>
    </p:spTree>
    <p:extLst>
      <p:ext uri="{BB962C8B-B14F-4D97-AF65-F5344CB8AC3E}">
        <p14:creationId xmlns:p14="http://schemas.microsoft.com/office/powerpoint/2010/main" val="17620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  <p:bldP spid="103431" grpId="0" autoUpdateAnimBg="0"/>
      <p:bldP spid="103432" grpId="0" autoUpdateAnimBg="0"/>
      <p:bldP spid="103433" grpId="0" autoUpdateAnimBg="0"/>
      <p:bldP spid="103434" grpId="0" autoUpdateAnimBg="0"/>
      <p:bldP spid="103435" grpId="0" autoUpdateAnimBg="0"/>
      <p:bldP spid="10343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</a:t>
            </a:r>
            <a:r>
              <a:rPr lang="zh-CN" altLang="en-US" dirty="0" smtClean="0"/>
              <a:t>转换的基本原理；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T</a:t>
            </a:r>
            <a:r>
              <a:rPr lang="zh-CN" altLang="en-US" dirty="0" smtClean="0"/>
              <a:t>型网络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，逐次逼近型</a:t>
            </a:r>
            <a:r>
              <a:rPr lang="en-US" altLang="zh-CN" dirty="0" smtClean="0"/>
              <a:t>ADC</a:t>
            </a:r>
            <a:r>
              <a:rPr lang="zh-CN" altLang="en-US" dirty="0" smtClean="0"/>
              <a:t>，双积分型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的工作原理；</a:t>
            </a:r>
            <a:endParaRPr lang="en-US" altLang="zh-CN" dirty="0" smtClean="0"/>
          </a:p>
          <a:p>
            <a:r>
              <a:rPr lang="zh-CN" altLang="en-US" dirty="0" smtClean="0"/>
              <a:t>熟悉转换器的主要性能指标；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</a:t>
            </a:r>
            <a:r>
              <a:rPr lang="zh-CN" altLang="en-US" dirty="0" smtClean="0"/>
              <a:t>转换器的应用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权电阻型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7400" y="4467225"/>
          <a:ext cx="7623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公式" r:id="rId4" imgW="3670300" imgH="393700" progId="Equation.3">
                  <p:embed/>
                </p:oleObj>
              </mc:Choice>
              <mc:Fallback>
                <p:oleObj name="公式" r:id="rId4" imgW="3670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467225"/>
                        <a:ext cx="76231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8813" y="5137150"/>
          <a:ext cx="73596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公式" r:id="rId6" imgW="3683000" imgH="431800" progId="Equation.3">
                  <p:embed/>
                </p:oleObj>
              </mc:Choice>
              <mc:Fallback>
                <p:oleObj name="公式" r:id="rId6" imgW="3683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137150"/>
                        <a:ext cx="73596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01850" y="5761038"/>
          <a:ext cx="38623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公式" r:id="rId8" imgW="1892300" imgH="431800" progId="Equation.3">
                  <p:embed/>
                </p:oleObj>
              </mc:Choice>
              <mc:Fallback>
                <p:oleObj name="公式" r:id="rId8" imgW="1892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761038"/>
                        <a:ext cx="386238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77950" y="1044575"/>
          <a:ext cx="6223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Visio" r:id="rId10" imgW="3658514" imgH="2037588" progId="Visio.Drawing.11">
                  <p:embed/>
                </p:oleObj>
              </mc:Choice>
              <mc:Fallback>
                <p:oleObj name="Visio" r:id="rId10" imgW="3658514" imgH="203758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044575"/>
                        <a:ext cx="62230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4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权电阻型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36190"/>
              </p:ext>
            </p:extLst>
          </p:nvPr>
        </p:nvGraphicFramePr>
        <p:xfrm>
          <a:off x="1269836" y="1340767"/>
          <a:ext cx="4526300" cy="114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公式" r:id="rId4" imgW="1295280" imgH="393480" progId="Equation.3">
                  <p:embed/>
                </p:oleObj>
              </mc:Choice>
              <mc:Fallback>
                <p:oleObj name="公式" r:id="rId4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836" y="1340767"/>
                        <a:ext cx="4526300" cy="114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82600" y="3068960"/>
            <a:ext cx="602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）输出电压与输入的数字量成正比；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2600" y="3723010"/>
            <a:ext cx="577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）输出电压与参考电压极性相反；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96452"/>
              </p:ext>
            </p:extLst>
          </p:nvPr>
        </p:nvGraphicFramePr>
        <p:xfrm>
          <a:off x="3131840" y="5013176"/>
          <a:ext cx="2613893" cy="110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公式" r:id="rId6" imgW="990360" imgH="419040" progId="Equation.3">
                  <p:embed/>
                </p:oleObj>
              </mc:Choice>
              <mc:Fallback>
                <p:oleObj name="公式" r:id="rId6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13176"/>
                        <a:ext cx="2613893" cy="110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50220" y="2471127"/>
            <a:ext cx="114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结论：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2600" y="4293096"/>
            <a:ext cx="841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）如果数字量为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位的二进制数，输出电压的变化范围：</a:t>
            </a:r>
          </a:p>
        </p:txBody>
      </p:sp>
    </p:spTree>
    <p:extLst>
      <p:ext uri="{BB962C8B-B14F-4D97-AF65-F5344CB8AC3E}">
        <p14:creationId xmlns:p14="http://schemas.microsoft.com/office/powerpoint/2010/main" val="20114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  <p:bldP spid="1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2102</TotalTime>
  <Words>3218</Words>
  <Application>Microsoft Office PowerPoint</Application>
  <PresentationFormat>全屏显示(4:3)</PresentationFormat>
  <Paragraphs>604</Paragraphs>
  <Slides>78</Slides>
  <Notes>78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84" baseType="lpstr">
      <vt:lpstr>聚合</vt:lpstr>
      <vt:lpstr>Visio</vt:lpstr>
      <vt:lpstr>公式</vt:lpstr>
      <vt:lpstr>位图图像</vt:lpstr>
      <vt:lpstr>Microsoft Visio 绘图</vt:lpstr>
      <vt:lpstr>Microsoft 公式 3.0</vt:lpstr>
      <vt:lpstr>第八章 数模与模数转换器</vt:lpstr>
      <vt:lpstr>概述</vt:lpstr>
      <vt:lpstr>典型应用</vt:lpstr>
      <vt:lpstr>典型应用</vt:lpstr>
      <vt:lpstr>D/A转换器</vt:lpstr>
      <vt:lpstr>D/A转换</vt:lpstr>
      <vt:lpstr>8.3.1二进制权电阻型DAC</vt:lpstr>
      <vt:lpstr>权电阻型ADC</vt:lpstr>
      <vt:lpstr>权电阻型DAC</vt:lpstr>
      <vt:lpstr>权电阻型DAC</vt:lpstr>
      <vt:lpstr>8.3.2 R-2R T型电阻网络DAC</vt:lpstr>
      <vt:lpstr>T型网络分析</vt:lpstr>
      <vt:lpstr>R-2R T型网络ADC</vt:lpstr>
      <vt:lpstr>乘法型D/A转换器</vt:lpstr>
      <vt:lpstr>乘法型D/A转换器</vt:lpstr>
      <vt:lpstr>权电流型DAC</vt:lpstr>
      <vt:lpstr>权电流型D/A转换器</vt:lpstr>
      <vt:lpstr>8位高速权电流型D/A转换器AD9708 </vt:lpstr>
      <vt:lpstr>输出电流-电压转换</vt:lpstr>
      <vt:lpstr>D/A转换器的主要技术参数</vt:lpstr>
      <vt:lpstr>D/A转换器的主要技术参数</vt:lpstr>
      <vt:lpstr>D/A转换器的主要技术参数</vt:lpstr>
      <vt:lpstr>D/A转换器的主要技术参数</vt:lpstr>
      <vt:lpstr>选择集成DAC转换器的注意事项</vt:lpstr>
      <vt:lpstr>8.3.4 DAC的应用举例</vt:lpstr>
      <vt:lpstr>DAC应用举例</vt:lpstr>
      <vt:lpstr>DAC应用举例</vt:lpstr>
      <vt:lpstr>DAC应用举例</vt:lpstr>
      <vt:lpstr>DAC典型应用</vt:lpstr>
      <vt:lpstr>模数转换器ADC</vt:lpstr>
      <vt:lpstr>理想的采样过程</vt:lpstr>
      <vt:lpstr>傅里叶变换</vt:lpstr>
      <vt:lpstr>香农采样定理</vt:lpstr>
      <vt:lpstr>香农采样定理</vt:lpstr>
      <vt:lpstr>采样定理</vt:lpstr>
      <vt:lpstr>低通滤波</vt:lpstr>
      <vt:lpstr>采样保持器</vt:lpstr>
      <vt:lpstr>采样保持电路</vt:lpstr>
      <vt:lpstr>采样保持电路</vt:lpstr>
      <vt:lpstr>采样保持电路</vt:lpstr>
      <vt:lpstr>AD转换器</vt:lpstr>
      <vt:lpstr>A / D转换器</vt:lpstr>
      <vt:lpstr>量化和编码</vt:lpstr>
      <vt:lpstr>量化误差</vt:lpstr>
      <vt:lpstr>量化误差</vt:lpstr>
      <vt:lpstr>量化误差</vt:lpstr>
      <vt:lpstr>量化误差</vt:lpstr>
      <vt:lpstr>A / D转换器</vt:lpstr>
      <vt:lpstr>逐次逼近型ADC</vt:lpstr>
      <vt:lpstr>逐次逼近型ADC电路结构</vt:lpstr>
      <vt:lpstr>逐次逼近型A / D转换器</vt:lpstr>
      <vt:lpstr>4位的逐次逼近A/D转换器的原理图 </vt:lpstr>
      <vt:lpstr>逐次AD转换时序图</vt:lpstr>
      <vt:lpstr>逐次ADC状态转移图</vt:lpstr>
      <vt:lpstr>逐次逼近型A / D转换器</vt:lpstr>
      <vt:lpstr>逐次逼近型A / D转换器</vt:lpstr>
      <vt:lpstr>逐次逼近型A / D转换器</vt:lpstr>
      <vt:lpstr>逐次逼近型A / D转换器</vt:lpstr>
      <vt:lpstr>集成逐次逼近型A/D转换——ADC0809</vt:lpstr>
      <vt:lpstr>PowerPoint 演示文稿</vt:lpstr>
      <vt:lpstr>并行比较型A / D转换器</vt:lpstr>
      <vt:lpstr>并行比较型A / D转换器</vt:lpstr>
      <vt:lpstr>PowerPoint 演示文稿</vt:lpstr>
      <vt:lpstr>PowerPoint 演示文稿</vt:lpstr>
      <vt:lpstr>双积分型A / D转换器</vt:lpstr>
      <vt:lpstr>双积分型A / D转换器</vt:lpstr>
      <vt:lpstr>双积分型A / D转换器</vt:lpstr>
      <vt:lpstr>双积分型A / D转换器</vt:lpstr>
      <vt:lpstr>集成逐次比较型A/D转换——ICL7106/7107 </vt:lpstr>
      <vt:lpstr>PowerPoint 演示文稿</vt:lpstr>
      <vt:lpstr>∑-△型A / D转换器</vt:lpstr>
      <vt:lpstr>∑-△型A / D转换器</vt:lpstr>
      <vt:lpstr>∑-△型A / D转换器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数模与模数转换器</dc:title>
  <dc:creator>jxs</dc:creator>
  <cp:lastModifiedBy>jxs</cp:lastModifiedBy>
  <cp:revision>55</cp:revision>
  <dcterms:created xsi:type="dcterms:W3CDTF">2012-12-03T03:37:50Z</dcterms:created>
  <dcterms:modified xsi:type="dcterms:W3CDTF">2012-12-13T07:30:04Z</dcterms:modified>
</cp:coreProperties>
</file>