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7" r:id="rId49"/>
    <p:sldId id="308" r:id="rId50"/>
    <p:sldId id="309" r:id="rId51"/>
    <p:sldId id="310" r:id="rId52"/>
    <p:sldId id="311" r:id="rId53"/>
    <p:sldId id="304" r:id="rId54"/>
    <p:sldId id="305" r:id="rId55"/>
    <p:sldId id="306" r:id="rId56"/>
    <p:sldId id="312" r:id="rId57"/>
    <p:sldId id="313" r:id="rId5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67" autoAdjust="0"/>
  </p:normalViewPr>
  <p:slideViewPr>
    <p:cSldViewPr>
      <p:cViewPr varScale="1">
        <p:scale>
          <a:sx n="68" d="100"/>
          <a:sy n="68" d="100"/>
        </p:scale>
        <p:origin x="-5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emf"/><Relationship Id="rId4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e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emf"/><Relationship Id="rId1" Type="http://schemas.openxmlformats.org/officeDocument/2006/relationships/image" Target="../media/image38.e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19.emf"/><Relationship Id="rId1" Type="http://schemas.openxmlformats.org/officeDocument/2006/relationships/image" Target="../media/image66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emf"/><Relationship Id="rId1" Type="http://schemas.openxmlformats.org/officeDocument/2006/relationships/image" Target="../media/image6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emf"/><Relationship Id="rId4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344CB-2A8D-4815-98DC-2F77EEC14D22}" type="datetimeFigureOut">
              <a:rPr lang="zh-CN" altLang="en-US" smtClean="0"/>
              <a:t>2012/12/4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1C00F-37F5-428B-BFA9-80611E987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43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81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61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706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217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574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902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710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80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747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90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256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447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194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667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780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359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2012-11-27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744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5291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6802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1128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5592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747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750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874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113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2163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6426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5228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3697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161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4571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8573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294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6373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4145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230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2012-12-4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6795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3090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4545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3204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4973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6323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0770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866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6291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632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0584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516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8566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66812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9500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3479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1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88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19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2012-11-23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373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6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7361EE-EF65-4BA9-B43D-09CFD841F7F5}" type="datetimeFigureOut">
              <a:rPr lang="zh-CN" altLang="en-US" smtClean="0"/>
              <a:t>2012/12/4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2E73603-ADC5-40C8-927B-C0E48AAE31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61EE-EF65-4BA9-B43D-09CFD841F7F5}" type="datetimeFigureOut">
              <a:rPr lang="zh-CN" altLang="en-US" smtClean="0"/>
              <a:t>2012/12/4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E73603-ADC5-40C8-927B-C0E48AAE31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61EE-EF65-4BA9-B43D-09CFD841F7F5}" type="datetimeFigureOut">
              <a:rPr lang="zh-CN" altLang="en-US" smtClean="0"/>
              <a:t>2012/12/4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E73603-ADC5-40C8-927B-C0E48AAE31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61EE-EF65-4BA9-B43D-09CFD841F7F5}" type="datetimeFigureOut">
              <a:rPr lang="zh-CN" altLang="en-US" smtClean="0"/>
              <a:t>2012/12/4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E73603-ADC5-40C8-927B-C0E48AAE31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61EE-EF65-4BA9-B43D-09CFD841F7F5}" type="datetimeFigureOut">
              <a:rPr lang="zh-CN" altLang="en-US" smtClean="0"/>
              <a:t>2012/12/4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E73603-ADC5-40C8-927B-C0E48AAE31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61EE-EF65-4BA9-B43D-09CFD841F7F5}" type="datetimeFigureOut">
              <a:rPr lang="zh-CN" altLang="en-US" smtClean="0"/>
              <a:t>2012/12/4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E73603-ADC5-40C8-927B-C0E48AAE31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61EE-EF65-4BA9-B43D-09CFD841F7F5}" type="datetimeFigureOut">
              <a:rPr lang="zh-CN" altLang="en-US" smtClean="0"/>
              <a:t>2012/12/4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E73603-ADC5-40C8-927B-C0E48AAE31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61EE-EF65-4BA9-B43D-09CFD841F7F5}" type="datetimeFigureOut">
              <a:rPr lang="zh-CN" altLang="en-US" smtClean="0"/>
              <a:t>2012/12/4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E73603-ADC5-40C8-927B-C0E48AAE31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61EE-EF65-4BA9-B43D-09CFD841F7F5}" type="datetimeFigureOut">
              <a:rPr lang="zh-CN" altLang="en-US" smtClean="0"/>
              <a:t>2012/12/4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E73603-ADC5-40C8-927B-C0E48AAE31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E7361EE-EF65-4BA9-B43D-09CFD841F7F5}" type="datetimeFigureOut">
              <a:rPr lang="zh-CN" altLang="en-US" smtClean="0"/>
              <a:t>2012/12/4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E73603-ADC5-40C8-927B-C0E48AAE31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7361EE-EF65-4BA9-B43D-09CFD841F7F5}" type="datetimeFigureOut">
              <a:rPr lang="zh-CN" altLang="en-US" smtClean="0"/>
              <a:t>2012/12/4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2E73603-ADC5-40C8-927B-C0E48AAE31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E7361EE-EF65-4BA9-B43D-09CFD841F7F5}" type="datetimeFigureOut">
              <a:rPr lang="zh-CN" altLang="en-US" smtClean="0"/>
              <a:t>2012/12/4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2E73603-ADC5-40C8-927B-C0E48AAE31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3.wmf"/><Relationship Id="rId5" Type="http://schemas.openxmlformats.org/officeDocument/2006/relationships/image" Target="../media/image20.e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3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0.wmf"/><Relationship Id="rId18" Type="http://schemas.openxmlformats.org/officeDocument/2006/relationships/oleObject" Target="../embeddings/oleObject39.bin"/><Relationship Id="rId3" Type="http://schemas.openxmlformats.org/officeDocument/2006/relationships/notesSlide" Target="../notesSlides/notesSlide22.xml"/><Relationship Id="rId21" Type="http://schemas.openxmlformats.org/officeDocument/2006/relationships/image" Target="../media/image32.wmf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1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29.wmf"/><Relationship Id="rId5" Type="http://schemas.openxmlformats.org/officeDocument/2006/relationships/image" Target="../media/image26.emf"/><Relationship Id="rId15" Type="http://schemas.openxmlformats.org/officeDocument/2006/relationships/oleObject" Target="../embeddings/oleObject37.bin"/><Relationship Id="rId23" Type="http://schemas.openxmlformats.org/officeDocument/2006/relationships/oleObject" Target="../embeddings/oleObject43.bin"/><Relationship Id="rId10" Type="http://schemas.openxmlformats.org/officeDocument/2006/relationships/oleObject" Target="../embeddings/oleObject34.bin"/><Relationship Id="rId19" Type="http://schemas.openxmlformats.org/officeDocument/2006/relationships/oleObject" Target="../embeddings/oleObject40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36.bin"/><Relationship Id="rId22" Type="http://schemas.openxmlformats.org/officeDocument/2006/relationships/oleObject" Target="../embeddings/oleObject4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33.wmf"/><Relationship Id="rId10" Type="http://schemas.openxmlformats.org/officeDocument/2006/relationships/image" Target="../media/image36.png"/><Relationship Id="rId4" Type="http://schemas.openxmlformats.org/officeDocument/2006/relationships/oleObject" Target="../embeddings/oleObject44.bin"/><Relationship Id="rId9" Type="http://schemas.openxmlformats.org/officeDocument/2006/relationships/image" Target="../media/image3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56.bin"/><Relationship Id="rId3" Type="http://schemas.openxmlformats.org/officeDocument/2006/relationships/notesSlide" Target="../notesSlides/notesSlide25.xml"/><Relationship Id="rId21" Type="http://schemas.openxmlformats.org/officeDocument/2006/relationships/oleObject" Target="../embeddings/oleObject58.bin"/><Relationship Id="rId7" Type="http://schemas.openxmlformats.org/officeDocument/2006/relationships/image" Target="../media/image26.emf"/><Relationship Id="rId12" Type="http://schemas.openxmlformats.org/officeDocument/2006/relationships/oleObject" Target="../embeddings/oleObject52.bin"/><Relationship Id="rId17" Type="http://schemas.openxmlformats.org/officeDocument/2006/relationships/oleObject" Target="../embeddings/oleObject55.bin"/><Relationship Id="rId25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4.bin"/><Relationship Id="rId20" Type="http://schemas.openxmlformats.org/officeDocument/2006/relationships/oleObject" Target="../embeddings/oleObject57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28.wmf"/><Relationship Id="rId24" Type="http://schemas.openxmlformats.org/officeDocument/2006/relationships/oleObject" Target="../embeddings/oleObject60.bin"/><Relationship Id="rId5" Type="http://schemas.openxmlformats.org/officeDocument/2006/relationships/image" Target="../media/image38.emf"/><Relationship Id="rId15" Type="http://schemas.openxmlformats.org/officeDocument/2006/relationships/image" Target="../media/image30.wmf"/><Relationship Id="rId23" Type="http://schemas.openxmlformats.org/officeDocument/2006/relationships/image" Target="../media/image32.wmf"/><Relationship Id="rId10" Type="http://schemas.openxmlformats.org/officeDocument/2006/relationships/oleObject" Target="../embeddings/oleObject51.bin"/><Relationship Id="rId19" Type="http://schemas.openxmlformats.org/officeDocument/2006/relationships/image" Target="../media/image31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53.bin"/><Relationship Id="rId22" Type="http://schemas.openxmlformats.org/officeDocument/2006/relationships/oleObject" Target="../embeddings/oleObject5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40.emf"/><Relationship Id="rId4" Type="http://schemas.openxmlformats.org/officeDocument/2006/relationships/oleObject" Target="../embeddings/oleObject6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4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41.emf"/><Relationship Id="rId4" Type="http://schemas.openxmlformats.org/officeDocument/2006/relationships/oleObject" Target="../embeddings/oleObject6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43.emf"/><Relationship Id="rId4" Type="http://schemas.openxmlformats.org/officeDocument/2006/relationships/oleObject" Target="../embeddings/oleObject6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44.emf"/><Relationship Id="rId4" Type="http://schemas.openxmlformats.org/officeDocument/2006/relationships/oleObject" Target="../embeddings/oleObject6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47.emf"/><Relationship Id="rId4" Type="http://schemas.openxmlformats.org/officeDocument/2006/relationships/oleObject" Target="../embeddings/oleObject6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48.emf"/><Relationship Id="rId4" Type="http://schemas.openxmlformats.org/officeDocument/2006/relationships/oleObject" Target="../embeddings/oleObject6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49.emf"/><Relationship Id="rId4" Type="http://schemas.openxmlformats.org/officeDocument/2006/relationships/oleObject" Target="../embeddings/oleObject70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7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72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3.png"/><Relationship Id="rId5" Type="http://schemas.openxmlformats.org/officeDocument/2006/relationships/image" Target="../media/image52.emf"/><Relationship Id="rId4" Type="http://schemas.openxmlformats.org/officeDocument/2006/relationships/oleObject" Target="../embeddings/oleObject7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55.png"/><Relationship Id="rId5" Type="http://schemas.openxmlformats.org/officeDocument/2006/relationships/image" Target="../media/image54.emf"/><Relationship Id="rId4" Type="http://schemas.openxmlformats.org/officeDocument/2006/relationships/oleObject" Target="../embeddings/oleObject74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5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56.emf"/><Relationship Id="rId4" Type="http://schemas.openxmlformats.org/officeDocument/2006/relationships/oleObject" Target="../embeddings/oleObject75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5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58.emf"/><Relationship Id="rId4" Type="http://schemas.openxmlformats.org/officeDocument/2006/relationships/oleObject" Target="../embeddings/oleObject77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60.emf"/><Relationship Id="rId4" Type="http://schemas.openxmlformats.org/officeDocument/2006/relationships/oleObject" Target="../embeddings/oleObject79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61.emf"/><Relationship Id="rId4" Type="http://schemas.openxmlformats.org/officeDocument/2006/relationships/oleObject" Target="../embeddings/oleObject80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62.emf"/><Relationship Id="rId4" Type="http://schemas.openxmlformats.org/officeDocument/2006/relationships/oleObject" Target="../embeddings/oleObject81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6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82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65.emf"/><Relationship Id="rId4" Type="http://schemas.openxmlformats.org/officeDocument/2006/relationships/oleObject" Target="../embeddings/oleObject84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notesSlide" Target="../notesSlides/notesSlide53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86.bin"/><Relationship Id="rId5" Type="http://schemas.openxmlformats.org/officeDocument/2006/relationships/image" Target="../media/image66.emf"/><Relationship Id="rId4" Type="http://schemas.openxmlformats.org/officeDocument/2006/relationships/oleObject" Target="../embeddings/oleObject85.bin"/><Relationship Id="rId9" Type="http://schemas.openxmlformats.org/officeDocument/2006/relationships/image" Target="../media/image67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notesSlide" Target="../notesSlides/notesSlide54.xml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89.bin"/><Relationship Id="rId5" Type="http://schemas.openxmlformats.org/officeDocument/2006/relationships/image" Target="../media/image66.emf"/><Relationship Id="rId10" Type="http://schemas.openxmlformats.org/officeDocument/2006/relationships/image" Target="../media/image69.wmf"/><Relationship Id="rId4" Type="http://schemas.openxmlformats.org/officeDocument/2006/relationships/oleObject" Target="../embeddings/oleObject88.bin"/><Relationship Id="rId9" Type="http://schemas.openxmlformats.org/officeDocument/2006/relationships/oleObject" Target="../embeddings/oleObject91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70.emf"/><Relationship Id="rId4" Type="http://schemas.openxmlformats.org/officeDocument/2006/relationships/oleObject" Target="../embeddings/oleObject92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71.emf"/><Relationship Id="rId4" Type="http://schemas.openxmlformats.org/officeDocument/2006/relationships/oleObject" Target="../embeddings/oleObject93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0.emf"/><Relationship Id="rId5" Type="http://schemas.openxmlformats.org/officeDocument/2006/relationships/image" Target="../media/image7.e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脉冲波形的产生与整形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浙江理工大学信息学院</a:t>
            </a:r>
            <a:endParaRPr lang="en-US" altLang="zh-CN" dirty="0" smtClean="0"/>
          </a:p>
          <a:p>
            <a:r>
              <a:rPr lang="zh-CN" altLang="en-US" dirty="0"/>
              <a:t>姜旭</a:t>
            </a:r>
            <a:r>
              <a:rPr lang="zh-CN" altLang="en-US" dirty="0" smtClean="0"/>
              <a:t>升</a:t>
            </a:r>
            <a:endParaRPr lang="en-US" altLang="zh-CN" dirty="0" smtClean="0"/>
          </a:p>
          <a:p>
            <a:r>
              <a:rPr lang="en-US" altLang="zh-CN" dirty="0" smtClean="0"/>
              <a:t>2012-11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05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动态过程</a:t>
            </a:r>
            <a:endParaRPr lang="zh-CN" altLang="en-US" dirty="0"/>
          </a:p>
        </p:txBody>
      </p:sp>
      <p:graphicFrame>
        <p:nvGraphicFramePr>
          <p:cNvPr id="4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237106"/>
              </p:ext>
            </p:extLst>
          </p:nvPr>
        </p:nvGraphicFramePr>
        <p:xfrm>
          <a:off x="1792287" y="1726282"/>
          <a:ext cx="5434013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4" name="Visio" r:id="rId4" imgW="2713330" imgH="762305" progId="Visio.Drawing.6">
                  <p:embed/>
                </p:oleObj>
              </mc:Choice>
              <mc:Fallback>
                <p:oleObj name="Visio" r:id="rId4" imgW="2713330" imgH="762305" progId="Visio.Drawing.6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7" y="1726282"/>
                        <a:ext cx="5434013" cy="15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323850" y="908720"/>
            <a:ext cx="815340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0" lang="zh-CN" altLang="en-US" sz="2400" dirty="0">
                <a:latin typeface="宋体" charset="-122"/>
              </a:rPr>
              <a:t>（</a:t>
            </a:r>
            <a:r>
              <a:rPr kumimoji="0" lang="en-US" altLang="zh-CN" sz="2400" dirty="0">
                <a:latin typeface="宋体" charset="-122"/>
              </a:rPr>
              <a:t>4</a:t>
            </a:r>
            <a:r>
              <a:rPr kumimoji="0" lang="zh-CN" altLang="en-US" sz="2400" dirty="0">
                <a:latin typeface="宋体" charset="-122"/>
              </a:rPr>
              <a:t>）当</a:t>
            </a:r>
            <a:r>
              <a:rPr kumimoji="0" lang="en-US" altLang="zh-CN" sz="2400" i="1" dirty="0" err="1"/>
              <a:t>v</a:t>
            </a:r>
            <a:r>
              <a:rPr kumimoji="0" lang="en-US" altLang="zh-CN" sz="2400" i="1" baseline="-30000" dirty="0" err="1"/>
              <a:t>I</a:t>
            </a:r>
            <a:r>
              <a:rPr kumimoji="0" lang="zh-CN" altLang="en-US" sz="2400" dirty="0">
                <a:latin typeface="宋体" charset="-122"/>
              </a:rPr>
              <a:t>由高变低时，</a:t>
            </a:r>
            <a:r>
              <a:rPr kumimoji="0" lang="en-US" altLang="zh-CN" sz="2400" i="1" dirty="0" err="1"/>
              <a:t>v</a:t>
            </a:r>
            <a:r>
              <a:rPr kumimoji="0" lang="en-US" altLang="zh-CN" sz="2400" baseline="-30000" dirty="0" err="1"/>
              <a:t>I</a:t>
            </a:r>
            <a:r>
              <a:rPr kumimoji="0" lang="en-US" altLang="zh-CN" sz="2400" baseline="-30000" dirty="0"/>
              <a:t> </a:t>
            </a:r>
            <a:r>
              <a:rPr kumimoji="0" lang="en-US" altLang="zh-CN" sz="2400" dirty="0">
                <a:latin typeface="Times New Roman"/>
              </a:rPr>
              <a:t>’</a:t>
            </a:r>
            <a:r>
              <a:rPr kumimoji="0" lang="en-US" altLang="zh-CN" sz="2400" dirty="0">
                <a:latin typeface="宋体" charset="-122"/>
              </a:rPr>
              <a:t> </a:t>
            </a:r>
            <a:r>
              <a:rPr kumimoji="0" lang="zh-CN" altLang="en-US" sz="2400" dirty="0">
                <a:latin typeface="宋体" charset="-122"/>
              </a:rPr>
              <a:t>也由高变低。当</a:t>
            </a:r>
            <a:r>
              <a:rPr kumimoji="0" lang="en-US" altLang="zh-CN" sz="2400" i="1" dirty="0" err="1"/>
              <a:t>v</a:t>
            </a:r>
            <a:r>
              <a:rPr kumimoji="0" lang="en-US" altLang="zh-CN" sz="2400" baseline="-30000" dirty="0" err="1"/>
              <a:t>I</a:t>
            </a:r>
            <a:r>
              <a:rPr kumimoji="0" lang="en-US" altLang="zh-CN" sz="2400" dirty="0">
                <a:latin typeface="Times New Roman"/>
              </a:rPr>
              <a:t>’</a:t>
            </a:r>
            <a:r>
              <a:rPr kumimoji="0" lang="en-US" altLang="zh-CN" sz="2400" dirty="0">
                <a:latin typeface="宋体" charset="-122"/>
              </a:rPr>
              <a:t> ≤</a:t>
            </a:r>
            <a:r>
              <a:rPr kumimoji="0" lang="en-US" altLang="zh-CN" sz="2400" dirty="0"/>
              <a:t>1/2V</a:t>
            </a:r>
            <a:r>
              <a:rPr kumimoji="0" lang="en-US" altLang="zh-CN" sz="2400" baseline="-30000" dirty="0"/>
              <a:t>DD</a:t>
            </a:r>
            <a:r>
              <a:rPr kumimoji="0" lang="zh-CN" altLang="en-US" sz="2400" dirty="0">
                <a:latin typeface="宋体" charset="-122"/>
              </a:rPr>
              <a:t>时，电路又将发生转换。此时对应的</a:t>
            </a:r>
            <a:r>
              <a:rPr kumimoji="0" lang="en-US" altLang="zh-CN" sz="2400" i="1" dirty="0" err="1"/>
              <a:t>v</a:t>
            </a:r>
            <a:r>
              <a:rPr kumimoji="0" lang="en-US" altLang="zh-CN" sz="2400" baseline="-30000" dirty="0" err="1"/>
              <a:t>I</a:t>
            </a:r>
            <a:r>
              <a:rPr kumimoji="0" lang="zh-CN" altLang="en-US" sz="2400" dirty="0">
                <a:latin typeface="宋体" charset="-122"/>
              </a:rPr>
              <a:t>称为</a:t>
            </a:r>
            <a:r>
              <a:rPr kumimoji="0" lang="en-US" altLang="zh-CN" sz="2400" dirty="0"/>
              <a:t>V</a:t>
            </a:r>
            <a:r>
              <a:rPr kumimoji="0" lang="en-US" altLang="zh-CN" sz="2400" baseline="-30000" dirty="0"/>
              <a:t>T</a:t>
            </a:r>
            <a:r>
              <a:rPr kumimoji="0" lang="zh-CN" altLang="en-US" sz="2800" baseline="30000" dirty="0">
                <a:latin typeface="宋体" charset="-122"/>
              </a:rPr>
              <a:t>－</a:t>
            </a:r>
            <a:r>
              <a:rPr kumimoji="0" lang="zh-CN" altLang="en-US" sz="2400" dirty="0">
                <a:latin typeface="宋体" charset="-122"/>
              </a:rPr>
              <a:t>。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331641" y="5301208"/>
            <a:ext cx="781236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0" lang="zh-CN" altLang="en-US" sz="2400" dirty="0">
                <a:latin typeface="宋体" charset="-122"/>
              </a:rPr>
              <a:t>（</a:t>
            </a:r>
            <a:r>
              <a:rPr kumimoji="0" lang="en-US" altLang="zh-CN" sz="2400" dirty="0">
                <a:latin typeface="宋体" charset="-122"/>
              </a:rPr>
              <a:t>5</a:t>
            </a:r>
            <a:r>
              <a:rPr kumimoji="0" lang="zh-CN" altLang="en-US" sz="2400" dirty="0">
                <a:latin typeface="宋体" charset="-122"/>
              </a:rPr>
              <a:t>）当</a:t>
            </a:r>
            <a:r>
              <a:rPr kumimoji="0" lang="en-US" altLang="zh-CN" sz="2400" i="1" dirty="0" err="1"/>
              <a:t>v</a:t>
            </a:r>
            <a:r>
              <a:rPr kumimoji="0" lang="en-US" altLang="zh-CN" sz="2400" baseline="-30000" dirty="0" err="1"/>
              <a:t>I</a:t>
            </a:r>
            <a:r>
              <a:rPr kumimoji="0" lang="zh-CN" altLang="en-US" sz="2400" dirty="0">
                <a:latin typeface="宋体" charset="-122"/>
              </a:rPr>
              <a:t>小于</a:t>
            </a:r>
            <a:r>
              <a:rPr kumimoji="0" lang="en-US" altLang="zh-CN" sz="2400" dirty="0"/>
              <a:t>V</a:t>
            </a:r>
            <a:r>
              <a:rPr kumimoji="0" lang="en-US" altLang="zh-CN" sz="2400" baseline="-30000" dirty="0"/>
              <a:t>T</a:t>
            </a:r>
            <a:r>
              <a:rPr kumimoji="0" lang="zh-CN" altLang="en-US" sz="2400" baseline="30000" dirty="0">
                <a:latin typeface="宋体" charset="-122"/>
              </a:rPr>
              <a:t>－</a:t>
            </a:r>
            <a:r>
              <a:rPr kumimoji="0" lang="zh-CN" altLang="en-US" sz="2400" dirty="0">
                <a:latin typeface="宋体" charset="-122"/>
              </a:rPr>
              <a:t>时，电路转到另一稳态：</a:t>
            </a:r>
            <a:r>
              <a:rPr kumimoji="0" lang="en-US" altLang="zh-CN" sz="2400" i="1" dirty="0"/>
              <a:t>v</a:t>
            </a:r>
            <a:r>
              <a:rPr kumimoji="0" lang="en-US" altLang="zh-CN" sz="2400" baseline="-30000" dirty="0"/>
              <a:t>O1</a:t>
            </a:r>
            <a:r>
              <a:rPr lang="en-US" altLang="zh-CN" sz="2400" dirty="0">
                <a:latin typeface="宋体" charset="-122"/>
              </a:rPr>
              <a:t>≈</a:t>
            </a:r>
            <a:r>
              <a:rPr kumimoji="0" lang="en-US" altLang="zh-CN" sz="2400" dirty="0"/>
              <a:t> V</a:t>
            </a:r>
            <a:r>
              <a:rPr kumimoji="0" lang="en-US" altLang="zh-CN" sz="2400" baseline="-30000" dirty="0"/>
              <a:t>DD  </a:t>
            </a:r>
            <a:r>
              <a:rPr kumimoji="0" lang="zh-CN" altLang="en-US" sz="2400" dirty="0">
                <a:latin typeface="宋体" charset="-122"/>
              </a:rPr>
              <a:t>，</a:t>
            </a:r>
          </a:p>
          <a:p>
            <a:pPr algn="l" eaLnBrk="0" hangingPunct="0">
              <a:lnSpc>
                <a:spcPct val="120000"/>
              </a:lnSpc>
            </a:pPr>
            <a:r>
              <a:rPr kumimoji="0" lang="en-US" altLang="zh-CN" sz="2400" i="1" dirty="0" err="1"/>
              <a:t>v</a:t>
            </a:r>
            <a:r>
              <a:rPr kumimoji="0" lang="en-US" altLang="zh-CN" sz="2400" baseline="-30000" dirty="0" err="1"/>
              <a:t>O</a:t>
            </a:r>
            <a:r>
              <a:rPr kumimoji="0" lang="en-US" altLang="zh-CN" sz="2400" baseline="-30000" dirty="0"/>
              <a:t> </a:t>
            </a:r>
            <a:r>
              <a:rPr lang="en-US" altLang="zh-CN" sz="2400" dirty="0">
                <a:latin typeface="宋体" charset="-122"/>
              </a:rPr>
              <a:t>≈</a:t>
            </a:r>
            <a:r>
              <a:rPr kumimoji="0" lang="en-US" altLang="zh-CN" sz="2400" baseline="-30000" dirty="0"/>
              <a:t> </a:t>
            </a:r>
            <a:r>
              <a:rPr kumimoji="0" lang="en-US" altLang="zh-CN" sz="2400" dirty="0"/>
              <a:t>0V</a:t>
            </a:r>
            <a:r>
              <a:rPr kumimoji="0" lang="zh-CN" altLang="en-US" sz="2400" dirty="0">
                <a:latin typeface="宋体" charset="-122"/>
              </a:rPr>
              <a:t>。</a:t>
            </a:r>
            <a:r>
              <a:rPr kumimoji="0" lang="zh-CN" altLang="en-US" b="0" dirty="0"/>
              <a:t> </a:t>
            </a:r>
          </a:p>
        </p:txBody>
      </p:sp>
      <p:graphicFrame>
        <p:nvGraphicFramePr>
          <p:cNvPr id="7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519665"/>
              </p:ext>
            </p:extLst>
          </p:nvPr>
        </p:nvGraphicFramePr>
        <p:xfrm>
          <a:off x="4706937" y="3780507"/>
          <a:ext cx="37846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5" name="公式" r:id="rId6" imgW="1866600" imgH="380880" progId="Equation.3">
                  <p:embed/>
                </p:oleObj>
              </mc:Choice>
              <mc:Fallback>
                <p:oleObj name="公式" r:id="rId6" imgW="18666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937" y="3780507"/>
                        <a:ext cx="3784600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445966"/>
              </p:ext>
            </p:extLst>
          </p:nvPr>
        </p:nvGraphicFramePr>
        <p:xfrm>
          <a:off x="4683125" y="4518695"/>
          <a:ext cx="262096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6" name="公式" r:id="rId8" imgW="1117440" imgH="380880" progId="Equation.3">
                  <p:embed/>
                </p:oleObj>
              </mc:Choice>
              <mc:Fallback>
                <p:oleObj name="公式" r:id="rId8" imgW="11174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5" y="4518695"/>
                        <a:ext cx="2620962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65"/>
          <p:cNvGrpSpPr>
            <a:grpSpLocks/>
          </p:cNvGrpSpPr>
          <p:nvPr/>
        </p:nvGrpSpPr>
        <p:grpSpPr bwMode="auto">
          <a:xfrm>
            <a:off x="4273550" y="2943895"/>
            <a:ext cx="2057400" cy="396875"/>
            <a:chOff x="3078" y="1008"/>
            <a:chExt cx="1296" cy="250"/>
          </a:xfrm>
        </p:grpSpPr>
        <p:sp>
          <p:nvSpPr>
            <p:cNvPr id="10" name="Text Box 66"/>
            <p:cNvSpPr txBox="1">
              <a:spLocks noChangeArrowheads="1"/>
            </p:cNvSpPr>
            <p:nvPr/>
          </p:nvSpPr>
          <p:spPr bwMode="auto">
            <a:xfrm>
              <a:off x="3078" y="1008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3399"/>
                  </a:solidFill>
                  <a:latin typeface="宋体" charset="-122"/>
                </a:rPr>
                <a:t>0</a:t>
              </a:r>
            </a:p>
          </p:txBody>
        </p:sp>
        <p:sp>
          <p:nvSpPr>
            <p:cNvPr id="11" name="Text Box 67"/>
            <p:cNvSpPr txBox="1">
              <a:spLocks noChangeArrowheads="1"/>
            </p:cNvSpPr>
            <p:nvPr/>
          </p:nvSpPr>
          <p:spPr bwMode="auto">
            <a:xfrm>
              <a:off x="4158" y="1008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3399"/>
                  </a:solidFill>
                  <a:latin typeface="宋体" charset="-122"/>
                </a:rPr>
                <a:t>1</a:t>
              </a:r>
            </a:p>
          </p:txBody>
        </p:sp>
      </p:grpSp>
      <p:sp>
        <p:nvSpPr>
          <p:cNvPr id="12" name="Text Box 68"/>
          <p:cNvSpPr txBox="1">
            <a:spLocks noChangeArrowheads="1"/>
          </p:cNvSpPr>
          <p:nvPr/>
        </p:nvSpPr>
        <p:spPr bwMode="auto">
          <a:xfrm>
            <a:off x="1514475" y="2802607"/>
            <a:ext cx="476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↓</a:t>
            </a:r>
          </a:p>
        </p:txBody>
      </p:sp>
      <p:sp>
        <p:nvSpPr>
          <p:cNvPr id="13" name="Text Box 69"/>
          <p:cNvSpPr txBox="1">
            <a:spLocks noChangeArrowheads="1"/>
          </p:cNvSpPr>
          <p:nvPr/>
        </p:nvSpPr>
        <p:spPr bwMode="auto">
          <a:xfrm>
            <a:off x="3167062" y="2872457"/>
            <a:ext cx="476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↓</a:t>
            </a:r>
          </a:p>
        </p:txBody>
      </p:sp>
      <p:sp>
        <p:nvSpPr>
          <p:cNvPr id="14" name="Text Box 70"/>
          <p:cNvSpPr txBox="1">
            <a:spLocks noChangeArrowheads="1"/>
          </p:cNvSpPr>
          <p:nvPr/>
        </p:nvSpPr>
        <p:spPr bwMode="auto">
          <a:xfrm>
            <a:off x="4354512" y="2943895"/>
            <a:ext cx="742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  <a:latin typeface="宋体" charset="-122"/>
              </a:rPr>
              <a:t>→1</a:t>
            </a:r>
          </a:p>
        </p:txBody>
      </p:sp>
      <p:sp>
        <p:nvSpPr>
          <p:cNvPr id="15" name="Text Box 71"/>
          <p:cNvSpPr txBox="1">
            <a:spLocks noChangeArrowheads="1"/>
          </p:cNvSpPr>
          <p:nvPr/>
        </p:nvSpPr>
        <p:spPr bwMode="auto">
          <a:xfrm>
            <a:off x="6035675" y="2950245"/>
            <a:ext cx="742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  <a:latin typeface="宋体" charset="-122"/>
              </a:rPr>
              <a:t>→0</a:t>
            </a:r>
          </a:p>
        </p:txBody>
      </p:sp>
      <p:sp>
        <p:nvSpPr>
          <p:cNvPr id="16" name="Text Box 72"/>
          <p:cNvSpPr txBox="1">
            <a:spLocks noChangeArrowheads="1"/>
          </p:cNvSpPr>
          <p:nvPr/>
        </p:nvSpPr>
        <p:spPr bwMode="auto">
          <a:xfrm>
            <a:off x="1667668" y="3063383"/>
            <a:ext cx="646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chemeClr val="accent2"/>
                </a:solidFill>
              </a:rPr>
              <a:t>V</a:t>
            </a:r>
            <a:r>
              <a:rPr lang="en-US" altLang="zh-CN" sz="2000" baseline="-25000" dirty="0">
                <a:solidFill>
                  <a:schemeClr val="accent2"/>
                </a:solidFill>
              </a:rPr>
              <a:t>T</a:t>
            </a:r>
            <a:r>
              <a:rPr lang="zh-CN" altLang="en-US" sz="2000" baseline="30000" dirty="0">
                <a:solidFill>
                  <a:schemeClr val="accent2"/>
                </a:solidFill>
              </a:rPr>
              <a:t>－</a:t>
            </a:r>
          </a:p>
        </p:txBody>
      </p:sp>
      <p:sp>
        <p:nvSpPr>
          <p:cNvPr id="17" name="Text Box 73"/>
          <p:cNvSpPr txBox="1">
            <a:spLocks noChangeArrowheads="1"/>
          </p:cNvSpPr>
          <p:nvPr/>
        </p:nvSpPr>
        <p:spPr bwMode="auto">
          <a:xfrm>
            <a:off x="2695575" y="3101057"/>
            <a:ext cx="1390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accent2"/>
                </a:solidFill>
              </a:rPr>
              <a:t>=1/2V</a:t>
            </a:r>
            <a:r>
              <a:rPr lang="en-US" altLang="zh-CN" sz="2000" baseline="-25000" dirty="0">
                <a:solidFill>
                  <a:schemeClr val="accent2"/>
                </a:solidFill>
              </a:rPr>
              <a:t>DD</a:t>
            </a:r>
          </a:p>
        </p:txBody>
      </p:sp>
      <p:graphicFrame>
        <p:nvGraphicFramePr>
          <p:cNvPr id="18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117482"/>
              </p:ext>
            </p:extLst>
          </p:nvPr>
        </p:nvGraphicFramePr>
        <p:xfrm>
          <a:off x="477837" y="3582070"/>
          <a:ext cx="3709988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7" name="Visio" r:id="rId10" imgW="1855927" imgH="794918" progId="Visio.Drawing.6">
                  <p:embed/>
                </p:oleObj>
              </mc:Choice>
              <mc:Fallback>
                <p:oleObj name="Visio" r:id="rId10" imgW="1855927" imgH="794918" progId="Visio.Drawing.6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" y="3582070"/>
                        <a:ext cx="3709988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23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工作波形</a:t>
            </a:r>
            <a:endParaRPr lang="zh-CN" altLang="en-US" dirty="0"/>
          </a:p>
        </p:txBody>
      </p: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298938" y="1400036"/>
            <a:ext cx="5465688" cy="4684364"/>
            <a:chOff x="453" y="1464"/>
            <a:chExt cx="2505" cy="2514"/>
          </a:xfrm>
        </p:grpSpPr>
        <p:sp>
          <p:nvSpPr>
            <p:cNvPr id="5" name="Line 46"/>
            <p:cNvSpPr>
              <a:spLocks noChangeShapeType="1"/>
            </p:cNvSpPr>
            <p:nvPr/>
          </p:nvSpPr>
          <p:spPr bwMode="auto">
            <a:xfrm>
              <a:off x="2156" y="1708"/>
              <a:ext cx="0" cy="2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 Box 25"/>
            <p:cNvSpPr txBox="1">
              <a:spLocks noChangeArrowheads="1"/>
            </p:cNvSpPr>
            <p:nvPr/>
          </p:nvSpPr>
          <p:spPr bwMode="auto">
            <a:xfrm>
              <a:off x="508" y="1464"/>
              <a:ext cx="325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b="0" i="1"/>
                <a:t>v</a:t>
              </a:r>
              <a:r>
                <a:rPr kumimoji="0" lang="en-US" altLang="zh-CN" b="0" baseline="-25000"/>
                <a:t>I</a:t>
              </a:r>
              <a:endParaRPr kumimoji="0" lang="en-US" altLang="zh-CN" b="0"/>
            </a:p>
          </p:txBody>
        </p:sp>
        <p:sp>
          <p:nvSpPr>
            <p:cNvPr id="7" name="Text Box 40"/>
            <p:cNvSpPr txBox="1">
              <a:spLocks noChangeArrowheads="1"/>
            </p:cNvSpPr>
            <p:nvPr/>
          </p:nvSpPr>
          <p:spPr bwMode="auto">
            <a:xfrm>
              <a:off x="2433" y="1631"/>
              <a:ext cx="419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b="0"/>
                <a:t>V</a:t>
              </a:r>
              <a:r>
                <a:rPr kumimoji="0" lang="en-US" altLang="zh-CN" b="0" baseline="-25000"/>
                <a:t>T+</a:t>
              </a:r>
              <a:endParaRPr kumimoji="0" lang="en-US" altLang="zh-CN" b="0" baseline="30000"/>
            </a:p>
          </p:txBody>
        </p:sp>
        <p:sp>
          <p:nvSpPr>
            <p:cNvPr id="8" name="Text Box 43"/>
            <p:cNvSpPr txBox="1">
              <a:spLocks noChangeArrowheads="1"/>
            </p:cNvSpPr>
            <p:nvPr/>
          </p:nvSpPr>
          <p:spPr bwMode="auto">
            <a:xfrm>
              <a:off x="2452" y="1909"/>
              <a:ext cx="467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b="0"/>
                <a:t>V</a:t>
              </a:r>
              <a:r>
                <a:rPr kumimoji="0" lang="en-US" altLang="zh-CN" b="0" baseline="-25000"/>
                <a:t>T-</a:t>
              </a:r>
              <a:endParaRPr kumimoji="0" lang="en-US" altLang="zh-CN" b="0" baseline="30000"/>
            </a:p>
          </p:txBody>
        </p:sp>
        <p:sp>
          <p:nvSpPr>
            <p:cNvPr id="9" name="Line 30"/>
            <p:cNvSpPr>
              <a:spLocks noChangeShapeType="1"/>
            </p:cNvSpPr>
            <p:nvPr/>
          </p:nvSpPr>
          <p:spPr bwMode="auto">
            <a:xfrm>
              <a:off x="1646" y="1692"/>
              <a:ext cx="0" cy="22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35"/>
            <p:cNvSpPr>
              <a:spLocks noChangeShapeType="1"/>
            </p:cNvSpPr>
            <p:nvPr/>
          </p:nvSpPr>
          <p:spPr bwMode="auto">
            <a:xfrm flipV="1">
              <a:off x="833" y="1563"/>
              <a:ext cx="0" cy="7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36"/>
            <p:cNvSpPr>
              <a:spLocks noChangeShapeType="1"/>
            </p:cNvSpPr>
            <p:nvPr/>
          </p:nvSpPr>
          <p:spPr bwMode="auto">
            <a:xfrm>
              <a:off x="833" y="2309"/>
              <a:ext cx="183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37"/>
            <p:cNvSpPr txBox="1">
              <a:spLocks noChangeArrowheads="1"/>
            </p:cNvSpPr>
            <p:nvPr/>
          </p:nvSpPr>
          <p:spPr bwMode="auto">
            <a:xfrm>
              <a:off x="603" y="2137"/>
              <a:ext cx="29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2000" b="0"/>
                <a:t>0</a:t>
              </a:r>
            </a:p>
          </p:txBody>
        </p:sp>
        <p:sp>
          <p:nvSpPr>
            <p:cNvPr id="13" name="Text Box 38"/>
            <p:cNvSpPr txBox="1">
              <a:spLocks noChangeArrowheads="1"/>
            </p:cNvSpPr>
            <p:nvPr/>
          </p:nvSpPr>
          <p:spPr bwMode="auto">
            <a:xfrm>
              <a:off x="2666" y="2164"/>
              <a:ext cx="292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b="0"/>
                <a:t>t</a:t>
              </a:r>
            </a:p>
          </p:txBody>
        </p:sp>
        <p:sp>
          <p:nvSpPr>
            <p:cNvPr id="14" name="Line 39"/>
            <p:cNvSpPr>
              <a:spLocks noChangeShapeType="1"/>
            </p:cNvSpPr>
            <p:nvPr/>
          </p:nvSpPr>
          <p:spPr bwMode="auto">
            <a:xfrm>
              <a:off x="855" y="2050"/>
              <a:ext cx="1541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6"/>
            <p:cNvSpPr>
              <a:spLocks noChangeShapeType="1"/>
            </p:cNvSpPr>
            <p:nvPr/>
          </p:nvSpPr>
          <p:spPr bwMode="auto">
            <a:xfrm flipV="1">
              <a:off x="833" y="2523"/>
              <a:ext cx="0" cy="4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7"/>
            <p:cNvSpPr>
              <a:spLocks noChangeShapeType="1"/>
            </p:cNvSpPr>
            <p:nvPr/>
          </p:nvSpPr>
          <p:spPr bwMode="auto">
            <a:xfrm>
              <a:off x="833" y="3014"/>
              <a:ext cx="183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28"/>
            <p:cNvSpPr txBox="1">
              <a:spLocks noChangeArrowheads="1"/>
            </p:cNvSpPr>
            <p:nvPr/>
          </p:nvSpPr>
          <p:spPr bwMode="auto">
            <a:xfrm>
              <a:off x="588" y="2869"/>
              <a:ext cx="29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2000" b="0"/>
                <a:t>0</a:t>
              </a:r>
            </a:p>
          </p:txBody>
        </p: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2666" y="2869"/>
              <a:ext cx="29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b="0"/>
                <a:t>t</a:t>
              </a:r>
            </a:p>
          </p:txBody>
        </p:sp>
        <p:sp>
          <p:nvSpPr>
            <p:cNvPr id="19" name="Text Box 34"/>
            <p:cNvSpPr txBox="1">
              <a:spLocks noChangeArrowheads="1"/>
            </p:cNvSpPr>
            <p:nvPr/>
          </p:nvSpPr>
          <p:spPr bwMode="auto">
            <a:xfrm>
              <a:off x="469" y="2369"/>
              <a:ext cx="415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b="0" i="1"/>
                <a:t>v</a:t>
              </a:r>
              <a:r>
                <a:rPr kumimoji="0" lang="en-US" altLang="zh-CN" b="0" baseline="-25000"/>
                <a:t>O1</a:t>
              </a:r>
              <a:endParaRPr kumimoji="0" lang="en-US" altLang="zh-CN" b="0"/>
            </a:p>
          </p:txBody>
        </p:sp>
        <p:sp>
          <p:nvSpPr>
            <p:cNvPr id="20" name="Line 42"/>
            <p:cNvSpPr>
              <a:spLocks noChangeShapeType="1"/>
            </p:cNvSpPr>
            <p:nvPr/>
          </p:nvSpPr>
          <p:spPr bwMode="auto">
            <a:xfrm>
              <a:off x="853" y="1785"/>
              <a:ext cx="1542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44"/>
            <p:cNvSpPr>
              <a:spLocks noChangeShapeType="1"/>
            </p:cNvSpPr>
            <p:nvPr/>
          </p:nvSpPr>
          <p:spPr bwMode="auto">
            <a:xfrm flipV="1">
              <a:off x="838" y="1661"/>
              <a:ext cx="1020" cy="648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45"/>
            <p:cNvSpPr>
              <a:spLocks noChangeShapeType="1"/>
            </p:cNvSpPr>
            <p:nvPr/>
          </p:nvSpPr>
          <p:spPr bwMode="auto">
            <a:xfrm>
              <a:off x="1858" y="1661"/>
              <a:ext cx="492" cy="648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51"/>
            <p:cNvSpPr>
              <a:spLocks noChangeShapeType="1"/>
            </p:cNvSpPr>
            <p:nvPr/>
          </p:nvSpPr>
          <p:spPr bwMode="auto">
            <a:xfrm flipV="1">
              <a:off x="817" y="3275"/>
              <a:ext cx="0" cy="4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52"/>
            <p:cNvSpPr>
              <a:spLocks noChangeShapeType="1"/>
            </p:cNvSpPr>
            <p:nvPr/>
          </p:nvSpPr>
          <p:spPr bwMode="auto">
            <a:xfrm>
              <a:off x="817" y="3766"/>
              <a:ext cx="183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53"/>
            <p:cNvSpPr txBox="1">
              <a:spLocks noChangeArrowheads="1"/>
            </p:cNvSpPr>
            <p:nvPr/>
          </p:nvSpPr>
          <p:spPr bwMode="auto">
            <a:xfrm>
              <a:off x="572" y="3621"/>
              <a:ext cx="29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2000" b="0"/>
                <a:t>0</a:t>
              </a:r>
            </a:p>
          </p:txBody>
        </p:sp>
        <p:sp>
          <p:nvSpPr>
            <p:cNvPr id="26" name="Text Box 54"/>
            <p:cNvSpPr txBox="1">
              <a:spLocks noChangeArrowheads="1"/>
            </p:cNvSpPr>
            <p:nvPr/>
          </p:nvSpPr>
          <p:spPr bwMode="auto">
            <a:xfrm>
              <a:off x="2650" y="3621"/>
              <a:ext cx="29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b="0"/>
                <a:t>t</a:t>
              </a:r>
            </a:p>
          </p:txBody>
        </p:sp>
        <p:sp>
          <p:nvSpPr>
            <p:cNvPr id="27" name="Text Box 58"/>
            <p:cNvSpPr txBox="1">
              <a:spLocks noChangeArrowheads="1"/>
            </p:cNvSpPr>
            <p:nvPr/>
          </p:nvSpPr>
          <p:spPr bwMode="auto">
            <a:xfrm>
              <a:off x="453" y="3121"/>
              <a:ext cx="415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b="0" i="1"/>
                <a:t>v</a:t>
              </a:r>
              <a:r>
                <a:rPr kumimoji="0" lang="en-US" altLang="zh-CN" b="0" baseline="-25000"/>
                <a:t>O</a:t>
              </a:r>
              <a:endParaRPr kumimoji="0" lang="en-US" altLang="zh-CN" b="0"/>
            </a:p>
          </p:txBody>
        </p:sp>
        <p:sp>
          <p:nvSpPr>
            <p:cNvPr id="28" name="Line 50"/>
            <p:cNvSpPr>
              <a:spLocks noChangeShapeType="1"/>
            </p:cNvSpPr>
            <p:nvPr/>
          </p:nvSpPr>
          <p:spPr bwMode="auto">
            <a:xfrm>
              <a:off x="2157" y="3408"/>
              <a:ext cx="0" cy="33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55"/>
            <p:cNvSpPr>
              <a:spLocks noChangeShapeType="1"/>
            </p:cNvSpPr>
            <p:nvPr/>
          </p:nvSpPr>
          <p:spPr bwMode="auto">
            <a:xfrm>
              <a:off x="836" y="3736"/>
              <a:ext cx="822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56"/>
            <p:cNvSpPr>
              <a:spLocks noChangeShapeType="1"/>
            </p:cNvSpPr>
            <p:nvPr/>
          </p:nvSpPr>
          <p:spPr bwMode="auto">
            <a:xfrm>
              <a:off x="1650" y="3404"/>
              <a:ext cx="0" cy="33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57"/>
            <p:cNvSpPr>
              <a:spLocks noChangeShapeType="1"/>
            </p:cNvSpPr>
            <p:nvPr/>
          </p:nvSpPr>
          <p:spPr bwMode="auto">
            <a:xfrm>
              <a:off x="1634" y="3408"/>
              <a:ext cx="528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59"/>
            <p:cNvSpPr>
              <a:spLocks noChangeShapeType="1"/>
            </p:cNvSpPr>
            <p:nvPr/>
          </p:nvSpPr>
          <p:spPr bwMode="auto">
            <a:xfrm>
              <a:off x="2157" y="3738"/>
              <a:ext cx="253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" name="Group 61"/>
            <p:cNvGrpSpPr>
              <a:grpSpLocks/>
            </p:cNvGrpSpPr>
            <p:nvPr/>
          </p:nvGrpSpPr>
          <p:grpSpPr bwMode="auto">
            <a:xfrm>
              <a:off x="852" y="2680"/>
              <a:ext cx="1566" cy="304"/>
              <a:chOff x="852" y="2680"/>
              <a:chExt cx="1566" cy="304"/>
            </a:xfrm>
          </p:grpSpPr>
          <p:sp>
            <p:nvSpPr>
              <p:cNvPr id="34" name="Line 31"/>
              <p:cNvSpPr>
                <a:spLocks noChangeShapeType="1"/>
              </p:cNvSpPr>
              <p:nvPr/>
            </p:nvSpPr>
            <p:spPr bwMode="auto">
              <a:xfrm>
                <a:off x="852" y="2680"/>
                <a:ext cx="798" cy="0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auto">
              <a:xfrm>
                <a:off x="1650" y="2688"/>
                <a:ext cx="0" cy="29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>
                <a:off x="1650" y="2984"/>
                <a:ext cx="512" cy="0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41"/>
              <p:cNvSpPr>
                <a:spLocks noChangeShapeType="1"/>
              </p:cNvSpPr>
              <p:nvPr/>
            </p:nvSpPr>
            <p:spPr bwMode="auto">
              <a:xfrm>
                <a:off x="2165" y="2682"/>
                <a:ext cx="253" cy="0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60"/>
              <p:cNvSpPr>
                <a:spLocks noChangeShapeType="1"/>
              </p:cNvSpPr>
              <p:nvPr/>
            </p:nvSpPr>
            <p:spPr bwMode="auto">
              <a:xfrm>
                <a:off x="2160" y="2680"/>
                <a:ext cx="0" cy="30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572066"/>
              </p:ext>
            </p:extLst>
          </p:nvPr>
        </p:nvGraphicFramePr>
        <p:xfrm>
          <a:off x="5478906" y="1307802"/>
          <a:ext cx="3297454" cy="2522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Visio" r:id="rId4" imgW="1378610" imgH="1053998" progId="Visio.Drawing.11">
                  <p:embed/>
                </p:oleObj>
              </mc:Choice>
              <mc:Fallback>
                <p:oleObj name="Visio" r:id="rId4" imgW="1378610" imgH="1053998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8906" y="1307802"/>
                        <a:ext cx="3297454" cy="2522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6012160" y="40179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门限宽度：</a:t>
            </a:r>
            <a:endParaRPr lang="zh-CN" altLang="en-US" dirty="0"/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45051"/>
              </p:ext>
            </p:extLst>
          </p:nvPr>
        </p:nvGraphicFramePr>
        <p:xfrm>
          <a:off x="5965489" y="4603898"/>
          <a:ext cx="2770998" cy="718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公式" r:id="rId6" imgW="1714320" imgH="444240" progId="Equation.3">
                  <p:embed/>
                </p:oleObj>
              </mc:Choice>
              <mc:Fallback>
                <p:oleObj name="公式" r:id="rId6" imgW="171432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65489" y="4603898"/>
                        <a:ext cx="2770998" cy="718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354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施密特触发器用于脉冲整形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478855"/>
              </p:ext>
            </p:extLst>
          </p:nvPr>
        </p:nvGraphicFramePr>
        <p:xfrm>
          <a:off x="395536" y="1916832"/>
          <a:ext cx="8252956" cy="331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Visio" r:id="rId4" imgW="4263847" imgH="1710538" progId="Visio.Drawing.11">
                  <p:embed/>
                </p:oleObj>
              </mc:Choice>
              <mc:Fallback>
                <p:oleObj name="Visio" r:id="rId4" imgW="4263847" imgH="1710538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916832"/>
                        <a:ext cx="8252956" cy="3312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201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用于脉冲鉴幅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037663"/>
              </p:ext>
            </p:extLst>
          </p:nvPr>
        </p:nvGraphicFramePr>
        <p:xfrm>
          <a:off x="147563" y="1484784"/>
          <a:ext cx="5824538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Visio" r:id="rId4" imgW="2539350" imgH="1854949" progId="Visio.Drawing.11">
                  <p:embed/>
                </p:oleObj>
              </mc:Choice>
              <mc:Fallback>
                <p:oleObj name="Visio" r:id="rId4" imgW="2539350" imgH="1854949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3" y="1484784"/>
                        <a:ext cx="5824538" cy="430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81536" y="5795972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只有幅度够高的脉冲才能通过触发器。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436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构成多谐振荡器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222591"/>
              </p:ext>
            </p:extLst>
          </p:nvPr>
        </p:nvGraphicFramePr>
        <p:xfrm>
          <a:off x="3851920" y="2276872"/>
          <a:ext cx="4793432" cy="266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" name="Visio" r:id="rId4" imgW="2165604" imgH="1203350" progId="Visio.Drawing.11">
                  <p:embed/>
                </p:oleObj>
              </mc:Choice>
              <mc:Fallback>
                <p:oleObj name="Visio" r:id="rId4" imgW="2165604" imgH="1203350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2276872"/>
                        <a:ext cx="4793432" cy="2664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990019"/>
              </p:ext>
            </p:extLst>
          </p:nvPr>
        </p:nvGraphicFramePr>
        <p:xfrm>
          <a:off x="611560" y="2492896"/>
          <a:ext cx="3073400" cy="225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" name="Visio" r:id="rId6" imgW="1373124" imgH="1007364" progId="Visio.Drawing.11">
                  <p:embed/>
                </p:oleObj>
              </mc:Choice>
              <mc:Fallback>
                <p:oleObj name="Visio" r:id="rId6" imgW="1373124" imgH="1007364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492896"/>
                        <a:ext cx="3073400" cy="225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738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用运算放大器构成回滞比较器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365649"/>
              </p:ext>
            </p:extLst>
          </p:nvPr>
        </p:nvGraphicFramePr>
        <p:xfrm>
          <a:off x="611559" y="1484784"/>
          <a:ext cx="3544533" cy="331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2" name="Visio" r:id="rId4" imgW="2447550" imgH="2288157" progId="Visio.Drawing.11">
                  <p:embed/>
                </p:oleObj>
              </mc:Choice>
              <mc:Fallback>
                <p:oleObj name="Visio" r:id="rId4" imgW="2447550" imgH="228815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559" y="1484784"/>
                        <a:ext cx="3544533" cy="3312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487045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在输入低电平时，保证输出低电平。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2243" y="5242258"/>
            <a:ext cx="403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 err="1" smtClean="0"/>
              <a:t>U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增加到</a:t>
            </a:r>
            <a:r>
              <a:rPr lang="en-US" altLang="zh-CN" dirty="0" smtClean="0"/>
              <a:t>U</a:t>
            </a:r>
            <a:r>
              <a:rPr lang="en-US" altLang="zh-CN" baseline="-25000" dirty="0" smtClean="0"/>
              <a:t>T+</a:t>
            </a:r>
            <a:r>
              <a:rPr lang="zh-CN" altLang="en-US" dirty="0" smtClean="0"/>
              <a:t>，使</a:t>
            </a:r>
            <a:r>
              <a:rPr lang="en-US" altLang="zh-CN" dirty="0" smtClean="0"/>
              <a:t>U</a:t>
            </a:r>
            <a:r>
              <a:rPr lang="en-US" altLang="zh-CN" baseline="-25000" dirty="0" smtClean="0"/>
              <a:t>+</a:t>
            </a:r>
            <a:r>
              <a:rPr lang="en-US" altLang="zh-CN" dirty="0" smtClean="0"/>
              <a:t>=U</a:t>
            </a:r>
            <a:r>
              <a:rPr lang="en-US" altLang="zh-CN" baseline="-25000" dirty="0" smtClean="0"/>
              <a:t>R</a:t>
            </a:r>
            <a:r>
              <a:rPr lang="zh-CN" altLang="en-US" dirty="0" smtClean="0"/>
              <a:t>时，进一步</a:t>
            </a:r>
            <a:endParaRPr lang="en-US" altLang="zh-CN" dirty="0" smtClean="0"/>
          </a:p>
          <a:p>
            <a:r>
              <a:rPr lang="zh-CN" altLang="en-US" dirty="0" smtClean="0"/>
              <a:t>增加</a:t>
            </a:r>
            <a:r>
              <a:rPr lang="en-US" altLang="zh-CN" dirty="0" err="1" smtClean="0"/>
              <a:t>U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，会使</a:t>
            </a:r>
            <a:r>
              <a:rPr lang="en-US" altLang="zh-CN" dirty="0" err="1" smtClean="0"/>
              <a:t>U</a:t>
            </a:r>
            <a:r>
              <a:rPr lang="en-US" altLang="zh-CN" baseline="-25000" dirty="0" err="1" smtClean="0"/>
              <a:t>o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U</a:t>
            </a:r>
            <a:r>
              <a:rPr lang="en-US" altLang="zh-CN" baseline="-25000" dirty="0" err="1" smtClean="0"/>
              <a:t>oL</a:t>
            </a:r>
            <a:r>
              <a:rPr lang="en-US" altLang="zh-CN" dirty="0" err="1" smtClean="0">
                <a:sym typeface="Wingdings" pitchFamily="2" charset="2"/>
              </a:rPr>
              <a:t>U</a:t>
            </a:r>
            <a:r>
              <a:rPr lang="en-US" altLang="zh-CN" baseline="-25000" dirty="0" err="1" smtClean="0">
                <a:sym typeface="Wingdings" pitchFamily="2" charset="2"/>
              </a:rPr>
              <a:t>OH</a:t>
            </a:r>
            <a:r>
              <a:rPr lang="zh-CN" altLang="en-US" dirty="0">
                <a:sym typeface="Wingdings" pitchFamily="2" charset="2"/>
              </a:rPr>
              <a:t>。</a:t>
            </a:r>
            <a:endParaRPr lang="zh-CN" altLang="en-US" baseline="-250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360578"/>
              </p:ext>
            </p:extLst>
          </p:nvPr>
        </p:nvGraphicFramePr>
        <p:xfrm>
          <a:off x="4648943" y="1340768"/>
          <a:ext cx="3528392" cy="146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3" name="公式" r:id="rId6" imgW="2209680" imgH="914400" progId="Equation.3">
                  <p:embed/>
                </p:oleObj>
              </mc:Choice>
              <mc:Fallback>
                <p:oleObj name="公式" r:id="rId6" imgW="220968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48943" y="1340768"/>
                        <a:ext cx="3528392" cy="146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48943" y="278092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在输入高电平时，保证输出高电平。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8943" y="3189426"/>
            <a:ext cx="399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 err="1" smtClean="0"/>
              <a:t>U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减小到</a:t>
            </a:r>
            <a:r>
              <a:rPr lang="en-US" altLang="zh-CN" dirty="0" smtClean="0"/>
              <a:t>U</a:t>
            </a:r>
            <a:r>
              <a:rPr lang="en-US" altLang="zh-CN" baseline="-25000" dirty="0" smtClean="0"/>
              <a:t>T-</a:t>
            </a:r>
            <a:r>
              <a:rPr lang="zh-CN" altLang="en-US" dirty="0" smtClean="0"/>
              <a:t>，使</a:t>
            </a:r>
            <a:r>
              <a:rPr lang="en-US" altLang="zh-CN" dirty="0" smtClean="0"/>
              <a:t>U</a:t>
            </a:r>
            <a:r>
              <a:rPr lang="en-US" altLang="zh-CN" baseline="-25000" dirty="0" smtClean="0"/>
              <a:t>+</a:t>
            </a:r>
            <a:r>
              <a:rPr lang="en-US" altLang="zh-CN" dirty="0" smtClean="0"/>
              <a:t>=U</a:t>
            </a:r>
            <a:r>
              <a:rPr lang="en-US" altLang="zh-CN" baseline="-25000" dirty="0" smtClean="0"/>
              <a:t>R</a:t>
            </a:r>
            <a:r>
              <a:rPr lang="zh-CN" altLang="en-US" dirty="0" smtClean="0"/>
              <a:t>时，进一步</a:t>
            </a:r>
            <a:endParaRPr lang="en-US" altLang="zh-CN" dirty="0" smtClean="0"/>
          </a:p>
          <a:p>
            <a:r>
              <a:rPr lang="zh-CN" altLang="en-US" dirty="0"/>
              <a:t>减小</a:t>
            </a:r>
            <a:r>
              <a:rPr lang="en-US" altLang="zh-CN" dirty="0" err="1" smtClean="0"/>
              <a:t>U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，会使</a:t>
            </a:r>
            <a:r>
              <a:rPr lang="en-US" altLang="zh-CN" dirty="0" err="1" smtClean="0"/>
              <a:t>U</a:t>
            </a:r>
            <a:r>
              <a:rPr lang="en-US" altLang="zh-CN" baseline="-25000" dirty="0" err="1" smtClean="0"/>
              <a:t>o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U</a:t>
            </a:r>
            <a:r>
              <a:rPr lang="en-US" altLang="zh-CN" baseline="-25000" dirty="0" err="1" smtClean="0"/>
              <a:t>oH</a:t>
            </a:r>
            <a:r>
              <a:rPr lang="en-US" altLang="zh-CN" dirty="0" err="1" smtClean="0">
                <a:sym typeface="Wingdings" pitchFamily="2" charset="2"/>
              </a:rPr>
              <a:t>U</a:t>
            </a:r>
            <a:r>
              <a:rPr lang="en-US" altLang="zh-CN" baseline="-25000" dirty="0" err="1" smtClean="0">
                <a:sym typeface="Wingdings" pitchFamily="2" charset="2"/>
              </a:rPr>
              <a:t>OL</a:t>
            </a:r>
            <a:r>
              <a:rPr lang="zh-CN" altLang="en-US" dirty="0" smtClean="0">
                <a:sym typeface="Wingdings" pitchFamily="2" charset="2"/>
              </a:rPr>
              <a:t>。亦有：</a:t>
            </a:r>
            <a:endParaRPr lang="zh-CN" altLang="en-US" baseline="-250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064512"/>
              </p:ext>
            </p:extLst>
          </p:nvPr>
        </p:nvGraphicFramePr>
        <p:xfrm>
          <a:off x="4648943" y="3868838"/>
          <a:ext cx="2885722" cy="682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4" name="公式" r:id="rId8" imgW="1879560" imgH="444240" progId="Equation.3">
                  <p:embed/>
                </p:oleObj>
              </mc:Choice>
              <mc:Fallback>
                <p:oleObj name="公式" r:id="rId8" imgW="187956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48943" y="3868838"/>
                        <a:ext cx="2885722" cy="682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48943" y="45404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门限</a:t>
            </a:r>
            <a:r>
              <a:rPr lang="zh-CN" altLang="en-US" dirty="0" smtClean="0"/>
              <a:t>宽度：</a:t>
            </a:r>
            <a:endParaRPr lang="zh-CN" altLang="en-US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744213"/>
              </p:ext>
            </p:extLst>
          </p:nvPr>
        </p:nvGraphicFramePr>
        <p:xfrm>
          <a:off x="4648943" y="5017532"/>
          <a:ext cx="3660417" cy="715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5" name="公式" r:id="rId10" imgW="2273040" imgH="444240" progId="Equation.3">
                  <p:embed/>
                </p:oleObj>
              </mc:Choice>
              <mc:Fallback>
                <p:oleObj name="公式" r:id="rId10" imgW="227304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48943" y="5017532"/>
                        <a:ext cx="3660417" cy="715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19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冰箱温控电路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63294"/>
              </p:ext>
            </p:extLst>
          </p:nvPr>
        </p:nvGraphicFramePr>
        <p:xfrm>
          <a:off x="683568" y="1412776"/>
          <a:ext cx="5064125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Visio" r:id="rId4" imgW="2770470" imgH="1249752" progId="Visio.Drawing.11">
                  <p:embed/>
                </p:oleObj>
              </mc:Choice>
              <mc:Fallback>
                <p:oleObj name="Visio" r:id="rId4" imgW="2770470" imgH="124975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412776"/>
                        <a:ext cx="5064125" cy="213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组合 30"/>
          <p:cNvGrpSpPr/>
          <p:nvPr/>
        </p:nvGrpSpPr>
        <p:grpSpPr>
          <a:xfrm>
            <a:off x="683568" y="3501008"/>
            <a:ext cx="3744416" cy="2633239"/>
            <a:chOff x="683568" y="3501008"/>
            <a:chExt cx="3744416" cy="2633239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683568" y="5517232"/>
              <a:ext cx="37444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683568" y="3501008"/>
              <a:ext cx="0" cy="21602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83568" y="5517232"/>
              <a:ext cx="151216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2195736" y="4077072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187624" y="4077072"/>
              <a:ext cx="165618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187624" y="4077072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851920" y="5661248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U</a:t>
              </a:r>
              <a:r>
                <a:rPr lang="en-US" altLang="zh-CN" baseline="-25000" dirty="0" err="1" smtClean="0"/>
                <a:t>t</a:t>
              </a:r>
              <a:endParaRPr lang="zh-CN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27584" y="3573016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U</a:t>
              </a:r>
              <a:r>
                <a:rPr lang="en-US" altLang="zh-CN" baseline="-25000" dirty="0" err="1" smtClean="0"/>
                <a:t>o</a:t>
              </a:r>
              <a:endParaRPr lang="zh-CN" altLang="en-US" dirty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1439652" y="5517232"/>
              <a:ext cx="3960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1">
              <a:off x="2195736" y="4581128"/>
              <a:ext cx="0" cy="36004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H="1">
              <a:off x="1439652" y="4077072"/>
              <a:ext cx="3960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1259632" y="4581128"/>
              <a:ext cx="0" cy="36004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691680" y="3573016"/>
              <a:ext cx="0" cy="24575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756950" y="576491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温度均值</a:t>
              </a:r>
              <a:endParaRPr lang="zh-CN" altLang="en-US" dirty="0"/>
            </a:p>
          </p:txBody>
        </p:sp>
      </p:grp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836415"/>
              </p:ext>
            </p:extLst>
          </p:nvPr>
        </p:nvGraphicFramePr>
        <p:xfrm>
          <a:off x="3856464" y="3095710"/>
          <a:ext cx="5307012" cy="248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4" name="Visio" r:id="rId6" imgW="2821770" imgH="1492370" progId="Visio.Drawing.11">
                  <p:embed/>
                </p:oleObj>
              </mc:Choice>
              <mc:Fallback>
                <p:oleObj name="Visio" r:id="rId6" imgW="2821770" imgH="149237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464" y="3095710"/>
                        <a:ext cx="5307012" cy="248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827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有稳态和暂稳态两种状态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平时处于稳态，在外部触发脉冲作用下，由稳态</a:t>
            </a:r>
            <a:r>
              <a:rPr lang="zh-CN" altLang="en-US" dirty="0" smtClean="0"/>
              <a:t>进入暂</a:t>
            </a:r>
            <a:r>
              <a:rPr lang="zh-CN" altLang="en-US" dirty="0"/>
              <a:t>稳态； </a:t>
            </a:r>
          </a:p>
          <a:p>
            <a:r>
              <a:rPr lang="zh-CN" altLang="en-US" dirty="0">
                <a:latin typeface="宋体" charset="-122"/>
              </a:rPr>
              <a:t>暂稳态维持一定时间后自动回到稳态</a:t>
            </a:r>
            <a:r>
              <a:rPr lang="zh-CN" altLang="en-US" dirty="0" smtClean="0">
                <a:latin typeface="宋体" charset="-122"/>
              </a:rPr>
              <a:t>。</a:t>
            </a:r>
            <a:endParaRPr lang="en-US" altLang="zh-CN" dirty="0" smtClean="0">
              <a:latin typeface="宋体" charset="-122"/>
            </a:endParaRPr>
          </a:p>
          <a:p>
            <a:r>
              <a:rPr lang="zh-CN" altLang="en-US" dirty="0">
                <a:latin typeface="宋体" charset="-122"/>
              </a:rPr>
              <a:t>电路</a:t>
            </a:r>
            <a:r>
              <a:rPr lang="zh-CN" altLang="en-US" dirty="0" smtClean="0">
                <a:latin typeface="宋体" charset="-122"/>
              </a:rPr>
              <a:t>类型</a:t>
            </a:r>
            <a:endParaRPr lang="en-US" altLang="zh-CN" dirty="0" smtClean="0">
              <a:latin typeface="宋体" charset="-122"/>
            </a:endParaRPr>
          </a:p>
          <a:p>
            <a:pPr lvl="1"/>
            <a:r>
              <a:rPr lang="zh-CN" altLang="en-US" dirty="0">
                <a:latin typeface="宋体" charset="-122"/>
              </a:rPr>
              <a:t>微分型单稳态</a:t>
            </a:r>
            <a:r>
              <a:rPr lang="zh-CN" altLang="en-US" dirty="0" smtClean="0">
                <a:latin typeface="宋体" charset="-122"/>
              </a:rPr>
              <a:t>触发器</a:t>
            </a:r>
            <a:endParaRPr lang="en-US" altLang="zh-CN" dirty="0" smtClean="0">
              <a:latin typeface="宋体" charset="-122"/>
            </a:endParaRPr>
          </a:p>
          <a:p>
            <a:pPr lvl="1"/>
            <a:r>
              <a:rPr lang="zh-CN" altLang="en-US" dirty="0">
                <a:latin typeface="宋体" charset="-122"/>
              </a:rPr>
              <a:t>积分型单稳态</a:t>
            </a:r>
            <a:r>
              <a:rPr lang="zh-CN" altLang="en-US" dirty="0" smtClean="0">
                <a:latin typeface="宋体" charset="-122"/>
              </a:rPr>
              <a:t>触发器</a:t>
            </a:r>
            <a:endParaRPr lang="en-US" altLang="zh-CN" dirty="0" smtClean="0">
              <a:latin typeface="宋体" charset="-122"/>
            </a:endParaRPr>
          </a:p>
          <a:p>
            <a:r>
              <a:rPr lang="zh-CN" altLang="en-US" dirty="0" smtClean="0">
                <a:latin typeface="宋体" charset="-122"/>
              </a:rPr>
              <a:t>触发方式</a:t>
            </a:r>
            <a:endParaRPr lang="en-US" altLang="zh-CN" dirty="0" smtClean="0">
              <a:latin typeface="宋体" charset="-122"/>
            </a:endParaRPr>
          </a:p>
          <a:p>
            <a:pPr lvl="1"/>
            <a:r>
              <a:rPr lang="zh-CN" altLang="en-US" dirty="0">
                <a:latin typeface="宋体" charset="-122"/>
              </a:rPr>
              <a:t>不可重复</a:t>
            </a:r>
            <a:r>
              <a:rPr lang="zh-CN" altLang="en-US" dirty="0" smtClean="0">
                <a:latin typeface="宋体" charset="-122"/>
              </a:rPr>
              <a:t>触发</a:t>
            </a:r>
            <a:endParaRPr lang="en-US" altLang="zh-CN" dirty="0" smtClean="0">
              <a:latin typeface="宋体" charset="-122"/>
            </a:endParaRPr>
          </a:p>
          <a:p>
            <a:pPr lvl="1"/>
            <a:r>
              <a:rPr lang="zh-CN" altLang="en-US" dirty="0">
                <a:latin typeface="宋体" charset="-122"/>
              </a:rPr>
              <a:t>可重复触发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单稳态触发器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10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微分型单稳态</a:t>
            </a:r>
            <a:r>
              <a:rPr lang="zh-CN" altLang="en-US" dirty="0" smtClean="0"/>
              <a:t>触发器</a:t>
            </a:r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90550" y="1503343"/>
            <a:ext cx="622935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0" lang="zh-CN" altLang="en-US" sz="2800" dirty="0"/>
              <a:t>门电路</a:t>
            </a:r>
            <a:r>
              <a:rPr kumimoji="0" lang="en-US" altLang="zh-CN" sz="2800" dirty="0"/>
              <a:t>+RC</a:t>
            </a:r>
            <a:r>
              <a:rPr kumimoji="0" lang="zh-CN" altLang="en-US" sz="2800" dirty="0"/>
              <a:t>微分电路→微分型单稳态触发器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33450" y="5085184"/>
            <a:ext cx="8153400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0" lang="en-US" altLang="zh-CN" sz="2800" dirty="0">
                <a:latin typeface="宋体" charset="-122"/>
              </a:rPr>
              <a:t> </a:t>
            </a:r>
            <a:r>
              <a:rPr kumimoji="0" lang="en-US" altLang="zh-CN" sz="2800" dirty="0" smtClean="0"/>
              <a:t>G</a:t>
            </a:r>
            <a:r>
              <a:rPr kumimoji="0" lang="en-US" altLang="zh-CN" sz="2800" baseline="-30000" dirty="0" smtClean="0"/>
              <a:t>1</a:t>
            </a:r>
            <a:r>
              <a:rPr kumimoji="0" lang="zh-CN" altLang="en-US" sz="2800" dirty="0"/>
              <a:t>、</a:t>
            </a:r>
            <a:r>
              <a:rPr kumimoji="0" lang="en-US" altLang="zh-CN" sz="2800" dirty="0"/>
              <a:t>G</a:t>
            </a:r>
            <a:r>
              <a:rPr kumimoji="0" lang="en-US" altLang="zh-CN" sz="2800" baseline="-30000" dirty="0"/>
              <a:t>2</a:t>
            </a:r>
            <a:r>
              <a:rPr kumimoji="0" lang="zh-CN" altLang="en-US" sz="2800" dirty="0">
                <a:latin typeface="宋体" charset="-122"/>
              </a:rPr>
              <a:t>为</a:t>
            </a:r>
            <a:r>
              <a:rPr kumimoji="0" lang="en-US" altLang="zh-CN" sz="2800" dirty="0">
                <a:solidFill>
                  <a:srgbClr val="FF0000"/>
                </a:solidFill>
              </a:rPr>
              <a:t>CMOS</a:t>
            </a:r>
            <a:r>
              <a:rPr kumimoji="0" lang="zh-CN" altLang="en-US" sz="2800" dirty="0">
                <a:latin typeface="宋体" charset="-122"/>
              </a:rPr>
              <a:t>或非门，</a:t>
            </a:r>
            <a:r>
              <a:rPr kumimoji="0" lang="en-US" altLang="zh-CN" sz="2800" i="1" dirty="0"/>
              <a:t>v</a:t>
            </a:r>
            <a:r>
              <a:rPr kumimoji="0" lang="en-US" altLang="zh-CN" sz="2800" baseline="-30000" dirty="0"/>
              <a:t>O1</a:t>
            </a:r>
            <a:r>
              <a:rPr kumimoji="0" lang="zh-CN" altLang="en-US" sz="2800" dirty="0">
                <a:latin typeface="宋体" charset="-122"/>
              </a:rPr>
              <a:t>、</a:t>
            </a:r>
            <a:r>
              <a:rPr kumimoji="0" lang="en-US" altLang="zh-CN" sz="2800" i="1" dirty="0" err="1"/>
              <a:t>v</a:t>
            </a:r>
            <a:r>
              <a:rPr kumimoji="0" lang="en-US" altLang="zh-CN" sz="2800" baseline="-30000" dirty="0" err="1"/>
              <a:t>O</a:t>
            </a:r>
            <a:r>
              <a:rPr kumimoji="0" lang="zh-CN" altLang="en-US" sz="2800" dirty="0">
                <a:latin typeface="宋体" charset="-122"/>
              </a:rPr>
              <a:t>分别为</a:t>
            </a:r>
            <a:r>
              <a:rPr kumimoji="0" lang="en-US" altLang="zh-CN" sz="2800" dirty="0"/>
              <a:t>G</a:t>
            </a:r>
            <a:r>
              <a:rPr kumimoji="0" lang="en-US" altLang="zh-CN" sz="2800" baseline="-30000" dirty="0"/>
              <a:t>1</a:t>
            </a:r>
            <a:r>
              <a:rPr kumimoji="0" lang="zh-CN" altLang="en-US" sz="2800" dirty="0">
                <a:latin typeface="宋体" charset="-122"/>
              </a:rPr>
              <a:t>、</a:t>
            </a:r>
            <a:r>
              <a:rPr kumimoji="0" lang="en-US" altLang="zh-CN" sz="2800" dirty="0"/>
              <a:t>G</a:t>
            </a:r>
            <a:r>
              <a:rPr kumimoji="0" lang="en-US" altLang="zh-CN" sz="2800" baseline="-30000" dirty="0"/>
              <a:t>2</a:t>
            </a:r>
            <a:r>
              <a:rPr kumimoji="0" lang="zh-CN" altLang="en-US" sz="2800" dirty="0">
                <a:latin typeface="宋体" charset="-122"/>
              </a:rPr>
              <a:t>的输出，</a:t>
            </a:r>
            <a:r>
              <a:rPr kumimoji="0" lang="en-US" altLang="zh-CN" sz="2800" i="1" dirty="0"/>
              <a:t>v</a:t>
            </a:r>
            <a:r>
              <a:rPr kumimoji="0" lang="en-US" altLang="zh-CN" sz="2800" baseline="-30000" dirty="0"/>
              <a:t>I2</a:t>
            </a:r>
            <a:r>
              <a:rPr kumimoji="0" lang="zh-CN" altLang="en-US" sz="2800" dirty="0">
                <a:latin typeface="宋体" charset="-122"/>
              </a:rPr>
              <a:t>为</a:t>
            </a:r>
            <a:r>
              <a:rPr kumimoji="0" lang="en-US" altLang="zh-CN" sz="2800" dirty="0"/>
              <a:t>G</a:t>
            </a:r>
            <a:r>
              <a:rPr kumimoji="0" lang="en-US" altLang="zh-CN" sz="2800" baseline="-30000" dirty="0"/>
              <a:t>2</a:t>
            </a:r>
            <a:r>
              <a:rPr kumimoji="0" lang="zh-CN" altLang="en-US" sz="2800" dirty="0">
                <a:latin typeface="宋体" charset="-122"/>
              </a:rPr>
              <a:t>输入。</a:t>
            </a:r>
            <a:r>
              <a:rPr kumimoji="0" lang="zh-CN" altLang="en-US" sz="2000" b="0" dirty="0"/>
              <a:t> </a:t>
            </a:r>
            <a:endParaRPr kumimoji="0" lang="zh-CN" altLang="en-US" sz="2800" b="0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981450" y="2886075"/>
            <a:ext cx="1028700" cy="1781175"/>
          </a:xfrm>
          <a:prstGeom prst="rect">
            <a:avLst/>
          </a:prstGeom>
          <a:noFill/>
          <a:ln w="3175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372100" y="2457450"/>
            <a:ext cx="1219200" cy="914400"/>
          </a:xfrm>
          <a:prstGeom prst="wedgeRoundRectCallout">
            <a:avLst>
              <a:gd name="adj1" fmla="val -80731"/>
              <a:gd name="adj2" fmla="val 50347"/>
              <a:gd name="adj3" fmla="val 16667"/>
            </a:avLst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0" lang="en-US" altLang="zh-CN" sz="2400">
                <a:solidFill>
                  <a:schemeClr val="bg1"/>
                </a:solidFill>
              </a:rPr>
              <a:t>RC</a:t>
            </a:r>
            <a:r>
              <a:rPr kumimoji="0" lang="zh-CN" altLang="en-US" sz="2400">
                <a:solidFill>
                  <a:schemeClr val="bg1"/>
                </a:solidFill>
                <a:latin typeface="宋体" charset="-122"/>
              </a:rPr>
              <a:t>微分电路</a:t>
            </a: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1966913" y="3786188"/>
            <a:ext cx="684212" cy="682625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590550" y="3219450"/>
            <a:ext cx="1600200" cy="476250"/>
          </a:xfrm>
          <a:prstGeom prst="wedgeRoundRectCallout">
            <a:avLst>
              <a:gd name="adj1" fmla="val 35319"/>
              <a:gd name="adj2" fmla="val 97333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kumimoji="0" lang="zh-CN" altLang="en-US" sz="2400" dirty="0">
                <a:solidFill>
                  <a:schemeClr val="bg1"/>
                </a:solidFill>
                <a:latin typeface="宋体" charset="-122"/>
              </a:rPr>
              <a:t>触发脉冲</a:t>
            </a:r>
          </a:p>
        </p:txBody>
      </p:sp>
      <p:graphicFrame>
        <p:nvGraphicFramePr>
          <p:cNvPr id="10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613510"/>
              </p:ext>
            </p:extLst>
          </p:nvPr>
        </p:nvGraphicFramePr>
        <p:xfrm>
          <a:off x="2141538" y="2940050"/>
          <a:ext cx="46101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Visio" r:id="rId4" imgW="2304898" imgH="1010412" progId="Visio.Drawing.6">
                  <p:embed/>
                </p:oleObj>
              </mc:Choice>
              <mc:Fallback>
                <p:oleObj name="Visio" r:id="rId4" imgW="2304898" imgH="1010412" progId="Visio.Drawing.6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2940050"/>
                        <a:ext cx="4610100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708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nimBg="1"/>
      <p:bldP spid="7" grpId="0" animBg="1" autoUpdateAnimBg="0"/>
      <p:bldP spid="8" grpId="0" animBg="1"/>
      <p:bldP spid="9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微分</a:t>
            </a:r>
            <a:r>
              <a:rPr lang="zh-CN" altLang="en-US" dirty="0" smtClean="0"/>
              <a:t>型单稳态触发器工作原理</a:t>
            </a:r>
            <a:endParaRPr lang="zh-CN" altLang="en-US" dirty="0"/>
          </a:p>
        </p:txBody>
      </p:sp>
      <p:graphicFrame>
        <p:nvGraphicFramePr>
          <p:cNvPr id="4" name="Object 61"/>
          <p:cNvGraphicFramePr>
            <a:graphicFrameLocks noChangeAspect="1"/>
          </p:cNvGraphicFramePr>
          <p:nvPr/>
        </p:nvGraphicFramePr>
        <p:xfrm>
          <a:off x="2084388" y="2911475"/>
          <a:ext cx="46101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Visio" r:id="rId4" imgW="2304898" imgH="1010412" progId="Visio.Drawing.6">
                  <p:embed/>
                </p:oleObj>
              </mc:Choice>
              <mc:Fallback>
                <p:oleObj name="Visio" r:id="rId4" imgW="2304898" imgH="1010412" progId="Visio.Drawing.6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2911475"/>
                        <a:ext cx="4610100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68325" y="1309282"/>
            <a:ext cx="3352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0" lang="zh-CN" altLang="en-US" sz="2800" dirty="0" smtClean="0">
                <a:latin typeface="宋体" charset="-122"/>
              </a:rPr>
              <a:t>稳态分析</a:t>
            </a:r>
            <a:r>
              <a:rPr kumimoji="0" lang="zh-CN" altLang="en-US" sz="2000" b="0" dirty="0" smtClean="0"/>
              <a:t> </a:t>
            </a:r>
            <a:endParaRPr kumimoji="0" lang="zh-CN" altLang="en-US" sz="28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85875" y="5229200"/>
            <a:ext cx="7639050" cy="919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kumimoji="0" lang="en-US" altLang="zh-CN" sz="2400" dirty="0">
                <a:latin typeface="宋体" charset="-122"/>
              </a:rPr>
              <a:t>  ∴</a:t>
            </a:r>
            <a:r>
              <a:rPr kumimoji="0" lang="zh-CN" altLang="en-US" sz="2400" dirty="0">
                <a:latin typeface="宋体" charset="-122"/>
              </a:rPr>
              <a:t>触发器的稳态为 </a:t>
            </a:r>
            <a:r>
              <a:rPr kumimoji="0" lang="en-US" altLang="zh-CN" sz="2400" i="1" dirty="0"/>
              <a:t>v</a:t>
            </a:r>
            <a:r>
              <a:rPr kumimoji="0" lang="en-US" altLang="zh-CN" sz="2400" baseline="-30000" dirty="0"/>
              <a:t>O1 </a:t>
            </a:r>
            <a:r>
              <a:rPr lang="en-US" altLang="zh-CN" sz="2400" dirty="0">
                <a:latin typeface="宋体" charset="-122"/>
              </a:rPr>
              <a:t>≈</a:t>
            </a:r>
            <a:r>
              <a:rPr kumimoji="0" lang="en-US" altLang="zh-CN" sz="2400" baseline="-30000" dirty="0"/>
              <a:t> </a:t>
            </a:r>
            <a:r>
              <a:rPr kumimoji="0" lang="en-US" altLang="zh-CN" sz="2400" dirty="0"/>
              <a:t>V</a:t>
            </a:r>
            <a:r>
              <a:rPr kumimoji="0" lang="en-US" altLang="zh-CN" sz="2400" baseline="-30000" dirty="0"/>
              <a:t>DD</a:t>
            </a:r>
            <a:r>
              <a:rPr kumimoji="0" lang="zh-CN" altLang="en-US" sz="2400" dirty="0"/>
              <a:t>，</a:t>
            </a:r>
            <a:r>
              <a:rPr kumimoji="0" lang="en-US" altLang="zh-CN" sz="2400" i="1" dirty="0" err="1"/>
              <a:t>v</a:t>
            </a:r>
            <a:r>
              <a:rPr kumimoji="0" lang="en-US" altLang="zh-CN" sz="2400" baseline="-30000" dirty="0" err="1"/>
              <a:t>O</a:t>
            </a:r>
            <a:r>
              <a:rPr kumimoji="0" lang="en-US" altLang="zh-CN" sz="2400" baseline="-30000" dirty="0"/>
              <a:t> </a:t>
            </a:r>
            <a:r>
              <a:rPr lang="en-US" altLang="zh-CN" sz="2400" dirty="0">
                <a:latin typeface="宋体" charset="-122"/>
              </a:rPr>
              <a:t>≈</a:t>
            </a:r>
            <a:r>
              <a:rPr kumimoji="0" lang="en-US" altLang="zh-CN" sz="2400" baseline="-30000" dirty="0"/>
              <a:t> </a:t>
            </a:r>
            <a:r>
              <a:rPr kumimoji="0" lang="en-US" altLang="zh-CN" sz="2400" dirty="0"/>
              <a:t>0V</a:t>
            </a:r>
            <a:r>
              <a:rPr kumimoji="0" lang="zh-CN" altLang="en-US" sz="2400" dirty="0">
                <a:latin typeface="宋体" charset="-122"/>
              </a:rPr>
              <a:t>。此时，电容两端的电压相等，无充放电。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61950" y="1981200"/>
            <a:ext cx="830580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kumimoji="0" lang="en-US" altLang="zh-CN" sz="2400" dirty="0">
                <a:latin typeface="宋体" charset="-122"/>
              </a:rPr>
              <a:t>  </a:t>
            </a:r>
            <a:r>
              <a:rPr kumimoji="0" lang="zh-CN" altLang="en-US" sz="2400" dirty="0" smtClean="0">
                <a:latin typeface="宋体" charset="-122"/>
              </a:rPr>
              <a:t>稳态</a:t>
            </a:r>
            <a:r>
              <a:rPr kumimoji="0" lang="zh-CN" altLang="en-US" sz="2400" dirty="0">
                <a:latin typeface="宋体" charset="-122"/>
              </a:rPr>
              <a:t>时，无触发脉冲输入，</a:t>
            </a:r>
            <a:r>
              <a:rPr kumimoji="0" lang="en-US" altLang="zh-CN" sz="2400" i="1" dirty="0" err="1"/>
              <a:t>v</a:t>
            </a:r>
            <a:r>
              <a:rPr kumimoji="0" lang="en-US" altLang="zh-CN" sz="2400" baseline="-30000" dirty="0" err="1"/>
              <a:t>I</a:t>
            </a:r>
            <a:r>
              <a:rPr kumimoji="0" lang="en-US" altLang="zh-CN" sz="2400" dirty="0">
                <a:latin typeface="宋体" charset="-122"/>
              </a:rPr>
              <a:t> </a:t>
            </a:r>
            <a:r>
              <a:rPr kumimoji="0" lang="zh-CN" altLang="en-US" sz="2400" dirty="0">
                <a:latin typeface="宋体" charset="-122"/>
              </a:rPr>
              <a:t>为低电平，</a:t>
            </a:r>
            <a:r>
              <a:rPr kumimoji="0" lang="en-US" altLang="zh-CN" sz="2400" dirty="0">
                <a:latin typeface="宋体" charset="-122"/>
              </a:rPr>
              <a:t>C </a:t>
            </a:r>
            <a:r>
              <a:rPr kumimoji="0" lang="zh-CN" altLang="en-US" sz="2400" dirty="0">
                <a:latin typeface="宋体" charset="-122"/>
              </a:rPr>
              <a:t>没有充放电，相当于断开。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244725" y="3697288"/>
            <a:ext cx="342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宋体" charset="-122"/>
              </a:rPr>
              <a:t>0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497388" y="3844925"/>
            <a:ext cx="342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宋体" charset="-122"/>
              </a:rPr>
              <a:t>1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5105400" y="3833813"/>
            <a:ext cx="3810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562600" y="3854450"/>
            <a:ext cx="342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宋体" charset="-122"/>
              </a:rPr>
              <a:t>0</a:t>
            </a:r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2500313" y="4160838"/>
            <a:ext cx="3462337" cy="900112"/>
            <a:chOff x="1848" y="2784"/>
            <a:chExt cx="1896" cy="588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1968" y="3012"/>
              <a:ext cx="1776" cy="360"/>
              <a:chOff x="1644" y="2412"/>
              <a:chExt cx="1440" cy="360"/>
            </a:xfrm>
          </p:grpSpPr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>
                <a:off x="3072" y="2556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>
                <a:off x="1656" y="2760"/>
                <a:ext cx="1428" cy="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6"/>
              <p:cNvSpPr>
                <a:spLocks noChangeShapeType="1"/>
              </p:cNvSpPr>
              <p:nvPr/>
            </p:nvSpPr>
            <p:spPr bwMode="auto">
              <a:xfrm flipV="1">
                <a:off x="1644" y="2412"/>
                <a:ext cx="0" cy="36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1848" y="2784"/>
              <a:ext cx="216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宋体" charset="-122"/>
                </a:rPr>
                <a:t>0</a:t>
              </a:r>
            </a:p>
          </p:txBody>
        </p:sp>
      </p:grp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3048000" y="3833813"/>
            <a:ext cx="4191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3425825" y="3844925"/>
            <a:ext cx="342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宋体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5121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nimBg="1"/>
      <p:bldP spid="11" grpId="0" autoUpdateAnimBg="0"/>
      <p:bldP spid="18" grpId="0" animBg="1"/>
      <p:bldP spid="1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脉冲信号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的基本参数 </a:t>
            </a:r>
            <a:endParaRPr lang="en-US" altLang="zh-CN" sz="2800" dirty="0" smtClean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zh-CN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施密特触发器  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单稳态触发器 </a:t>
            </a:r>
            <a:endParaRPr lang="en-US" altLang="zh-CN" sz="2800" dirty="0" smtClean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zh-CN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多谐振荡器  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555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定时器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85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微分型单稳态触发器动态分析</a:t>
            </a:r>
            <a:endParaRPr lang="zh-CN" altLang="en-US" dirty="0"/>
          </a:p>
        </p:txBody>
      </p:sp>
      <p:graphicFrame>
        <p:nvGraphicFramePr>
          <p:cNvPr id="4" name="Object 89"/>
          <p:cNvGraphicFramePr>
            <a:graphicFrameLocks noChangeAspect="1"/>
          </p:cNvGraphicFramePr>
          <p:nvPr/>
        </p:nvGraphicFramePr>
        <p:xfrm>
          <a:off x="2054225" y="2098675"/>
          <a:ext cx="46101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Visio" r:id="rId4" imgW="2304898" imgH="1010412" progId="Visio.Drawing.6">
                  <p:embed/>
                </p:oleObj>
              </mc:Choice>
              <mc:Fallback>
                <p:oleObj name="Visio" r:id="rId4" imgW="2304898" imgH="1010412" progId="Visio.Drawing.6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5" y="2098675"/>
                        <a:ext cx="4610100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024312" y="6000750"/>
            <a:ext cx="43641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r>
              <a:rPr kumimoji="0" lang="zh-CN" altLang="en-US" sz="2400" dirty="0">
                <a:latin typeface="宋体" charset="-122"/>
              </a:rPr>
              <a:t>作用：改善</a:t>
            </a:r>
            <a:r>
              <a:rPr kumimoji="0" lang="en-US" altLang="zh-CN" sz="2400" i="1" dirty="0"/>
              <a:t>v</a:t>
            </a:r>
            <a:r>
              <a:rPr kumimoji="0" lang="en-US" altLang="zh-CN" sz="2400" baseline="-30000" dirty="0"/>
              <a:t>O1</a:t>
            </a:r>
            <a:r>
              <a:rPr kumimoji="0" lang="zh-CN" altLang="en-US" sz="2400" dirty="0">
                <a:latin typeface="宋体" charset="-122"/>
              </a:rPr>
              <a:t>、</a:t>
            </a:r>
            <a:r>
              <a:rPr kumimoji="0" lang="zh-CN" altLang="en-US" sz="2400" i="1" dirty="0"/>
              <a:t> </a:t>
            </a:r>
            <a:r>
              <a:rPr kumimoji="0" lang="en-US" altLang="zh-CN" sz="2400" i="1" dirty="0" err="1"/>
              <a:t>v</a:t>
            </a:r>
            <a:r>
              <a:rPr kumimoji="0" lang="en-US" altLang="zh-CN" sz="2400" baseline="-30000" dirty="0" err="1"/>
              <a:t>O</a:t>
            </a:r>
            <a:r>
              <a:rPr kumimoji="0" lang="zh-CN" altLang="en-US" sz="2400" dirty="0">
                <a:latin typeface="宋体" charset="-122"/>
              </a:rPr>
              <a:t>边沿。</a:t>
            </a:r>
            <a:r>
              <a:rPr kumimoji="0" lang="zh-CN" altLang="en-US" b="0" dirty="0"/>
              <a:t> </a:t>
            </a:r>
            <a:endParaRPr kumimoji="0" lang="zh-CN" altLang="en-US" sz="2400" b="0" dirty="0"/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1276350" y="3278188"/>
            <a:ext cx="571500" cy="354012"/>
            <a:chOff x="804" y="1912"/>
            <a:chExt cx="360" cy="223"/>
          </a:xfrm>
        </p:grpSpPr>
        <p:sp>
          <p:nvSpPr>
            <p:cNvPr id="7" name="Line 54"/>
            <p:cNvSpPr>
              <a:spLocks noChangeShapeType="1"/>
            </p:cNvSpPr>
            <p:nvPr/>
          </p:nvSpPr>
          <p:spPr bwMode="auto">
            <a:xfrm>
              <a:off x="804" y="2127"/>
              <a:ext cx="12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55"/>
            <p:cNvSpPr>
              <a:spLocks noChangeShapeType="1"/>
            </p:cNvSpPr>
            <p:nvPr/>
          </p:nvSpPr>
          <p:spPr bwMode="auto">
            <a:xfrm flipV="1">
              <a:off x="926" y="1934"/>
              <a:ext cx="0" cy="20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56"/>
            <p:cNvSpPr>
              <a:spLocks noChangeShapeType="1"/>
            </p:cNvSpPr>
            <p:nvPr/>
          </p:nvSpPr>
          <p:spPr bwMode="auto">
            <a:xfrm>
              <a:off x="920" y="1922"/>
              <a:ext cx="12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57"/>
            <p:cNvSpPr>
              <a:spLocks noChangeShapeType="1"/>
            </p:cNvSpPr>
            <p:nvPr/>
          </p:nvSpPr>
          <p:spPr bwMode="auto">
            <a:xfrm>
              <a:off x="1048" y="1912"/>
              <a:ext cx="0" cy="21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58"/>
            <p:cNvSpPr>
              <a:spLocks noChangeShapeType="1"/>
            </p:cNvSpPr>
            <p:nvPr/>
          </p:nvSpPr>
          <p:spPr bwMode="auto">
            <a:xfrm>
              <a:off x="1042" y="2127"/>
              <a:ext cx="12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65"/>
          <p:cNvGrpSpPr>
            <a:grpSpLocks/>
          </p:cNvGrpSpPr>
          <p:nvPr/>
        </p:nvGrpSpPr>
        <p:grpSpPr bwMode="auto">
          <a:xfrm>
            <a:off x="2468563" y="2943225"/>
            <a:ext cx="571500" cy="396875"/>
            <a:chOff x="3696" y="1296"/>
            <a:chExt cx="360" cy="250"/>
          </a:xfrm>
        </p:grpSpPr>
        <p:sp>
          <p:nvSpPr>
            <p:cNvPr id="13" name="Text Box 66"/>
            <p:cNvSpPr txBox="1">
              <a:spLocks noChangeArrowheads="1"/>
            </p:cNvSpPr>
            <p:nvPr/>
          </p:nvSpPr>
          <p:spPr bwMode="auto">
            <a:xfrm>
              <a:off x="3840" y="1296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accent2"/>
                  </a:solidFill>
                  <a:latin typeface="宋体" charset="-122"/>
                </a:rPr>
                <a:t>1</a:t>
              </a:r>
            </a:p>
          </p:txBody>
        </p:sp>
        <p:sp>
          <p:nvSpPr>
            <p:cNvPr id="14" name="Line 67"/>
            <p:cNvSpPr>
              <a:spLocks noChangeShapeType="1"/>
            </p:cNvSpPr>
            <p:nvPr/>
          </p:nvSpPr>
          <p:spPr bwMode="auto">
            <a:xfrm>
              <a:off x="3696" y="1416"/>
              <a:ext cx="192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68"/>
          <p:cNvGrpSpPr>
            <a:grpSpLocks/>
          </p:cNvGrpSpPr>
          <p:nvPr/>
        </p:nvGrpSpPr>
        <p:grpSpPr bwMode="auto">
          <a:xfrm>
            <a:off x="5805488" y="3033713"/>
            <a:ext cx="571500" cy="396875"/>
            <a:chOff x="3696" y="1296"/>
            <a:chExt cx="360" cy="250"/>
          </a:xfrm>
        </p:grpSpPr>
        <p:sp>
          <p:nvSpPr>
            <p:cNvPr id="16" name="Text Box 69"/>
            <p:cNvSpPr txBox="1">
              <a:spLocks noChangeArrowheads="1"/>
            </p:cNvSpPr>
            <p:nvPr/>
          </p:nvSpPr>
          <p:spPr bwMode="auto">
            <a:xfrm>
              <a:off x="3840" y="1296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accent2"/>
                  </a:solidFill>
                  <a:latin typeface="宋体" charset="-122"/>
                </a:rPr>
                <a:t>1</a:t>
              </a:r>
            </a:p>
          </p:txBody>
        </p:sp>
        <p:sp>
          <p:nvSpPr>
            <p:cNvPr id="17" name="Line 70"/>
            <p:cNvSpPr>
              <a:spLocks noChangeShapeType="1"/>
            </p:cNvSpPr>
            <p:nvPr/>
          </p:nvSpPr>
          <p:spPr bwMode="auto">
            <a:xfrm>
              <a:off x="3696" y="1416"/>
              <a:ext cx="192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71"/>
          <p:cNvGrpSpPr>
            <a:grpSpLocks/>
          </p:cNvGrpSpPr>
          <p:nvPr/>
        </p:nvGrpSpPr>
        <p:grpSpPr bwMode="auto">
          <a:xfrm>
            <a:off x="3581400" y="2995613"/>
            <a:ext cx="571500" cy="396875"/>
            <a:chOff x="3696" y="1296"/>
            <a:chExt cx="360" cy="250"/>
          </a:xfrm>
        </p:grpSpPr>
        <p:sp>
          <p:nvSpPr>
            <p:cNvPr id="19" name="Text Box 72"/>
            <p:cNvSpPr txBox="1">
              <a:spLocks noChangeArrowheads="1"/>
            </p:cNvSpPr>
            <p:nvPr/>
          </p:nvSpPr>
          <p:spPr bwMode="auto">
            <a:xfrm>
              <a:off x="3840" y="1296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accent2"/>
                  </a:solidFill>
                  <a:latin typeface="宋体" charset="-122"/>
                </a:rPr>
                <a:t>0</a:t>
              </a:r>
            </a:p>
          </p:txBody>
        </p:sp>
        <p:sp>
          <p:nvSpPr>
            <p:cNvPr id="20" name="Line 73"/>
            <p:cNvSpPr>
              <a:spLocks noChangeShapeType="1"/>
            </p:cNvSpPr>
            <p:nvPr/>
          </p:nvSpPr>
          <p:spPr bwMode="auto">
            <a:xfrm>
              <a:off x="3696" y="1416"/>
              <a:ext cx="192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74"/>
          <p:cNvGrpSpPr>
            <a:grpSpLocks/>
          </p:cNvGrpSpPr>
          <p:nvPr/>
        </p:nvGrpSpPr>
        <p:grpSpPr bwMode="auto">
          <a:xfrm>
            <a:off x="4625975" y="3024188"/>
            <a:ext cx="571500" cy="396875"/>
            <a:chOff x="3696" y="1296"/>
            <a:chExt cx="360" cy="250"/>
          </a:xfrm>
        </p:grpSpPr>
        <p:sp>
          <p:nvSpPr>
            <p:cNvPr id="22" name="Text Box 75"/>
            <p:cNvSpPr txBox="1">
              <a:spLocks noChangeArrowheads="1"/>
            </p:cNvSpPr>
            <p:nvPr/>
          </p:nvSpPr>
          <p:spPr bwMode="auto">
            <a:xfrm>
              <a:off x="3840" y="1296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accent2"/>
                  </a:solidFill>
                  <a:latin typeface="宋体" charset="-122"/>
                </a:rPr>
                <a:t>0</a:t>
              </a:r>
            </a:p>
          </p:txBody>
        </p:sp>
        <p:sp>
          <p:nvSpPr>
            <p:cNvPr id="23" name="Line 76"/>
            <p:cNvSpPr>
              <a:spLocks noChangeShapeType="1"/>
            </p:cNvSpPr>
            <p:nvPr/>
          </p:nvSpPr>
          <p:spPr bwMode="auto">
            <a:xfrm>
              <a:off x="3696" y="1416"/>
              <a:ext cx="192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77"/>
          <p:cNvGrpSpPr>
            <a:grpSpLocks/>
          </p:cNvGrpSpPr>
          <p:nvPr/>
        </p:nvGrpSpPr>
        <p:grpSpPr bwMode="auto">
          <a:xfrm>
            <a:off x="2462213" y="3497263"/>
            <a:ext cx="571500" cy="396875"/>
            <a:chOff x="3696" y="1296"/>
            <a:chExt cx="360" cy="250"/>
          </a:xfrm>
        </p:grpSpPr>
        <p:sp>
          <p:nvSpPr>
            <p:cNvPr id="25" name="Text Box 78"/>
            <p:cNvSpPr txBox="1">
              <a:spLocks noChangeArrowheads="1"/>
            </p:cNvSpPr>
            <p:nvPr/>
          </p:nvSpPr>
          <p:spPr bwMode="auto">
            <a:xfrm>
              <a:off x="3840" y="1296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accent2"/>
                  </a:solidFill>
                  <a:latin typeface="宋体" charset="-122"/>
                </a:rPr>
                <a:t>1</a:t>
              </a:r>
            </a:p>
          </p:txBody>
        </p:sp>
        <p:sp>
          <p:nvSpPr>
            <p:cNvPr id="26" name="Line 79"/>
            <p:cNvSpPr>
              <a:spLocks noChangeShapeType="1"/>
            </p:cNvSpPr>
            <p:nvPr/>
          </p:nvSpPr>
          <p:spPr bwMode="auto">
            <a:xfrm>
              <a:off x="3696" y="1416"/>
              <a:ext cx="192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2633663" y="3778250"/>
            <a:ext cx="3276600" cy="419100"/>
            <a:chOff x="1476" y="2364"/>
            <a:chExt cx="2256" cy="264"/>
          </a:xfrm>
        </p:grpSpPr>
        <p:sp>
          <p:nvSpPr>
            <p:cNvPr id="28" name="Line 81"/>
            <p:cNvSpPr>
              <a:spLocks noChangeShapeType="1"/>
            </p:cNvSpPr>
            <p:nvPr/>
          </p:nvSpPr>
          <p:spPr bwMode="auto">
            <a:xfrm>
              <a:off x="3719" y="2476"/>
              <a:ext cx="0" cy="14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82"/>
            <p:cNvSpPr>
              <a:spLocks noChangeShapeType="1"/>
            </p:cNvSpPr>
            <p:nvPr/>
          </p:nvSpPr>
          <p:spPr bwMode="auto">
            <a:xfrm>
              <a:off x="1483" y="2619"/>
              <a:ext cx="2249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83"/>
            <p:cNvSpPr>
              <a:spLocks noChangeShapeType="1"/>
            </p:cNvSpPr>
            <p:nvPr/>
          </p:nvSpPr>
          <p:spPr bwMode="auto">
            <a:xfrm flipV="1">
              <a:off x="1476" y="2364"/>
              <a:ext cx="0" cy="264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Text Box 84"/>
          <p:cNvSpPr txBox="1">
            <a:spLocks noChangeArrowheads="1"/>
          </p:cNvSpPr>
          <p:nvPr/>
        </p:nvSpPr>
        <p:spPr bwMode="auto">
          <a:xfrm>
            <a:off x="777875" y="4343400"/>
            <a:ext cx="4857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0" lang="zh-CN" altLang="en-US" sz="2400" dirty="0"/>
              <a:t>暂稳态：</a:t>
            </a:r>
            <a:r>
              <a:rPr kumimoji="0" lang="en-US" altLang="zh-CN" sz="2400" i="1" dirty="0"/>
              <a:t>v</a:t>
            </a:r>
            <a:r>
              <a:rPr kumimoji="0" lang="en-US" altLang="zh-CN" sz="2400" baseline="-30000" dirty="0"/>
              <a:t>O1</a:t>
            </a:r>
            <a:r>
              <a:rPr kumimoji="0" lang="en-US" altLang="zh-CN" sz="2400" dirty="0"/>
              <a:t>=</a:t>
            </a:r>
            <a:r>
              <a:rPr lang="en-US" altLang="zh-CN" sz="2400" dirty="0">
                <a:latin typeface="宋体" charset="-122"/>
              </a:rPr>
              <a:t>≈</a:t>
            </a:r>
            <a:r>
              <a:rPr kumimoji="0" lang="en-US" altLang="zh-CN" sz="2400" dirty="0"/>
              <a:t> 0V</a:t>
            </a:r>
            <a:r>
              <a:rPr kumimoji="0" lang="zh-CN" altLang="en-US" sz="2400" dirty="0"/>
              <a:t>，</a:t>
            </a:r>
            <a:r>
              <a:rPr kumimoji="0" lang="en-US" altLang="zh-CN" sz="2400" i="1" dirty="0" err="1"/>
              <a:t>v</a:t>
            </a:r>
            <a:r>
              <a:rPr kumimoji="0" lang="en-US" altLang="zh-CN" sz="2400" baseline="-30000" dirty="0" err="1"/>
              <a:t>O</a:t>
            </a:r>
            <a:r>
              <a:rPr kumimoji="0" lang="en-US" altLang="zh-CN" sz="2400" baseline="-30000" dirty="0"/>
              <a:t> </a:t>
            </a:r>
            <a:r>
              <a:rPr lang="en-US" altLang="zh-CN" sz="2400" dirty="0">
                <a:latin typeface="宋体" charset="-122"/>
              </a:rPr>
              <a:t>≈</a:t>
            </a:r>
            <a:r>
              <a:rPr kumimoji="0" lang="en-US" altLang="zh-CN" sz="2400" baseline="-30000" dirty="0"/>
              <a:t> </a:t>
            </a:r>
            <a:r>
              <a:rPr kumimoji="0" lang="en-US" altLang="zh-CN" sz="2400" dirty="0"/>
              <a:t>V</a:t>
            </a:r>
            <a:r>
              <a:rPr kumimoji="0" lang="en-US" altLang="zh-CN" sz="2400" baseline="-30000" dirty="0"/>
              <a:t>DD</a:t>
            </a:r>
          </a:p>
        </p:txBody>
      </p:sp>
      <p:sp>
        <p:nvSpPr>
          <p:cNvPr id="32" name="Text Box 85"/>
          <p:cNvSpPr txBox="1">
            <a:spLocks noChangeArrowheads="1"/>
          </p:cNvSpPr>
          <p:nvPr/>
        </p:nvSpPr>
        <p:spPr bwMode="auto">
          <a:xfrm>
            <a:off x="569914" y="1479550"/>
            <a:ext cx="6438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400" dirty="0" smtClean="0">
                <a:latin typeface="宋体" charset="-122"/>
              </a:rPr>
              <a:t>当</a:t>
            </a:r>
            <a:r>
              <a:rPr kumimoji="0" lang="en-US" altLang="zh-CN" sz="2400" i="1" dirty="0" err="1"/>
              <a:t>v</a:t>
            </a:r>
            <a:r>
              <a:rPr kumimoji="0" lang="en-US" altLang="zh-CN" sz="2400" baseline="-30000" dirty="0" err="1"/>
              <a:t>I</a:t>
            </a:r>
            <a:r>
              <a:rPr kumimoji="0" lang="en-US" altLang="zh-CN" sz="2400" baseline="-30000" dirty="0"/>
              <a:t> </a:t>
            </a:r>
            <a:r>
              <a:rPr kumimoji="0" lang="zh-CN" altLang="en-US" sz="2400" dirty="0">
                <a:latin typeface="宋体" charset="-122"/>
              </a:rPr>
              <a:t>加一正脉冲时，由稳态进入暂稳态。</a:t>
            </a:r>
          </a:p>
        </p:txBody>
      </p:sp>
      <p:sp>
        <p:nvSpPr>
          <p:cNvPr id="33" name="Text Box 86"/>
          <p:cNvSpPr txBox="1">
            <a:spLocks noChangeArrowheads="1"/>
          </p:cNvSpPr>
          <p:nvPr/>
        </p:nvSpPr>
        <p:spPr bwMode="auto">
          <a:xfrm>
            <a:off x="582613" y="5210175"/>
            <a:ext cx="3695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400" dirty="0"/>
              <a:t>这里有一正反馈现象：</a:t>
            </a:r>
          </a:p>
        </p:txBody>
      </p:sp>
      <p:grpSp>
        <p:nvGrpSpPr>
          <p:cNvPr id="34" name="Group 90"/>
          <p:cNvGrpSpPr>
            <a:grpSpLocks/>
          </p:cNvGrpSpPr>
          <p:nvPr/>
        </p:nvGrpSpPr>
        <p:grpSpPr bwMode="auto">
          <a:xfrm>
            <a:off x="2174875" y="2894013"/>
            <a:ext cx="3705225" cy="966787"/>
            <a:chOff x="1370" y="2102"/>
            <a:chExt cx="2334" cy="609"/>
          </a:xfrm>
        </p:grpSpPr>
        <p:sp>
          <p:nvSpPr>
            <p:cNvPr id="35" name="Text Box 91"/>
            <p:cNvSpPr txBox="1">
              <a:spLocks noChangeArrowheads="1"/>
            </p:cNvSpPr>
            <p:nvPr/>
          </p:nvSpPr>
          <p:spPr bwMode="auto">
            <a:xfrm>
              <a:off x="1378" y="2102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宋体" charset="-122"/>
                </a:rPr>
                <a:t>0</a:t>
              </a:r>
            </a:p>
          </p:txBody>
        </p:sp>
        <p:sp>
          <p:nvSpPr>
            <p:cNvPr id="36" name="Text Box 92"/>
            <p:cNvSpPr txBox="1">
              <a:spLocks noChangeArrowheads="1"/>
            </p:cNvSpPr>
            <p:nvPr/>
          </p:nvSpPr>
          <p:spPr bwMode="auto">
            <a:xfrm>
              <a:off x="2768" y="2172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宋体" charset="-122"/>
                </a:rPr>
                <a:t>1</a:t>
              </a:r>
            </a:p>
          </p:txBody>
        </p:sp>
        <p:sp>
          <p:nvSpPr>
            <p:cNvPr id="37" name="Text Box 93"/>
            <p:cNvSpPr txBox="1">
              <a:spLocks noChangeArrowheads="1"/>
            </p:cNvSpPr>
            <p:nvPr/>
          </p:nvSpPr>
          <p:spPr bwMode="auto">
            <a:xfrm>
              <a:off x="3488" y="2178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宋体" charset="-122"/>
                </a:rPr>
                <a:t>0</a:t>
              </a:r>
            </a:p>
          </p:txBody>
        </p:sp>
        <p:sp>
          <p:nvSpPr>
            <p:cNvPr id="38" name="Text Box 94"/>
            <p:cNvSpPr txBox="1">
              <a:spLocks noChangeArrowheads="1"/>
            </p:cNvSpPr>
            <p:nvPr/>
          </p:nvSpPr>
          <p:spPr bwMode="auto">
            <a:xfrm>
              <a:off x="1370" y="2461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宋体" charset="-122"/>
                </a:rPr>
                <a:t>0</a:t>
              </a:r>
            </a:p>
          </p:txBody>
        </p:sp>
        <p:sp>
          <p:nvSpPr>
            <p:cNvPr id="39" name="Text Box 95"/>
            <p:cNvSpPr txBox="1">
              <a:spLocks noChangeArrowheads="1"/>
            </p:cNvSpPr>
            <p:nvPr/>
          </p:nvSpPr>
          <p:spPr bwMode="auto">
            <a:xfrm>
              <a:off x="2111" y="2172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宋体" charset="-122"/>
                </a:rPr>
                <a:t>1</a:t>
              </a:r>
            </a:p>
          </p:txBody>
        </p:sp>
      </p:grpSp>
      <p:grpSp>
        <p:nvGrpSpPr>
          <p:cNvPr id="40" name="Group 110"/>
          <p:cNvGrpSpPr>
            <a:grpSpLocks/>
          </p:cNvGrpSpPr>
          <p:nvPr/>
        </p:nvGrpSpPr>
        <p:grpSpPr bwMode="auto">
          <a:xfrm>
            <a:off x="3808413" y="5060950"/>
            <a:ext cx="3905250" cy="801688"/>
            <a:chOff x="2399" y="3188"/>
            <a:chExt cx="2460" cy="505"/>
          </a:xfrm>
        </p:grpSpPr>
        <p:sp>
          <p:nvSpPr>
            <p:cNvPr id="41" name="Line 96"/>
            <p:cNvSpPr>
              <a:spLocks noChangeShapeType="1"/>
            </p:cNvSpPr>
            <p:nvPr/>
          </p:nvSpPr>
          <p:spPr bwMode="auto">
            <a:xfrm flipV="1">
              <a:off x="3315" y="3472"/>
              <a:ext cx="0" cy="20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97"/>
            <p:cNvSpPr txBox="1">
              <a:spLocks noChangeArrowheads="1"/>
            </p:cNvSpPr>
            <p:nvPr/>
          </p:nvSpPr>
          <p:spPr bwMode="auto">
            <a:xfrm>
              <a:off x="2399" y="3188"/>
              <a:ext cx="385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i="1"/>
                <a:t>v</a:t>
              </a:r>
              <a:r>
                <a:rPr kumimoji="0" lang="en-US" altLang="zh-CN" baseline="-25000"/>
                <a:t>I</a:t>
              </a:r>
              <a:endParaRPr kumimoji="0" lang="en-US" altLang="zh-CN"/>
            </a:p>
          </p:txBody>
        </p:sp>
        <p:sp>
          <p:nvSpPr>
            <p:cNvPr id="43" name="Text Box 98"/>
            <p:cNvSpPr txBox="1">
              <a:spLocks noChangeArrowheads="1"/>
            </p:cNvSpPr>
            <p:nvPr/>
          </p:nvSpPr>
          <p:spPr bwMode="auto">
            <a:xfrm>
              <a:off x="3105" y="3188"/>
              <a:ext cx="471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i="1"/>
                <a:t>v</a:t>
              </a:r>
              <a:r>
                <a:rPr kumimoji="0" lang="en-US" altLang="zh-CN" baseline="-25000"/>
                <a:t>O1</a:t>
              </a:r>
              <a:endParaRPr kumimoji="0" lang="en-US" altLang="zh-CN"/>
            </a:p>
          </p:txBody>
        </p:sp>
        <p:sp>
          <p:nvSpPr>
            <p:cNvPr id="44" name="Text Box 99"/>
            <p:cNvSpPr txBox="1">
              <a:spLocks noChangeArrowheads="1"/>
            </p:cNvSpPr>
            <p:nvPr/>
          </p:nvSpPr>
          <p:spPr bwMode="auto">
            <a:xfrm>
              <a:off x="3840" y="3200"/>
              <a:ext cx="385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i="1"/>
                <a:t>v</a:t>
              </a:r>
              <a:r>
                <a:rPr kumimoji="0" lang="en-US" altLang="zh-CN" baseline="-25000"/>
                <a:t>I2</a:t>
              </a:r>
              <a:endParaRPr kumimoji="0" lang="en-US" altLang="zh-CN"/>
            </a:p>
          </p:txBody>
        </p:sp>
        <p:sp>
          <p:nvSpPr>
            <p:cNvPr id="45" name="Text Box 100"/>
            <p:cNvSpPr txBox="1">
              <a:spLocks noChangeArrowheads="1"/>
            </p:cNvSpPr>
            <p:nvPr/>
          </p:nvSpPr>
          <p:spPr bwMode="auto">
            <a:xfrm>
              <a:off x="4420" y="3200"/>
              <a:ext cx="439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i="1"/>
                <a:t>v</a:t>
              </a:r>
              <a:r>
                <a:rPr kumimoji="0" lang="en-US" altLang="zh-CN" baseline="-25000"/>
                <a:t>O</a:t>
              </a:r>
              <a:endParaRPr kumimoji="0" lang="en-US" altLang="zh-CN"/>
            </a:p>
          </p:txBody>
        </p:sp>
        <p:sp>
          <p:nvSpPr>
            <p:cNvPr id="46" name="Line 101"/>
            <p:cNvSpPr>
              <a:spLocks noChangeShapeType="1"/>
            </p:cNvSpPr>
            <p:nvPr/>
          </p:nvSpPr>
          <p:spPr bwMode="auto">
            <a:xfrm flipV="1">
              <a:off x="2671" y="3216"/>
              <a:ext cx="0" cy="3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02"/>
            <p:cNvSpPr>
              <a:spLocks noChangeShapeType="1"/>
            </p:cNvSpPr>
            <p:nvPr/>
          </p:nvSpPr>
          <p:spPr bwMode="auto">
            <a:xfrm flipH="1">
              <a:off x="3469" y="3234"/>
              <a:ext cx="3" cy="2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03"/>
            <p:cNvSpPr>
              <a:spLocks noChangeShapeType="1"/>
            </p:cNvSpPr>
            <p:nvPr/>
          </p:nvSpPr>
          <p:spPr bwMode="auto">
            <a:xfrm flipH="1">
              <a:off x="4150" y="3217"/>
              <a:ext cx="0" cy="29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104"/>
            <p:cNvSpPr>
              <a:spLocks noChangeShapeType="1"/>
            </p:cNvSpPr>
            <p:nvPr/>
          </p:nvSpPr>
          <p:spPr bwMode="auto">
            <a:xfrm flipV="1">
              <a:off x="4714" y="3205"/>
              <a:ext cx="0" cy="29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05"/>
            <p:cNvSpPr>
              <a:spLocks noChangeShapeType="1"/>
            </p:cNvSpPr>
            <p:nvPr/>
          </p:nvSpPr>
          <p:spPr bwMode="auto">
            <a:xfrm>
              <a:off x="3308" y="3693"/>
              <a:ext cx="126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06"/>
            <p:cNvSpPr>
              <a:spLocks noChangeShapeType="1"/>
            </p:cNvSpPr>
            <p:nvPr/>
          </p:nvSpPr>
          <p:spPr bwMode="auto">
            <a:xfrm flipH="1">
              <a:off x="4561" y="3524"/>
              <a:ext cx="0" cy="15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AutoShape 107"/>
            <p:cNvSpPr>
              <a:spLocks noChangeArrowheads="1"/>
            </p:cNvSpPr>
            <p:nvPr/>
          </p:nvSpPr>
          <p:spPr bwMode="auto">
            <a:xfrm>
              <a:off x="2849" y="3313"/>
              <a:ext cx="203" cy="147"/>
            </a:xfrm>
            <a:prstGeom prst="rightArrow">
              <a:avLst>
                <a:gd name="adj1" fmla="val 50000"/>
                <a:gd name="adj2" fmla="val 34524"/>
              </a:avLst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AutoShape 108"/>
            <p:cNvSpPr>
              <a:spLocks noChangeArrowheads="1"/>
            </p:cNvSpPr>
            <p:nvPr/>
          </p:nvSpPr>
          <p:spPr bwMode="auto">
            <a:xfrm>
              <a:off x="3607" y="3311"/>
              <a:ext cx="203" cy="147"/>
            </a:xfrm>
            <a:prstGeom prst="rightArrow">
              <a:avLst>
                <a:gd name="adj1" fmla="val 50000"/>
                <a:gd name="adj2" fmla="val 34524"/>
              </a:avLst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AutoShape 109"/>
            <p:cNvSpPr>
              <a:spLocks noChangeArrowheads="1"/>
            </p:cNvSpPr>
            <p:nvPr/>
          </p:nvSpPr>
          <p:spPr bwMode="auto">
            <a:xfrm>
              <a:off x="4218" y="3310"/>
              <a:ext cx="203" cy="147"/>
            </a:xfrm>
            <a:prstGeom prst="rightArrow">
              <a:avLst>
                <a:gd name="adj1" fmla="val 50000"/>
                <a:gd name="adj2" fmla="val 34524"/>
              </a:avLst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618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31" grpId="0" autoUpdateAnimBg="0"/>
      <p:bldP spid="32" grpId="0" autoUpdateAnimBg="0"/>
      <p:bldP spid="3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微分型单稳态触发器动态分析</a:t>
            </a:r>
          </a:p>
        </p:txBody>
      </p:sp>
      <p:graphicFrame>
        <p:nvGraphicFramePr>
          <p:cNvPr id="4" name="Object 82"/>
          <p:cNvGraphicFramePr>
            <a:graphicFrameLocks noChangeAspect="1"/>
          </p:cNvGraphicFramePr>
          <p:nvPr/>
        </p:nvGraphicFramePr>
        <p:xfrm>
          <a:off x="2054225" y="2098675"/>
          <a:ext cx="46101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Visio" r:id="rId4" imgW="2304898" imgH="1010412" progId="Visio.Drawing.6">
                  <p:embed/>
                </p:oleObj>
              </mc:Choice>
              <mc:Fallback>
                <p:oleObj name="Visio" r:id="rId4" imgW="2304898" imgH="1010412" progId="Visio.Drawing.6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5" y="2098675"/>
                        <a:ext cx="4610100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2554" y="1295400"/>
            <a:ext cx="4038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0" lang="zh-CN" altLang="en-US" sz="2800" dirty="0" smtClean="0"/>
              <a:t>暂</a:t>
            </a:r>
            <a:r>
              <a:rPr kumimoji="0" lang="zh-CN" altLang="en-US" sz="2800" dirty="0"/>
              <a:t>稳态自动回到稳态</a:t>
            </a:r>
            <a:r>
              <a:rPr kumimoji="0" lang="zh-CN" altLang="en-US" sz="2000" b="0" dirty="0"/>
              <a:t>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35150" y="5929313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0" lang="zh-CN" altLang="en-US" sz="2400" dirty="0">
                <a:latin typeface="宋体" charset="-122"/>
              </a:rPr>
              <a:t>作用：改善</a:t>
            </a:r>
            <a:r>
              <a:rPr kumimoji="0" lang="en-US" altLang="zh-CN" sz="2400" i="1" dirty="0"/>
              <a:t>v</a:t>
            </a:r>
            <a:r>
              <a:rPr kumimoji="0" lang="en-US" altLang="zh-CN" sz="2400" baseline="-30000" dirty="0"/>
              <a:t>O1</a:t>
            </a:r>
            <a:r>
              <a:rPr kumimoji="0" lang="zh-CN" altLang="en-US" sz="2400" dirty="0">
                <a:latin typeface="宋体" charset="-122"/>
              </a:rPr>
              <a:t>、</a:t>
            </a:r>
            <a:r>
              <a:rPr kumimoji="0" lang="zh-CN" altLang="en-US" sz="2400" dirty="0"/>
              <a:t> </a:t>
            </a:r>
            <a:r>
              <a:rPr kumimoji="0" lang="en-US" altLang="zh-CN" sz="2400" i="1" dirty="0" err="1"/>
              <a:t>v</a:t>
            </a:r>
            <a:r>
              <a:rPr kumimoji="0" lang="en-US" altLang="zh-CN" sz="2400" baseline="-30000" dirty="0" err="1"/>
              <a:t>O</a:t>
            </a:r>
            <a:r>
              <a:rPr kumimoji="0" lang="zh-CN" altLang="en-US" sz="2400" dirty="0">
                <a:latin typeface="宋体" charset="-122"/>
              </a:rPr>
              <a:t>边沿。</a:t>
            </a:r>
            <a:r>
              <a:rPr kumimoji="0" lang="zh-CN" altLang="en-US" b="0" dirty="0"/>
              <a:t> </a:t>
            </a:r>
            <a:endParaRPr kumimoji="0" lang="zh-CN" altLang="en-US" sz="2400" b="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519113" y="4346575"/>
            <a:ext cx="815340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kumimoji="0" lang="zh-CN" altLang="en-US" sz="2400" dirty="0" smtClean="0"/>
              <a:t>随着</a:t>
            </a:r>
            <a:r>
              <a:rPr kumimoji="0" lang="en-US" altLang="zh-CN" sz="2400" dirty="0"/>
              <a:t>V</a:t>
            </a:r>
            <a:r>
              <a:rPr kumimoji="0" lang="en-US" altLang="zh-CN" sz="2400" baseline="-25000" dirty="0"/>
              <a:t>DD</a:t>
            </a:r>
            <a:r>
              <a:rPr kumimoji="0" lang="zh-CN" altLang="en-US" sz="2400" dirty="0"/>
              <a:t>通过电阻向电容</a:t>
            </a:r>
            <a:r>
              <a:rPr kumimoji="0" lang="en-US" altLang="zh-CN" sz="2400" dirty="0"/>
              <a:t>C</a:t>
            </a:r>
            <a:r>
              <a:rPr kumimoji="0" lang="zh-CN" altLang="en-US" sz="2400" dirty="0"/>
              <a:t>的充电，</a:t>
            </a:r>
            <a:r>
              <a:rPr kumimoji="0" lang="en-US" altLang="zh-CN" sz="2400" i="1" dirty="0"/>
              <a:t>v</a:t>
            </a:r>
            <a:r>
              <a:rPr kumimoji="0" lang="en-US" altLang="zh-CN" sz="2400" baseline="-30000" dirty="0"/>
              <a:t>I2</a:t>
            </a:r>
            <a:r>
              <a:rPr kumimoji="0" lang="zh-CN" altLang="en-US" sz="2400" dirty="0"/>
              <a:t>逐渐上升，当</a:t>
            </a:r>
            <a:r>
              <a:rPr kumimoji="0" lang="en-US" altLang="zh-CN" sz="2400" i="1" dirty="0"/>
              <a:t>v</a:t>
            </a:r>
            <a:r>
              <a:rPr kumimoji="0" lang="en-US" altLang="zh-CN" sz="2400" baseline="-30000" dirty="0"/>
              <a:t>I2</a:t>
            </a:r>
            <a:r>
              <a:rPr kumimoji="0" lang="en-US" altLang="zh-CN" sz="2400" dirty="0"/>
              <a:t> </a:t>
            </a:r>
            <a:r>
              <a:rPr kumimoji="0" lang="zh-CN" altLang="en-US" sz="2400" dirty="0"/>
              <a:t>上升到</a:t>
            </a:r>
            <a:r>
              <a:rPr kumimoji="0" lang="en-US" altLang="zh-CN" sz="2400" dirty="0"/>
              <a:t>V</a:t>
            </a:r>
            <a:r>
              <a:rPr kumimoji="0" lang="en-US" altLang="zh-CN" sz="2400" baseline="-25000" dirty="0"/>
              <a:t>T</a:t>
            </a:r>
            <a:r>
              <a:rPr kumimoji="0" lang="zh-CN" altLang="en-US" sz="2400" dirty="0"/>
              <a:t>时，</a:t>
            </a:r>
            <a:r>
              <a:rPr kumimoji="0" lang="en-US" altLang="zh-CN" sz="2400" i="1" dirty="0" err="1"/>
              <a:t>v</a:t>
            </a:r>
            <a:r>
              <a:rPr kumimoji="0" lang="en-US" altLang="zh-CN" sz="2400" baseline="-30000" dirty="0" err="1"/>
              <a:t>O</a:t>
            </a:r>
            <a:r>
              <a:rPr kumimoji="0" lang="en-US" altLang="zh-CN" sz="2400" dirty="0"/>
              <a:t> </a:t>
            </a:r>
            <a:r>
              <a:rPr lang="en-US" altLang="zh-CN" sz="2400" dirty="0">
                <a:latin typeface="宋体" charset="-122"/>
              </a:rPr>
              <a:t>≈</a:t>
            </a:r>
            <a:r>
              <a:rPr kumimoji="0" lang="en-US" altLang="zh-CN" sz="2400" dirty="0"/>
              <a:t> 0V</a:t>
            </a:r>
            <a:r>
              <a:rPr kumimoji="0" lang="en-US" altLang="zh-CN" sz="2400" baseline="-30000" dirty="0"/>
              <a:t> </a:t>
            </a:r>
            <a:r>
              <a:rPr kumimoji="0" lang="zh-CN" altLang="en-US" sz="2400" dirty="0"/>
              <a:t>，</a:t>
            </a:r>
            <a:r>
              <a:rPr kumimoji="0" lang="en-US" altLang="zh-CN" sz="2400" i="1" dirty="0"/>
              <a:t>v</a:t>
            </a:r>
            <a:r>
              <a:rPr kumimoji="0" lang="en-US" altLang="zh-CN" sz="2400" baseline="-30000" dirty="0"/>
              <a:t>O1 </a:t>
            </a:r>
            <a:r>
              <a:rPr lang="en-US" altLang="zh-CN" sz="2400" dirty="0">
                <a:latin typeface="宋体" charset="-122"/>
              </a:rPr>
              <a:t>≈</a:t>
            </a:r>
            <a:r>
              <a:rPr kumimoji="0" lang="en-US" altLang="zh-CN" sz="2400" baseline="-30000" dirty="0"/>
              <a:t> </a:t>
            </a:r>
            <a:r>
              <a:rPr kumimoji="0" lang="en-US" altLang="zh-CN" sz="2400" dirty="0"/>
              <a:t>V</a:t>
            </a:r>
            <a:r>
              <a:rPr kumimoji="0" lang="en-US" altLang="zh-CN" sz="2400" baseline="-30000" dirty="0"/>
              <a:t>DD </a:t>
            </a:r>
            <a:r>
              <a:rPr kumimoji="0" lang="zh-CN" altLang="en-US" sz="2400" dirty="0"/>
              <a:t>，电路回到稳态。</a:t>
            </a:r>
            <a:r>
              <a:rPr kumimoji="0" lang="zh-CN" altLang="en-US" b="0" dirty="0"/>
              <a:t> 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654050" y="5444367"/>
            <a:ext cx="2209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0" lang="zh-CN" altLang="en-US" sz="2400" dirty="0">
                <a:latin typeface="宋体" charset="-122"/>
              </a:rPr>
              <a:t>正反馈现象：</a:t>
            </a:r>
            <a:r>
              <a:rPr kumimoji="0" lang="zh-CN" altLang="en-US" b="0" dirty="0"/>
              <a:t> </a:t>
            </a:r>
          </a:p>
        </p:txBody>
      </p:sp>
      <p:grpSp>
        <p:nvGrpSpPr>
          <p:cNvPr id="9" name="Group 83"/>
          <p:cNvGrpSpPr>
            <a:grpSpLocks/>
          </p:cNvGrpSpPr>
          <p:nvPr/>
        </p:nvGrpSpPr>
        <p:grpSpPr bwMode="auto">
          <a:xfrm>
            <a:off x="3349625" y="3028950"/>
            <a:ext cx="2543175" cy="396875"/>
            <a:chOff x="2822" y="1030"/>
            <a:chExt cx="1602" cy="250"/>
          </a:xfrm>
        </p:grpSpPr>
        <p:sp>
          <p:nvSpPr>
            <p:cNvPr id="10" name="Text Box 54"/>
            <p:cNvSpPr txBox="1">
              <a:spLocks noChangeArrowheads="1"/>
            </p:cNvSpPr>
            <p:nvPr/>
          </p:nvSpPr>
          <p:spPr bwMode="auto">
            <a:xfrm>
              <a:off x="3512" y="1030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accent2"/>
                  </a:solidFill>
                  <a:latin typeface="宋体" charset="-122"/>
                </a:rPr>
                <a:t>0</a:t>
              </a:r>
            </a:p>
          </p:txBody>
        </p:sp>
        <p:sp>
          <p:nvSpPr>
            <p:cNvPr id="11" name="Text Box 55"/>
            <p:cNvSpPr txBox="1">
              <a:spLocks noChangeArrowheads="1"/>
            </p:cNvSpPr>
            <p:nvPr/>
          </p:nvSpPr>
          <p:spPr bwMode="auto">
            <a:xfrm>
              <a:off x="4208" y="1030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accent2"/>
                  </a:solidFill>
                  <a:latin typeface="宋体" charset="-122"/>
                </a:rPr>
                <a:t>1</a:t>
              </a:r>
            </a:p>
          </p:txBody>
        </p:sp>
        <p:sp>
          <p:nvSpPr>
            <p:cNvPr id="12" name="Text Box 56"/>
            <p:cNvSpPr txBox="1">
              <a:spLocks noChangeArrowheads="1"/>
            </p:cNvSpPr>
            <p:nvPr/>
          </p:nvSpPr>
          <p:spPr bwMode="auto">
            <a:xfrm>
              <a:off x="2822" y="1030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accent2"/>
                  </a:solidFill>
                  <a:latin typeface="宋体" charset="-122"/>
                </a:rPr>
                <a:t>0</a:t>
              </a:r>
            </a:p>
          </p:txBody>
        </p:sp>
      </p:grpSp>
      <p:grpSp>
        <p:nvGrpSpPr>
          <p:cNvPr id="13" name="Group 57"/>
          <p:cNvGrpSpPr>
            <a:grpSpLocks/>
          </p:cNvGrpSpPr>
          <p:nvPr/>
        </p:nvGrpSpPr>
        <p:grpSpPr bwMode="auto">
          <a:xfrm>
            <a:off x="3910013" y="2276475"/>
            <a:ext cx="400050" cy="749300"/>
            <a:chOff x="4680" y="756"/>
            <a:chExt cx="252" cy="600"/>
          </a:xfrm>
        </p:grpSpPr>
        <p:sp>
          <p:nvSpPr>
            <p:cNvPr id="14" name="Line 58"/>
            <p:cNvSpPr>
              <a:spLocks noChangeShapeType="1"/>
            </p:cNvSpPr>
            <p:nvPr/>
          </p:nvSpPr>
          <p:spPr bwMode="auto">
            <a:xfrm>
              <a:off x="4932" y="756"/>
              <a:ext cx="0" cy="60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59"/>
            <p:cNvSpPr>
              <a:spLocks noChangeShapeType="1"/>
            </p:cNvSpPr>
            <p:nvPr/>
          </p:nvSpPr>
          <p:spPr bwMode="auto">
            <a:xfrm flipH="1">
              <a:off x="4680" y="1356"/>
              <a:ext cx="252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60"/>
          <p:cNvGrpSpPr>
            <a:grpSpLocks/>
          </p:cNvGrpSpPr>
          <p:nvPr/>
        </p:nvGrpSpPr>
        <p:grpSpPr bwMode="auto">
          <a:xfrm>
            <a:off x="4800600" y="2579688"/>
            <a:ext cx="1200150" cy="506412"/>
            <a:chOff x="564" y="1289"/>
            <a:chExt cx="756" cy="319"/>
          </a:xfrm>
        </p:grpSpPr>
        <p:sp>
          <p:nvSpPr>
            <p:cNvPr id="17" name="Text Box 61"/>
            <p:cNvSpPr txBox="1">
              <a:spLocks noChangeArrowheads="1"/>
            </p:cNvSpPr>
            <p:nvPr/>
          </p:nvSpPr>
          <p:spPr bwMode="auto">
            <a:xfrm>
              <a:off x="975" y="1289"/>
              <a:ext cx="34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2000">
                  <a:solidFill>
                    <a:srgbClr val="FF0000"/>
                  </a:solidFill>
                </a:rPr>
                <a:t>V</a:t>
              </a:r>
              <a:r>
                <a:rPr kumimoji="0" lang="en-US" altLang="zh-CN" sz="2000" baseline="-25000">
                  <a:solidFill>
                    <a:srgbClr val="FF0000"/>
                  </a:solidFill>
                </a:rPr>
                <a:t>T</a:t>
              </a:r>
              <a:endParaRPr kumimoji="0" lang="en-US" altLang="zh-CN" sz="2000">
                <a:solidFill>
                  <a:srgbClr val="FF0000"/>
                </a:solidFill>
              </a:endParaRPr>
            </a:p>
          </p:txBody>
        </p:sp>
        <p:sp>
          <p:nvSpPr>
            <p:cNvPr id="18" name="Line 62"/>
            <p:cNvSpPr>
              <a:spLocks noChangeShapeType="1"/>
            </p:cNvSpPr>
            <p:nvPr/>
          </p:nvSpPr>
          <p:spPr bwMode="auto">
            <a:xfrm>
              <a:off x="570" y="1301"/>
              <a:ext cx="0" cy="30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63"/>
            <p:cNvSpPr>
              <a:spLocks/>
            </p:cNvSpPr>
            <p:nvPr/>
          </p:nvSpPr>
          <p:spPr bwMode="auto">
            <a:xfrm>
              <a:off x="570" y="1427"/>
              <a:ext cx="345" cy="170"/>
            </a:xfrm>
            <a:custGeom>
              <a:avLst/>
              <a:gdLst>
                <a:gd name="T0" fmla="*/ 0 w 3534"/>
                <a:gd name="T1" fmla="*/ 288 h 288"/>
                <a:gd name="T2" fmla="*/ 855 w 3534"/>
                <a:gd name="T3" fmla="*/ 78 h 288"/>
                <a:gd name="T4" fmla="*/ 3534 w 3534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34" h="288">
                  <a:moveTo>
                    <a:pt x="0" y="288"/>
                  </a:moveTo>
                  <a:cubicBezTo>
                    <a:pt x="133" y="207"/>
                    <a:pt x="266" y="126"/>
                    <a:pt x="855" y="78"/>
                  </a:cubicBezTo>
                  <a:cubicBezTo>
                    <a:pt x="1444" y="30"/>
                    <a:pt x="2489" y="15"/>
                    <a:pt x="3534" y="0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64"/>
            <p:cNvSpPr>
              <a:spLocks noChangeShapeType="1"/>
            </p:cNvSpPr>
            <p:nvPr/>
          </p:nvSpPr>
          <p:spPr bwMode="auto">
            <a:xfrm>
              <a:off x="564" y="1596"/>
              <a:ext cx="42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65"/>
            <p:cNvSpPr>
              <a:spLocks noChangeShapeType="1"/>
            </p:cNvSpPr>
            <p:nvPr/>
          </p:nvSpPr>
          <p:spPr bwMode="auto">
            <a:xfrm>
              <a:off x="576" y="1428"/>
              <a:ext cx="42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86"/>
          <p:cNvGrpSpPr>
            <a:grpSpLocks/>
          </p:cNvGrpSpPr>
          <p:nvPr/>
        </p:nvGrpSpPr>
        <p:grpSpPr bwMode="auto">
          <a:xfrm>
            <a:off x="5807075" y="3035300"/>
            <a:ext cx="539750" cy="396875"/>
            <a:chOff x="4426" y="1701"/>
            <a:chExt cx="340" cy="250"/>
          </a:xfrm>
        </p:grpSpPr>
        <p:sp>
          <p:nvSpPr>
            <p:cNvPr id="23" name="Line 67"/>
            <p:cNvSpPr>
              <a:spLocks noChangeShapeType="1"/>
            </p:cNvSpPr>
            <p:nvPr/>
          </p:nvSpPr>
          <p:spPr bwMode="auto">
            <a:xfrm>
              <a:off x="4426" y="1833"/>
              <a:ext cx="172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68"/>
            <p:cNvSpPr txBox="1">
              <a:spLocks noChangeArrowheads="1"/>
            </p:cNvSpPr>
            <p:nvPr/>
          </p:nvSpPr>
          <p:spPr bwMode="auto">
            <a:xfrm>
              <a:off x="4550" y="1701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宋体" charset="-122"/>
                </a:rPr>
                <a:t>0</a:t>
              </a:r>
            </a:p>
          </p:txBody>
        </p:sp>
      </p:grpSp>
      <p:grpSp>
        <p:nvGrpSpPr>
          <p:cNvPr id="25" name="Group 69"/>
          <p:cNvGrpSpPr>
            <a:grpSpLocks/>
          </p:cNvGrpSpPr>
          <p:nvPr/>
        </p:nvGrpSpPr>
        <p:grpSpPr bwMode="auto">
          <a:xfrm>
            <a:off x="2468563" y="3287713"/>
            <a:ext cx="3444875" cy="895350"/>
            <a:chOff x="1272" y="2052"/>
            <a:chExt cx="2472" cy="564"/>
          </a:xfrm>
        </p:grpSpPr>
        <p:sp>
          <p:nvSpPr>
            <p:cNvPr id="26" name="Line 70"/>
            <p:cNvSpPr>
              <a:spLocks noChangeShapeType="1"/>
            </p:cNvSpPr>
            <p:nvPr/>
          </p:nvSpPr>
          <p:spPr bwMode="auto">
            <a:xfrm>
              <a:off x="3731" y="2435"/>
              <a:ext cx="0" cy="1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71"/>
            <p:cNvSpPr>
              <a:spLocks noChangeShapeType="1"/>
            </p:cNvSpPr>
            <p:nvPr/>
          </p:nvSpPr>
          <p:spPr bwMode="auto">
            <a:xfrm>
              <a:off x="1377" y="2606"/>
              <a:ext cx="2367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72"/>
            <p:cNvSpPr>
              <a:spLocks noChangeShapeType="1"/>
            </p:cNvSpPr>
            <p:nvPr/>
          </p:nvSpPr>
          <p:spPr bwMode="auto">
            <a:xfrm flipV="1">
              <a:off x="1376" y="2304"/>
              <a:ext cx="0" cy="31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Text Box 73"/>
            <p:cNvSpPr txBox="1">
              <a:spLocks noChangeArrowheads="1"/>
            </p:cNvSpPr>
            <p:nvPr/>
          </p:nvSpPr>
          <p:spPr bwMode="auto">
            <a:xfrm>
              <a:off x="1272" y="2052"/>
              <a:ext cx="2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宋体" charset="-122"/>
                </a:rPr>
                <a:t>0</a:t>
              </a:r>
            </a:p>
          </p:txBody>
        </p:sp>
      </p:grpSp>
      <p:grpSp>
        <p:nvGrpSpPr>
          <p:cNvPr id="30" name="Group 84"/>
          <p:cNvGrpSpPr>
            <a:grpSpLocks/>
          </p:cNvGrpSpPr>
          <p:nvPr/>
        </p:nvGrpSpPr>
        <p:grpSpPr bwMode="auto">
          <a:xfrm>
            <a:off x="3613150" y="3024188"/>
            <a:ext cx="527050" cy="396875"/>
            <a:chOff x="4461" y="1732"/>
            <a:chExt cx="332" cy="250"/>
          </a:xfrm>
        </p:grpSpPr>
        <p:sp>
          <p:nvSpPr>
            <p:cNvPr id="31" name="Line 75"/>
            <p:cNvSpPr>
              <a:spLocks noChangeShapeType="1"/>
            </p:cNvSpPr>
            <p:nvPr/>
          </p:nvSpPr>
          <p:spPr bwMode="auto">
            <a:xfrm>
              <a:off x="4461" y="1864"/>
              <a:ext cx="182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Text Box 76"/>
            <p:cNvSpPr txBox="1">
              <a:spLocks noChangeArrowheads="1"/>
            </p:cNvSpPr>
            <p:nvPr/>
          </p:nvSpPr>
          <p:spPr bwMode="auto">
            <a:xfrm>
              <a:off x="4600" y="1732"/>
              <a:ext cx="1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宋体" charset="-122"/>
                </a:rPr>
                <a:t>1</a:t>
              </a:r>
            </a:p>
          </p:txBody>
        </p:sp>
      </p:grpSp>
      <p:grpSp>
        <p:nvGrpSpPr>
          <p:cNvPr id="33" name="Group 85"/>
          <p:cNvGrpSpPr>
            <a:grpSpLocks/>
          </p:cNvGrpSpPr>
          <p:nvPr/>
        </p:nvGrpSpPr>
        <p:grpSpPr bwMode="auto">
          <a:xfrm>
            <a:off x="4676775" y="3027363"/>
            <a:ext cx="468313" cy="396875"/>
            <a:chOff x="4765" y="1587"/>
            <a:chExt cx="295" cy="250"/>
          </a:xfrm>
        </p:grpSpPr>
        <p:sp>
          <p:nvSpPr>
            <p:cNvPr id="34" name="Line 78"/>
            <p:cNvSpPr>
              <a:spLocks noChangeShapeType="1"/>
            </p:cNvSpPr>
            <p:nvPr/>
          </p:nvSpPr>
          <p:spPr bwMode="auto">
            <a:xfrm>
              <a:off x="4765" y="1719"/>
              <a:ext cx="202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79"/>
            <p:cNvSpPr txBox="1">
              <a:spLocks noChangeArrowheads="1"/>
            </p:cNvSpPr>
            <p:nvPr/>
          </p:nvSpPr>
          <p:spPr bwMode="auto">
            <a:xfrm>
              <a:off x="4895" y="1587"/>
              <a:ext cx="1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宋体" charset="-122"/>
                </a:rPr>
                <a:t>1</a:t>
              </a:r>
            </a:p>
          </p:txBody>
        </p:sp>
      </p:grpSp>
      <p:sp>
        <p:nvSpPr>
          <p:cNvPr id="36" name="Text Box 80"/>
          <p:cNvSpPr txBox="1">
            <a:spLocks noChangeArrowheads="1"/>
          </p:cNvSpPr>
          <p:nvPr/>
        </p:nvSpPr>
        <p:spPr bwMode="auto">
          <a:xfrm>
            <a:off x="2241550" y="2898775"/>
            <a:ext cx="342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宋体" charset="-122"/>
              </a:rPr>
              <a:t>0</a:t>
            </a:r>
          </a:p>
        </p:txBody>
      </p:sp>
      <p:grpSp>
        <p:nvGrpSpPr>
          <p:cNvPr id="37" name="Group 102"/>
          <p:cNvGrpSpPr>
            <a:grpSpLocks/>
          </p:cNvGrpSpPr>
          <p:nvPr/>
        </p:nvGrpSpPr>
        <p:grpSpPr bwMode="auto">
          <a:xfrm>
            <a:off x="5238750" y="5554663"/>
            <a:ext cx="2608263" cy="760412"/>
            <a:chOff x="3300" y="3499"/>
            <a:chExt cx="1643" cy="479"/>
          </a:xfrm>
        </p:grpSpPr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4513" y="3499"/>
              <a:ext cx="430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i="1"/>
                <a:t>v</a:t>
              </a:r>
              <a:r>
                <a:rPr kumimoji="0" lang="en-US" altLang="zh-CN" baseline="-25000"/>
                <a:t>O1</a:t>
              </a:r>
              <a:endParaRPr kumimoji="0" lang="en-US" altLang="zh-CN"/>
            </a:p>
          </p:txBody>
        </p:sp>
        <p:sp>
          <p:nvSpPr>
            <p:cNvPr id="39" name="Text Box 8"/>
            <p:cNvSpPr txBox="1">
              <a:spLocks noChangeArrowheads="1"/>
            </p:cNvSpPr>
            <p:nvPr/>
          </p:nvSpPr>
          <p:spPr bwMode="auto">
            <a:xfrm>
              <a:off x="3300" y="3500"/>
              <a:ext cx="342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i="1"/>
                <a:t>v</a:t>
              </a:r>
              <a:r>
                <a:rPr kumimoji="0" lang="en-US" altLang="zh-CN" baseline="-25000"/>
                <a:t>I2</a:t>
              </a:r>
              <a:endParaRPr kumimoji="0" lang="en-US" altLang="zh-CN"/>
            </a:p>
          </p:txBody>
        </p:sp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3938" y="3500"/>
              <a:ext cx="315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i="1"/>
                <a:t>v</a:t>
              </a:r>
              <a:r>
                <a:rPr kumimoji="0" lang="en-US" altLang="zh-CN" baseline="-25000"/>
                <a:t>O</a:t>
              </a:r>
              <a:endParaRPr kumimoji="0" lang="en-US" altLang="zh-CN"/>
            </a:p>
          </p:txBody>
        </p:sp>
        <p:sp>
          <p:nvSpPr>
            <p:cNvPr id="41" name="Line 88"/>
            <p:cNvSpPr>
              <a:spLocks noChangeShapeType="1"/>
            </p:cNvSpPr>
            <p:nvPr/>
          </p:nvSpPr>
          <p:spPr bwMode="auto">
            <a:xfrm flipV="1">
              <a:off x="3471" y="3773"/>
              <a:ext cx="0" cy="20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93"/>
            <p:cNvSpPr>
              <a:spLocks noChangeShapeType="1"/>
            </p:cNvSpPr>
            <p:nvPr/>
          </p:nvSpPr>
          <p:spPr bwMode="auto">
            <a:xfrm flipV="1">
              <a:off x="3613" y="3526"/>
              <a:ext cx="0" cy="3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94"/>
            <p:cNvSpPr>
              <a:spLocks noChangeShapeType="1"/>
            </p:cNvSpPr>
            <p:nvPr/>
          </p:nvSpPr>
          <p:spPr bwMode="auto">
            <a:xfrm flipH="1">
              <a:off x="4219" y="3535"/>
              <a:ext cx="3" cy="2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96"/>
            <p:cNvSpPr>
              <a:spLocks noChangeShapeType="1"/>
            </p:cNvSpPr>
            <p:nvPr/>
          </p:nvSpPr>
          <p:spPr bwMode="auto">
            <a:xfrm flipV="1">
              <a:off x="4861" y="3515"/>
              <a:ext cx="0" cy="29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97"/>
            <p:cNvSpPr>
              <a:spLocks noChangeShapeType="1"/>
            </p:cNvSpPr>
            <p:nvPr/>
          </p:nvSpPr>
          <p:spPr bwMode="auto">
            <a:xfrm>
              <a:off x="3482" y="3975"/>
              <a:ext cx="121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98"/>
            <p:cNvSpPr>
              <a:spLocks noChangeShapeType="1"/>
            </p:cNvSpPr>
            <p:nvPr/>
          </p:nvSpPr>
          <p:spPr bwMode="auto">
            <a:xfrm flipH="1">
              <a:off x="4689" y="3807"/>
              <a:ext cx="0" cy="15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AutoShape 99"/>
            <p:cNvSpPr>
              <a:spLocks noChangeArrowheads="1"/>
            </p:cNvSpPr>
            <p:nvPr/>
          </p:nvSpPr>
          <p:spPr bwMode="auto">
            <a:xfrm>
              <a:off x="3700" y="3605"/>
              <a:ext cx="203" cy="147"/>
            </a:xfrm>
            <a:prstGeom prst="rightArrow">
              <a:avLst>
                <a:gd name="adj1" fmla="val 50000"/>
                <a:gd name="adj2" fmla="val 34524"/>
              </a:avLst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AutoShape 100"/>
            <p:cNvSpPr>
              <a:spLocks noChangeArrowheads="1"/>
            </p:cNvSpPr>
            <p:nvPr/>
          </p:nvSpPr>
          <p:spPr bwMode="auto">
            <a:xfrm>
              <a:off x="4302" y="3612"/>
              <a:ext cx="203" cy="147"/>
            </a:xfrm>
            <a:prstGeom prst="rightArrow">
              <a:avLst>
                <a:gd name="adj1" fmla="val 50000"/>
                <a:gd name="adj2" fmla="val 34524"/>
              </a:avLst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9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3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波形分析</a:t>
            </a:r>
            <a:endParaRPr lang="zh-CN" altLang="en-US" dirty="0"/>
          </a:p>
        </p:txBody>
      </p:sp>
      <p:sp>
        <p:nvSpPr>
          <p:cNvPr id="4" name="Line 28"/>
          <p:cNvSpPr>
            <a:spLocks noChangeShapeType="1"/>
          </p:cNvSpPr>
          <p:nvPr/>
        </p:nvSpPr>
        <p:spPr bwMode="auto">
          <a:xfrm flipH="1">
            <a:off x="3681413" y="3136900"/>
            <a:ext cx="6350" cy="31035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3692525" y="4870450"/>
            <a:ext cx="3373438" cy="401638"/>
            <a:chOff x="2006" y="3725"/>
            <a:chExt cx="1595" cy="290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256" y="3725"/>
              <a:ext cx="34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2000"/>
                <a:t>V</a:t>
              </a:r>
              <a:r>
                <a:rPr kumimoji="0" lang="en-US" altLang="zh-CN" sz="2000" baseline="-25000"/>
                <a:t>T</a:t>
              </a:r>
              <a:endParaRPr kumimoji="0" lang="en-US" altLang="zh-CN" sz="2000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006" y="3863"/>
              <a:ext cx="121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37"/>
          <p:cNvGrpSpPr>
            <a:grpSpLocks/>
          </p:cNvGrpSpPr>
          <p:nvPr/>
        </p:nvGrpSpPr>
        <p:grpSpPr bwMode="auto">
          <a:xfrm>
            <a:off x="3702050" y="3208338"/>
            <a:ext cx="2430463" cy="407987"/>
            <a:chOff x="2332" y="2021"/>
            <a:chExt cx="1531" cy="257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332" y="2021"/>
              <a:ext cx="219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551" y="2021"/>
              <a:ext cx="0" cy="25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2539" y="2278"/>
              <a:ext cx="1324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3686175" y="4008438"/>
            <a:ext cx="1041400" cy="441325"/>
            <a:chOff x="2257" y="1339"/>
            <a:chExt cx="492" cy="319"/>
          </a:xfrm>
        </p:grpSpPr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263" y="1339"/>
              <a:ext cx="0" cy="319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257" y="1647"/>
              <a:ext cx="492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145"/>
          <p:cNvGrpSpPr>
            <a:grpSpLocks/>
          </p:cNvGrpSpPr>
          <p:nvPr/>
        </p:nvGrpSpPr>
        <p:grpSpPr bwMode="auto">
          <a:xfrm>
            <a:off x="4730750" y="4019550"/>
            <a:ext cx="1398588" cy="425450"/>
            <a:chOff x="2980" y="2532"/>
            <a:chExt cx="881" cy="268"/>
          </a:xfrm>
        </p:grpSpPr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2980" y="2532"/>
              <a:ext cx="0" cy="26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980" y="2544"/>
              <a:ext cx="881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3692525" y="4864100"/>
            <a:ext cx="3175" cy="423863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" name="Group 136"/>
          <p:cNvGrpSpPr>
            <a:grpSpLocks/>
          </p:cNvGrpSpPr>
          <p:nvPr/>
        </p:nvGrpSpPr>
        <p:grpSpPr bwMode="auto">
          <a:xfrm>
            <a:off x="3676650" y="5662613"/>
            <a:ext cx="1054100" cy="414337"/>
            <a:chOff x="2316" y="3567"/>
            <a:chExt cx="700" cy="261"/>
          </a:xfrm>
        </p:grpSpPr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320" y="3567"/>
              <a:ext cx="0" cy="26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316" y="3569"/>
              <a:ext cx="70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144"/>
          <p:cNvGrpSpPr>
            <a:grpSpLocks/>
          </p:cNvGrpSpPr>
          <p:nvPr/>
        </p:nvGrpSpPr>
        <p:grpSpPr bwMode="auto">
          <a:xfrm>
            <a:off x="4733925" y="5670550"/>
            <a:ext cx="1377950" cy="419100"/>
            <a:chOff x="2982" y="3572"/>
            <a:chExt cx="868" cy="264"/>
          </a:xfrm>
        </p:grpSpPr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982" y="3572"/>
              <a:ext cx="0" cy="264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982" y="3827"/>
              <a:ext cx="868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" name="Line 27"/>
          <p:cNvSpPr>
            <a:spLocks noChangeShapeType="1"/>
          </p:cNvSpPr>
          <p:nvPr/>
        </p:nvSpPr>
        <p:spPr bwMode="auto">
          <a:xfrm flipH="1">
            <a:off x="3694113" y="3208338"/>
            <a:ext cx="1587" cy="4159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29"/>
          <p:cNvSpPr>
            <a:spLocks/>
          </p:cNvSpPr>
          <p:nvPr/>
        </p:nvSpPr>
        <p:spPr bwMode="auto">
          <a:xfrm>
            <a:off x="3463925" y="3367088"/>
            <a:ext cx="215900" cy="942975"/>
          </a:xfrm>
          <a:custGeom>
            <a:avLst/>
            <a:gdLst>
              <a:gd name="T0" fmla="*/ 144 w 151"/>
              <a:gd name="T1" fmla="*/ 0 h 413"/>
              <a:gd name="T2" fmla="*/ 1 w 151"/>
              <a:gd name="T3" fmla="*/ 180 h 413"/>
              <a:gd name="T4" fmla="*/ 151 w 151"/>
              <a:gd name="T5" fmla="*/ 413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1" h="413">
                <a:moveTo>
                  <a:pt x="144" y="0"/>
                </a:moveTo>
                <a:cubicBezTo>
                  <a:pt x="72" y="55"/>
                  <a:pt x="0" y="111"/>
                  <a:pt x="1" y="180"/>
                </a:cubicBezTo>
                <a:cubicBezTo>
                  <a:pt x="2" y="249"/>
                  <a:pt x="76" y="331"/>
                  <a:pt x="151" y="413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Freeform 30"/>
          <p:cNvSpPr>
            <a:spLocks/>
          </p:cNvSpPr>
          <p:nvPr/>
        </p:nvSpPr>
        <p:spPr bwMode="auto">
          <a:xfrm flipH="1">
            <a:off x="3714750" y="4254500"/>
            <a:ext cx="193675" cy="887413"/>
          </a:xfrm>
          <a:custGeom>
            <a:avLst/>
            <a:gdLst>
              <a:gd name="T0" fmla="*/ 144 w 151"/>
              <a:gd name="T1" fmla="*/ 0 h 413"/>
              <a:gd name="T2" fmla="*/ 1 w 151"/>
              <a:gd name="T3" fmla="*/ 180 h 413"/>
              <a:gd name="T4" fmla="*/ 151 w 151"/>
              <a:gd name="T5" fmla="*/ 413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1" h="413">
                <a:moveTo>
                  <a:pt x="144" y="0"/>
                </a:moveTo>
                <a:cubicBezTo>
                  <a:pt x="72" y="55"/>
                  <a:pt x="0" y="111"/>
                  <a:pt x="1" y="180"/>
                </a:cubicBezTo>
                <a:cubicBezTo>
                  <a:pt x="2" y="249"/>
                  <a:pt x="76" y="331"/>
                  <a:pt x="151" y="413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Freeform 31"/>
          <p:cNvSpPr>
            <a:spLocks/>
          </p:cNvSpPr>
          <p:nvPr/>
        </p:nvSpPr>
        <p:spPr bwMode="auto">
          <a:xfrm>
            <a:off x="3375025" y="5091113"/>
            <a:ext cx="279400" cy="874712"/>
          </a:xfrm>
          <a:custGeom>
            <a:avLst/>
            <a:gdLst>
              <a:gd name="T0" fmla="*/ 144 w 151"/>
              <a:gd name="T1" fmla="*/ 0 h 413"/>
              <a:gd name="T2" fmla="*/ 1 w 151"/>
              <a:gd name="T3" fmla="*/ 180 h 413"/>
              <a:gd name="T4" fmla="*/ 151 w 151"/>
              <a:gd name="T5" fmla="*/ 413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1" h="413">
                <a:moveTo>
                  <a:pt x="144" y="0"/>
                </a:moveTo>
                <a:cubicBezTo>
                  <a:pt x="72" y="55"/>
                  <a:pt x="0" y="111"/>
                  <a:pt x="1" y="180"/>
                </a:cubicBezTo>
                <a:cubicBezTo>
                  <a:pt x="2" y="249"/>
                  <a:pt x="76" y="331"/>
                  <a:pt x="151" y="413"/>
                </a:cubicBezTo>
              </a:path>
            </a:pathLst>
          </a:custGeom>
          <a:noFill/>
          <a:ln w="19050" cmpd="sng">
            <a:solidFill>
              <a:srgbClr val="FF00FF"/>
            </a:solidFill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Freeform 33"/>
          <p:cNvSpPr>
            <a:spLocks/>
          </p:cNvSpPr>
          <p:nvPr/>
        </p:nvSpPr>
        <p:spPr bwMode="auto">
          <a:xfrm>
            <a:off x="4481513" y="5080000"/>
            <a:ext cx="254000" cy="792163"/>
          </a:xfrm>
          <a:custGeom>
            <a:avLst/>
            <a:gdLst>
              <a:gd name="T0" fmla="*/ 144 w 151"/>
              <a:gd name="T1" fmla="*/ 0 h 413"/>
              <a:gd name="T2" fmla="*/ 1 w 151"/>
              <a:gd name="T3" fmla="*/ 180 h 413"/>
              <a:gd name="T4" fmla="*/ 151 w 151"/>
              <a:gd name="T5" fmla="*/ 413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1" h="413">
                <a:moveTo>
                  <a:pt x="144" y="0"/>
                </a:moveTo>
                <a:cubicBezTo>
                  <a:pt x="72" y="55"/>
                  <a:pt x="0" y="111"/>
                  <a:pt x="1" y="180"/>
                </a:cubicBezTo>
                <a:cubicBezTo>
                  <a:pt x="2" y="249"/>
                  <a:pt x="76" y="331"/>
                  <a:pt x="151" y="413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34"/>
          <p:cNvSpPr>
            <a:spLocks/>
          </p:cNvSpPr>
          <p:nvPr/>
        </p:nvSpPr>
        <p:spPr bwMode="auto">
          <a:xfrm>
            <a:off x="4754563" y="4181475"/>
            <a:ext cx="352425" cy="1693863"/>
          </a:xfrm>
          <a:custGeom>
            <a:avLst/>
            <a:gdLst>
              <a:gd name="T0" fmla="*/ 9 w 193"/>
              <a:gd name="T1" fmla="*/ 1169 h 1169"/>
              <a:gd name="T2" fmla="*/ 136 w 193"/>
              <a:gd name="T3" fmla="*/ 943 h 1169"/>
              <a:gd name="T4" fmla="*/ 186 w 193"/>
              <a:gd name="T5" fmla="*/ 660 h 1169"/>
              <a:gd name="T6" fmla="*/ 181 w 193"/>
              <a:gd name="T7" fmla="*/ 298 h 1169"/>
              <a:gd name="T8" fmla="*/ 136 w 193"/>
              <a:gd name="T9" fmla="*/ 171 h 1169"/>
              <a:gd name="T10" fmla="*/ 0 w 193"/>
              <a:gd name="T11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" h="1169">
                <a:moveTo>
                  <a:pt x="9" y="1169"/>
                </a:moveTo>
                <a:cubicBezTo>
                  <a:pt x="30" y="1131"/>
                  <a:pt x="107" y="1028"/>
                  <a:pt x="136" y="943"/>
                </a:cubicBezTo>
                <a:cubicBezTo>
                  <a:pt x="165" y="858"/>
                  <a:pt x="179" y="767"/>
                  <a:pt x="186" y="660"/>
                </a:cubicBezTo>
                <a:cubicBezTo>
                  <a:pt x="193" y="553"/>
                  <a:pt x="189" y="379"/>
                  <a:pt x="181" y="298"/>
                </a:cubicBezTo>
                <a:cubicBezTo>
                  <a:pt x="173" y="217"/>
                  <a:pt x="166" y="221"/>
                  <a:pt x="136" y="171"/>
                </a:cubicBezTo>
                <a:cubicBezTo>
                  <a:pt x="106" y="121"/>
                  <a:pt x="28" y="36"/>
                  <a:pt x="0" y="0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35"/>
          <p:cNvSpPr>
            <a:spLocks/>
          </p:cNvSpPr>
          <p:nvPr/>
        </p:nvSpPr>
        <p:spPr bwMode="auto">
          <a:xfrm>
            <a:off x="4505325" y="4175125"/>
            <a:ext cx="192088" cy="796925"/>
          </a:xfrm>
          <a:custGeom>
            <a:avLst/>
            <a:gdLst>
              <a:gd name="T0" fmla="*/ 144 w 151"/>
              <a:gd name="T1" fmla="*/ 0 h 413"/>
              <a:gd name="T2" fmla="*/ 1 w 151"/>
              <a:gd name="T3" fmla="*/ 180 h 413"/>
              <a:gd name="T4" fmla="*/ 151 w 151"/>
              <a:gd name="T5" fmla="*/ 413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1" h="413">
                <a:moveTo>
                  <a:pt x="144" y="0"/>
                </a:moveTo>
                <a:cubicBezTo>
                  <a:pt x="72" y="55"/>
                  <a:pt x="0" y="111"/>
                  <a:pt x="1" y="180"/>
                </a:cubicBezTo>
                <a:cubicBezTo>
                  <a:pt x="2" y="249"/>
                  <a:pt x="76" y="331"/>
                  <a:pt x="151" y="413"/>
                </a:cubicBezTo>
              </a:path>
            </a:pathLst>
          </a:custGeom>
          <a:noFill/>
          <a:ln w="19050" cmpd="sng">
            <a:solidFill>
              <a:srgbClr val="FF00FF"/>
            </a:solidFill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2" name="Group 135"/>
          <p:cNvGrpSpPr>
            <a:grpSpLocks/>
          </p:cNvGrpSpPr>
          <p:nvPr/>
        </p:nvGrpSpPr>
        <p:grpSpPr bwMode="auto">
          <a:xfrm>
            <a:off x="2654300" y="3624263"/>
            <a:ext cx="1054100" cy="2446337"/>
            <a:chOff x="1672" y="2283"/>
            <a:chExt cx="664" cy="1541"/>
          </a:xfrm>
        </p:grpSpPr>
        <p:sp>
          <p:nvSpPr>
            <p:cNvPr id="33" name="Line 86"/>
            <p:cNvSpPr>
              <a:spLocks noChangeShapeType="1"/>
            </p:cNvSpPr>
            <p:nvPr/>
          </p:nvSpPr>
          <p:spPr bwMode="auto">
            <a:xfrm>
              <a:off x="1672" y="2283"/>
              <a:ext cx="662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87"/>
            <p:cNvSpPr>
              <a:spLocks noChangeShapeType="1"/>
            </p:cNvSpPr>
            <p:nvPr/>
          </p:nvSpPr>
          <p:spPr bwMode="auto">
            <a:xfrm>
              <a:off x="1682" y="2538"/>
              <a:ext cx="652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88"/>
            <p:cNvSpPr>
              <a:spLocks noChangeShapeType="1"/>
            </p:cNvSpPr>
            <p:nvPr/>
          </p:nvSpPr>
          <p:spPr bwMode="auto">
            <a:xfrm>
              <a:off x="1672" y="3063"/>
              <a:ext cx="662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89"/>
            <p:cNvSpPr>
              <a:spLocks noChangeShapeType="1"/>
            </p:cNvSpPr>
            <p:nvPr/>
          </p:nvSpPr>
          <p:spPr bwMode="auto">
            <a:xfrm flipV="1">
              <a:off x="1674" y="3824"/>
              <a:ext cx="662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7" name="Object 111"/>
          <p:cNvGraphicFramePr>
            <a:graphicFrameLocks noChangeAspect="1"/>
          </p:cNvGraphicFramePr>
          <p:nvPr/>
        </p:nvGraphicFramePr>
        <p:xfrm>
          <a:off x="2346325" y="954088"/>
          <a:ext cx="46101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2" name="Visio" r:id="rId4" imgW="2304898" imgH="1010412" progId="Visio.Drawing.6">
                  <p:embed/>
                </p:oleObj>
              </mc:Choice>
              <mc:Fallback>
                <p:oleObj name="Visio" r:id="rId4" imgW="2304898" imgH="1010412" progId="Visio.Drawing.6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5" y="954088"/>
                        <a:ext cx="4610100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113"/>
          <p:cNvGrpSpPr>
            <a:grpSpLocks/>
          </p:cNvGrpSpPr>
          <p:nvPr/>
        </p:nvGrpSpPr>
        <p:grpSpPr bwMode="auto">
          <a:xfrm>
            <a:off x="2232025" y="2841625"/>
            <a:ext cx="4303713" cy="3455988"/>
            <a:chOff x="1406" y="1790"/>
            <a:chExt cx="2711" cy="2177"/>
          </a:xfrm>
        </p:grpSpPr>
        <p:sp>
          <p:nvSpPr>
            <p:cNvPr id="39" name="Line 114"/>
            <p:cNvSpPr>
              <a:spLocks noChangeShapeType="1"/>
            </p:cNvSpPr>
            <p:nvPr/>
          </p:nvSpPr>
          <p:spPr bwMode="auto">
            <a:xfrm>
              <a:off x="1679" y="2327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15"/>
            <p:cNvSpPr>
              <a:spLocks noChangeShapeType="1"/>
            </p:cNvSpPr>
            <p:nvPr/>
          </p:nvSpPr>
          <p:spPr bwMode="auto">
            <a:xfrm flipV="1">
              <a:off x="1674" y="1902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1" name="Object 116"/>
            <p:cNvGraphicFramePr>
              <a:graphicFrameLocks noChangeAspect="1"/>
            </p:cNvGraphicFramePr>
            <p:nvPr/>
          </p:nvGraphicFramePr>
          <p:xfrm>
            <a:off x="1464" y="1790"/>
            <a:ext cx="18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3" name="公式" r:id="rId6" imgW="152280" imgH="215640" progId="Equation.3">
                    <p:embed/>
                  </p:oleObj>
                </mc:Choice>
                <mc:Fallback>
                  <p:oleObj name="公式" r:id="rId6" imgW="152280" imgH="2156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4" y="1790"/>
                          <a:ext cx="18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17"/>
            <p:cNvGraphicFramePr>
              <a:graphicFrameLocks noChangeAspect="1"/>
            </p:cNvGraphicFramePr>
            <p:nvPr/>
          </p:nvGraphicFramePr>
          <p:xfrm>
            <a:off x="3989" y="2227"/>
            <a:ext cx="12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4" name="公式" r:id="rId8" imgW="101520" imgH="164880" progId="Equation.3">
                    <p:embed/>
                  </p:oleObj>
                </mc:Choice>
                <mc:Fallback>
                  <p:oleObj name="公式" r:id="rId8" imgW="101520" imgH="164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9" y="2227"/>
                          <a:ext cx="12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118"/>
            <p:cNvGraphicFramePr>
              <a:graphicFrameLocks noChangeAspect="1"/>
            </p:cNvGraphicFramePr>
            <p:nvPr/>
          </p:nvGraphicFramePr>
          <p:xfrm>
            <a:off x="1544" y="2192"/>
            <a:ext cx="14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5" name="公式" r:id="rId10" imgW="114120" imgH="152280" progId="Equation.3">
                    <p:embed/>
                  </p:oleObj>
                </mc:Choice>
                <mc:Fallback>
                  <p:oleObj name="公式" r:id="rId10" imgW="114120" imgH="1522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4" y="2192"/>
                          <a:ext cx="140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Line 119"/>
            <p:cNvSpPr>
              <a:spLocks noChangeShapeType="1"/>
            </p:cNvSpPr>
            <p:nvPr/>
          </p:nvSpPr>
          <p:spPr bwMode="auto">
            <a:xfrm>
              <a:off x="1677" y="3345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120"/>
            <p:cNvSpPr>
              <a:spLocks noChangeShapeType="1"/>
            </p:cNvSpPr>
            <p:nvPr/>
          </p:nvSpPr>
          <p:spPr bwMode="auto">
            <a:xfrm flipV="1">
              <a:off x="1672" y="2920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6" name="Object 121"/>
            <p:cNvGraphicFramePr>
              <a:graphicFrameLocks noChangeAspect="1"/>
            </p:cNvGraphicFramePr>
            <p:nvPr/>
          </p:nvGraphicFramePr>
          <p:xfrm>
            <a:off x="1439" y="2823"/>
            <a:ext cx="23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6" name="公式" r:id="rId12" imgW="190440" imgH="190440" progId="Equation.3">
                    <p:embed/>
                  </p:oleObj>
                </mc:Choice>
                <mc:Fallback>
                  <p:oleObj name="公式" r:id="rId12" imgW="190440" imgH="1904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9" y="2823"/>
                          <a:ext cx="23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122"/>
            <p:cNvGraphicFramePr>
              <a:graphicFrameLocks noChangeAspect="1"/>
            </p:cNvGraphicFramePr>
            <p:nvPr/>
          </p:nvGraphicFramePr>
          <p:xfrm>
            <a:off x="3987" y="3245"/>
            <a:ext cx="12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7" name="公式" r:id="rId14" imgW="101520" imgH="164880" progId="Equation.3">
                    <p:embed/>
                  </p:oleObj>
                </mc:Choice>
                <mc:Fallback>
                  <p:oleObj name="公式" r:id="rId14" imgW="101520" imgH="164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7" y="3245"/>
                          <a:ext cx="12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123"/>
            <p:cNvGraphicFramePr>
              <a:graphicFrameLocks noChangeAspect="1"/>
            </p:cNvGraphicFramePr>
            <p:nvPr/>
          </p:nvGraphicFramePr>
          <p:xfrm>
            <a:off x="1542" y="3210"/>
            <a:ext cx="14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8" name="公式" r:id="rId15" imgW="114120" imgH="152280" progId="Equation.3">
                    <p:embed/>
                  </p:oleObj>
                </mc:Choice>
                <mc:Fallback>
                  <p:oleObj name="公式" r:id="rId15" imgW="114120" imgH="1522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2" y="3210"/>
                          <a:ext cx="140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Line 124"/>
            <p:cNvSpPr>
              <a:spLocks noChangeShapeType="1"/>
            </p:cNvSpPr>
            <p:nvPr/>
          </p:nvSpPr>
          <p:spPr bwMode="auto">
            <a:xfrm>
              <a:off x="1681" y="3865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25"/>
            <p:cNvSpPr>
              <a:spLocks noChangeShapeType="1"/>
            </p:cNvSpPr>
            <p:nvPr/>
          </p:nvSpPr>
          <p:spPr bwMode="auto">
            <a:xfrm flipV="1">
              <a:off x="1676" y="3440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1" name="Object 126"/>
            <p:cNvGraphicFramePr>
              <a:graphicFrameLocks noChangeAspect="1"/>
            </p:cNvGraphicFramePr>
            <p:nvPr/>
          </p:nvGraphicFramePr>
          <p:xfrm>
            <a:off x="1451" y="3343"/>
            <a:ext cx="217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9" name="公式" r:id="rId16" imgW="177480" imgH="190440" progId="Equation.3">
                    <p:embed/>
                  </p:oleObj>
                </mc:Choice>
                <mc:Fallback>
                  <p:oleObj name="公式" r:id="rId16" imgW="177480" imgH="1904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1" y="3343"/>
                          <a:ext cx="217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127"/>
            <p:cNvGraphicFramePr>
              <a:graphicFrameLocks noChangeAspect="1"/>
            </p:cNvGraphicFramePr>
            <p:nvPr/>
          </p:nvGraphicFramePr>
          <p:xfrm>
            <a:off x="3991" y="3765"/>
            <a:ext cx="12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0" name="公式" r:id="rId18" imgW="101520" imgH="164880" progId="Equation.3">
                    <p:embed/>
                  </p:oleObj>
                </mc:Choice>
                <mc:Fallback>
                  <p:oleObj name="公式" r:id="rId18" imgW="101520" imgH="164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1" y="3765"/>
                          <a:ext cx="12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128"/>
            <p:cNvGraphicFramePr>
              <a:graphicFrameLocks noChangeAspect="1"/>
            </p:cNvGraphicFramePr>
            <p:nvPr/>
          </p:nvGraphicFramePr>
          <p:xfrm>
            <a:off x="1546" y="3730"/>
            <a:ext cx="14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1" name="公式" r:id="rId19" imgW="114120" imgH="152280" progId="Equation.3">
                    <p:embed/>
                  </p:oleObj>
                </mc:Choice>
                <mc:Fallback>
                  <p:oleObj name="公式" r:id="rId19" imgW="114120" imgH="1522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6" y="3730"/>
                          <a:ext cx="140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Line 129"/>
            <p:cNvSpPr>
              <a:spLocks noChangeShapeType="1"/>
            </p:cNvSpPr>
            <p:nvPr/>
          </p:nvSpPr>
          <p:spPr bwMode="auto">
            <a:xfrm>
              <a:off x="1683" y="2823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30"/>
            <p:cNvSpPr>
              <a:spLocks noChangeShapeType="1"/>
            </p:cNvSpPr>
            <p:nvPr/>
          </p:nvSpPr>
          <p:spPr bwMode="auto">
            <a:xfrm flipV="1">
              <a:off x="1678" y="2398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6" name="Object 131"/>
            <p:cNvGraphicFramePr>
              <a:graphicFrameLocks noChangeAspect="1"/>
            </p:cNvGraphicFramePr>
            <p:nvPr/>
          </p:nvGraphicFramePr>
          <p:xfrm>
            <a:off x="1406" y="2301"/>
            <a:ext cx="263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2" name="公式" r:id="rId20" imgW="215640" imgH="190440" progId="Equation.3">
                    <p:embed/>
                  </p:oleObj>
                </mc:Choice>
                <mc:Fallback>
                  <p:oleObj name="公式" r:id="rId20" imgW="215640" imgH="1904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6" y="2301"/>
                          <a:ext cx="263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132"/>
            <p:cNvGraphicFramePr>
              <a:graphicFrameLocks noChangeAspect="1"/>
            </p:cNvGraphicFramePr>
            <p:nvPr/>
          </p:nvGraphicFramePr>
          <p:xfrm>
            <a:off x="3993" y="2723"/>
            <a:ext cx="12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3" name="公式" r:id="rId22" imgW="101520" imgH="164880" progId="Equation.3">
                    <p:embed/>
                  </p:oleObj>
                </mc:Choice>
                <mc:Fallback>
                  <p:oleObj name="公式" r:id="rId22" imgW="101520" imgH="164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3" y="2723"/>
                          <a:ext cx="12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133"/>
            <p:cNvGraphicFramePr>
              <a:graphicFrameLocks noChangeAspect="1"/>
            </p:cNvGraphicFramePr>
            <p:nvPr/>
          </p:nvGraphicFramePr>
          <p:xfrm>
            <a:off x="1548" y="2688"/>
            <a:ext cx="14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4" name="公式" r:id="rId23" imgW="114120" imgH="152280" progId="Equation.3">
                    <p:embed/>
                  </p:oleObj>
                </mc:Choice>
                <mc:Fallback>
                  <p:oleObj name="公式" r:id="rId23" imgW="114120" imgH="1522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8" y="2688"/>
                          <a:ext cx="140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" name="Freeform 142"/>
          <p:cNvSpPr>
            <a:spLocks/>
          </p:cNvSpPr>
          <p:nvPr/>
        </p:nvSpPr>
        <p:spPr bwMode="auto">
          <a:xfrm>
            <a:off x="3676650" y="5057775"/>
            <a:ext cx="1076325" cy="209550"/>
          </a:xfrm>
          <a:custGeom>
            <a:avLst/>
            <a:gdLst>
              <a:gd name="T0" fmla="*/ 0 w 750"/>
              <a:gd name="T1" fmla="*/ 192 h 192"/>
              <a:gd name="T2" fmla="*/ 234 w 750"/>
              <a:gd name="T3" fmla="*/ 90 h 192"/>
              <a:gd name="T4" fmla="*/ 474 w 750"/>
              <a:gd name="T5" fmla="*/ 36 h 192"/>
              <a:gd name="T6" fmla="*/ 672 w 750"/>
              <a:gd name="T7" fmla="*/ 6 h 192"/>
              <a:gd name="T8" fmla="*/ 750 w 750"/>
              <a:gd name="T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0" h="192">
                <a:moveTo>
                  <a:pt x="0" y="192"/>
                </a:moveTo>
                <a:cubicBezTo>
                  <a:pt x="77" y="154"/>
                  <a:pt x="155" y="116"/>
                  <a:pt x="234" y="90"/>
                </a:cubicBezTo>
                <a:cubicBezTo>
                  <a:pt x="313" y="64"/>
                  <a:pt x="401" y="50"/>
                  <a:pt x="474" y="36"/>
                </a:cubicBezTo>
                <a:cubicBezTo>
                  <a:pt x="547" y="22"/>
                  <a:pt x="626" y="12"/>
                  <a:pt x="672" y="6"/>
                </a:cubicBezTo>
                <a:cubicBezTo>
                  <a:pt x="718" y="0"/>
                  <a:pt x="734" y="0"/>
                  <a:pt x="750" y="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sy="50000" kx="2453608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0" name="Group 149"/>
          <p:cNvGrpSpPr>
            <a:grpSpLocks/>
          </p:cNvGrpSpPr>
          <p:nvPr/>
        </p:nvGrpSpPr>
        <p:grpSpPr bwMode="auto">
          <a:xfrm>
            <a:off x="4733925" y="4641850"/>
            <a:ext cx="1390650" cy="390525"/>
            <a:chOff x="2982" y="2924"/>
            <a:chExt cx="876" cy="246"/>
          </a:xfrm>
        </p:grpSpPr>
        <p:sp>
          <p:nvSpPr>
            <p:cNvPr id="61" name="Line 25"/>
            <p:cNvSpPr>
              <a:spLocks noChangeShapeType="1"/>
            </p:cNvSpPr>
            <p:nvPr/>
          </p:nvSpPr>
          <p:spPr bwMode="auto">
            <a:xfrm flipH="1">
              <a:off x="2982" y="2924"/>
              <a:ext cx="0" cy="24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146"/>
            <p:cNvSpPr>
              <a:spLocks/>
            </p:cNvSpPr>
            <p:nvPr/>
          </p:nvSpPr>
          <p:spPr bwMode="auto">
            <a:xfrm>
              <a:off x="2982" y="2928"/>
              <a:ext cx="876" cy="135"/>
            </a:xfrm>
            <a:custGeom>
              <a:avLst/>
              <a:gdLst>
                <a:gd name="T0" fmla="*/ 0 w 726"/>
                <a:gd name="T1" fmla="*/ 0 h 135"/>
                <a:gd name="T2" fmla="*/ 24 w 726"/>
                <a:gd name="T3" fmla="*/ 66 h 135"/>
                <a:gd name="T4" fmla="*/ 114 w 726"/>
                <a:gd name="T5" fmla="*/ 114 h 135"/>
                <a:gd name="T6" fmla="*/ 432 w 726"/>
                <a:gd name="T7" fmla="*/ 132 h 135"/>
                <a:gd name="T8" fmla="*/ 726 w 726"/>
                <a:gd name="T9" fmla="*/ 13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6" h="135">
                  <a:moveTo>
                    <a:pt x="0" y="0"/>
                  </a:moveTo>
                  <a:cubicBezTo>
                    <a:pt x="2" y="23"/>
                    <a:pt x="5" y="47"/>
                    <a:pt x="24" y="66"/>
                  </a:cubicBezTo>
                  <a:cubicBezTo>
                    <a:pt x="43" y="85"/>
                    <a:pt x="46" y="103"/>
                    <a:pt x="114" y="114"/>
                  </a:cubicBezTo>
                  <a:cubicBezTo>
                    <a:pt x="182" y="125"/>
                    <a:pt x="330" y="129"/>
                    <a:pt x="432" y="132"/>
                  </a:cubicBezTo>
                  <a:cubicBezTo>
                    <a:pt x="534" y="135"/>
                    <a:pt x="630" y="133"/>
                    <a:pt x="726" y="132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50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5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脉冲宽度计算</a:t>
            </a:r>
            <a:endParaRPr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1963" y="1766888"/>
            <a:ext cx="34861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 smtClean="0"/>
              <a:t>暂</a:t>
            </a:r>
            <a:r>
              <a:rPr lang="zh-CN" altLang="en-US" sz="2400" dirty="0"/>
              <a:t>稳态维持时间</a:t>
            </a:r>
            <a:r>
              <a:rPr lang="en-US" altLang="zh-CN" sz="2400" i="1" dirty="0"/>
              <a:t>T</a:t>
            </a:r>
            <a:r>
              <a:rPr lang="en-US" altLang="zh-CN" sz="2400" dirty="0"/>
              <a:t>w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1500" y="2667000"/>
            <a:ext cx="3848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/>
              <a:t> </a:t>
            </a:r>
            <a:r>
              <a:rPr lang="zh-CN" altLang="en-US" sz="2400"/>
              <a:t>电容</a:t>
            </a:r>
            <a:r>
              <a:rPr lang="en-US" altLang="zh-CN" sz="2400"/>
              <a:t>C</a:t>
            </a:r>
            <a:r>
              <a:rPr lang="zh-CN" altLang="en-US" sz="2400"/>
              <a:t>充电电压方程：</a:t>
            </a:r>
          </a:p>
        </p:txBody>
      </p:sp>
      <p:graphicFrame>
        <p:nvGraphicFramePr>
          <p:cNvPr id="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926866"/>
              </p:ext>
            </p:extLst>
          </p:nvPr>
        </p:nvGraphicFramePr>
        <p:xfrm>
          <a:off x="790575" y="2995613"/>
          <a:ext cx="45720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4" name="公式" r:id="rId4" imgW="1879560" imgH="330120" progId="Equation.3">
                  <p:embed/>
                </p:oleObj>
              </mc:Choice>
              <mc:Fallback>
                <p:oleObj name="公式" r:id="rId4" imgW="18795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2995613"/>
                        <a:ext cx="4572000" cy="85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3"/>
          <p:cNvSpPr txBox="1">
            <a:spLocks noChangeArrowheads="1"/>
          </p:cNvSpPr>
          <p:nvPr/>
        </p:nvSpPr>
        <p:spPr bwMode="auto">
          <a:xfrm>
            <a:off x="666750" y="3981450"/>
            <a:ext cx="7962900" cy="51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>
                <a:latin typeface="宋体" charset="-122"/>
              </a:rPr>
              <a:t>将</a:t>
            </a:r>
            <a:r>
              <a:rPr lang="en-US" altLang="zh-CN" sz="2400" i="1"/>
              <a:t>V</a:t>
            </a:r>
            <a:r>
              <a:rPr lang="en-US" altLang="zh-CN" sz="2400" baseline="-30000"/>
              <a:t>C</a:t>
            </a:r>
            <a:r>
              <a:rPr lang="zh-CN" altLang="en-US" sz="2400">
                <a:latin typeface="宋体" charset="-122"/>
              </a:rPr>
              <a:t>（</a:t>
            </a:r>
            <a:r>
              <a:rPr lang="en-US" altLang="zh-CN" sz="2400"/>
              <a:t>0</a:t>
            </a:r>
            <a:r>
              <a:rPr lang="zh-CN" altLang="en-US" sz="2400">
                <a:latin typeface="宋体" charset="-122"/>
              </a:rPr>
              <a:t>）≈</a:t>
            </a:r>
            <a:r>
              <a:rPr lang="en-US" altLang="zh-CN" sz="2400"/>
              <a:t>0V</a:t>
            </a:r>
            <a:r>
              <a:rPr lang="zh-CN" altLang="en-US" sz="2400">
                <a:latin typeface="宋体" charset="-122"/>
              </a:rPr>
              <a:t>，</a:t>
            </a:r>
            <a:r>
              <a:rPr lang="en-US" altLang="zh-CN" sz="2400" i="1"/>
              <a:t>V</a:t>
            </a:r>
            <a:r>
              <a:rPr lang="en-US" altLang="zh-CN" sz="2400" baseline="-30000"/>
              <a:t>C</a:t>
            </a:r>
            <a:r>
              <a:rPr lang="zh-CN" altLang="en-US" sz="2400">
                <a:latin typeface="宋体" charset="-122"/>
              </a:rPr>
              <a:t>（∞）≈</a:t>
            </a:r>
            <a:r>
              <a:rPr lang="en-US" altLang="zh-CN" sz="2400"/>
              <a:t>V</a:t>
            </a:r>
            <a:r>
              <a:rPr lang="en-US" altLang="zh-CN" sz="2400" baseline="-30000"/>
              <a:t>DD</a:t>
            </a:r>
            <a:r>
              <a:rPr lang="zh-CN" altLang="en-US" sz="2400">
                <a:latin typeface="宋体" charset="-122"/>
              </a:rPr>
              <a:t>，</a:t>
            </a:r>
            <a:r>
              <a:rPr lang="en-US" altLang="zh-CN" sz="2400" i="1"/>
              <a:t>T=RC </a:t>
            </a:r>
            <a:r>
              <a:rPr lang="zh-CN" altLang="en-US" sz="2400">
                <a:latin typeface="宋体" charset="-122"/>
              </a:rPr>
              <a:t>代入上式得</a:t>
            </a:r>
            <a:r>
              <a:rPr lang="zh-CN" altLang="en-US" sz="2400" b="0"/>
              <a:t> ：</a:t>
            </a:r>
          </a:p>
        </p:txBody>
      </p:sp>
      <p:graphicFrame>
        <p:nvGraphicFramePr>
          <p:cNvPr id="8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050362"/>
              </p:ext>
            </p:extLst>
          </p:nvPr>
        </p:nvGraphicFramePr>
        <p:xfrm>
          <a:off x="2271713" y="4395788"/>
          <a:ext cx="287496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5" r:id="rId6" imgW="1155199" imgH="304668" progId="Equation.3">
                  <p:embed/>
                </p:oleObj>
              </mc:Choice>
              <mc:Fallback>
                <p:oleObj r:id="rId6" imgW="1155199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4395788"/>
                        <a:ext cx="2874962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647700" y="5295900"/>
            <a:ext cx="6953250" cy="96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>
                <a:latin typeface="宋体" charset="-122"/>
              </a:rPr>
              <a:t>当</a:t>
            </a:r>
            <a:r>
              <a:rPr lang="en-US" altLang="zh-CN" sz="2400" i="1"/>
              <a:t>v</a:t>
            </a:r>
            <a:r>
              <a:rPr lang="en-US" altLang="zh-CN" sz="2400" baseline="-30000"/>
              <a:t>C</a:t>
            </a:r>
            <a:r>
              <a:rPr lang="zh-CN" altLang="en-US" sz="2400">
                <a:latin typeface="宋体" charset="-122"/>
              </a:rPr>
              <a:t>（</a:t>
            </a:r>
            <a:r>
              <a:rPr lang="en-US" altLang="zh-CN" sz="2400" i="1"/>
              <a:t>t</a:t>
            </a:r>
            <a:r>
              <a:rPr lang="zh-CN" altLang="en-US" sz="2400">
                <a:latin typeface="宋体" charset="-122"/>
              </a:rPr>
              <a:t>）</a:t>
            </a:r>
            <a:r>
              <a:rPr lang="en-US" altLang="zh-CN" sz="2400"/>
              <a:t>=</a:t>
            </a:r>
            <a:r>
              <a:rPr lang="en-US" altLang="zh-CN" sz="2400" i="1"/>
              <a:t>V</a:t>
            </a:r>
            <a:r>
              <a:rPr lang="en-US" altLang="zh-CN" sz="2400" baseline="-30000"/>
              <a:t>T</a:t>
            </a:r>
            <a:r>
              <a:rPr lang="en-US" altLang="zh-CN" sz="2400"/>
              <a:t>=1/2</a:t>
            </a:r>
            <a:r>
              <a:rPr lang="en-US" altLang="zh-CN" sz="2400" i="1"/>
              <a:t>V</a:t>
            </a:r>
            <a:r>
              <a:rPr lang="en-US" altLang="zh-CN" sz="2400" baseline="-30000"/>
              <a:t>DD</a:t>
            </a:r>
            <a:r>
              <a:rPr lang="zh-CN" altLang="en-US" sz="2400">
                <a:latin typeface="宋体" charset="-122"/>
              </a:rPr>
              <a:t>时，</a:t>
            </a:r>
            <a:r>
              <a:rPr lang="en-US" altLang="zh-CN" sz="2400" i="1"/>
              <a:t>t</a:t>
            </a:r>
            <a:r>
              <a:rPr lang="en-US" altLang="zh-CN" sz="2400"/>
              <a:t>=</a:t>
            </a:r>
            <a:r>
              <a:rPr lang="en-US" altLang="zh-CN" sz="2400" i="1"/>
              <a:t>T</a:t>
            </a:r>
            <a:r>
              <a:rPr lang="en-US" altLang="zh-CN" sz="2400" baseline="-30000"/>
              <a:t>w</a:t>
            </a:r>
            <a:r>
              <a:rPr lang="zh-CN" altLang="en-US" sz="2400">
                <a:latin typeface="宋体" charset="-122"/>
              </a:rPr>
              <a:t>，代入上式可求得</a:t>
            </a:r>
            <a:r>
              <a:rPr lang="zh-CN" altLang="en-US" sz="2400"/>
              <a:t> ：</a:t>
            </a:r>
          </a:p>
        </p:txBody>
      </p:sp>
      <p:graphicFrame>
        <p:nvGraphicFramePr>
          <p:cNvPr id="10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351898"/>
              </p:ext>
            </p:extLst>
          </p:nvPr>
        </p:nvGraphicFramePr>
        <p:xfrm>
          <a:off x="2381250" y="5995988"/>
          <a:ext cx="31861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6" r:id="rId8" imgW="1155700" imgH="190500" progId="Equation.3">
                  <p:embed/>
                </p:oleObj>
              </mc:Choice>
              <mc:Fallback>
                <p:oleObj r:id="rId8" imgW="11557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5995988"/>
                        <a:ext cx="318611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8152453" y="2586635"/>
            <a:ext cx="593086" cy="43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2000" b="0" i="1"/>
              <a:t>V</a:t>
            </a:r>
            <a:r>
              <a:rPr kumimoji="0" lang="en-US" altLang="zh-CN" sz="2000" b="0" baseline="-25000"/>
              <a:t>T</a:t>
            </a:r>
            <a:endParaRPr kumimoji="0" lang="en-US" altLang="zh-CN" sz="2000" b="0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5405347" y="1891491"/>
            <a:ext cx="689355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6074073" y="1909392"/>
            <a:ext cx="845792" cy="475860"/>
            <a:chOff x="4999" y="1891"/>
            <a:chExt cx="492" cy="307"/>
          </a:xfrm>
        </p:grpSpPr>
        <p:sp>
          <p:nvSpPr>
            <p:cNvPr id="44" name="Line 11"/>
            <p:cNvSpPr>
              <a:spLocks noChangeShapeType="1"/>
            </p:cNvSpPr>
            <p:nvPr/>
          </p:nvSpPr>
          <p:spPr bwMode="auto">
            <a:xfrm>
              <a:off x="5011" y="1891"/>
              <a:ext cx="0" cy="307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 flipV="1">
              <a:off x="4999" y="2183"/>
              <a:ext cx="492" cy="4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6899236" y="1878065"/>
            <a:ext cx="959252" cy="490778"/>
            <a:chOff x="1603" y="1798"/>
            <a:chExt cx="558" cy="329"/>
          </a:xfrm>
        </p:grpSpPr>
        <p:sp>
          <p:nvSpPr>
            <p:cNvPr id="42" name="Line 14"/>
            <p:cNvSpPr>
              <a:spLocks noChangeShapeType="1"/>
            </p:cNvSpPr>
            <p:nvPr/>
          </p:nvSpPr>
          <p:spPr bwMode="auto">
            <a:xfrm flipV="1">
              <a:off x="1603" y="1798"/>
              <a:ext cx="0" cy="329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5"/>
            <p:cNvSpPr>
              <a:spLocks noChangeShapeType="1"/>
            </p:cNvSpPr>
            <p:nvPr/>
          </p:nvSpPr>
          <p:spPr bwMode="auto">
            <a:xfrm>
              <a:off x="1603" y="1798"/>
              <a:ext cx="558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5405347" y="3641285"/>
            <a:ext cx="689355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6074073" y="3147524"/>
            <a:ext cx="902522" cy="526579"/>
            <a:chOff x="2947" y="2853"/>
            <a:chExt cx="525" cy="353"/>
          </a:xfrm>
        </p:grpSpPr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2959" y="2865"/>
              <a:ext cx="0" cy="34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2947" y="2853"/>
              <a:ext cx="525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6976595" y="3160949"/>
            <a:ext cx="957533" cy="490778"/>
            <a:chOff x="1636" y="3066"/>
            <a:chExt cx="557" cy="329"/>
          </a:xfrm>
        </p:grpSpPr>
        <p:sp>
          <p:nvSpPr>
            <p:cNvPr id="38" name="Line 21"/>
            <p:cNvSpPr>
              <a:spLocks noChangeShapeType="1"/>
            </p:cNvSpPr>
            <p:nvPr/>
          </p:nvSpPr>
          <p:spPr bwMode="auto">
            <a:xfrm>
              <a:off x="1636" y="3066"/>
              <a:ext cx="0" cy="329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22"/>
            <p:cNvSpPr>
              <a:spLocks noChangeShapeType="1"/>
            </p:cNvSpPr>
            <p:nvPr/>
          </p:nvSpPr>
          <p:spPr bwMode="auto">
            <a:xfrm>
              <a:off x="1636" y="3386"/>
              <a:ext cx="557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Line 23"/>
          <p:cNvSpPr>
            <a:spLocks noChangeShapeType="1"/>
          </p:cNvSpPr>
          <p:nvPr/>
        </p:nvSpPr>
        <p:spPr bwMode="auto">
          <a:xfrm>
            <a:off x="6147994" y="2792493"/>
            <a:ext cx="2086975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>
            <a:off x="5384718" y="2550834"/>
            <a:ext cx="709984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6094702" y="2550834"/>
            <a:ext cx="0" cy="45796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" name="Group 27"/>
          <p:cNvGrpSpPr>
            <a:grpSpLocks/>
          </p:cNvGrpSpPr>
          <p:nvPr/>
        </p:nvGrpSpPr>
        <p:grpSpPr bwMode="auto">
          <a:xfrm>
            <a:off x="6940495" y="2452380"/>
            <a:ext cx="959252" cy="340113"/>
            <a:chOff x="1603" y="2399"/>
            <a:chExt cx="558" cy="228"/>
          </a:xfrm>
        </p:grpSpPr>
        <p:sp>
          <p:nvSpPr>
            <p:cNvPr id="36" name="Line 28"/>
            <p:cNvSpPr>
              <a:spLocks noChangeShapeType="1"/>
            </p:cNvSpPr>
            <p:nvPr/>
          </p:nvSpPr>
          <p:spPr bwMode="auto">
            <a:xfrm>
              <a:off x="1603" y="2399"/>
              <a:ext cx="0" cy="22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auto">
            <a:xfrm>
              <a:off x="1603" y="2399"/>
              <a:ext cx="558" cy="77"/>
            </a:xfrm>
            <a:custGeom>
              <a:avLst/>
              <a:gdLst>
                <a:gd name="T0" fmla="*/ 0 w 969"/>
                <a:gd name="T1" fmla="*/ 0 h 105"/>
                <a:gd name="T2" fmla="*/ 171 w 969"/>
                <a:gd name="T3" fmla="*/ 90 h 105"/>
                <a:gd name="T4" fmla="*/ 969 w 969"/>
                <a:gd name="T5" fmla="*/ 9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9" h="105">
                  <a:moveTo>
                    <a:pt x="0" y="0"/>
                  </a:moveTo>
                  <a:cubicBezTo>
                    <a:pt x="5" y="37"/>
                    <a:pt x="10" y="75"/>
                    <a:pt x="171" y="90"/>
                  </a:cubicBezTo>
                  <a:cubicBezTo>
                    <a:pt x="332" y="105"/>
                    <a:pt x="650" y="97"/>
                    <a:pt x="969" y="90"/>
                  </a:cubicBez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Group 30"/>
          <p:cNvGrpSpPr>
            <a:grpSpLocks/>
          </p:cNvGrpSpPr>
          <p:nvPr/>
        </p:nvGrpSpPr>
        <p:grpSpPr bwMode="auto">
          <a:xfrm>
            <a:off x="5364089" y="1211264"/>
            <a:ext cx="2515029" cy="490778"/>
            <a:chOff x="3326" y="1111"/>
            <a:chExt cx="1463" cy="329"/>
          </a:xfrm>
        </p:grpSpPr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3326" y="1428"/>
              <a:ext cx="413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3739" y="1111"/>
              <a:ext cx="1050" cy="329"/>
              <a:chOff x="1111" y="1171"/>
              <a:chExt cx="1050" cy="329"/>
            </a:xfrm>
          </p:grpSpPr>
          <p:sp>
            <p:nvSpPr>
              <p:cNvPr id="33" name="Line 33"/>
              <p:cNvSpPr>
                <a:spLocks noChangeShapeType="1"/>
              </p:cNvSpPr>
              <p:nvPr/>
            </p:nvSpPr>
            <p:spPr bwMode="auto">
              <a:xfrm>
                <a:off x="1111" y="1171"/>
                <a:ext cx="164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34"/>
              <p:cNvSpPr>
                <a:spLocks noChangeShapeType="1"/>
              </p:cNvSpPr>
              <p:nvPr/>
            </p:nvSpPr>
            <p:spPr bwMode="auto">
              <a:xfrm>
                <a:off x="1275" y="1171"/>
                <a:ext cx="0" cy="329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35"/>
              <p:cNvSpPr>
                <a:spLocks noChangeShapeType="1"/>
              </p:cNvSpPr>
              <p:nvPr/>
            </p:nvSpPr>
            <p:spPr bwMode="auto">
              <a:xfrm>
                <a:off x="1275" y="1500"/>
                <a:ext cx="88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" name="Line 36"/>
            <p:cNvSpPr>
              <a:spLocks noChangeShapeType="1"/>
            </p:cNvSpPr>
            <p:nvPr/>
          </p:nvSpPr>
          <p:spPr bwMode="auto">
            <a:xfrm flipH="1">
              <a:off x="3744" y="1116"/>
              <a:ext cx="0" cy="31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7774253" y="2328567"/>
            <a:ext cx="0" cy="1503659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38"/>
          <p:cNvSpPr txBox="1">
            <a:spLocks noChangeArrowheads="1"/>
          </p:cNvSpPr>
          <p:nvPr/>
        </p:nvSpPr>
        <p:spPr bwMode="auto">
          <a:xfrm>
            <a:off x="6206443" y="3151999"/>
            <a:ext cx="680760" cy="347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0" i="1"/>
              <a:t>T</a:t>
            </a:r>
            <a:r>
              <a:rPr lang="en-US" altLang="zh-CN" b="0"/>
              <a:t>w</a:t>
            </a:r>
          </a:p>
        </p:txBody>
      </p:sp>
      <p:sp>
        <p:nvSpPr>
          <p:cNvPr id="26" name="Text Box 39"/>
          <p:cNvSpPr txBox="1">
            <a:spLocks noChangeArrowheads="1"/>
          </p:cNvSpPr>
          <p:nvPr/>
        </p:nvSpPr>
        <p:spPr bwMode="auto">
          <a:xfrm>
            <a:off x="7052235" y="3134098"/>
            <a:ext cx="680760" cy="347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0" i="1"/>
              <a:t>T</a:t>
            </a:r>
            <a:r>
              <a:rPr lang="en-US" altLang="zh-CN" b="0"/>
              <a:t>re</a:t>
            </a:r>
          </a:p>
        </p:txBody>
      </p:sp>
      <p:sp>
        <p:nvSpPr>
          <p:cNvPr id="27" name="Line 40"/>
          <p:cNvSpPr>
            <a:spLocks noChangeShapeType="1"/>
          </p:cNvSpPr>
          <p:nvPr/>
        </p:nvSpPr>
        <p:spPr bwMode="auto">
          <a:xfrm>
            <a:off x="6103298" y="3510013"/>
            <a:ext cx="86642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41"/>
          <p:cNvSpPr>
            <a:spLocks noChangeShapeType="1"/>
          </p:cNvSpPr>
          <p:nvPr/>
        </p:nvSpPr>
        <p:spPr bwMode="auto">
          <a:xfrm>
            <a:off x="7010977" y="3510013"/>
            <a:ext cx="74264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6099586" y="2781281"/>
            <a:ext cx="849854" cy="209345"/>
          </a:xfrm>
          <a:custGeom>
            <a:avLst/>
            <a:gdLst>
              <a:gd name="connsiteX0" fmla="*/ 0 w 849854"/>
              <a:gd name="connsiteY0" fmla="*/ 209345 h 209345"/>
              <a:gd name="connsiteX1" fmla="*/ 344245 w 849854"/>
              <a:gd name="connsiteY1" fmla="*/ 26465 h 209345"/>
              <a:gd name="connsiteX2" fmla="*/ 849854 w 849854"/>
              <a:gd name="connsiteY2" fmla="*/ 4950 h 20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854" h="209345">
                <a:moveTo>
                  <a:pt x="0" y="209345"/>
                </a:moveTo>
                <a:cubicBezTo>
                  <a:pt x="101301" y="134938"/>
                  <a:pt x="202603" y="60531"/>
                  <a:pt x="344245" y="26465"/>
                </a:cubicBezTo>
                <a:cubicBezTo>
                  <a:pt x="485887" y="-7601"/>
                  <a:pt x="667870" y="-1326"/>
                  <a:pt x="849854" y="4950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67" y="1342728"/>
            <a:ext cx="10668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任意多边形 49"/>
          <p:cNvSpPr/>
          <p:nvPr/>
        </p:nvSpPr>
        <p:spPr>
          <a:xfrm>
            <a:off x="4324574" y="1807285"/>
            <a:ext cx="582936" cy="734218"/>
          </a:xfrm>
          <a:custGeom>
            <a:avLst/>
            <a:gdLst>
              <a:gd name="connsiteX0" fmla="*/ 570155 w 582936"/>
              <a:gd name="connsiteY0" fmla="*/ 0 h 734218"/>
              <a:gd name="connsiteX1" fmla="*/ 559398 w 582936"/>
              <a:gd name="connsiteY1" fmla="*/ 580913 h 734218"/>
              <a:gd name="connsiteX2" fmla="*/ 355002 w 582936"/>
              <a:gd name="connsiteY2" fmla="*/ 720762 h 734218"/>
              <a:gd name="connsiteX3" fmla="*/ 0 w 582936"/>
              <a:gd name="connsiteY3" fmla="*/ 720762 h 734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936" h="734218">
                <a:moveTo>
                  <a:pt x="570155" y="0"/>
                </a:moveTo>
                <a:cubicBezTo>
                  <a:pt x="582706" y="230393"/>
                  <a:pt x="595257" y="460786"/>
                  <a:pt x="559398" y="580913"/>
                </a:cubicBezTo>
                <a:cubicBezTo>
                  <a:pt x="523539" y="701040"/>
                  <a:pt x="448235" y="697454"/>
                  <a:pt x="355002" y="720762"/>
                </a:cubicBezTo>
                <a:cubicBezTo>
                  <a:pt x="261769" y="744070"/>
                  <a:pt x="130884" y="732416"/>
                  <a:pt x="0" y="720762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/>
        </p:nvCxnSpPr>
        <p:spPr>
          <a:xfrm>
            <a:off x="3959767" y="2622436"/>
            <a:ext cx="0" cy="1804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3851920" y="2802935"/>
            <a:ext cx="2160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64089" y="1218723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</a:t>
            </a:r>
            <a:r>
              <a:rPr lang="en-US" altLang="zh-CN" baseline="-25000" dirty="0"/>
              <a:t>I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64089" y="190939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</a:t>
            </a:r>
            <a:r>
              <a:rPr lang="en-US" altLang="zh-CN" baseline="-25000" dirty="0" smtClean="0"/>
              <a:t>o1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89672" y="254150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</a:t>
            </a:r>
            <a:r>
              <a:rPr lang="en-US" altLang="zh-CN" baseline="-25000" dirty="0" smtClean="0"/>
              <a:t>I2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405347" y="330788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</a:t>
            </a:r>
            <a:r>
              <a:rPr lang="en-US" altLang="zh-CN" baseline="-25000" dirty="0" smtClean="0"/>
              <a:t>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28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7" grpId="0" autoUpdateAnimBg="0"/>
      <p:bldP spid="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恢复时间和最高工作频率</a:t>
            </a:r>
            <a:endParaRPr lang="zh-CN" altLang="en-US" dirty="0"/>
          </a:p>
        </p:txBody>
      </p:sp>
      <p:grpSp>
        <p:nvGrpSpPr>
          <p:cNvPr id="43" name="组合 42"/>
          <p:cNvGrpSpPr/>
          <p:nvPr/>
        </p:nvGrpSpPr>
        <p:grpSpPr>
          <a:xfrm>
            <a:off x="3676676" y="1211264"/>
            <a:ext cx="5068863" cy="2620962"/>
            <a:chOff x="3676676" y="1211264"/>
            <a:chExt cx="5068863" cy="2620962"/>
          </a:xfrm>
        </p:grpSpPr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8152453" y="2586635"/>
              <a:ext cx="593086" cy="432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2000" b="0" i="1"/>
                <a:t>V</a:t>
              </a:r>
              <a:r>
                <a:rPr kumimoji="0" lang="en-US" altLang="zh-CN" sz="2000" b="0" baseline="-25000"/>
                <a:t>T</a:t>
              </a:r>
              <a:endParaRPr kumimoji="0" lang="en-US" altLang="zh-CN" sz="2000" b="0"/>
            </a:p>
          </p:txBody>
        </p:sp>
        <p:sp>
          <p:nvSpPr>
            <p:cNvPr id="5" name="Line 9"/>
            <p:cNvSpPr>
              <a:spLocks noChangeShapeType="1"/>
            </p:cNvSpPr>
            <p:nvPr/>
          </p:nvSpPr>
          <p:spPr bwMode="auto">
            <a:xfrm>
              <a:off x="5405347" y="1891491"/>
              <a:ext cx="689355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6074073" y="1909392"/>
              <a:ext cx="845792" cy="475860"/>
              <a:chOff x="4999" y="1891"/>
              <a:chExt cx="492" cy="307"/>
            </a:xfrm>
          </p:grpSpPr>
          <p:sp>
            <p:nvSpPr>
              <p:cNvPr id="7" name="Line 11"/>
              <p:cNvSpPr>
                <a:spLocks noChangeShapeType="1"/>
              </p:cNvSpPr>
              <p:nvPr/>
            </p:nvSpPr>
            <p:spPr bwMode="auto">
              <a:xfrm>
                <a:off x="5011" y="1891"/>
                <a:ext cx="0" cy="307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Line 12"/>
              <p:cNvSpPr>
                <a:spLocks noChangeShapeType="1"/>
              </p:cNvSpPr>
              <p:nvPr/>
            </p:nvSpPr>
            <p:spPr bwMode="auto">
              <a:xfrm flipV="1">
                <a:off x="4999" y="2183"/>
                <a:ext cx="492" cy="4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99236" y="1878065"/>
              <a:ext cx="959252" cy="490778"/>
              <a:chOff x="1603" y="1798"/>
              <a:chExt cx="558" cy="329"/>
            </a:xfrm>
          </p:grpSpPr>
          <p:sp>
            <p:nvSpPr>
              <p:cNvPr id="10" name="Line 14"/>
              <p:cNvSpPr>
                <a:spLocks noChangeShapeType="1"/>
              </p:cNvSpPr>
              <p:nvPr/>
            </p:nvSpPr>
            <p:spPr bwMode="auto">
              <a:xfrm flipV="1">
                <a:off x="1603" y="1798"/>
                <a:ext cx="0" cy="329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15"/>
              <p:cNvSpPr>
                <a:spLocks noChangeShapeType="1"/>
              </p:cNvSpPr>
              <p:nvPr/>
            </p:nvSpPr>
            <p:spPr bwMode="auto">
              <a:xfrm>
                <a:off x="1603" y="1798"/>
                <a:ext cx="55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 flipV="1">
              <a:off x="5405347" y="3641285"/>
              <a:ext cx="689355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" name="Group 17"/>
            <p:cNvGrpSpPr>
              <a:grpSpLocks/>
            </p:cNvGrpSpPr>
            <p:nvPr/>
          </p:nvGrpSpPr>
          <p:grpSpPr bwMode="auto">
            <a:xfrm>
              <a:off x="6074073" y="3147524"/>
              <a:ext cx="902522" cy="526579"/>
              <a:chOff x="2947" y="2853"/>
              <a:chExt cx="525" cy="353"/>
            </a:xfrm>
          </p:grpSpPr>
          <p:sp>
            <p:nvSpPr>
              <p:cNvPr id="14" name="Line 18"/>
              <p:cNvSpPr>
                <a:spLocks noChangeShapeType="1"/>
              </p:cNvSpPr>
              <p:nvPr/>
            </p:nvSpPr>
            <p:spPr bwMode="auto">
              <a:xfrm>
                <a:off x="2959" y="2865"/>
                <a:ext cx="0" cy="341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>
                <a:off x="2947" y="2853"/>
                <a:ext cx="525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20"/>
            <p:cNvGrpSpPr>
              <a:grpSpLocks/>
            </p:cNvGrpSpPr>
            <p:nvPr/>
          </p:nvGrpSpPr>
          <p:grpSpPr bwMode="auto">
            <a:xfrm>
              <a:off x="6976595" y="3160949"/>
              <a:ext cx="957533" cy="490778"/>
              <a:chOff x="1636" y="3066"/>
              <a:chExt cx="557" cy="329"/>
            </a:xfrm>
          </p:grpSpPr>
          <p:sp>
            <p:nvSpPr>
              <p:cNvPr id="17" name="Line 21"/>
              <p:cNvSpPr>
                <a:spLocks noChangeShapeType="1"/>
              </p:cNvSpPr>
              <p:nvPr/>
            </p:nvSpPr>
            <p:spPr bwMode="auto">
              <a:xfrm>
                <a:off x="1636" y="3066"/>
                <a:ext cx="0" cy="329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22"/>
              <p:cNvSpPr>
                <a:spLocks noChangeShapeType="1"/>
              </p:cNvSpPr>
              <p:nvPr/>
            </p:nvSpPr>
            <p:spPr bwMode="auto">
              <a:xfrm>
                <a:off x="1636" y="3386"/>
                <a:ext cx="557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>
              <a:off x="6147994" y="2792493"/>
              <a:ext cx="20869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>
              <a:off x="5384718" y="2550834"/>
              <a:ext cx="709984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6094702" y="2550834"/>
              <a:ext cx="0" cy="45796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" name="Group 27"/>
            <p:cNvGrpSpPr>
              <a:grpSpLocks/>
            </p:cNvGrpSpPr>
            <p:nvPr/>
          </p:nvGrpSpPr>
          <p:grpSpPr bwMode="auto">
            <a:xfrm>
              <a:off x="6940495" y="2452380"/>
              <a:ext cx="959252" cy="340113"/>
              <a:chOff x="1603" y="2399"/>
              <a:chExt cx="558" cy="228"/>
            </a:xfrm>
          </p:grpSpPr>
          <p:sp>
            <p:nvSpPr>
              <p:cNvPr id="23" name="Line 28"/>
              <p:cNvSpPr>
                <a:spLocks noChangeShapeType="1"/>
              </p:cNvSpPr>
              <p:nvPr/>
            </p:nvSpPr>
            <p:spPr bwMode="auto">
              <a:xfrm>
                <a:off x="1603" y="2399"/>
                <a:ext cx="0" cy="228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29"/>
              <p:cNvSpPr>
                <a:spLocks/>
              </p:cNvSpPr>
              <p:nvPr/>
            </p:nvSpPr>
            <p:spPr bwMode="auto">
              <a:xfrm>
                <a:off x="1603" y="2399"/>
                <a:ext cx="558" cy="77"/>
              </a:xfrm>
              <a:custGeom>
                <a:avLst/>
                <a:gdLst>
                  <a:gd name="T0" fmla="*/ 0 w 969"/>
                  <a:gd name="T1" fmla="*/ 0 h 105"/>
                  <a:gd name="T2" fmla="*/ 171 w 969"/>
                  <a:gd name="T3" fmla="*/ 90 h 105"/>
                  <a:gd name="T4" fmla="*/ 969 w 969"/>
                  <a:gd name="T5" fmla="*/ 9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9" h="105">
                    <a:moveTo>
                      <a:pt x="0" y="0"/>
                    </a:moveTo>
                    <a:cubicBezTo>
                      <a:pt x="5" y="37"/>
                      <a:pt x="10" y="75"/>
                      <a:pt x="171" y="90"/>
                    </a:cubicBezTo>
                    <a:cubicBezTo>
                      <a:pt x="332" y="105"/>
                      <a:pt x="650" y="97"/>
                      <a:pt x="969" y="90"/>
                    </a:cubicBezTo>
                  </a:path>
                </a:pathLst>
              </a:custGeom>
              <a:noFill/>
              <a:ln w="317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" name="Group 30"/>
            <p:cNvGrpSpPr>
              <a:grpSpLocks/>
            </p:cNvGrpSpPr>
            <p:nvPr/>
          </p:nvGrpSpPr>
          <p:grpSpPr bwMode="auto">
            <a:xfrm>
              <a:off x="5364089" y="1211264"/>
              <a:ext cx="2515029" cy="490778"/>
              <a:chOff x="3326" y="1111"/>
              <a:chExt cx="1463" cy="329"/>
            </a:xfrm>
          </p:grpSpPr>
          <p:sp>
            <p:nvSpPr>
              <p:cNvPr id="26" name="Line 31"/>
              <p:cNvSpPr>
                <a:spLocks noChangeShapeType="1"/>
              </p:cNvSpPr>
              <p:nvPr/>
            </p:nvSpPr>
            <p:spPr bwMode="auto">
              <a:xfrm>
                <a:off x="3326" y="1428"/>
                <a:ext cx="413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7" name="Group 32"/>
              <p:cNvGrpSpPr>
                <a:grpSpLocks/>
              </p:cNvGrpSpPr>
              <p:nvPr/>
            </p:nvGrpSpPr>
            <p:grpSpPr bwMode="auto">
              <a:xfrm>
                <a:off x="3739" y="1111"/>
                <a:ext cx="1050" cy="329"/>
                <a:chOff x="1111" y="1171"/>
                <a:chExt cx="1050" cy="329"/>
              </a:xfrm>
            </p:grpSpPr>
            <p:sp>
              <p:nvSpPr>
                <p:cNvPr id="29" name="Line 33"/>
                <p:cNvSpPr>
                  <a:spLocks noChangeShapeType="1"/>
                </p:cNvSpPr>
                <p:nvPr/>
              </p:nvSpPr>
              <p:spPr bwMode="auto">
                <a:xfrm>
                  <a:off x="1111" y="1171"/>
                  <a:ext cx="164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Line 34"/>
                <p:cNvSpPr>
                  <a:spLocks noChangeShapeType="1"/>
                </p:cNvSpPr>
                <p:nvPr/>
              </p:nvSpPr>
              <p:spPr bwMode="auto">
                <a:xfrm>
                  <a:off x="1275" y="1171"/>
                  <a:ext cx="0" cy="329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Line 35"/>
                <p:cNvSpPr>
                  <a:spLocks noChangeShapeType="1"/>
                </p:cNvSpPr>
                <p:nvPr/>
              </p:nvSpPr>
              <p:spPr bwMode="auto">
                <a:xfrm>
                  <a:off x="1275" y="1500"/>
                  <a:ext cx="886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8" name="Line 36"/>
              <p:cNvSpPr>
                <a:spLocks noChangeShapeType="1"/>
              </p:cNvSpPr>
              <p:nvPr/>
            </p:nvSpPr>
            <p:spPr bwMode="auto">
              <a:xfrm flipH="1">
                <a:off x="3744" y="1116"/>
                <a:ext cx="0" cy="31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>
              <a:off x="7774253" y="2328567"/>
              <a:ext cx="0" cy="15036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6206443" y="3151999"/>
              <a:ext cx="680760" cy="3475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i="1"/>
                <a:t>T</a:t>
              </a:r>
              <a:r>
                <a:rPr lang="en-US" altLang="zh-CN" b="0"/>
                <a:t>w</a:t>
              </a:r>
            </a:p>
          </p:txBody>
        </p:sp>
        <p:sp>
          <p:nvSpPr>
            <p:cNvPr id="34" name="Text Box 39"/>
            <p:cNvSpPr txBox="1">
              <a:spLocks noChangeArrowheads="1"/>
            </p:cNvSpPr>
            <p:nvPr/>
          </p:nvSpPr>
          <p:spPr bwMode="auto">
            <a:xfrm>
              <a:off x="7052235" y="3134098"/>
              <a:ext cx="680760" cy="3475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i="1"/>
                <a:t>T</a:t>
              </a:r>
              <a:r>
                <a:rPr lang="en-US" altLang="zh-CN" b="0"/>
                <a:t>re</a:t>
              </a:r>
            </a:p>
          </p:txBody>
        </p:sp>
        <p:sp>
          <p:nvSpPr>
            <p:cNvPr id="35" name="Line 40"/>
            <p:cNvSpPr>
              <a:spLocks noChangeShapeType="1"/>
            </p:cNvSpPr>
            <p:nvPr/>
          </p:nvSpPr>
          <p:spPr bwMode="auto">
            <a:xfrm>
              <a:off x="6103298" y="3510013"/>
              <a:ext cx="8664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>
              <a:off x="7010977" y="3510013"/>
              <a:ext cx="7426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6099586" y="2781281"/>
              <a:ext cx="849854" cy="209345"/>
            </a:xfrm>
            <a:custGeom>
              <a:avLst/>
              <a:gdLst>
                <a:gd name="connsiteX0" fmla="*/ 0 w 849854"/>
                <a:gd name="connsiteY0" fmla="*/ 209345 h 209345"/>
                <a:gd name="connsiteX1" fmla="*/ 344245 w 849854"/>
                <a:gd name="connsiteY1" fmla="*/ 26465 h 209345"/>
                <a:gd name="connsiteX2" fmla="*/ 849854 w 849854"/>
                <a:gd name="connsiteY2" fmla="*/ 4950 h 209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9854" h="209345">
                  <a:moveTo>
                    <a:pt x="0" y="209345"/>
                  </a:moveTo>
                  <a:cubicBezTo>
                    <a:pt x="101301" y="134938"/>
                    <a:pt x="202603" y="60531"/>
                    <a:pt x="344245" y="26465"/>
                  </a:cubicBezTo>
                  <a:cubicBezTo>
                    <a:pt x="485887" y="-7601"/>
                    <a:pt x="667870" y="-1326"/>
                    <a:pt x="849854" y="495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8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9767" y="1342728"/>
              <a:ext cx="1066800" cy="1771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任意多边形 38"/>
            <p:cNvSpPr/>
            <p:nvPr/>
          </p:nvSpPr>
          <p:spPr>
            <a:xfrm>
              <a:off x="4324574" y="1807285"/>
              <a:ext cx="582936" cy="734218"/>
            </a:xfrm>
            <a:custGeom>
              <a:avLst/>
              <a:gdLst>
                <a:gd name="connsiteX0" fmla="*/ 570155 w 582936"/>
                <a:gd name="connsiteY0" fmla="*/ 0 h 734218"/>
                <a:gd name="connsiteX1" fmla="*/ 559398 w 582936"/>
                <a:gd name="connsiteY1" fmla="*/ 580913 h 734218"/>
                <a:gd name="connsiteX2" fmla="*/ 355002 w 582936"/>
                <a:gd name="connsiteY2" fmla="*/ 720762 h 734218"/>
                <a:gd name="connsiteX3" fmla="*/ 0 w 582936"/>
                <a:gd name="connsiteY3" fmla="*/ 720762 h 73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2936" h="734218">
                  <a:moveTo>
                    <a:pt x="570155" y="0"/>
                  </a:moveTo>
                  <a:cubicBezTo>
                    <a:pt x="582706" y="230393"/>
                    <a:pt x="595257" y="460786"/>
                    <a:pt x="559398" y="580913"/>
                  </a:cubicBezTo>
                  <a:cubicBezTo>
                    <a:pt x="523539" y="701040"/>
                    <a:pt x="448235" y="697454"/>
                    <a:pt x="355002" y="720762"/>
                  </a:cubicBezTo>
                  <a:cubicBezTo>
                    <a:pt x="261769" y="744070"/>
                    <a:pt x="130884" y="732416"/>
                    <a:pt x="0" y="720762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76676" y="2174394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</a:t>
              </a:r>
              <a:r>
                <a:rPr lang="en-US" altLang="zh-CN" baseline="-25000" dirty="0" smtClean="0"/>
                <a:t>DD</a:t>
              </a:r>
              <a:endParaRPr lang="zh-CN" altLang="en-US" dirty="0"/>
            </a:p>
          </p:txBody>
        </p:sp>
      </p:grp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457200" y="1905000"/>
            <a:ext cx="2571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0" lang="zh-CN" altLang="en-US" sz="2400" dirty="0" smtClean="0">
                <a:latin typeface="宋体" charset="-122"/>
              </a:rPr>
              <a:t>恢复时间</a:t>
            </a:r>
            <a:r>
              <a:rPr kumimoji="0" lang="en-US" altLang="zh-CN" sz="2400" i="1" dirty="0" err="1"/>
              <a:t>T</a:t>
            </a:r>
            <a:r>
              <a:rPr kumimoji="0" lang="en-US" altLang="zh-CN" sz="2400" baseline="-30000" dirty="0" err="1"/>
              <a:t>re</a:t>
            </a:r>
            <a:endParaRPr kumimoji="0" lang="en-US" altLang="zh-CN" sz="2400" dirty="0"/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552450" y="2533426"/>
            <a:ext cx="3048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0" lang="en-US" altLang="zh-CN" sz="2400" i="1" dirty="0" err="1">
                <a:ea typeface="黑体" pitchFamily="2" charset="-122"/>
              </a:rPr>
              <a:t>T</a:t>
            </a:r>
            <a:r>
              <a:rPr kumimoji="0" lang="en-US" altLang="zh-CN" sz="2400" baseline="-25000" dirty="0" err="1">
                <a:ea typeface="黑体" pitchFamily="2" charset="-122"/>
              </a:rPr>
              <a:t>re</a:t>
            </a:r>
            <a:r>
              <a:rPr kumimoji="0" lang="en-US" altLang="zh-CN" sz="2400" dirty="0"/>
              <a:t>≈</a:t>
            </a:r>
            <a:r>
              <a:rPr kumimoji="0" lang="zh-CN" altLang="en-US" sz="2400" dirty="0"/>
              <a:t>（</a:t>
            </a:r>
            <a:r>
              <a:rPr kumimoji="0" lang="en-US" altLang="zh-CN" sz="2400" dirty="0"/>
              <a:t>3</a:t>
            </a:r>
            <a:r>
              <a:rPr kumimoji="0" lang="zh-CN" altLang="en-US" sz="2400" dirty="0"/>
              <a:t>～</a:t>
            </a:r>
            <a:r>
              <a:rPr kumimoji="0" lang="en-US" altLang="zh-CN" sz="2400" dirty="0"/>
              <a:t>5</a:t>
            </a:r>
            <a:r>
              <a:rPr kumimoji="0" lang="zh-CN" altLang="en-US" sz="2400" dirty="0"/>
              <a:t>）</a:t>
            </a:r>
            <a:r>
              <a:rPr kumimoji="0" lang="en-US" altLang="zh-CN" sz="2400" i="1" dirty="0"/>
              <a:t>RC</a:t>
            </a:r>
            <a:r>
              <a:rPr kumimoji="0" lang="en-US" altLang="zh-CN" dirty="0"/>
              <a:t> </a:t>
            </a:r>
            <a:endParaRPr kumimoji="0" lang="en-US" altLang="zh-CN" sz="2400" dirty="0"/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514350" y="3124200"/>
            <a:ext cx="3086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0" lang="zh-CN" altLang="en-US" sz="2400" dirty="0" smtClean="0">
                <a:latin typeface="宋体" charset="-122"/>
              </a:rPr>
              <a:t>最高工作频率</a:t>
            </a:r>
            <a:r>
              <a:rPr kumimoji="0" lang="en-US" altLang="zh-CN" sz="2400" i="1" dirty="0" err="1" smtClean="0"/>
              <a:t>f</a:t>
            </a:r>
            <a:r>
              <a:rPr kumimoji="0" lang="en-US" altLang="zh-CN" sz="2400" baseline="-30000" dirty="0" err="1" smtClean="0"/>
              <a:t>max</a:t>
            </a:r>
            <a:endParaRPr kumimoji="0" lang="en-US" altLang="zh-CN" sz="2400" dirty="0"/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3009900" y="4933950"/>
            <a:ext cx="257021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kumimoji="0" lang="en-US" altLang="zh-CN" sz="2400" i="1"/>
              <a:t>T</a:t>
            </a:r>
            <a:r>
              <a:rPr kumimoji="0" lang="en-US" altLang="zh-CN" sz="2400" baseline="-30000"/>
              <a:t>d</a:t>
            </a:r>
            <a:r>
              <a:rPr kumimoji="0" lang="en-US" altLang="zh-CN" sz="2400"/>
              <a:t>=</a:t>
            </a:r>
            <a:r>
              <a:rPr kumimoji="0" lang="en-US" altLang="zh-CN" sz="2400" i="1"/>
              <a:t>T</a:t>
            </a:r>
            <a:r>
              <a:rPr kumimoji="0" lang="en-US" altLang="zh-CN" sz="2400" baseline="-30000"/>
              <a:t>w</a:t>
            </a:r>
            <a:r>
              <a:rPr kumimoji="0" lang="en-US" altLang="zh-CN" sz="2400"/>
              <a:t>+</a:t>
            </a:r>
            <a:r>
              <a:rPr kumimoji="0" lang="en-US" altLang="zh-CN" sz="2400" i="1"/>
              <a:t>T</a:t>
            </a:r>
            <a:r>
              <a:rPr kumimoji="0" lang="en-US" altLang="zh-CN" sz="2400" baseline="-30000"/>
              <a:t>re</a:t>
            </a:r>
            <a:endParaRPr kumimoji="0" lang="en-US" altLang="zh-CN" sz="2400"/>
          </a:p>
        </p:txBody>
      </p:sp>
      <p:grpSp>
        <p:nvGrpSpPr>
          <p:cNvPr id="48" name="Group 7"/>
          <p:cNvGrpSpPr>
            <a:grpSpLocks/>
          </p:cNvGrpSpPr>
          <p:nvPr/>
        </p:nvGrpSpPr>
        <p:grpSpPr bwMode="auto">
          <a:xfrm>
            <a:off x="3143250" y="5568950"/>
            <a:ext cx="1883317" cy="976313"/>
            <a:chOff x="3060" y="1288"/>
            <a:chExt cx="792" cy="615"/>
          </a:xfrm>
        </p:grpSpPr>
        <p:sp>
          <p:nvSpPr>
            <p:cNvPr id="49" name="Text Box 8"/>
            <p:cNvSpPr txBox="1">
              <a:spLocks noChangeArrowheads="1"/>
            </p:cNvSpPr>
            <p:nvPr/>
          </p:nvSpPr>
          <p:spPr bwMode="auto">
            <a:xfrm>
              <a:off x="3060" y="1380"/>
              <a:ext cx="54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/>
                <a:t>f</a:t>
              </a:r>
              <a:r>
                <a:rPr lang="en-US" altLang="zh-CN" sz="2400" baseline="-30000"/>
                <a:t>max</a:t>
              </a:r>
              <a:r>
                <a:rPr lang="en-US" altLang="zh-CN" sz="2400" b="0"/>
                <a:t>= </a:t>
              </a:r>
            </a:p>
          </p:txBody>
        </p:sp>
        <p:graphicFrame>
          <p:nvGraphicFramePr>
            <p:cNvPr id="50" name="Object 9"/>
            <p:cNvGraphicFramePr>
              <a:graphicFrameLocks noChangeAspect="1"/>
            </p:cNvGraphicFramePr>
            <p:nvPr/>
          </p:nvGraphicFramePr>
          <p:xfrm>
            <a:off x="3552" y="1288"/>
            <a:ext cx="300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2" r:id="rId5" imgW="228501" imgH="431613" progId="Equation.3">
                    <p:embed/>
                  </p:oleObj>
                </mc:Choice>
                <mc:Fallback>
                  <p:oleObj r:id="rId5" imgW="228501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288"/>
                          <a:ext cx="300" cy="5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" name="Rectangle 11"/>
          <p:cNvSpPr>
            <a:spLocks noChangeArrowheads="1"/>
          </p:cNvSpPr>
          <p:nvPr/>
        </p:nvSpPr>
        <p:spPr bwMode="auto">
          <a:xfrm>
            <a:off x="495299" y="3771900"/>
            <a:ext cx="8250239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kumimoji="0" lang="zh-CN" altLang="en-US" sz="2400" dirty="0" smtClean="0"/>
              <a:t>在</a:t>
            </a:r>
            <a:r>
              <a:rPr kumimoji="0" lang="zh-CN" altLang="en-US" sz="2400" dirty="0"/>
              <a:t>暂稳态期间</a:t>
            </a:r>
            <a:r>
              <a:rPr kumimoji="0" lang="en-US" altLang="zh-CN" sz="2400" i="1" dirty="0">
                <a:ea typeface="黑体" pitchFamily="2" charset="-122"/>
              </a:rPr>
              <a:t>T</a:t>
            </a:r>
            <a:r>
              <a:rPr kumimoji="0" lang="en-US" altLang="zh-CN" sz="2400" baseline="-30000" dirty="0">
                <a:ea typeface="黑体" pitchFamily="2" charset="-122"/>
              </a:rPr>
              <a:t>w</a:t>
            </a:r>
            <a:r>
              <a:rPr kumimoji="0" lang="zh-CN" altLang="en-US" sz="2400" dirty="0"/>
              <a:t>和恢复时间</a:t>
            </a:r>
            <a:r>
              <a:rPr kumimoji="0" lang="en-US" altLang="zh-CN" sz="2400" i="1" dirty="0" err="1">
                <a:ea typeface="黑体" pitchFamily="2" charset="-122"/>
              </a:rPr>
              <a:t>T</a:t>
            </a:r>
            <a:r>
              <a:rPr kumimoji="0" lang="en-US" altLang="zh-CN" sz="2400" baseline="-30000" dirty="0" err="1">
                <a:ea typeface="黑体" pitchFamily="2" charset="-122"/>
              </a:rPr>
              <a:t>re</a:t>
            </a:r>
            <a:r>
              <a:rPr kumimoji="0" lang="zh-CN" altLang="en-US" sz="2400" dirty="0"/>
              <a:t>内，电路不得响应触发信号。因此，</a:t>
            </a:r>
            <a:r>
              <a:rPr kumimoji="0" lang="en-US" altLang="zh-CN" sz="2400" dirty="0"/>
              <a:t>2</a:t>
            </a:r>
            <a:r>
              <a:rPr kumimoji="0" lang="zh-CN" altLang="en-US" sz="2400" dirty="0"/>
              <a:t>个触发信号之间的最小时间间隔为：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49594" y="1211264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</a:t>
            </a:r>
            <a:r>
              <a:rPr lang="en-US" altLang="zh-CN" baseline="-25000" dirty="0" smtClean="0"/>
              <a:t>I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86169" y="189372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</a:t>
            </a:r>
            <a:r>
              <a:rPr lang="en-US" altLang="zh-CN" baseline="-25000" dirty="0" smtClean="0"/>
              <a:t>o1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80073" y="256724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</a:t>
            </a:r>
            <a:r>
              <a:rPr lang="en-US" altLang="zh-CN" baseline="-25000" dirty="0" smtClean="0"/>
              <a:t>I2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499900" y="321653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</a:t>
            </a:r>
            <a:r>
              <a:rPr lang="en-US" altLang="zh-CN" baseline="-25000" dirty="0" smtClean="0"/>
              <a:t>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342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utoUpdateAnimBg="0"/>
      <p:bldP spid="45" grpId="0" autoUpdateAnimBg="0"/>
      <p:bldP spid="46" grpId="0" autoUpdateAnimBg="0"/>
      <p:bldP spid="47" grpId="0" autoUpdateAnimBg="0"/>
      <p:bldP spid="5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微分输入信号</a:t>
            </a:r>
            <a:endParaRPr lang="zh-CN" alt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611561" y="1510885"/>
            <a:ext cx="2952328" cy="216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 smtClean="0"/>
              <a:t>若</a:t>
            </a:r>
            <a:r>
              <a:rPr lang="zh-CN" altLang="en-US" sz="2800" dirty="0"/>
              <a:t>触发脉冲宽度大于</a:t>
            </a:r>
            <a:r>
              <a:rPr lang="en-US" altLang="zh-CN" sz="2800" i="1" dirty="0"/>
              <a:t>T</a:t>
            </a:r>
            <a:r>
              <a:rPr lang="en-US" altLang="zh-CN" sz="2800" baseline="-30000" dirty="0"/>
              <a:t>W</a:t>
            </a:r>
            <a:r>
              <a:rPr lang="zh-CN" altLang="en-US" sz="2800" dirty="0"/>
              <a:t>时，电路能否正常工作？如何解决？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473466"/>
              </p:ext>
            </p:extLst>
          </p:nvPr>
        </p:nvGraphicFramePr>
        <p:xfrm>
          <a:off x="2843808" y="3294060"/>
          <a:ext cx="4862513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0" name="Visio" r:id="rId4" imgW="2429866" imgH="1134770" progId="Visio.Drawing.6">
                  <p:embed/>
                </p:oleObj>
              </mc:Choice>
              <mc:Fallback>
                <p:oleObj name="Visio" r:id="rId4" imgW="2429866" imgH="1134770" progId="Visio.Drawing.6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3294060"/>
                        <a:ext cx="4862513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" name="组合 74"/>
          <p:cNvGrpSpPr/>
          <p:nvPr/>
        </p:nvGrpSpPr>
        <p:grpSpPr>
          <a:xfrm>
            <a:off x="3890168" y="741361"/>
            <a:ext cx="4833938" cy="5423943"/>
            <a:chOff x="3890168" y="741361"/>
            <a:chExt cx="4833938" cy="5423943"/>
          </a:xfrm>
        </p:grpSpPr>
        <p:sp>
          <p:nvSpPr>
            <p:cNvPr id="7" name="Line 28"/>
            <p:cNvSpPr>
              <a:spLocks noChangeShapeType="1"/>
            </p:cNvSpPr>
            <p:nvPr/>
          </p:nvSpPr>
          <p:spPr bwMode="auto">
            <a:xfrm flipH="1">
              <a:off x="5339556" y="2924173"/>
              <a:ext cx="6350" cy="31035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3"/>
            <p:cNvGrpSpPr>
              <a:grpSpLocks/>
            </p:cNvGrpSpPr>
            <p:nvPr/>
          </p:nvGrpSpPr>
          <p:grpSpPr bwMode="auto">
            <a:xfrm>
              <a:off x="5350668" y="4657723"/>
              <a:ext cx="3373438" cy="401638"/>
              <a:chOff x="2006" y="3725"/>
              <a:chExt cx="1595" cy="290"/>
            </a:xfrm>
          </p:grpSpPr>
          <p:sp>
            <p:nvSpPr>
              <p:cNvPr id="9" name="Text Box 4"/>
              <p:cNvSpPr txBox="1">
                <a:spLocks noChangeArrowheads="1"/>
              </p:cNvSpPr>
              <p:nvPr/>
            </p:nvSpPr>
            <p:spPr bwMode="auto">
              <a:xfrm>
                <a:off x="3256" y="3725"/>
                <a:ext cx="345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en-US" altLang="zh-CN" sz="2000"/>
                  <a:t>V</a:t>
                </a:r>
                <a:r>
                  <a:rPr kumimoji="0" lang="en-US" altLang="zh-CN" sz="2000" baseline="-25000"/>
                  <a:t>T</a:t>
                </a:r>
                <a:endParaRPr kumimoji="0" lang="en-US" altLang="zh-CN" sz="2000"/>
              </a:p>
            </p:txBody>
          </p:sp>
          <p:sp>
            <p:nvSpPr>
              <p:cNvPr id="10" name="Line 5"/>
              <p:cNvSpPr>
                <a:spLocks noChangeShapeType="1"/>
              </p:cNvSpPr>
              <p:nvPr/>
            </p:nvSpPr>
            <p:spPr bwMode="auto">
              <a:xfrm>
                <a:off x="2006" y="3863"/>
                <a:ext cx="121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Group 137"/>
            <p:cNvGrpSpPr>
              <a:grpSpLocks/>
            </p:cNvGrpSpPr>
            <p:nvPr/>
          </p:nvGrpSpPr>
          <p:grpSpPr bwMode="auto">
            <a:xfrm>
              <a:off x="6697950" y="2995611"/>
              <a:ext cx="1268919" cy="407987"/>
              <a:chOff x="2332" y="2021"/>
              <a:chExt cx="1531" cy="257"/>
            </a:xfrm>
          </p:grpSpPr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2332" y="2021"/>
                <a:ext cx="219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>
                <a:off x="2551" y="2021"/>
                <a:ext cx="0" cy="251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 flipV="1">
                <a:off x="2539" y="2278"/>
                <a:ext cx="1324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10"/>
            <p:cNvGrpSpPr>
              <a:grpSpLocks/>
            </p:cNvGrpSpPr>
            <p:nvPr/>
          </p:nvGrpSpPr>
          <p:grpSpPr bwMode="auto">
            <a:xfrm>
              <a:off x="5344318" y="3795711"/>
              <a:ext cx="1041400" cy="441325"/>
              <a:chOff x="2257" y="1339"/>
              <a:chExt cx="492" cy="319"/>
            </a:xfrm>
          </p:grpSpPr>
          <p:sp>
            <p:nvSpPr>
              <p:cNvPr id="16" name="Line 11"/>
              <p:cNvSpPr>
                <a:spLocks noChangeShapeType="1"/>
              </p:cNvSpPr>
              <p:nvPr/>
            </p:nvSpPr>
            <p:spPr bwMode="auto">
              <a:xfrm>
                <a:off x="2263" y="1339"/>
                <a:ext cx="0" cy="319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2257" y="1647"/>
                <a:ext cx="492" cy="1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" name="Group 145"/>
            <p:cNvGrpSpPr>
              <a:grpSpLocks/>
            </p:cNvGrpSpPr>
            <p:nvPr/>
          </p:nvGrpSpPr>
          <p:grpSpPr bwMode="auto">
            <a:xfrm>
              <a:off x="6388893" y="3806823"/>
              <a:ext cx="1398588" cy="425450"/>
              <a:chOff x="2980" y="2532"/>
              <a:chExt cx="881" cy="268"/>
            </a:xfrm>
          </p:grpSpPr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 flipV="1">
                <a:off x="2980" y="2532"/>
                <a:ext cx="0" cy="268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2980" y="2544"/>
                <a:ext cx="881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5350668" y="4651373"/>
              <a:ext cx="3175" cy="4238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" name="Group 136"/>
            <p:cNvGrpSpPr>
              <a:grpSpLocks/>
            </p:cNvGrpSpPr>
            <p:nvPr/>
          </p:nvGrpSpPr>
          <p:grpSpPr bwMode="auto">
            <a:xfrm>
              <a:off x="5334793" y="5449886"/>
              <a:ext cx="1054100" cy="414337"/>
              <a:chOff x="2316" y="3567"/>
              <a:chExt cx="700" cy="261"/>
            </a:xfrm>
          </p:grpSpPr>
          <p:sp>
            <p:nvSpPr>
              <p:cNvPr id="23" name="Line 18"/>
              <p:cNvSpPr>
                <a:spLocks noChangeShapeType="1"/>
              </p:cNvSpPr>
              <p:nvPr/>
            </p:nvSpPr>
            <p:spPr bwMode="auto">
              <a:xfrm>
                <a:off x="2320" y="3567"/>
                <a:ext cx="0" cy="261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9"/>
              <p:cNvSpPr>
                <a:spLocks noChangeShapeType="1"/>
              </p:cNvSpPr>
              <p:nvPr/>
            </p:nvSpPr>
            <p:spPr bwMode="auto">
              <a:xfrm>
                <a:off x="2316" y="3569"/>
                <a:ext cx="700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" name="Group 144"/>
            <p:cNvGrpSpPr>
              <a:grpSpLocks/>
            </p:cNvGrpSpPr>
            <p:nvPr/>
          </p:nvGrpSpPr>
          <p:grpSpPr bwMode="auto">
            <a:xfrm>
              <a:off x="6392068" y="5457823"/>
              <a:ext cx="1377950" cy="419100"/>
              <a:chOff x="2982" y="3572"/>
              <a:chExt cx="868" cy="264"/>
            </a:xfrm>
          </p:grpSpPr>
          <p:sp>
            <p:nvSpPr>
              <p:cNvPr id="26" name="Line 21"/>
              <p:cNvSpPr>
                <a:spLocks noChangeShapeType="1"/>
              </p:cNvSpPr>
              <p:nvPr/>
            </p:nvSpPr>
            <p:spPr bwMode="auto">
              <a:xfrm>
                <a:off x="2982" y="3572"/>
                <a:ext cx="0" cy="264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22"/>
              <p:cNvSpPr>
                <a:spLocks noChangeShapeType="1"/>
              </p:cNvSpPr>
              <p:nvPr/>
            </p:nvSpPr>
            <p:spPr bwMode="auto">
              <a:xfrm>
                <a:off x="2982" y="3827"/>
                <a:ext cx="86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H="1">
              <a:off x="5352256" y="2995611"/>
              <a:ext cx="1587" cy="41592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" name="Group 135"/>
            <p:cNvGrpSpPr>
              <a:grpSpLocks/>
            </p:cNvGrpSpPr>
            <p:nvPr/>
          </p:nvGrpSpPr>
          <p:grpSpPr bwMode="auto">
            <a:xfrm>
              <a:off x="4312443" y="3411536"/>
              <a:ext cx="1054100" cy="2446337"/>
              <a:chOff x="1672" y="2283"/>
              <a:chExt cx="664" cy="1541"/>
            </a:xfrm>
          </p:grpSpPr>
          <p:sp>
            <p:nvSpPr>
              <p:cNvPr id="36" name="Line 86"/>
              <p:cNvSpPr>
                <a:spLocks noChangeShapeType="1"/>
              </p:cNvSpPr>
              <p:nvPr/>
            </p:nvSpPr>
            <p:spPr bwMode="auto">
              <a:xfrm>
                <a:off x="1672" y="2283"/>
                <a:ext cx="662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87"/>
              <p:cNvSpPr>
                <a:spLocks noChangeShapeType="1"/>
              </p:cNvSpPr>
              <p:nvPr/>
            </p:nvSpPr>
            <p:spPr bwMode="auto">
              <a:xfrm>
                <a:off x="1682" y="2538"/>
                <a:ext cx="652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88"/>
              <p:cNvSpPr>
                <a:spLocks noChangeShapeType="1"/>
              </p:cNvSpPr>
              <p:nvPr/>
            </p:nvSpPr>
            <p:spPr bwMode="auto">
              <a:xfrm>
                <a:off x="1672" y="3063"/>
                <a:ext cx="662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89"/>
              <p:cNvSpPr>
                <a:spLocks noChangeShapeType="1"/>
              </p:cNvSpPr>
              <p:nvPr/>
            </p:nvSpPr>
            <p:spPr bwMode="auto">
              <a:xfrm flipV="1">
                <a:off x="1674" y="3824"/>
                <a:ext cx="662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40" name="Object 1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2467049"/>
                </p:ext>
              </p:extLst>
            </p:nvPr>
          </p:nvGraphicFramePr>
          <p:xfrm>
            <a:off x="4004468" y="741361"/>
            <a:ext cx="4610100" cy="201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51" name="Visio" r:id="rId6" imgW="2304898" imgH="1010412" progId="Visio.Drawing.6">
                    <p:embed/>
                  </p:oleObj>
                </mc:Choice>
                <mc:Fallback>
                  <p:oleObj name="Visio" r:id="rId6" imgW="2304898" imgH="1010412" progId="Visio.Drawing.6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4468" y="741361"/>
                          <a:ext cx="4610100" cy="2019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sy="50000" kx="2453608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" name="Group 113"/>
            <p:cNvGrpSpPr>
              <a:grpSpLocks/>
            </p:cNvGrpSpPr>
            <p:nvPr/>
          </p:nvGrpSpPr>
          <p:grpSpPr bwMode="auto">
            <a:xfrm>
              <a:off x="3890168" y="2628898"/>
              <a:ext cx="4303713" cy="3455988"/>
              <a:chOff x="1406" y="1790"/>
              <a:chExt cx="2711" cy="2177"/>
            </a:xfrm>
          </p:grpSpPr>
          <p:sp>
            <p:nvSpPr>
              <p:cNvPr id="42" name="Line 114"/>
              <p:cNvSpPr>
                <a:spLocks noChangeShapeType="1"/>
              </p:cNvSpPr>
              <p:nvPr/>
            </p:nvSpPr>
            <p:spPr bwMode="auto">
              <a:xfrm>
                <a:off x="1679" y="2327"/>
                <a:ext cx="229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115"/>
              <p:cNvSpPr>
                <a:spLocks noChangeShapeType="1"/>
              </p:cNvSpPr>
              <p:nvPr/>
            </p:nvSpPr>
            <p:spPr bwMode="auto">
              <a:xfrm flipV="1">
                <a:off x="1674" y="1902"/>
                <a:ext cx="0" cy="4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sy="50000" kx="2453608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44" name="Object 116"/>
              <p:cNvGraphicFramePr>
                <a:graphicFrameLocks noChangeAspect="1"/>
              </p:cNvGraphicFramePr>
              <p:nvPr/>
            </p:nvGraphicFramePr>
            <p:xfrm>
              <a:off x="1464" y="1790"/>
              <a:ext cx="186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52" name="公式" r:id="rId8" imgW="152280" imgH="215640" progId="Equation.3">
                      <p:embed/>
                    </p:oleObj>
                  </mc:Choice>
                  <mc:Fallback>
                    <p:oleObj name="公式" r:id="rId8" imgW="152280" imgH="215640" progId="Equation.3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64" y="1790"/>
                            <a:ext cx="186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" name="Object 117"/>
              <p:cNvGraphicFramePr>
                <a:graphicFrameLocks noChangeAspect="1"/>
              </p:cNvGraphicFramePr>
              <p:nvPr/>
            </p:nvGraphicFramePr>
            <p:xfrm>
              <a:off x="3989" y="2227"/>
              <a:ext cx="124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53" name="公式" r:id="rId10" imgW="101520" imgH="164880" progId="Equation.3">
                      <p:embed/>
                    </p:oleObj>
                  </mc:Choice>
                  <mc:Fallback>
                    <p:oleObj name="公式" r:id="rId10" imgW="101520" imgH="164880" progId="Equation.3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9" y="2227"/>
                            <a:ext cx="124" cy="2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" name="Object 118"/>
              <p:cNvGraphicFramePr>
                <a:graphicFrameLocks noChangeAspect="1"/>
              </p:cNvGraphicFramePr>
              <p:nvPr/>
            </p:nvGraphicFramePr>
            <p:xfrm>
              <a:off x="1544" y="2192"/>
              <a:ext cx="140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54" name="公式" r:id="rId12" imgW="114120" imgH="152280" progId="Equation.3">
                      <p:embed/>
                    </p:oleObj>
                  </mc:Choice>
                  <mc:Fallback>
                    <p:oleObj name="公式" r:id="rId12" imgW="114120" imgH="152280" progId="Equation.3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44" y="2192"/>
                            <a:ext cx="140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" name="Line 119"/>
              <p:cNvSpPr>
                <a:spLocks noChangeShapeType="1"/>
              </p:cNvSpPr>
              <p:nvPr/>
            </p:nvSpPr>
            <p:spPr bwMode="auto">
              <a:xfrm>
                <a:off x="1677" y="3345"/>
                <a:ext cx="229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120"/>
              <p:cNvSpPr>
                <a:spLocks noChangeShapeType="1"/>
              </p:cNvSpPr>
              <p:nvPr/>
            </p:nvSpPr>
            <p:spPr bwMode="auto">
              <a:xfrm flipV="1">
                <a:off x="1672" y="2920"/>
                <a:ext cx="0" cy="4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sy="50000" kx="2453608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49" name="Object 121"/>
              <p:cNvGraphicFramePr>
                <a:graphicFrameLocks noChangeAspect="1"/>
              </p:cNvGraphicFramePr>
              <p:nvPr/>
            </p:nvGraphicFramePr>
            <p:xfrm>
              <a:off x="1439" y="2823"/>
              <a:ext cx="232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55" name="公式" r:id="rId14" imgW="190440" imgH="190440" progId="Equation.3">
                      <p:embed/>
                    </p:oleObj>
                  </mc:Choice>
                  <mc:Fallback>
                    <p:oleObj name="公式" r:id="rId14" imgW="190440" imgH="190440" progId="Equation.3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39" y="2823"/>
                            <a:ext cx="232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" name="Object 122"/>
              <p:cNvGraphicFramePr>
                <a:graphicFrameLocks noChangeAspect="1"/>
              </p:cNvGraphicFramePr>
              <p:nvPr/>
            </p:nvGraphicFramePr>
            <p:xfrm>
              <a:off x="3987" y="3245"/>
              <a:ext cx="124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56" name="公式" r:id="rId16" imgW="101520" imgH="164880" progId="Equation.3">
                      <p:embed/>
                    </p:oleObj>
                  </mc:Choice>
                  <mc:Fallback>
                    <p:oleObj name="公式" r:id="rId16" imgW="101520" imgH="164880" progId="Equation.3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7" y="3245"/>
                            <a:ext cx="124" cy="2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" name="Object 123"/>
              <p:cNvGraphicFramePr>
                <a:graphicFrameLocks noChangeAspect="1"/>
              </p:cNvGraphicFramePr>
              <p:nvPr/>
            </p:nvGraphicFramePr>
            <p:xfrm>
              <a:off x="1542" y="3210"/>
              <a:ext cx="140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57" name="公式" r:id="rId17" imgW="114120" imgH="152280" progId="Equation.3">
                      <p:embed/>
                    </p:oleObj>
                  </mc:Choice>
                  <mc:Fallback>
                    <p:oleObj name="公式" r:id="rId17" imgW="114120" imgH="152280" progId="Equation.3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42" y="3210"/>
                            <a:ext cx="140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" name="Line 124"/>
              <p:cNvSpPr>
                <a:spLocks noChangeShapeType="1"/>
              </p:cNvSpPr>
              <p:nvPr/>
            </p:nvSpPr>
            <p:spPr bwMode="auto">
              <a:xfrm>
                <a:off x="1681" y="3865"/>
                <a:ext cx="229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125"/>
              <p:cNvSpPr>
                <a:spLocks noChangeShapeType="1"/>
              </p:cNvSpPr>
              <p:nvPr/>
            </p:nvSpPr>
            <p:spPr bwMode="auto">
              <a:xfrm flipV="1">
                <a:off x="1676" y="3440"/>
                <a:ext cx="0" cy="4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sy="50000" kx="2453608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54" name="Object 126"/>
              <p:cNvGraphicFramePr>
                <a:graphicFrameLocks noChangeAspect="1"/>
              </p:cNvGraphicFramePr>
              <p:nvPr/>
            </p:nvGraphicFramePr>
            <p:xfrm>
              <a:off x="1451" y="3343"/>
              <a:ext cx="217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58" name="公式" r:id="rId18" imgW="177480" imgH="190440" progId="Equation.3">
                      <p:embed/>
                    </p:oleObj>
                  </mc:Choice>
                  <mc:Fallback>
                    <p:oleObj name="公式" r:id="rId18" imgW="177480" imgH="190440" progId="Equation.3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51" y="3343"/>
                            <a:ext cx="217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" name="Object 127"/>
              <p:cNvGraphicFramePr>
                <a:graphicFrameLocks noChangeAspect="1"/>
              </p:cNvGraphicFramePr>
              <p:nvPr/>
            </p:nvGraphicFramePr>
            <p:xfrm>
              <a:off x="3991" y="3765"/>
              <a:ext cx="124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59" name="公式" r:id="rId20" imgW="101520" imgH="164880" progId="Equation.3">
                      <p:embed/>
                    </p:oleObj>
                  </mc:Choice>
                  <mc:Fallback>
                    <p:oleObj name="公式" r:id="rId20" imgW="101520" imgH="164880" progId="Equation.3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1" y="3765"/>
                            <a:ext cx="124" cy="2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" name="Object 128"/>
              <p:cNvGraphicFramePr>
                <a:graphicFrameLocks noChangeAspect="1"/>
              </p:cNvGraphicFramePr>
              <p:nvPr/>
            </p:nvGraphicFramePr>
            <p:xfrm>
              <a:off x="1546" y="3730"/>
              <a:ext cx="140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60" name="公式" r:id="rId21" imgW="114120" imgH="152280" progId="Equation.3">
                      <p:embed/>
                    </p:oleObj>
                  </mc:Choice>
                  <mc:Fallback>
                    <p:oleObj name="公式" r:id="rId21" imgW="114120" imgH="152280" progId="Equation.3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46" y="3730"/>
                            <a:ext cx="140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Line 129"/>
              <p:cNvSpPr>
                <a:spLocks noChangeShapeType="1"/>
              </p:cNvSpPr>
              <p:nvPr/>
            </p:nvSpPr>
            <p:spPr bwMode="auto">
              <a:xfrm>
                <a:off x="1683" y="2823"/>
                <a:ext cx="229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Line 130"/>
              <p:cNvSpPr>
                <a:spLocks noChangeShapeType="1"/>
              </p:cNvSpPr>
              <p:nvPr/>
            </p:nvSpPr>
            <p:spPr bwMode="auto">
              <a:xfrm flipV="1">
                <a:off x="1678" y="2398"/>
                <a:ext cx="0" cy="4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sy="50000" kx="2453608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59" name="Object 131"/>
              <p:cNvGraphicFramePr>
                <a:graphicFrameLocks noChangeAspect="1"/>
              </p:cNvGraphicFramePr>
              <p:nvPr/>
            </p:nvGraphicFramePr>
            <p:xfrm>
              <a:off x="1406" y="2301"/>
              <a:ext cx="263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61" name="公式" r:id="rId22" imgW="215640" imgH="190440" progId="Equation.3">
                      <p:embed/>
                    </p:oleObj>
                  </mc:Choice>
                  <mc:Fallback>
                    <p:oleObj name="公式" r:id="rId22" imgW="215640" imgH="190440" progId="Equation.3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06" y="2301"/>
                            <a:ext cx="263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" name="Object 132"/>
              <p:cNvGraphicFramePr>
                <a:graphicFrameLocks noChangeAspect="1"/>
              </p:cNvGraphicFramePr>
              <p:nvPr/>
            </p:nvGraphicFramePr>
            <p:xfrm>
              <a:off x="3993" y="2723"/>
              <a:ext cx="124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62" name="公式" r:id="rId24" imgW="101520" imgH="164880" progId="Equation.3">
                      <p:embed/>
                    </p:oleObj>
                  </mc:Choice>
                  <mc:Fallback>
                    <p:oleObj name="公式" r:id="rId24" imgW="101520" imgH="164880" progId="Equation.3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3" y="2723"/>
                            <a:ext cx="124" cy="2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" name="Object 133"/>
              <p:cNvGraphicFramePr>
                <a:graphicFrameLocks noChangeAspect="1"/>
              </p:cNvGraphicFramePr>
              <p:nvPr/>
            </p:nvGraphicFramePr>
            <p:xfrm>
              <a:off x="1548" y="2688"/>
              <a:ext cx="140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63" name="公式" r:id="rId25" imgW="114120" imgH="152280" progId="Equation.3">
                      <p:embed/>
                    </p:oleObj>
                  </mc:Choice>
                  <mc:Fallback>
                    <p:oleObj name="公式" r:id="rId25" imgW="114120" imgH="152280" progId="Equation.3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48" y="2688"/>
                            <a:ext cx="140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2" name="Freeform 142"/>
            <p:cNvSpPr>
              <a:spLocks/>
            </p:cNvSpPr>
            <p:nvPr/>
          </p:nvSpPr>
          <p:spPr bwMode="auto">
            <a:xfrm>
              <a:off x="5334793" y="4845048"/>
              <a:ext cx="1076325" cy="209550"/>
            </a:xfrm>
            <a:custGeom>
              <a:avLst/>
              <a:gdLst>
                <a:gd name="T0" fmla="*/ 0 w 750"/>
                <a:gd name="T1" fmla="*/ 192 h 192"/>
                <a:gd name="T2" fmla="*/ 234 w 750"/>
                <a:gd name="T3" fmla="*/ 90 h 192"/>
                <a:gd name="T4" fmla="*/ 474 w 750"/>
                <a:gd name="T5" fmla="*/ 36 h 192"/>
                <a:gd name="T6" fmla="*/ 672 w 750"/>
                <a:gd name="T7" fmla="*/ 6 h 192"/>
                <a:gd name="T8" fmla="*/ 750 w 750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0" h="192">
                  <a:moveTo>
                    <a:pt x="0" y="192"/>
                  </a:moveTo>
                  <a:cubicBezTo>
                    <a:pt x="77" y="154"/>
                    <a:pt x="155" y="116"/>
                    <a:pt x="234" y="90"/>
                  </a:cubicBezTo>
                  <a:cubicBezTo>
                    <a:pt x="313" y="64"/>
                    <a:pt x="401" y="50"/>
                    <a:pt x="474" y="36"/>
                  </a:cubicBezTo>
                  <a:cubicBezTo>
                    <a:pt x="547" y="22"/>
                    <a:pt x="626" y="12"/>
                    <a:pt x="672" y="6"/>
                  </a:cubicBezTo>
                  <a:cubicBezTo>
                    <a:pt x="718" y="0"/>
                    <a:pt x="734" y="0"/>
                    <a:pt x="750" y="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3" name="Group 149"/>
            <p:cNvGrpSpPr>
              <a:grpSpLocks/>
            </p:cNvGrpSpPr>
            <p:nvPr/>
          </p:nvGrpSpPr>
          <p:grpSpPr bwMode="auto">
            <a:xfrm>
              <a:off x="6392068" y="4429123"/>
              <a:ext cx="1390650" cy="390525"/>
              <a:chOff x="2982" y="2924"/>
              <a:chExt cx="876" cy="246"/>
            </a:xfrm>
          </p:grpSpPr>
          <p:sp>
            <p:nvSpPr>
              <p:cNvPr id="64" name="Line 25"/>
              <p:cNvSpPr>
                <a:spLocks noChangeShapeType="1"/>
              </p:cNvSpPr>
              <p:nvPr/>
            </p:nvSpPr>
            <p:spPr bwMode="auto">
              <a:xfrm flipH="1">
                <a:off x="2982" y="2924"/>
                <a:ext cx="0" cy="246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46"/>
              <p:cNvSpPr>
                <a:spLocks/>
              </p:cNvSpPr>
              <p:nvPr/>
            </p:nvSpPr>
            <p:spPr bwMode="auto">
              <a:xfrm>
                <a:off x="2982" y="2928"/>
                <a:ext cx="876" cy="135"/>
              </a:xfrm>
              <a:custGeom>
                <a:avLst/>
                <a:gdLst>
                  <a:gd name="T0" fmla="*/ 0 w 726"/>
                  <a:gd name="T1" fmla="*/ 0 h 135"/>
                  <a:gd name="T2" fmla="*/ 24 w 726"/>
                  <a:gd name="T3" fmla="*/ 66 h 135"/>
                  <a:gd name="T4" fmla="*/ 114 w 726"/>
                  <a:gd name="T5" fmla="*/ 114 h 135"/>
                  <a:gd name="T6" fmla="*/ 432 w 726"/>
                  <a:gd name="T7" fmla="*/ 132 h 135"/>
                  <a:gd name="T8" fmla="*/ 726 w 726"/>
                  <a:gd name="T9" fmla="*/ 13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6" h="135">
                    <a:moveTo>
                      <a:pt x="0" y="0"/>
                    </a:moveTo>
                    <a:cubicBezTo>
                      <a:pt x="2" y="23"/>
                      <a:pt x="5" y="47"/>
                      <a:pt x="24" y="66"/>
                    </a:cubicBezTo>
                    <a:cubicBezTo>
                      <a:pt x="43" y="85"/>
                      <a:pt x="46" y="103"/>
                      <a:pt x="114" y="114"/>
                    </a:cubicBezTo>
                    <a:cubicBezTo>
                      <a:pt x="182" y="125"/>
                      <a:pt x="330" y="129"/>
                      <a:pt x="432" y="132"/>
                    </a:cubicBezTo>
                    <a:cubicBezTo>
                      <a:pt x="534" y="135"/>
                      <a:pt x="630" y="133"/>
                      <a:pt x="726" y="132"/>
                    </a:cubicBezTo>
                  </a:path>
                </a:pathLst>
              </a:custGeom>
              <a:noFill/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sy="50000" kx="2453608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cxnSp>
          <p:nvCxnSpPr>
            <p:cNvPr id="68" name="直接连接符 67"/>
            <p:cNvCxnSpPr>
              <a:stCxn id="28" idx="0"/>
              <a:endCxn id="12" idx="0"/>
            </p:cNvCxnSpPr>
            <p:nvPr/>
          </p:nvCxnSpPr>
          <p:spPr>
            <a:xfrm>
              <a:off x="5353843" y="2995611"/>
              <a:ext cx="13441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V="1">
              <a:off x="6385718" y="2806699"/>
              <a:ext cx="1" cy="335860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组合 78"/>
          <p:cNvGrpSpPr/>
          <p:nvPr/>
        </p:nvGrpSpPr>
        <p:grpSpPr>
          <a:xfrm>
            <a:off x="6333264" y="4565324"/>
            <a:ext cx="831024" cy="1311599"/>
            <a:chOff x="6333264" y="4565324"/>
            <a:chExt cx="831024" cy="1311599"/>
          </a:xfrm>
        </p:grpSpPr>
        <p:sp>
          <p:nvSpPr>
            <p:cNvPr id="72" name="任意多边形 71"/>
            <p:cNvSpPr/>
            <p:nvPr/>
          </p:nvSpPr>
          <p:spPr>
            <a:xfrm>
              <a:off x="6333264" y="5465742"/>
              <a:ext cx="831024" cy="411181"/>
            </a:xfrm>
            <a:custGeom>
              <a:avLst/>
              <a:gdLst>
                <a:gd name="connsiteX0" fmla="*/ 0 w 602428"/>
                <a:gd name="connsiteY0" fmla="*/ 0 h 411181"/>
                <a:gd name="connsiteX1" fmla="*/ 236668 w 602428"/>
                <a:gd name="connsiteY1" fmla="*/ 43031 h 411181"/>
                <a:gd name="connsiteX2" fmla="*/ 301214 w 602428"/>
                <a:gd name="connsiteY2" fmla="*/ 236668 h 411181"/>
                <a:gd name="connsiteX3" fmla="*/ 365760 w 602428"/>
                <a:gd name="connsiteY3" fmla="*/ 387275 h 411181"/>
                <a:gd name="connsiteX4" fmla="*/ 602428 w 602428"/>
                <a:gd name="connsiteY4" fmla="*/ 408791 h 411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428" h="411181">
                  <a:moveTo>
                    <a:pt x="0" y="0"/>
                  </a:moveTo>
                  <a:cubicBezTo>
                    <a:pt x="93233" y="1793"/>
                    <a:pt x="186466" y="3586"/>
                    <a:pt x="236668" y="43031"/>
                  </a:cubicBezTo>
                  <a:cubicBezTo>
                    <a:pt x="286870" y="82476"/>
                    <a:pt x="279699" y="179294"/>
                    <a:pt x="301214" y="236668"/>
                  </a:cubicBezTo>
                  <a:cubicBezTo>
                    <a:pt x="322729" y="294042"/>
                    <a:pt x="315558" y="358588"/>
                    <a:pt x="365760" y="387275"/>
                  </a:cubicBezTo>
                  <a:cubicBezTo>
                    <a:pt x="415962" y="415962"/>
                    <a:pt x="509195" y="412376"/>
                    <a:pt x="602428" y="408791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6390042" y="4565324"/>
              <a:ext cx="645459" cy="268446"/>
            </a:xfrm>
            <a:custGeom>
              <a:avLst/>
              <a:gdLst>
                <a:gd name="connsiteX0" fmla="*/ 0 w 645459"/>
                <a:gd name="connsiteY0" fmla="*/ 264860 h 268446"/>
                <a:gd name="connsiteX1" fmla="*/ 441064 w 645459"/>
                <a:gd name="connsiteY1" fmla="*/ 232587 h 268446"/>
                <a:gd name="connsiteX2" fmla="*/ 516367 w 645459"/>
                <a:gd name="connsiteY2" fmla="*/ 6676 h 268446"/>
                <a:gd name="connsiteX3" fmla="*/ 645459 w 645459"/>
                <a:gd name="connsiteY3" fmla="*/ 81980 h 26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459" h="268446">
                  <a:moveTo>
                    <a:pt x="0" y="264860"/>
                  </a:moveTo>
                  <a:cubicBezTo>
                    <a:pt x="177501" y="270239"/>
                    <a:pt x="355003" y="275618"/>
                    <a:pt x="441064" y="232587"/>
                  </a:cubicBezTo>
                  <a:cubicBezTo>
                    <a:pt x="527125" y="189556"/>
                    <a:pt x="482301" y="31777"/>
                    <a:pt x="516367" y="6676"/>
                  </a:cubicBezTo>
                  <a:cubicBezTo>
                    <a:pt x="550433" y="-18425"/>
                    <a:pt x="597946" y="31777"/>
                    <a:pt x="645459" y="8198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6389511" y="3838222"/>
            <a:ext cx="496711" cy="372534"/>
          </a:xfrm>
          <a:custGeom>
            <a:avLst/>
            <a:gdLst>
              <a:gd name="connsiteX0" fmla="*/ 0 w 496711"/>
              <a:gd name="connsiteY0" fmla="*/ 372534 h 372534"/>
              <a:gd name="connsiteX1" fmla="*/ 496711 w 496711"/>
              <a:gd name="connsiteY1" fmla="*/ 372534 h 372534"/>
              <a:gd name="connsiteX2" fmla="*/ 496711 w 496711"/>
              <a:gd name="connsiteY2" fmla="*/ 0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711" h="372534">
                <a:moveTo>
                  <a:pt x="0" y="372534"/>
                </a:moveTo>
                <a:lnTo>
                  <a:pt x="496711" y="372534"/>
                </a:lnTo>
                <a:lnTo>
                  <a:pt x="496711" y="0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1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积分型单稳态触发器</a:t>
            </a:r>
            <a:endParaRPr lang="zh-CN" altLang="en-US" dirty="0"/>
          </a:p>
        </p:txBody>
      </p:sp>
      <p:pic>
        <p:nvPicPr>
          <p:cNvPr id="4" name="Picture 18" descr="10-3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" t="3131" b="5359"/>
          <a:stretch>
            <a:fillRect/>
          </a:stretch>
        </p:blipFill>
        <p:spPr bwMode="auto">
          <a:xfrm>
            <a:off x="1404143" y="1484784"/>
            <a:ext cx="5737369" cy="2376264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611560" y="1715848"/>
            <a:ext cx="5731140" cy="2329866"/>
            <a:chOff x="611560" y="1715848"/>
            <a:chExt cx="5731140" cy="2329866"/>
          </a:xfrm>
        </p:grpSpPr>
        <p:sp>
          <p:nvSpPr>
            <p:cNvPr id="5" name="TextBox 4"/>
            <p:cNvSpPr txBox="1"/>
            <p:nvPr/>
          </p:nvSpPr>
          <p:spPr>
            <a:xfrm>
              <a:off x="1763688" y="202602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19872" y="202602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12160" y="1841357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40598" y="204932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71138" y="171584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1560" y="3676382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稳态时的电位分布</a:t>
              </a:r>
              <a:endParaRPr lang="zh-CN" altLang="en-US" dirty="0"/>
            </a:p>
          </p:txBody>
        </p:sp>
      </p:grpSp>
      <p:sp>
        <p:nvSpPr>
          <p:cNvPr id="12" name="任意多边形 11"/>
          <p:cNvSpPr/>
          <p:nvPr/>
        </p:nvSpPr>
        <p:spPr>
          <a:xfrm>
            <a:off x="1333948" y="2538805"/>
            <a:ext cx="591671" cy="365760"/>
          </a:xfrm>
          <a:custGeom>
            <a:avLst/>
            <a:gdLst>
              <a:gd name="connsiteX0" fmla="*/ 0 w 591671"/>
              <a:gd name="connsiteY0" fmla="*/ 365760 h 365760"/>
              <a:gd name="connsiteX1" fmla="*/ 290457 w 591671"/>
              <a:gd name="connsiteY1" fmla="*/ 365760 h 365760"/>
              <a:gd name="connsiteX2" fmla="*/ 290457 w 591671"/>
              <a:gd name="connsiteY2" fmla="*/ 0 h 365760"/>
              <a:gd name="connsiteX3" fmla="*/ 591671 w 591671"/>
              <a:gd name="connsiteY3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671" h="365760">
                <a:moveTo>
                  <a:pt x="0" y="365760"/>
                </a:moveTo>
                <a:lnTo>
                  <a:pt x="290457" y="365760"/>
                </a:lnTo>
                <a:lnTo>
                  <a:pt x="290457" y="0"/>
                </a:lnTo>
                <a:lnTo>
                  <a:pt x="591671" y="0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377901" y="2710927"/>
            <a:ext cx="505610" cy="408791"/>
          </a:xfrm>
          <a:custGeom>
            <a:avLst/>
            <a:gdLst>
              <a:gd name="connsiteX0" fmla="*/ 0 w 505610"/>
              <a:gd name="connsiteY0" fmla="*/ 0 h 408791"/>
              <a:gd name="connsiteX1" fmla="*/ 301214 w 505610"/>
              <a:gd name="connsiteY1" fmla="*/ 0 h 408791"/>
              <a:gd name="connsiteX2" fmla="*/ 301214 w 505610"/>
              <a:gd name="connsiteY2" fmla="*/ 408791 h 408791"/>
              <a:gd name="connsiteX3" fmla="*/ 505610 w 505610"/>
              <a:gd name="connsiteY3" fmla="*/ 408791 h 408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10" h="408791">
                <a:moveTo>
                  <a:pt x="0" y="0"/>
                </a:moveTo>
                <a:lnTo>
                  <a:pt x="301214" y="0"/>
                </a:lnTo>
                <a:lnTo>
                  <a:pt x="301214" y="408791"/>
                </a:lnTo>
                <a:lnTo>
                  <a:pt x="505610" y="408791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033676" y="2412916"/>
            <a:ext cx="451822" cy="441063"/>
          </a:xfrm>
          <a:custGeom>
            <a:avLst/>
            <a:gdLst>
              <a:gd name="connsiteX0" fmla="*/ 0 w 451822"/>
              <a:gd name="connsiteY0" fmla="*/ 0 h 441063"/>
              <a:gd name="connsiteX1" fmla="*/ 225911 w 451822"/>
              <a:gd name="connsiteY1" fmla="*/ 0 h 441063"/>
              <a:gd name="connsiteX2" fmla="*/ 236669 w 451822"/>
              <a:gd name="connsiteY2" fmla="*/ 441063 h 441063"/>
              <a:gd name="connsiteX3" fmla="*/ 451822 w 451822"/>
              <a:gd name="connsiteY3" fmla="*/ 441063 h 44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822" h="441063">
                <a:moveTo>
                  <a:pt x="0" y="0"/>
                </a:moveTo>
                <a:lnTo>
                  <a:pt x="225911" y="0"/>
                </a:lnTo>
                <a:lnTo>
                  <a:pt x="236669" y="441063"/>
                </a:lnTo>
                <a:lnTo>
                  <a:pt x="451822" y="441063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331391" y="285397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++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3302598" y="2494174"/>
            <a:ext cx="1380422" cy="367360"/>
          </a:xfrm>
          <a:custGeom>
            <a:avLst/>
            <a:gdLst>
              <a:gd name="connsiteX0" fmla="*/ 1301675 w 1380422"/>
              <a:gd name="connsiteY0" fmla="*/ 367360 h 367360"/>
              <a:gd name="connsiteX1" fmla="*/ 1290917 w 1380422"/>
              <a:gd name="connsiteY1" fmla="*/ 55388 h 367360"/>
              <a:gd name="connsiteX2" fmla="*/ 398033 w 1380422"/>
              <a:gd name="connsiteY2" fmla="*/ 12358 h 367360"/>
              <a:gd name="connsiteX3" fmla="*/ 0 w 1380422"/>
              <a:gd name="connsiteY3" fmla="*/ 195238 h 3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422" h="367360">
                <a:moveTo>
                  <a:pt x="1301675" y="367360"/>
                </a:moveTo>
                <a:cubicBezTo>
                  <a:pt x="1371599" y="240957"/>
                  <a:pt x="1441524" y="114555"/>
                  <a:pt x="1290917" y="55388"/>
                </a:cubicBezTo>
                <a:cubicBezTo>
                  <a:pt x="1140310" y="-3779"/>
                  <a:pt x="613186" y="-10950"/>
                  <a:pt x="398033" y="12358"/>
                </a:cubicBezTo>
                <a:cubicBezTo>
                  <a:pt x="182880" y="35666"/>
                  <a:pt x="91440" y="115452"/>
                  <a:pt x="0" y="195238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43833" y="404571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输入上跳至高电平，暂稳态开始。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3833" y="4452787"/>
            <a:ext cx="412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电容放电，电位降至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T</a:t>
            </a:r>
            <a:r>
              <a:rPr lang="zh-CN" altLang="en-US" dirty="0" smtClean="0"/>
              <a:t>，暂稳态结束。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5201678" y="3119718"/>
            <a:ext cx="594458" cy="369332"/>
            <a:chOff x="5201678" y="3119718"/>
            <a:chExt cx="59445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201678" y="3119718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V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5796136" y="3119718"/>
              <a:ext cx="0" cy="36933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任意多边形 22"/>
          <p:cNvSpPr/>
          <p:nvPr/>
        </p:nvSpPr>
        <p:spPr>
          <a:xfrm>
            <a:off x="6465346" y="2409713"/>
            <a:ext cx="193638" cy="430306"/>
          </a:xfrm>
          <a:custGeom>
            <a:avLst/>
            <a:gdLst>
              <a:gd name="connsiteX0" fmla="*/ 0 w 193638"/>
              <a:gd name="connsiteY0" fmla="*/ 430306 h 430306"/>
              <a:gd name="connsiteX1" fmla="*/ 0 w 193638"/>
              <a:gd name="connsiteY1" fmla="*/ 0 h 430306"/>
              <a:gd name="connsiteX2" fmla="*/ 193638 w 193638"/>
              <a:gd name="connsiteY2" fmla="*/ 0 h 43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638" h="430306">
                <a:moveTo>
                  <a:pt x="0" y="430306"/>
                </a:moveTo>
                <a:lnTo>
                  <a:pt x="0" y="0"/>
                </a:lnTo>
                <a:lnTo>
                  <a:pt x="193638" y="0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70026" y="490809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输入下跳至低电平，恢复稳态。</a:t>
            </a:r>
            <a:endParaRPr lang="zh-CN" altLang="en-US" dirty="0"/>
          </a:p>
        </p:txBody>
      </p:sp>
      <p:sp>
        <p:nvSpPr>
          <p:cNvPr id="26" name="任意多边形 25"/>
          <p:cNvSpPr/>
          <p:nvPr/>
        </p:nvSpPr>
        <p:spPr>
          <a:xfrm>
            <a:off x="1907704" y="2538805"/>
            <a:ext cx="376518" cy="376517"/>
          </a:xfrm>
          <a:custGeom>
            <a:avLst/>
            <a:gdLst>
              <a:gd name="connsiteX0" fmla="*/ 0 w 376518"/>
              <a:gd name="connsiteY0" fmla="*/ 0 h 376517"/>
              <a:gd name="connsiteX1" fmla="*/ 204396 w 376518"/>
              <a:gd name="connsiteY1" fmla="*/ 10757 h 376517"/>
              <a:gd name="connsiteX2" fmla="*/ 204396 w 376518"/>
              <a:gd name="connsiteY2" fmla="*/ 376517 h 376517"/>
              <a:gd name="connsiteX3" fmla="*/ 376518 w 376518"/>
              <a:gd name="connsiteY3" fmla="*/ 376517 h 37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518" h="376517">
                <a:moveTo>
                  <a:pt x="0" y="0"/>
                </a:moveTo>
                <a:lnTo>
                  <a:pt x="204396" y="10757"/>
                </a:lnTo>
                <a:lnTo>
                  <a:pt x="204396" y="376517"/>
                </a:lnTo>
                <a:lnTo>
                  <a:pt x="376518" y="376517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3883511" y="2710927"/>
            <a:ext cx="657087" cy="408791"/>
          </a:xfrm>
          <a:custGeom>
            <a:avLst/>
            <a:gdLst>
              <a:gd name="connsiteX0" fmla="*/ 0 w 322729"/>
              <a:gd name="connsiteY0" fmla="*/ 408791 h 408791"/>
              <a:gd name="connsiteX1" fmla="*/ 129092 w 322729"/>
              <a:gd name="connsiteY1" fmla="*/ 408791 h 408791"/>
              <a:gd name="connsiteX2" fmla="*/ 129092 w 322729"/>
              <a:gd name="connsiteY2" fmla="*/ 0 h 408791"/>
              <a:gd name="connsiteX3" fmla="*/ 322729 w 322729"/>
              <a:gd name="connsiteY3" fmla="*/ 0 h 408791"/>
              <a:gd name="connsiteX4" fmla="*/ 322729 w 322729"/>
              <a:gd name="connsiteY4" fmla="*/ 0 h 408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729" h="408791">
                <a:moveTo>
                  <a:pt x="0" y="408791"/>
                </a:moveTo>
                <a:lnTo>
                  <a:pt x="129092" y="408791"/>
                </a:lnTo>
                <a:lnTo>
                  <a:pt x="129092" y="0"/>
                </a:lnTo>
                <a:lnTo>
                  <a:pt x="322729" y="0"/>
                </a:lnTo>
                <a:lnTo>
                  <a:pt x="322729" y="0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3593054" y="2274922"/>
            <a:ext cx="1183341" cy="672673"/>
          </a:xfrm>
          <a:custGeom>
            <a:avLst/>
            <a:gdLst>
              <a:gd name="connsiteX0" fmla="*/ 0 w 1183341"/>
              <a:gd name="connsiteY0" fmla="*/ 27214 h 672673"/>
              <a:gd name="connsiteX1" fmla="*/ 892885 w 1183341"/>
              <a:gd name="connsiteY1" fmla="*/ 16457 h 672673"/>
              <a:gd name="connsiteX2" fmla="*/ 1129553 w 1183341"/>
              <a:gd name="connsiteY2" fmla="*/ 220852 h 672673"/>
              <a:gd name="connsiteX3" fmla="*/ 1183341 w 1183341"/>
              <a:gd name="connsiteY3" fmla="*/ 672673 h 672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672673">
                <a:moveTo>
                  <a:pt x="0" y="27214"/>
                </a:moveTo>
                <a:cubicBezTo>
                  <a:pt x="352313" y="5699"/>
                  <a:pt x="704626" y="-15816"/>
                  <a:pt x="892885" y="16457"/>
                </a:cubicBezTo>
                <a:cubicBezTo>
                  <a:pt x="1081144" y="48730"/>
                  <a:pt x="1081144" y="111483"/>
                  <a:pt x="1129553" y="220852"/>
                </a:cubicBezTo>
                <a:cubicBezTo>
                  <a:pt x="1177962" y="330221"/>
                  <a:pt x="1180651" y="501447"/>
                  <a:pt x="1183341" y="672673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634810" y="3861048"/>
            <a:ext cx="3185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特点：</a:t>
            </a:r>
            <a:endParaRPr lang="en-US" altLang="zh-CN" dirty="0" smtClean="0"/>
          </a:p>
          <a:p>
            <a:r>
              <a:rPr lang="zh-CN" altLang="en-US" dirty="0"/>
              <a:t>输入脉冲宽度大于输出</a:t>
            </a:r>
            <a:r>
              <a:rPr lang="zh-CN" altLang="en-US" dirty="0" smtClean="0"/>
              <a:t>脉冲；</a:t>
            </a:r>
            <a:endParaRPr lang="en-US" altLang="zh-CN" dirty="0" smtClean="0"/>
          </a:p>
          <a:p>
            <a:r>
              <a:rPr lang="zh-CN" altLang="en-US" dirty="0"/>
              <a:t>无正反馈过程</a:t>
            </a:r>
            <a:r>
              <a:rPr lang="zh-CN" altLang="en-US" dirty="0" smtClean="0"/>
              <a:t>，</a:t>
            </a:r>
            <a:r>
              <a:rPr lang="zh-CN" altLang="en-US" dirty="0"/>
              <a:t>波形较差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抗干扰能力强。</a:t>
            </a:r>
          </a:p>
        </p:txBody>
      </p:sp>
    </p:spTree>
    <p:extLst>
      <p:ext uri="{BB962C8B-B14F-4D97-AF65-F5344CB8AC3E}">
        <p14:creationId xmlns:p14="http://schemas.microsoft.com/office/powerpoint/2010/main" val="31729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  <p:bldP spid="15" grpId="1"/>
      <p:bldP spid="15" grpId="2"/>
      <p:bldP spid="16" grpId="0" animBg="1"/>
      <p:bldP spid="16" grpId="1" animBg="1"/>
      <p:bldP spid="18" grpId="0"/>
      <p:bldP spid="19" grpId="0"/>
      <p:bldP spid="23" grpId="0" animBg="1"/>
      <p:bldP spid="24" grpId="0"/>
      <p:bldP spid="26" grpId="0" animBg="1"/>
      <p:bldP spid="27" grpId="0" animBg="1"/>
      <p:bldP spid="28" grpId="0" animBg="1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集成单稳态触发器</a:t>
            </a:r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0063" y="4241800"/>
            <a:ext cx="7772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tabLst>
                <a:tab pos="1260475" algn="l"/>
              </a:tabLst>
            </a:pPr>
            <a:r>
              <a:rPr kumimoji="0" lang="en-US" altLang="zh-CN" sz="2400" dirty="0">
                <a:latin typeface="宋体" charset="-122"/>
              </a:rPr>
              <a:t>   </a:t>
            </a:r>
            <a:r>
              <a:rPr kumimoji="0" lang="zh-CN" altLang="en-US" sz="2400" dirty="0">
                <a:latin typeface="宋体" charset="-122"/>
              </a:rPr>
              <a:t>控制电路用于产生窄脉冲。当输入满足以下条件时，控制电路产生窄脉冲：</a:t>
            </a:r>
            <a:endParaRPr kumimoji="0" lang="zh-CN" altLang="en-US" sz="2400" b="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20" y="5114925"/>
            <a:ext cx="87129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/>
            <a:r>
              <a:rPr kumimoji="0" lang="zh-CN" altLang="en-US" sz="2400" dirty="0">
                <a:latin typeface="宋体" charset="-122"/>
              </a:rPr>
              <a:t>（</a:t>
            </a:r>
            <a:r>
              <a:rPr kumimoji="0" lang="en-US" altLang="zh-CN" sz="2400" dirty="0">
                <a:latin typeface="宋体" charset="-122"/>
              </a:rPr>
              <a:t>1</a:t>
            </a:r>
            <a:r>
              <a:rPr kumimoji="0" lang="zh-CN" altLang="en-US" sz="2400" dirty="0">
                <a:latin typeface="宋体" charset="-122"/>
              </a:rPr>
              <a:t>）若</a:t>
            </a:r>
            <a:r>
              <a:rPr kumimoji="0" lang="en-US" altLang="zh-CN" sz="2400" i="1" dirty="0"/>
              <a:t>A</a:t>
            </a:r>
            <a:r>
              <a:rPr kumimoji="0" lang="en-US" altLang="zh-CN" sz="2400" baseline="-30000" dirty="0"/>
              <a:t>1</a:t>
            </a:r>
            <a:r>
              <a:rPr kumimoji="0" lang="zh-CN" altLang="en-US" sz="2400" dirty="0"/>
              <a:t>、</a:t>
            </a:r>
            <a:r>
              <a:rPr kumimoji="0" lang="en-US" altLang="zh-CN" sz="2400" i="1" dirty="0"/>
              <a:t>A</a:t>
            </a:r>
            <a:r>
              <a:rPr kumimoji="0" lang="en-US" altLang="zh-CN" sz="2400" baseline="-30000" dirty="0"/>
              <a:t>2</a:t>
            </a:r>
            <a:r>
              <a:rPr kumimoji="0" lang="zh-CN" altLang="en-US" sz="2400" dirty="0">
                <a:latin typeface="宋体" charset="-122"/>
              </a:rPr>
              <a:t>中至少有一个为</a:t>
            </a:r>
            <a:r>
              <a:rPr kumimoji="0" lang="en-US" altLang="zh-CN" sz="2400" dirty="0">
                <a:latin typeface="宋体" charset="-122"/>
              </a:rPr>
              <a:t>0</a:t>
            </a:r>
            <a:r>
              <a:rPr kumimoji="0" lang="zh-CN" altLang="en-US" sz="2400" dirty="0">
                <a:latin typeface="宋体" charset="-122"/>
              </a:rPr>
              <a:t>时，</a:t>
            </a:r>
            <a:r>
              <a:rPr kumimoji="0" lang="en-US" altLang="zh-CN" sz="2400" dirty="0"/>
              <a:t>B</a:t>
            </a:r>
            <a:r>
              <a:rPr kumimoji="0" lang="zh-CN" altLang="en-US" sz="2400" dirty="0">
                <a:latin typeface="宋体" charset="-122"/>
              </a:rPr>
              <a:t>由</a:t>
            </a:r>
            <a:r>
              <a:rPr kumimoji="0" lang="en-US" altLang="zh-CN" sz="2400" dirty="0">
                <a:latin typeface="宋体" charset="-122"/>
              </a:rPr>
              <a:t>0↗</a:t>
            </a:r>
            <a:r>
              <a:rPr kumimoji="0" lang="en-US" altLang="zh-CN" sz="2400" dirty="0" smtClean="0">
                <a:latin typeface="宋体" charset="-122"/>
              </a:rPr>
              <a:t>1(</a:t>
            </a:r>
            <a:r>
              <a:rPr kumimoji="0" lang="zh-CN" altLang="en-US" sz="2400" dirty="0" smtClean="0">
                <a:latin typeface="宋体" charset="-122"/>
              </a:rPr>
              <a:t>正脉冲触发）；</a:t>
            </a:r>
            <a:endParaRPr kumimoji="0" lang="zh-CN" altLang="en-US" sz="24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1794" y="1276350"/>
            <a:ext cx="3421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rgbClr val="CC3300"/>
                </a:solidFill>
                <a:sym typeface="Symbol" pitchFamily="18" charset="2"/>
              </a:rPr>
              <a:t> </a:t>
            </a:r>
            <a:r>
              <a:rPr lang="en-US" altLang="zh-CN" sz="2400" dirty="0"/>
              <a:t>74LS121</a:t>
            </a:r>
            <a:r>
              <a:rPr lang="zh-CN" altLang="en-US" sz="2400" dirty="0"/>
              <a:t>的原理框图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762250" y="1989138"/>
            <a:ext cx="2914650" cy="2032000"/>
          </a:xfrm>
          <a:prstGeom prst="rect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057900" y="1504950"/>
            <a:ext cx="1638300" cy="742950"/>
          </a:xfrm>
          <a:prstGeom prst="wedgeRoundRectCallout">
            <a:avLst>
              <a:gd name="adj1" fmla="val -70250"/>
              <a:gd name="adj2" fmla="val 74144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zh-CN" altLang="en-US" sz="2000">
                <a:solidFill>
                  <a:schemeClr val="bg1"/>
                </a:solidFill>
              </a:rPr>
              <a:t>微分型单稳态触发器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738813" y="2505075"/>
            <a:ext cx="1809750" cy="1409700"/>
          </a:xfrm>
          <a:prstGeom prst="rect">
            <a:avLst/>
          </a:prstGeom>
          <a:noFill/>
          <a:ln w="3175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6888163" y="3900488"/>
            <a:ext cx="1333500" cy="495300"/>
          </a:xfrm>
          <a:prstGeom prst="wedgeRoundRectCallout">
            <a:avLst>
              <a:gd name="adj1" fmla="val -45477"/>
              <a:gd name="adj2" fmla="val -113139"/>
              <a:gd name="adj3" fmla="val 16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zh-CN" altLang="en-US" sz="2000">
                <a:solidFill>
                  <a:schemeClr val="bg1"/>
                </a:solidFill>
              </a:rPr>
              <a:t>输出缓冲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51520" y="5557764"/>
            <a:ext cx="83924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r>
              <a:rPr kumimoji="0" lang="zh-CN" altLang="en-US" sz="2400" dirty="0">
                <a:latin typeface="宋体" charset="-122"/>
              </a:rPr>
              <a:t>（</a:t>
            </a:r>
            <a:r>
              <a:rPr kumimoji="0" lang="en-US" altLang="zh-CN" sz="2400" dirty="0">
                <a:latin typeface="宋体" charset="-122"/>
              </a:rPr>
              <a:t>2</a:t>
            </a:r>
            <a:r>
              <a:rPr kumimoji="0" lang="zh-CN" altLang="en-US" sz="2400" dirty="0">
                <a:latin typeface="宋体" charset="-122"/>
              </a:rPr>
              <a:t>）若</a:t>
            </a:r>
            <a:r>
              <a:rPr kumimoji="0" lang="en-US" altLang="zh-CN" sz="2400" i="1" dirty="0"/>
              <a:t>B</a:t>
            </a:r>
            <a:r>
              <a:rPr kumimoji="0" lang="en-US" altLang="zh-CN" sz="2400" dirty="0"/>
              <a:t>=1</a:t>
            </a:r>
            <a:r>
              <a:rPr kumimoji="0" lang="zh-CN" altLang="en-US" sz="2400" dirty="0">
                <a:latin typeface="宋体" charset="-122"/>
              </a:rPr>
              <a:t>，</a:t>
            </a:r>
            <a:r>
              <a:rPr kumimoji="0" lang="en-US" altLang="zh-CN" sz="2400" i="1" dirty="0"/>
              <a:t>A</a:t>
            </a:r>
            <a:r>
              <a:rPr kumimoji="0" lang="en-US" altLang="zh-CN" sz="2400" baseline="-30000" dirty="0"/>
              <a:t>1</a:t>
            </a:r>
            <a:r>
              <a:rPr kumimoji="0" lang="zh-CN" altLang="en-US" sz="2400" dirty="0">
                <a:latin typeface="宋体" charset="-122"/>
              </a:rPr>
              <a:t>、</a:t>
            </a:r>
            <a:r>
              <a:rPr kumimoji="0" lang="en-US" altLang="zh-CN" sz="2400" i="1" dirty="0"/>
              <a:t>A</a:t>
            </a:r>
            <a:r>
              <a:rPr kumimoji="0" lang="en-US" altLang="zh-CN" sz="2400" baseline="-30000" dirty="0"/>
              <a:t>2</a:t>
            </a:r>
            <a:r>
              <a:rPr kumimoji="0" lang="zh-CN" altLang="en-US" sz="2400" dirty="0">
                <a:latin typeface="宋体" charset="-122"/>
              </a:rPr>
              <a:t>中至少有一个由</a:t>
            </a:r>
            <a:r>
              <a:rPr kumimoji="0" lang="en-US" altLang="zh-CN" sz="2400" dirty="0">
                <a:latin typeface="宋体" charset="-122"/>
              </a:rPr>
              <a:t>1↗</a:t>
            </a:r>
            <a:r>
              <a:rPr kumimoji="0" lang="en-US" altLang="zh-CN" sz="2400" dirty="0" smtClean="0">
                <a:latin typeface="宋体" charset="-122"/>
              </a:rPr>
              <a:t>0</a:t>
            </a:r>
            <a:r>
              <a:rPr kumimoji="0" lang="zh-CN" altLang="en-US" sz="2400" dirty="0" smtClean="0">
                <a:latin typeface="宋体" charset="-122"/>
              </a:rPr>
              <a:t>（负脉冲触发）。</a:t>
            </a:r>
            <a:r>
              <a:rPr kumimoji="0" lang="zh-CN" altLang="en-US" sz="2400" dirty="0" smtClean="0"/>
              <a:t> </a:t>
            </a:r>
            <a:endParaRPr kumimoji="0" lang="zh-CN" altLang="en-US" sz="2400" dirty="0"/>
          </a:p>
        </p:txBody>
      </p:sp>
      <p:graphicFrame>
        <p:nvGraphicFramePr>
          <p:cNvPr id="12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291800"/>
              </p:ext>
            </p:extLst>
          </p:nvPr>
        </p:nvGraphicFramePr>
        <p:xfrm>
          <a:off x="940594" y="1917700"/>
          <a:ext cx="6891337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Visio" r:id="rId4" imgW="3445154" imgH="945794" progId="Visio.Drawing.6">
                  <p:embed/>
                </p:oleObj>
              </mc:Choice>
              <mc:Fallback>
                <p:oleObj name="Visio" r:id="rId4" imgW="3445154" imgH="945794" progId="Visio.Drawing.6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594" y="1917700"/>
                        <a:ext cx="6891337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308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nimBg="1"/>
      <p:bldP spid="8" grpId="0" animBg="1" autoUpdateAnimBg="0"/>
      <p:bldP spid="9" grpId="0" animBg="1"/>
      <p:bldP spid="10" grpId="0" animBg="1" autoUpdateAnimBg="0"/>
      <p:bldP spid="1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集成单稳态触发器</a:t>
            </a:r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95300" y="1257300"/>
            <a:ext cx="4622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400">
                <a:solidFill>
                  <a:srgbClr val="CC3300"/>
                </a:solidFill>
                <a:sym typeface="Symbol" pitchFamily="18" charset="2"/>
              </a:rPr>
              <a:t></a:t>
            </a:r>
            <a:r>
              <a:rPr kumimoji="0" lang="en-US" altLang="zh-CN" sz="2400"/>
              <a:t> 74LS121</a:t>
            </a:r>
            <a:r>
              <a:rPr kumimoji="0" lang="zh-CN" altLang="en-US" sz="2400">
                <a:latin typeface="宋体" charset="-122"/>
              </a:rPr>
              <a:t>内部结构和逻辑符号</a:t>
            </a:r>
            <a:r>
              <a:rPr kumimoji="0" lang="zh-CN" altLang="en-US" b="0"/>
              <a:t> </a:t>
            </a:r>
          </a:p>
        </p:txBody>
      </p:sp>
      <p:graphicFrame>
        <p:nvGraphicFramePr>
          <p:cNvPr id="5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288767"/>
              </p:ext>
            </p:extLst>
          </p:nvPr>
        </p:nvGraphicFramePr>
        <p:xfrm>
          <a:off x="1131888" y="1738313"/>
          <a:ext cx="7092950" cy="224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6" name="Visio" r:id="rId4" imgW="3544519" imgH="1122883" progId="Visio.Drawing.6">
                  <p:embed/>
                </p:oleObj>
              </mc:Choice>
              <mc:Fallback>
                <p:oleObj name="Visio" r:id="rId4" imgW="3544519" imgH="1122883" progId="Visio.Drawing.6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1738313"/>
                        <a:ext cx="7092950" cy="224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847647"/>
              </p:ext>
            </p:extLst>
          </p:nvPr>
        </p:nvGraphicFramePr>
        <p:xfrm>
          <a:off x="3279775" y="4048125"/>
          <a:ext cx="2286000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7" name="Visio" r:id="rId6" imgW="1312164" imgH="1373124" progId="Visio.Drawing.6">
                  <p:embed/>
                </p:oleObj>
              </mc:Choice>
              <mc:Fallback>
                <p:oleObj name="Visio" r:id="rId6" imgW="1312164" imgH="137312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75" y="4048125"/>
                        <a:ext cx="2286000" cy="239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1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逻辑功能表</a:t>
            </a:r>
            <a:endParaRPr lang="zh-CN" altLang="en-US" dirty="0"/>
          </a:p>
        </p:txBody>
      </p:sp>
      <p:sp>
        <p:nvSpPr>
          <p:cNvPr id="4" name="Text Box 111"/>
          <p:cNvSpPr txBox="1">
            <a:spLocks noChangeArrowheads="1"/>
          </p:cNvSpPr>
          <p:nvPr/>
        </p:nvSpPr>
        <p:spPr bwMode="auto">
          <a:xfrm>
            <a:off x="381000" y="1377950"/>
            <a:ext cx="44790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CC3300"/>
                </a:solidFill>
                <a:sym typeface="Symbol" pitchFamily="18" charset="2"/>
              </a:rPr>
              <a:t> </a:t>
            </a:r>
            <a:r>
              <a:rPr lang="en-US" altLang="zh-CN" sz="2800"/>
              <a:t>74LS121</a:t>
            </a:r>
            <a:r>
              <a:rPr lang="zh-CN" altLang="en-US" sz="2800"/>
              <a:t>的功能表</a:t>
            </a:r>
          </a:p>
        </p:txBody>
      </p:sp>
      <p:graphicFrame>
        <p:nvGraphicFramePr>
          <p:cNvPr id="5" name="Object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368326"/>
              </p:ext>
            </p:extLst>
          </p:nvPr>
        </p:nvGraphicFramePr>
        <p:xfrm>
          <a:off x="1547664" y="2132856"/>
          <a:ext cx="6042992" cy="3837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Visio" r:id="rId4" imgW="2449068" imgH="1556004" progId="Visio.Drawing.6">
                  <p:embed/>
                </p:oleObj>
              </mc:Choice>
              <mc:Fallback>
                <p:oleObj name="Visio" r:id="rId4" imgW="2449068" imgH="1556004" progId="Visio.Drawing.6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132856"/>
                        <a:ext cx="6042992" cy="3837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680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数字电路常常需要用到各种幅度、宽度以及具有陡峭边沿的脉冲信号，如触发器就需要时钟脉冲（</a:t>
            </a:r>
            <a:r>
              <a:rPr lang="en-US" altLang="zh-CN" dirty="0" smtClean="0"/>
              <a:t>CP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r>
              <a:rPr lang="zh-CN" altLang="en-US" dirty="0"/>
              <a:t>获取这些脉冲信号的方法通常有两种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</a:t>
            </a:r>
            <a:r>
              <a:rPr lang="zh-CN" altLang="en-US" dirty="0"/>
              <a:t>产生；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zh-CN" altLang="en-US" dirty="0"/>
              <a:t>已有信号整形或变换得到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多谐振荡器</a:t>
            </a:r>
            <a:r>
              <a:rPr lang="zh-CN" altLang="en-US" dirty="0" smtClean="0"/>
              <a:t>：产生脉冲信号；</a:t>
            </a:r>
            <a:endParaRPr lang="en-US" altLang="zh-CN" dirty="0" smtClean="0"/>
          </a:p>
          <a:p>
            <a:r>
              <a:rPr lang="zh-CN" altLang="en-US" dirty="0"/>
              <a:t>单稳态触发器和施密特触发器：脉冲</a:t>
            </a:r>
            <a:r>
              <a:rPr lang="zh-CN" altLang="en-US" dirty="0" smtClean="0"/>
              <a:t>信号整形；</a:t>
            </a:r>
            <a:endParaRPr lang="en-US" altLang="zh-CN" dirty="0" smtClean="0"/>
          </a:p>
          <a:p>
            <a:r>
              <a:rPr lang="en-US" altLang="zh-CN" dirty="0"/>
              <a:t>555</a:t>
            </a:r>
            <a:r>
              <a:rPr lang="zh-CN" altLang="en-US" dirty="0"/>
              <a:t>定时器：多用途的定时</a:t>
            </a:r>
            <a:r>
              <a:rPr lang="zh-CN" altLang="en-US" dirty="0" smtClean="0"/>
              <a:t>电路。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92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线路连接方式</a:t>
            </a:r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721595" y="4687590"/>
            <a:ext cx="1771650" cy="476250"/>
            <a:chOff x="2160" y="3624"/>
            <a:chExt cx="1116" cy="300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2160" y="3624"/>
              <a:ext cx="1104" cy="288"/>
            </a:xfrm>
            <a:prstGeom prst="wedgeRoundRectCallout">
              <a:avLst>
                <a:gd name="adj1" fmla="val -59690"/>
                <a:gd name="adj2" fmla="val -88194"/>
                <a:gd name="adj3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 b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172" y="3636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0"/>
                <a:t>正脉冲触发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6037883" y="4643140"/>
            <a:ext cx="1752600" cy="476250"/>
            <a:chOff x="4092" y="3636"/>
            <a:chExt cx="1104" cy="300"/>
          </a:xfrm>
        </p:grpSpPr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4128" y="3648"/>
              <a:ext cx="1044" cy="288"/>
            </a:xfrm>
            <a:prstGeom prst="wedgeRoundRectCallout">
              <a:avLst>
                <a:gd name="adj1" fmla="val -55653"/>
                <a:gd name="adj2" fmla="val -96528"/>
                <a:gd name="adj3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 b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092" y="3636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0"/>
                <a:t>负脉冲触发</a:t>
              </a:r>
            </a:p>
          </p:txBody>
        </p:sp>
      </p:grpSp>
      <p:graphicFrame>
        <p:nvGraphicFramePr>
          <p:cNvPr id="10" name="Object 1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230165"/>
              </p:ext>
            </p:extLst>
          </p:nvPr>
        </p:nvGraphicFramePr>
        <p:xfrm>
          <a:off x="1043608" y="1437978"/>
          <a:ext cx="6354762" cy="298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name="Visio" r:id="rId4" imgW="3788664" imgH="1777594" progId="Visio.Drawing.6">
                  <p:embed/>
                </p:oleObj>
              </mc:Choice>
              <mc:Fallback>
                <p:oleObj name="Visio" r:id="rId4" imgW="3788664" imgH="177759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437978"/>
                        <a:ext cx="6354762" cy="298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57585" y="4871740"/>
            <a:ext cx="3085306" cy="14414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1" lang="zh-CN" altLang="en-US" sz="2800" dirty="0" smtClean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输出脉冲宽度可由下面公式计算：</a:t>
            </a:r>
            <a:endParaRPr kumimoji="1" lang="zh-CN" altLang="en-US" sz="2800" dirty="0"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867726"/>
              </p:ext>
            </p:extLst>
          </p:nvPr>
        </p:nvGraphicFramePr>
        <p:xfrm>
          <a:off x="3343895" y="5725815"/>
          <a:ext cx="53879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7" name="公式" r:id="rId6" imgW="2095200" imgH="228600" progId="Equation.3">
                  <p:embed/>
                </p:oleObj>
              </mc:Choice>
              <mc:Fallback>
                <p:oleObj name="公式" r:id="rId6" imgW="2095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895" y="5725815"/>
                        <a:ext cx="5387975" cy="587375"/>
                      </a:xfrm>
                      <a:prstGeom prst="rect">
                        <a:avLst/>
                      </a:prstGeom>
                      <a:noFill/>
                      <a:ln w="57150" cmpd="thickThin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756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波形图</a:t>
            </a:r>
            <a:endParaRPr lang="zh-CN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268413"/>
            <a:ext cx="6264275" cy="4889500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14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4402832" cy="4525963"/>
          </a:xfrm>
        </p:spPr>
        <p:txBody>
          <a:bodyPr/>
          <a:lstStyle/>
          <a:p>
            <a:r>
              <a:rPr lang="zh-CN" altLang="en-US" dirty="0" smtClean="0"/>
              <a:t>不可重复触发：</a:t>
            </a:r>
            <a:r>
              <a:rPr kumimoji="1" lang="en-US" altLang="zh-CN" dirty="0"/>
              <a:t> 74121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74221</a:t>
            </a:r>
            <a:r>
              <a:rPr kumimoji="1" lang="zh-CN" altLang="en-US" dirty="0"/>
              <a:t>、</a:t>
            </a:r>
            <a:r>
              <a:rPr kumimoji="1" lang="en-US" altLang="zh-CN" dirty="0" smtClean="0"/>
              <a:t>74LS221</a:t>
            </a:r>
          </a:p>
          <a:p>
            <a:r>
              <a:rPr kumimoji="1" lang="zh-CN" altLang="en-US" dirty="0"/>
              <a:t>可重复</a:t>
            </a:r>
            <a:r>
              <a:rPr kumimoji="1" lang="zh-CN" altLang="en-US" dirty="0" smtClean="0"/>
              <a:t>触发：</a:t>
            </a:r>
            <a:r>
              <a:rPr kumimoji="1" lang="en-US" altLang="zh-CN" dirty="0" smtClean="0"/>
              <a:t>74122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74LS122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74123</a:t>
            </a:r>
            <a:r>
              <a:rPr kumimoji="1" lang="zh-CN" altLang="en-US" dirty="0"/>
              <a:t>、</a:t>
            </a:r>
            <a:r>
              <a:rPr kumimoji="1" lang="en-US" altLang="zh-CN" dirty="0"/>
              <a:t>74LS123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62672" cy="1143000"/>
          </a:xfrm>
        </p:spPr>
        <p:txBody>
          <a:bodyPr/>
          <a:lstStyle/>
          <a:p>
            <a:r>
              <a:rPr lang="zh-CN" altLang="en-US" dirty="0" smtClean="0"/>
              <a:t>触发方式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528216"/>
              </p:ext>
            </p:extLst>
          </p:nvPr>
        </p:nvGraphicFramePr>
        <p:xfrm>
          <a:off x="4803775" y="188913"/>
          <a:ext cx="4340225" cy="645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Visio" r:id="rId4" imgW="2495070" imgH="3812875" progId="Visio.Drawing.11">
                  <p:embed/>
                </p:oleObj>
              </mc:Choice>
              <mc:Fallback>
                <p:oleObj name="Visio" r:id="rId4" imgW="2495070" imgH="3812875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t="2754"/>
                      <a:stretch>
                        <a:fillRect/>
                      </a:stretch>
                    </p:blipFill>
                    <p:spPr bwMode="auto">
                      <a:xfrm>
                        <a:off x="4803775" y="188913"/>
                        <a:ext cx="4340225" cy="6453187"/>
                      </a:xfrm>
                      <a:prstGeom prst="rect">
                        <a:avLst/>
                      </a:prstGeom>
                      <a:noFill/>
                      <a:ln w="57150" cmpd="thickThin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458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723536"/>
          </a:xfrm>
        </p:spPr>
        <p:txBody>
          <a:bodyPr/>
          <a:lstStyle/>
          <a:p>
            <a:r>
              <a:rPr lang="zh-CN" altLang="en-US" dirty="0" smtClean="0"/>
              <a:t>脉冲整形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单稳态触发器应用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34362540"/>
              </p:ext>
            </p:extLst>
          </p:nvPr>
        </p:nvGraphicFramePr>
        <p:xfrm>
          <a:off x="1907704" y="2348880"/>
          <a:ext cx="5611805" cy="2884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Visio" r:id="rId4" imgW="2283866" imgH="1175309" progId="Visio.Drawing.11">
                  <p:embed/>
                </p:oleObj>
              </mc:Choice>
              <mc:Fallback>
                <p:oleObj name="Visio" r:id="rId4" imgW="2283866" imgH="1175309" progId="Visio.Drawing.11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348880"/>
                        <a:ext cx="5611805" cy="2884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114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构成多谐振荡器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861843"/>
              </p:ext>
            </p:extLst>
          </p:nvPr>
        </p:nvGraphicFramePr>
        <p:xfrm>
          <a:off x="611560" y="1196752"/>
          <a:ext cx="8208912" cy="5363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Visio" r:id="rId4" imgW="6095520" imgH="5651380" progId="Visio.Drawing.11">
                  <p:embed/>
                </p:oleObj>
              </mc:Choice>
              <mc:Fallback>
                <p:oleObj name="Visio" r:id="rId4" imgW="6095520" imgH="565138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560" y="1196752"/>
                        <a:ext cx="8208912" cy="53634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179512" y="4149080"/>
            <a:ext cx="4392488" cy="1656184"/>
            <a:chOff x="179512" y="4149080"/>
            <a:chExt cx="4392488" cy="1656184"/>
          </a:xfrm>
        </p:grpSpPr>
        <p:sp>
          <p:nvSpPr>
            <p:cNvPr id="2" name="TextBox 1"/>
            <p:cNvSpPr txBox="1"/>
            <p:nvPr/>
          </p:nvSpPr>
          <p:spPr>
            <a:xfrm>
              <a:off x="179512" y="4149080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Q</a:t>
              </a:r>
              <a:r>
                <a:rPr lang="en-US" altLang="zh-CN" baseline="-25000" dirty="0" smtClean="0">
                  <a:solidFill>
                    <a:srgbClr val="0070C0"/>
                  </a:solidFill>
                </a:rPr>
                <a:t>1</a:t>
              </a:r>
              <a:r>
                <a:rPr lang="zh-CN" altLang="en-US" dirty="0" smtClean="0">
                  <a:solidFill>
                    <a:srgbClr val="0070C0"/>
                  </a:solidFill>
                </a:rPr>
                <a:t>触发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V="1">
              <a:off x="1103163" y="4149080"/>
              <a:ext cx="1164581" cy="18466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1103163" y="4333746"/>
              <a:ext cx="1956669" cy="139951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1103163" y="4333746"/>
              <a:ext cx="2676749" cy="147151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1103163" y="4333746"/>
              <a:ext cx="3468837" cy="139951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1749778" y="3239911"/>
            <a:ext cx="5919954" cy="1001502"/>
            <a:chOff x="1749778" y="3239911"/>
            <a:chExt cx="5919954" cy="1001502"/>
          </a:xfrm>
        </p:grpSpPr>
        <p:sp>
          <p:nvSpPr>
            <p:cNvPr id="14" name="TextBox 13"/>
            <p:cNvSpPr txBox="1"/>
            <p:nvPr/>
          </p:nvSpPr>
          <p:spPr>
            <a:xfrm>
              <a:off x="6284416" y="3872081"/>
              <a:ext cx="1385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Q</a:t>
              </a:r>
              <a:r>
                <a:rPr lang="en-US" altLang="zh-CN" baseline="-25000" dirty="0" smtClean="0">
                  <a:solidFill>
                    <a:srgbClr val="0070C0"/>
                  </a:solidFill>
                </a:rPr>
                <a:t>1</a:t>
              </a:r>
              <a:r>
                <a:rPr lang="zh-CN" altLang="en-US" dirty="0" smtClean="0">
                  <a:solidFill>
                    <a:srgbClr val="0070C0"/>
                  </a:solidFill>
                </a:rPr>
                <a:t>触发回路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749778" y="3239911"/>
              <a:ext cx="4696178" cy="632170"/>
            </a:xfrm>
            <a:custGeom>
              <a:avLst/>
              <a:gdLst>
                <a:gd name="connsiteX0" fmla="*/ 4696178 w 4696178"/>
                <a:gd name="connsiteY0" fmla="*/ 0 h 564445"/>
                <a:gd name="connsiteX1" fmla="*/ 4696178 w 4696178"/>
                <a:gd name="connsiteY1" fmla="*/ 564445 h 564445"/>
                <a:gd name="connsiteX2" fmla="*/ 0 w 4696178"/>
                <a:gd name="connsiteY2" fmla="*/ 564445 h 564445"/>
                <a:gd name="connsiteX3" fmla="*/ 11289 w 4696178"/>
                <a:gd name="connsiteY3" fmla="*/ 135467 h 564445"/>
                <a:gd name="connsiteX4" fmla="*/ 11289 w 4696178"/>
                <a:gd name="connsiteY4" fmla="*/ 135467 h 564445"/>
                <a:gd name="connsiteX5" fmla="*/ 11289 w 4696178"/>
                <a:gd name="connsiteY5" fmla="*/ 135467 h 564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6178" h="564445">
                  <a:moveTo>
                    <a:pt x="4696178" y="0"/>
                  </a:moveTo>
                  <a:lnTo>
                    <a:pt x="4696178" y="564445"/>
                  </a:lnTo>
                  <a:lnTo>
                    <a:pt x="0" y="564445"/>
                  </a:lnTo>
                  <a:lnTo>
                    <a:pt x="11289" y="135467"/>
                  </a:lnTo>
                  <a:lnTo>
                    <a:pt x="11289" y="135467"/>
                  </a:lnTo>
                  <a:lnTo>
                    <a:pt x="11289" y="135467"/>
                  </a:lnTo>
                </a:path>
              </a:pathLst>
            </a:custGeom>
            <a:noFill/>
            <a:ln w="1905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734757" y="1556792"/>
            <a:ext cx="923651" cy="1296144"/>
            <a:chOff x="3734757" y="1556792"/>
            <a:chExt cx="923651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3734757" y="1556792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Q</a:t>
              </a:r>
              <a:r>
                <a:rPr lang="en-US" altLang="zh-CN" baseline="-25000" dirty="0" smtClean="0">
                  <a:solidFill>
                    <a:srgbClr val="00B050"/>
                  </a:solidFill>
                </a:rPr>
                <a:t>2</a:t>
              </a:r>
              <a:r>
                <a:rPr lang="zh-CN" altLang="en-US" dirty="0" smtClean="0">
                  <a:solidFill>
                    <a:srgbClr val="00B050"/>
                  </a:solidFill>
                </a:rPr>
                <a:t>触发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H="1">
              <a:off x="4097867" y="1926124"/>
              <a:ext cx="98715" cy="92681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2577598" y="4725144"/>
            <a:ext cx="5820195" cy="713693"/>
            <a:chOff x="2577598" y="4725144"/>
            <a:chExt cx="5820195" cy="713693"/>
          </a:xfrm>
        </p:grpSpPr>
        <p:sp>
          <p:nvSpPr>
            <p:cNvPr id="21" name="TextBox 20"/>
            <p:cNvSpPr txBox="1"/>
            <p:nvPr/>
          </p:nvSpPr>
          <p:spPr>
            <a:xfrm>
              <a:off x="7474142" y="5069505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Q</a:t>
              </a:r>
              <a:r>
                <a:rPr lang="en-US" altLang="zh-CN" baseline="-25000" dirty="0" smtClean="0">
                  <a:solidFill>
                    <a:srgbClr val="00B050"/>
                  </a:solidFill>
                </a:rPr>
                <a:t>2</a:t>
              </a:r>
              <a:r>
                <a:rPr lang="zh-CN" altLang="en-US" dirty="0" smtClean="0">
                  <a:solidFill>
                    <a:srgbClr val="00B050"/>
                  </a:solidFill>
                </a:rPr>
                <a:t>触发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23" name="直接箭头连接符 22"/>
            <p:cNvCxnSpPr>
              <a:stCxn id="21" idx="1"/>
            </p:cNvCxnSpPr>
            <p:nvPr/>
          </p:nvCxnSpPr>
          <p:spPr>
            <a:xfrm flipH="1" flipV="1">
              <a:off x="2577598" y="4781473"/>
              <a:ext cx="4896544" cy="47269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21" idx="1"/>
            </p:cNvCxnSpPr>
            <p:nvPr/>
          </p:nvCxnSpPr>
          <p:spPr>
            <a:xfrm flipH="1" flipV="1">
              <a:off x="3347864" y="4781473"/>
              <a:ext cx="4126278" cy="47269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1" idx="1"/>
            </p:cNvCxnSpPr>
            <p:nvPr/>
          </p:nvCxnSpPr>
          <p:spPr>
            <a:xfrm flipH="1" flipV="1">
              <a:off x="4097867" y="4725144"/>
              <a:ext cx="3376275" cy="529027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1" idx="1"/>
            </p:cNvCxnSpPr>
            <p:nvPr/>
          </p:nvCxnSpPr>
          <p:spPr>
            <a:xfrm flipH="1" flipV="1">
              <a:off x="4860032" y="4725144"/>
              <a:ext cx="2614110" cy="529027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3039228" y="40567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触发区间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2339752" y="4241413"/>
            <a:ext cx="69947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147224" y="4241413"/>
            <a:ext cx="87864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2314" y="252425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49778" y="252425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241460" y="323991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865408" y="337133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81954" y="287057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126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7419" y="1337312"/>
            <a:ext cx="8229600" cy="723536"/>
          </a:xfrm>
        </p:spPr>
        <p:txBody>
          <a:bodyPr/>
          <a:lstStyle/>
          <a:p>
            <a:r>
              <a:rPr lang="en-US" altLang="zh-CN" dirty="0" smtClean="0"/>
              <a:t>CMOS</a:t>
            </a:r>
            <a:r>
              <a:rPr lang="zh-CN" altLang="en-US" dirty="0" smtClean="0"/>
              <a:t>门电路多谐振荡器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多谐振荡器</a:t>
            </a:r>
            <a:endParaRPr lang="zh-CN" altLang="en-US" dirty="0"/>
          </a:p>
        </p:txBody>
      </p:sp>
      <p:grpSp>
        <p:nvGrpSpPr>
          <p:cNvPr id="22" name="Group 91"/>
          <p:cNvGrpSpPr>
            <a:grpSpLocks/>
          </p:cNvGrpSpPr>
          <p:nvPr/>
        </p:nvGrpSpPr>
        <p:grpSpPr bwMode="auto">
          <a:xfrm>
            <a:off x="2455863" y="1970137"/>
            <a:ext cx="3430587" cy="2466975"/>
            <a:chOff x="1511" y="1260"/>
            <a:chExt cx="2161" cy="1554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1700" y="1548"/>
              <a:ext cx="238" cy="351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1951" y="1704"/>
              <a:ext cx="58" cy="5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6"/>
            <p:cNvSpPr>
              <a:spLocks noChangeShapeType="1"/>
            </p:cNvSpPr>
            <p:nvPr/>
          </p:nvSpPr>
          <p:spPr bwMode="auto">
            <a:xfrm flipH="1">
              <a:off x="1512" y="1729"/>
              <a:ext cx="1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7"/>
            <p:cNvSpPr txBox="1">
              <a:spLocks noChangeArrowheads="1"/>
            </p:cNvSpPr>
            <p:nvPr/>
          </p:nvSpPr>
          <p:spPr bwMode="auto">
            <a:xfrm>
              <a:off x="1724" y="1561"/>
              <a:ext cx="267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600"/>
                <a:t>1</a:t>
              </a:r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2837" y="1548"/>
              <a:ext cx="238" cy="351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Oval 9"/>
            <p:cNvSpPr>
              <a:spLocks noChangeArrowheads="1"/>
            </p:cNvSpPr>
            <p:nvPr/>
          </p:nvSpPr>
          <p:spPr bwMode="auto">
            <a:xfrm>
              <a:off x="3089" y="1704"/>
              <a:ext cx="57" cy="5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>
              <a:off x="3154" y="1729"/>
              <a:ext cx="4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1"/>
            <p:cNvSpPr>
              <a:spLocks noChangeShapeType="1"/>
            </p:cNvSpPr>
            <p:nvPr/>
          </p:nvSpPr>
          <p:spPr bwMode="auto">
            <a:xfrm flipH="1" flipV="1">
              <a:off x="2006" y="1729"/>
              <a:ext cx="8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2861" y="1537"/>
              <a:ext cx="267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600"/>
                <a:t>1</a:t>
              </a:r>
            </a:p>
          </p:txBody>
        </p:sp>
        <p:sp>
          <p:nvSpPr>
            <p:cNvPr id="32" name="Rectangle 13"/>
            <p:cNvSpPr>
              <a:spLocks noChangeArrowheads="1"/>
            </p:cNvSpPr>
            <p:nvPr/>
          </p:nvSpPr>
          <p:spPr bwMode="auto">
            <a:xfrm rot="5400000">
              <a:off x="2315" y="2042"/>
              <a:ext cx="240" cy="85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4"/>
            <p:cNvSpPr>
              <a:spLocks noChangeShapeType="1"/>
            </p:cNvSpPr>
            <p:nvPr/>
          </p:nvSpPr>
          <p:spPr bwMode="auto">
            <a:xfrm>
              <a:off x="2428" y="1725"/>
              <a:ext cx="0" cy="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5"/>
            <p:cNvSpPr>
              <a:spLocks noChangeShapeType="1"/>
            </p:cNvSpPr>
            <p:nvPr/>
          </p:nvSpPr>
          <p:spPr bwMode="auto">
            <a:xfrm>
              <a:off x="2432" y="2203"/>
              <a:ext cx="0" cy="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6"/>
            <p:cNvSpPr>
              <a:spLocks noChangeShapeType="1"/>
            </p:cNvSpPr>
            <p:nvPr/>
          </p:nvSpPr>
          <p:spPr bwMode="auto">
            <a:xfrm>
              <a:off x="1511" y="2437"/>
              <a:ext cx="12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17"/>
            <p:cNvSpPr>
              <a:spLocks noChangeShapeType="1"/>
            </p:cNvSpPr>
            <p:nvPr/>
          </p:nvSpPr>
          <p:spPr bwMode="auto">
            <a:xfrm>
              <a:off x="3323" y="1725"/>
              <a:ext cx="0" cy="7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8"/>
            <p:cNvSpPr>
              <a:spLocks noChangeShapeType="1"/>
            </p:cNvSpPr>
            <p:nvPr/>
          </p:nvSpPr>
          <p:spPr bwMode="auto">
            <a:xfrm>
              <a:off x="1511" y="1735"/>
              <a:ext cx="0" cy="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9"/>
            <p:cNvSpPr>
              <a:spLocks noChangeShapeType="1"/>
            </p:cNvSpPr>
            <p:nvPr/>
          </p:nvSpPr>
          <p:spPr bwMode="auto">
            <a:xfrm flipV="1">
              <a:off x="2839" y="2437"/>
              <a:ext cx="4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Oval 20"/>
            <p:cNvSpPr>
              <a:spLocks noChangeArrowheads="1"/>
            </p:cNvSpPr>
            <p:nvPr/>
          </p:nvSpPr>
          <p:spPr bwMode="auto">
            <a:xfrm>
              <a:off x="2420" y="2417"/>
              <a:ext cx="38" cy="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Oval 21"/>
            <p:cNvSpPr>
              <a:spLocks noChangeArrowheads="1"/>
            </p:cNvSpPr>
            <p:nvPr/>
          </p:nvSpPr>
          <p:spPr bwMode="auto">
            <a:xfrm>
              <a:off x="3302" y="1715"/>
              <a:ext cx="38" cy="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Oval 22"/>
            <p:cNvSpPr>
              <a:spLocks noChangeArrowheads="1"/>
            </p:cNvSpPr>
            <p:nvPr/>
          </p:nvSpPr>
          <p:spPr bwMode="auto">
            <a:xfrm>
              <a:off x="2409" y="1713"/>
              <a:ext cx="38" cy="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23"/>
            <p:cNvSpPr txBox="1">
              <a:spLocks noChangeArrowheads="1"/>
            </p:cNvSpPr>
            <p:nvPr/>
          </p:nvSpPr>
          <p:spPr bwMode="auto">
            <a:xfrm>
              <a:off x="2782" y="1270"/>
              <a:ext cx="376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/>
                <a:t>G</a:t>
              </a:r>
              <a:r>
                <a:rPr kumimoji="0" lang="en-US" altLang="zh-CN" baseline="-25000"/>
                <a:t>2</a:t>
              </a:r>
            </a:p>
          </p:txBody>
        </p:sp>
        <p:sp>
          <p:nvSpPr>
            <p:cNvPr id="43" name="Text Box 24"/>
            <p:cNvSpPr txBox="1">
              <a:spLocks noChangeArrowheads="1"/>
            </p:cNvSpPr>
            <p:nvPr/>
          </p:nvSpPr>
          <p:spPr bwMode="auto">
            <a:xfrm>
              <a:off x="1678" y="1260"/>
              <a:ext cx="376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/>
                <a:t>G</a:t>
              </a:r>
              <a:r>
                <a:rPr kumimoji="0" lang="en-US" altLang="zh-CN" baseline="-25000"/>
                <a:t>1</a:t>
              </a:r>
            </a:p>
          </p:txBody>
        </p:sp>
        <p:sp>
          <p:nvSpPr>
            <p:cNvPr id="44" name="Text Box 25"/>
            <p:cNvSpPr txBox="1">
              <a:spLocks noChangeArrowheads="1"/>
            </p:cNvSpPr>
            <p:nvPr/>
          </p:nvSpPr>
          <p:spPr bwMode="auto">
            <a:xfrm>
              <a:off x="2442" y="1949"/>
              <a:ext cx="29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/>
                <a:t>R</a:t>
              </a:r>
            </a:p>
          </p:txBody>
        </p:sp>
        <p:sp>
          <p:nvSpPr>
            <p:cNvPr id="45" name="Text Box 26"/>
            <p:cNvSpPr txBox="1">
              <a:spLocks noChangeArrowheads="1"/>
            </p:cNvSpPr>
            <p:nvPr/>
          </p:nvSpPr>
          <p:spPr bwMode="auto">
            <a:xfrm>
              <a:off x="2655" y="2512"/>
              <a:ext cx="317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/>
                <a:t>C</a:t>
              </a:r>
            </a:p>
          </p:txBody>
        </p:sp>
        <p:sp>
          <p:nvSpPr>
            <p:cNvPr id="46" name="Text Box 27"/>
            <p:cNvSpPr txBox="1">
              <a:spLocks noChangeArrowheads="1"/>
            </p:cNvSpPr>
            <p:nvPr/>
          </p:nvSpPr>
          <p:spPr bwMode="auto">
            <a:xfrm>
              <a:off x="1965" y="1428"/>
              <a:ext cx="427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i="1"/>
                <a:t>v</a:t>
              </a:r>
              <a:r>
                <a:rPr kumimoji="0" lang="en-US" altLang="zh-CN" baseline="-25000"/>
                <a:t>O1</a:t>
              </a:r>
              <a:endParaRPr kumimoji="0" lang="en-US" altLang="zh-CN"/>
            </a:p>
          </p:txBody>
        </p:sp>
        <p:sp>
          <p:nvSpPr>
            <p:cNvPr id="47" name="Text Box 28"/>
            <p:cNvSpPr txBox="1">
              <a:spLocks noChangeArrowheads="1"/>
            </p:cNvSpPr>
            <p:nvPr/>
          </p:nvSpPr>
          <p:spPr bwMode="auto">
            <a:xfrm>
              <a:off x="3244" y="1442"/>
              <a:ext cx="428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i="1"/>
                <a:t>v</a:t>
              </a:r>
              <a:r>
                <a:rPr kumimoji="0" lang="en-US" altLang="zh-CN" baseline="-25000"/>
                <a:t>O2</a:t>
              </a:r>
              <a:endParaRPr kumimoji="0" lang="en-US" altLang="zh-CN"/>
            </a:p>
          </p:txBody>
        </p:sp>
        <p:sp>
          <p:nvSpPr>
            <p:cNvPr id="48" name="Text Box 29"/>
            <p:cNvSpPr txBox="1">
              <a:spLocks noChangeArrowheads="1"/>
            </p:cNvSpPr>
            <p:nvPr/>
          </p:nvSpPr>
          <p:spPr bwMode="auto">
            <a:xfrm>
              <a:off x="2255" y="2371"/>
              <a:ext cx="428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i="1"/>
                <a:t>v</a:t>
              </a:r>
              <a:r>
                <a:rPr kumimoji="0" lang="en-US" altLang="zh-CN" baseline="-25000"/>
                <a:t>I1</a:t>
              </a:r>
              <a:endParaRPr kumimoji="0" lang="en-US" altLang="zh-CN"/>
            </a:p>
          </p:txBody>
        </p:sp>
        <p:sp>
          <p:nvSpPr>
            <p:cNvPr id="49" name="Line 30"/>
            <p:cNvSpPr>
              <a:spLocks noChangeShapeType="1"/>
            </p:cNvSpPr>
            <p:nvPr/>
          </p:nvSpPr>
          <p:spPr bwMode="auto">
            <a:xfrm>
              <a:off x="2770" y="2347"/>
              <a:ext cx="0" cy="18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31"/>
            <p:cNvSpPr>
              <a:spLocks noChangeShapeType="1"/>
            </p:cNvSpPr>
            <p:nvPr/>
          </p:nvSpPr>
          <p:spPr bwMode="auto">
            <a:xfrm>
              <a:off x="2830" y="2347"/>
              <a:ext cx="0" cy="18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" name="Text Box 92"/>
          <p:cNvSpPr txBox="1">
            <a:spLocks noChangeArrowheads="1"/>
          </p:cNvSpPr>
          <p:nvPr/>
        </p:nvSpPr>
        <p:spPr bwMode="auto">
          <a:xfrm>
            <a:off x="454025" y="4151489"/>
            <a:ext cx="8039100" cy="44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 设电路的初态为</a:t>
            </a:r>
            <a:r>
              <a:rPr lang="en-US" altLang="zh-CN" sz="2000" i="1" dirty="0"/>
              <a:t>v</a:t>
            </a:r>
            <a:r>
              <a:rPr lang="en-US" altLang="zh-CN" sz="2000" baseline="-30000" dirty="0"/>
              <a:t>O1</a:t>
            </a:r>
            <a:r>
              <a:rPr lang="en-US" altLang="zh-CN" sz="2000" dirty="0"/>
              <a:t>=1,</a:t>
            </a:r>
            <a:r>
              <a:rPr lang="en-US" altLang="zh-CN" sz="2000" i="1" dirty="0"/>
              <a:t> v</a:t>
            </a:r>
            <a:r>
              <a:rPr lang="en-US" altLang="zh-CN" sz="2000" baseline="-30000" dirty="0"/>
              <a:t>O2</a:t>
            </a:r>
            <a:r>
              <a:rPr lang="en-US" altLang="zh-CN" sz="2000" dirty="0"/>
              <a:t>=0</a:t>
            </a:r>
            <a:r>
              <a:rPr lang="zh-CN" altLang="en-US" sz="2000" dirty="0"/>
              <a:t>，这种状态下不可能持久维持；</a:t>
            </a:r>
          </a:p>
        </p:txBody>
      </p:sp>
      <p:grpSp>
        <p:nvGrpSpPr>
          <p:cNvPr id="53" name="Group 95"/>
          <p:cNvGrpSpPr>
            <a:grpSpLocks/>
          </p:cNvGrpSpPr>
          <p:nvPr/>
        </p:nvGrpSpPr>
        <p:grpSpPr bwMode="auto">
          <a:xfrm>
            <a:off x="3581400" y="2293987"/>
            <a:ext cx="2438400" cy="415925"/>
            <a:chOff x="2292" y="1476"/>
            <a:chExt cx="1536" cy="262"/>
          </a:xfrm>
        </p:grpSpPr>
        <p:sp>
          <p:nvSpPr>
            <p:cNvPr id="54" name="Text Box 93"/>
            <p:cNvSpPr txBox="1">
              <a:spLocks noChangeArrowheads="1"/>
            </p:cNvSpPr>
            <p:nvPr/>
          </p:nvSpPr>
          <p:spPr bwMode="auto">
            <a:xfrm>
              <a:off x="2292" y="1476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宋体" charset="-122"/>
                </a:rPr>
                <a:t>1</a:t>
              </a:r>
            </a:p>
          </p:txBody>
        </p:sp>
        <p:sp>
          <p:nvSpPr>
            <p:cNvPr id="55" name="Text Box 94"/>
            <p:cNvSpPr txBox="1">
              <a:spLocks noChangeArrowheads="1"/>
            </p:cNvSpPr>
            <p:nvPr/>
          </p:nvSpPr>
          <p:spPr bwMode="auto">
            <a:xfrm>
              <a:off x="3612" y="1488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宋体" charset="-122"/>
                </a:rPr>
                <a:t>0</a:t>
              </a:r>
            </a:p>
          </p:txBody>
        </p:sp>
      </p:grpSp>
      <p:grpSp>
        <p:nvGrpSpPr>
          <p:cNvPr id="56" name="Group 105"/>
          <p:cNvGrpSpPr>
            <a:grpSpLocks/>
          </p:cNvGrpSpPr>
          <p:nvPr/>
        </p:nvGrpSpPr>
        <p:grpSpPr bwMode="auto">
          <a:xfrm>
            <a:off x="3257550" y="2827387"/>
            <a:ext cx="1924050" cy="838200"/>
            <a:chOff x="2040" y="1800"/>
            <a:chExt cx="1212" cy="528"/>
          </a:xfrm>
        </p:grpSpPr>
        <p:sp>
          <p:nvSpPr>
            <p:cNvPr id="57" name="Line 101"/>
            <p:cNvSpPr>
              <a:spLocks noChangeShapeType="1"/>
            </p:cNvSpPr>
            <p:nvPr/>
          </p:nvSpPr>
          <p:spPr bwMode="auto">
            <a:xfrm>
              <a:off x="2040" y="1800"/>
              <a:ext cx="30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102"/>
            <p:cNvSpPr>
              <a:spLocks noChangeShapeType="1"/>
            </p:cNvSpPr>
            <p:nvPr/>
          </p:nvSpPr>
          <p:spPr bwMode="auto">
            <a:xfrm>
              <a:off x="2340" y="1800"/>
              <a:ext cx="0" cy="52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03"/>
            <p:cNvSpPr>
              <a:spLocks noChangeShapeType="1"/>
            </p:cNvSpPr>
            <p:nvPr/>
          </p:nvSpPr>
          <p:spPr bwMode="auto">
            <a:xfrm>
              <a:off x="2340" y="2328"/>
              <a:ext cx="912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104"/>
            <p:cNvSpPr>
              <a:spLocks noChangeShapeType="1"/>
            </p:cNvSpPr>
            <p:nvPr/>
          </p:nvSpPr>
          <p:spPr bwMode="auto">
            <a:xfrm flipV="1">
              <a:off x="3252" y="1824"/>
              <a:ext cx="0" cy="50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" name="Group 109"/>
          <p:cNvGrpSpPr>
            <a:grpSpLocks/>
          </p:cNvGrpSpPr>
          <p:nvPr/>
        </p:nvGrpSpPr>
        <p:grpSpPr bwMode="auto">
          <a:xfrm>
            <a:off x="3867150" y="2332087"/>
            <a:ext cx="704850" cy="396875"/>
            <a:chOff x="4260" y="2016"/>
            <a:chExt cx="444" cy="250"/>
          </a:xfrm>
        </p:grpSpPr>
        <p:sp>
          <p:nvSpPr>
            <p:cNvPr id="62" name="Text Box 107"/>
            <p:cNvSpPr txBox="1">
              <a:spLocks noChangeArrowheads="1"/>
            </p:cNvSpPr>
            <p:nvPr/>
          </p:nvSpPr>
          <p:spPr bwMode="auto">
            <a:xfrm>
              <a:off x="4488" y="2016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accent2"/>
                  </a:solidFill>
                  <a:latin typeface="宋体" charset="-122"/>
                </a:rPr>
                <a:t>0</a:t>
              </a:r>
            </a:p>
          </p:txBody>
        </p:sp>
        <p:sp>
          <p:nvSpPr>
            <p:cNvPr id="63" name="Line 108"/>
            <p:cNvSpPr>
              <a:spLocks noChangeShapeType="1"/>
            </p:cNvSpPr>
            <p:nvPr/>
          </p:nvSpPr>
          <p:spPr bwMode="auto">
            <a:xfrm>
              <a:off x="4260" y="2136"/>
              <a:ext cx="264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4" name="Group 110"/>
          <p:cNvGrpSpPr>
            <a:grpSpLocks/>
          </p:cNvGrpSpPr>
          <p:nvPr/>
        </p:nvGrpSpPr>
        <p:grpSpPr bwMode="auto">
          <a:xfrm>
            <a:off x="6000750" y="2332087"/>
            <a:ext cx="704850" cy="396875"/>
            <a:chOff x="4260" y="2016"/>
            <a:chExt cx="444" cy="250"/>
          </a:xfrm>
        </p:grpSpPr>
        <p:sp>
          <p:nvSpPr>
            <p:cNvPr id="65" name="Text Box 111"/>
            <p:cNvSpPr txBox="1">
              <a:spLocks noChangeArrowheads="1"/>
            </p:cNvSpPr>
            <p:nvPr/>
          </p:nvSpPr>
          <p:spPr bwMode="auto">
            <a:xfrm>
              <a:off x="4488" y="2016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accent2"/>
                  </a:solidFill>
                  <a:latin typeface="宋体" charset="-122"/>
                </a:rPr>
                <a:t>1</a:t>
              </a:r>
            </a:p>
          </p:txBody>
        </p:sp>
        <p:sp>
          <p:nvSpPr>
            <p:cNvPr id="66" name="Line 112"/>
            <p:cNvSpPr>
              <a:spLocks noChangeShapeType="1"/>
            </p:cNvSpPr>
            <p:nvPr/>
          </p:nvSpPr>
          <p:spPr bwMode="auto">
            <a:xfrm>
              <a:off x="4260" y="2136"/>
              <a:ext cx="264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" name="Text Box 113"/>
          <p:cNvSpPr txBox="1">
            <a:spLocks noChangeArrowheads="1"/>
          </p:cNvSpPr>
          <p:nvPr/>
        </p:nvSpPr>
        <p:spPr bwMode="auto">
          <a:xfrm>
            <a:off x="404812" y="4742920"/>
            <a:ext cx="8001000" cy="44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）通过</a:t>
            </a:r>
            <a:r>
              <a:rPr lang="en-US" altLang="zh-CN" sz="2000" i="1" dirty="0"/>
              <a:t>v</a:t>
            </a:r>
            <a:r>
              <a:rPr lang="en-US" altLang="zh-CN" sz="2000" baseline="-30000" dirty="0"/>
              <a:t>O1</a:t>
            </a:r>
            <a:r>
              <a:rPr lang="en-US" altLang="zh-CN" sz="2000" dirty="0"/>
              <a:t>→R→C→</a:t>
            </a:r>
            <a:r>
              <a:rPr lang="en-US" altLang="zh-CN" sz="2000" i="1" dirty="0"/>
              <a:t>v</a:t>
            </a:r>
            <a:r>
              <a:rPr lang="en-US" altLang="zh-CN" sz="2000" baseline="-30000" dirty="0"/>
              <a:t>O2</a:t>
            </a:r>
            <a:r>
              <a:rPr lang="zh-CN" altLang="en-US" sz="2000" dirty="0"/>
              <a:t>向</a:t>
            </a:r>
            <a:r>
              <a:rPr lang="en-US" altLang="zh-CN" sz="2000" dirty="0"/>
              <a:t>C</a:t>
            </a:r>
            <a:r>
              <a:rPr lang="zh-CN" altLang="en-US" sz="2000" dirty="0"/>
              <a:t>充电，使</a:t>
            </a:r>
            <a:r>
              <a:rPr lang="en-US" altLang="zh-CN" sz="2000" i="1" dirty="0"/>
              <a:t>v</a:t>
            </a:r>
            <a:r>
              <a:rPr lang="en-US" altLang="zh-CN" sz="2000" baseline="-30000" dirty="0"/>
              <a:t>I1</a:t>
            </a:r>
            <a:r>
              <a:rPr lang="zh-CN" altLang="en-US" sz="2000" dirty="0"/>
              <a:t>不断上升；</a:t>
            </a:r>
          </a:p>
        </p:txBody>
      </p:sp>
      <p:sp>
        <p:nvSpPr>
          <p:cNvPr id="68" name="Text Box 114"/>
          <p:cNvSpPr txBox="1">
            <a:spLocks noChangeArrowheads="1"/>
          </p:cNvSpPr>
          <p:nvPr/>
        </p:nvSpPr>
        <p:spPr bwMode="auto">
          <a:xfrm>
            <a:off x="417066" y="5301208"/>
            <a:ext cx="83098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）当</a:t>
            </a:r>
            <a:r>
              <a:rPr lang="en-US" altLang="zh-CN" sz="2000" i="1" dirty="0"/>
              <a:t>v</a:t>
            </a:r>
            <a:r>
              <a:rPr lang="en-US" altLang="zh-CN" sz="2000" baseline="-30000" dirty="0"/>
              <a:t>I1</a:t>
            </a:r>
            <a:r>
              <a:rPr lang="zh-CN" altLang="en-US" sz="2000" dirty="0"/>
              <a:t>＞</a:t>
            </a:r>
            <a:r>
              <a:rPr lang="en-US" altLang="zh-CN" sz="2000" dirty="0"/>
              <a:t>V</a:t>
            </a:r>
            <a:r>
              <a:rPr lang="en-US" altLang="zh-CN" sz="2000" baseline="-30000" dirty="0"/>
              <a:t>T</a:t>
            </a:r>
            <a:r>
              <a:rPr lang="zh-CN" altLang="en-US" sz="2000" dirty="0"/>
              <a:t>时，</a:t>
            </a:r>
            <a:r>
              <a:rPr lang="en-US" altLang="zh-CN" sz="2000" dirty="0"/>
              <a:t>G</a:t>
            </a:r>
            <a:r>
              <a:rPr lang="en-US" altLang="zh-CN" sz="2000" baseline="-30000" dirty="0"/>
              <a:t>1</a:t>
            </a:r>
            <a:r>
              <a:rPr lang="zh-CN" altLang="en-US" sz="2000" dirty="0"/>
              <a:t>输出低电平，</a:t>
            </a:r>
            <a:r>
              <a:rPr lang="en-US" altLang="zh-CN" sz="2000" dirty="0"/>
              <a:t>G</a:t>
            </a:r>
            <a:r>
              <a:rPr lang="en-US" altLang="zh-CN" sz="2000" baseline="-30000" dirty="0"/>
              <a:t>2</a:t>
            </a:r>
            <a:r>
              <a:rPr lang="zh-CN" altLang="en-US" sz="2000" dirty="0"/>
              <a:t>输出高电平，即</a:t>
            </a:r>
            <a:r>
              <a:rPr lang="en-US" altLang="zh-CN" sz="2000" i="1" dirty="0"/>
              <a:t>v</a:t>
            </a:r>
            <a:r>
              <a:rPr lang="en-US" altLang="zh-CN" sz="2000" baseline="-30000" dirty="0"/>
              <a:t>O1</a:t>
            </a:r>
            <a:r>
              <a:rPr lang="en-US" altLang="zh-CN" sz="2000" dirty="0"/>
              <a:t>=0</a:t>
            </a:r>
            <a:r>
              <a:rPr lang="zh-CN" altLang="en-US" sz="2000" dirty="0"/>
              <a:t>，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v</a:t>
            </a:r>
            <a:r>
              <a:rPr lang="en-US" altLang="zh-CN" sz="2000" baseline="-30000" dirty="0"/>
              <a:t>O2</a:t>
            </a:r>
            <a:r>
              <a:rPr lang="en-US" altLang="zh-CN" sz="2000" dirty="0"/>
              <a:t>=1</a:t>
            </a:r>
            <a:r>
              <a:rPr lang="zh-CN" altLang="en-US" sz="2000" dirty="0"/>
              <a:t>。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724526" y="2692580"/>
            <a:ext cx="300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正反馈过程：到达门电路传输特性的拐点时，</a:t>
            </a:r>
            <a:endParaRPr lang="en-US" altLang="zh-CN" dirty="0" smtClean="0"/>
          </a:p>
          <a:p>
            <a:r>
              <a:rPr lang="en-US" altLang="zh-CN" dirty="0" smtClean="0"/>
              <a:t>V</a:t>
            </a:r>
            <a:r>
              <a:rPr lang="en-US" altLang="zh-CN" baseline="-25000" dirty="0" smtClean="0"/>
              <a:t>11</a:t>
            </a:r>
            <a:r>
              <a:rPr lang="zh-CN" altLang="en-US" dirty="0" smtClean="0"/>
              <a:t>↑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 V</a:t>
            </a:r>
            <a:r>
              <a:rPr lang="en-US" altLang="zh-CN" baseline="-25000" dirty="0" smtClean="0"/>
              <a:t>01</a:t>
            </a:r>
            <a:r>
              <a:rPr lang="zh-CN" altLang="en-US" dirty="0" smtClean="0"/>
              <a:t>↓</a:t>
            </a:r>
            <a:r>
              <a:rPr lang="en-US" altLang="zh-CN" dirty="0" smtClean="0">
                <a:sym typeface="Wingdings" pitchFamily="2" charset="2"/>
              </a:rPr>
              <a:t>V</a:t>
            </a:r>
            <a:r>
              <a:rPr lang="en-US" altLang="zh-CN" baseline="-25000" dirty="0" smtClean="0">
                <a:sym typeface="Wingdings" pitchFamily="2" charset="2"/>
              </a:rPr>
              <a:t>o2</a:t>
            </a:r>
            <a:r>
              <a:rPr lang="zh-CN" altLang="en-US" dirty="0" smtClean="0">
                <a:sym typeface="Wingdings" pitchFamily="2" charset="2"/>
              </a:rPr>
              <a:t>↑</a:t>
            </a:r>
            <a:r>
              <a:rPr lang="en-US" altLang="zh-CN" dirty="0" smtClean="0">
                <a:sym typeface="Wingdings" pitchFamily="2" charset="2"/>
              </a:rPr>
              <a:t>V</a:t>
            </a:r>
            <a:r>
              <a:rPr lang="en-US" altLang="zh-CN" baseline="-25000" dirty="0" smtClean="0">
                <a:sym typeface="Wingdings" pitchFamily="2" charset="2"/>
              </a:rPr>
              <a:t>11</a:t>
            </a:r>
            <a:r>
              <a:rPr lang="zh-CN" altLang="en-US" dirty="0" smtClean="0">
                <a:sym typeface="Wingdings" pitchFamily="2" charset="2"/>
              </a:rPr>
              <a:t>↑</a:t>
            </a:r>
            <a:endParaRPr lang="zh-CN" altLang="en-US" baseline="-25000" dirty="0"/>
          </a:p>
        </p:txBody>
      </p:sp>
      <p:sp>
        <p:nvSpPr>
          <p:cNvPr id="71" name="任意多边形 70"/>
          <p:cNvSpPr/>
          <p:nvPr/>
        </p:nvSpPr>
        <p:spPr>
          <a:xfrm>
            <a:off x="6019800" y="3592386"/>
            <a:ext cx="2114128" cy="214489"/>
          </a:xfrm>
          <a:custGeom>
            <a:avLst/>
            <a:gdLst>
              <a:gd name="connsiteX0" fmla="*/ 1444978 w 1444978"/>
              <a:gd name="connsiteY0" fmla="*/ 0 h 214489"/>
              <a:gd name="connsiteX1" fmla="*/ 1444978 w 1444978"/>
              <a:gd name="connsiteY1" fmla="*/ 214489 h 214489"/>
              <a:gd name="connsiteX2" fmla="*/ 0 w 1444978"/>
              <a:gd name="connsiteY2" fmla="*/ 214489 h 214489"/>
              <a:gd name="connsiteX3" fmla="*/ 0 w 1444978"/>
              <a:gd name="connsiteY3" fmla="*/ 22578 h 21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4978" h="214489">
                <a:moveTo>
                  <a:pt x="1444978" y="0"/>
                </a:moveTo>
                <a:lnTo>
                  <a:pt x="1444978" y="214489"/>
                </a:lnTo>
                <a:lnTo>
                  <a:pt x="0" y="214489"/>
                </a:lnTo>
                <a:lnTo>
                  <a:pt x="0" y="22578"/>
                </a:ln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22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utoUpdateAnimBg="0"/>
      <p:bldP spid="67" grpId="0" autoUpdateAnimBg="0"/>
      <p:bldP spid="68" grpId="0" autoUpdateAnimBg="0"/>
      <p:bldP spid="69" grpId="0"/>
      <p:bldP spid="7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门电路多谐振荡器</a:t>
            </a:r>
            <a:endParaRPr lang="zh-CN" altLang="en-US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417763" y="1412776"/>
            <a:ext cx="3430587" cy="2466975"/>
            <a:chOff x="1511" y="1260"/>
            <a:chExt cx="2161" cy="1554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700" y="1548"/>
              <a:ext cx="238" cy="351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951" y="1704"/>
              <a:ext cx="58" cy="5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1512" y="1729"/>
              <a:ext cx="1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724" y="1561"/>
              <a:ext cx="267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600"/>
                <a:t>1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837" y="1548"/>
              <a:ext cx="238" cy="351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3089" y="1704"/>
              <a:ext cx="57" cy="5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154" y="1729"/>
              <a:ext cx="4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 flipV="1">
              <a:off x="2006" y="1729"/>
              <a:ext cx="8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861" y="1537"/>
              <a:ext cx="267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600"/>
                <a:t>1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 rot="5400000">
              <a:off x="2315" y="2042"/>
              <a:ext cx="240" cy="85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428" y="1725"/>
              <a:ext cx="0" cy="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432" y="2203"/>
              <a:ext cx="0" cy="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511" y="2437"/>
              <a:ext cx="12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323" y="1725"/>
              <a:ext cx="0" cy="7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511" y="1735"/>
              <a:ext cx="0" cy="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V="1">
              <a:off x="2839" y="2437"/>
              <a:ext cx="4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2420" y="2417"/>
              <a:ext cx="38" cy="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3302" y="1715"/>
              <a:ext cx="38" cy="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2409" y="1713"/>
              <a:ext cx="38" cy="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2782" y="1270"/>
              <a:ext cx="376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/>
                <a:t>G</a:t>
              </a:r>
              <a:r>
                <a:rPr kumimoji="0" lang="en-US" altLang="zh-CN" baseline="-25000"/>
                <a:t>2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678" y="1260"/>
              <a:ext cx="376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/>
                <a:t>G</a:t>
              </a:r>
              <a:r>
                <a:rPr kumimoji="0" lang="en-US" altLang="zh-CN" baseline="-25000"/>
                <a:t>1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2442" y="1949"/>
              <a:ext cx="29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/>
                <a:t>R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655" y="2512"/>
              <a:ext cx="317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/>
                <a:t>C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1965" y="1428"/>
              <a:ext cx="427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i="1"/>
                <a:t>v</a:t>
              </a:r>
              <a:r>
                <a:rPr kumimoji="0" lang="en-US" altLang="zh-CN" baseline="-25000"/>
                <a:t>O1</a:t>
              </a:r>
              <a:endParaRPr kumimoji="0" lang="en-US" altLang="zh-CN"/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3244" y="1442"/>
              <a:ext cx="428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i="1"/>
                <a:t>v</a:t>
              </a:r>
              <a:r>
                <a:rPr kumimoji="0" lang="en-US" altLang="zh-CN" baseline="-25000"/>
                <a:t>O2</a:t>
              </a:r>
              <a:endParaRPr kumimoji="0" lang="en-US" altLang="zh-CN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2255" y="2371"/>
              <a:ext cx="428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i="1"/>
                <a:t>v</a:t>
              </a:r>
              <a:r>
                <a:rPr kumimoji="0" lang="en-US" altLang="zh-CN" baseline="-25000"/>
                <a:t>I1</a:t>
              </a:r>
              <a:endParaRPr kumimoji="0" lang="en-US" altLang="zh-CN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2770" y="2347"/>
              <a:ext cx="0" cy="18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2830" y="2347"/>
              <a:ext cx="0" cy="18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461963" y="3717827"/>
            <a:ext cx="5905500" cy="44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 </a:t>
            </a:r>
            <a:r>
              <a:rPr lang="en-US" altLang="zh-CN" sz="2000" i="1" dirty="0"/>
              <a:t>v</a:t>
            </a:r>
            <a:r>
              <a:rPr lang="en-US" altLang="zh-CN" sz="2000" baseline="-30000" dirty="0"/>
              <a:t>O1</a:t>
            </a:r>
            <a:r>
              <a:rPr lang="en-US" altLang="zh-CN" sz="2000" dirty="0"/>
              <a:t>=0</a:t>
            </a:r>
            <a:r>
              <a:rPr lang="zh-CN" altLang="en-US" sz="2000" dirty="0"/>
              <a:t>，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v</a:t>
            </a:r>
            <a:r>
              <a:rPr lang="en-US" altLang="zh-CN" sz="2000" baseline="-30000" dirty="0"/>
              <a:t>O2</a:t>
            </a:r>
            <a:r>
              <a:rPr lang="en-US" altLang="zh-CN" sz="2000" dirty="0"/>
              <a:t>=1</a:t>
            </a:r>
            <a:r>
              <a:rPr lang="zh-CN" altLang="en-US" sz="2000" dirty="0"/>
              <a:t>这个状态也不能持久； </a:t>
            </a:r>
          </a:p>
        </p:txBody>
      </p:sp>
      <p:grpSp>
        <p:nvGrpSpPr>
          <p:cNvPr id="35" name="Group 38"/>
          <p:cNvGrpSpPr>
            <a:grpSpLocks/>
          </p:cNvGrpSpPr>
          <p:nvPr/>
        </p:nvGrpSpPr>
        <p:grpSpPr bwMode="auto">
          <a:xfrm>
            <a:off x="3181350" y="2270026"/>
            <a:ext cx="2000250" cy="819150"/>
            <a:chOff x="2004" y="1812"/>
            <a:chExt cx="1260" cy="480"/>
          </a:xfrm>
        </p:grpSpPr>
        <p:sp>
          <p:nvSpPr>
            <p:cNvPr id="36" name="Line 39"/>
            <p:cNvSpPr>
              <a:spLocks noChangeShapeType="1"/>
            </p:cNvSpPr>
            <p:nvPr/>
          </p:nvSpPr>
          <p:spPr bwMode="auto">
            <a:xfrm>
              <a:off x="3264" y="1812"/>
              <a:ext cx="0" cy="48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40"/>
            <p:cNvSpPr>
              <a:spLocks noChangeShapeType="1"/>
            </p:cNvSpPr>
            <p:nvPr/>
          </p:nvSpPr>
          <p:spPr bwMode="auto">
            <a:xfrm flipH="1">
              <a:off x="2316" y="2292"/>
              <a:ext cx="948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41"/>
            <p:cNvSpPr>
              <a:spLocks noChangeShapeType="1"/>
            </p:cNvSpPr>
            <p:nvPr/>
          </p:nvSpPr>
          <p:spPr bwMode="auto">
            <a:xfrm flipV="1">
              <a:off x="2316" y="1848"/>
              <a:ext cx="0" cy="444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42"/>
            <p:cNvSpPr>
              <a:spLocks noChangeShapeType="1"/>
            </p:cNvSpPr>
            <p:nvPr/>
          </p:nvSpPr>
          <p:spPr bwMode="auto">
            <a:xfrm flipH="1">
              <a:off x="2004" y="1848"/>
              <a:ext cx="312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" name="Group 59"/>
          <p:cNvGrpSpPr>
            <a:grpSpLocks/>
          </p:cNvGrpSpPr>
          <p:nvPr/>
        </p:nvGrpSpPr>
        <p:grpSpPr bwMode="auto">
          <a:xfrm>
            <a:off x="3848100" y="1774726"/>
            <a:ext cx="628650" cy="396875"/>
            <a:chOff x="4512" y="888"/>
            <a:chExt cx="396" cy="250"/>
          </a:xfrm>
        </p:grpSpPr>
        <p:sp>
          <p:nvSpPr>
            <p:cNvPr id="41" name="Line 50"/>
            <p:cNvSpPr>
              <a:spLocks noChangeShapeType="1"/>
            </p:cNvSpPr>
            <p:nvPr/>
          </p:nvSpPr>
          <p:spPr bwMode="auto">
            <a:xfrm>
              <a:off x="4512" y="1020"/>
              <a:ext cx="26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Text Box 52"/>
            <p:cNvSpPr txBox="1">
              <a:spLocks noChangeArrowheads="1"/>
            </p:cNvSpPr>
            <p:nvPr/>
          </p:nvSpPr>
          <p:spPr bwMode="auto">
            <a:xfrm>
              <a:off x="4692" y="888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宋体" charset="-122"/>
                </a:rPr>
                <a:t>1</a:t>
              </a:r>
            </a:p>
          </p:txBody>
        </p:sp>
      </p:grpSp>
      <p:grpSp>
        <p:nvGrpSpPr>
          <p:cNvPr id="43" name="Group 58"/>
          <p:cNvGrpSpPr>
            <a:grpSpLocks/>
          </p:cNvGrpSpPr>
          <p:nvPr/>
        </p:nvGrpSpPr>
        <p:grpSpPr bwMode="auto">
          <a:xfrm>
            <a:off x="5886450" y="1774726"/>
            <a:ext cx="685800" cy="396875"/>
            <a:chOff x="3180" y="888"/>
            <a:chExt cx="432" cy="250"/>
          </a:xfrm>
        </p:grpSpPr>
        <p:sp>
          <p:nvSpPr>
            <p:cNvPr id="44" name="Text Box 49"/>
            <p:cNvSpPr txBox="1">
              <a:spLocks noChangeArrowheads="1"/>
            </p:cNvSpPr>
            <p:nvPr/>
          </p:nvSpPr>
          <p:spPr bwMode="auto">
            <a:xfrm>
              <a:off x="3396" y="888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宋体" charset="-122"/>
                </a:rPr>
                <a:t>0</a:t>
              </a:r>
            </a:p>
          </p:txBody>
        </p:sp>
        <p:sp>
          <p:nvSpPr>
            <p:cNvPr id="45" name="Line 53"/>
            <p:cNvSpPr>
              <a:spLocks noChangeShapeType="1"/>
            </p:cNvSpPr>
            <p:nvPr/>
          </p:nvSpPr>
          <p:spPr bwMode="auto">
            <a:xfrm>
              <a:off x="3180" y="1020"/>
              <a:ext cx="26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" name="Group 55"/>
          <p:cNvGrpSpPr>
            <a:grpSpLocks/>
          </p:cNvGrpSpPr>
          <p:nvPr/>
        </p:nvGrpSpPr>
        <p:grpSpPr bwMode="auto">
          <a:xfrm>
            <a:off x="3562350" y="1774726"/>
            <a:ext cx="2400300" cy="396875"/>
            <a:chOff x="2232" y="1440"/>
            <a:chExt cx="1512" cy="250"/>
          </a:xfrm>
        </p:grpSpPr>
        <p:sp>
          <p:nvSpPr>
            <p:cNvPr id="47" name="Text Box 56"/>
            <p:cNvSpPr txBox="1">
              <a:spLocks noChangeArrowheads="1"/>
            </p:cNvSpPr>
            <p:nvPr/>
          </p:nvSpPr>
          <p:spPr bwMode="auto">
            <a:xfrm>
              <a:off x="2232" y="1440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accent2"/>
                  </a:solidFill>
                  <a:latin typeface="宋体" charset="-122"/>
                </a:rPr>
                <a:t>0</a:t>
              </a:r>
            </a:p>
          </p:txBody>
        </p:sp>
        <p:sp>
          <p:nvSpPr>
            <p:cNvPr id="48" name="Text Box 57"/>
            <p:cNvSpPr txBox="1">
              <a:spLocks noChangeArrowheads="1"/>
            </p:cNvSpPr>
            <p:nvPr/>
          </p:nvSpPr>
          <p:spPr bwMode="auto">
            <a:xfrm>
              <a:off x="3528" y="1440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accent2"/>
                  </a:solidFill>
                  <a:latin typeface="宋体" charset="-122"/>
                </a:rPr>
                <a:t>1</a:t>
              </a:r>
            </a:p>
          </p:txBody>
        </p:sp>
      </p:grpSp>
      <p:sp>
        <p:nvSpPr>
          <p:cNvPr id="49" name="Text Box 60"/>
          <p:cNvSpPr txBox="1">
            <a:spLocks noChangeArrowheads="1"/>
          </p:cNvSpPr>
          <p:nvPr/>
        </p:nvSpPr>
        <p:spPr bwMode="auto">
          <a:xfrm>
            <a:off x="461963" y="4164039"/>
            <a:ext cx="8210550" cy="44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dirty="0"/>
              <a:t>（</a:t>
            </a:r>
            <a:r>
              <a:rPr lang="en-US" altLang="zh-CN" sz="2000" dirty="0"/>
              <a:t>5</a:t>
            </a:r>
            <a:r>
              <a:rPr lang="zh-CN" altLang="en-US" sz="2000" dirty="0"/>
              <a:t>）通过</a:t>
            </a:r>
            <a:r>
              <a:rPr lang="en-US" altLang="zh-CN" sz="2000" i="1" dirty="0"/>
              <a:t>v</a:t>
            </a:r>
            <a:r>
              <a:rPr lang="en-US" altLang="zh-CN" sz="2000" baseline="-30000" dirty="0"/>
              <a:t>O2</a:t>
            </a:r>
            <a:r>
              <a:rPr lang="en-US" altLang="zh-CN" sz="2000" dirty="0"/>
              <a:t>→C→R→</a:t>
            </a:r>
            <a:r>
              <a:rPr lang="en-US" altLang="zh-CN" sz="2000" i="1" dirty="0"/>
              <a:t>v</a:t>
            </a:r>
            <a:r>
              <a:rPr lang="en-US" altLang="zh-CN" sz="2000" baseline="-30000" dirty="0"/>
              <a:t>O1</a:t>
            </a:r>
            <a:r>
              <a:rPr lang="zh-CN" altLang="en-US" sz="2000" dirty="0"/>
              <a:t>对电容</a:t>
            </a:r>
            <a:r>
              <a:rPr lang="en-US" altLang="zh-CN" sz="2000" dirty="0"/>
              <a:t>C</a:t>
            </a:r>
            <a:r>
              <a:rPr lang="zh-CN" altLang="en-US" sz="2000" dirty="0"/>
              <a:t>反向充电，</a:t>
            </a:r>
            <a:r>
              <a:rPr lang="en-US" altLang="zh-CN" sz="2000" i="1" dirty="0"/>
              <a:t>v</a:t>
            </a:r>
            <a:r>
              <a:rPr lang="en-US" altLang="zh-CN" sz="2000" baseline="-30000" dirty="0"/>
              <a:t>I1</a:t>
            </a:r>
            <a:r>
              <a:rPr lang="zh-CN" altLang="en-US" sz="2000" dirty="0"/>
              <a:t>逐步减少；</a:t>
            </a:r>
          </a:p>
        </p:txBody>
      </p:sp>
      <p:sp>
        <p:nvSpPr>
          <p:cNvPr id="50" name="Text Box 61"/>
          <p:cNvSpPr txBox="1">
            <a:spLocks noChangeArrowheads="1"/>
          </p:cNvSpPr>
          <p:nvPr/>
        </p:nvSpPr>
        <p:spPr bwMode="auto">
          <a:xfrm>
            <a:off x="461963" y="4608840"/>
            <a:ext cx="8362950" cy="815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6</a:t>
            </a:r>
            <a:r>
              <a:rPr lang="zh-CN" altLang="en-US" sz="2000" dirty="0"/>
              <a:t>）当</a:t>
            </a:r>
            <a:r>
              <a:rPr lang="en-US" altLang="zh-CN" sz="2000" i="1" dirty="0"/>
              <a:t>v</a:t>
            </a:r>
            <a:r>
              <a:rPr lang="en-US" altLang="zh-CN" sz="2000" baseline="-30000" dirty="0"/>
              <a:t>I1</a:t>
            </a:r>
            <a:r>
              <a:rPr lang="zh-CN" altLang="en-US" sz="2000" dirty="0"/>
              <a:t>＜</a:t>
            </a:r>
            <a:r>
              <a:rPr lang="en-US" altLang="zh-CN" sz="2000" dirty="0"/>
              <a:t>V</a:t>
            </a:r>
            <a:r>
              <a:rPr lang="en-US" altLang="zh-CN" sz="2000" baseline="-30000" dirty="0"/>
              <a:t>T</a:t>
            </a:r>
            <a:r>
              <a:rPr lang="zh-CN" altLang="en-US" sz="2000" dirty="0"/>
              <a:t>时，</a:t>
            </a:r>
            <a:r>
              <a:rPr lang="en-US" altLang="zh-CN" sz="2000" dirty="0"/>
              <a:t>G</a:t>
            </a:r>
            <a:r>
              <a:rPr lang="en-US" altLang="zh-CN" sz="2000" baseline="-30000" dirty="0"/>
              <a:t>1</a:t>
            </a:r>
            <a:r>
              <a:rPr lang="zh-CN" altLang="en-US" sz="2000" dirty="0"/>
              <a:t>输出高电平， </a:t>
            </a:r>
            <a:r>
              <a:rPr lang="en-US" altLang="zh-CN" sz="2000" dirty="0"/>
              <a:t>G</a:t>
            </a:r>
            <a:r>
              <a:rPr lang="en-US" altLang="zh-CN" sz="2000" baseline="-30000" dirty="0"/>
              <a:t>2</a:t>
            </a:r>
            <a:r>
              <a:rPr lang="zh-CN" altLang="en-US" sz="2000" dirty="0"/>
              <a:t>输出低电平，即又回到</a:t>
            </a:r>
            <a:r>
              <a:rPr lang="en-US" altLang="zh-CN" sz="2000" i="1" dirty="0"/>
              <a:t>v</a:t>
            </a:r>
            <a:r>
              <a:rPr lang="en-US" altLang="zh-CN" sz="2000" baseline="-30000" dirty="0"/>
              <a:t>O1</a:t>
            </a:r>
            <a:r>
              <a:rPr lang="en-US" altLang="zh-CN" sz="2000" dirty="0"/>
              <a:t>=1</a:t>
            </a:r>
            <a:r>
              <a:rPr lang="zh-CN" altLang="en-US" sz="2000" dirty="0"/>
              <a:t>，</a:t>
            </a:r>
            <a:r>
              <a:rPr lang="en-US" altLang="zh-CN" sz="2000" i="1" dirty="0"/>
              <a:t>v</a:t>
            </a:r>
            <a:r>
              <a:rPr lang="en-US" altLang="zh-CN" sz="2000" baseline="-30000" dirty="0"/>
              <a:t>O2</a:t>
            </a:r>
            <a:r>
              <a:rPr lang="en-US" altLang="zh-CN" sz="2000" dirty="0"/>
              <a:t>=0</a:t>
            </a:r>
            <a:r>
              <a:rPr lang="zh-CN" altLang="en-US" sz="2000" dirty="0"/>
              <a:t>的状态。 </a:t>
            </a:r>
          </a:p>
        </p:txBody>
      </p:sp>
      <p:sp>
        <p:nvSpPr>
          <p:cNvPr id="51" name="Text Box 62"/>
          <p:cNvSpPr txBox="1">
            <a:spLocks noChangeArrowheads="1"/>
          </p:cNvSpPr>
          <p:nvPr/>
        </p:nvSpPr>
        <p:spPr bwMode="auto">
          <a:xfrm>
            <a:off x="461963" y="5413375"/>
            <a:ext cx="4076700" cy="44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dirty="0"/>
              <a:t>（</a:t>
            </a:r>
            <a:r>
              <a:rPr lang="en-US" altLang="zh-CN" sz="2000" dirty="0"/>
              <a:t>7</a:t>
            </a:r>
            <a:r>
              <a:rPr lang="zh-CN" altLang="en-US" sz="2000" dirty="0"/>
              <a:t>）周而复始产生方波。 </a:t>
            </a:r>
          </a:p>
        </p:txBody>
      </p:sp>
    </p:spTree>
    <p:extLst>
      <p:ext uri="{BB962C8B-B14F-4D97-AF65-F5344CB8AC3E}">
        <p14:creationId xmlns:p14="http://schemas.microsoft.com/office/powerpoint/2010/main" val="408073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utoUpdateAnimBg="0"/>
      <p:bldP spid="49" grpId="0" autoUpdateAnimBg="0"/>
      <p:bldP spid="50" grpId="0" autoUpdateAnimBg="0"/>
      <p:bldP spid="51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波形图</a:t>
            </a:r>
            <a:endParaRPr lang="zh-CN" altLang="en-US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722313" y="2514600"/>
            <a:ext cx="3430587" cy="2466975"/>
            <a:chOff x="1511" y="1260"/>
            <a:chExt cx="2161" cy="1554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700" y="1548"/>
              <a:ext cx="238" cy="351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951" y="1704"/>
              <a:ext cx="58" cy="5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1512" y="1729"/>
              <a:ext cx="1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724" y="1561"/>
              <a:ext cx="267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600"/>
                <a:t>1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837" y="1548"/>
              <a:ext cx="238" cy="351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3089" y="1704"/>
              <a:ext cx="57" cy="5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154" y="1729"/>
              <a:ext cx="4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 flipV="1">
              <a:off x="2006" y="1729"/>
              <a:ext cx="8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861" y="1537"/>
              <a:ext cx="267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600"/>
                <a:t>1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 rot="5400000">
              <a:off x="2315" y="2042"/>
              <a:ext cx="240" cy="85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428" y="1725"/>
              <a:ext cx="0" cy="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432" y="2203"/>
              <a:ext cx="0" cy="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511" y="2437"/>
              <a:ext cx="12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323" y="1725"/>
              <a:ext cx="0" cy="7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511" y="1735"/>
              <a:ext cx="0" cy="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V="1">
              <a:off x="2839" y="2437"/>
              <a:ext cx="4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2420" y="2417"/>
              <a:ext cx="38" cy="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3302" y="1715"/>
              <a:ext cx="38" cy="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2409" y="1713"/>
              <a:ext cx="38" cy="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2782" y="1270"/>
              <a:ext cx="376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/>
                <a:t>G</a:t>
              </a:r>
              <a:r>
                <a:rPr kumimoji="0" lang="en-US" altLang="zh-CN" baseline="-25000"/>
                <a:t>2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678" y="1260"/>
              <a:ext cx="376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/>
                <a:t>G</a:t>
              </a:r>
              <a:r>
                <a:rPr kumimoji="0" lang="en-US" altLang="zh-CN" baseline="-25000"/>
                <a:t>1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2442" y="1949"/>
              <a:ext cx="29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/>
                <a:t>R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655" y="2512"/>
              <a:ext cx="317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/>
                <a:t>C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1965" y="1428"/>
              <a:ext cx="427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i="1"/>
                <a:t>v</a:t>
              </a:r>
              <a:r>
                <a:rPr kumimoji="0" lang="en-US" altLang="zh-CN" baseline="-25000"/>
                <a:t>O1</a:t>
              </a:r>
              <a:endParaRPr kumimoji="0" lang="en-US" altLang="zh-CN"/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3244" y="1442"/>
              <a:ext cx="428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i="1"/>
                <a:t>v</a:t>
              </a:r>
              <a:r>
                <a:rPr kumimoji="0" lang="en-US" altLang="zh-CN" baseline="-25000"/>
                <a:t>O2</a:t>
              </a:r>
              <a:endParaRPr kumimoji="0" lang="en-US" altLang="zh-CN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2255" y="2371"/>
              <a:ext cx="428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i="1"/>
                <a:t>v</a:t>
              </a:r>
              <a:r>
                <a:rPr kumimoji="0" lang="en-US" altLang="zh-CN" baseline="-25000"/>
                <a:t>I1</a:t>
              </a:r>
              <a:endParaRPr kumimoji="0" lang="en-US" altLang="zh-CN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2770" y="2347"/>
              <a:ext cx="0" cy="18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2830" y="2347"/>
              <a:ext cx="0" cy="18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" name="Text Box 101"/>
          <p:cNvSpPr txBox="1">
            <a:spLocks noChangeArrowheads="1"/>
          </p:cNvSpPr>
          <p:nvPr/>
        </p:nvSpPr>
        <p:spPr bwMode="auto">
          <a:xfrm>
            <a:off x="6065838" y="2532063"/>
            <a:ext cx="542925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2000">
                <a:solidFill>
                  <a:srgbClr val="FF0000"/>
                </a:solidFill>
              </a:rPr>
              <a:t>T</a:t>
            </a:r>
            <a:r>
              <a:rPr kumimoji="0" lang="en-US" altLang="zh-CN" sz="2000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5" name="Text Box 102"/>
          <p:cNvSpPr txBox="1">
            <a:spLocks noChangeArrowheads="1"/>
          </p:cNvSpPr>
          <p:nvPr/>
        </p:nvSpPr>
        <p:spPr bwMode="auto">
          <a:xfrm>
            <a:off x="6540500" y="2508250"/>
            <a:ext cx="4778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2000">
                <a:solidFill>
                  <a:srgbClr val="FF0000"/>
                </a:solidFill>
              </a:rPr>
              <a:t>T</a:t>
            </a:r>
            <a:r>
              <a:rPr kumimoji="0" lang="en-US" altLang="zh-CN" sz="2000" baseline="-2500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36" name="Group 106"/>
          <p:cNvGrpSpPr>
            <a:grpSpLocks/>
          </p:cNvGrpSpPr>
          <p:nvPr/>
        </p:nvGrpSpPr>
        <p:grpSpPr bwMode="auto">
          <a:xfrm>
            <a:off x="4511675" y="2106613"/>
            <a:ext cx="4095750" cy="3200400"/>
            <a:chOff x="2842" y="1327"/>
            <a:chExt cx="2580" cy="2016"/>
          </a:xfrm>
        </p:grpSpPr>
        <p:sp>
          <p:nvSpPr>
            <p:cNvPr id="37" name="Text Box 70"/>
            <p:cNvSpPr txBox="1">
              <a:spLocks noChangeArrowheads="1"/>
            </p:cNvSpPr>
            <p:nvPr/>
          </p:nvSpPr>
          <p:spPr bwMode="auto">
            <a:xfrm>
              <a:off x="5166" y="3058"/>
              <a:ext cx="25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/>
                <a:t>t</a:t>
              </a:r>
            </a:p>
          </p:txBody>
        </p:sp>
        <p:sp>
          <p:nvSpPr>
            <p:cNvPr id="38" name="Text Box 97"/>
            <p:cNvSpPr txBox="1">
              <a:spLocks noChangeArrowheads="1"/>
            </p:cNvSpPr>
            <p:nvPr/>
          </p:nvSpPr>
          <p:spPr bwMode="auto">
            <a:xfrm>
              <a:off x="5004" y="2028"/>
              <a:ext cx="372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endParaRPr kumimoji="0" lang="zh-CN" altLang="zh-CN" sz="1600"/>
            </a:p>
          </p:txBody>
        </p:sp>
        <p:sp>
          <p:nvSpPr>
            <p:cNvPr id="39" name="Line 50"/>
            <p:cNvSpPr>
              <a:spLocks noChangeShapeType="1"/>
            </p:cNvSpPr>
            <p:nvPr/>
          </p:nvSpPr>
          <p:spPr bwMode="auto">
            <a:xfrm>
              <a:off x="3210" y="1865"/>
              <a:ext cx="196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51"/>
            <p:cNvSpPr>
              <a:spLocks noChangeShapeType="1"/>
            </p:cNvSpPr>
            <p:nvPr/>
          </p:nvSpPr>
          <p:spPr bwMode="auto">
            <a:xfrm flipV="1">
              <a:off x="3213" y="1428"/>
              <a:ext cx="0" cy="4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Text Box 52"/>
            <p:cNvSpPr txBox="1">
              <a:spLocks noChangeArrowheads="1"/>
            </p:cNvSpPr>
            <p:nvPr/>
          </p:nvSpPr>
          <p:spPr bwMode="auto">
            <a:xfrm>
              <a:off x="2874" y="1327"/>
              <a:ext cx="46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i="1"/>
                <a:t>v</a:t>
              </a:r>
              <a:r>
                <a:rPr kumimoji="0" lang="en-US" altLang="zh-CN" baseline="-25000"/>
                <a:t>O1</a:t>
              </a:r>
              <a:endParaRPr kumimoji="0" lang="en-US" altLang="zh-CN"/>
            </a:p>
          </p:txBody>
        </p:sp>
        <p:sp>
          <p:nvSpPr>
            <p:cNvPr id="42" name="Text Box 53"/>
            <p:cNvSpPr txBox="1">
              <a:spLocks noChangeArrowheads="1"/>
            </p:cNvSpPr>
            <p:nvPr/>
          </p:nvSpPr>
          <p:spPr bwMode="auto">
            <a:xfrm>
              <a:off x="3037" y="1688"/>
              <a:ext cx="211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2000"/>
                <a:t>0</a:t>
              </a:r>
            </a:p>
          </p:txBody>
        </p:sp>
        <p:sp>
          <p:nvSpPr>
            <p:cNvPr id="43" name="Text Box 54"/>
            <p:cNvSpPr txBox="1">
              <a:spLocks noChangeArrowheads="1"/>
            </p:cNvSpPr>
            <p:nvPr/>
          </p:nvSpPr>
          <p:spPr bwMode="auto">
            <a:xfrm>
              <a:off x="5158" y="1722"/>
              <a:ext cx="21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/>
                <a:t>t</a:t>
              </a:r>
            </a:p>
          </p:txBody>
        </p:sp>
        <p:sp>
          <p:nvSpPr>
            <p:cNvPr id="44" name="Line 55"/>
            <p:cNvSpPr>
              <a:spLocks noChangeShapeType="1"/>
            </p:cNvSpPr>
            <p:nvPr/>
          </p:nvSpPr>
          <p:spPr bwMode="auto">
            <a:xfrm>
              <a:off x="3213" y="1613"/>
              <a:ext cx="2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56"/>
            <p:cNvSpPr>
              <a:spLocks noChangeShapeType="1"/>
            </p:cNvSpPr>
            <p:nvPr/>
          </p:nvSpPr>
          <p:spPr bwMode="auto">
            <a:xfrm>
              <a:off x="3519" y="1840"/>
              <a:ext cx="2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57"/>
            <p:cNvSpPr>
              <a:spLocks noChangeShapeType="1"/>
            </p:cNvSpPr>
            <p:nvPr/>
          </p:nvSpPr>
          <p:spPr bwMode="auto">
            <a:xfrm>
              <a:off x="3512" y="1613"/>
              <a:ext cx="0" cy="2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58"/>
            <p:cNvSpPr>
              <a:spLocks noChangeShapeType="1"/>
            </p:cNvSpPr>
            <p:nvPr/>
          </p:nvSpPr>
          <p:spPr bwMode="auto">
            <a:xfrm>
              <a:off x="4736" y="1840"/>
              <a:ext cx="3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59"/>
            <p:cNvSpPr>
              <a:spLocks noChangeShapeType="1"/>
            </p:cNvSpPr>
            <p:nvPr/>
          </p:nvSpPr>
          <p:spPr bwMode="auto">
            <a:xfrm>
              <a:off x="4124" y="1840"/>
              <a:ext cx="3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60"/>
            <p:cNvSpPr>
              <a:spLocks noChangeShapeType="1"/>
            </p:cNvSpPr>
            <p:nvPr/>
          </p:nvSpPr>
          <p:spPr bwMode="auto">
            <a:xfrm>
              <a:off x="4431" y="1613"/>
              <a:ext cx="2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61"/>
            <p:cNvSpPr>
              <a:spLocks noChangeShapeType="1"/>
            </p:cNvSpPr>
            <p:nvPr/>
          </p:nvSpPr>
          <p:spPr bwMode="auto">
            <a:xfrm>
              <a:off x="3825" y="1613"/>
              <a:ext cx="2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62"/>
            <p:cNvSpPr>
              <a:spLocks noChangeShapeType="1"/>
            </p:cNvSpPr>
            <p:nvPr/>
          </p:nvSpPr>
          <p:spPr bwMode="auto">
            <a:xfrm flipH="1">
              <a:off x="3812" y="1613"/>
              <a:ext cx="6" cy="2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63"/>
            <p:cNvSpPr>
              <a:spLocks noChangeShapeType="1"/>
            </p:cNvSpPr>
            <p:nvPr/>
          </p:nvSpPr>
          <p:spPr bwMode="auto">
            <a:xfrm>
              <a:off x="4117" y="1613"/>
              <a:ext cx="0" cy="2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64"/>
            <p:cNvSpPr>
              <a:spLocks noChangeShapeType="1"/>
            </p:cNvSpPr>
            <p:nvPr/>
          </p:nvSpPr>
          <p:spPr bwMode="auto">
            <a:xfrm>
              <a:off x="4424" y="1613"/>
              <a:ext cx="0" cy="2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65"/>
            <p:cNvSpPr>
              <a:spLocks noChangeShapeType="1"/>
            </p:cNvSpPr>
            <p:nvPr/>
          </p:nvSpPr>
          <p:spPr bwMode="auto">
            <a:xfrm flipH="1">
              <a:off x="4723" y="1613"/>
              <a:ext cx="6" cy="2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66"/>
            <p:cNvSpPr>
              <a:spLocks noChangeShapeType="1"/>
            </p:cNvSpPr>
            <p:nvPr/>
          </p:nvSpPr>
          <p:spPr bwMode="auto">
            <a:xfrm>
              <a:off x="3198" y="3200"/>
              <a:ext cx="195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67"/>
            <p:cNvSpPr>
              <a:spLocks noChangeShapeType="1"/>
            </p:cNvSpPr>
            <p:nvPr/>
          </p:nvSpPr>
          <p:spPr bwMode="auto">
            <a:xfrm flipV="1">
              <a:off x="3206" y="2814"/>
              <a:ext cx="0" cy="3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Text Box 68"/>
            <p:cNvSpPr txBox="1">
              <a:spLocks noChangeArrowheads="1"/>
            </p:cNvSpPr>
            <p:nvPr/>
          </p:nvSpPr>
          <p:spPr bwMode="auto">
            <a:xfrm>
              <a:off x="2842" y="2662"/>
              <a:ext cx="45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i="1"/>
                <a:t>v</a:t>
              </a:r>
              <a:r>
                <a:rPr kumimoji="0" lang="en-US" altLang="zh-CN" baseline="-25000"/>
                <a:t>O2</a:t>
              </a:r>
              <a:endParaRPr kumimoji="0" lang="en-US" altLang="zh-CN"/>
            </a:p>
          </p:txBody>
        </p:sp>
        <p:sp>
          <p:nvSpPr>
            <p:cNvPr id="58" name="Text Box 69"/>
            <p:cNvSpPr txBox="1">
              <a:spLocks noChangeArrowheads="1"/>
            </p:cNvSpPr>
            <p:nvPr/>
          </p:nvSpPr>
          <p:spPr bwMode="auto">
            <a:xfrm>
              <a:off x="3031" y="3082"/>
              <a:ext cx="262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2000"/>
                <a:t>0</a:t>
              </a:r>
            </a:p>
          </p:txBody>
        </p:sp>
        <p:sp>
          <p:nvSpPr>
            <p:cNvPr id="59" name="Line 71"/>
            <p:cNvSpPr>
              <a:spLocks noChangeShapeType="1"/>
            </p:cNvSpPr>
            <p:nvPr/>
          </p:nvSpPr>
          <p:spPr bwMode="auto">
            <a:xfrm>
              <a:off x="3199" y="3175"/>
              <a:ext cx="2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72"/>
            <p:cNvSpPr>
              <a:spLocks noChangeShapeType="1"/>
            </p:cNvSpPr>
            <p:nvPr/>
          </p:nvSpPr>
          <p:spPr bwMode="auto">
            <a:xfrm>
              <a:off x="3505" y="2948"/>
              <a:ext cx="2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73"/>
            <p:cNvSpPr>
              <a:spLocks noChangeShapeType="1"/>
            </p:cNvSpPr>
            <p:nvPr/>
          </p:nvSpPr>
          <p:spPr bwMode="auto">
            <a:xfrm>
              <a:off x="3505" y="2948"/>
              <a:ext cx="0" cy="2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74"/>
            <p:cNvSpPr>
              <a:spLocks noChangeShapeType="1"/>
            </p:cNvSpPr>
            <p:nvPr/>
          </p:nvSpPr>
          <p:spPr bwMode="auto">
            <a:xfrm>
              <a:off x="4729" y="2948"/>
              <a:ext cx="3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75"/>
            <p:cNvSpPr>
              <a:spLocks noChangeShapeType="1"/>
            </p:cNvSpPr>
            <p:nvPr/>
          </p:nvSpPr>
          <p:spPr bwMode="auto">
            <a:xfrm>
              <a:off x="4110" y="2948"/>
              <a:ext cx="2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76"/>
            <p:cNvSpPr>
              <a:spLocks noChangeShapeType="1"/>
            </p:cNvSpPr>
            <p:nvPr/>
          </p:nvSpPr>
          <p:spPr bwMode="auto">
            <a:xfrm>
              <a:off x="4417" y="3175"/>
              <a:ext cx="2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77"/>
            <p:cNvSpPr>
              <a:spLocks noChangeShapeType="1"/>
            </p:cNvSpPr>
            <p:nvPr/>
          </p:nvSpPr>
          <p:spPr bwMode="auto">
            <a:xfrm>
              <a:off x="3810" y="3175"/>
              <a:ext cx="2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78"/>
            <p:cNvSpPr>
              <a:spLocks noChangeShapeType="1"/>
            </p:cNvSpPr>
            <p:nvPr/>
          </p:nvSpPr>
          <p:spPr bwMode="auto">
            <a:xfrm>
              <a:off x="3811" y="2948"/>
              <a:ext cx="0" cy="2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79"/>
            <p:cNvSpPr>
              <a:spLocks noChangeShapeType="1"/>
            </p:cNvSpPr>
            <p:nvPr/>
          </p:nvSpPr>
          <p:spPr bwMode="auto">
            <a:xfrm>
              <a:off x="4110" y="2948"/>
              <a:ext cx="0" cy="2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80"/>
            <p:cNvSpPr>
              <a:spLocks noChangeShapeType="1"/>
            </p:cNvSpPr>
            <p:nvPr/>
          </p:nvSpPr>
          <p:spPr bwMode="auto">
            <a:xfrm>
              <a:off x="4417" y="2948"/>
              <a:ext cx="0" cy="2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81"/>
            <p:cNvSpPr>
              <a:spLocks noChangeShapeType="1"/>
            </p:cNvSpPr>
            <p:nvPr/>
          </p:nvSpPr>
          <p:spPr bwMode="auto">
            <a:xfrm flipH="1">
              <a:off x="4722" y="2942"/>
              <a:ext cx="0" cy="2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82"/>
            <p:cNvSpPr>
              <a:spLocks noChangeShapeType="1"/>
            </p:cNvSpPr>
            <p:nvPr/>
          </p:nvSpPr>
          <p:spPr bwMode="auto">
            <a:xfrm>
              <a:off x="3204" y="2520"/>
              <a:ext cx="195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83"/>
            <p:cNvSpPr>
              <a:spLocks noChangeShapeType="1"/>
            </p:cNvSpPr>
            <p:nvPr/>
          </p:nvSpPr>
          <p:spPr bwMode="auto">
            <a:xfrm flipV="1">
              <a:off x="3204" y="2017"/>
              <a:ext cx="0" cy="5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84"/>
            <p:cNvSpPr>
              <a:spLocks noChangeShapeType="1"/>
            </p:cNvSpPr>
            <p:nvPr/>
          </p:nvSpPr>
          <p:spPr bwMode="auto">
            <a:xfrm>
              <a:off x="3211" y="2377"/>
              <a:ext cx="20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85"/>
            <p:cNvSpPr>
              <a:spLocks/>
            </p:cNvSpPr>
            <p:nvPr/>
          </p:nvSpPr>
          <p:spPr bwMode="auto">
            <a:xfrm>
              <a:off x="3212" y="2369"/>
              <a:ext cx="328" cy="151"/>
            </a:xfrm>
            <a:custGeom>
              <a:avLst/>
              <a:gdLst>
                <a:gd name="T0" fmla="*/ 0 w 630"/>
                <a:gd name="T1" fmla="*/ 435 h 435"/>
                <a:gd name="T2" fmla="*/ 240 w 630"/>
                <a:gd name="T3" fmla="*/ 195 h 435"/>
                <a:gd name="T4" fmla="*/ 630 w 630"/>
                <a:gd name="T5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0" h="435">
                  <a:moveTo>
                    <a:pt x="0" y="435"/>
                  </a:moveTo>
                  <a:cubicBezTo>
                    <a:pt x="67" y="351"/>
                    <a:pt x="135" y="267"/>
                    <a:pt x="240" y="195"/>
                  </a:cubicBezTo>
                  <a:cubicBezTo>
                    <a:pt x="345" y="123"/>
                    <a:pt x="565" y="32"/>
                    <a:pt x="63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86"/>
            <p:cNvSpPr>
              <a:spLocks noChangeShapeType="1"/>
            </p:cNvSpPr>
            <p:nvPr/>
          </p:nvSpPr>
          <p:spPr bwMode="auto">
            <a:xfrm>
              <a:off x="3824" y="2376"/>
              <a:ext cx="0" cy="2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87"/>
            <p:cNvSpPr>
              <a:spLocks noChangeShapeType="1"/>
            </p:cNvSpPr>
            <p:nvPr/>
          </p:nvSpPr>
          <p:spPr bwMode="auto">
            <a:xfrm flipV="1">
              <a:off x="3517" y="2125"/>
              <a:ext cx="0" cy="2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8"/>
            <p:cNvSpPr>
              <a:spLocks/>
            </p:cNvSpPr>
            <p:nvPr/>
          </p:nvSpPr>
          <p:spPr bwMode="auto">
            <a:xfrm>
              <a:off x="3824" y="2385"/>
              <a:ext cx="307" cy="261"/>
            </a:xfrm>
            <a:custGeom>
              <a:avLst/>
              <a:gdLst>
                <a:gd name="T0" fmla="*/ 0 w 630"/>
                <a:gd name="T1" fmla="*/ 735 h 735"/>
                <a:gd name="T2" fmla="*/ 134 w 630"/>
                <a:gd name="T3" fmla="*/ 375 h 735"/>
                <a:gd name="T4" fmla="*/ 360 w 630"/>
                <a:gd name="T5" fmla="*/ 120 h 735"/>
                <a:gd name="T6" fmla="*/ 630 w 630"/>
                <a:gd name="T7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735">
                  <a:moveTo>
                    <a:pt x="0" y="735"/>
                  </a:moveTo>
                  <a:cubicBezTo>
                    <a:pt x="37" y="606"/>
                    <a:pt x="74" y="477"/>
                    <a:pt x="134" y="375"/>
                  </a:cubicBezTo>
                  <a:cubicBezTo>
                    <a:pt x="194" y="273"/>
                    <a:pt x="277" y="183"/>
                    <a:pt x="360" y="120"/>
                  </a:cubicBezTo>
                  <a:cubicBezTo>
                    <a:pt x="443" y="57"/>
                    <a:pt x="583" y="20"/>
                    <a:pt x="63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89"/>
            <p:cNvSpPr>
              <a:spLocks noChangeShapeType="1"/>
            </p:cNvSpPr>
            <p:nvPr/>
          </p:nvSpPr>
          <p:spPr bwMode="auto">
            <a:xfrm flipV="1">
              <a:off x="4123" y="2133"/>
              <a:ext cx="0" cy="2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90"/>
            <p:cNvSpPr>
              <a:spLocks noChangeShapeType="1"/>
            </p:cNvSpPr>
            <p:nvPr/>
          </p:nvSpPr>
          <p:spPr bwMode="auto">
            <a:xfrm>
              <a:off x="4430" y="2385"/>
              <a:ext cx="0" cy="2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91"/>
            <p:cNvSpPr>
              <a:spLocks/>
            </p:cNvSpPr>
            <p:nvPr/>
          </p:nvSpPr>
          <p:spPr bwMode="auto">
            <a:xfrm>
              <a:off x="4437" y="2369"/>
              <a:ext cx="306" cy="293"/>
            </a:xfrm>
            <a:custGeom>
              <a:avLst/>
              <a:gdLst>
                <a:gd name="T0" fmla="*/ 0 w 630"/>
                <a:gd name="T1" fmla="*/ 735 h 735"/>
                <a:gd name="T2" fmla="*/ 134 w 630"/>
                <a:gd name="T3" fmla="*/ 375 h 735"/>
                <a:gd name="T4" fmla="*/ 360 w 630"/>
                <a:gd name="T5" fmla="*/ 120 h 735"/>
                <a:gd name="T6" fmla="*/ 630 w 630"/>
                <a:gd name="T7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735">
                  <a:moveTo>
                    <a:pt x="0" y="735"/>
                  </a:moveTo>
                  <a:cubicBezTo>
                    <a:pt x="37" y="606"/>
                    <a:pt x="74" y="477"/>
                    <a:pt x="134" y="375"/>
                  </a:cubicBezTo>
                  <a:cubicBezTo>
                    <a:pt x="194" y="273"/>
                    <a:pt x="277" y="183"/>
                    <a:pt x="360" y="120"/>
                  </a:cubicBezTo>
                  <a:cubicBezTo>
                    <a:pt x="443" y="57"/>
                    <a:pt x="583" y="20"/>
                    <a:pt x="63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92"/>
            <p:cNvSpPr>
              <a:spLocks/>
            </p:cNvSpPr>
            <p:nvPr/>
          </p:nvSpPr>
          <p:spPr bwMode="auto">
            <a:xfrm>
              <a:off x="3517" y="2133"/>
              <a:ext cx="314" cy="244"/>
            </a:xfrm>
            <a:custGeom>
              <a:avLst/>
              <a:gdLst>
                <a:gd name="T0" fmla="*/ 0 w 644"/>
                <a:gd name="T1" fmla="*/ 0 h 540"/>
                <a:gd name="T2" fmla="*/ 90 w 644"/>
                <a:gd name="T3" fmla="*/ 210 h 540"/>
                <a:gd name="T4" fmla="*/ 360 w 644"/>
                <a:gd name="T5" fmla="*/ 435 h 540"/>
                <a:gd name="T6" fmla="*/ 644 w 644"/>
                <a:gd name="T7" fmla="*/ 54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4" h="540">
                  <a:moveTo>
                    <a:pt x="0" y="0"/>
                  </a:moveTo>
                  <a:cubicBezTo>
                    <a:pt x="15" y="69"/>
                    <a:pt x="30" y="138"/>
                    <a:pt x="90" y="210"/>
                  </a:cubicBezTo>
                  <a:cubicBezTo>
                    <a:pt x="150" y="282"/>
                    <a:pt x="268" y="380"/>
                    <a:pt x="360" y="435"/>
                  </a:cubicBezTo>
                  <a:cubicBezTo>
                    <a:pt x="452" y="490"/>
                    <a:pt x="548" y="515"/>
                    <a:pt x="644" y="54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93"/>
            <p:cNvSpPr>
              <a:spLocks/>
            </p:cNvSpPr>
            <p:nvPr/>
          </p:nvSpPr>
          <p:spPr bwMode="auto">
            <a:xfrm>
              <a:off x="4131" y="2133"/>
              <a:ext cx="313" cy="236"/>
            </a:xfrm>
            <a:custGeom>
              <a:avLst/>
              <a:gdLst>
                <a:gd name="T0" fmla="*/ 0 w 644"/>
                <a:gd name="T1" fmla="*/ 0 h 540"/>
                <a:gd name="T2" fmla="*/ 90 w 644"/>
                <a:gd name="T3" fmla="*/ 210 h 540"/>
                <a:gd name="T4" fmla="*/ 360 w 644"/>
                <a:gd name="T5" fmla="*/ 435 h 540"/>
                <a:gd name="T6" fmla="*/ 644 w 644"/>
                <a:gd name="T7" fmla="*/ 54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4" h="540">
                  <a:moveTo>
                    <a:pt x="0" y="0"/>
                  </a:moveTo>
                  <a:cubicBezTo>
                    <a:pt x="15" y="69"/>
                    <a:pt x="30" y="138"/>
                    <a:pt x="90" y="210"/>
                  </a:cubicBezTo>
                  <a:cubicBezTo>
                    <a:pt x="150" y="282"/>
                    <a:pt x="268" y="380"/>
                    <a:pt x="360" y="435"/>
                  </a:cubicBezTo>
                  <a:cubicBezTo>
                    <a:pt x="452" y="490"/>
                    <a:pt x="548" y="515"/>
                    <a:pt x="644" y="54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94"/>
            <p:cNvSpPr>
              <a:spLocks/>
            </p:cNvSpPr>
            <p:nvPr/>
          </p:nvSpPr>
          <p:spPr bwMode="auto">
            <a:xfrm>
              <a:off x="4742" y="2133"/>
              <a:ext cx="307" cy="236"/>
            </a:xfrm>
            <a:custGeom>
              <a:avLst/>
              <a:gdLst>
                <a:gd name="T0" fmla="*/ 0 w 644"/>
                <a:gd name="T1" fmla="*/ 0 h 540"/>
                <a:gd name="T2" fmla="*/ 90 w 644"/>
                <a:gd name="T3" fmla="*/ 210 h 540"/>
                <a:gd name="T4" fmla="*/ 360 w 644"/>
                <a:gd name="T5" fmla="*/ 435 h 540"/>
                <a:gd name="T6" fmla="*/ 644 w 644"/>
                <a:gd name="T7" fmla="*/ 54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4" h="540">
                  <a:moveTo>
                    <a:pt x="0" y="0"/>
                  </a:moveTo>
                  <a:cubicBezTo>
                    <a:pt x="15" y="69"/>
                    <a:pt x="30" y="138"/>
                    <a:pt x="90" y="210"/>
                  </a:cubicBezTo>
                  <a:cubicBezTo>
                    <a:pt x="150" y="282"/>
                    <a:pt x="268" y="380"/>
                    <a:pt x="360" y="435"/>
                  </a:cubicBezTo>
                  <a:cubicBezTo>
                    <a:pt x="452" y="490"/>
                    <a:pt x="548" y="515"/>
                    <a:pt x="644" y="54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95"/>
            <p:cNvSpPr>
              <a:spLocks noChangeShapeType="1"/>
            </p:cNvSpPr>
            <p:nvPr/>
          </p:nvSpPr>
          <p:spPr bwMode="auto">
            <a:xfrm flipV="1">
              <a:off x="4735" y="2117"/>
              <a:ext cx="0" cy="2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Text Box 96"/>
            <p:cNvSpPr txBox="1">
              <a:spLocks noChangeArrowheads="1"/>
            </p:cNvSpPr>
            <p:nvPr/>
          </p:nvSpPr>
          <p:spPr bwMode="auto">
            <a:xfrm>
              <a:off x="2884" y="1872"/>
              <a:ext cx="407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i="1"/>
                <a:t>v</a:t>
              </a:r>
              <a:r>
                <a:rPr kumimoji="0" lang="en-US" altLang="zh-CN" baseline="-25000"/>
                <a:t>I1</a:t>
              </a:r>
            </a:p>
          </p:txBody>
        </p:sp>
        <p:sp>
          <p:nvSpPr>
            <p:cNvPr id="85" name="Text Box 98"/>
            <p:cNvSpPr txBox="1">
              <a:spLocks noChangeArrowheads="1"/>
            </p:cNvSpPr>
            <p:nvPr/>
          </p:nvSpPr>
          <p:spPr bwMode="auto">
            <a:xfrm>
              <a:off x="5157" y="2370"/>
              <a:ext cx="21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/>
                <a:t>t</a:t>
              </a:r>
            </a:p>
          </p:txBody>
        </p:sp>
        <p:sp>
          <p:nvSpPr>
            <p:cNvPr id="86" name="Text Box 103"/>
            <p:cNvSpPr txBox="1">
              <a:spLocks noChangeArrowheads="1"/>
            </p:cNvSpPr>
            <p:nvPr/>
          </p:nvSpPr>
          <p:spPr bwMode="auto">
            <a:xfrm>
              <a:off x="3028" y="2359"/>
              <a:ext cx="27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200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266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utoUpdateAnimBg="0"/>
      <p:bldP spid="35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振荡周期计算</a:t>
            </a:r>
          </a:p>
        </p:txBody>
      </p:sp>
      <p:grpSp>
        <p:nvGrpSpPr>
          <p:cNvPr id="150" name="组合 149"/>
          <p:cNvGrpSpPr/>
          <p:nvPr/>
        </p:nvGrpSpPr>
        <p:grpSpPr>
          <a:xfrm>
            <a:off x="1973317" y="1207900"/>
            <a:ext cx="4989375" cy="4940552"/>
            <a:chOff x="1973317" y="1207900"/>
            <a:chExt cx="4989375" cy="4940552"/>
          </a:xfrm>
        </p:grpSpPr>
        <p:grpSp>
          <p:nvGrpSpPr>
            <p:cNvPr id="67" name="Group 3"/>
            <p:cNvGrpSpPr>
              <a:grpSpLocks/>
            </p:cNvGrpSpPr>
            <p:nvPr/>
          </p:nvGrpSpPr>
          <p:grpSpPr bwMode="auto">
            <a:xfrm>
              <a:off x="2546069" y="1207900"/>
              <a:ext cx="3090085" cy="1958369"/>
              <a:chOff x="1511" y="1260"/>
              <a:chExt cx="2161" cy="1554"/>
            </a:xfrm>
          </p:grpSpPr>
          <p:sp>
            <p:nvSpPr>
              <p:cNvPr id="68" name="Rectangle 4"/>
              <p:cNvSpPr>
                <a:spLocks noChangeArrowheads="1"/>
              </p:cNvSpPr>
              <p:nvPr/>
            </p:nvSpPr>
            <p:spPr bwMode="auto">
              <a:xfrm>
                <a:off x="1700" y="1548"/>
                <a:ext cx="238" cy="351"/>
              </a:xfrm>
              <a:prstGeom prst="rect">
                <a:avLst/>
              </a:prstGeom>
              <a:noFill/>
              <a:ln w="317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Oval 5"/>
              <p:cNvSpPr>
                <a:spLocks noChangeArrowheads="1"/>
              </p:cNvSpPr>
              <p:nvPr/>
            </p:nvSpPr>
            <p:spPr bwMode="auto">
              <a:xfrm>
                <a:off x="1951" y="1704"/>
                <a:ext cx="58" cy="5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6"/>
              <p:cNvSpPr>
                <a:spLocks noChangeShapeType="1"/>
              </p:cNvSpPr>
              <p:nvPr/>
            </p:nvSpPr>
            <p:spPr bwMode="auto">
              <a:xfrm flipH="1">
                <a:off x="1512" y="1729"/>
                <a:ext cx="1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Text Box 7"/>
              <p:cNvSpPr txBox="1">
                <a:spLocks noChangeArrowheads="1"/>
              </p:cNvSpPr>
              <p:nvPr/>
            </p:nvSpPr>
            <p:spPr bwMode="auto">
              <a:xfrm>
                <a:off x="1724" y="1561"/>
                <a:ext cx="267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en-US" altLang="zh-CN" sz="1600"/>
                  <a:t>1</a:t>
                </a:r>
              </a:p>
            </p:txBody>
          </p:sp>
          <p:sp>
            <p:nvSpPr>
              <p:cNvPr id="72" name="Rectangle 8"/>
              <p:cNvSpPr>
                <a:spLocks noChangeArrowheads="1"/>
              </p:cNvSpPr>
              <p:nvPr/>
            </p:nvSpPr>
            <p:spPr bwMode="auto">
              <a:xfrm>
                <a:off x="2837" y="1548"/>
                <a:ext cx="238" cy="351"/>
              </a:xfrm>
              <a:prstGeom prst="rect">
                <a:avLst/>
              </a:prstGeom>
              <a:noFill/>
              <a:ln w="317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Oval 9"/>
              <p:cNvSpPr>
                <a:spLocks noChangeArrowheads="1"/>
              </p:cNvSpPr>
              <p:nvPr/>
            </p:nvSpPr>
            <p:spPr bwMode="auto">
              <a:xfrm>
                <a:off x="3089" y="1704"/>
                <a:ext cx="57" cy="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Line 10"/>
              <p:cNvSpPr>
                <a:spLocks noChangeShapeType="1"/>
              </p:cNvSpPr>
              <p:nvPr/>
            </p:nvSpPr>
            <p:spPr bwMode="auto">
              <a:xfrm>
                <a:off x="3154" y="1729"/>
                <a:ext cx="4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 flipV="1">
                <a:off x="2006" y="1729"/>
                <a:ext cx="8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Text Box 12"/>
              <p:cNvSpPr txBox="1">
                <a:spLocks noChangeArrowheads="1"/>
              </p:cNvSpPr>
              <p:nvPr/>
            </p:nvSpPr>
            <p:spPr bwMode="auto">
              <a:xfrm>
                <a:off x="2861" y="1537"/>
                <a:ext cx="267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en-US" altLang="zh-CN" sz="1600"/>
                  <a:t>1</a:t>
                </a:r>
              </a:p>
            </p:txBody>
          </p:sp>
          <p:sp>
            <p:nvSpPr>
              <p:cNvPr id="77" name="Rectangle 13"/>
              <p:cNvSpPr>
                <a:spLocks noChangeArrowheads="1"/>
              </p:cNvSpPr>
              <p:nvPr/>
            </p:nvSpPr>
            <p:spPr bwMode="auto">
              <a:xfrm rot="5400000">
                <a:off x="2315" y="2042"/>
                <a:ext cx="240" cy="85"/>
              </a:xfrm>
              <a:prstGeom prst="rect">
                <a:avLst/>
              </a:prstGeom>
              <a:noFill/>
              <a:ln w="317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Line 14"/>
              <p:cNvSpPr>
                <a:spLocks noChangeShapeType="1"/>
              </p:cNvSpPr>
              <p:nvPr/>
            </p:nvSpPr>
            <p:spPr bwMode="auto">
              <a:xfrm>
                <a:off x="2428" y="1725"/>
                <a:ext cx="0" cy="2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Line 15"/>
              <p:cNvSpPr>
                <a:spLocks noChangeShapeType="1"/>
              </p:cNvSpPr>
              <p:nvPr/>
            </p:nvSpPr>
            <p:spPr bwMode="auto">
              <a:xfrm>
                <a:off x="2432" y="2203"/>
                <a:ext cx="0" cy="2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Line 16"/>
              <p:cNvSpPr>
                <a:spLocks noChangeShapeType="1"/>
              </p:cNvSpPr>
              <p:nvPr/>
            </p:nvSpPr>
            <p:spPr bwMode="auto">
              <a:xfrm>
                <a:off x="1511" y="2437"/>
                <a:ext cx="125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Line 17"/>
              <p:cNvSpPr>
                <a:spLocks noChangeShapeType="1"/>
              </p:cNvSpPr>
              <p:nvPr/>
            </p:nvSpPr>
            <p:spPr bwMode="auto">
              <a:xfrm>
                <a:off x="3323" y="1725"/>
                <a:ext cx="0" cy="7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Line 18"/>
              <p:cNvSpPr>
                <a:spLocks noChangeShapeType="1"/>
              </p:cNvSpPr>
              <p:nvPr/>
            </p:nvSpPr>
            <p:spPr bwMode="auto">
              <a:xfrm>
                <a:off x="1511" y="1735"/>
                <a:ext cx="0" cy="7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Line 19"/>
              <p:cNvSpPr>
                <a:spLocks noChangeShapeType="1"/>
              </p:cNvSpPr>
              <p:nvPr/>
            </p:nvSpPr>
            <p:spPr bwMode="auto">
              <a:xfrm flipV="1">
                <a:off x="2839" y="2437"/>
                <a:ext cx="4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Oval 20"/>
              <p:cNvSpPr>
                <a:spLocks noChangeArrowheads="1"/>
              </p:cNvSpPr>
              <p:nvPr/>
            </p:nvSpPr>
            <p:spPr bwMode="auto">
              <a:xfrm>
                <a:off x="2420" y="2417"/>
                <a:ext cx="38" cy="3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Oval 21"/>
              <p:cNvSpPr>
                <a:spLocks noChangeArrowheads="1"/>
              </p:cNvSpPr>
              <p:nvPr/>
            </p:nvSpPr>
            <p:spPr bwMode="auto">
              <a:xfrm>
                <a:off x="3302" y="1715"/>
                <a:ext cx="38" cy="3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Oval 22"/>
              <p:cNvSpPr>
                <a:spLocks noChangeArrowheads="1"/>
              </p:cNvSpPr>
              <p:nvPr/>
            </p:nvSpPr>
            <p:spPr bwMode="auto">
              <a:xfrm>
                <a:off x="2409" y="1713"/>
                <a:ext cx="38" cy="3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Text Box 23"/>
              <p:cNvSpPr txBox="1">
                <a:spLocks noChangeArrowheads="1"/>
              </p:cNvSpPr>
              <p:nvPr/>
            </p:nvSpPr>
            <p:spPr bwMode="auto">
              <a:xfrm>
                <a:off x="2782" y="1270"/>
                <a:ext cx="37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en-US" altLang="zh-CN"/>
                  <a:t>G</a:t>
                </a:r>
                <a:r>
                  <a:rPr kumimoji="0" lang="en-US" altLang="zh-CN" baseline="-25000"/>
                  <a:t>2</a:t>
                </a:r>
              </a:p>
            </p:txBody>
          </p:sp>
          <p:sp>
            <p:nvSpPr>
              <p:cNvPr id="88" name="Text Box 24"/>
              <p:cNvSpPr txBox="1">
                <a:spLocks noChangeArrowheads="1"/>
              </p:cNvSpPr>
              <p:nvPr/>
            </p:nvSpPr>
            <p:spPr bwMode="auto">
              <a:xfrm>
                <a:off x="1678" y="1260"/>
                <a:ext cx="37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en-US" altLang="zh-CN"/>
                  <a:t>G</a:t>
                </a:r>
                <a:r>
                  <a:rPr kumimoji="0" lang="en-US" altLang="zh-CN" baseline="-25000"/>
                  <a:t>1</a:t>
                </a:r>
              </a:p>
            </p:txBody>
          </p:sp>
          <p:sp>
            <p:nvSpPr>
              <p:cNvPr id="89" name="Text Box 25"/>
              <p:cNvSpPr txBox="1">
                <a:spLocks noChangeArrowheads="1"/>
              </p:cNvSpPr>
              <p:nvPr/>
            </p:nvSpPr>
            <p:spPr bwMode="auto">
              <a:xfrm>
                <a:off x="2442" y="1949"/>
                <a:ext cx="297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en-US" altLang="zh-CN"/>
                  <a:t>R</a:t>
                </a:r>
              </a:p>
            </p:txBody>
          </p:sp>
          <p:sp>
            <p:nvSpPr>
              <p:cNvPr id="90" name="Text Box 26"/>
              <p:cNvSpPr txBox="1">
                <a:spLocks noChangeArrowheads="1"/>
              </p:cNvSpPr>
              <p:nvPr/>
            </p:nvSpPr>
            <p:spPr bwMode="auto">
              <a:xfrm>
                <a:off x="2655" y="2512"/>
                <a:ext cx="317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en-US" altLang="zh-CN"/>
                  <a:t>C</a:t>
                </a:r>
              </a:p>
            </p:txBody>
          </p:sp>
          <p:sp>
            <p:nvSpPr>
              <p:cNvPr id="91" name="Text Box 27"/>
              <p:cNvSpPr txBox="1">
                <a:spLocks noChangeArrowheads="1"/>
              </p:cNvSpPr>
              <p:nvPr/>
            </p:nvSpPr>
            <p:spPr bwMode="auto">
              <a:xfrm>
                <a:off x="1965" y="1428"/>
                <a:ext cx="427" cy="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en-US" altLang="zh-CN" i="1"/>
                  <a:t>v</a:t>
                </a:r>
                <a:r>
                  <a:rPr kumimoji="0" lang="en-US" altLang="zh-CN" baseline="-25000"/>
                  <a:t>O1</a:t>
                </a:r>
                <a:endParaRPr kumimoji="0" lang="en-US" altLang="zh-CN"/>
              </a:p>
            </p:txBody>
          </p:sp>
          <p:sp>
            <p:nvSpPr>
              <p:cNvPr id="92" name="Text Box 28"/>
              <p:cNvSpPr txBox="1">
                <a:spLocks noChangeArrowheads="1"/>
              </p:cNvSpPr>
              <p:nvPr/>
            </p:nvSpPr>
            <p:spPr bwMode="auto">
              <a:xfrm>
                <a:off x="3244" y="1442"/>
                <a:ext cx="428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en-US" altLang="zh-CN" i="1"/>
                  <a:t>v</a:t>
                </a:r>
                <a:r>
                  <a:rPr kumimoji="0" lang="en-US" altLang="zh-CN" baseline="-25000"/>
                  <a:t>O2</a:t>
                </a:r>
                <a:endParaRPr kumimoji="0" lang="en-US" altLang="zh-CN"/>
              </a:p>
            </p:txBody>
          </p:sp>
          <p:sp>
            <p:nvSpPr>
              <p:cNvPr id="93" name="Text Box 29"/>
              <p:cNvSpPr txBox="1">
                <a:spLocks noChangeArrowheads="1"/>
              </p:cNvSpPr>
              <p:nvPr/>
            </p:nvSpPr>
            <p:spPr bwMode="auto">
              <a:xfrm>
                <a:off x="2255" y="2371"/>
                <a:ext cx="428" cy="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en-US" altLang="zh-CN" i="1"/>
                  <a:t>v</a:t>
                </a:r>
                <a:r>
                  <a:rPr kumimoji="0" lang="en-US" altLang="zh-CN" baseline="-25000"/>
                  <a:t>I1</a:t>
                </a:r>
                <a:endParaRPr kumimoji="0" lang="en-US" altLang="zh-CN"/>
              </a:p>
            </p:txBody>
          </p:sp>
          <p:sp>
            <p:nvSpPr>
              <p:cNvPr id="94" name="Line 30"/>
              <p:cNvSpPr>
                <a:spLocks noChangeShapeType="1"/>
              </p:cNvSpPr>
              <p:nvPr/>
            </p:nvSpPr>
            <p:spPr bwMode="auto">
              <a:xfrm>
                <a:off x="2770" y="2347"/>
                <a:ext cx="0" cy="18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31"/>
              <p:cNvSpPr>
                <a:spLocks noChangeShapeType="1"/>
              </p:cNvSpPr>
              <p:nvPr/>
            </p:nvSpPr>
            <p:spPr bwMode="auto">
              <a:xfrm>
                <a:off x="2830" y="2347"/>
                <a:ext cx="0" cy="18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9" name="组合 138"/>
            <p:cNvGrpSpPr/>
            <p:nvPr/>
          </p:nvGrpSpPr>
          <p:grpSpPr>
            <a:xfrm>
              <a:off x="1973317" y="2082442"/>
              <a:ext cx="4989375" cy="4066010"/>
              <a:chOff x="1973317" y="2082442"/>
              <a:chExt cx="4989375" cy="4066010"/>
            </a:xfrm>
          </p:grpSpPr>
          <p:grpSp>
            <p:nvGrpSpPr>
              <p:cNvPr id="4" name="Group 106"/>
              <p:cNvGrpSpPr>
                <a:grpSpLocks/>
              </p:cNvGrpSpPr>
              <p:nvPr/>
            </p:nvGrpSpPr>
            <p:grpSpPr bwMode="auto">
              <a:xfrm>
                <a:off x="1973317" y="2632694"/>
                <a:ext cx="4665663" cy="3200400"/>
                <a:chOff x="2842" y="1327"/>
                <a:chExt cx="2939" cy="2016"/>
              </a:xfrm>
            </p:grpSpPr>
            <p:sp>
              <p:nvSpPr>
                <p:cNvPr id="5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5166" y="3058"/>
                  <a:ext cx="256" cy="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kumimoji="0" lang="en-US" altLang="zh-CN"/>
                    <a:t>t</a:t>
                  </a:r>
                </a:p>
              </p:txBody>
            </p:sp>
            <p:sp>
              <p:nvSpPr>
                <p:cNvPr id="6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4959" y="1959"/>
                  <a:ext cx="822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kumimoji="0" lang="en-US" altLang="zh-CN" sz="1600" dirty="0" smtClean="0">
                      <a:solidFill>
                        <a:srgbClr val="FF0000"/>
                      </a:solidFill>
                    </a:rPr>
                    <a:t>3/2V</a:t>
                  </a:r>
                  <a:r>
                    <a:rPr kumimoji="0" lang="en-US" altLang="zh-CN" sz="1600" baseline="-25000" dirty="0" smtClean="0">
                      <a:solidFill>
                        <a:srgbClr val="FF0000"/>
                      </a:solidFill>
                    </a:rPr>
                    <a:t>DD</a:t>
                  </a:r>
                  <a:endParaRPr kumimoji="0" lang="zh-CN" altLang="zh-CN" sz="16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" name="Line 50"/>
                <p:cNvSpPr>
                  <a:spLocks noChangeShapeType="1"/>
                </p:cNvSpPr>
                <p:nvPr/>
              </p:nvSpPr>
              <p:spPr bwMode="auto">
                <a:xfrm>
                  <a:off x="3210" y="1865"/>
                  <a:ext cx="196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3213" y="1428"/>
                  <a:ext cx="0" cy="43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874" y="1327"/>
                  <a:ext cx="468" cy="3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kumimoji="0" lang="en-US" altLang="zh-CN" i="1"/>
                    <a:t>v</a:t>
                  </a:r>
                  <a:r>
                    <a:rPr kumimoji="0" lang="en-US" altLang="zh-CN" baseline="-25000"/>
                    <a:t>O1</a:t>
                  </a:r>
                  <a:endParaRPr kumimoji="0" lang="en-US" altLang="zh-CN"/>
                </a:p>
              </p:txBody>
            </p:sp>
            <p:sp>
              <p:nvSpPr>
                <p:cNvPr id="10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3037" y="1688"/>
                  <a:ext cx="211" cy="2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kumimoji="0" lang="en-US" altLang="zh-CN" sz="2000"/>
                    <a:t>0</a:t>
                  </a:r>
                </a:p>
              </p:txBody>
            </p:sp>
            <p:sp>
              <p:nvSpPr>
                <p:cNvPr id="11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5158" y="1722"/>
                  <a:ext cx="212" cy="2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kumimoji="0" lang="en-US" altLang="zh-CN"/>
                    <a:t>t</a:t>
                  </a:r>
                </a:p>
              </p:txBody>
            </p:sp>
            <p:sp>
              <p:nvSpPr>
                <p:cNvPr id="12" name="Line 55"/>
                <p:cNvSpPr>
                  <a:spLocks noChangeShapeType="1"/>
                </p:cNvSpPr>
                <p:nvPr/>
              </p:nvSpPr>
              <p:spPr bwMode="auto">
                <a:xfrm>
                  <a:off x="3213" y="1613"/>
                  <a:ext cx="299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" name="Line 56"/>
                <p:cNvSpPr>
                  <a:spLocks noChangeShapeType="1"/>
                </p:cNvSpPr>
                <p:nvPr/>
              </p:nvSpPr>
              <p:spPr bwMode="auto">
                <a:xfrm>
                  <a:off x="3519" y="1840"/>
                  <a:ext cx="299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" name="Line 57"/>
                <p:cNvSpPr>
                  <a:spLocks noChangeShapeType="1"/>
                </p:cNvSpPr>
                <p:nvPr/>
              </p:nvSpPr>
              <p:spPr bwMode="auto">
                <a:xfrm>
                  <a:off x="3512" y="1613"/>
                  <a:ext cx="0" cy="23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Line 58"/>
                <p:cNvSpPr>
                  <a:spLocks noChangeShapeType="1"/>
                </p:cNvSpPr>
                <p:nvPr/>
              </p:nvSpPr>
              <p:spPr bwMode="auto">
                <a:xfrm>
                  <a:off x="4736" y="1840"/>
                  <a:ext cx="30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" name="Line 59"/>
                <p:cNvSpPr>
                  <a:spLocks noChangeShapeType="1"/>
                </p:cNvSpPr>
                <p:nvPr/>
              </p:nvSpPr>
              <p:spPr bwMode="auto">
                <a:xfrm>
                  <a:off x="4124" y="1840"/>
                  <a:ext cx="30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Line 60"/>
                <p:cNvSpPr>
                  <a:spLocks noChangeShapeType="1"/>
                </p:cNvSpPr>
                <p:nvPr/>
              </p:nvSpPr>
              <p:spPr bwMode="auto">
                <a:xfrm>
                  <a:off x="4431" y="1613"/>
                  <a:ext cx="29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Line 61"/>
                <p:cNvSpPr>
                  <a:spLocks noChangeShapeType="1"/>
                </p:cNvSpPr>
                <p:nvPr/>
              </p:nvSpPr>
              <p:spPr bwMode="auto">
                <a:xfrm>
                  <a:off x="3825" y="1613"/>
                  <a:ext cx="299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3812" y="1613"/>
                  <a:ext cx="6" cy="23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Line 63"/>
                <p:cNvSpPr>
                  <a:spLocks noChangeShapeType="1"/>
                </p:cNvSpPr>
                <p:nvPr/>
              </p:nvSpPr>
              <p:spPr bwMode="auto">
                <a:xfrm>
                  <a:off x="4117" y="1613"/>
                  <a:ext cx="0" cy="2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Line 64"/>
                <p:cNvSpPr>
                  <a:spLocks noChangeShapeType="1"/>
                </p:cNvSpPr>
                <p:nvPr/>
              </p:nvSpPr>
              <p:spPr bwMode="auto">
                <a:xfrm>
                  <a:off x="4424" y="1613"/>
                  <a:ext cx="0" cy="23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4723" y="1613"/>
                  <a:ext cx="6" cy="23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Line 66"/>
                <p:cNvSpPr>
                  <a:spLocks noChangeShapeType="1"/>
                </p:cNvSpPr>
                <p:nvPr/>
              </p:nvSpPr>
              <p:spPr bwMode="auto">
                <a:xfrm>
                  <a:off x="3198" y="3200"/>
                  <a:ext cx="195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3206" y="2814"/>
                  <a:ext cx="0" cy="38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842" y="2662"/>
                  <a:ext cx="451" cy="31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kumimoji="0" lang="en-US" altLang="zh-CN" i="1"/>
                    <a:t>v</a:t>
                  </a:r>
                  <a:r>
                    <a:rPr kumimoji="0" lang="en-US" altLang="zh-CN" baseline="-25000"/>
                    <a:t>O2</a:t>
                  </a:r>
                  <a:endParaRPr kumimoji="0" lang="en-US" altLang="zh-CN"/>
                </a:p>
              </p:txBody>
            </p:sp>
            <p:sp>
              <p:nvSpPr>
                <p:cNvPr id="26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3031" y="3082"/>
                  <a:ext cx="262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kumimoji="0" lang="en-US" altLang="zh-CN" sz="2000"/>
                    <a:t>0</a:t>
                  </a:r>
                </a:p>
              </p:txBody>
            </p:sp>
            <p:sp>
              <p:nvSpPr>
                <p:cNvPr id="27" name="Line 71"/>
                <p:cNvSpPr>
                  <a:spLocks noChangeShapeType="1"/>
                </p:cNvSpPr>
                <p:nvPr/>
              </p:nvSpPr>
              <p:spPr bwMode="auto">
                <a:xfrm>
                  <a:off x="3199" y="3175"/>
                  <a:ext cx="299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Line 72"/>
                <p:cNvSpPr>
                  <a:spLocks noChangeShapeType="1"/>
                </p:cNvSpPr>
                <p:nvPr/>
              </p:nvSpPr>
              <p:spPr bwMode="auto">
                <a:xfrm>
                  <a:off x="3505" y="2948"/>
                  <a:ext cx="299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Line 73"/>
                <p:cNvSpPr>
                  <a:spLocks noChangeShapeType="1"/>
                </p:cNvSpPr>
                <p:nvPr/>
              </p:nvSpPr>
              <p:spPr bwMode="auto">
                <a:xfrm>
                  <a:off x="3505" y="2948"/>
                  <a:ext cx="0" cy="22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Line 74"/>
                <p:cNvSpPr>
                  <a:spLocks noChangeShapeType="1"/>
                </p:cNvSpPr>
                <p:nvPr/>
              </p:nvSpPr>
              <p:spPr bwMode="auto">
                <a:xfrm>
                  <a:off x="4729" y="2948"/>
                  <a:ext cx="30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Line 75"/>
                <p:cNvSpPr>
                  <a:spLocks noChangeShapeType="1"/>
                </p:cNvSpPr>
                <p:nvPr/>
              </p:nvSpPr>
              <p:spPr bwMode="auto">
                <a:xfrm>
                  <a:off x="4110" y="2948"/>
                  <a:ext cx="299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Line 76"/>
                <p:cNvSpPr>
                  <a:spLocks noChangeShapeType="1"/>
                </p:cNvSpPr>
                <p:nvPr/>
              </p:nvSpPr>
              <p:spPr bwMode="auto">
                <a:xfrm>
                  <a:off x="4417" y="3175"/>
                  <a:ext cx="29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Line 77"/>
                <p:cNvSpPr>
                  <a:spLocks noChangeShapeType="1"/>
                </p:cNvSpPr>
                <p:nvPr/>
              </p:nvSpPr>
              <p:spPr bwMode="auto">
                <a:xfrm>
                  <a:off x="3810" y="3175"/>
                  <a:ext cx="299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" name="Line 78"/>
                <p:cNvSpPr>
                  <a:spLocks noChangeShapeType="1"/>
                </p:cNvSpPr>
                <p:nvPr/>
              </p:nvSpPr>
              <p:spPr bwMode="auto">
                <a:xfrm>
                  <a:off x="3811" y="2948"/>
                  <a:ext cx="0" cy="21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" name="Line 79"/>
                <p:cNvSpPr>
                  <a:spLocks noChangeShapeType="1"/>
                </p:cNvSpPr>
                <p:nvPr/>
              </p:nvSpPr>
              <p:spPr bwMode="auto">
                <a:xfrm>
                  <a:off x="4110" y="2948"/>
                  <a:ext cx="0" cy="21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Line 80"/>
                <p:cNvSpPr>
                  <a:spLocks noChangeShapeType="1"/>
                </p:cNvSpPr>
                <p:nvPr/>
              </p:nvSpPr>
              <p:spPr bwMode="auto">
                <a:xfrm>
                  <a:off x="4417" y="2948"/>
                  <a:ext cx="0" cy="21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4722" y="2942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Line 82"/>
                <p:cNvSpPr>
                  <a:spLocks noChangeShapeType="1"/>
                </p:cNvSpPr>
                <p:nvPr/>
              </p:nvSpPr>
              <p:spPr bwMode="auto">
                <a:xfrm>
                  <a:off x="3204" y="2520"/>
                  <a:ext cx="195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3204" y="2017"/>
                  <a:ext cx="0" cy="50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Line 84"/>
                <p:cNvSpPr>
                  <a:spLocks noChangeShapeType="1"/>
                </p:cNvSpPr>
                <p:nvPr/>
              </p:nvSpPr>
              <p:spPr bwMode="auto">
                <a:xfrm>
                  <a:off x="3211" y="2377"/>
                  <a:ext cx="202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Freeform 85"/>
                <p:cNvSpPr>
                  <a:spLocks/>
                </p:cNvSpPr>
                <p:nvPr/>
              </p:nvSpPr>
              <p:spPr bwMode="auto">
                <a:xfrm>
                  <a:off x="3212" y="2369"/>
                  <a:ext cx="328" cy="151"/>
                </a:xfrm>
                <a:custGeom>
                  <a:avLst/>
                  <a:gdLst>
                    <a:gd name="T0" fmla="*/ 0 w 630"/>
                    <a:gd name="T1" fmla="*/ 435 h 435"/>
                    <a:gd name="T2" fmla="*/ 240 w 630"/>
                    <a:gd name="T3" fmla="*/ 195 h 435"/>
                    <a:gd name="T4" fmla="*/ 630 w 630"/>
                    <a:gd name="T5" fmla="*/ 0 h 4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30" h="435">
                      <a:moveTo>
                        <a:pt x="0" y="435"/>
                      </a:moveTo>
                      <a:cubicBezTo>
                        <a:pt x="67" y="351"/>
                        <a:pt x="135" y="267"/>
                        <a:pt x="240" y="195"/>
                      </a:cubicBezTo>
                      <a:cubicBezTo>
                        <a:pt x="345" y="123"/>
                        <a:pt x="565" y="32"/>
                        <a:pt x="630" y="0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Line 86"/>
                <p:cNvSpPr>
                  <a:spLocks noChangeShapeType="1"/>
                </p:cNvSpPr>
                <p:nvPr/>
              </p:nvSpPr>
              <p:spPr bwMode="auto">
                <a:xfrm>
                  <a:off x="3824" y="2376"/>
                  <a:ext cx="0" cy="27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3517" y="2125"/>
                  <a:ext cx="0" cy="25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Freeform 88"/>
                <p:cNvSpPr>
                  <a:spLocks/>
                </p:cNvSpPr>
                <p:nvPr/>
              </p:nvSpPr>
              <p:spPr bwMode="auto">
                <a:xfrm>
                  <a:off x="3824" y="2385"/>
                  <a:ext cx="307" cy="261"/>
                </a:xfrm>
                <a:custGeom>
                  <a:avLst/>
                  <a:gdLst>
                    <a:gd name="T0" fmla="*/ 0 w 630"/>
                    <a:gd name="T1" fmla="*/ 735 h 735"/>
                    <a:gd name="T2" fmla="*/ 134 w 630"/>
                    <a:gd name="T3" fmla="*/ 375 h 735"/>
                    <a:gd name="T4" fmla="*/ 360 w 630"/>
                    <a:gd name="T5" fmla="*/ 120 h 735"/>
                    <a:gd name="T6" fmla="*/ 630 w 630"/>
                    <a:gd name="T7" fmla="*/ 0 h 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0" h="735">
                      <a:moveTo>
                        <a:pt x="0" y="735"/>
                      </a:moveTo>
                      <a:cubicBezTo>
                        <a:pt x="37" y="606"/>
                        <a:pt x="74" y="477"/>
                        <a:pt x="134" y="375"/>
                      </a:cubicBezTo>
                      <a:cubicBezTo>
                        <a:pt x="194" y="273"/>
                        <a:pt x="277" y="183"/>
                        <a:pt x="360" y="120"/>
                      </a:cubicBezTo>
                      <a:cubicBezTo>
                        <a:pt x="443" y="57"/>
                        <a:pt x="583" y="20"/>
                        <a:pt x="630" y="0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4123" y="2133"/>
                  <a:ext cx="0" cy="25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Line 90"/>
                <p:cNvSpPr>
                  <a:spLocks noChangeShapeType="1"/>
                </p:cNvSpPr>
                <p:nvPr/>
              </p:nvSpPr>
              <p:spPr bwMode="auto">
                <a:xfrm>
                  <a:off x="4430" y="2385"/>
                  <a:ext cx="0" cy="27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Freeform 91"/>
                <p:cNvSpPr>
                  <a:spLocks/>
                </p:cNvSpPr>
                <p:nvPr/>
              </p:nvSpPr>
              <p:spPr bwMode="auto">
                <a:xfrm>
                  <a:off x="4437" y="2369"/>
                  <a:ext cx="306" cy="293"/>
                </a:xfrm>
                <a:custGeom>
                  <a:avLst/>
                  <a:gdLst>
                    <a:gd name="T0" fmla="*/ 0 w 630"/>
                    <a:gd name="T1" fmla="*/ 735 h 735"/>
                    <a:gd name="T2" fmla="*/ 134 w 630"/>
                    <a:gd name="T3" fmla="*/ 375 h 735"/>
                    <a:gd name="T4" fmla="*/ 360 w 630"/>
                    <a:gd name="T5" fmla="*/ 120 h 735"/>
                    <a:gd name="T6" fmla="*/ 630 w 630"/>
                    <a:gd name="T7" fmla="*/ 0 h 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0" h="735">
                      <a:moveTo>
                        <a:pt x="0" y="735"/>
                      </a:moveTo>
                      <a:cubicBezTo>
                        <a:pt x="37" y="606"/>
                        <a:pt x="74" y="477"/>
                        <a:pt x="134" y="375"/>
                      </a:cubicBezTo>
                      <a:cubicBezTo>
                        <a:pt x="194" y="273"/>
                        <a:pt x="277" y="183"/>
                        <a:pt x="360" y="120"/>
                      </a:cubicBezTo>
                      <a:cubicBezTo>
                        <a:pt x="443" y="57"/>
                        <a:pt x="583" y="20"/>
                        <a:pt x="630" y="0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Freeform 92"/>
                <p:cNvSpPr>
                  <a:spLocks/>
                </p:cNvSpPr>
                <p:nvPr/>
              </p:nvSpPr>
              <p:spPr bwMode="auto">
                <a:xfrm>
                  <a:off x="3517" y="2133"/>
                  <a:ext cx="314" cy="244"/>
                </a:xfrm>
                <a:custGeom>
                  <a:avLst/>
                  <a:gdLst>
                    <a:gd name="T0" fmla="*/ 0 w 644"/>
                    <a:gd name="T1" fmla="*/ 0 h 540"/>
                    <a:gd name="T2" fmla="*/ 90 w 644"/>
                    <a:gd name="T3" fmla="*/ 210 h 540"/>
                    <a:gd name="T4" fmla="*/ 360 w 644"/>
                    <a:gd name="T5" fmla="*/ 435 h 540"/>
                    <a:gd name="T6" fmla="*/ 644 w 644"/>
                    <a:gd name="T7" fmla="*/ 540 h 5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44" h="540">
                      <a:moveTo>
                        <a:pt x="0" y="0"/>
                      </a:moveTo>
                      <a:cubicBezTo>
                        <a:pt x="15" y="69"/>
                        <a:pt x="30" y="138"/>
                        <a:pt x="90" y="210"/>
                      </a:cubicBezTo>
                      <a:cubicBezTo>
                        <a:pt x="150" y="282"/>
                        <a:pt x="268" y="380"/>
                        <a:pt x="360" y="435"/>
                      </a:cubicBezTo>
                      <a:cubicBezTo>
                        <a:pt x="452" y="490"/>
                        <a:pt x="548" y="515"/>
                        <a:pt x="644" y="540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Freeform 93"/>
                <p:cNvSpPr>
                  <a:spLocks/>
                </p:cNvSpPr>
                <p:nvPr/>
              </p:nvSpPr>
              <p:spPr bwMode="auto">
                <a:xfrm>
                  <a:off x="4131" y="2133"/>
                  <a:ext cx="313" cy="236"/>
                </a:xfrm>
                <a:custGeom>
                  <a:avLst/>
                  <a:gdLst>
                    <a:gd name="T0" fmla="*/ 0 w 644"/>
                    <a:gd name="T1" fmla="*/ 0 h 540"/>
                    <a:gd name="T2" fmla="*/ 90 w 644"/>
                    <a:gd name="T3" fmla="*/ 210 h 540"/>
                    <a:gd name="T4" fmla="*/ 360 w 644"/>
                    <a:gd name="T5" fmla="*/ 435 h 540"/>
                    <a:gd name="T6" fmla="*/ 644 w 644"/>
                    <a:gd name="T7" fmla="*/ 540 h 5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44" h="540">
                      <a:moveTo>
                        <a:pt x="0" y="0"/>
                      </a:moveTo>
                      <a:cubicBezTo>
                        <a:pt x="15" y="69"/>
                        <a:pt x="30" y="138"/>
                        <a:pt x="90" y="210"/>
                      </a:cubicBezTo>
                      <a:cubicBezTo>
                        <a:pt x="150" y="282"/>
                        <a:pt x="268" y="380"/>
                        <a:pt x="360" y="435"/>
                      </a:cubicBezTo>
                      <a:cubicBezTo>
                        <a:pt x="452" y="490"/>
                        <a:pt x="548" y="515"/>
                        <a:pt x="644" y="540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Freeform 94"/>
                <p:cNvSpPr>
                  <a:spLocks/>
                </p:cNvSpPr>
                <p:nvPr/>
              </p:nvSpPr>
              <p:spPr bwMode="auto">
                <a:xfrm>
                  <a:off x="4742" y="2133"/>
                  <a:ext cx="307" cy="236"/>
                </a:xfrm>
                <a:custGeom>
                  <a:avLst/>
                  <a:gdLst>
                    <a:gd name="T0" fmla="*/ 0 w 644"/>
                    <a:gd name="T1" fmla="*/ 0 h 540"/>
                    <a:gd name="T2" fmla="*/ 90 w 644"/>
                    <a:gd name="T3" fmla="*/ 210 h 540"/>
                    <a:gd name="T4" fmla="*/ 360 w 644"/>
                    <a:gd name="T5" fmla="*/ 435 h 540"/>
                    <a:gd name="T6" fmla="*/ 644 w 644"/>
                    <a:gd name="T7" fmla="*/ 540 h 5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44" h="540">
                      <a:moveTo>
                        <a:pt x="0" y="0"/>
                      </a:moveTo>
                      <a:cubicBezTo>
                        <a:pt x="15" y="69"/>
                        <a:pt x="30" y="138"/>
                        <a:pt x="90" y="210"/>
                      </a:cubicBezTo>
                      <a:cubicBezTo>
                        <a:pt x="150" y="282"/>
                        <a:pt x="268" y="380"/>
                        <a:pt x="360" y="435"/>
                      </a:cubicBezTo>
                      <a:cubicBezTo>
                        <a:pt x="452" y="490"/>
                        <a:pt x="548" y="515"/>
                        <a:pt x="644" y="540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4735" y="2117"/>
                  <a:ext cx="0" cy="26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2884" y="1872"/>
                  <a:ext cx="407" cy="3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kumimoji="0" lang="en-US" altLang="zh-CN" i="1"/>
                    <a:t>v</a:t>
                  </a:r>
                  <a:r>
                    <a:rPr kumimoji="0" lang="en-US" altLang="zh-CN" baseline="-25000"/>
                    <a:t>I1</a:t>
                  </a:r>
                </a:p>
              </p:txBody>
            </p:sp>
            <p:sp>
              <p:nvSpPr>
                <p:cNvPr id="53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5157" y="2370"/>
                  <a:ext cx="219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kumimoji="0" lang="en-US" altLang="zh-CN"/>
                    <a:t>t</a:t>
                  </a:r>
                </a:p>
              </p:txBody>
            </p:sp>
            <p:sp>
              <p:nvSpPr>
                <p:cNvPr id="54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3028" y="2359"/>
                  <a:ext cx="271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kumimoji="0" lang="en-US" altLang="zh-CN" sz="2000"/>
                    <a:t>0</a:t>
                  </a:r>
                </a:p>
              </p:txBody>
            </p:sp>
          </p:grpSp>
          <p:grpSp>
            <p:nvGrpSpPr>
              <p:cNvPr id="98" name="组合 97"/>
              <p:cNvGrpSpPr/>
              <p:nvPr/>
            </p:nvGrpSpPr>
            <p:grpSpPr>
              <a:xfrm>
                <a:off x="4505367" y="4755182"/>
                <a:ext cx="1568557" cy="369332"/>
                <a:chOff x="2541101" y="4755182"/>
                <a:chExt cx="1568557" cy="369332"/>
              </a:xfrm>
            </p:grpSpPr>
            <p:sp>
              <p:nvSpPr>
                <p:cNvPr id="56" name="TextBox 55"/>
                <p:cNvSpPr txBox="1"/>
                <p:nvPr/>
              </p:nvSpPr>
              <p:spPr>
                <a:xfrm>
                  <a:off x="2982426" y="4755182"/>
                  <a:ext cx="1127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-</a:t>
                  </a:r>
                  <a:r>
                    <a:rPr lang="en-US" altLang="zh-CN" sz="1600" dirty="0">
                      <a:solidFill>
                        <a:srgbClr val="FF0000"/>
                      </a:solidFill>
                    </a:rPr>
                    <a:t>1/2VDD</a:t>
                  </a:r>
                  <a:endParaRPr lang="zh-CN" altLang="en-US" sz="16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58" name="直接箭头连接符 57"/>
                <p:cNvCxnSpPr/>
                <p:nvPr/>
              </p:nvCxnSpPr>
              <p:spPr>
                <a:xfrm flipH="1" flipV="1">
                  <a:off x="2541101" y="4755182"/>
                  <a:ext cx="441325" cy="184666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0" name="直接箭头连接符 59"/>
              <p:cNvCxnSpPr>
                <a:stCxn id="6" idx="1"/>
              </p:cNvCxnSpPr>
              <p:nvPr/>
            </p:nvCxnSpPr>
            <p:spPr>
              <a:xfrm flipH="1">
                <a:off x="4991155" y="3781251"/>
                <a:ext cx="342900" cy="10556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6" name="组合 95"/>
              <p:cNvGrpSpPr/>
              <p:nvPr/>
            </p:nvGrpSpPr>
            <p:grpSpPr>
              <a:xfrm>
                <a:off x="5791503" y="4126043"/>
                <a:ext cx="1171189" cy="338554"/>
                <a:chOff x="4154488" y="2838451"/>
                <a:chExt cx="1171189" cy="338554"/>
              </a:xfrm>
            </p:grpSpPr>
            <p:sp>
              <p:nvSpPr>
                <p:cNvPr id="55" name="TextBox 54"/>
                <p:cNvSpPr txBox="1"/>
                <p:nvPr/>
              </p:nvSpPr>
              <p:spPr>
                <a:xfrm>
                  <a:off x="4331494" y="2838451"/>
                  <a:ext cx="9941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rgbClr val="FF0000"/>
                      </a:solidFill>
                    </a:rPr>
                    <a:t>1/2VDD</a:t>
                  </a:r>
                  <a:endParaRPr lang="zh-CN" altLang="en-US" sz="16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62" name="直接箭头连接符 61"/>
                <p:cNvCxnSpPr>
                  <a:stCxn id="55" idx="1"/>
                </p:cNvCxnSpPr>
                <p:nvPr/>
              </p:nvCxnSpPr>
              <p:spPr>
                <a:xfrm flipH="1">
                  <a:off x="4154488" y="3007728"/>
                  <a:ext cx="177006" cy="18048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组合 96"/>
              <p:cNvGrpSpPr/>
              <p:nvPr/>
            </p:nvGrpSpPr>
            <p:grpSpPr>
              <a:xfrm>
                <a:off x="4991155" y="5195991"/>
                <a:ext cx="627095" cy="402947"/>
                <a:chOff x="3026889" y="5195991"/>
                <a:chExt cx="627095" cy="402947"/>
              </a:xfrm>
            </p:grpSpPr>
            <p:cxnSp>
              <p:nvCxnSpPr>
                <p:cNvPr id="64" name="直接箭头连接符 63"/>
                <p:cNvCxnSpPr/>
                <p:nvPr/>
              </p:nvCxnSpPr>
              <p:spPr>
                <a:xfrm flipV="1">
                  <a:off x="3061994" y="5198094"/>
                  <a:ext cx="11112" cy="40084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Box 64"/>
                <p:cNvSpPr txBox="1"/>
                <p:nvPr/>
              </p:nvSpPr>
              <p:spPr>
                <a:xfrm>
                  <a:off x="3026889" y="5195991"/>
                  <a:ext cx="62709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rgbClr val="FF0000"/>
                      </a:solidFill>
                    </a:rPr>
                    <a:t>VDD</a:t>
                  </a:r>
                  <a:endParaRPr lang="zh-CN" altLang="en-US" sz="16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66" name="TextBox 65"/>
              <p:cNvSpPr txBox="1"/>
              <p:nvPr/>
            </p:nvSpPr>
            <p:spPr>
              <a:xfrm>
                <a:off x="3475439" y="5779120"/>
                <a:ext cx="1446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V</a:t>
                </a:r>
                <a:r>
                  <a:rPr lang="en-US" altLang="zh-CN" baseline="-25000" dirty="0" smtClean="0"/>
                  <a:t>C</a:t>
                </a:r>
                <a:r>
                  <a:rPr lang="en-US" altLang="zh-CN" dirty="0" smtClean="0"/>
                  <a:t>=V</a:t>
                </a:r>
                <a:r>
                  <a:rPr lang="en-US" altLang="zh-CN" baseline="-25000" dirty="0" smtClean="0"/>
                  <a:t>11</a:t>
                </a:r>
                <a:r>
                  <a:rPr lang="en-US" altLang="zh-CN" dirty="0" smtClean="0"/>
                  <a:t>-V</a:t>
                </a:r>
                <a:r>
                  <a:rPr lang="en-US" altLang="zh-CN" baseline="-25000" dirty="0" smtClean="0"/>
                  <a:t>o2</a:t>
                </a:r>
                <a:endParaRPr lang="zh-CN" altLang="en-US" baseline="-25000" dirty="0"/>
              </a:p>
            </p:txBody>
          </p:sp>
          <p:cxnSp>
            <p:nvCxnSpPr>
              <p:cNvPr id="100" name="直接箭头连接符 99"/>
              <p:cNvCxnSpPr/>
              <p:nvPr/>
            </p:nvCxnSpPr>
            <p:spPr>
              <a:xfrm>
                <a:off x="4268049" y="2458030"/>
                <a:ext cx="44211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1"/>
              <p:nvPr/>
            </p:nvSpPr>
            <p:spPr>
              <a:xfrm>
                <a:off x="4220415" y="2082442"/>
                <a:ext cx="501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V</a:t>
                </a:r>
                <a:r>
                  <a:rPr lang="en-US" altLang="zh-CN" baseline="-25000" dirty="0" smtClean="0">
                    <a:solidFill>
                      <a:srgbClr val="FF0000"/>
                    </a:solidFill>
                  </a:rPr>
                  <a:t>C</a:t>
                </a:r>
              </a:p>
            </p:txBody>
          </p:sp>
        </p:grpSp>
        <p:cxnSp>
          <p:nvCxnSpPr>
            <p:cNvPr id="141" name="直接连接符 140"/>
            <p:cNvCxnSpPr/>
            <p:nvPr/>
          </p:nvCxnSpPr>
          <p:spPr>
            <a:xfrm>
              <a:off x="3984680" y="5398516"/>
              <a:ext cx="97313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 flipV="1">
              <a:off x="3900215" y="5365268"/>
              <a:ext cx="119390" cy="5348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 flipV="1">
              <a:off x="4408556" y="5365268"/>
              <a:ext cx="107937" cy="5348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>
              <a:endCxn id="65" idx="1"/>
            </p:cNvCxnSpPr>
            <p:nvPr/>
          </p:nvCxnSpPr>
          <p:spPr>
            <a:xfrm flipV="1">
              <a:off x="4884009" y="5365268"/>
              <a:ext cx="107146" cy="5348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3956724" y="4828762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T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W2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444279" y="5075892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T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W1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16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振荡周期计算</a:t>
            </a:r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3224675" y="1375480"/>
            <a:ext cx="4679656" cy="2421769"/>
            <a:chOff x="4788024" y="1067927"/>
            <a:chExt cx="3937617" cy="2096694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4788024" y="1122206"/>
              <a:ext cx="2784079" cy="1421520"/>
              <a:chOff x="1511" y="1260"/>
              <a:chExt cx="2161" cy="1554"/>
            </a:xfrm>
          </p:grpSpPr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1700" y="1548"/>
                <a:ext cx="238" cy="351"/>
              </a:xfrm>
              <a:prstGeom prst="rect">
                <a:avLst/>
              </a:prstGeom>
              <a:noFill/>
              <a:ln w="317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" name="Oval 5"/>
              <p:cNvSpPr>
                <a:spLocks noChangeArrowheads="1"/>
              </p:cNvSpPr>
              <p:nvPr/>
            </p:nvSpPr>
            <p:spPr bwMode="auto">
              <a:xfrm>
                <a:off x="1951" y="1704"/>
                <a:ext cx="58" cy="5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" name="Line 6"/>
              <p:cNvSpPr>
                <a:spLocks noChangeShapeType="1"/>
              </p:cNvSpPr>
              <p:nvPr/>
            </p:nvSpPr>
            <p:spPr bwMode="auto">
              <a:xfrm flipH="1">
                <a:off x="1512" y="1729"/>
                <a:ext cx="1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auto">
              <a:xfrm>
                <a:off x="1724" y="1561"/>
                <a:ext cx="267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en-US" altLang="zh-CN" sz="1600"/>
                  <a:t>1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837" y="1548"/>
                <a:ext cx="238" cy="351"/>
              </a:xfrm>
              <a:prstGeom prst="rect">
                <a:avLst/>
              </a:prstGeom>
              <a:noFill/>
              <a:ln w="317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3089" y="1704"/>
                <a:ext cx="57" cy="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>
                <a:off x="3154" y="1729"/>
                <a:ext cx="4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 flipH="1" flipV="1">
                <a:off x="2006" y="1729"/>
                <a:ext cx="8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Text Box 12"/>
              <p:cNvSpPr txBox="1">
                <a:spLocks noChangeArrowheads="1"/>
              </p:cNvSpPr>
              <p:nvPr/>
            </p:nvSpPr>
            <p:spPr bwMode="auto">
              <a:xfrm>
                <a:off x="2861" y="1537"/>
                <a:ext cx="267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en-US" altLang="zh-CN" sz="1600"/>
                  <a:t>1</a:t>
                </a: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 rot="5400000">
                <a:off x="2315" y="2042"/>
                <a:ext cx="240" cy="85"/>
              </a:xfrm>
              <a:prstGeom prst="rect">
                <a:avLst/>
              </a:prstGeom>
              <a:noFill/>
              <a:ln w="317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>
                <a:off x="2428" y="1725"/>
                <a:ext cx="0" cy="2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>
                <a:off x="2432" y="2203"/>
                <a:ext cx="0" cy="2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6"/>
              <p:cNvSpPr>
                <a:spLocks noChangeShapeType="1"/>
              </p:cNvSpPr>
              <p:nvPr/>
            </p:nvSpPr>
            <p:spPr bwMode="auto">
              <a:xfrm>
                <a:off x="1511" y="2437"/>
                <a:ext cx="125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>
                <a:off x="3323" y="1725"/>
                <a:ext cx="0" cy="7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>
                <a:off x="1511" y="1735"/>
                <a:ext cx="0" cy="7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 flipV="1">
                <a:off x="2839" y="2437"/>
                <a:ext cx="4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2420" y="2417"/>
                <a:ext cx="38" cy="3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Oval 21"/>
              <p:cNvSpPr>
                <a:spLocks noChangeArrowheads="1"/>
              </p:cNvSpPr>
              <p:nvPr/>
            </p:nvSpPr>
            <p:spPr bwMode="auto">
              <a:xfrm>
                <a:off x="3302" y="1715"/>
                <a:ext cx="38" cy="3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Oval 22"/>
              <p:cNvSpPr>
                <a:spLocks noChangeArrowheads="1"/>
              </p:cNvSpPr>
              <p:nvPr/>
            </p:nvSpPr>
            <p:spPr bwMode="auto">
              <a:xfrm>
                <a:off x="2409" y="1713"/>
                <a:ext cx="38" cy="3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Text Box 23"/>
              <p:cNvSpPr txBox="1">
                <a:spLocks noChangeArrowheads="1"/>
              </p:cNvSpPr>
              <p:nvPr/>
            </p:nvSpPr>
            <p:spPr bwMode="auto">
              <a:xfrm>
                <a:off x="2782" y="1270"/>
                <a:ext cx="37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en-US" altLang="zh-CN"/>
                  <a:t>G</a:t>
                </a:r>
                <a:r>
                  <a:rPr kumimoji="0" lang="en-US" altLang="zh-CN" baseline="-25000"/>
                  <a:t>2</a:t>
                </a:r>
              </a:p>
            </p:txBody>
          </p:sp>
          <p:sp>
            <p:nvSpPr>
              <p:cNvPr id="25" name="Text Box 24"/>
              <p:cNvSpPr txBox="1">
                <a:spLocks noChangeArrowheads="1"/>
              </p:cNvSpPr>
              <p:nvPr/>
            </p:nvSpPr>
            <p:spPr bwMode="auto">
              <a:xfrm>
                <a:off x="1678" y="1260"/>
                <a:ext cx="37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en-US" altLang="zh-CN"/>
                  <a:t>G</a:t>
                </a:r>
                <a:r>
                  <a:rPr kumimoji="0" lang="en-US" altLang="zh-CN" baseline="-25000"/>
                  <a:t>1</a:t>
                </a:r>
              </a:p>
            </p:txBody>
          </p:sp>
          <p:sp>
            <p:nvSpPr>
              <p:cNvPr id="26" name="Text Box 25"/>
              <p:cNvSpPr txBox="1">
                <a:spLocks noChangeArrowheads="1"/>
              </p:cNvSpPr>
              <p:nvPr/>
            </p:nvSpPr>
            <p:spPr bwMode="auto">
              <a:xfrm>
                <a:off x="2442" y="1949"/>
                <a:ext cx="297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en-US" altLang="zh-CN"/>
                  <a:t>R</a:t>
                </a:r>
              </a:p>
            </p:txBody>
          </p:sp>
          <p:sp>
            <p:nvSpPr>
              <p:cNvPr id="27" name="Text Box 26"/>
              <p:cNvSpPr txBox="1">
                <a:spLocks noChangeArrowheads="1"/>
              </p:cNvSpPr>
              <p:nvPr/>
            </p:nvSpPr>
            <p:spPr bwMode="auto">
              <a:xfrm>
                <a:off x="2655" y="2512"/>
                <a:ext cx="317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en-US" altLang="zh-CN"/>
                  <a:t>C</a:t>
                </a:r>
              </a:p>
            </p:txBody>
          </p:sp>
          <p:sp>
            <p:nvSpPr>
              <p:cNvPr id="28" name="Text Box 27"/>
              <p:cNvSpPr txBox="1">
                <a:spLocks noChangeArrowheads="1"/>
              </p:cNvSpPr>
              <p:nvPr/>
            </p:nvSpPr>
            <p:spPr bwMode="auto">
              <a:xfrm>
                <a:off x="1965" y="1428"/>
                <a:ext cx="427" cy="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en-US" altLang="zh-CN" i="1"/>
                  <a:t>v</a:t>
                </a:r>
                <a:r>
                  <a:rPr kumimoji="0" lang="en-US" altLang="zh-CN" baseline="-25000"/>
                  <a:t>O1</a:t>
                </a:r>
                <a:endParaRPr kumimoji="0" lang="en-US" altLang="zh-CN"/>
              </a:p>
            </p:txBody>
          </p:sp>
          <p:sp>
            <p:nvSpPr>
              <p:cNvPr id="29" name="Text Box 28"/>
              <p:cNvSpPr txBox="1">
                <a:spLocks noChangeArrowheads="1"/>
              </p:cNvSpPr>
              <p:nvPr/>
            </p:nvSpPr>
            <p:spPr bwMode="auto">
              <a:xfrm>
                <a:off x="3244" y="1442"/>
                <a:ext cx="428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en-US" altLang="zh-CN" i="1"/>
                  <a:t>v</a:t>
                </a:r>
                <a:r>
                  <a:rPr kumimoji="0" lang="en-US" altLang="zh-CN" baseline="-25000"/>
                  <a:t>O2</a:t>
                </a:r>
                <a:endParaRPr kumimoji="0" lang="en-US" altLang="zh-CN"/>
              </a:p>
            </p:txBody>
          </p:sp>
          <p:sp>
            <p:nvSpPr>
              <p:cNvPr id="30" name="Text Box 29"/>
              <p:cNvSpPr txBox="1">
                <a:spLocks noChangeArrowheads="1"/>
              </p:cNvSpPr>
              <p:nvPr/>
            </p:nvSpPr>
            <p:spPr bwMode="auto">
              <a:xfrm>
                <a:off x="2255" y="2371"/>
                <a:ext cx="428" cy="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en-US" altLang="zh-CN" i="1"/>
                  <a:t>v</a:t>
                </a:r>
                <a:r>
                  <a:rPr kumimoji="0" lang="en-US" altLang="zh-CN" baseline="-25000"/>
                  <a:t>I1</a:t>
                </a:r>
                <a:endParaRPr kumimoji="0" lang="en-US" altLang="zh-CN"/>
              </a:p>
            </p:txBody>
          </p:sp>
          <p:sp>
            <p:nvSpPr>
              <p:cNvPr id="31" name="Line 30"/>
              <p:cNvSpPr>
                <a:spLocks noChangeShapeType="1"/>
              </p:cNvSpPr>
              <p:nvPr/>
            </p:nvSpPr>
            <p:spPr bwMode="auto">
              <a:xfrm>
                <a:off x="2770" y="2347"/>
                <a:ext cx="0" cy="18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31"/>
              <p:cNvSpPr>
                <a:spLocks noChangeShapeType="1"/>
              </p:cNvSpPr>
              <p:nvPr/>
            </p:nvSpPr>
            <p:spPr bwMode="auto">
              <a:xfrm>
                <a:off x="2830" y="2347"/>
                <a:ext cx="0" cy="18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" name="任意多边形 32"/>
            <p:cNvSpPr/>
            <p:nvPr/>
          </p:nvSpPr>
          <p:spPr>
            <a:xfrm>
              <a:off x="5531556" y="1636889"/>
              <a:ext cx="1332088" cy="462844"/>
            </a:xfrm>
            <a:custGeom>
              <a:avLst/>
              <a:gdLst>
                <a:gd name="connsiteX0" fmla="*/ 0 w 1332088"/>
                <a:gd name="connsiteY0" fmla="*/ 0 h 462844"/>
                <a:gd name="connsiteX1" fmla="*/ 575733 w 1332088"/>
                <a:gd name="connsiteY1" fmla="*/ 0 h 462844"/>
                <a:gd name="connsiteX2" fmla="*/ 587022 w 1332088"/>
                <a:gd name="connsiteY2" fmla="*/ 462844 h 462844"/>
                <a:gd name="connsiteX3" fmla="*/ 1332088 w 1332088"/>
                <a:gd name="connsiteY3" fmla="*/ 451555 h 46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2088" h="462844">
                  <a:moveTo>
                    <a:pt x="0" y="0"/>
                  </a:moveTo>
                  <a:lnTo>
                    <a:pt x="575733" y="0"/>
                  </a:lnTo>
                  <a:lnTo>
                    <a:pt x="587022" y="462844"/>
                  </a:lnTo>
                  <a:lnTo>
                    <a:pt x="1332088" y="451555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89069" y="106792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V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DD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95421" y="1621835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6261872" y="2632694"/>
              <a:ext cx="54109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235449" y="2605047"/>
              <a:ext cx="2490192" cy="559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V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C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（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V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c0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=-1/2V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DD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)</a:t>
              </a:r>
            </a:p>
            <a:p>
              <a:r>
                <a:rPr lang="zh-CN" altLang="en-US" dirty="0" smtClean="0">
                  <a:solidFill>
                    <a:srgbClr val="FF0000"/>
                  </a:solidFill>
                </a:rPr>
                <a:t>当</a:t>
              </a:r>
              <a:r>
                <a:rPr lang="en-US" altLang="zh-CN" dirty="0" err="1" smtClean="0">
                  <a:solidFill>
                    <a:srgbClr val="FF0000"/>
                  </a:solidFill>
                </a:rPr>
                <a:t>V</a:t>
              </a:r>
              <a:r>
                <a:rPr lang="en-US" altLang="zh-CN" baseline="-25000" dirty="0" err="1" smtClean="0">
                  <a:solidFill>
                    <a:srgbClr val="FF0000"/>
                  </a:solidFill>
                </a:rPr>
                <a:t>c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=0.5V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DD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时充电结束。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569463"/>
              </p:ext>
            </p:extLst>
          </p:nvPr>
        </p:nvGraphicFramePr>
        <p:xfrm>
          <a:off x="1612487" y="3520249"/>
          <a:ext cx="6500636" cy="271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name="公式" r:id="rId4" imgW="3251160" imgH="1358640" progId="Equation.3">
                  <p:embed/>
                </p:oleObj>
              </mc:Choice>
              <mc:Fallback>
                <p:oleObj name="公式" r:id="rId4" imgW="3251160" imgH="1358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12487" y="3520249"/>
                        <a:ext cx="6500636" cy="271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39552" y="186780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充电</a:t>
            </a:r>
            <a:r>
              <a:rPr lang="zh-CN" altLang="en-US" sz="2400" dirty="0" smtClean="0"/>
              <a:t>过程：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22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79520"/>
          </a:xfrm>
        </p:spPr>
        <p:txBody>
          <a:bodyPr/>
          <a:lstStyle/>
          <a:p>
            <a:r>
              <a:rPr lang="zh-CN" altLang="en-US" dirty="0" smtClean="0"/>
              <a:t>多谐信号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脉冲信号的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grpSp>
        <p:nvGrpSpPr>
          <p:cNvPr id="60" name="组合 59"/>
          <p:cNvGrpSpPr/>
          <p:nvPr/>
        </p:nvGrpSpPr>
        <p:grpSpPr>
          <a:xfrm>
            <a:off x="1014193" y="3867150"/>
            <a:ext cx="5062757" cy="533400"/>
            <a:chOff x="1014193" y="3867150"/>
            <a:chExt cx="5062757" cy="533400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014193" y="3943350"/>
              <a:ext cx="1447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kumimoji="0" lang="zh-CN" altLang="en-US" dirty="0">
                  <a:latin typeface="宋体" charset="-122"/>
                </a:rPr>
                <a:t>三角波：</a:t>
              </a:r>
              <a:r>
                <a:rPr kumimoji="0" lang="zh-CN" altLang="en-US" sz="1400" b="0" dirty="0"/>
                <a:t> </a:t>
              </a:r>
              <a:endParaRPr kumimoji="0" lang="zh-CN" altLang="en-US" b="0" dirty="0"/>
            </a:p>
          </p:txBody>
        </p:sp>
        <p:grpSp>
          <p:nvGrpSpPr>
            <p:cNvPr id="22" name="Group 26"/>
            <p:cNvGrpSpPr>
              <a:grpSpLocks/>
            </p:cNvGrpSpPr>
            <p:nvPr/>
          </p:nvGrpSpPr>
          <p:grpSpPr bwMode="auto">
            <a:xfrm>
              <a:off x="2609850" y="3867150"/>
              <a:ext cx="3467100" cy="457200"/>
              <a:chOff x="4680" y="5490"/>
              <a:chExt cx="4620" cy="600"/>
            </a:xfrm>
          </p:grpSpPr>
          <p:sp>
            <p:nvSpPr>
              <p:cNvPr id="23" name="Line 27"/>
              <p:cNvSpPr>
                <a:spLocks noChangeShapeType="1"/>
              </p:cNvSpPr>
              <p:nvPr/>
            </p:nvSpPr>
            <p:spPr bwMode="auto">
              <a:xfrm flipV="1">
                <a:off x="4680" y="5490"/>
                <a:ext cx="1121" cy="583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28"/>
              <p:cNvSpPr>
                <a:spLocks noChangeShapeType="1"/>
              </p:cNvSpPr>
              <p:nvPr/>
            </p:nvSpPr>
            <p:spPr bwMode="auto">
              <a:xfrm>
                <a:off x="5771" y="5490"/>
                <a:ext cx="1227" cy="583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29"/>
              <p:cNvSpPr>
                <a:spLocks noChangeShapeType="1"/>
              </p:cNvSpPr>
              <p:nvPr/>
            </p:nvSpPr>
            <p:spPr bwMode="auto">
              <a:xfrm flipV="1">
                <a:off x="6982" y="5507"/>
                <a:ext cx="1182" cy="583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30"/>
              <p:cNvSpPr>
                <a:spLocks noChangeShapeType="1"/>
              </p:cNvSpPr>
              <p:nvPr/>
            </p:nvSpPr>
            <p:spPr bwMode="auto">
              <a:xfrm>
                <a:off x="8149" y="5507"/>
                <a:ext cx="1151" cy="56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1028700" y="4591050"/>
            <a:ext cx="5238750" cy="649165"/>
            <a:chOff x="1028700" y="4591050"/>
            <a:chExt cx="5238750" cy="649165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028700" y="4783015"/>
              <a:ext cx="1600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kumimoji="0" lang="zh-CN" altLang="en-US" dirty="0">
                  <a:latin typeface="宋体" charset="-122"/>
                </a:rPr>
                <a:t>锯齿波：</a:t>
              </a:r>
              <a:r>
                <a:rPr kumimoji="0" lang="zh-CN" altLang="en-US" sz="1400" b="0" dirty="0"/>
                <a:t> </a:t>
              </a:r>
              <a:endParaRPr kumimoji="0" lang="zh-CN" altLang="en-US" b="0" dirty="0"/>
            </a:p>
          </p:txBody>
        </p:sp>
        <p:grpSp>
          <p:nvGrpSpPr>
            <p:cNvPr id="27" name="Group 31"/>
            <p:cNvGrpSpPr>
              <a:grpSpLocks/>
            </p:cNvGrpSpPr>
            <p:nvPr/>
          </p:nvGrpSpPr>
          <p:grpSpPr bwMode="auto">
            <a:xfrm>
              <a:off x="2628900" y="4591050"/>
              <a:ext cx="3638550" cy="533400"/>
              <a:chOff x="4830" y="5385"/>
              <a:chExt cx="4530" cy="840"/>
            </a:xfrm>
          </p:grpSpPr>
          <p:sp>
            <p:nvSpPr>
              <p:cNvPr id="28" name="Line 32"/>
              <p:cNvSpPr>
                <a:spLocks noChangeShapeType="1"/>
              </p:cNvSpPr>
              <p:nvPr/>
            </p:nvSpPr>
            <p:spPr bwMode="auto">
              <a:xfrm>
                <a:off x="4830" y="6197"/>
                <a:ext cx="758" cy="0"/>
              </a:xfrm>
              <a:prstGeom prst="line">
                <a:avLst/>
              </a:prstGeom>
              <a:noFill/>
              <a:ln w="254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33"/>
              <p:cNvSpPr>
                <a:spLocks noChangeShapeType="1"/>
              </p:cNvSpPr>
              <p:nvPr/>
            </p:nvSpPr>
            <p:spPr bwMode="auto">
              <a:xfrm flipV="1">
                <a:off x="5577" y="5441"/>
                <a:ext cx="1184" cy="756"/>
              </a:xfrm>
              <a:prstGeom prst="line">
                <a:avLst/>
              </a:prstGeom>
              <a:noFill/>
              <a:ln w="254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34"/>
              <p:cNvSpPr>
                <a:spLocks noChangeShapeType="1"/>
              </p:cNvSpPr>
              <p:nvPr/>
            </p:nvSpPr>
            <p:spPr bwMode="auto">
              <a:xfrm>
                <a:off x="6779" y="5441"/>
                <a:ext cx="0" cy="784"/>
              </a:xfrm>
              <a:prstGeom prst="line">
                <a:avLst/>
              </a:prstGeom>
              <a:noFill/>
              <a:ln w="254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35"/>
              <p:cNvSpPr>
                <a:spLocks noChangeShapeType="1"/>
              </p:cNvSpPr>
              <p:nvPr/>
            </p:nvSpPr>
            <p:spPr bwMode="auto">
              <a:xfrm>
                <a:off x="6749" y="6225"/>
                <a:ext cx="759" cy="0"/>
              </a:xfrm>
              <a:prstGeom prst="line">
                <a:avLst/>
              </a:prstGeom>
              <a:noFill/>
              <a:ln w="254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36"/>
              <p:cNvSpPr>
                <a:spLocks noChangeShapeType="1"/>
              </p:cNvSpPr>
              <p:nvPr/>
            </p:nvSpPr>
            <p:spPr bwMode="auto">
              <a:xfrm flipV="1">
                <a:off x="7496" y="5385"/>
                <a:ext cx="1147" cy="840"/>
              </a:xfrm>
              <a:prstGeom prst="line">
                <a:avLst/>
              </a:prstGeom>
              <a:noFill/>
              <a:ln w="254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37"/>
              <p:cNvSpPr>
                <a:spLocks noChangeShapeType="1"/>
              </p:cNvSpPr>
              <p:nvPr/>
            </p:nvSpPr>
            <p:spPr bwMode="auto">
              <a:xfrm>
                <a:off x="8628" y="5398"/>
                <a:ext cx="0" cy="756"/>
              </a:xfrm>
              <a:prstGeom prst="line">
                <a:avLst/>
              </a:prstGeom>
              <a:noFill/>
              <a:ln w="254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38"/>
              <p:cNvSpPr>
                <a:spLocks noChangeShapeType="1"/>
              </p:cNvSpPr>
              <p:nvPr/>
            </p:nvSpPr>
            <p:spPr bwMode="auto">
              <a:xfrm>
                <a:off x="8602" y="6169"/>
                <a:ext cx="758" cy="0"/>
              </a:xfrm>
              <a:prstGeom prst="line">
                <a:avLst/>
              </a:prstGeom>
              <a:noFill/>
              <a:ln w="254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2" name="组合 61"/>
          <p:cNvGrpSpPr/>
          <p:nvPr/>
        </p:nvGrpSpPr>
        <p:grpSpPr>
          <a:xfrm>
            <a:off x="1008885" y="5289550"/>
            <a:ext cx="5272853" cy="1106488"/>
            <a:chOff x="1008885" y="5289550"/>
            <a:chExt cx="5272853" cy="1106488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008885" y="5589587"/>
              <a:ext cx="22288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kumimoji="0" lang="zh-CN" altLang="en-US" dirty="0">
                  <a:latin typeface="宋体" charset="-122"/>
                </a:rPr>
                <a:t>微分窄脉冲：</a:t>
              </a:r>
              <a:r>
                <a:rPr kumimoji="0" lang="zh-CN" altLang="en-US" sz="1400" b="0" dirty="0"/>
                <a:t> </a:t>
              </a:r>
              <a:endParaRPr kumimoji="0" lang="zh-CN" altLang="en-US" b="0" dirty="0"/>
            </a:p>
          </p:txBody>
        </p:sp>
        <p:grpSp>
          <p:nvGrpSpPr>
            <p:cNvPr id="35" name="Group 75"/>
            <p:cNvGrpSpPr>
              <a:grpSpLocks/>
            </p:cNvGrpSpPr>
            <p:nvPr/>
          </p:nvGrpSpPr>
          <p:grpSpPr bwMode="auto">
            <a:xfrm>
              <a:off x="2719388" y="5289550"/>
              <a:ext cx="3562350" cy="1106488"/>
              <a:chOff x="1704" y="3414"/>
              <a:chExt cx="2244" cy="697"/>
            </a:xfrm>
          </p:grpSpPr>
          <p:sp>
            <p:nvSpPr>
              <p:cNvPr id="36" name="Line 40"/>
              <p:cNvSpPr>
                <a:spLocks noChangeShapeType="1"/>
              </p:cNvSpPr>
              <p:nvPr/>
            </p:nvSpPr>
            <p:spPr bwMode="auto">
              <a:xfrm>
                <a:off x="1704" y="3777"/>
                <a:ext cx="664" cy="0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41"/>
              <p:cNvSpPr>
                <a:spLocks noChangeShapeType="1"/>
              </p:cNvSpPr>
              <p:nvPr/>
            </p:nvSpPr>
            <p:spPr bwMode="auto">
              <a:xfrm flipV="1">
                <a:off x="2368" y="3432"/>
                <a:ext cx="0" cy="342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42"/>
              <p:cNvSpPr>
                <a:spLocks/>
              </p:cNvSpPr>
              <p:nvPr/>
            </p:nvSpPr>
            <p:spPr bwMode="auto">
              <a:xfrm>
                <a:off x="2368" y="3414"/>
                <a:ext cx="132" cy="367"/>
              </a:xfrm>
              <a:custGeom>
                <a:avLst/>
                <a:gdLst>
                  <a:gd name="T0" fmla="*/ 0 w 255"/>
                  <a:gd name="T1" fmla="*/ 0 h 540"/>
                  <a:gd name="T2" fmla="*/ 45 w 255"/>
                  <a:gd name="T3" fmla="*/ 195 h 540"/>
                  <a:gd name="T4" fmla="*/ 135 w 255"/>
                  <a:gd name="T5" fmla="*/ 375 h 540"/>
                  <a:gd name="T6" fmla="*/ 255 w 255"/>
                  <a:gd name="T7" fmla="*/ 540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5" h="540">
                    <a:moveTo>
                      <a:pt x="0" y="0"/>
                    </a:moveTo>
                    <a:cubicBezTo>
                      <a:pt x="11" y="66"/>
                      <a:pt x="22" y="132"/>
                      <a:pt x="45" y="195"/>
                    </a:cubicBezTo>
                    <a:cubicBezTo>
                      <a:pt x="68" y="258"/>
                      <a:pt x="100" y="318"/>
                      <a:pt x="135" y="375"/>
                    </a:cubicBezTo>
                    <a:cubicBezTo>
                      <a:pt x="170" y="432"/>
                      <a:pt x="228" y="505"/>
                      <a:pt x="255" y="540"/>
                    </a:cubicBezTo>
                  </a:path>
                </a:pathLst>
              </a:custGeom>
              <a:noFill/>
              <a:ln w="25400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43"/>
              <p:cNvSpPr>
                <a:spLocks noChangeShapeType="1"/>
              </p:cNvSpPr>
              <p:nvPr/>
            </p:nvSpPr>
            <p:spPr bwMode="auto">
              <a:xfrm>
                <a:off x="2500" y="3772"/>
                <a:ext cx="630" cy="0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44"/>
              <p:cNvSpPr>
                <a:spLocks noChangeShapeType="1"/>
              </p:cNvSpPr>
              <p:nvPr/>
            </p:nvSpPr>
            <p:spPr bwMode="auto">
              <a:xfrm flipV="1">
                <a:off x="3139" y="3769"/>
                <a:ext cx="0" cy="342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45"/>
              <p:cNvSpPr>
                <a:spLocks/>
              </p:cNvSpPr>
              <p:nvPr/>
            </p:nvSpPr>
            <p:spPr bwMode="auto">
              <a:xfrm flipV="1">
                <a:off x="3139" y="3762"/>
                <a:ext cx="142" cy="341"/>
              </a:xfrm>
              <a:custGeom>
                <a:avLst/>
                <a:gdLst>
                  <a:gd name="T0" fmla="*/ 0 w 255"/>
                  <a:gd name="T1" fmla="*/ 0 h 540"/>
                  <a:gd name="T2" fmla="*/ 45 w 255"/>
                  <a:gd name="T3" fmla="*/ 195 h 540"/>
                  <a:gd name="T4" fmla="*/ 135 w 255"/>
                  <a:gd name="T5" fmla="*/ 375 h 540"/>
                  <a:gd name="T6" fmla="*/ 255 w 255"/>
                  <a:gd name="T7" fmla="*/ 540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5" h="540">
                    <a:moveTo>
                      <a:pt x="0" y="0"/>
                    </a:moveTo>
                    <a:cubicBezTo>
                      <a:pt x="11" y="66"/>
                      <a:pt x="22" y="132"/>
                      <a:pt x="45" y="195"/>
                    </a:cubicBezTo>
                    <a:cubicBezTo>
                      <a:pt x="68" y="258"/>
                      <a:pt x="100" y="318"/>
                      <a:pt x="135" y="375"/>
                    </a:cubicBezTo>
                    <a:cubicBezTo>
                      <a:pt x="170" y="432"/>
                      <a:pt x="228" y="505"/>
                      <a:pt x="255" y="540"/>
                    </a:cubicBezTo>
                  </a:path>
                </a:pathLst>
              </a:custGeom>
              <a:noFill/>
              <a:ln w="25400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46"/>
              <p:cNvSpPr>
                <a:spLocks noChangeShapeType="1"/>
              </p:cNvSpPr>
              <p:nvPr/>
            </p:nvSpPr>
            <p:spPr bwMode="auto">
              <a:xfrm>
                <a:off x="3284" y="3776"/>
                <a:ext cx="664" cy="0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755576" y="2324100"/>
            <a:ext cx="7848674" cy="1162050"/>
            <a:chOff x="755576" y="2324100"/>
            <a:chExt cx="7848674" cy="1162050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6261100" y="3028950"/>
              <a:ext cx="2343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kumimoji="0" lang="zh-CN" altLang="en-US">
                  <a:latin typeface="宋体" charset="-122"/>
                </a:rPr>
                <a:t>（不对称方波）</a:t>
              </a:r>
              <a:r>
                <a:rPr kumimoji="0" lang="zh-CN" altLang="en-US" sz="1400" b="0"/>
                <a:t> </a:t>
              </a:r>
              <a:endParaRPr kumimoji="0" lang="zh-CN" altLang="en-US" b="0"/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755576" y="2354263"/>
              <a:ext cx="5438849" cy="1066800"/>
              <a:chOff x="695251" y="2381250"/>
              <a:chExt cx="5438849" cy="1066800"/>
            </a:xfrm>
          </p:grpSpPr>
          <p:grpSp>
            <p:nvGrpSpPr>
              <p:cNvPr id="8" name="Group 72"/>
              <p:cNvGrpSpPr>
                <a:grpSpLocks/>
              </p:cNvGrpSpPr>
              <p:nvPr/>
            </p:nvGrpSpPr>
            <p:grpSpPr bwMode="auto">
              <a:xfrm>
                <a:off x="2495550" y="3105150"/>
                <a:ext cx="3638550" cy="342900"/>
                <a:chOff x="1344" y="1956"/>
                <a:chExt cx="2292" cy="216"/>
              </a:xfrm>
            </p:grpSpPr>
            <p:sp>
              <p:nvSpPr>
                <p:cNvPr id="9" name="Line 10"/>
                <p:cNvSpPr>
                  <a:spLocks noChangeShapeType="1"/>
                </p:cNvSpPr>
                <p:nvPr/>
              </p:nvSpPr>
              <p:spPr bwMode="auto">
                <a:xfrm>
                  <a:off x="3175" y="2166"/>
                  <a:ext cx="461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1344" y="2159"/>
                  <a:ext cx="461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" name="Line 13"/>
                <p:cNvSpPr>
                  <a:spLocks noChangeShapeType="1"/>
                </p:cNvSpPr>
                <p:nvPr/>
              </p:nvSpPr>
              <p:spPr bwMode="auto">
                <a:xfrm>
                  <a:off x="1799" y="1956"/>
                  <a:ext cx="149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805" y="1956"/>
                  <a:ext cx="0" cy="209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947" y="1962"/>
                  <a:ext cx="0" cy="209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" name="Line 17"/>
                <p:cNvSpPr>
                  <a:spLocks noChangeShapeType="1"/>
                </p:cNvSpPr>
                <p:nvPr/>
              </p:nvSpPr>
              <p:spPr bwMode="auto">
                <a:xfrm>
                  <a:off x="1942" y="2166"/>
                  <a:ext cx="466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Line 18"/>
                <p:cNvSpPr>
                  <a:spLocks noChangeShapeType="1"/>
                </p:cNvSpPr>
                <p:nvPr/>
              </p:nvSpPr>
              <p:spPr bwMode="auto">
                <a:xfrm>
                  <a:off x="2414" y="1962"/>
                  <a:ext cx="149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414" y="1962"/>
                  <a:ext cx="0" cy="21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556" y="1956"/>
                  <a:ext cx="0" cy="216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Line 22"/>
                <p:cNvSpPr>
                  <a:spLocks noChangeShapeType="1"/>
                </p:cNvSpPr>
                <p:nvPr/>
              </p:nvSpPr>
              <p:spPr bwMode="auto">
                <a:xfrm>
                  <a:off x="2564" y="2166"/>
                  <a:ext cx="461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Line 23"/>
                <p:cNvSpPr>
                  <a:spLocks noChangeShapeType="1"/>
                </p:cNvSpPr>
                <p:nvPr/>
              </p:nvSpPr>
              <p:spPr bwMode="auto">
                <a:xfrm>
                  <a:off x="3031" y="1969"/>
                  <a:ext cx="149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031" y="1969"/>
                  <a:ext cx="0" cy="203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173" y="1963"/>
                  <a:ext cx="0" cy="209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Group 71"/>
              <p:cNvGrpSpPr>
                <a:grpSpLocks/>
              </p:cNvGrpSpPr>
              <p:nvPr/>
            </p:nvGrpSpPr>
            <p:grpSpPr bwMode="auto">
              <a:xfrm>
                <a:off x="2524125" y="2381250"/>
                <a:ext cx="3581400" cy="304800"/>
                <a:chOff x="1338" y="1488"/>
                <a:chExt cx="2256" cy="192"/>
              </a:xfrm>
            </p:grpSpPr>
            <p:sp>
              <p:nvSpPr>
                <p:cNvPr id="44" name="Line 48"/>
                <p:cNvSpPr>
                  <a:spLocks noChangeShapeType="1"/>
                </p:cNvSpPr>
                <p:nvPr/>
              </p:nvSpPr>
              <p:spPr bwMode="auto">
                <a:xfrm>
                  <a:off x="1338" y="1663"/>
                  <a:ext cx="336" cy="0"/>
                </a:xfrm>
                <a:prstGeom prst="line">
                  <a:avLst/>
                </a:prstGeom>
                <a:noFill/>
                <a:ln w="254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1679" y="1494"/>
                  <a:ext cx="0" cy="175"/>
                </a:xfrm>
                <a:prstGeom prst="line">
                  <a:avLst/>
                </a:prstGeom>
                <a:noFill/>
                <a:ln w="254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Line 50"/>
                <p:cNvSpPr>
                  <a:spLocks noChangeShapeType="1"/>
                </p:cNvSpPr>
                <p:nvPr/>
              </p:nvSpPr>
              <p:spPr bwMode="auto">
                <a:xfrm>
                  <a:off x="1674" y="1494"/>
                  <a:ext cx="324" cy="0"/>
                </a:xfrm>
                <a:prstGeom prst="line">
                  <a:avLst/>
                </a:prstGeom>
                <a:noFill/>
                <a:ln w="254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1997" y="1488"/>
                  <a:ext cx="0" cy="180"/>
                </a:xfrm>
                <a:prstGeom prst="line">
                  <a:avLst/>
                </a:prstGeom>
                <a:noFill/>
                <a:ln w="254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Line 53"/>
                <p:cNvSpPr>
                  <a:spLocks noChangeShapeType="1"/>
                </p:cNvSpPr>
                <p:nvPr/>
              </p:nvSpPr>
              <p:spPr bwMode="auto">
                <a:xfrm>
                  <a:off x="1991" y="1668"/>
                  <a:ext cx="337" cy="0"/>
                </a:xfrm>
                <a:prstGeom prst="line">
                  <a:avLst/>
                </a:prstGeom>
                <a:noFill/>
                <a:ln w="254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2320" y="1494"/>
                  <a:ext cx="0" cy="180"/>
                </a:xfrm>
                <a:prstGeom prst="line">
                  <a:avLst/>
                </a:prstGeom>
                <a:noFill/>
                <a:ln w="254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Line 55"/>
                <p:cNvSpPr>
                  <a:spLocks noChangeShapeType="1"/>
                </p:cNvSpPr>
                <p:nvPr/>
              </p:nvSpPr>
              <p:spPr bwMode="auto">
                <a:xfrm>
                  <a:off x="2316" y="1494"/>
                  <a:ext cx="324" cy="0"/>
                </a:xfrm>
                <a:prstGeom prst="line">
                  <a:avLst/>
                </a:prstGeom>
                <a:noFill/>
                <a:ln w="254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633" y="1494"/>
                  <a:ext cx="0" cy="180"/>
                </a:xfrm>
                <a:prstGeom prst="line">
                  <a:avLst/>
                </a:prstGeom>
                <a:noFill/>
                <a:ln w="254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Line 58"/>
                <p:cNvSpPr>
                  <a:spLocks noChangeShapeType="1"/>
                </p:cNvSpPr>
                <p:nvPr/>
              </p:nvSpPr>
              <p:spPr bwMode="auto">
                <a:xfrm>
                  <a:off x="2628" y="1674"/>
                  <a:ext cx="336" cy="0"/>
                </a:xfrm>
                <a:prstGeom prst="line">
                  <a:avLst/>
                </a:prstGeom>
                <a:noFill/>
                <a:ln w="254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957" y="1493"/>
                  <a:ext cx="0" cy="181"/>
                </a:xfrm>
                <a:prstGeom prst="line">
                  <a:avLst/>
                </a:prstGeom>
                <a:noFill/>
                <a:ln w="254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Line 60"/>
                <p:cNvSpPr>
                  <a:spLocks noChangeShapeType="1"/>
                </p:cNvSpPr>
                <p:nvPr/>
              </p:nvSpPr>
              <p:spPr bwMode="auto">
                <a:xfrm>
                  <a:off x="2952" y="1493"/>
                  <a:ext cx="324" cy="0"/>
                </a:xfrm>
                <a:prstGeom prst="line">
                  <a:avLst/>
                </a:prstGeom>
                <a:noFill/>
                <a:ln w="254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3269" y="1499"/>
                  <a:ext cx="0" cy="181"/>
                </a:xfrm>
                <a:prstGeom prst="line">
                  <a:avLst/>
                </a:prstGeom>
                <a:noFill/>
                <a:ln w="254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Line 62"/>
                <p:cNvSpPr>
                  <a:spLocks noChangeShapeType="1"/>
                </p:cNvSpPr>
                <p:nvPr/>
              </p:nvSpPr>
              <p:spPr bwMode="auto">
                <a:xfrm>
                  <a:off x="3270" y="1680"/>
                  <a:ext cx="324" cy="0"/>
                </a:xfrm>
                <a:prstGeom prst="line">
                  <a:avLst/>
                </a:prstGeom>
                <a:noFill/>
                <a:ln w="254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7" name="Rectangle 67"/>
              <p:cNvSpPr>
                <a:spLocks noChangeArrowheads="1"/>
              </p:cNvSpPr>
              <p:nvPr/>
            </p:nvSpPr>
            <p:spPr bwMode="auto">
              <a:xfrm>
                <a:off x="695251" y="2463533"/>
                <a:ext cx="14859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indent="269875" algn="just" eaLnBrk="0" hangingPunct="0"/>
                <a:r>
                  <a:rPr kumimoji="0" lang="zh-CN" altLang="en-US" dirty="0"/>
                  <a:t>方波：</a:t>
                </a:r>
              </a:p>
            </p:txBody>
          </p:sp>
        </p:grpSp>
        <p:sp>
          <p:nvSpPr>
            <p:cNvPr id="58" name="Text Box 74"/>
            <p:cNvSpPr txBox="1">
              <a:spLocks noChangeArrowheads="1"/>
            </p:cNvSpPr>
            <p:nvPr/>
          </p:nvSpPr>
          <p:spPr bwMode="auto">
            <a:xfrm>
              <a:off x="6305550" y="2324100"/>
              <a:ext cx="21288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dirty="0"/>
                <a:t>（对称方波）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803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235605"/>
            <a:ext cx="8229600" cy="867552"/>
          </a:xfrm>
        </p:spPr>
        <p:txBody>
          <a:bodyPr/>
          <a:lstStyle/>
          <a:p>
            <a:r>
              <a:rPr lang="zh-CN" altLang="en-US" dirty="0" smtClean="0"/>
              <a:t>放电过程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振荡周期计算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529602" y="1248166"/>
            <a:ext cx="6088502" cy="2103580"/>
            <a:chOff x="4788024" y="1122206"/>
            <a:chExt cx="5123067" cy="182121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4788024" y="1122206"/>
              <a:ext cx="2784079" cy="1421520"/>
              <a:chOff x="1511" y="1260"/>
              <a:chExt cx="2161" cy="1554"/>
            </a:xfrm>
          </p:grpSpPr>
          <p:sp>
            <p:nvSpPr>
              <p:cNvPr id="11" name="Rectangle 4"/>
              <p:cNvSpPr>
                <a:spLocks noChangeArrowheads="1"/>
              </p:cNvSpPr>
              <p:nvPr/>
            </p:nvSpPr>
            <p:spPr bwMode="auto">
              <a:xfrm>
                <a:off x="1700" y="1548"/>
                <a:ext cx="238" cy="351"/>
              </a:xfrm>
              <a:prstGeom prst="rect">
                <a:avLst/>
              </a:prstGeom>
              <a:noFill/>
              <a:ln w="317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Oval 5"/>
              <p:cNvSpPr>
                <a:spLocks noChangeArrowheads="1"/>
              </p:cNvSpPr>
              <p:nvPr/>
            </p:nvSpPr>
            <p:spPr bwMode="auto">
              <a:xfrm>
                <a:off x="1951" y="1704"/>
                <a:ext cx="58" cy="5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6"/>
              <p:cNvSpPr>
                <a:spLocks noChangeShapeType="1"/>
              </p:cNvSpPr>
              <p:nvPr/>
            </p:nvSpPr>
            <p:spPr bwMode="auto">
              <a:xfrm flipH="1">
                <a:off x="1512" y="1729"/>
                <a:ext cx="1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Text Box 7"/>
              <p:cNvSpPr txBox="1">
                <a:spLocks noChangeArrowheads="1"/>
              </p:cNvSpPr>
              <p:nvPr/>
            </p:nvSpPr>
            <p:spPr bwMode="auto">
              <a:xfrm>
                <a:off x="1724" y="1561"/>
                <a:ext cx="267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en-US" altLang="zh-CN" sz="1600"/>
                  <a:t>1</a:t>
                </a:r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2837" y="1548"/>
                <a:ext cx="238" cy="351"/>
              </a:xfrm>
              <a:prstGeom prst="rect">
                <a:avLst/>
              </a:prstGeom>
              <a:noFill/>
              <a:ln w="317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Oval 9"/>
              <p:cNvSpPr>
                <a:spLocks noChangeArrowheads="1"/>
              </p:cNvSpPr>
              <p:nvPr/>
            </p:nvSpPr>
            <p:spPr bwMode="auto">
              <a:xfrm>
                <a:off x="3089" y="1704"/>
                <a:ext cx="57" cy="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3154" y="1729"/>
                <a:ext cx="4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11"/>
              <p:cNvSpPr>
                <a:spLocks noChangeShapeType="1"/>
              </p:cNvSpPr>
              <p:nvPr/>
            </p:nvSpPr>
            <p:spPr bwMode="auto">
              <a:xfrm flipH="1" flipV="1">
                <a:off x="2006" y="1729"/>
                <a:ext cx="8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Text Box 12"/>
              <p:cNvSpPr txBox="1">
                <a:spLocks noChangeArrowheads="1"/>
              </p:cNvSpPr>
              <p:nvPr/>
            </p:nvSpPr>
            <p:spPr bwMode="auto">
              <a:xfrm>
                <a:off x="2861" y="1537"/>
                <a:ext cx="267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en-US" altLang="zh-CN" sz="1600"/>
                  <a:t>1</a:t>
                </a:r>
              </a:p>
            </p:txBody>
          </p:sp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 rot="5400000">
                <a:off x="2315" y="2042"/>
                <a:ext cx="240" cy="85"/>
              </a:xfrm>
              <a:prstGeom prst="rect">
                <a:avLst/>
              </a:prstGeom>
              <a:noFill/>
              <a:ln w="317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2428" y="1725"/>
                <a:ext cx="0" cy="2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>
                <a:off x="2432" y="2203"/>
                <a:ext cx="0" cy="2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>
                <a:off x="1511" y="2437"/>
                <a:ext cx="125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>
                <a:off x="3323" y="1725"/>
                <a:ext cx="0" cy="7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8"/>
              <p:cNvSpPr>
                <a:spLocks noChangeShapeType="1"/>
              </p:cNvSpPr>
              <p:nvPr/>
            </p:nvSpPr>
            <p:spPr bwMode="auto">
              <a:xfrm>
                <a:off x="1511" y="1735"/>
                <a:ext cx="0" cy="7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9"/>
              <p:cNvSpPr>
                <a:spLocks noChangeShapeType="1"/>
              </p:cNvSpPr>
              <p:nvPr/>
            </p:nvSpPr>
            <p:spPr bwMode="auto">
              <a:xfrm flipV="1">
                <a:off x="2839" y="2437"/>
                <a:ext cx="4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Oval 20"/>
              <p:cNvSpPr>
                <a:spLocks noChangeArrowheads="1"/>
              </p:cNvSpPr>
              <p:nvPr/>
            </p:nvSpPr>
            <p:spPr bwMode="auto">
              <a:xfrm>
                <a:off x="2420" y="2417"/>
                <a:ext cx="38" cy="3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Oval 21"/>
              <p:cNvSpPr>
                <a:spLocks noChangeArrowheads="1"/>
              </p:cNvSpPr>
              <p:nvPr/>
            </p:nvSpPr>
            <p:spPr bwMode="auto">
              <a:xfrm>
                <a:off x="3302" y="1715"/>
                <a:ext cx="38" cy="3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Oval 22"/>
              <p:cNvSpPr>
                <a:spLocks noChangeArrowheads="1"/>
              </p:cNvSpPr>
              <p:nvPr/>
            </p:nvSpPr>
            <p:spPr bwMode="auto">
              <a:xfrm>
                <a:off x="2409" y="1713"/>
                <a:ext cx="38" cy="3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Text Box 23"/>
              <p:cNvSpPr txBox="1">
                <a:spLocks noChangeArrowheads="1"/>
              </p:cNvSpPr>
              <p:nvPr/>
            </p:nvSpPr>
            <p:spPr bwMode="auto">
              <a:xfrm>
                <a:off x="2782" y="1270"/>
                <a:ext cx="37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en-US" altLang="zh-CN"/>
                  <a:t>G</a:t>
                </a:r>
                <a:r>
                  <a:rPr kumimoji="0" lang="en-US" altLang="zh-CN" baseline="-25000"/>
                  <a:t>2</a:t>
                </a:r>
              </a:p>
            </p:txBody>
          </p:sp>
          <p:sp>
            <p:nvSpPr>
              <p:cNvPr id="31" name="Text Box 24"/>
              <p:cNvSpPr txBox="1">
                <a:spLocks noChangeArrowheads="1"/>
              </p:cNvSpPr>
              <p:nvPr/>
            </p:nvSpPr>
            <p:spPr bwMode="auto">
              <a:xfrm>
                <a:off x="1678" y="1260"/>
                <a:ext cx="37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en-US" altLang="zh-CN"/>
                  <a:t>G</a:t>
                </a:r>
                <a:r>
                  <a:rPr kumimoji="0" lang="en-US" altLang="zh-CN" baseline="-25000"/>
                  <a:t>1</a:t>
                </a:r>
              </a:p>
            </p:txBody>
          </p:sp>
          <p:sp>
            <p:nvSpPr>
              <p:cNvPr id="32" name="Text Box 25"/>
              <p:cNvSpPr txBox="1">
                <a:spLocks noChangeArrowheads="1"/>
              </p:cNvSpPr>
              <p:nvPr/>
            </p:nvSpPr>
            <p:spPr bwMode="auto">
              <a:xfrm>
                <a:off x="2442" y="1949"/>
                <a:ext cx="297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en-US" altLang="zh-CN"/>
                  <a:t>R</a:t>
                </a:r>
              </a:p>
            </p:txBody>
          </p:sp>
          <p:sp>
            <p:nvSpPr>
              <p:cNvPr id="33" name="Text Box 26"/>
              <p:cNvSpPr txBox="1">
                <a:spLocks noChangeArrowheads="1"/>
              </p:cNvSpPr>
              <p:nvPr/>
            </p:nvSpPr>
            <p:spPr bwMode="auto">
              <a:xfrm>
                <a:off x="2655" y="2512"/>
                <a:ext cx="317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en-US" altLang="zh-CN"/>
                  <a:t>C</a:t>
                </a:r>
              </a:p>
            </p:txBody>
          </p:sp>
          <p:sp>
            <p:nvSpPr>
              <p:cNvPr id="34" name="Text Box 27"/>
              <p:cNvSpPr txBox="1">
                <a:spLocks noChangeArrowheads="1"/>
              </p:cNvSpPr>
              <p:nvPr/>
            </p:nvSpPr>
            <p:spPr bwMode="auto">
              <a:xfrm>
                <a:off x="1965" y="1428"/>
                <a:ext cx="427" cy="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en-US" altLang="zh-CN" i="1"/>
                  <a:t>v</a:t>
                </a:r>
                <a:r>
                  <a:rPr kumimoji="0" lang="en-US" altLang="zh-CN" baseline="-25000"/>
                  <a:t>O1</a:t>
                </a:r>
                <a:endParaRPr kumimoji="0" lang="en-US" altLang="zh-CN"/>
              </a:p>
            </p:txBody>
          </p:sp>
          <p:sp>
            <p:nvSpPr>
              <p:cNvPr id="35" name="Text Box 28"/>
              <p:cNvSpPr txBox="1">
                <a:spLocks noChangeArrowheads="1"/>
              </p:cNvSpPr>
              <p:nvPr/>
            </p:nvSpPr>
            <p:spPr bwMode="auto">
              <a:xfrm>
                <a:off x="3244" y="1442"/>
                <a:ext cx="428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en-US" altLang="zh-CN" i="1"/>
                  <a:t>v</a:t>
                </a:r>
                <a:r>
                  <a:rPr kumimoji="0" lang="en-US" altLang="zh-CN" baseline="-25000"/>
                  <a:t>O2</a:t>
                </a:r>
                <a:endParaRPr kumimoji="0" lang="en-US" altLang="zh-CN"/>
              </a:p>
            </p:txBody>
          </p:sp>
          <p:sp>
            <p:nvSpPr>
              <p:cNvPr id="36" name="Text Box 29"/>
              <p:cNvSpPr txBox="1">
                <a:spLocks noChangeArrowheads="1"/>
              </p:cNvSpPr>
              <p:nvPr/>
            </p:nvSpPr>
            <p:spPr bwMode="auto">
              <a:xfrm>
                <a:off x="2255" y="2371"/>
                <a:ext cx="428" cy="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en-US" altLang="zh-CN" i="1"/>
                  <a:t>v</a:t>
                </a:r>
                <a:r>
                  <a:rPr kumimoji="0" lang="en-US" altLang="zh-CN" baseline="-25000"/>
                  <a:t>I1</a:t>
                </a:r>
                <a:endParaRPr kumimoji="0" lang="en-US" altLang="zh-CN"/>
              </a:p>
            </p:txBody>
          </p:sp>
          <p:sp>
            <p:nvSpPr>
              <p:cNvPr id="37" name="Line 30"/>
              <p:cNvSpPr>
                <a:spLocks noChangeShapeType="1"/>
              </p:cNvSpPr>
              <p:nvPr/>
            </p:nvSpPr>
            <p:spPr bwMode="auto">
              <a:xfrm>
                <a:off x="2770" y="2347"/>
                <a:ext cx="0" cy="18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31"/>
              <p:cNvSpPr>
                <a:spLocks noChangeShapeType="1"/>
              </p:cNvSpPr>
              <p:nvPr/>
            </p:nvSpPr>
            <p:spPr bwMode="auto">
              <a:xfrm>
                <a:off x="2830" y="2347"/>
                <a:ext cx="0" cy="18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任意多边形 5"/>
            <p:cNvSpPr/>
            <p:nvPr/>
          </p:nvSpPr>
          <p:spPr>
            <a:xfrm>
              <a:off x="5531556" y="1636889"/>
              <a:ext cx="1332088" cy="462844"/>
            </a:xfrm>
            <a:custGeom>
              <a:avLst/>
              <a:gdLst>
                <a:gd name="connsiteX0" fmla="*/ 0 w 1332088"/>
                <a:gd name="connsiteY0" fmla="*/ 0 h 462844"/>
                <a:gd name="connsiteX1" fmla="*/ 575733 w 1332088"/>
                <a:gd name="connsiteY1" fmla="*/ 0 h 462844"/>
                <a:gd name="connsiteX2" fmla="*/ 587022 w 1332088"/>
                <a:gd name="connsiteY2" fmla="*/ 462844 h 462844"/>
                <a:gd name="connsiteX3" fmla="*/ 1332088 w 1332088"/>
                <a:gd name="connsiteY3" fmla="*/ 451555 h 46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2088" h="462844">
                  <a:moveTo>
                    <a:pt x="0" y="0"/>
                  </a:moveTo>
                  <a:lnTo>
                    <a:pt x="575733" y="0"/>
                  </a:lnTo>
                  <a:lnTo>
                    <a:pt x="587022" y="462844"/>
                  </a:lnTo>
                  <a:lnTo>
                    <a:pt x="1332088" y="451555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0694" y="1431849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V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DD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66286" y="151326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6139481" y="2543726"/>
              <a:ext cx="54109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08723" y="2383848"/>
              <a:ext cx="3202368" cy="559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V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C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（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V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c0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=1/2V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DD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)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，当</a:t>
              </a:r>
              <a:r>
                <a:rPr lang="en-US" altLang="zh-CN" dirty="0" err="1" smtClean="0">
                  <a:solidFill>
                    <a:srgbClr val="FF0000"/>
                  </a:solidFill>
                </a:rPr>
                <a:t>V</a:t>
              </a:r>
              <a:r>
                <a:rPr lang="en-US" altLang="zh-CN" baseline="-25000" dirty="0" err="1" smtClean="0">
                  <a:solidFill>
                    <a:srgbClr val="FF0000"/>
                  </a:solidFill>
                </a:rPr>
                <a:t>c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=-0.5V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DD</a:t>
              </a:r>
            </a:p>
            <a:p>
              <a:r>
                <a:rPr lang="zh-CN" altLang="en-US" dirty="0">
                  <a:solidFill>
                    <a:srgbClr val="FF0000"/>
                  </a:solidFill>
                </a:rPr>
                <a:t>时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，</a:t>
              </a:r>
              <a:r>
                <a:rPr lang="zh-CN" altLang="en-US" dirty="0">
                  <a:solidFill>
                    <a:srgbClr val="FF0000"/>
                  </a:solidFill>
                </a:rPr>
                <a:t>放电结束。</a:t>
              </a:r>
            </a:p>
          </p:txBody>
        </p:sp>
      </p:grp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876090"/>
              </p:ext>
            </p:extLst>
          </p:nvPr>
        </p:nvGraphicFramePr>
        <p:xfrm>
          <a:off x="711200" y="3325813"/>
          <a:ext cx="7069138" cy="274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公式" r:id="rId4" imgW="4114800" imgH="1600200" progId="Equation.3">
                  <p:embed/>
                </p:oleObj>
              </mc:Choice>
              <mc:Fallback>
                <p:oleObj name="公式" r:id="rId4" imgW="4114800" imgH="160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1200" y="3325813"/>
                        <a:ext cx="7069138" cy="2747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218949" y="594928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本计算忽略了输出电阻。</a:t>
            </a:r>
          </a:p>
        </p:txBody>
      </p:sp>
    </p:spTree>
    <p:extLst>
      <p:ext uri="{BB962C8B-B14F-4D97-AF65-F5344CB8AC3E}">
        <p14:creationId xmlns:p14="http://schemas.microsoft.com/office/powerpoint/2010/main" val="328455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795544"/>
          </a:xfrm>
        </p:spPr>
        <p:txBody>
          <a:bodyPr/>
          <a:lstStyle/>
          <a:p>
            <a:r>
              <a:rPr lang="zh-CN" altLang="en-US" dirty="0" smtClean="0"/>
              <a:t>等效电路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石英晶体振荡器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44086761"/>
              </p:ext>
            </p:extLst>
          </p:nvPr>
        </p:nvGraphicFramePr>
        <p:xfrm>
          <a:off x="539552" y="2564904"/>
          <a:ext cx="7891956" cy="36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name="Visio" r:id="rId4" imgW="4789530" imgH="2193805" progId="Visio.Drawing.11">
                  <p:embed/>
                </p:oleObj>
              </mc:Choice>
              <mc:Fallback>
                <p:oleObj name="Visio" r:id="rId4" imgW="4789530" imgH="2193805" progId="Visio.Drawing.11">
                  <p:embed/>
                  <p:pic>
                    <p:nvPicPr>
                      <p:cNvPr id="0" name="Object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564904"/>
                        <a:ext cx="7891956" cy="36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861" y="0"/>
            <a:ext cx="2251419" cy="225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139952" y="20667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串联谐振点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3" idx="3"/>
          </p:cNvCxnSpPr>
          <p:nvPr/>
        </p:nvCxnSpPr>
        <p:spPr>
          <a:xfrm>
            <a:off x="5478780" y="2251419"/>
            <a:ext cx="389364" cy="6735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6372200" y="4653136"/>
            <a:ext cx="792088" cy="216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36296" y="48691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并联谐振点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02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石英晶体振荡器电路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46099031"/>
              </p:ext>
            </p:extLst>
          </p:nvPr>
        </p:nvGraphicFramePr>
        <p:xfrm>
          <a:off x="1475656" y="3645024"/>
          <a:ext cx="6305195" cy="2367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Visio" r:id="rId4" imgW="4978800" imgH="1870584" progId="Visio.Drawing.11">
                  <p:embed/>
                </p:oleObj>
              </mc:Choice>
              <mc:Fallback>
                <p:oleObj name="Visio" r:id="rId4" imgW="4978800" imgH="1870584" progId="Visio.Drawing.11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645024"/>
                        <a:ext cx="6305195" cy="2367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8" descr="10-4-1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124744"/>
            <a:ext cx="3601666" cy="2367926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80886" y="16288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对称式石英晶体多谐振荡器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93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555</a:t>
            </a:r>
            <a:r>
              <a:rPr lang="zh-CN" altLang="en-US" dirty="0" smtClean="0"/>
              <a:t>定时器</a:t>
            </a:r>
            <a:endParaRPr lang="zh-CN" altLang="en-US" dirty="0"/>
          </a:p>
        </p:txBody>
      </p:sp>
      <p:graphicFrame>
        <p:nvGraphicFramePr>
          <p:cNvPr id="5" name="Object 138"/>
          <p:cNvGraphicFramePr>
            <a:graphicFrameLocks noChangeAspect="1"/>
          </p:cNvGraphicFramePr>
          <p:nvPr/>
        </p:nvGraphicFramePr>
        <p:xfrm>
          <a:off x="809625" y="2498725"/>
          <a:ext cx="5181600" cy="339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4" name="Visio" r:id="rId4" imgW="2836164" imgH="1860804" progId="Visio.Drawing.6">
                  <p:embed/>
                </p:oleObj>
              </mc:Choice>
              <mc:Fallback>
                <p:oleObj name="Visio" r:id="rId4" imgW="2836164" imgH="186080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2498725"/>
                        <a:ext cx="5181600" cy="339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21"/>
          <p:cNvSpPr txBox="1">
            <a:spLocks noChangeArrowheads="1"/>
          </p:cNvSpPr>
          <p:nvPr/>
        </p:nvSpPr>
        <p:spPr bwMode="auto">
          <a:xfrm>
            <a:off x="457200" y="1162050"/>
            <a:ext cx="5667375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sy="50000" kx="2453608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CC3300"/>
                </a:solidFill>
                <a:sym typeface="Symbol" pitchFamily="18" charset="2"/>
              </a:rPr>
              <a:t></a:t>
            </a:r>
            <a:r>
              <a:rPr lang="en-US" altLang="zh-CN"/>
              <a:t>  7555</a:t>
            </a:r>
            <a:r>
              <a:rPr lang="zh-CN" altLang="en-US"/>
              <a:t>定时器的内部结构及逻辑符号</a:t>
            </a:r>
          </a:p>
        </p:txBody>
      </p:sp>
      <p:sp>
        <p:nvSpPr>
          <p:cNvPr id="7" name="Rectangle 126"/>
          <p:cNvSpPr>
            <a:spLocks noChangeArrowheads="1"/>
          </p:cNvSpPr>
          <p:nvPr/>
        </p:nvSpPr>
        <p:spPr bwMode="auto">
          <a:xfrm>
            <a:off x="3303588" y="3206750"/>
            <a:ext cx="1085850" cy="1238250"/>
          </a:xfrm>
          <a:prstGeom prst="rect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127"/>
          <p:cNvSpPr>
            <a:spLocks noChangeArrowheads="1"/>
          </p:cNvSpPr>
          <p:nvPr/>
        </p:nvSpPr>
        <p:spPr bwMode="auto">
          <a:xfrm>
            <a:off x="4686300" y="2395538"/>
            <a:ext cx="2381250" cy="533400"/>
          </a:xfrm>
          <a:prstGeom prst="wedgeRoundRectCallout">
            <a:avLst>
              <a:gd name="adj1" fmla="val -61000"/>
              <a:gd name="adj2" fmla="val 98514"/>
              <a:gd name="adj3" fmla="val 16667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zh-CN" altLang="en-US"/>
              <a:t>基本</a:t>
            </a:r>
            <a:r>
              <a:rPr lang="en-US" altLang="zh-CN"/>
              <a:t>SR</a:t>
            </a:r>
            <a:r>
              <a:rPr lang="zh-CN" altLang="en-US"/>
              <a:t>锁存器</a:t>
            </a:r>
          </a:p>
        </p:txBody>
      </p:sp>
      <p:sp>
        <p:nvSpPr>
          <p:cNvPr id="9" name="Rectangle 128"/>
          <p:cNvSpPr>
            <a:spLocks noChangeArrowheads="1"/>
          </p:cNvSpPr>
          <p:nvPr/>
        </p:nvSpPr>
        <p:spPr bwMode="auto">
          <a:xfrm>
            <a:off x="2414588" y="2646363"/>
            <a:ext cx="723900" cy="2713037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129"/>
          <p:cNvSpPr>
            <a:spLocks noChangeArrowheads="1"/>
          </p:cNvSpPr>
          <p:nvPr/>
        </p:nvSpPr>
        <p:spPr bwMode="auto">
          <a:xfrm>
            <a:off x="2976563" y="1817688"/>
            <a:ext cx="1257300" cy="533400"/>
          </a:xfrm>
          <a:prstGeom prst="wedgeRoundRectCallout">
            <a:avLst>
              <a:gd name="adj1" fmla="val -70833"/>
              <a:gd name="adj2" fmla="val 98514"/>
              <a:gd name="adj3" fmla="val 16667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zh-CN" altLang="en-US"/>
              <a:t>比较器</a:t>
            </a:r>
          </a:p>
        </p:txBody>
      </p:sp>
      <p:sp>
        <p:nvSpPr>
          <p:cNvPr id="11" name="AutoShape 90"/>
          <p:cNvSpPr>
            <a:spLocks noChangeArrowheads="1"/>
          </p:cNvSpPr>
          <p:nvPr/>
        </p:nvSpPr>
        <p:spPr bwMode="auto">
          <a:xfrm>
            <a:off x="392113" y="2636838"/>
            <a:ext cx="1173162" cy="533400"/>
          </a:xfrm>
          <a:prstGeom prst="wedgeRoundRectCallout">
            <a:avLst>
              <a:gd name="adj1" fmla="val 59880"/>
              <a:gd name="adj2" fmla="val 101190"/>
              <a:gd name="adj3" fmla="val 16667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/>
              <a:t>2/3V</a:t>
            </a:r>
            <a:r>
              <a:rPr lang="en-US" altLang="zh-CN" baseline="-25000"/>
              <a:t>DD</a:t>
            </a:r>
          </a:p>
        </p:txBody>
      </p:sp>
      <p:sp>
        <p:nvSpPr>
          <p:cNvPr id="12" name="AutoShape 91"/>
          <p:cNvSpPr>
            <a:spLocks noChangeArrowheads="1"/>
          </p:cNvSpPr>
          <p:nvPr/>
        </p:nvSpPr>
        <p:spPr bwMode="auto">
          <a:xfrm>
            <a:off x="577850" y="4784725"/>
            <a:ext cx="1173163" cy="533400"/>
          </a:xfrm>
          <a:prstGeom prst="wedgeRoundRectCallout">
            <a:avLst>
              <a:gd name="adj1" fmla="val 53519"/>
              <a:gd name="adj2" fmla="val -64583"/>
              <a:gd name="adj3" fmla="val 16667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/>
              <a:t>1/3V</a:t>
            </a:r>
            <a:r>
              <a:rPr lang="en-US" altLang="zh-CN" baseline="-25000"/>
              <a:t>DD</a:t>
            </a:r>
          </a:p>
        </p:txBody>
      </p:sp>
      <p:sp>
        <p:nvSpPr>
          <p:cNvPr id="13" name="AutoShape 89"/>
          <p:cNvSpPr>
            <a:spLocks noChangeArrowheads="1"/>
          </p:cNvSpPr>
          <p:nvPr/>
        </p:nvSpPr>
        <p:spPr bwMode="auto">
          <a:xfrm>
            <a:off x="2085975" y="5772150"/>
            <a:ext cx="1466850" cy="419100"/>
          </a:xfrm>
          <a:prstGeom prst="wedgeRoundRectCallout">
            <a:avLst>
              <a:gd name="adj1" fmla="val -60065"/>
              <a:gd name="adj2" fmla="val -179167"/>
              <a:gd name="adj3" fmla="val 16667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i="1"/>
              <a:t>R</a:t>
            </a:r>
            <a:r>
              <a:rPr lang="en-US" altLang="zh-CN"/>
              <a:t>=5kΩ</a:t>
            </a:r>
          </a:p>
        </p:txBody>
      </p:sp>
      <p:graphicFrame>
        <p:nvGraphicFramePr>
          <p:cNvPr id="14" name="Object 139"/>
          <p:cNvGraphicFramePr>
            <a:graphicFrameLocks noChangeAspect="1"/>
          </p:cNvGraphicFramePr>
          <p:nvPr/>
        </p:nvGraphicFramePr>
        <p:xfrm>
          <a:off x="6040438" y="3316288"/>
          <a:ext cx="2520950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5" name="Visio" r:id="rId6" imgW="1677924" imgH="1068324" progId="Visio.Drawing.6">
                  <p:embed/>
                </p:oleObj>
              </mc:Choice>
              <mc:Fallback>
                <p:oleObj name="Visio" r:id="rId6" imgW="1677924" imgH="106832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438" y="3316288"/>
                        <a:ext cx="2520950" cy="160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872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/>
      <p:bldP spid="8" grpId="0" animBg="1" autoUpdateAnimBg="0"/>
      <p:bldP spid="9" grpId="0" animBg="1"/>
      <p:bldP spid="10" grpId="0" animBg="1" autoUpdateAnimBg="0"/>
      <p:bldP spid="11" grpId="0" animBg="1" autoUpdateAnimBg="0"/>
      <p:bldP spid="12" grpId="0" animBg="1" autoUpdateAnimBg="0"/>
      <p:bldP spid="13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555</a:t>
            </a:r>
            <a:r>
              <a:rPr lang="zh-CN" altLang="en-US" dirty="0" smtClean="0"/>
              <a:t>定时器功能表</a:t>
            </a:r>
            <a:endParaRPr lang="zh-CN" altLang="en-US" dirty="0"/>
          </a:p>
        </p:txBody>
      </p:sp>
      <p:sp>
        <p:nvSpPr>
          <p:cNvPr id="4" name="Rectangle 1279"/>
          <p:cNvSpPr>
            <a:spLocks noChangeArrowheads="1"/>
          </p:cNvSpPr>
          <p:nvPr/>
        </p:nvSpPr>
        <p:spPr bwMode="auto">
          <a:xfrm>
            <a:off x="738188" y="4514850"/>
            <a:ext cx="7581900" cy="400050"/>
          </a:xfrm>
          <a:prstGeom prst="rect">
            <a:avLst/>
          </a:prstGeom>
          <a:noFill/>
          <a:ln w="3175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5" name="Rectangle 1280"/>
          <p:cNvSpPr>
            <a:spLocks noChangeArrowheads="1"/>
          </p:cNvSpPr>
          <p:nvPr/>
        </p:nvSpPr>
        <p:spPr bwMode="auto">
          <a:xfrm>
            <a:off x="733425" y="4929188"/>
            <a:ext cx="7581900" cy="376237"/>
          </a:xfrm>
          <a:prstGeom prst="rect">
            <a:avLst/>
          </a:prstGeom>
          <a:noFill/>
          <a:ln w="3175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6" name="Rectangle 1281"/>
          <p:cNvSpPr>
            <a:spLocks noChangeArrowheads="1"/>
          </p:cNvSpPr>
          <p:nvPr/>
        </p:nvSpPr>
        <p:spPr bwMode="auto">
          <a:xfrm>
            <a:off x="695325" y="5310188"/>
            <a:ext cx="7626350" cy="376237"/>
          </a:xfrm>
          <a:prstGeom prst="rect">
            <a:avLst/>
          </a:prstGeom>
          <a:noFill/>
          <a:ln w="3175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7" name="Rectangle 1282"/>
          <p:cNvSpPr>
            <a:spLocks noChangeArrowheads="1"/>
          </p:cNvSpPr>
          <p:nvPr/>
        </p:nvSpPr>
        <p:spPr bwMode="auto">
          <a:xfrm>
            <a:off x="728663" y="5695950"/>
            <a:ext cx="7581900" cy="381000"/>
          </a:xfrm>
          <a:prstGeom prst="rect">
            <a:avLst/>
          </a:prstGeom>
          <a:noFill/>
          <a:ln w="3175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8" name="Rectangle 1283"/>
          <p:cNvSpPr>
            <a:spLocks noChangeArrowheads="1"/>
          </p:cNvSpPr>
          <p:nvPr/>
        </p:nvSpPr>
        <p:spPr bwMode="auto">
          <a:xfrm>
            <a:off x="742950" y="4138613"/>
            <a:ext cx="7581900" cy="360362"/>
          </a:xfrm>
          <a:prstGeom prst="rect">
            <a:avLst/>
          </a:prstGeom>
          <a:noFill/>
          <a:ln w="3175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grpSp>
        <p:nvGrpSpPr>
          <p:cNvPr id="9" name="Group 1727"/>
          <p:cNvGrpSpPr>
            <a:grpSpLocks/>
          </p:cNvGrpSpPr>
          <p:nvPr/>
        </p:nvGrpSpPr>
        <p:grpSpPr bwMode="auto">
          <a:xfrm>
            <a:off x="1171575" y="1938338"/>
            <a:ext cx="6391275" cy="790575"/>
            <a:chOff x="738" y="1221"/>
            <a:chExt cx="4026" cy="498"/>
          </a:xfrm>
        </p:grpSpPr>
        <p:sp>
          <p:nvSpPr>
            <p:cNvPr id="10" name="Line 1250"/>
            <p:cNvSpPr>
              <a:spLocks noChangeShapeType="1"/>
            </p:cNvSpPr>
            <p:nvPr/>
          </p:nvSpPr>
          <p:spPr bwMode="auto">
            <a:xfrm>
              <a:off x="1486" y="1238"/>
              <a:ext cx="0" cy="45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1" name="Line 1251"/>
            <p:cNvSpPr>
              <a:spLocks noChangeShapeType="1"/>
            </p:cNvSpPr>
            <p:nvPr/>
          </p:nvSpPr>
          <p:spPr bwMode="auto">
            <a:xfrm>
              <a:off x="1486" y="1238"/>
              <a:ext cx="440" cy="21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2" name="Line 1252"/>
            <p:cNvSpPr>
              <a:spLocks noChangeShapeType="1"/>
            </p:cNvSpPr>
            <p:nvPr/>
          </p:nvSpPr>
          <p:spPr bwMode="auto">
            <a:xfrm flipV="1">
              <a:off x="1485" y="1455"/>
              <a:ext cx="441" cy="22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3" name="Line 1253"/>
            <p:cNvSpPr>
              <a:spLocks noChangeShapeType="1"/>
            </p:cNvSpPr>
            <p:nvPr/>
          </p:nvSpPr>
          <p:spPr bwMode="auto">
            <a:xfrm>
              <a:off x="1271" y="1360"/>
              <a:ext cx="2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4" name="Line 1254"/>
            <p:cNvSpPr>
              <a:spLocks noChangeShapeType="1"/>
            </p:cNvSpPr>
            <p:nvPr/>
          </p:nvSpPr>
          <p:spPr bwMode="auto">
            <a:xfrm>
              <a:off x="1270" y="1586"/>
              <a:ext cx="2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5" name="Text Box 1255"/>
            <p:cNvSpPr txBox="1">
              <a:spLocks noChangeArrowheads="1"/>
            </p:cNvSpPr>
            <p:nvPr/>
          </p:nvSpPr>
          <p:spPr bwMode="auto">
            <a:xfrm>
              <a:off x="1448" y="1255"/>
              <a:ext cx="29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zh-CN" altLang="en-US" sz="1200" b="0"/>
                <a:t>－</a:t>
              </a:r>
            </a:p>
          </p:txBody>
        </p:sp>
        <p:sp>
          <p:nvSpPr>
            <p:cNvPr id="16" name="Text Box 1256"/>
            <p:cNvSpPr txBox="1">
              <a:spLocks noChangeArrowheads="1"/>
            </p:cNvSpPr>
            <p:nvPr/>
          </p:nvSpPr>
          <p:spPr bwMode="auto">
            <a:xfrm>
              <a:off x="1449" y="1412"/>
              <a:ext cx="293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400" b="0"/>
                <a:t>+</a:t>
              </a:r>
            </a:p>
          </p:txBody>
        </p:sp>
        <p:sp>
          <p:nvSpPr>
            <p:cNvPr id="17" name="Text Box 1257"/>
            <p:cNvSpPr txBox="1">
              <a:spLocks noChangeArrowheads="1"/>
            </p:cNvSpPr>
            <p:nvPr/>
          </p:nvSpPr>
          <p:spPr bwMode="auto">
            <a:xfrm>
              <a:off x="1562" y="1361"/>
              <a:ext cx="31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200" b="0"/>
                <a:t>C1</a:t>
              </a:r>
            </a:p>
          </p:txBody>
        </p:sp>
        <p:sp>
          <p:nvSpPr>
            <p:cNvPr id="18" name="Line 1258"/>
            <p:cNvSpPr>
              <a:spLocks noChangeShapeType="1"/>
            </p:cNvSpPr>
            <p:nvPr/>
          </p:nvSpPr>
          <p:spPr bwMode="auto">
            <a:xfrm>
              <a:off x="1917" y="1464"/>
              <a:ext cx="2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9" name="Text Box 1259"/>
            <p:cNvSpPr txBox="1">
              <a:spLocks noChangeArrowheads="1"/>
            </p:cNvSpPr>
            <p:nvPr/>
          </p:nvSpPr>
          <p:spPr bwMode="auto">
            <a:xfrm>
              <a:off x="2167" y="1334"/>
              <a:ext cx="293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400" i="1"/>
                <a:t>R</a:t>
              </a:r>
            </a:p>
          </p:txBody>
        </p:sp>
        <p:sp>
          <p:nvSpPr>
            <p:cNvPr id="20" name="Text Box 1260"/>
            <p:cNvSpPr txBox="1">
              <a:spLocks noChangeArrowheads="1"/>
            </p:cNvSpPr>
            <p:nvPr/>
          </p:nvSpPr>
          <p:spPr bwMode="auto">
            <a:xfrm>
              <a:off x="738" y="1221"/>
              <a:ext cx="593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600"/>
                <a:t>2/3V</a:t>
              </a:r>
              <a:r>
                <a:rPr kumimoji="0" lang="en-US" altLang="zh-CN" sz="1600" baseline="-25000"/>
                <a:t>DD</a:t>
              </a:r>
              <a:endParaRPr kumimoji="0" lang="en-US" altLang="zh-CN" sz="1600"/>
            </a:p>
          </p:txBody>
        </p:sp>
        <p:sp>
          <p:nvSpPr>
            <p:cNvPr id="21" name="Text Box 1261"/>
            <p:cNvSpPr txBox="1">
              <a:spLocks noChangeArrowheads="1"/>
            </p:cNvSpPr>
            <p:nvPr/>
          </p:nvSpPr>
          <p:spPr bwMode="auto">
            <a:xfrm>
              <a:off x="755" y="1455"/>
              <a:ext cx="535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400" i="1"/>
                <a:t>v</a:t>
              </a:r>
              <a:r>
                <a:rPr kumimoji="0" lang="en-US" altLang="zh-CN" sz="1400" baseline="-25000"/>
                <a:t>I1 </a:t>
              </a:r>
              <a:r>
                <a:rPr kumimoji="0" lang="en-US" altLang="zh-CN" sz="1600"/>
                <a:t>⑥</a:t>
              </a:r>
            </a:p>
          </p:txBody>
        </p:sp>
        <p:sp>
          <p:nvSpPr>
            <p:cNvPr id="22" name="Line 1263"/>
            <p:cNvSpPr>
              <a:spLocks noChangeShapeType="1"/>
            </p:cNvSpPr>
            <p:nvPr/>
          </p:nvSpPr>
          <p:spPr bwMode="auto">
            <a:xfrm>
              <a:off x="3790" y="1241"/>
              <a:ext cx="0" cy="4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3" name="Line 1264"/>
            <p:cNvSpPr>
              <a:spLocks noChangeShapeType="1"/>
            </p:cNvSpPr>
            <p:nvPr/>
          </p:nvSpPr>
          <p:spPr bwMode="auto">
            <a:xfrm>
              <a:off x="3790" y="1241"/>
              <a:ext cx="44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4" name="Line 1265"/>
            <p:cNvSpPr>
              <a:spLocks noChangeShapeType="1"/>
            </p:cNvSpPr>
            <p:nvPr/>
          </p:nvSpPr>
          <p:spPr bwMode="auto">
            <a:xfrm flipV="1">
              <a:off x="3789" y="1459"/>
              <a:ext cx="441" cy="2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5" name="Line 1266"/>
            <p:cNvSpPr>
              <a:spLocks noChangeShapeType="1"/>
            </p:cNvSpPr>
            <p:nvPr/>
          </p:nvSpPr>
          <p:spPr bwMode="auto">
            <a:xfrm>
              <a:off x="3575" y="1363"/>
              <a:ext cx="2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6" name="Line 1267"/>
            <p:cNvSpPr>
              <a:spLocks noChangeShapeType="1"/>
            </p:cNvSpPr>
            <p:nvPr/>
          </p:nvSpPr>
          <p:spPr bwMode="auto">
            <a:xfrm>
              <a:off x="3574" y="1589"/>
              <a:ext cx="2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7" name="Text Box 1268"/>
            <p:cNvSpPr txBox="1">
              <a:spLocks noChangeArrowheads="1"/>
            </p:cNvSpPr>
            <p:nvPr/>
          </p:nvSpPr>
          <p:spPr bwMode="auto">
            <a:xfrm>
              <a:off x="3735" y="1459"/>
              <a:ext cx="293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zh-CN" altLang="en-US" sz="1200" b="0"/>
                <a:t>－</a:t>
              </a:r>
            </a:p>
          </p:txBody>
        </p:sp>
        <p:sp>
          <p:nvSpPr>
            <p:cNvPr id="28" name="Text Box 1269"/>
            <p:cNvSpPr txBox="1">
              <a:spLocks noChangeArrowheads="1"/>
            </p:cNvSpPr>
            <p:nvPr/>
          </p:nvSpPr>
          <p:spPr bwMode="auto">
            <a:xfrm>
              <a:off x="3745" y="1241"/>
              <a:ext cx="29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400" b="0"/>
                <a:t>+</a:t>
              </a:r>
            </a:p>
          </p:txBody>
        </p:sp>
        <p:sp>
          <p:nvSpPr>
            <p:cNvPr id="29" name="Text Box 1270"/>
            <p:cNvSpPr txBox="1">
              <a:spLocks noChangeArrowheads="1"/>
            </p:cNvSpPr>
            <p:nvPr/>
          </p:nvSpPr>
          <p:spPr bwMode="auto">
            <a:xfrm>
              <a:off x="3875" y="1361"/>
              <a:ext cx="36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200" b="0"/>
                <a:t>C2</a:t>
              </a:r>
            </a:p>
          </p:txBody>
        </p:sp>
        <p:sp>
          <p:nvSpPr>
            <p:cNvPr id="30" name="Line 1271"/>
            <p:cNvSpPr>
              <a:spLocks noChangeShapeType="1"/>
            </p:cNvSpPr>
            <p:nvPr/>
          </p:nvSpPr>
          <p:spPr bwMode="auto">
            <a:xfrm>
              <a:off x="4221" y="1467"/>
              <a:ext cx="2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31" name="Text Box 1272"/>
            <p:cNvSpPr txBox="1">
              <a:spLocks noChangeArrowheads="1"/>
            </p:cNvSpPr>
            <p:nvPr/>
          </p:nvSpPr>
          <p:spPr bwMode="auto">
            <a:xfrm>
              <a:off x="4471" y="1337"/>
              <a:ext cx="29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400" i="1"/>
                <a:t>S</a:t>
              </a:r>
            </a:p>
          </p:txBody>
        </p:sp>
        <p:sp>
          <p:nvSpPr>
            <p:cNvPr id="32" name="Text Box 1273"/>
            <p:cNvSpPr txBox="1">
              <a:spLocks noChangeArrowheads="1"/>
            </p:cNvSpPr>
            <p:nvPr/>
          </p:nvSpPr>
          <p:spPr bwMode="auto">
            <a:xfrm>
              <a:off x="3030" y="1236"/>
              <a:ext cx="59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600"/>
                <a:t>1/3V</a:t>
              </a:r>
              <a:r>
                <a:rPr kumimoji="0" lang="en-US" altLang="zh-CN" sz="1600" baseline="-25000"/>
                <a:t>DD</a:t>
              </a:r>
              <a:endParaRPr kumimoji="0" lang="en-US" altLang="zh-CN" sz="1600"/>
            </a:p>
          </p:txBody>
        </p:sp>
        <p:sp>
          <p:nvSpPr>
            <p:cNvPr id="33" name="Text Box 1274"/>
            <p:cNvSpPr txBox="1">
              <a:spLocks noChangeArrowheads="1"/>
            </p:cNvSpPr>
            <p:nvPr/>
          </p:nvSpPr>
          <p:spPr bwMode="auto">
            <a:xfrm>
              <a:off x="3028" y="1459"/>
              <a:ext cx="56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400" i="1"/>
                <a:t>v</a:t>
              </a:r>
              <a:r>
                <a:rPr kumimoji="0" lang="en-US" altLang="zh-CN" sz="1400" baseline="-25000"/>
                <a:t>I2</a:t>
              </a:r>
              <a:r>
                <a:rPr kumimoji="0" lang="en-US" altLang="zh-CN" sz="1600"/>
                <a:t>②</a:t>
              </a:r>
            </a:p>
          </p:txBody>
        </p:sp>
        <p:sp>
          <p:nvSpPr>
            <p:cNvPr id="34" name="Rectangle 1417"/>
            <p:cNvSpPr>
              <a:spLocks noChangeArrowheads="1"/>
            </p:cNvSpPr>
            <p:nvPr/>
          </p:nvSpPr>
          <p:spPr bwMode="auto">
            <a:xfrm>
              <a:off x="804" y="1567"/>
              <a:ext cx="135" cy="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700" b="0"/>
                <a:t> </a:t>
              </a:r>
              <a:endParaRPr lang="en-US" altLang="zh-CN" sz="1400" b="0"/>
            </a:p>
          </p:txBody>
        </p:sp>
      </p:grpSp>
      <p:grpSp>
        <p:nvGrpSpPr>
          <p:cNvPr id="35" name="Group 1728"/>
          <p:cNvGrpSpPr>
            <a:grpSpLocks/>
          </p:cNvGrpSpPr>
          <p:nvPr/>
        </p:nvGrpSpPr>
        <p:grpSpPr bwMode="auto">
          <a:xfrm>
            <a:off x="690563" y="3286125"/>
            <a:ext cx="7642225" cy="2806700"/>
            <a:chOff x="435" y="2070"/>
            <a:chExt cx="4814" cy="1768"/>
          </a:xfrm>
        </p:grpSpPr>
        <p:sp>
          <p:nvSpPr>
            <p:cNvPr id="36" name="Rectangle 1509"/>
            <p:cNvSpPr>
              <a:spLocks noChangeArrowheads="1"/>
            </p:cNvSpPr>
            <p:nvPr/>
          </p:nvSpPr>
          <p:spPr bwMode="auto">
            <a:xfrm>
              <a:off x="4387" y="3589"/>
              <a:ext cx="86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zh-CN" altLang="en-US" sz="1600" dirty="0" smtClean="0"/>
                <a:t>导通</a:t>
              </a:r>
              <a:endParaRPr lang="zh-CN" altLang="en-US" sz="1600" dirty="0"/>
            </a:p>
          </p:txBody>
        </p:sp>
        <p:sp>
          <p:nvSpPr>
            <p:cNvPr id="37" name="Rectangle 1508"/>
            <p:cNvSpPr>
              <a:spLocks noChangeArrowheads="1"/>
            </p:cNvSpPr>
            <p:nvPr/>
          </p:nvSpPr>
          <p:spPr bwMode="auto">
            <a:xfrm>
              <a:off x="3744" y="3589"/>
              <a:ext cx="64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1600" dirty="0" smtClean="0"/>
                <a:t>0</a:t>
              </a:r>
              <a:endParaRPr lang="en-US" altLang="zh-CN" sz="1600" dirty="0"/>
            </a:p>
          </p:txBody>
        </p:sp>
        <p:sp>
          <p:nvSpPr>
            <p:cNvPr id="38" name="Rectangle 1507"/>
            <p:cNvSpPr>
              <a:spLocks noChangeArrowheads="1"/>
            </p:cNvSpPr>
            <p:nvPr/>
          </p:nvSpPr>
          <p:spPr bwMode="auto">
            <a:xfrm>
              <a:off x="3228" y="3589"/>
              <a:ext cx="51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1600"/>
                <a:t>1</a:t>
              </a:r>
            </a:p>
          </p:txBody>
        </p:sp>
        <p:sp>
          <p:nvSpPr>
            <p:cNvPr id="39" name="Rectangle 1506"/>
            <p:cNvSpPr>
              <a:spLocks noChangeArrowheads="1"/>
            </p:cNvSpPr>
            <p:nvPr/>
          </p:nvSpPr>
          <p:spPr bwMode="auto">
            <a:xfrm>
              <a:off x="2732" y="3589"/>
              <a:ext cx="49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1600"/>
                <a:t>1</a:t>
              </a:r>
            </a:p>
          </p:txBody>
        </p:sp>
        <p:sp>
          <p:nvSpPr>
            <p:cNvPr id="40" name="Rectangle 1505"/>
            <p:cNvSpPr>
              <a:spLocks noChangeArrowheads="1"/>
            </p:cNvSpPr>
            <p:nvPr/>
          </p:nvSpPr>
          <p:spPr bwMode="auto">
            <a:xfrm>
              <a:off x="1878" y="3589"/>
              <a:ext cx="85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zh-CN" altLang="en-US" sz="1600"/>
                <a:t>＜</a:t>
              </a:r>
              <a:r>
                <a:rPr lang="en-US" altLang="zh-CN" sz="1600" i="1"/>
                <a:t>V</a:t>
              </a:r>
              <a:r>
                <a:rPr lang="en-US" altLang="zh-CN" sz="1600" baseline="-30000"/>
                <a:t>DD</a:t>
              </a:r>
              <a:r>
                <a:rPr lang="en-US" altLang="zh-CN" sz="1600"/>
                <a:t> /3</a:t>
              </a:r>
            </a:p>
          </p:txBody>
        </p:sp>
        <p:sp>
          <p:nvSpPr>
            <p:cNvPr id="41" name="Rectangle 1504"/>
            <p:cNvSpPr>
              <a:spLocks noChangeArrowheads="1"/>
            </p:cNvSpPr>
            <p:nvPr/>
          </p:nvSpPr>
          <p:spPr bwMode="auto">
            <a:xfrm>
              <a:off x="1004" y="3589"/>
              <a:ext cx="8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zh-CN" altLang="en-US" sz="1600"/>
                <a:t>＞</a:t>
              </a:r>
              <a:r>
                <a:rPr lang="en-US" altLang="zh-CN" sz="1600"/>
                <a:t>2 </a:t>
              </a:r>
              <a:r>
                <a:rPr lang="en-US" altLang="zh-CN" sz="1600" i="1"/>
                <a:t>V</a:t>
              </a:r>
              <a:r>
                <a:rPr lang="en-US" altLang="zh-CN" sz="1600" baseline="-30000"/>
                <a:t>DD</a:t>
              </a:r>
              <a:r>
                <a:rPr lang="en-US" altLang="zh-CN" sz="1600"/>
                <a:t> /3</a:t>
              </a:r>
            </a:p>
          </p:txBody>
        </p:sp>
        <p:sp>
          <p:nvSpPr>
            <p:cNvPr id="42" name="Rectangle 1503"/>
            <p:cNvSpPr>
              <a:spLocks noChangeArrowheads="1"/>
            </p:cNvSpPr>
            <p:nvPr/>
          </p:nvSpPr>
          <p:spPr bwMode="auto">
            <a:xfrm>
              <a:off x="435" y="3589"/>
              <a:ext cx="56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zh-CN" sz="1600"/>
                <a:t>    1</a:t>
              </a:r>
            </a:p>
          </p:txBody>
        </p:sp>
        <p:sp>
          <p:nvSpPr>
            <p:cNvPr id="43" name="Rectangle 1502"/>
            <p:cNvSpPr>
              <a:spLocks noChangeArrowheads="1"/>
            </p:cNvSpPr>
            <p:nvPr/>
          </p:nvSpPr>
          <p:spPr bwMode="auto">
            <a:xfrm>
              <a:off x="4387" y="3340"/>
              <a:ext cx="86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zh-CN" altLang="en-US" sz="1600"/>
                <a:t>不 变</a:t>
              </a:r>
            </a:p>
          </p:txBody>
        </p:sp>
        <p:sp>
          <p:nvSpPr>
            <p:cNvPr id="44" name="Rectangle 1501"/>
            <p:cNvSpPr>
              <a:spLocks noChangeArrowheads="1"/>
            </p:cNvSpPr>
            <p:nvPr/>
          </p:nvSpPr>
          <p:spPr bwMode="auto">
            <a:xfrm>
              <a:off x="3744" y="3340"/>
              <a:ext cx="64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zh-CN" altLang="en-US" sz="1600"/>
                <a:t>不 变</a:t>
              </a:r>
            </a:p>
          </p:txBody>
        </p:sp>
        <p:sp>
          <p:nvSpPr>
            <p:cNvPr id="45" name="Rectangle 1500"/>
            <p:cNvSpPr>
              <a:spLocks noChangeArrowheads="1"/>
            </p:cNvSpPr>
            <p:nvPr/>
          </p:nvSpPr>
          <p:spPr bwMode="auto">
            <a:xfrm>
              <a:off x="3228" y="3340"/>
              <a:ext cx="51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1600"/>
                <a:t>0</a:t>
              </a:r>
            </a:p>
          </p:txBody>
        </p:sp>
        <p:sp>
          <p:nvSpPr>
            <p:cNvPr id="46" name="Rectangle 1499"/>
            <p:cNvSpPr>
              <a:spLocks noChangeArrowheads="1"/>
            </p:cNvSpPr>
            <p:nvPr/>
          </p:nvSpPr>
          <p:spPr bwMode="auto">
            <a:xfrm>
              <a:off x="2732" y="3340"/>
              <a:ext cx="49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1600"/>
                <a:t>0</a:t>
              </a:r>
            </a:p>
          </p:txBody>
        </p:sp>
        <p:sp>
          <p:nvSpPr>
            <p:cNvPr id="47" name="Rectangle 1498"/>
            <p:cNvSpPr>
              <a:spLocks noChangeArrowheads="1"/>
            </p:cNvSpPr>
            <p:nvPr/>
          </p:nvSpPr>
          <p:spPr bwMode="auto">
            <a:xfrm>
              <a:off x="1878" y="3340"/>
              <a:ext cx="85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zh-CN" altLang="en-US" sz="1600"/>
                <a:t>＞</a:t>
              </a:r>
              <a:r>
                <a:rPr lang="en-US" altLang="zh-CN" sz="1600" i="1"/>
                <a:t>V</a:t>
              </a:r>
              <a:r>
                <a:rPr lang="en-US" altLang="zh-CN" sz="1600" baseline="-30000"/>
                <a:t>DD</a:t>
              </a:r>
              <a:r>
                <a:rPr lang="en-US" altLang="zh-CN" sz="1600"/>
                <a:t> /3</a:t>
              </a:r>
            </a:p>
          </p:txBody>
        </p:sp>
        <p:sp>
          <p:nvSpPr>
            <p:cNvPr id="48" name="Rectangle 1497"/>
            <p:cNvSpPr>
              <a:spLocks noChangeArrowheads="1"/>
            </p:cNvSpPr>
            <p:nvPr/>
          </p:nvSpPr>
          <p:spPr bwMode="auto">
            <a:xfrm>
              <a:off x="1004" y="3340"/>
              <a:ext cx="8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zh-CN" altLang="en-US" sz="1600"/>
                <a:t>＜</a:t>
              </a:r>
              <a:r>
                <a:rPr lang="en-US" altLang="zh-CN" sz="1600"/>
                <a:t>2 </a:t>
              </a:r>
              <a:r>
                <a:rPr lang="en-US" altLang="zh-CN" sz="1600" i="1"/>
                <a:t>V</a:t>
              </a:r>
              <a:r>
                <a:rPr lang="en-US" altLang="zh-CN" sz="1600" baseline="-30000"/>
                <a:t>DD</a:t>
              </a:r>
              <a:r>
                <a:rPr lang="en-US" altLang="zh-CN" sz="1600"/>
                <a:t> /3</a:t>
              </a:r>
            </a:p>
          </p:txBody>
        </p:sp>
        <p:sp>
          <p:nvSpPr>
            <p:cNvPr id="49" name="Rectangle 1496"/>
            <p:cNvSpPr>
              <a:spLocks noChangeArrowheads="1"/>
            </p:cNvSpPr>
            <p:nvPr/>
          </p:nvSpPr>
          <p:spPr bwMode="auto">
            <a:xfrm>
              <a:off x="435" y="3340"/>
              <a:ext cx="56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zh-CN" sz="1600"/>
                <a:t>    1</a:t>
              </a:r>
            </a:p>
          </p:txBody>
        </p:sp>
        <p:sp>
          <p:nvSpPr>
            <p:cNvPr id="50" name="Rectangle 1495"/>
            <p:cNvSpPr>
              <a:spLocks noChangeArrowheads="1"/>
            </p:cNvSpPr>
            <p:nvPr/>
          </p:nvSpPr>
          <p:spPr bwMode="auto">
            <a:xfrm>
              <a:off x="4387" y="3091"/>
              <a:ext cx="86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zh-CN" altLang="en-US" sz="1600"/>
                <a:t>导 通</a:t>
              </a:r>
            </a:p>
          </p:txBody>
        </p:sp>
        <p:sp>
          <p:nvSpPr>
            <p:cNvPr id="51" name="Rectangle 1494"/>
            <p:cNvSpPr>
              <a:spLocks noChangeArrowheads="1"/>
            </p:cNvSpPr>
            <p:nvPr/>
          </p:nvSpPr>
          <p:spPr bwMode="auto">
            <a:xfrm>
              <a:off x="3744" y="3091"/>
              <a:ext cx="64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1600"/>
                <a:t>0</a:t>
              </a:r>
            </a:p>
          </p:txBody>
        </p:sp>
        <p:sp>
          <p:nvSpPr>
            <p:cNvPr id="52" name="Rectangle 1493"/>
            <p:cNvSpPr>
              <a:spLocks noChangeArrowheads="1"/>
            </p:cNvSpPr>
            <p:nvPr/>
          </p:nvSpPr>
          <p:spPr bwMode="auto">
            <a:xfrm>
              <a:off x="3228" y="3091"/>
              <a:ext cx="51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1600"/>
                <a:t>1</a:t>
              </a:r>
            </a:p>
          </p:txBody>
        </p:sp>
        <p:sp>
          <p:nvSpPr>
            <p:cNvPr id="53" name="Rectangle 1492"/>
            <p:cNvSpPr>
              <a:spLocks noChangeArrowheads="1"/>
            </p:cNvSpPr>
            <p:nvPr/>
          </p:nvSpPr>
          <p:spPr bwMode="auto">
            <a:xfrm>
              <a:off x="2732" y="3091"/>
              <a:ext cx="49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1600"/>
                <a:t>0</a:t>
              </a:r>
            </a:p>
          </p:txBody>
        </p:sp>
        <p:sp>
          <p:nvSpPr>
            <p:cNvPr id="54" name="Rectangle 1491"/>
            <p:cNvSpPr>
              <a:spLocks noChangeArrowheads="1"/>
            </p:cNvSpPr>
            <p:nvPr/>
          </p:nvSpPr>
          <p:spPr bwMode="auto">
            <a:xfrm>
              <a:off x="1878" y="3091"/>
              <a:ext cx="85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zh-CN" altLang="en-US" sz="1600"/>
                <a:t>＞</a:t>
              </a:r>
              <a:r>
                <a:rPr lang="en-US" altLang="zh-CN" sz="1600" i="1"/>
                <a:t>V</a:t>
              </a:r>
              <a:r>
                <a:rPr lang="en-US" altLang="zh-CN" sz="1600" baseline="-30000"/>
                <a:t>DD</a:t>
              </a:r>
              <a:r>
                <a:rPr lang="en-US" altLang="zh-CN" sz="1600"/>
                <a:t> /3</a:t>
              </a:r>
            </a:p>
          </p:txBody>
        </p:sp>
        <p:sp>
          <p:nvSpPr>
            <p:cNvPr id="55" name="Rectangle 1490"/>
            <p:cNvSpPr>
              <a:spLocks noChangeArrowheads="1"/>
            </p:cNvSpPr>
            <p:nvPr/>
          </p:nvSpPr>
          <p:spPr bwMode="auto">
            <a:xfrm>
              <a:off x="1004" y="3091"/>
              <a:ext cx="8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zh-CN" altLang="en-US" sz="1600"/>
                <a:t>＞</a:t>
              </a:r>
              <a:r>
                <a:rPr lang="en-US" altLang="zh-CN" sz="1600"/>
                <a:t>2 </a:t>
              </a:r>
              <a:r>
                <a:rPr lang="en-US" altLang="zh-CN" sz="1600" i="1"/>
                <a:t>V</a:t>
              </a:r>
              <a:r>
                <a:rPr lang="en-US" altLang="zh-CN" sz="1600" baseline="-30000"/>
                <a:t>DD</a:t>
              </a:r>
              <a:r>
                <a:rPr lang="en-US" altLang="zh-CN" sz="1600"/>
                <a:t> /3</a:t>
              </a:r>
            </a:p>
          </p:txBody>
        </p:sp>
        <p:sp>
          <p:nvSpPr>
            <p:cNvPr id="56" name="Rectangle 1489"/>
            <p:cNvSpPr>
              <a:spLocks noChangeArrowheads="1"/>
            </p:cNvSpPr>
            <p:nvPr/>
          </p:nvSpPr>
          <p:spPr bwMode="auto">
            <a:xfrm>
              <a:off x="435" y="3091"/>
              <a:ext cx="56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zh-CN" sz="1600"/>
                <a:t>    1</a:t>
              </a:r>
            </a:p>
          </p:txBody>
        </p:sp>
        <p:sp>
          <p:nvSpPr>
            <p:cNvPr id="57" name="Rectangle 1488"/>
            <p:cNvSpPr>
              <a:spLocks noChangeArrowheads="1"/>
            </p:cNvSpPr>
            <p:nvPr/>
          </p:nvSpPr>
          <p:spPr bwMode="auto">
            <a:xfrm>
              <a:off x="4387" y="2842"/>
              <a:ext cx="86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zh-CN" altLang="en-US" sz="1600"/>
                <a:t>截 止</a:t>
              </a:r>
            </a:p>
          </p:txBody>
        </p:sp>
        <p:sp>
          <p:nvSpPr>
            <p:cNvPr id="58" name="Rectangle 1487"/>
            <p:cNvSpPr>
              <a:spLocks noChangeArrowheads="1"/>
            </p:cNvSpPr>
            <p:nvPr/>
          </p:nvSpPr>
          <p:spPr bwMode="auto">
            <a:xfrm>
              <a:off x="3744" y="2842"/>
              <a:ext cx="64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1600"/>
                <a:t>1</a:t>
              </a:r>
            </a:p>
          </p:txBody>
        </p:sp>
        <p:sp>
          <p:nvSpPr>
            <p:cNvPr id="59" name="Rectangle 1486"/>
            <p:cNvSpPr>
              <a:spLocks noChangeArrowheads="1"/>
            </p:cNvSpPr>
            <p:nvPr/>
          </p:nvSpPr>
          <p:spPr bwMode="auto">
            <a:xfrm>
              <a:off x="3228" y="2842"/>
              <a:ext cx="51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1600"/>
                <a:t>0</a:t>
              </a:r>
            </a:p>
          </p:txBody>
        </p:sp>
        <p:sp>
          <p:nvSpPr>
            <p:cNvPr id="60" name="Rectangle 1485"/>
            <p:cNvSpPr>
              <a:spLocks noChangeArrowheads="1"/>
            </p:cNvSpPr>
            <p:nvPr/>
          </p:nvSpPr>
          <p:spPr bwMode="auto">
            <a:xfrm>
              <a:off x="2732" y="2842"/>
              <a:ext cx="49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1600"/>
                <a:t>1</a:t>
              </a:r>
            </a:p>
          </p:txBody>
        </p:sp>
        <p:sp>
          <p:nvSpPr>
            <p:cNvPr id="61" name="Rectangle 1484"/>
            <p:cNvSpPr>
              <a:spLocks noChangeArrowheads="1"/>
            </p:cNvSpPr>
            <p:nvPr/>
          </p:nvSpPr>
          <p:spPr bwMode="auto">
            <a:xfrm>
              <a:off x="1878" y="2842"/>
              <a:ext cx="85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zh-CN" altLang="en-US" sz="1600"/>
                <a:t>＜</a:t>
              </a:r>
              <a:r>
                <a:rPr lang="en-US" altLang="zh-CN" sz="1600" i="1"/>
                <a:t>V</a:t>
              </a:r>
              <a:r>
                <a:rPr lang="en-US" altLang="zh-CN" sz="1600" baseline="-30000"/>
                <a:t>DD</a:t>
              </a:r>
              <a:r>
                <a:rPr lang="en-US" altLang="zh-CN" sz="1600"/>
                <a:t> /3</a:t>
              </a:r>
            </a:p>
          </p:txBody>
        </p:sp>
        <p:sp>
          <p:nvSpPr>
            <p:cNvPr id="62" name="Rectangle 1483"/>
            <p:cNvSpPr>
              <a:spLocks noChangeArrowheads="1"/>
            </p:cNvSpPr>
            <p:nvPr/>
          </p:nvSpPr>
          <p:spPr bwMode="auto">
            <a:xfrm>
              <a:off x="1004" y="2842"/>
              <a:ext cx="8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zh-CN" altLang="en-US" sz="1600"/>
                <a:t>＜</a:t>
              </a:r>
              <a:r>
                <a:rPr lang="en-US" altLang="zh-CN" sz="1600"/>
                <a:t>2 </a:t>
              </a:r>
              <a:r>
                <a:rPr lang="en-US" altLang="zh-CN" sz="1600" i="1"/>
                <a:t>V</a:t>
              </a:r>
              <a:r>
                <a:rPr lang="en-US" altLang="zh-CN" sz="1600" baseline="-30000"/>
                <a:t>DD</a:t>
              </a:r>
              <a:r>
                <a:rPr lang="en-US" altLang="zh-CN" sz="1600"/>
                <a:t> /3</a:t>
              </a:r>
            </a:p>
          </p:txBody>
        </p:sp>
        <p:sp>
          <p:nvSpPr>
            <p:cNvPr id="63" name="Rectangle 1482"/>
            <p:cNvSpPr>
              <a:spLocks noChangeArrowheads="1"/>
            </p:cNvSpPr>
            <p:nvPr/>
          </p:nvSpPr>
          <p:spPr bwMode="auto">
            <a:xfrm>
              <a:off x="435" y="2842"/>
              <a:ext cx="56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zh-CN" sz="1600"/>
                <a:t>    1</a:t>
              </a:r>
            </a:p>
          </p:txBody>
        </p:sp>
        <p:sp>
          <p:nvSpPr>
            <p:cNvPr id="64" name="Rectangle 1481"/>
            <p:cNvSpPr>
              <a:spLocks noChangeArrowheads="1"/>
            </p:cNvSpPr>
            <p:nvPr/>
          </p:nvSpPr>
          <p:spPr bwMode="auto">
            <a:xfrm>
              <a:off x="4387" y="2593"/>
              <a:ext cx="86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zh-CN" altLang="en-US" sz="1600"/>
                <a:t>导 通</a:t>
              </a:r>
            </a:p>
          </p:txBody>
        </p:sp>
        <p:sp>
          <p:nvSpPr>
            <p:cNvPr id="65" name="Rectangle 1480"/>
            <p:cNvSpPr>
              <a:spLocks noChangeArrowheads="1"/>
            </p:cNvSpPr>
            <p:nvPr/>
          </p:nvSpPr>
          <p:spPr bwMode="auto">
            <a:xfrm>
              <a:off x="3744" y="2593"/>
              <a:ext cx="64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1600"/>
                <a:t>0</a:t>
              </a:r>
            </a:p>
          </p:txBody>
        </p:sp>
        <p:sp>
          <p:nvSpPr>
            <p:cNvPr id="66" name="Rectangle 1479"/>
            <p:cNvSpPr>
              <a:spLocks noChangeArrowheads="1"/>
            </p:cNvSpPr>
            <p:nvPr/>
          </p:nvSpPr>
          <p:spPr bwMode="auto">
            <a:xfrm>
              <a:off x="3228" y="2593"/>
              <a:ext cx="51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1600"/>
                <a:t>×</a:t>
              </a:r>
            </a:p>
          </p:txBody>
        </p:sp>
        <p:sp>
          <p:nvSpPr>
            <p:cNvPr id="67" name="Rectangle 1478"/>
            <p:cNvSpPr>
              <a:spLocks noChangeArrowheads="1"/>
            </p:cNvSpPr>
            <p:nvPr/>
          </p:nvSpPr>
          <p:spPr bwMode="auto">
            <a:xfrm>
              <a:off x="2732" y="2593"/>
              <a:ext cx="49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1600"/>
                <a:t>×</a:t>
              </a:r>
            </a:p>
          </p:txBody>
        </p:sp>
        <p:sp>
          <p:nvSpPr>
            <p:cNvPr id="68" name="Rectangle 1477"/>
            <p:cNvSpPr>
              <a:spLocks noChangeArrowheads="1"/>
            </p:cNvSpPr>
            <p:nvPr/>
          </p:nvSpPr>
          <p:spPr bwMode="auto">
            <a:xfrm>
              <a:off x="1878" y="2593"/>
              <a:ext cx="85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1600"/>
                <a:t>×</a:t>
              </a:r>
            </a:p>
          </p:txBody>
        </p:sp>
        <p:sp>
          <p:nvSpPr>
            <p:cNvPr id="69" name="Rectangle 1476"/>
            <p:cNvSpPr>
              <a:spLocks noChangeArrowheads="1"/>
            </p:cNvSpPr>
            <p:nvPr/>
          </p:nvSpPr>
          <p:spPr bwMode="auto">
            <a:xfrm>
              <a:off x="1004" y="2593"/>
              <a:ext cx="8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1600"/>
                <a:t>×</a:t>
              </a:r>
            </a:p>
          </p:txBody>
        </p:sp>
        <p:sp>
          <p:nvSpPr>
            <p:cNvPr id="70" name="Rectangle 1475"/>
            <p:cNvSpPr>
              <a:spLocks noChangeArrowheads="1"/>
            </p:cNvSpPr>
            <p:nvPr/>
          </p:nvSpPr>
          <p:spPr bwMode="auto">
            <a:xfrm>
              <a:off x="435" y="2593"/>
              <a:ext cx="56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zh-CN" sz="1600"/>
                <a:t>    0</a:t>
              </a:r>
            </a:p>
          </p:txBody>
        </p:sp>
        <p:sp>
          <p:nvSpPr>
            <p:cNvPr id="71" name="Rectangle 1474"/>
            <p:cNvSpPr>
              <a:spLocks noChangeArrowheads="1"/>
            </p:cNvSpPr>
            <p:nvPr/>
          </p:nvSpPr>
          <p:spPr bwMode="auto">
            <a:xfrm>
              <a:off x="4387" y="2344"/>
              <a:ext cx="86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1600"/>
                <a:t>N</a:t>
              </a:r>
              <a:r>
                <a:rPr lang="en-US" altLang="zh-CN" sz="1600" baseline="-30000"/>
                <a:t>1</a:t>
              </a:r>
              <a:r>
                <a:rPr lang="zh-CN" altLang="en-US" sz="1600"/>
                <a:t>状态</a:t>
              </a:r>
            </a:p>
          </p:txBody>
        </p:sp>
        <p:sp>
          <p:nvSpPr>
            <p:cNvPr id="72" name="Rectangle 1473"/>
            <p:cNvSpPr>
              <a:spLocks noChangeArrowheads="1"/>
            </p:cNvSpPr>
            <p:nvPr/>
          </p:nvSpPr>
          <p:spPr bwMode="auto">
            <a:xfrm>
              <a:off x="3744" y="2344"/>
              <a:ext cx="64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1600" i="1"/>
                <a:t>v</a:t>
              </a:r>
              <a:r>
                <a:rPr lang="en-US" altLang="zh-CN" sz="1600" baseline="-30000"/>
                <a:t>O</a:t>
              </a:r>
              <a:endParaRPr lang="en-US" altLang="zh-CN" sz="1600"/>
            </a:p>
          </p:txBody>
        </p:sp>
        <p:sp>
          <p:nvSpPr>
            <p:cNvPr id="73" name="Rectangle 1472"/>
            <p:cNvSpPr>
              <a:spLocks noChangeArrowheads="1"/>
            </p:cNvSpPr>
            <p:nvPr/>
          </p:nvSpPr>
          <p:spPr bwMode="auto">
            <a:xfrm>
              <a:off x="3228" y="2344"/>
              <a:ext cx="51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1600" i="1"/>
                <a:t>R</a:t>
              </a:r>
              <a:endParaRPr lang="en-US" altLang="zh-CN" sz="1600"/>
            </a:p>
          </p:txBody>
        </p:sp>
        <p:sp>
          <p:nvSpPr>
            <p:cNvPr id="74" name="Rectangle 1471"/>
            <p:cNvSpPr>
              <a:spLocks noChangeArrowheads="1"/>
            </p:cNvSpPr>
            <p:nvPr/>
          </p:nvSpPr>
          <p:spPr bwMode="auto">
            <a:xfrm>
              <a:off x="2732" y="2344"/>
              <a:ext cx="49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1600" i="1"/>
                <a:t>S</a:t>
              </a:r>
              <a:endParaRPr lang="en-US" altLang="zh-CN" sz="1600"/>
            </a:p>
          </p:txBody>
        </p:sp>
        <p:sp>
          <p:nvSpPr>
            <p:cNvPr id="75" name="Rectangle 1470"/>
            <p:cNvSpPr>
              <a:spLocks noChangeArrowheads="1"/>
            </p:cNvSpPr>
            <p:nvPr/>
          </p:nvSpPr>
          <p:spPr bwMode="auto">
            <a:xfrm>
              <a:off x="1878" y="2344"/>
              <a:ext cx="85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1600" i="1"/>
                <a:t>v</a:t>
              </a:r>
              <a:r>
                <a:rPr lang="en-US" altLang="zh-CN" sz="1600" baseline="-30000"/>
                <a:t>I2</a:t>
              </a:r>
              <a:endParaRPr lang="en-US" altLang="zh-CN" sz="1600"/>
            </a:p>
          </p:txBody>
        </p:sp>
        <p:sp>
          <p:nvSpPr>
            <p:cNvPr id="76" name="Rectangle 1469"/>
            <p:cNvSpPr>
              <a:spLocks noChangeArrowheads="1"/>
            </p:cNvSpPr>
            <p:nvPr/>
          </p:nvSpPr>
          <p:spPr bwMode="auto">
            <a:xfrm>
              <a:off x="1004" y="2344"/>
              <a:ext cx="8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1600" i="1"/>
                <a:t>v</a:t>
              </a:r>
              <a:r>
                <a:rPr lang="en-US" altLang="zh-CN" sz="1600" baseline="-30000"/>
                <a:t>I1</a:t>
              </a:r>
              <a:endParaRPr lang="en-US" altLang="zh-CN" sz="1600"/>
            </a:p>
          </p:txBody>
        </p:sp>
        <p:sp>
          <p:nvSpPr>
            <p:cNvPr id="77" name="Rectangle 1468"/>
            <p:cNvSpPr>
              <a:spLocks noChangeArrowheads="1"/>
            </p:cNvSpPr>
            <p:nvPr/>
          </p:nvSpPr>
          <p:spPr bwMode="auto">
            <a:xfrm>
              <a:off x="435" y="2344"/>
              <a:ext cx="56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 i="1"/>
                <a:t>   R</a:t>
              </a:r>
              <a:r>
                <a:rPr lang="en-US" altLang="zh-CN" sz="1600" baseline="-25000"/>
                <a:t>D</a:t>
              </a:r>
            </a:p>
          </p:txBody>
        </p:sp>
        <p:sp>
          <p:nvSpPr>
            <p:cNvPr id="78" name="Rectangle 1464"/>
            <p:cNvSpPr>
              <a:spLocks noChangeArrowheads="1"/>
            </p:cNvSpPr>
            <p:nvPr/>
          </p:nvSpPr>
          <p:spPr bwMode="auto">
            <a:xfrm>
              <a:off x="2732" y="2070"/>
              <a:ext cx="2517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zh-CN" sz="1600"/>
                <a:t>                </a:t>
              </a:r>
              <a:r>
                <a:rPr lang="zh-CN" altLang="en-US" sz="1600"/>
                <a:t>输    出</a:t>
              </a:r>
            </a:p>
          </p:txBody>
        </p:sp>
        <p:sp>
          <p:nvSpPr>
            <p:cNvPr id="79" name="Rectangle 1461"/>
            <p:cNvSpPr>
              <a:spLocks noChangeArrowheads="1"/>
            </p:cNvSpPr>
            <p:nvPr/>
          </p:nvSpPr>
          <p:spPr bwMode="auto">
            <a:xfrm>
              <a:off x="435" y="2070"/>
              <a:ext cx="2297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altLang="zh-CN" sz="1600"/>
                <a:t>                      </a:t>
              </a:r>
              <a:r>
                <a:rPr lang="zh-CN" altLang="en-US" sz="1600"/>
                <a:t>输      入  </a:t>
              </a:r>
            </a:p>
          </p:txBody>
        </p:sp>
        <p:sp>
          <p:nvSpPr>
            <p:cNvPr id="80" name="Line 1510"/>
            <p:cNvSpPr>
              <a:spLocks noChangeShapeType="1"/>
            </p:cNvSpPr>
            <p:nvPr/>
          </p:nvSpPr>
          <p:spPr bwMode="auto">
            <a:xfrm>
              <a:off x="435" y="2070"/>
              <a:ext cx="481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400"/>
            </a:p>
          </p:txBody>
        </p:sp>
        <p:sp>
          <p:nvSpPr>
            <p:cNvPr id="81" name="Line 1511"/>
            <p:cNvSpPr>
              <a:spLocks noChangeShapeType="1"/>
            </p:cNvSpPr>
            <p:nvPr/>
          </p:nvSpPr>
          <p:spPr bwMode="auto">
            <a:xfrm>
              <a:off x="435" y="3838"/>
              <a:ext cx="481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400"/>
            </a:p>
          </p:txBody>
        </p:sp>
        <p:sp>
          <p:nvSpPr>
            <p:cNvPr id="82" name="Line 1512"/>
            <p:cNvSpPr>
              <a:spLocks noChangeShapeType="1"/>
            </p:cNvSpPr>
            <p:nvPr/>
          </p:nvSpPr>
          <p:spPr bwMode="auto">
            <a:xfrm>
              <a:off x="435" y="2070"/>
              <a:ext cx="0" cy="27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400"/>
            </a:p>
          </p:txBody>
        </p:sp>
        <p:sp>
          <p:nvSpPr>
            <p:cNvPr id="83" name="Line 1513"/>
            <p:cNvSpPr>
              <a:spLocks noChangeShapeType="1"/>
            </p:cNvSpPr>
            <p:nvPr/>
          </p:nvSpPr>
          <p:spPr bwMode="auto">
            <a:xfrm>
              <a:off x="5249" y="2070"/>
              <a:ext cx="0" cy="176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400"/>
            </a:p>
          </p:txBody>
        </p:sp>
        <p:sp>
          <p:nvSpPr>
            <p:cNvPr id="84" name="Line 1516"/>
            <p:cNvSpPr>
              <a:spLocks noChangeShapeType="1"/>
            </p:cNvSpPr>
            <p:nvPr/>
          </p:nvSpPr>
          <p:spPr bwMode="auto">
            <a:xfrm>
              <a:off x="435" y="2344"/>
              <a:ext cx="481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400"/>
            </a:p>
          </p:txBody>
        </p:sp>
        <p:sp>
          <p:nvSpPr>
            <p:cNvPr id="85" name="Line 1519"/>
            <p:cNvSpPr>
              <a:spLocks noChangeShapeType="1"/>
            </p:cNvSpPr>
            <p:nvPr/>
          </p:nvSpPr>
          <p:spPr bwMode="auto">
            <a:xfrm>
              <a:off x="435" y="2344"/>
              <a:ext cx="0" cy="149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400"/>
            </a:p>
          </p:txBody>
        </p:sp>
        <p:sp>
          <p:nvSpPr>
            <p:cNvPr id="86" name="Line 1520"/>
            <p:cNvSpPr>
              <a:spLocks noChangeShapeType="1"/>
            </p:cNvSpPr>
            <p:nvPr/>
          </p:nvSpPr>
          <p:spPr bwMode="auto">
            <a:xfrm>
              <a:off x="2732" y="2070"/>
              <a:ext cx="0" cy="176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400"/>
            </a:p>
          </p:txBody>
        </p:sp>
        <p:sp>
          <p:nvSpPr>
            <p:cNvPr id="87" name="Line 1530"/>
            <p:cNvSpPr>
              <a:spLocks noChangeShapeType="1"/>
            </p:cNvSpPr>
            <p:nvPr/>
          </p:nvSpPr>
          <p:spPr bwMode="auto">
            <a:xfrm>
              <a:off x="435" y="2593"/>
              <a:ext cx="481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400"/>
            </a:p>
          </p:txBody>
        </p:sp>
        <p:sp>
          <p:nvSpPr>
            <p:cNvPr id="88" name="Line 1532"/>
            <p:cNvSpPr>
              <a:spLocks noChangeShapeType="1"/>
            </p:cNvSpPr>
            <p:nvPr/>
          </p:nvSpPr>
          <p:spPr bwMode="auto">
            <a:xfrm>
              <a:off x="1004" y="2344"/>
              <a:ext cx="0" cy="149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400"/>
            </a:p>
          </p:txBody>
        </p:sp>
        <p:sp>
          <p:nvSpPr>
            <p:cNvPr id="89" name="Line 1536"/>
            <p:cNvSpPr>
              <a:spLocks noChangeShapeType="1"/>
            </p:cNvSpPr>
            <p:nvPr/>
          </p:nvSpPr>
          <p:spPr bwMode="auto">
            <a:xfrm>
              <a:off x="1878" y="2344"/>
              <a:ext cx="0" cy="149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400"/>
            </a:p>
          </p:txBody>
        </p:sp>
        <p:sp>
          <p:nvSpPr>
            <p:cNvPr id="90" name="Line 1545"/>
            <p:cNvSpPr>
              <a:spLocks noChangeShapeType="1"/>
            </p:cNvSpPr>
            <p:nvPr/>
          </p:nvSpPr>
          <p:spPr bwMode="auto">
            <a:xfrm>
              <a:off x="3228" y="2344"/>
              <a:ext cx="0" cy="149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400"/>
            </a:p>
          </p:txBody>
        </p:sp>
        <p:sp>
          <p:nvSpPr>
            <p:cNvPr id="91" name="Line 1549"/>
            <p:cNvSpPr>
              <a:spLocks noChangeShapeType="1"/>
            </p:cNvSpPr>
            <p:nvPr/>
          </p:nvSpPr>
          <p:spPr bwMode="auto">
            <a:xfrm>
              <a:off x="3744" y="2344"/>
              <a:ext cx="0" cy="149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400"/>
            </a:p>
          </p:txBody>
        </p:sp>
        <p:sp>
          <p:nvSpPr>
            <p:cNvPr id="92" name="Line 1553"/>
            <p:cNvSpPr>
              <a:spLocks noChangeShapeType="1"/>
            </p:cNvSpPr>
            <p:nvPr/>
          </p:nvSpPr>
          <p:spPr bwMode="auto">
            <a:xfrm>
              <a:off x="4387" y="2344"/>
              <a:ext cx="0" cy="149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400"/>
            </a:p>
          </p:txBody>
        </p:sp>
        <p:sp>
          <p:nvSpPr>
            <p:cNvPr id="93" name="Line 1558"/>
            <p:cNvSpPr>
              <a:spLocks noChangeShapeType="1"/>
            </p:cNvSpPr>
            <p:nvPr/>
          </p:nvSpPr>
          <p:spPr bwMode="auto">
            <a:xfrm>
              <a:off x="435" y="2842"/>
              <a:ext cx="481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400"/>
            </a:p>
          </p:txBody>
        </p:sp>
        <p:sp>
          <p:nvSpPr>
            <p:cNvPr id="94" name="Line 1591"/>
            <p:cNvSpPr>
              <a:spLocks noChangeShapeType="1"/>
            </p:cNvSpPr>
            <p:nvPr/>
          </p:nvSpPr>
          <p:spPr bwMode="auto">
            <a:xfrm>
              <a:off x="435" y="3091"/>
              <a:ext cx="481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400"/>
            </a:p>
          </p:txBody>
        </p:sp>
        <p:sp>
          <p:nvSpPr>
            <p:cNvPr id="95" name="Line 1624"/>
            <p:cNvSpPr>
              <a:spLocks noChangeShapeType="1"/>
            </p:cNvSpPr>
            <p:nvPr/>
          </p:nvSpPr>
          <p:spPr bwMode="auto">
            <a:xfrm>
              <a:off x="435" y="3340"/>
              <a:ext cx="481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400"/>
            </a:p>
          </p:txBody>
        </p:sp>
        <p:sp>
          <p:nvSpPr>
            <p:cNvPr id="96" name="Line 1657"/>
            <p:cNvSpPr>
              <a:spLocks noChangeShapeType="1"/>
            </p:cNvSpPr>
            <p:nvPr/>
          </p:nvSpPr>
          <p:spPr bwMode="auto">
            <a:xfrm>
              <a:off x="435" y="3589"/>
              <a:ext cx="481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400"/>
            </a:p>
          </p:txBody>
        </p:sp>
        <p:sp>
          <p:nvSpPr>
            <p:cNvPr id="97" name="Line 1726"/>
            <p:cNvSpPr>
              <a:spLocks noChangeShapeType="1"/>
            </p:cNvSpPr>
            <p:nvPr/>
          </p:nvSpPr>
          <p:spPr bwMode="auto">
            <a:xfrm flipV="1">
              <a:off x="575" y="2390"/>
              <a:ext cx="2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40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09014" y="2755352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&lt;2/3V</a:t>
            </a:r>
            <a:r>
              <a:rPr lang="en-US" altLang="zh-CN" baseline="-25000" dirty="0" smtClean="0"/>
              <a:t>DD</a:t>
            </a:r>
            <a:endParaRPr lang="zh-CN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3739981" y="2104334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=0</a:t>
            </a:r>
            <a:endParaRPr lang="zh-CN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534026" y="2800867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&lt;1/3V</a:t>
            </a:r>
            <a:r>
              <a:rPr lang="en-US" altLang="zh-CN" baseline="-25000" dirty="0" smtClean="0"/>
              <a:t>DD</a:t>
            </a:r>
            <a:endParaRPr lang="zh-CN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7483305" y="210361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=1</a:t>
            </a:r>
            <a:endParaRPr lang="zh-CN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8100392" y="211576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</a:t>
            </a:r>
            <a:r>
              <a:rPr lang="en-US" altLang="zh-CN" baseline="-25000" dirty="0" smtClean="0"/>
              <a:t>o</a:t>
            </a:r>
            <a:r>
              <a:rPr lang="en-US" altLang="zh-CN" dirty="0" smtClean="0"/>
              <a:t>=1</a:t>
            </a:r>
            <a:endParaRPr lang="zh-CN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276350" y="2755352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&gt;</a:t>
            </a:r>
            <a:r>
              <a:rPr lang="en-US" altLang="zh-CN" dirty="0" smtClean="0"/>
              <a:t>2/3V</a:t>
            </a:r>
            <a:r>
              <a:rPr lang="en-US" altLang="zh-CN" baseline="-25000" dirty="0" smtClean="0"/>
              <a:t>DD</a:t>
            </a:r>
            <a:endParaRPr lang="zh-CN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672682" y="210361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=1</a:t>
            </a:r>
            <a:endParaRPr lang="zh-CN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5522855" y="2780735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&gt;</a:t>
            </a:r>
            <a:r>
              <a:rPr lang="en-US" altLang="zh-CN" dirty="0" smtClean="0"/>
              <a:t>1/3V</a:t>
            </a:r>
            <a:r>
              <a:rPr lang="en-US" altLang="zh-CN" baseline="-25000" dirty="0" smtClean="0"/>
              <a:t>DD</a:t>
            </a:r>
            <a:endParaRPr lang="zh-CN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7306210" y="210361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=0</a:t>
            </a:r>
            <a:endParaRPr lang="zh-CN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027609" y="213256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</a:t>
            </a:r>
            <a:r>
              <a:rPr lang="en-US" altLang="zh-CN" baseline="-25000" dirty="0" smtClean="0"/>
              <a:t>o</a:t>
            </a:r>
            <a:r>
              <a:rPr lang="en-US" altLang="zh-CN" dirty="0" smtClean="0"/>
              <a:t>=0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63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" grpId="0"/>
      <p:bldP spid="2" grpId="1"/>
      <p:bldP spid="98" grpId="0"/>
      <p:bldP spid="98" grpId="1"/>
      <p:bldP spid="99" grpId="0"/>
      <p:bldP spid="99" grpId="1"/>
      <p:bldP spid="100" grpId="0"/>
      <p:bldP spid="100" grpId="1"/>
      <p:bldP spid="101" grpId="0"/>
      <p:bldP spid="101" grpId="1"/>
      <p:bldP spid="103" grpId="0"/>
      <p:bldP spid="103" grpId="1"/>
      <p:bldP spid="104" grpId="0"/>
      <p:bldP spid="104" grpId="1"/>
      <p:bldP spid="105" grpId="0"/>
      <p:bldP spid="105" grpId="1"/>
      <p:bldP spid="106" grpId="0"/>
      <p:bldP spid="106" grpId="1"/>
      <p:bldP spid="107" grpId="0"/>
      <p:bldP spid="107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构成施密特触发器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148543"/>
              </p:ext>
            </p:extLst>
          </p:nvPr>
        </p:nvGraphicFramePr>
        <p:xfrm>
          <a:off x="4572000" y="2060848"/>
          <a:ext cx="24860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0" name="Visio" r:id="rId4" imgW="1243279" imgH="524866" progId="Visio.Drawing.11">
                  <p:embed/>
                </p:oleObj>
              </mc:Choice>
              <mc:Fallback>
                <p:oleObj name="Visio" r:id="rId4" imgW="1243279" imgH="524866" progId="Visio.Drawing.11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060848"/>
                        <a:ext cx="24860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811146"/>
              </p:ext>
            </p:extLst>
          </p:nvPr>
        </p:nvGraphicFramePr>
        <p:xfrm>
          <a:off x="683568" y="1844824"/>
          <a:ext cx="3660775" cy="318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1" name="Visio" r:id="rId6" imgW="1860804" imgH="1616964" progId="Visio.Drawing.11">
                  <p:embed/>
                </p:oleObj>
              </mc:Choice>
              <mc:Fallback>
                <p:oleObj name="Visio" r:id="rId6" imgW="1860804" imgH="1616964" progId="Visio.Drawing.11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844824"/>
                        <a:ext cx="3660775" cy="318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10489" y="4067566"/>
            <a:ext cx="53335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如果</a:t>
            </a:r>
            <a:r>
              <a:rPr lang="zh-CN" altLang="en-US" sz="2000" dirty="0" smtClean="0"/>
              <a:t>将</a:t>
            </a:r>
            <a:r>
              <a:rPr lang="en-US" altLang="zh-CN" sz="2000" dirty="0" smtClean="0"/>
              <a:t>V</a:t>
            </a:r>
            <a:r>
              <a:rPr lang="en-US" altLang="zh-CN" sz="2000" baseline="-25000" dirty="0" smtClean="0"/>
              <a:t>TH</a:t>
            </a:r>
            <a:r>
              <a:rPr lang="zh-CN" altLang="en-US" sz="2000" dirty="0" smtClean="0"/>
              <a:t>端和</a:t>
            </a:r>
            <a:r>
              <a:rPr lang="en-US" altLang="zh-CN" sz="2000" dirty="0" smtClean="0"/>
              <a:t>V</a:t>
            </a:r>
            <a:r>
              <a:rPr lang="en-US" altLang="zh-CN" sz="2000" baseline="-25000" dirty="0" smtClean="0"/>
              <a:t>TR</a:t>
            </a:r>
            <a:r>
              <a:rPr lang="zh-CN" altLang="en-US" sz="2000" dirty="0" smtClean="0"/>
              <a:t>端接到一起的话，那么</a:t>
            </a:r>
            <a:endParaRPr lang="en-US" altLang="zh-CN" sz="2000" dirty="0" smtClean="0"/>
          </a:p>
          <a:p>
            <a:r>
              <a:rPr lang="zh-CN" altLang="en-US" sz="2000" dirty="0"/>
              <a:t>只有当输入电压</a:t>
            </a:r>
            <a:r>
              <a:rPr lang="zh-CN" altLang="en-US" sz="2000" dirty="0" smtClean="0"/>
              <a:t>高于</a:t>
            </a:r>
            <a:r>
              <a:rPr lang="en-US" altLang="zh-CN" sz="2000" dirty="0" smtClean="0"/>
              <a:t>2/3V</a:t>
            </a:r>
            <a:r>
              <a:rPr lang="en-US" altLang="zh-CN" sz="2000" baseline="-25000" dirty="0" smtClean="0"/>
              <a:t>DD</a:t>
            </a:r>
            <a:r>
              <a:rPr lang="zh-CN" altLang="en-US" sz="2000" dirty="0" smtClean="0"/>
              <a:t>时，输出才置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r>
              <a:rPr lang="zh-CN" altLang="en-US" sz="2000" dirty="0"/>
              <a:t>只有当输入电压</a:t>
            </a:r>
            <a:r>
              <a:rPr lang="zh-CN" altLang="en-US" sz="2000" dirty="0" smtClean="0"/>
              <a:t>低于</a:t>
            </a:r>
            <a:r>
              <a:rPr lang="en-US" altLang="zh-CN" sz="2000" dirty="0" smtClean="0"/>
              <a:t>1/3V</a:t>
            </a:r>
            <a:r>
              <a:rPr lang="en-US" altLang="zh-CN" sz="2000" baseline="-25000" dirty="0" smtClean="0"/>
              <a:t>DD</a:t>
            </a:r>
            <a:r>
              <a:rPr lang="zh-CN" altLang="en-US" sz="2000" dirty="0" smtClean="0"/>
              <a:t>时，输出才置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870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回滞特性分析</a:t>
            </a:r>
            <a:endParaRPr lang="zh-CN" alt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400675" y="1458690"/>
            <a:ext cx="2752725" cy="1819275"/>
            <a:chOff x="3462" y="837"/>
            <a:chExt cx="1734" cy="1146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4210" y="854"/>
              <a:ext cx="0" cy="4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4210" y="854"/>
              <a:ext cx="44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4209" y="1071"/>
              <a:ext cx="441" cy="2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995" y="976"/>
              <a:ext cx="2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994" y="1202"/>
              <a:ext cx="2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172" y="871"/>
              <a:ext cx="29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zh-CN" altLang="en-US" sz="1400" b="0"/>
                <a:t>－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173" y="1028"/>
              <a:ext cx="293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600" b="0"/>
                <a:t>+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4286" y="977"/>
              <a:ext cx="31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400" b="0"/>
                <a:t>C1</a:t>
              </a: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4641" y="1080"/>
              <a:ext cx="2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891" y="950"/>
              <a:ext cx="293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600" b="0"/>
                <a:t>R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462" y="837"/>
              <a:ext cx="593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b="0"/>
                <a:t>2/3V</a:t>
              </a:r>
              <a:r>
                <a:rPr kumimoji="0" lang="en-US" altLang="zh-CN" b="0" baseline="-25000"/>
                <a:t>DD</a:t>
              </a:r>
              <a:endParaRPr kumimoji="0" lang="en-US" altLang="zh-CN" b="0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539" y="1071"/>
              <a:ext cx="475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600" b="0" i="1">
                  <a:solidFill>
                    <a:srgbClr val="FF3300"/>
                  </a:solidFill>
                </a:rPr>
                <a:t>v</a:t>
              </a:r>
              <a:r>
                <a:rPr kumimoji="0" lang="en-US" altLang="zh-CN" sz="1600" b="0" baseline="-25000">
                  <a:solidFill>
                    <a:srgbClr val="FF3300"/>
                  </a:solidFill>
                </a:rPr>
                <a:t>I </a:t>
              </a:r>
              <a:r>
                <a:rPr kumimoji="0" lang="en-US" altLang="zh-CN" b="0"/>
                <a:t>⑥</a:t>
              </a:r>
            </a:p>
          </p:txBody>
        </p: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3462" y="1500"/>
              <a:ext cx="1734" cy="483"/>
              <a:chOff x="3030" y="3204"/>
              <a:chExt cx="1734" cy="483"/>
            </a:xfrm>
          </p:grpSpPr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>
                <a:off x="3790" y="3209"/>
                <a:ext cx="0" cy="4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>
                <a:off x="3790" y="3209"/>
                <a:ext cx="44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 flipV="1">
                <a:off x="3789" y="3427"/>
                <a:ext cx="441" cy="2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1" name="Line 20"/>
              <p:cNvSpPr>
                <a:spLocks noChangeShapeType="1"/>
              </p:cNvSpPr>
              <p:nvPr/>
            </p:nvSpPr>
            <p:spPr bwMode="auto">
              <a:xfrm>
                <a:off x="3575" y="3331"/>
                <a:ext cx="2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2" name="Line 21"/>
              <p:cNvSpPr>
                <a:spLocks noChangeShapeType="1"/>
              </p:cNvSpPr>
              <p:nvPr/>
            </p:nvSpPr>
            <p:spPr bwMode="auto">
              <a:xfrm>
                <a:off x="3574" y="3557"/>
                <a:ext cx="2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3" name="Text Box 22"/>
              <p:cNvSpPr txBox="1">
                <a:spLocks noChangeArrowheads="1"/>
              </p:cNvSpPr>
              <p:nvPr/>
            </p:nvSpPr>
            <p:spPr bwMode="auto">
              <a:xfrm>
                <a:off x="3735" y="3427"/>
                <a:ext cx="293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zh-CN" altLang="en-US" sz="1400" b="0"/>
                  <a:t>－</a:t>
                </a:r>
              </a:p>
            </p:txBody>
          </p:sp>
          <p:sp>
            <p:nvSpPr>
              <p:cNvPr id="24" name="Text Box 23"/>
              <p:cNvSpPr txBox="1">
                <a:spLocks noChangeArrowheads="1"/>
              </p:cNvSpPr>
              <p:nvPr/>
            </p:nvSpPr>
            <p:spPr bwMode="auto">
              <a:xfrm>
                <a:off x="3745" y="3209"/>
                <a:ext cx="293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en-US" altLang="zh-CN" sz="1600" b="0"/>
                  <a:t>+</a:t>
                </a:r>
              </a:p>
            </p:txBody>
          </p:sp>
          <p:sp>
            <p:nvSpPr>
              <p:cNvPr id="25" name="Text Box 24"/>
              <p:cNvSpPr txBox="1">
                <a:spLocks noChangeArrowheads="1"/>
              </p:cNvSpPr>
              <p:nvPr/>
            </p:nvSpPr>
            <p:spPr bwMode="auto">
              <a:xfrm>
                <a:off x="3875" y="3329"/>
                <a:ext cx="362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en-US" altLang="zh-CN" sz="1400" b="0"/>
                  <a:t>C2</a:t>
                </a:r>
              </a:p>
            </p:txBody>
          </p:sp>
          <p:sp>
            <p:nvSpPr>
              <p:cNvPr id="26" name="Line 25"/>
              <p:cNvSpPr>
                <a:spLocks noChangeShapeType="1"/>
              </p:cNvSpPr>
              <p:nvPr/>
            </p:nvSpPr>
            <p:spPr bwMode="auto">
              <a:xfrm>
                <a:off x="4221" y="3435"/>
                <a:ext cx="23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7" name="Text Box 26"/>
              <p:cNvSpPr txBox="1">
                <a:spLocks noChangeArrowheads="1"/>
              </p:cNvSpPr>
              <p:nvPr/>
            </p:nvSpPr>
            <p:spPr bwMode="auto">
              <a:xfrm>
                <a:off x="4471" y="3305"/>
                <a:ext cx="293" cy="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en-US" altLang="zh-CN" sz="1600" b="0"/>
                  <a:t>S</a:t>
                </a:r>
              </a:p>
            </p:txBody>
          </p:sp>
          <p:sp>
            <p:nvSpPr>
              <p:cNvPr id="28" name="Text Box 27"/>
              <p:cNvSpPr txBox="1">
                <a:spLocks noChangeArrowheads="1"/>
              </p:cNvSpPr>
              <p:nvPr/>
            </p:nvSpPr>
            <p:spPr bwMode="auto">
              <a:xfrm>
                <a:off x="3030" y="3204"/>
                <a:ext cx="593" cy="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en-US" altLang="zh-CN" b="0"/>
                  <a:t>1/3V</a:t>
                </a:r>
                <a:r>
                  <a:rPr kumimoji="0" lang="en-US" altLang="zh-CN" b="0" baseline="-25000"/>
                  <a:t>DD</a:t>
                </a:r>
                <a:endParaRPr kumimoji="0" lang="en-US" altLang="zh-CN" b="0"/>
              </a:p>
            </p:txBody>
          </p:sp>
          <p:sp>
            <p:nvSpPr>
              <p:cNvPr id="29" name="Text Box 28"/>
              <p:cNvSpPr txBox="1">
                <a:spLocks noChangeArrowheads="1"/>
              </p:cNvSpPr>
              <p:nvPr/>
            </p:nvSpPr>
            <p:spPr bwMode="auto">
              <a:xfrm>
                <a:off x="3119" y="3427"/>
                <a:ext cx="475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en-US" altLang="zh-CN" sz="1600" b="0" i="1">
                    <a:solidFill>
                      <a:srgbClr val="FF3300"/>
                    </a:solidFill>
                  </a:rPr>
                  <a:t>v</a:t>
                </a:r>
                <a:r>
                  <a:rPr kumimoji="0" lang="en-US" altLang="zh-CN" sz="1600" b="0" baseline="-25000">
                    <a:solidFill>
                      <a:srgbClr val="FF3300"/>
                    </a:solidFill>
                  </a:rPr>
                  <a:t>I</a:t>
                </a:r>
                <a:r>
                  <a:rPr kumimoji="0" lang="en-US" altLang="zh-CN" sz="1600" b="0" baseline="-25000"/>
                  <a:t> </a:t>
                </a:r>
                <a:r>
                  <a:rPr kumimoji="0" lang="en-US" altLang="zh-CN" b="0"/>
                  <a:t>②</a:t>
                </a:r>
              </a:p>
            </p:txBody>
          </p:sp>
        </p:grp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870075" y="1449165"/>
            <a:ext cx="2854325" cy="741362"/>
            <a:chOff x="1178" y="1203"/>
            <a:chExt cx="1798" cy="467"/>
          </a:xfrm>
        </p:grpSpPr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1179" y="1578"/>
              <a:ext cx="12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2421" y="1203"/>
              <a:ext cx="55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400" b="0"/>
                <a:t>2/3V</a:t>
              </a:r>
              <a:r>
                <a:rPr kumimoji="0" lang="en-US" altLang="zh-CN" sz="1400" b="0" baseline="-25000"/>
                <a:t>DD</a:t>
              </a:r>
              <a:endParaRPr kumimoji="0" lang="en-US" altLang="zh-CN" sz="1400" b="0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1178" y="1348"/>
              <a:ext cx="12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2420" y="1441"/>
              <a:ext cx="555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400" b="0"/>
                <a:t>1/3V</a:t>
              </a:r>
              <a:r>
                <a:rPr kumimoji="0" lang="en-US" altLang="zh-CN" sz="1400" b="0" baseline="-25000"/>
                <a:t>DD</a:t>
              </a:r>
              <a:endParaRPr kumimoji="0" lang="en-US" altLang="zh-CN" sz="1400" b="0"/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1392238" y="1196752"/>
            <a:ext cx="3094037" cy="2292350"/>
            <a:chOff x="877" y="1056"/>
            <a:chExt cx="1949" cy="1444"/>
          </a:xfrm>
        </p:grpSpPr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916" y="1056"/>
              <a:ext cx="325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600" b="0" i="1"/>
                <a:t>v</a:t>
              </a:r>
              <a:r>
                <a:rPr kumimoji="0" lang="en-US" altLang="zh-CN" sz="1600" b="0" baseline="-25000"/>
                <a:t>I</a:t>
              </a:r>
              <a:endParaRPr kumimoji="0" lang="en-US" altLang="zh-CN" sz="1600" b="0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V="1">
              <a:off x="1162" y="1989"/>
              <a:ext cx="0" cy="4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1162" y="2415"/>
              <a:ext cx="143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970" y="2289"/>
              <a:ext cx="22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b="0"/>
                <a:t>0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2597" y="2289"/>
              <a:ext cx="22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600" b="0"/>
                <a:t>t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877" y="1855"/>
              <a:ext cx="325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600" b="0" i="1"/>
                <a:t>v</a:t>
              </a:r>
              <a:r>
                <a:rPr kumimoji="0" lang="en-US" altLang="zh-CN" sz="1600" b="0" baseline="-25000"/>
                <a:t>O</a:t>
              </a:r>
              <a:endParaRPr kumimoji="0" lang="en-US" altLang="zh-CN" sz="1600" b="0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 flipV="1">
              <a:off x="1162" y="1155"/>
              <a:ext cx="0" cy="6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1162" y="1803"/>
              <a:ext cx="143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982" y="1653"/>
              <a:ext cx="22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b="0"/>
                <a:t>0</a:t>
              </a:r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2597" y="1677"/>
              <a:ext cx="22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600" b="0"/>
                <a:t>t</a:t>
              </a:r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 flipV="1">
              <a:off x="1166" y="1240"/>
              <a:ext cx="799" cy="5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1965" y="1240"/>
              <a:ext cx="385" cy="5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133350" y="3597052"/>
            <a:ext cx="34258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600"/>
              <a:t>（</a:t>
            </a:r>
            <a:r>
              <a:rPr lang="en-US" altLang="zh-CN" sz="1600"/>
              <a:t>1</a:t>
            </a:r>
            <a:r>
              <a:rPr lang="zh-CN" altLang="en-US" sz="1600"/>
              <a:t>）当</a:t>
            </a:r>
            <a:r>
              <a:rPr lang="en-US" altLang="zh-CN" sz="1600" i="1">
                <a:solidFill>
                  <a:srgbClr val="FF3300"/>
                </a:solidFill>
              </a:rPr>
              <a:t>v</a:t>
            </a:r>
            <a:r>
              <a:rPr lang="en-US" altLang="zh-CN" sz="1600" baseline="-25000">
                <a:solidFill>
                  <a:srgbClr val="FF3300"/>
                </a:solidFill>
              </a:rPr>
              <a:t>I</a:t>
            </a:r>
            <a:r>
              <a:rPr lang="zh-CN" altLang="en-US" sz="1600">
                <a:solidFill>
                  <a:srgbClr val="FF3300"/>
                </a:solidFill>
              </a:rPr>
              <a:t>＜</a:t>
            </a:r>
            <a:r>
              <a:rPr lang="en-US" altLang="zh-CN" sz="1600">
                <a:solidFill>
                  <a:srgbClr val="FF3300"/>
                </a:solidFill>
              </a:rPr>
              <a:t>1/3V</a:t>
            </a:r>
            <a:r>
              <a:rPr lang="en-US" altLang="zh-CN" sz="1600" baseline="-25000">
                <a:solidFill>
                  <a:srgbClr val="FF3300"/>
                </a:solidFill>
              </a:rPr>
              <a:t>DD</a:t>
            </a:r>
            <a:r>
              <a:rPr lang="zh-CN" altLang="en-US" sz="1600"/>
              <a:t>时，</a:t>
            </a:r>
          </a:p>
        </p:txBody>
      </p: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3221038" y="3592290"/>
            <a:ext cx="37941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i="1"/>
              <a:t>R</a:t>
            </a:r>
            <a:r>
              <a:rPr lang="en-US" altLang="zh-CN" sz="1600"/>
              <a:t>=0</a:t>
            </a:r>
            <a:r>
              <a:rPr lang="zh-CN" altLang="en-US" sz="1600"/>
              <a:t>，</a:t>
            </a:r>
            <a:r>
              <a:rPr lang="en-US" altLang="zh-CN" sz="1600" i="1"/>
              <a:t>S</a:t>
            </a:r>
            <a:r>
              <a:rPr lang="en-US" altLang="zh-CN" sz="1600"/>
              <a:t>=1</a:t>
            </a:r>
            <a:r>
              <a:rPr lang="zh-CN" altLang="en-US" sz="1600"/>
              <a:t>，</a:t>
            </a:r>
            <a:r>
              <a:rPr lang="en-US" altLang="zh-CN" sz="1600" i="1"/>
              <a:t>Q</a:t>
            </a:r>
            <a:r>
              <a:rPr lang="en-US" altLang="zh-CN" sz="1600"/>
              <a:t>=1</a:t>
            </a:r>
            <a:r>
              <a:rPr lang="zh-CN" altLang="en-US" sz="1600"/>
              <a:t>，</a:t>
            </a:r>
            <a:r>
              <a:rPr lang="en-US" altLang="zh-CN" sz="1600" i="1"/>
              <a:t>v</a:t>
            </a:r>
            <a:r>
              <a:rPr lang="en-US" altLang="zh-CN" sz="1600" baseline="-25000"/>
              <a:t>O</a:t>
            </a:r>
            <a:r>
              <a:rPr lang="en-US" altLang="zh-CN" sz="1600"/>
              <a:t>=1</a:t>
            </a:r>
            <a:r>
              <a:rPr lang="zh-CN" altLang="en-US" sz="1600"/>
              <a:t>；</a:t>
            </a:r>
            <a:endParaRPr lang="zh-CN" altLang="en-US" sz="1600" baseline="-25000"/>
          </a:p>
        </p:txBody>
      </p:sp>
      <p:sp>
        <p:nvSpPr>
          <p:cNvPr id="50" name="Text Box 51"/>
          <p:cNvSpPr txBox="1">
            <a:spLocks noChangeArrowheads="1"/>
          </p:cNvSpPr>
          <p:nvPr/>
        </p:nvSpPr>
        <p:spPr bwMode="auto">
          <a:xfrm>
            <a:off x="142875" y="4130452"/>
            <a:ext cx="4622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600"/>
              <a:t>（</a:t>
            </a:r>
            <a:r>
              <a:rPr lang="en-US" altLang="zh-CN" sz="1600"/>
              <a:t>2</a:t>
            </a:r>
            <a:r>
              <a:rPr lang="zh-CN" altLang="en-US" sz="1600"/>
              <a:t>）当</a:t>
            </a:r>
            <a:r>
              <a:rPr lang="en-US" altLang="zh-CN" sz="1600">
                <a:solidFill>
                  <a:srgbClr val="FF3300"/>
                </a:solidFill>
              </a:rPr>
              <a:t>1/3V</a:t>
            </a:r>
            <a:r>
              <a:rPr lang="en-US" altLang="zh-CN" sz="1600" baseline="-25000">
                <a:solidFill>
                  <a:srgbClr val="FF3300"/>
                </a:solidFill>
              </a:rPr>
              <a:t>DD</a:t>
            </a:r>
            <a:r>
              <a:rPr lang="zh-CN" altLang="en-US" sz="1600">
                <a:solidFill>
                  <a:srgbClr val="FF3300"/>
                </a:solidFill>
              </a:rPr>
              <a:t>＜ </a:t>
            </a:r>
            <a:r>
              <a:rPr lang="en-US" altLang="zh-CN" sz="1600" i="1">
                <a:solidFill>
                  <a:srgbClr val="FF3300"/>
                </a:solidFill>
              </a:rPr>
              <a:t>v</a:t>
            </a:r>
            <a:r>
              <a:rPr lang="en-US" altLang="zh-CN" sz="1600" baseline="-25000">
                <a:solidFill>
                  <a:srgbClr val="FF3300"/>
                </a:solidFill>
              </a:rPr>
              <a:t>I</a:t>
            </a:r>
            <a:r>
              <a:rPr lang="zh-CN" altLang="en-US" sz="1600">
                <a:solidFill>
                  <a:srgbClr val="FF3300"/>
                </a:solidFill>
              </a:rPr>
              <a:t>＜</a:t>
            </a:r>
            <a:r>
              <a:rPr lang="en-US" altLang="zh-CN" sz="1600">
                <a:solidFill>
                  <a:srgbClr val="FF3300"/>
                </a:solidFill>
              </a:rPr>
              <a:t>2/3V</a:t>
            </a:r>
            <a:r>
              <a:rPr lang="en-US" altLang="zh-CN" sz="1600" baseline="-25000">
                <a:solidFill>
                  <a:srgbClr val="FF3300"/>
                </a:solidFill>
              </a:rPr>
              <a:t>DD</a:t>
            </a:r>
            <a:r>
              <a:rPr lang="zh-CN" altLang="en-US" sz="1600"/>
              <a:t>时，</a:t>
            </a:r>
          </a:p>
        </p:txBody>
      </p:sp>
      <p:sp>
        <p:nvSpPr>
          <p:cNvPr id="51" name="Text Box 53"/>
          <p:cNvSpPr txBox="1">
            <a:spLocks noChangeArrowheads="1"/>
          </p:cNvSpPr>
          <p:nvPr/>
        </p:nvSpPr>
        <p:spPr bwMode="auto">
          <a:xfrm>
            <a:off x="4529138" y="4106640"/>
            <a:ext cx="35750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i="1"/>
              <a:t>R</a:t>
            </a:r>
            <a:r>
              <a:rPr lang="en-US" altLang="zh-CN" sz="1600"/>
              <a:t>=0</a:t>
            </a:r>
            <a:r>
              <a:rPr lang="zh-CN" altLang="en-US" sz="1600"/>
              <a:t>，</a:t>
            </a:r>
            <a:r>
              <a:rPr lang="en-US" altLang="zh-CN" sz="1600" i="1"/>
              <a:t>S</a:t>
            </a:r>
            <a:r>
              <a:rPr lang="en-US" altLang="zh-CN" sz="1600"/>
              <a:t>=0</a:t>
            </a:r>
            <a:r>
              <a:rPr lang="zh-CN" altLang="en-US" sz="1600"/>
              <a:t>，</a:t>
            </a:r>
            <a:r>
              <a:rPr lang="en-US" altLang="zh-CN" sz="1600" i="1"/>
              <a:t>Q</a:t>
            </a:r>
            <a:r>
              <a:rPr lang="en-US" altLang="zh-CN" sz="1600"/>
              <a:t>=1</a:t>
            </a:r>
            <a:r>
              <a:rPr lang="zh-CN" altLang="en-US" sz="1600"/>
              <a:t>，</a:t>
            </a:r>
            <a:r>
              <a:rPr lang="en-US" altLang="zh-CN" sz="1600" i="1"/>
              <a:t>v</a:t>
            </a:r>
            <a:r>
              <a:rPr lang="en-US" altLang="zh-CN" sz="1600" baseline="-25000"/>
              <a:t>O</a:t>
            </a:r>
            <a:r>
              <a:rPr lang="en-US" altLang="zh-CN" sz="1600"/>
              <a:t>=1</a:t>
            </a:r>
            <a:r>
              <a:rPr lang="zh-CN" altLang="en-US" sz="1600"/>
              <a:t>；</a:t>
            </a:r>
          </a:p>
        </p:txBody>
      </p:sp>
      <p:sp>
        <p:nvSpPr>
          <p:cNvPr id="52" name="Text Box 55"/>
          <p:cNvSpPr txBox="1">
            <a:spLocks noChangeArrowheads="1"/>
          </p:cNvSpPr>
          <p:nvPr/>
        </p:nvSpPr>
        <p:spPr bwMode="auto">
          <a:xfrm>
            <a:off x="152400" y="4606702"/>
            <a:ext cx="33670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600"/>
              <a:t>（</a:t>
            </a:r>
            <a:r>
              <a:rPr lang="en-US" altLang="zh-CN" sz="1600"/>
              <a:t>3</a:t>
            </a:r>
            <a:r>
              <a:rPr lang="zh-CN" altLang="en-US" sz="1600"/>
              <a:t>）当 </a:t>
            </a:r>
            <a:r>
              <a:rPr lang="en-US" altLang="zh-CN" sz="1600" i="1">
                <a:solidFill>
                  <a:srgbClr val="FF0000"/>
                </a:solidFill>
              </a:rPr>
              <a:t>v</a:t>
            </a:r>
            <a:r>
              <a:rPr lang="en-US" altLang="zh-CN" sz="1600" baseline="-25000">
                <a:solidFill>
                  <a:srgbClr val="FF0000"/>
                </a:solidFill>
              </a:rPr>
              <a:t>I</a:t>
            </a:r>
            <a:r>
              <a:rPr lang="zh-CN" altLang="en-US" sz="1600">
                <a:solidFill>
                  <a:srgbClr val="FF0000"/>
                </a:solidFill>
              </a:rPr>
              <a:t>＞</a:t>
            </a:r>
            <a:r>
              <a:rPr lang="en-US" altLang="zh-CN" sz="1600">
                <a:solidFill>
                  <a:srgbClr val="FF0000"/>
                </a:solidFill>
              </a:rPr>
              <a:t>2/3V</a:t>
            </a:r>
            <a:r>
              <a:rPr lang="en-US" altLang="zh-CN" sz="1600" baseline="-25000">
                <a:solidFill>
                  <a:srgbClr val="FF0000"/>
                </a:solidFill>
              </a:rPr>
              <a:t>DD</a:t>
            </a:r>
            <a:r>
              <a:rPr lang="zh-CN" altLang="en-US" sz="1600"/>
              <a:t>时，</a:t>
            </a:r>
          </a:p>
        </p:txBody>
      </p:sp>
      <p:sp>
        <p:nvSpPr>
          <p:cNvPr id="53" name="Text Box 57"/>
          <p:cNvSpPr txBox="1">
            <a:spLocks noChangeArrowheads="1"/>
          </p:cNvSpPr>
          <p:nvPr/>
        </p:nvSpPr>
        <p:spPr bwMode="auto">
          <a:xfrm>
            <a:off x="3311525" y="4587652"/>
            <a:ext cx="37750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i="1"/>
              <a:t>R</a:t>
            </a:r>
            <a:r>
              <a:rPr lang="en-US" altLang="zh-CN" sz="1600"/>
              <a:t>=1</a:t>
            </a:r>
            <a:r>
              <a:rPr lang="zh-CN" altLang="en-US" sz="1600"/>
              <a:t>，</a:t>
            </a:r>
            <a:r>
              <a:rPr lang="en-US" altLang="zh-CN" sz="1600" i="1"/>
              <a:t>S</a:t>
            </a:r>
            <a:r>
              <a:rPr lang="en-US" altLang="zh-CN" sz="1600"/>
              <a:t>=0</a:t>
            </a:r>
            <a:r>
              <a:rPr lang="zh-CN" altLang="en-US" sz="1600"/>
              <a:t>，</a:t>
            </a:r>
            <a:r>
              <a:rPr lang="en-US" altLang="zh-CN" sz="1600" i="1"/>
              <a:t>Q</a:t>
            </a:r>
            <a:r>
              <a:rPr lang="en-US" altLang="zh-CN" sz="1600"/>
              <a:t>=0</a:t>
            </a:r>
            <a:r>
              <a:rPr lang="zh-CN" altLang="en-US" sz="1600"/>
              <a:t>，</a:t>
            </a:r>
            <a:r>
              <a:rPr lang="en-US" altLang="zh-CN" sz="1600" i="1"/>
              <a:t>v</a:t>
            </a:r>
            <a:r>
              <a:rPr lang="en-US" altLang="zh-CN" sz="1600" baseline="-25000"/>
              <a:t>O</a:t>
            </a:r>
            <a:r>
              <a:rPr lang="en-US" altLang="zh-CN" sz="1600"/>
              <a:t>=0</a:t>
            </a:r>
            <a:r>
              <a:rPr lang="zh-CN" altLang="en-US" sz="1600"/>
              <a:t>；</a:t>
            </a:r>
          </a:p>
        </p:txBody>
      </p:sp>
      <p:sp>
        <p:nvSpPr>
          <p:cNvPr id="54" name="Text Box 59"/>
          <p:cNvSpPr txBox="1">
            <a:spLocks noChangeArrowheads="1"/>
          </p:cNvSpPr>
          <p:nvPr/>
        </p:nvSpPr>
        <p:spPr bwMode="auto">
          <a:xfrm>
            <a:off x="152400" y="5102002"/>
            <a:ext cx="45704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600"/>
              <a:t>（</a:t>
            </a:r>
            <a:r>
              <a:rPr lang="en-US" altLang="zh-CN" sz="1600"/>
              <a:t>4</a:t>
            </a:r>
            <a:r>
              <a:rPr lang="zh-CN" altLang="en-US" sz="1600"/>
              <a:t>）当</a:t>
            </a:r>
            <a:r>
              <a:rPr lang="en-US" altLang="zh-CN" sz="1600">
                <a:solidFill>
                  <a:srgbClr val="FF3300"/>
                </a:solidFill>
              </a:rPr>
              <a:t>1/3V</a:t>
            </a:r>
            <a:r>
              <a:rPr lang="en-US" altLang="zh-CN" sz="1600" baseline="-25000">
                <a:solidFill>
                  <a:srgbClr val="FF3300"/>
                </a:solidFill>
              </a:rPr>
              <a:t>DD</a:t>
            </a:r>
            <a:r>
              <a:rPr lang="zh-CN" altLang="en-US" sz="1600">
                <a:solidFill>
                  <a:srgbClr val="FF3300"/>
                </a:solidFill>
              </a:rPr>
              <a:t>＜ </a:t>
            </a:r>
            <a:r>
              <a:rPr lang="en-US" altLang="zh-CN" sz="1600" i="1">
                <a:solidFill>
                  <a:srgbClr val="FF3300"/>
                </a:solidFill>
              </a:rPr>
              <a:t>v</a:t>
            </a:r>
            <a:r>
              <a:rPr lang="en-US" altLang="zh-CN" sz="1600" baseline="-25000">
                <a:solidFill>
                  <a:srgbClr val="FF3300"/>
                </a:solidFill>
              </a:rPr>
              <a:t>I</a:t>
            </a:r>
            <a:r>
              <a:rPr lang="zh-CN" altLang="en-US" sz="1600">
                <a:solidFill>
                  <a:srgbClr val="FF3300"/>
                </a:solidFill>
              </a:rPr>
              <a:t>＜</a:t>
            </a:r>
            <a:r>
              <a:rPr lang="en-US" altLang="zh-CN" sz="1600">
                <a:solidFill>
                  <a:srgbClr val="FF3300"/>
                </a:solidFill>
              </a:rPr>
              <a:t>2/3V</a:t>
            </a:r>
            <a:r>
              <a:rPr lang="en-US" altLang="zh-CN" sz="1600" baseline="-25000">
                <a:solidFill>
                  <a:srgbClr val="FF3300"/>
                </a:solidFill>
              </a:rPr>
              <a:t>DD</a:t>
            </a:r>
            <a:r>
              <a:rPr lang="zh-CN" altLang="en-US" sz="1600"/>
              <a:t>时，</a:t>
            </a:r>
          </a:p>
        </p:txBody>
      </p:sp>
      <p:sp>
        <p:nvSpPr>
          <p:cNvPr id="55" name="Text Box 61"/>
          <p:cNvSpPr txBox="1">
            <a:spLocks noChangeArrowheads="1"/>
          </p:cNvSpPr>
          <p:nvPr/>
        </p:nvSpPr>
        <p:spPr bwMode="auto">
          <a:xfrm>
            <a:off x="4435475" y="5103590"/>
            <a:ext cx="36750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i="1"/>
              <a:t>R</a:t>
            </a:r>
            <a:r>
              <a:rPr lang="en-US" altLang="zh-CN" sz="1600"/>
              <a:t>=0</a:t>
            </a:r>
            <a:r>
              <a:rPr lang="zh-CN" altLang="en-US" sz="1600"/>
              <a:t>，</a:t>
            </a:r>
            <a:r>
              <a:rPr lang="en-US" altLang="zh-CN" sz="1600" i="1"/>
              <a:t>S</a:t>
            </a:r>
            <a:r>
              <a:rPr lang="en-US" altLang="zh-CN" sz="1600"/>
              <a:t>=0</a:t>
            </a:r>
            <a:r>
              <a:rPr lang="zh-CN" altLang="en-US" sz="1600"/>
              <a:t>，</a:t>
            </a:r>
            <a:r>
              <a:rPr lang="en-US" altLang="zh-CN" sz="1600" i="1"/>
              <a:t>Q</a:t>
            </a:r>
            <a:r>
              <a:rPr lang="en-US" altLang="zh-CN" sz="1600"/>
              <a:t>=0</a:t>
            </a:r>
            <a:r>
              <a:rPr lang="zh-CN" altLang="en-US" sz="1600"/>
              <a:t>，</a:t>
            </a:r>
            <a:r>
              <a:rPr lang="en-US" altLang="zh-CN" sz="1600" i="1"/>
              <a:t>v</a:t>
            </a:r>
            <a:r>
              <a:rPr lang="en-US" altLang="zh-CN" sz="1600" baseline="-25000"/>
              <a:t>O</a:t>
            </a:r>
            <a:r>
              <a:rPr lang="en-US" altLang="zh-CN" sz="1600"/>
              <a:t>=0</a:t>
            </a:r>
            <a:r>
              <a:rPr lang="zh-CN" altLang="en-US" sz="1600"/>
              <a:t>；</a:t>
            </a:r>
          </a:p>
        </p:txBody>
      </p:sp>
      <p:sp>
        <p:nvSpPr>
          <p:cNvPr id="56" name="Text Box 63"/>
          <p:cNvSpPr txBox="1">
            <a:spLocks noChangeArrowheads="1"/>
          </p:cNvSpPr>
          <p:nvPr/>
        </p:nvSpPr>
        <p:spPr bwMode="auto">
          <a:xfrm>
            <a:off x="152400" y="5616352"/>
            <a:ext cx="34099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600"/>
              <a:t>（</a:t>
            </a:r>
            <a:r>
              <a:rPr lang="en-US" altLang="zh-CN" sz="1600"/>
              <a:t>5</a:t>
            </a:r>
            <a:r>
              <a:rPr lang="zh-CN" altLang="en-US" sz="1600"/>
              <a:t>）当</a:t>
            </a:r>
            <a:r>
              <a:rPr lang="en-US" altLang="zh-CN" sz="1600" i="1">
                <a:solidFill>
                  <a:srgbClr val="FF3300"/>
                </a:solidFill>
              </a:rPr>
              <a:t>v</a:t>
            </a:r>
            <a:r>
              <a:rPr lang="en-US" altLang="zh-CN" sz="1600" baseline="-25000">
                <a:solidFill>
                  <a:srgbClr val="FF3300"/>
                </a:solidFill>
              </a:rPr>
              <a:t>I</a:t>
            </a:r>
            <a:r>
              <a:rPr lang="zh-CN" altLang="en-US" sz="1600">
                <a:solidFill>
                  <a:srgbClr val="FF3300"/>
                </a:solidFill>
              </a:rPr>
              <a:t>＜</a:t>
            </a:r>
            <a:r>
              <a:rPr lang="en-US" altLang="zh-CN" sz="1600">
                <a:solidFill>
                  <a:srgbClr val="FF3300"/>
                </a:solidFill>
              </a:rPr>
              <a:t>1/3V</a:t>
            </a:r>
            <a:r>
              <a:rPr lang="en-US" altLang="zh-CN" sz="1600" baseline="-25000">
                <a:solidFill>
                  <a:srgbClr val="FF3300"/>
                </a:solidFill>
              </a:rPr>
              <a:t>DD</a:t>
            </a:r>
            <a:r>
              <a:rPr lang="zh-CN" altLang="en-US" sz="1600"/>
              <a:t>时，</a:t>
            </a:r>
          </a:p>
        </p:txBody>
      </p:sp>
      <p:sp>
        <p:nvSpPr>
          <p:cNvPr id="57" name="Text Box 65"/>
          <p:cNvSpPr txBox="1">
            <a:spLocks noChangeArrowheads="1"/>
          </p:cNvSpPr>
          <p:nvPr/>
        </p:nvSpPr>
        <p:spPr bwMode="auto">
          <a:xfrm>
            <a:off x="3176588" y="5602065"/>
            <a:ext cx="36385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i="1"/>
              <a:t>R</a:t>
            </a:r>
            <a:r>
              <a:rPr lang="en-US" altLang="zh-CN" sz="1600"/>
              <a:t>=0</a:t>
            </a:r>
            <a:r>
              <a:rPr lang="zh-CN" altLang="en-US" sz="1600"/>
              <a:t>，</a:t>
            </a:r>
            <a:r>
              <a:rPr lang="en-US" altLang="zh-CN" sz="1600" i="1"/>
              <a:t>S</a:t>
            </a:r>
            <a:r>
              <a:rPr lang="en-US" altLang="zh-CN" sz="1600"/>
              <a:t>=1</a:t>
            </a:r>
            <a:r>
              <a:rPr lang="zh-CN" altLang="en-US" sz="1600"/>
              <a:t>，</a:t>
            </a:r>
            <a:r>
              <a:rPr lang="en-US" altLang="zh-CN" sz="1600" i="1"/>
              <a:t>Q</a:t>
            </a:r>
            <a:r>
              <a:rPr lang="en-US" altLang="zh-CN" sz="1600"/>
              <a:t>=1</a:t>
            </a:r>
            <a:r>
              <a:rPr lang="zh-CN" altLang="en-US" sz="1600"/>
              <a:t>，</a:t>
            </a:r>
            <a:r>
              <a:rPr lang="en-US" altLang="zh-CN" sz="1600" i="1"/>
              <a:t>v</a:t>
            </a:r>
            <a:r>
              <a:rPr lang="en-US" altLang="zh-CN" sz="1600" baseline="-25000"/>
              <a:t>O</a:t>
            </a:r>
            <a:r>
              <a:rPr lang="en-US" altLang="zh-CN" sz="1600"/>
              <a:t>=1</a:t>
            </a:r>
            <a:r>
              <a:rPr lang="zh-CN" altLang="en-US" sz="1600"/>
              <a:t>；</a:t>
            </a:r>
          </a:p>
        </p:txBody>
      </p:sp>
      <p:sp>
        <p:nvSpPr>
          <p:cNvPr id="58" name="Line 67"/>
          <p:cNvSpPr>
            <a:spLocks noChangeShapeType="1"/>
          </p:cNvSpPr>
          <p:nvPr/>
        </p:nvSpPr>
        <p:spPr bwMode="auto">
          <a:xfrm flipV="1">
            <a:off x="1847850" y="1996852"/>
            <a:ext cx="533400" cy="36195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59" name="Line 68"/>
          <p:cNvSpPr>
            <a:spLocks noChangeShapeType="1"/>
          </p:cNvSpPr>
          <p:nvPr/>
        </p:nvSpPr>
        <p:spPr bwMode="auto">
          <a:xfrm flipV="1">
            <a:off x="2352675" y="1653952"/>
            <a:ext cx="523875" cy="371475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grpSp>
        <p:nvGrpSpPr>
          <p:cNvPr id="60" name="Group 69"/>
          <p:cNvGrpSpPr>
            <a:grpSpLocks/>
          </p:cNvGrpSpPr>
          <p:nvPr/>
        </p:nvGrpSpPr>
        <p:grpSpPr bwMode="auto">
          <a:xfrm>
            <a:off x="2867025" y="1492027"/>
            <a:ext cx="368300" cy="180975"/>
            <a:chOff x="1806" y="1242"/>
            <a:chExt cx="232" cy="114"/>
          </a:xfrm>
        </p:grpSpPr>
        <p:sp>
          <p:nvSpPr>
            <p:cNvPr id="61" name="Line 70"/>
            <p:cNvSpPr>
              <a:spLocks noChangeShapeType="1"/>
            </p:cNvSpPr>
            <p:nvPr/>
          </p:nvSpPr>
          <p:spPr bwMode="auto">
            <a:xfrm flipV="1">
              <a:off x="1806" y="1242"/>
              <a:ext cx="165" cy="108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2" name="Line 71"/>
            <p:cNvSpPr>
              <a:spLocks noChangeShapeType="1"/>
            </p:cNvSpPr>
            <p:nvPr/>
          </p:nvSpPr>
          <p:spPr bwMode="auto">
            <a:xfrm>
              <a:off x="1968" y="1248"/>
              <a:ext cx="70" cy="108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sp>
        <p:nvSpPr>
          <p:cNvPr id="63" name="Line 72"/>
          <p:cNvSpPr>
            <a:spLocks noChangeShapeType="1"/>
          </p:cNvSpPr>
          <p:nvPr/>
        </p:nvSpPr>
        <p:spPr bwMode="auto">
          <a:xfrm>
            <a:off x="3257550" y="1682527"/>
            <a:ext cx="241300" cy="339725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64" name="Line 73"/>
          <p:cNvSpPr>
            <a:spLocks noChangeShapeType="1"/>
          </p:cNvSpPr>
          <p:nvPr/>
        </p:nvSpPr>
        <p:spPr bwMode="auto">
          <a:xfrm>
            <a:off x="3498850" y="2022252"/>
            <a:ext cx="238125" cy="36195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65" name="Line 74"/>
          <p:cNvSpPr>
            <a:spLocks noChangeShapeType="1"/>
          </p:cNvSpPr>
          <p:nvPr/>
        </p:nvSpPr>
        <p:spPr bwMode="auto">
          <a:xfrm flipV="1">
            <a:off x="1835150" y="2879502"/>
            <a:ext cx="527050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66" name="Line 75"/>
          <p:cNvSpPr>
            <a:spLocks noChangeShapeType="1"/>
          </p:cNvSpPr>
          <p:nvPr/>
        </p:nvSpPr>
        <p:spPr bwMode="auto">
          <a:xfrm flipV="1">
            <a:off x="2365375" y="2879502"/>
            <a:ext cx="504825" cy="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grpSp>
        <p:nvGrpSpPr>
          <p:cNvPr id="67" name="Group 76"/>
          <p:cNvGrpSpPr>
            <a:grpSpLocks/>
          </p:cNvGrpSpPr>
          <p:nvPr/>
        </p:nvGrpSpPr>
        <p:grpSpPr bwMode="auto">
          <a:xfrm>
            <a:off x="2851150" y="2879502"/>
            <a:ext cx="381000" cy="438150"/>
            <a:chOff x="1808" y="2116"/>
            <a:chExt cx="240" cy="276"/>
          </a:xfrm>
        </p:grpSpPr>
        <p:sp>
          <p:nvSpPr>
            <p:cNvPr id="68" name="Line 77"/>
            <p:cNvSpPr>
              <a:spLocks noChangeShapeType="1"/>
            </p:cNvSpPr>
            <p:nvPr/>
          </p:nvSpPr>
          <p:spPr bwMode="auto">
            <a:xfrm flipV="1">
              <a:off x="1808" y="2386"/>
              <a:ext cx="240" cy="0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9" name="Line 78"/>
            <p:cNvSpPr>
              <a:spLocks noChangeShapeType="1"/>
            </p:cNvSpPr>
            <p:nvPr/>
          </p:nvSpPr>
          <p:spPr bwMode="auto">
            <a:xfrm>
              <a:off x="1808" y="2116"/>
              <a:ext cx="0" cy="276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sp>
        <p:nvSpPr>
          <p:cNvPr id="70" name="Line 79"/>
          <p:cNvSpPr>
            <a:spLocks noChangeShapeType="1"/>
          </p:cNvSpPr>
          <p:nvPr/>
        </p:nvSpPr>
        <p:spPr bwMode="auto">
          <a:xfrm flipV="1">
            <a:off x="3225800" y="3308127"/>
            <a:ext cx="266700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grpSp>
        <p:nvGrpSpPr>
          <p:cNvPr id="71" name="Group 80"/>
          <p:cNvGrpSpPr>
            <a:grpSpLocks/>
          </p:cNvGrpSpPr>
          <p:nvPr/>
        </p:nvGrpSpPr>
        <p:grpSpPr bwMode="auto">
          <a:xfrm>
            <a:off x="3482975" y="2901727"/>
            <a:ext cx="304800" cy="428625"/>
            <a:chOff x="2200" y="2130"/>
            <a:chExt cx="192" cy="270"/>
          </a:xfrm>
        </p:grpSpPr>
        <p:sp>
          <p:nvSpPr>
            <p:cNvPr id="72" name="Line 81"/>
            <p:cNvSpPr>
              <a:spLocks noChangeShapeType="1"/>
            </p:cNvSpPr>
            <p:nvPr/>
          </p:nvSpPr>
          <p:spPr bwMode="auto">
            <a:xfrm flipV="1">
              <a:off x="2200" y="2130"/>
              <a:ext cx="192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3" name="Line 82"/>
            <p:cNvSpPr>
              <a:spLocks noChangeShapeType="1"/>
            </p:cNvSpPr>
            <p:nvPr/>
          </p:nvSpPr>
          <p:spPr bwMode="auto">
            <a:xfrm flipH="1">
              <a:off x="2200" y="2135"/>
              <a:ext cx="0" cy="26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74" name="Group 85"/>
          <p:cNvGrpSpPr>
            <a:grpSpLocks/>
          </p:cNvGrpSpPr>
          <p:nvPr/>
        </p:nvGrpSpPr>
        <p:grpSpPr bwMode="auto">
          <a:xfrm>
            <a:off x="2370138" y="1542827"/>
            <a:ext cx="1109662" cy="1931988"/>
            <a:chOff x="1505" y="1286"/>
            <a:chExt cx="699" cy="1217"/>
          </a:xfrm>
        </p:grpSpPr>
        <p:sp>
          <p:nvSpPr>
            <p:cNvPr id="75" name="Line 86"/>
            <p:cNvSpPr>
              <a:spLocks noChangeShapeType="1"/>
            </p:cNvSpPr>
            <p:nvPr/>
          </p:nvSpPr>
          <p:spPr bwMode="auto">
            <a:xfrm>
              <a:off x="1805" y="1298"/>
              <a:ext cx="0" cy="11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6" name="Line 87"/>
            <p:cNvSpPr>
              <a:spLocks noChangeShapeType="1"/>
            </p:cNvSpPr>
            <p:nvPr/>
          </p:nvSpPr>
          <p:spPr bwMode="auto">
            <a:xfrm>
              <a:off x="2204" y="1293"/>
              <a:ext cx="0" cy="11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7" name="Line 88"/>
            <p:cNvSpPr>
              <a:spLocks noChangeShapeType="1"/>
            </p:cNvSpPr>
            <p:nvPr/>
          </p:nvSpPr>
          <p:spPr bwMode="auto">
            <a:xfrm>
              <a:off x="1505" y="1310"/>
              <a:ext cx="0" cy="11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8" name="Line 89"/>
            <p:cNvSpPr>
              <a:spLocks noChangeShapeType="1"/>
            </p:cNvSpPr>
            <p:nvPr/>
          </p:nvSpPr>
          <p:spPr bwMode="auto">
            <a:xfrm>
              <a:off x="2057" y="1286"/>
              <a:ext cx="0" cy="11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96726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utoUpdateAnimBg="0"/>
      <p:bldP spid="49" grpId="0"/>
      <p:bldP spid="50" grpId="0" autoUpdateAnimBg="0"/>
      <p:bldP spid="51" grpId="0"/>
      <p:bldP spid="52" grpId="0" autoUpdateAnimBg="0"/>
      <p:bldP spid="53" grpId="0"/>
      <p:bldP spid="54" grpId="0" autoUpdateAnimBg="0"/>
      <p:bldP spid="55" grpId="0"/>
      <p:bldP spid="56" grpId="0" autoUpdateAnimBg="0"/>
      <p:bldP spid="57" grpId="0"/>
      <p:bldP spid="58" grpId="0" animBg="1"/>
      <p:bldP spid="59" grpId="0" animBg="1"/>
      <p:bldP spid="63" grpId="0" animBg="1"/>
      <p:bldP spid="64" grpId="0" animBg="1"/>
      <p:bldP spid="65" grpId="0" animBg="1"/>
      <p:bldP spid="66" grpId="0" animBg="1"/>
      <p:bldP spid="7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主要参数</a:t>
            </a:r>
            <a:endParaRPr lang="zh-CN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39800" y="1885950"/>
            <a:ext cx="2052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/>
              <a:t>1.  </a:t>
            </a:r>
            <a:r>
              <a:rPr lang="zh-CN" altLang="en-US" sz="2400"/>
              <a:t>阀值电平</a:t>
            </a:r>
            <a:endParaRPr lang="zh-CN" altLang="en-US" sz="2400" baseline="300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197100" y="2481263"/>
            <a:ext cx="19848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 i="1"/>
              <a:t>V</a:t>
            </a:r>
            <a:r>
              <a:rPr lang="en-US" altLang="zh-CN" sz="2400" baseline="-30000"/>
              <a:t>T</a:t>
            </a:r>
            <a:r>
              <a:rPr lang="en-US" altLang="zh-CN" sz="2400" baseline="30000"/>
              <a:t>+</a:t>
            </a:r>
            <a:r>
              <a:rPr lang="en-US" altLang="zh-CN" sz="2400"/>
              <a:t>=2/3V</a:t>
            </a:r>
            <a:r>
              <a:rPr lang="en-US" altLang="zh-CN" sz="2400" baseline="-25000"/>
              <a:t>DD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206625" y="3152775"/>
            <a:ext cx="2005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i="1"/>
              <a:t>V</a:t>
            </a:r>
            <a:r>
              <a:rPr lang="en-US" altLang="zh-CN" sz="2400" baseline="-30000"/>
              <a:t>T</a:t>
            </a:r>
            <a:r>
              <a:rPr lang="en-US" altLang="zh-CN" sz="2400" baseline="30000">
                <a:latin typeface="宋体" charset="-122"/>
              </a:rPr>
              <a:t>-</a:t>
            </a:r>
            <a:r>
              <a:rPr lang="en-US" altLang="zh-CN" sz="2400"/>
              <a:t>=1/3V</a:t>
            </a:r>
            <a:r>
              <a:rPr lang="en-US" altLang="zh-CN" sz="2400" baseline="-25000"/>
              <a:t>DD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928688" y="3981450"/>
            <a:ext cx="48862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/>
              <a:t>2.  </a:t>
            </a:r>
            <a:r>
              <a:rPr lang="zh-CN" altLang="en-US" sz="2400"/>
              <a:t>回差电压</a:t>
            </a:r>
            <a:r>
              <a:rPr lang="en-US" altLang="zh-CN" sz="2400"/>
              <a:t>= </a:t>
            </a:r>
            <a:r>
              <a:rPr lang="en-US" altLang="zh-CN" sz="2400" i="1"/>
              <a:t>V</a:t>
            </a:r>
            <a:r>
              <a:rPr lang="en-US" altLang="zh-CN" sz="2400" baseline="-30000"/>
              <a:t>T</a:t>
            </a:r>
            <a:r>
              <a:rPr lang="en-US" altLang="zh-CN" sz="2400" baseline="30000"/>
              <a:t>+</a:t>
            </a:r>
            <a:r>
              <a:rPr lang="zh-CN" altLang="en-US" sz="2400"/>
              <a:t>－ </a:t>
            </a:r>
            <a:r>
              <a:rPr lang="en-US" altLang="zh-CN" sz="2400" i="1"/>
              <a:t>V</a:t>
            </a:r>
            <a:r>
              <a:rPr lang="en-US" altLang="zh-CN" sz="2400" baseline="-30000"/>
              <a:t>T</a:t>
            </a:r>
            <a:r>
              <a:rPr lang="en-US" altLang="zh-CN" sz="2400" baseline="30000">
                <a:latin typeface="宋体" charset="-122"/>
              </a:rPr>
              <a:t>-</a:t>
            </a:r>
            <a:r>
              <a:rPr lang="en-US" altLang="zh-CN" sz="2400"/>
              <a:t>=1/3V</a:t>
            </a:r>
            <a:r>
              <a:rPr lang="en-US" altLang="zh-CN" sz="2400" baseline="-25000"/>
              <a:t>DD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957263" y="5105400"/>
            <a:ext cx="38779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/>
              <a:t>思考：如何调节阈值电压？</a:t>
            </a:r>
            <a:endParaRPr lang="zh-CN" altLang="en-US" sz="2400" baseline="-25000"/>
          </a:p>
        </p:txBody>
      </p:sp>
    </p:spTree>
    <p:extLst>
      <p:ext uri="{BB962C8B-B14F-4D97-AF65-F5344CB8AC3E}">
        <p14:creationId xmlns:p14="http://schemas.microsoft.com/office/powerpoint/2010/main" val="317681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555</a:t>
            </a:r>
            <a:r>
              <a:rPr lang="zh-CN" altLang="en-US" dirty="0" smtClean="0"/>
              <a:t>单稳态触发器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019276"/>
              </p:ext>
            </p:extLst>
          </p:nvPr>
        </p:nvGraphicFramePr>
        <p:xfrm>
          <a:off x="1043608" y="1700808"/>
          <a:ext cx="6335712" cy="375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Visio" r:id="rId4" imgW="3445764" imgH="2043684" progId="Visio.Drawing.11">
                  <p:embed/>
                </p:oleObj>
              </mc:Choice>
              <mc:Fallback>
                <p:oleObj name="Visio" r:id="rId4" imgW="3445764" imgH="204368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700808"/>
                        <a:ext cx="6335712" cy="375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899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555</a:t>
            </a:r>
            <a:r>
              <a:rPr lang="zh-CN" altLang="en-US" dirty="0" smtClean="0"/>
              <a:t>单稳态触发器原理分析</a:t>
            </a:r>
            <a:endParaRPr lang="zh-CN" altLang="en-US" dirty="0"/>
          </a:p>
        </p:txBody>
      </p:sp>
      <p:graphicFrame>
        <p:nvGraphicFramePr>
          <p:cNvPr id="4" name="Object 47"/>
          <p:cNvGraphicFramePr>
            <a:graphicFrameLocks noChangeAspect="1"/>
          </p:cNvGraphicFramePr>
          <p:nvPr/>
        </p:nvGraphicFramePr>
        <p:xfrm>
          <a:off x="319088" y="1335088"/>
          <a:ext cx="5387975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" name="Visio" r:id="rId4" imgW="3049524" imgH="2043684" progId="Visio.Drawing.6">
                  <p:embed/>
                </p:oleObj>
              </mc:Choice>
              <mc:Fallback>
                <p:oleObj name="Visio" r:id="rId4" imgW="3049524" imgH="204368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1335088"/>
                        <a:ext cx="5387975" cy="360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91200" y="4330700"/>
            <a:ext cx="31940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990033"/>
                </a:solidFill>
                <a:latin typeface="宋体" charset="-122"/>
              </a:rPr>
              <a:t>最后又回</a:t>
            </a:r>
            <a:r>
              <a:rPr lang="en-US" altLang="zh-CN" i="1" dirty="0" err="1">
                <a:solidFill>
                  <a:srgbClr val="990033"/>
                </a:solidFill>
              </a:rPr>
              <a:t>v</a:t>
            </a:r>
            <a:r>
              <a:rPr lang="en-US" altLang="zh-CN" baseline="-30000" dirty="0" err="1">
                <a:solidFill>
                  <a:srgbClr val="990033"/>
                </a:solidFill>
              </a:rPr>
              <a:t>O</a:t>
            </a:r>
            <a:r>
              <a:rPr lang="en-US" altLang="zh-CN" dirty="0">
                <a:solidFill>
                  <a:srgbClr val="990033"/>
                </a:solidFill>
                <a:latin typeface="宋体" charset="-122"/>
              </a:rPr>
              <a:t>=0</a:t>
            </a:r>
            <a:r>
              <a:rPr lang="en-US" altLang="zh-CN" dirty="0">
                <a:solidFill>
                  <a:srgbClr val="990033"/>
                </a:solidFill>
              </a:rPr>
              <a:t>V</a:t>
            </a:r>
            <a:r>
              <a:rPr lang="en-US" altLang="zh-CN" b="0" dirty="0">
                <a:latin typeface="宋体" charset="-122"/>
              </a:rPr>
              <a:t> </a:t>
            </a:r>
            <a:r>
              <a:rPr lang="zh-CN" altLang="en-US" b="0" dirty="0">
                <a:latin typeface="宋体" charset="-122"/>
              </a:rPr>
              <a:t>。</a:t>
            </a:r>
            <a:r>
              <a:rPr lang="zh-CN" altLang="en-US" b="0" dirty="0"/>
              <a:t> </a:t>
            </a:r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2654300" y="2863852"/>
            <a:ext cx="2789238" cy="1795464"/>
            <a:chOff x="1672" y="1804"/>
            <a:chExt cx="1757" cy="1131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832" y="1917"/>
              <a:ext cx="2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201" y="1804"/>
              <a:ext cx="2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672" y="2685"/>
              <a:ext cx="5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solidFill>
                    <a:schemeClr val="accent2"/>
                  </a:solidFill>
                  <a:latin typeface="宋体" charset="-122"/>
                </a:rPr>
                <a:t>导通</a:t>
              </a:r>
            </a:p>
          </p:txBody>
        </p:sp>
      </p:grpSp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2767013" y="2863850"/>
            <a:ext cx="2800350" cy="1882775"/>
            <a:chOff x="1734" y="2654"/>
            <a:chExt cx="1764" cy="1186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734" y="3564"/>
              <a:ext cx="384" cy="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210" y="2654"/>
              <a:ext cx="28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13" y="2721"/>
              <a:ext cx="264" cy="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5811838" y="2151063"/>
            <a:ext cx="2819400" cy="423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000" dirty="0" smtClean="0"/>
              <a:t>接通</a:t>
            </a:r>
            <a:r>
              <a:rPr lang="zh-CN" altLang="en-US" sz="2000" dirty="0"/>
              <a:t>电源时</a:t>
            </a:r>
            <a:r>
              <a:rPr lang="en-US" altLang="zh-CN" sz="2000" i="1" dirty="0" smtClean="0"/>
              <a:t>R</a:t>
            </a:r>
            <a:r>
              <a:rPr lang="en-US" altLang="zh-CN" sz="2000" dirty="0" smtClean="0"/>
              <a:t>=0,</a:t>
            </a:r>
            <a:r>
              <a:rPr lang="en-US" altLang="zh-CN" sz="2000" i="1" dirty="0" smtClean="0"/>
              <a:t>S</a:t>
            </a:r>
            <a:r>
              <a:rPr lang="en-US" altLang="zh-CN" sz="2000" dirty="0" smtClean="0"/>
              <a:t>=0</a:t>
            </a:r>
            <a:r>
              <a:rPr lang="zh-CN" altLang="en-US" sz="2000" dirty="0"/>
              <a:t>； 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5811838" y="3876891"/>
            <a:ext cx="2563545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990033"/>
                </a:solidFill>
                <a:latin typeface="宋体" charset="-122"/>
              </a:rPr>
              <a:t>假设</a:t>
            </a:r>
            <a:r>
              <a:rPr lang="en-US" altLang="zh-CN" dirty="0">
                <a:solidFill>
                  <a:srgbClr val="990033"/>
                </a:solidFill>
              </a:rPr>
              <a:t>SR</a:t>
            </a:r>
            <a:r>
              <a:rPr lang="zh-CN" altLang="en-US" dirty="0">
                <a:solidFill>
                  <a:srgbClr val="990033"/>
                </a:solidFill>
                <a:latin typeface="宋体" charset="-122"/>
              </a:rPr>
              <a:t>锁存器初态为</a:t>
            </a:r>
            <a:r>
              <a:rPr lang="en-US" altLang="zh-CN" dirty="0">
                <a:solidFill>
                  <a:srgbClr val="990033"/>
                </a:solidFill>
              </a:rPr>
              <a:t>1</a:t>
            </a:r>
            <a:r>
              <a:rPr lang="zh-CN" altLang="en-US" dirty="0">
                <a:solidFill>
                  <a:srgbClr val="990033"/>
                </a:solidFill>
                <a:latin typeface="宋体" charset="-122"/>
              </a:rPr>
              <a:t>；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5811838" y="2778128"/>
            <a:ext cx="2755019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假设</a:t>
            </a:r>
            <a:r>
              <a:rPr lang="en-US" altLang="zh-CN" dirty="0">
                <a:solidFill>
                  <a:schemeClr val="accent2"/>
                </a:solidFill>
              </a:rPr>
              <a:t>SR</a:t>
            </a:r>
            <a:r>
              <a:rPr lang="zh-CN" altLang="en-US" dirty="0">
                <a:solidFill>
                  <a:schemeClr val="accent2"/>
                </a:solidFill>
              </a:rPr>
              <a:t>锁存器初态为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zh-CN" altLang="en-US" dirty="0">
                <a:solidFill>
                  <a:schemeClr val="accent2"/>
                </a:solidFill>
              </a:rPr>
              <a:t>； 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420688" y="5532438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宋体" charset="-122"/>
              </a:rPr>
              <a:t>    </a:t>
            </a:r>
            <a:r>
              <a:rPr lang="zh-CN" altLang="en-US">
                <a:solidFill>
                  <a:srgbClr val="0000FF"/>
                </a:solidFill>
                <a:latin typeface="宋体" charset="-122"/>
              </a:rPr>
              <a:t>结论：接通电源后，不管起始状态如何，最终触发器处于稳态</a:t>
            </a:r>
            <a:r>
              <a:rPr lang="zh-CN" altLang="en-US" i="1">
                <a:solidFill>
                  <a:srgbClr val="0000FF"/>
                </a:solidFill>
              </a:rPr>
              <a:t> </a:t>
            </a:r>
            <a:r>
              <a:rPr lang="en-US" altLang="zh-CN" i="1">
                <a:solidFill>
                  <a:srgbClr val="0000FF"/>
                </a:solidFill>
              </a:rPr>
              <a:t>v</a:t>
            </a:r>
            <a:r>
              <a:rPr lang="en-US" altLang="zh-CN" baseline="-30000">
                <a:solidFill>
                  <a:srgbClr val="0000FF"/>
                </a:solidFill>
              </a:rPr>
              <a:t>O</a:t>
            </a:r>
            <a:r>
              <a:rPr lang="en-US" altLang="zh-CN">
                <a:solidFill>
                  <a:srgbClr val="0000FF"/>
                </a:solidFill>
              </a:rPr>
              <a:t>=0</a:t>
            </a:r>
            <a:r>
              <a:rPr lang="zh-CN" altLang="en-US">
                <a:solidFill>
                  <a:srgbClr val="0000FF"/>
                </a:solidFill>
                <a:latin typeface="宋体" charset="-122"/>
              </a:rPr>
              <a:t>。</a:t>
            </a:r>
            <a:r>
              <a:rPr lang="zh-CN" altLang="en-US"/>
              <a:t> </a:t>
            </a:r>
          </a:p>
        </p:txBody>
      </p:sp>
      <p:grpSp>
        <p:nvGrpSpPr>
          <p:cNvPr id="18" name="Group 52"/>
          <p:cNvGrpSpPr>
            <a:grpSpLocks/>
          </p:cNvGrpSpPr>
          <p:nvPr/>
        </p:nvGrpSpPr>
        <p:grpSpPr bwMode="auto">
          <a:xfrm>
            <a:off x="1028700" y="1989140"/>
            <a:ext cx="2336800" cy="1736726"/>
            <a:chOff x="648" y="1253"/>
            <a:chExt cx="1472" cy="1094"/>
          </a:xfrm>
        </p:grpSpPr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648" y="164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650" y="2064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916" y="2097"/>
              <a:ext cx="2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1907" y="1253"/>
              <a:ext cx="2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0</a:t>
              </a:r>
            </a:p>
          </p:txBody>
        </p:sp>
      </p:grp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1227138" y="1547813"/>
            <a:ext cx="2349500" cy="2932112"/>
            <a:chOff x="696" y="1464"/>
            <a:chExt cx="1644" cy="1920"/>
          </a:xfrm>
        </p:grpSpPr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696" y="1464"/>
              <a:ext cx="164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696" y="1476"/>
              <a:ext cx="0" cy="190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Group 48"/>
          <p:cNvGrpSpPr>
            <a:grpSpLocks/>
          </p:cNvGrpSpPr>
          <p:nvPr/>
        </p:nvGrpSpPr>
        <p:grpSpPr bwMode="auto">
          <a:xfrm>
            <a:off x="2843213" y="2820992"/>
            <a:ext cx="2598737" cy="1887539"/>
            <a:chOff x="1783" y="1915"/>
            <a:chExt cx="1637" cy="1189"/>
          </a:xfrm>
        </p:grpSpPr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2841" y="2019"/>
              <a:ext cx="2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8" name="Text Box 30"/>
            <p:cNvSpPr txBox="1">
              <a:spLocks noChangeArrowheads="1"/>
            </p:cNvSpPr>
            <p:nvPr/>
          </p:nvSpPr>
          <p:spPr bwMode="auto">
            <a:xfrm>
              <a:off x="3192" y="1915"/>
              <a:ext cx="2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1783" y="2854"/>
              <a:ext cx="4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solidFill>
                    <a:srgbClr val="FF3300"/>
                  </a:solidFill>
                  <a:latin typeface="宋体" charset="-122"/>
                </a:rPr>
                <a:t>截止</a:t>
              </a:r>
            </a:p>
          </p:txBody>
        </p:sp>
      </p:grp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1189038" y="2611438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≥2/3V</a:t>
            </a:r>
            <a:r>
              <a:rPr lang="en-US" altLang="zh-CN" sz="2000" baseline="-25000">
                <a:solidFill>
                  <a:srgbClr val="FF3300"/>
                </a:solidFill>
              </a:rPr>
              <a:t>DD</a:t>
            </a:r>
          </a:p>
        </p:txBody>
      </p: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4624388" y="3000375"/>
            <a:ext cx="62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</a:rPr>
              <a:t>→1</a:t>
            </a:r>
          </a:p>
        </p:txBody>
      </p: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5181600" y="2833688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</a:rPr>
              <a:t>→0</a:t>
            </a: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3208338" y="1985963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→1</a:t>
            </a: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3408363" y="4252913"/>
            <a:ext cx="1162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宋体" charset="-122"/>
              </a:rPr>
              <a:t>→</a:t>
            </a:r>
            <a:r>
              <a:rPr lang="zh-CN" altLang="en-US" sz="2000">
                <a:solidFill>
                  <a:srgbClr val="0000FF"/>
                </a:solidFill>
                <a:latin typeface="宋体" charset="-122"/>
              </a:rPr>
              <a:t>导通</a:t>
            </a:r>
          </a:p>
        </p:txBody>
      </p:sp>
      <p:grpSp>
        <p:nvGrpSpPr>
          <p:cNvPr id="35" name="Group 37"/>
          <p:cNvGrpSpPr>
            <a:grpSpLocks/>
          </p:cNvGrpSpPr>
          <p:nvPr/>
        </p:nvGrpSpPr>
        <p:grpSpPr bwMode="auto">
          <a:xfrm>
            <a:off x="1698625" y="4159250"/>
            <a:ext cx="628650" cy="342900"/>
            <a:chOff x="1032" y="3420"/>
            <a:chExt cx="168" cy="216"/>
          </a:xfrm>
        </p:grpSpPr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1032" y="3420"/>
              <a:ext cx="0" cy="216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>
              <a:off x="1032" y="3420"/>
              <a:ext cx="168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>
              <a:off x="1200" y="3420"/>
              <a:ext cx="0" cy="216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3208338" y="335597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→0</a:t>
            </a:r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1247775" y="2794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</a:rPr>
              <a:t>→0</a:t>
            </a:r>
          </a:p>
        </p:txBody>
      </p:sp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3627438" y="200025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</a:rPr>
              <a:t>→0</a:t>
            </a:r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3629025" y="3357563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</a:rPr>
              <a:t>→0</a:t>
            </a:r>
          </a:p>
        </p:txBody>
      </p:sp>
      <p:sp>
        <p:nvSpPr>
          <p:cNvPr id="43" name="Text Box 45"/>
          <p:cNvSpPr txBox="1">
            <a:spLocks noChangeArrowheads="1"/>
          </p:cNvSpPr>
          <p:nvPr/>
        </p:nvSpPr>
        <p:spPr bwMode="auto">
          <a:xfrm>
            <a:off x="5811838" y="1579563"/>
            <a:ext cx="249555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 smtClean="0">
                <a:solidFill>
                  <a:schemeClr val="accent2"/>
                </a:solidFill>
                <a:latin typeface="宋体" charset="-122"/>
              </a:rPr>
              <a:t>稳态</a:t>
            </a:r>
            <a:r>
              <a:rPr lang="zh-CN" altLang="en-US" dirty="0">
                <a:latin typeface="宋体" charset="-122"/>
              </a:rPr>
              <a:t>分析</a:t>
            </a:r>
            <a:endParaRPr lang="zh-CN" altLang="en-US" dirty="0"/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5811838" y="3175160"/>
            <a:ext cx="2757488" cy="70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i="1" dirty="0" err="1" smtClean="0">
                <a:solidFill>
                  <a:schemeClr val="accent2"/>
                </a:solidFill>
              </a:rPr>
              <a:t>v</a:t>
            </a:r>
            <a:r>
              <a:rPr lang="en-US" altLang="zh-CN" baseline="-25000" dirty="0" err="1" smtClean="0">
                <a:solidFill>
                  <a:schemeClr val="accent2"/>
                </a:solidFill>
              </a:rPr>
              <a:t>O</a:t>
            </a:r>
            <a:r>
              <a:rPr lang="en-US" altLang="zh-CN" dirty="0" smtClean="0">
                <a:solidFill>
                  <a:schemeClr val="accent2"/>
                </a:solidFill>
              </a:rPr>
              <a:t>=0V</a:t>
            </a:r>
            <a:r>
              <a:rPr lang="zh-CN" altLang="en-US" dirty="0">
                <a:solidFill>
                  <a:schemeClr val="accent2"/>
                </a:solidFill>
              </a:rPr>
              <a:t>，此状态能长久保持；</a:t>
            </a:r>
          </a:p>
        </p:txBody>
      </p:sp>
    </p:spTree>
    <p:extLst>
      <p:ext uri="{BB962C8B-B14F-4D97-AF65-F5344CB8AC3E}">
        <p14:creationId xmlns:p14="http://schemas.microsoft.com/office/powerpoint/2010/main" val="272933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9" grpId="0" autoUpdateAnimBg="0"/>
      <p:bldP spid="40" grpId="0" autoUpdateAnimBg="0"/>
      <p:bldP spid="41" grpId="0" autoUpdateAnimBg="0"/>
      <p:bldP spid="42" grpId="0" autoUpdateAnimBg="0"/>
      <p:bldP spid="43" grpId="0" autoUpdateAnimBg="0"/>
      <p:bldP spid="4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脉冲信号的基本参数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42950" y="5429250"/>
            <a:ext cx="44899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539750" algn="just" eaLnBrk="0" hangingPunct="0"/>
            <a:r>
              <a:rPr kumimoji="0" lang="en-US" altLang="zh-CN" sz="2800" i="1"/>
              <a:t>q</a:t>
            </a:r>
            <a:r>
              <a:rPr kumimoji="0" lang="en-US" altLang="zh-CN" sz="2800"/>
              <a:t>=</a:t>
            </a:r>
            <a:r>
              <a:rPr kumimoji="0" lang="en-US" altLang="zh-CN" sz="2800" i="1"/>
              <a:t>T</a:t>
            </a:r>
            <a:r>
              <a:rPr kumimoji="0" lang="en-US" altLang="zh-CN" sz="2800" baseline="-30000"/>
              <a:t>W</a:t>
            </a:r>
            <a:r>
              <a:rPr kumimoji="0" lang="en-US" altLang="zh-CN" sz="2800"/>
              <a:t>/</a:t>
            </a:r>
            <a:r>
              <a:rPr kumimoji="0" lang="en-US" altLang="zh-CN" sz="2800" i="1"/>
              <a:t>T</a:t>
            </a:r>
            <a:r>
              <a:rPr kumimoji="0" lang="en-US" altLang="zh-CN" sz="2800"/>
              <a:t> </a:t>
            </a:r>
            <a:r>
              <a:rPr kumimoji="0" lang="zh-CN" altLang="en-US" sz="2800"/>
              <a:t>占空比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057400" y="2118321"/>
            <a:ext cx="1295400" cy="520700"/>
            <a:chOff x="3168" y="1799"/>
            <a:chExt cx="816" cy="328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168" y="2043"/>
              <a:ext cx="81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371" y="1799"/>
              <a:ext cx="431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i="1" dirty="0">
                  <a:solidFill>
                    <a:schemeClr val="accent2"/>
                  </a:solidFill>
                </a:rPr>
                <a:t>T</a:t>
              </a:r>
              <a:r>
                <a:rPr kumimoji="0" lang="en-US" altLang="zh-CN" baseline="-25000" dirty="0">
                  <a:solidFill>
                    <a:schemeClr val="accent2"/>
                  </a:solidFill>
                </a:rPr>
                <a:t>w</a:t>
              </a:r>
              <a:endParaRPr kumimoji="0" lang="en-US" altLang="zh-CN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2057400" y="2759671"/>
            <a:ext cx="2701925" cy="541337"/>
            <a:chOff x="1320" y="1555"/>
            <a:chExt cx="1702" cy="341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008" y="1642"/>
              <a:ext cx="274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>
                  <a:solidFill>
                    <a:schemeClr val="accent2"/>
                  </a:solidFill>
                </a:rPr>
                <a:t>T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320" y="1555"/>
              <a:ext cx="0" cy="21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010" y="1555"/>
              <a:ext cx="0" cy="21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320" y="1668"/>
              <a:ext cx="170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197475" y="2094508"/>
            <a:ext cx="663575" cy="550863"/>
            <a:chOff x="3262" y="1196"/>
            <a:chExt cx="418" cy="347"/>
          </a:xfrm>
        </p:grpSpPr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270" y="1196"/>
              <a:ext cx="0" cy="32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262" y="1205"/>
              <a:ext cx="41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i="1">
                  <a:solidFill>
                    <a:schemeClr val="accent2"/>
                  </a:solidFill>
                </a:rPr>
                <a:t>V</a:t>
              </a:r>
              <a:r>
                <a:rPr kumimoji="0" lang="en-US" altLang="zh-CN" baseline="-25000">
                  <a:solidFill>
                    <a:schemeClr val="accent2"/>
                  </a:solidFill>
                </a:rPr>
                <a:t>m</a:t>
              </a:r>
              <a:endParaRPr kumimoji="0" lang="en-US" altLang="zh-CN">
                <a:solidFill>
                  <a:schemeClr val="accent2"/>
                </a:solidFill>
              </a:endParaRP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652463" y="1700808"/>
            <a:ext cx="7115175" cy="1227138"/>
            <a:chOff x="435" y="936"/>
            <a:chExt cx="4482" cy="773"/>
          </a:xfrm>
        </p:grpSpPr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56" y="936"/>
              <a:ext cx="28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2800" i="1">
                  <a:solidFill>
                    <a:srgbClr val="000000"/>
                  </a:solidFill>
                </a:rPr>
                <a:t>v</a:t>
              </a: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699" y="1528"/>
              <a:ext cx="390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95" y="995"/>
              <a:ext cx="0" cy="54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435" y="1314"/>
              <a:ext cx="341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4560" y="1379"/>
              <a:ext cx="35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689" y="1494"/>
              <a:ext cx="6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V="1">
              <a:off x="1320" y="1193"/>
              <a:ext cx="0" cy="3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1314" y="1199"/>
              <a:ext cx="8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2159" y="1193"/>
              <a:ext cx="0" cy="3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2159" y="1494"/>
              <a:ext cx="8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V="1">
              <a:off x="2986" y="1177"/>
              <a:ext cx="0" cy="3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2992" y="1183"/>
              <a:ext cx="8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853" y="1491"/>
              <a:ext cx="6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3850" y="1174"/>
              <a:ext cx="0" cy="3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742950" y="4362450"/>
            <a:ext cx="63087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539750" algn="just" eaLnBrk="0" hangingPunct="0"/>
            <a:r>
              <a:rPr kumimoji="0" lang="en-US" altLang="zh-CN" sz="2800" i="1" dirty="0"/>
              <a:t>T</a:t>
            </a:r>
            <a:r>
              <a:rPr kumimoji="0" lang="en-US" altLang="zh-CN" sz="2800" dirty="0"/>
              <a:t> </a:t>
            </a:r>
            <a:r>
              <a:rPr kumimoji="0" lang="zh-CN" altLang="en-US" sz="2800" dirty="0"/>
              <a:t>脉冲周期    </a:t>
            </a:r>
            <a:r>
              <a:rPr kumimoji="0" lang="en-US" altLang="zh-CN" sz="2800" i="1" dirty="0"/>
              <a:t>f</a:t>
            </a:r>
            <a:r>
              <a:rPr kumimoji="0" lang="en-US" altLang="zh-CN" sz="2800" dirty="0"/>
              <a:t>=1/</a:t>
            </a:r>
            <a:r>
              <a:rPr kumimoji="0" lang="en-US" altLang="zh-CN" sz="2800" i="1" dirty="0"/>
              <a:t>T</a:t>
            </a:r>
            <a:r>
              <a:rPr kumimoji="0" lang="en-US" altLang="zh-CN" sz="2800" dirty="0"/>
              <a:t> </a:t>
            </a:r>
            <a:r>
              <a:rPr kumimoji="0" lang="zh-CN" altLang="en-US" sz="2800" dirty="0"/>
              <a:t>频率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742950" y="4933950"/>
            <a:ext cx="37511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539750" algn="l" eaLnBrk="0" hangingPunct="0"/>
            <a:r>
              <a:rPr kumimoji="0" lang="en-US" altLang="zh-CN" sz="2800" i="1" dirty="0"/>
              <a:t>T</a:t>
            </a:r>
            <a:r>
              <a:rPr kumimoji="0" lang="en-US" altLang="zh-CN" sz="2800" baseline="-30000" dirty="0"/>
              <a:t>w </a:t>
            </a:r>
            <a:r>
              <a:rPr kumimoji="0" lang="zh-CN" altLang="en-US" sz="2800" dirty="0"/>
              <a:t>脉冲宽度</a:t>
            </a: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742950" y="3829050"/>
            <a:ext cx="30691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 indent="539750" algn="l" eaLnBrk="0" hangingPunct="0"/>
            <a:r>
              <a:rPr kumimoji="0" lang="en-US" altLang="zh-CN" sz="2800" i="1" dirty="0" err="1"/>
              <a:t>V</a:t>
            </a:r>
            <a:r>
              <a:rPr kumimoji="0" lang="en-US" altLang="zh-CN" sz="2800" baseline="-30000" dirty="0" err="1"/>
              <a:t>m</a:t>
            </a:r>
            <a:r>
              <a:rPr kumimoji="0" lang="en-US" altLang="zh-CN" sz="2800" baseline="-30000" dirty="0"/>
              <a:t> </a:t>
            </a:r>
            <a:r>
              <a:rPr kumimoji="0" lang="zh-CN" altLang="en-US" sz="2800" dirty="0"/>
              <a:t>幅值</a:t>
            </a:r>
          </a:p>
        </p:txBody>
      </p:sp>
    </p:spTree>
    <p:extLst>
      <p:ext uri="{BB962C8B-B14F-4D97-AF65-F5344CB8AC3E}">
        <p14:creationId xmlns:p14="http://schemas.microsoft.com/office/powerpoint/2010/main" val="140206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31" grpId="0" autoUpdateAnimBg="0"/>
      <p:bldP spid="32" grpId="0" autoUpdateAnimBg="0"/>
      <p:bldP spid="33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79520"/>
          </a:xfrm>
        </p:spPr>
        <p:txBody>
          <a:bodyPr/>
          <a:lstStyle/>
          <a:p>
            <a:r>
              <a:rPr lang="zh-CN" altLang="en-US" dirty="0" smtClean="0"/>
              <a:t>动态分析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555</a:t>
            </a:r>
            <a:r>
              <a:rPr lang="zh-CN" altLang="en-US" dirty="0" smtClean="0"/>
              <a:t>单稳态触发器</a:t>
            </a:r>
            <a:endParaRPr lang="zh-CN" alt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685925" y="1495425"/>
          <a:ext cx="5476875" cy="414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Visio" r:id="rId4" imgW="2738628" imgH="2074774" progId="Visio.Drawing.6">
                  <p:embed/>
                </p:oleObj>
              </mc:Choice>
              <mc:Fallback>
                <p:oleObj name="Visio" r:id="rId4" imgW="2738628" imgH="2074774" progId="Visio.Drawing.6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1495425"/>
                        <a:ext cx="5476875" cy="414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535488" y="4959350"/>
            <a:ext cx="1162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→</a:t>
            </a:r>
            <a:r>
              <a:rPr lang="zh-CN" altLang="en-US" sz="2000">
                <a:solidFill>
                  <a:srgbClr val="FF0000"/>
                </a:solidFill>
                <a:latin typeface="宋体" charset="-122"/>
              </a:rPr>
              <a:t>截止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339975" y="1597025"/>
            <a:ext cx="2609850" cy="3048000"/>
            <a:chOff x="696" y="1464"/>
            <a:chExt cx="1644" cy="1920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696" y="1464"/>
              <a:ext cx="164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696" y="1476"/>
              <a:ext cx="0" cy="190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534150" y="3144838"/>
            <a:ext cx="62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→1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330825" y="4921250"/>
            <a:ext cx="1162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宋体" charset="-122"/>
              </a:rPr>
              <a:t>→</a:t>
            </a:r>
            <a:r>
              <a:rPr lang="zh-CN" altLang="en-US" sz="2000">
                <a:solidFill>
                  <a:srgbClr val="0000FF"/>
                </a:solidFill>
                <a:latin typeface="宋体" charset="-122"/>
              </a:rPr>
              <a:t>导通</a:t>
            </a: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701925" y="4729163"/>
            <a:ext cx="266700" cy="342900"/>
            <a:chOff x="1032" y="3420"/>
            <a:chExt cx="168" cy="216"/>
          </a:xfrm>
        </p:grpSpPr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032" y="3420"/>
              <a:ext cx="0" cy="216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032" y="3420"/>
              <a:ext cx="168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200" y="3420"/>
              <a:ext cx="0" cy="216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995988" y="34258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→0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4595813" y="2303463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→0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601663" y="5622925"/>
            <a:ext cx="3282950" cy="410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当</a:t>
            </a:r>
            <a:r>
              <a:rPr lang="en-US" altLang="zh-CN" i="1" dirty="0" err="1">
                <a:solidFill>
                  <a:srgbClr val="FF0000"/>
                </a:solidFill>
              </a:rPr>
              <a:t>v</a:t>
            </a:r>
            <a:r>
              <a:rPr lang="en-US" altLang="zh-CN" baseline="-30000" dirty="0" err="1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加一个负脉冲；</a:t>
            </a:r>
            <a:endParaRPr lang="zh-CN" altLang="en-US" b="0" dirty="0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587750" y="6037512"/>
            <a:ext cx="4648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</a:rPr>
              <a:t>触发器</a:t>
            </a:r>
            <a:r>
              <a:rPr lang="zh-CN" altLang="en-US" dirty="0">
                <a:solidFill>
                  <a:srgbClr val="0000FF"/>
                </a:solidFill>
              </a:rPr>
              <a:t>自动回到稳态，</a:t>
            </a:r>
            <a:r>
              <a:rPr lang="en-US" altLang="zh-CN" i="1" dirty="0" err="1">
                <a:solidFill>
                  <a:srgbClr val="0000FF"/>
                </a:solidFill>
              </a:rPr>
              <a:t>v</a:t>
            </a:r>
            <a:r>
              <a:rPr lang="en-US" altLang="zh-CN" baseline="-30000" dirty="0" err="1">
                <a:solidFill>
                  <a:srgbClr val="0000FF"/>
                </a:solidFill>
              </a:rPr>
              <a:t>O</a:t>
            </a:r>
            <a:r>
              <a:rPr lang="en-US" altLang="zh-CN" dirty="0">
                <a:solidFill>
                  <a:srgbClr val="0000FF"/>
                </a:solidFill>
                <a:latin typeface="宋体" charset="-122"/>
              </a:rPr>
              <a:t>=0 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1371600" y="27813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≥2/3V</a:t>
            </a:r>
            <a:r>
              <a:rPr lang="en-US" altLang="zh-CN" sz="2000" baseline="-25000">
                <a:solidFill>
                  <a:srgbClr val="FF3300"/>
                </a:solidFill>
              </a:rPr>
              <a:t>DD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6958013" y="31464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→0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552700" y="2967038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→0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4984750" y="2303463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</a:rPr>
              <a:t>→1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600575" y="3759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→1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383338" y="3440113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</a:rPr>
              <a:t>→1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5376863" y="230187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→0</a:t>
            </a:r>
          </a:p>
        </p:txBody>
      </p:sp>
      <p:grpSp>
        <p:nvGrpSpPr>
          <p:cNvPr id="27" name="Group 28"/>
          <p:cNvGrpSpPr>
            <a:grpSpLocks/>
          </p:cNvGrpSpPr>
          <p:nvPr/>
        </p:nvGrpSpPr>
        <p:grpSpPr bwMode="auto">
          <a:xfrm>
            <a:off x="1827213" y="2293938"/>
            <a:ext cx="4913312" cy="3068637"/>
            <a:chOff x="287" y="1607"/>
            <a:chExt cx="3095" cy="1933"/>
          </a:xfrm>
        </p:grpSpPr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2830" y="2325"/>
              <a:ext cx="2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3154" y="2148"/>
              <a:ext cx="2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616" y="3290"/>
              <a:ext cx="5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solidFill>
                    <a:schemeClr val="accent2"/>
                  </a:solidFill>
                  <a:latin typeface="宋体" charset="-122"/>
                </a:rPr>
                <a:t>导通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668" y="2039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287" y="2207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1946" y="2543"/>
              <a:ext cx="2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34" name="Text Box 35"/>
            <p:cNvSpPr txBox="1">
              <a:spLocks noChangeArrowheads="1"/>
            </p:cNvSpPr>
            <p:nvPr/>
          </p:nvSpPr>
          <p:spPr bwMode="auto">
            <a:xfrm>
              <a:off x="1946" y="1607"/>
              <a:ext cx="2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0</a:t>
              </a:r>
            </a:p>
          </p:txBody>
        </p:sp>
      </p:grp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1962150" y="326707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→0</a:t>
            </a:r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5403850" y="380365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→0</a:t>
            </a: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4978400" y="3776663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→0</a:t>
            </a:r>
          </a:p>
        </p:txBody>
      </p: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3479800" y="5637213"/>
            <a:ext cx="42116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</a:rPr>
              <a:t>电路进入暂稳态，</a:t>
            </a:r>
            <a:r>
              <a:rPr lang="en-US" altLang="zh-CN" i="1">
                <a:solidFill>
                  <a:srgbClr val="FF0000"/>
                </a:solidFill>
              </a:rPr>
              <a:t>v</a:t>
            </a:r>
            <a:r>
              <a:rPr lang="en-US" altLang="zh-CN" baseline="-30000">
                <a:solidFill>
                  <a:srgbClr val="FF0000"/>
                </a:solidFill>
              </a:rPr>
              <a:t>O</a:t>
            </a:r>
            <a:r>
              <a:rPr lang="en-US" altLang="zh-CN">
                <a:solidFill>
                  <a:srgbClr val="FF0000"/>
                </a:solidFill>
              </a:rPr>
              <a:t>=</a:t>
            </a:r>
            <a:r>
              <a:rPr lang="en-US" altLang="zh-CN" i="1">
                <a:solidFill>
                  <a:srgbClr val="FF0000"/>
                </a:solidFill>
              </a:rPr>
              <a:t>V</a:t>
            </a:r>
            <a:r>
              <a:rPr lang="en-US" altLang="zh-CN" baseline="-25000">
                <a:solidFill>
                  <a:srgbClr val="FF0000"/>
                </a:solidFill>
              </a:rPr>
              <a:t>DD</a:t>
            </a:r>
            <a:r>
              <a:rPr lang="en-US" altLang="zh-CN" b="0"/>
              <a:t> </a:t>
            </a:r>
            <a:r>
              <a:rPr lang="zh-CN" altLang="en-US" b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72263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0" grpId="0" autoUpdateAnimBg="0"/>
      <p:bldP spid="11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35" grpId="0" autoUpdateAnimBg="0"/>
      <p:bldP spid="36" grpId="0" autoUpdateAnimBg="0"/>
      <p:bldP spid="37" grpId="0" autoUpdateAnimBg="0"/>
      <p:bldP spid="38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周期与波形分析</a:t>
            </a:r>
            <a:endParaRPr lang="zh-CN" alt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545138" y="1697038"/>
            <a:ext cx="2709862" cy="3321050"/>
            <a:chOff x="3481" y="1429"/>
            <a:chExt cx="1707" cy="2092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3529" y="1429"/>
              <a:ext cx="278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b="0" i="1"/>
                <a:t>v</a:t>
              </a:r>
              <a:r>
                <a:rPr kumimoji="0" lang="en-US" altLang="zh-CN" b="0" baseline="-25000"/>
                <a:t>I</a:t>
              </a:r>
              <a:endParaRPr kumimoji="0" lang="en-US" altLang="zh-CN" b="0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3752" y="1517"/>
              <a:ext cx="0" cy="50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752" y="2019"/>
              <a:ext cx="122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557" y="1870"/>
              <a:ext cx="19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800" b="0"/>
                <a:t>0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4978" y="1870"/>
              <a:ext cx="19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800" b="0"/>
                <a:t>t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481" y="2101"/>
              <a:ext cx="35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b="0" i="1"/>
                <a:t>v</a:t>
              </a:r>
              <a:r>
                <a:rPr kumimoji="0" lang="en-US" altLang="zh-CN" b="0" baseline="-25000"/>
                <a:t>C</a:t>
              </a:r>
              <a:endParaRPr kumimoji="0" lang="en-US" altLang="zh-CN" b="0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3766" y="2919"/>
              <a:ext cx="0" cy="50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766" y="3421"/>
              <a:ext cx="122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571" y="3272"/>
              <a:ext cx="19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800" b="0"/>
                <a:t>0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992" y="3272"/>
              <a:ext cx="19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800" b="0"/>
                <a:t>t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483" y="2795"/>
              <a:ext cx="35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b="0" i="1"/>
                <a:t>v</a:t>
              </a:r>
              <a:r>
                <a:rPr kumimoji="0" lang="en-US" altLang="zh-CN" b="0" baseline="-25000"/>
                <a:t>O</a:t>
              </a:r>
              <a:endParaRPr kumimoji="0" lang="en-US" altLang="zh-CN" b="0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3767" y="2199"/>
              <a:ext cx="0" cy="50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767" y="2713"/>
              <a:ext cx="122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3572" y="2564"/>
              <a:ext cx="19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800" b="0"/>
                <a:t>0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4993" y="2564"/>
              <a:ext cx="19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800" b="0"/>
                <a:t>t</a:t>
              </a:r>
            </a:p>
          </p:txBody>
        </p:sp>
      </p:grp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6316663" y="4699000"/>
            <a:ext cx="7112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6421438" y="4324350"/>
            <a:ext cx="5175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2000" b="0" i="1">
                <a:solidFill>
                  <a:srgbClr val="0000FF"/>
                </a:solidFill>
              </a:rPr>
              <a:t>T</a:t>
            </a:r>
            <a:r>
              <a:rPr kumimoji="0" lang="en-US" altLang="zh-CN" sz="2000" b="0" baseline="-25000">
                <a:solidFill>
                  <a:srgbClr val="0000FF"/>
                </a:solidFill>
              </a:rPr>
              <a:t>W</a:t>
            </a:r>
            <a:endParaRPr kumimoji="0" lang="en-US" altLang="zh-CN" sz="2000" b="0">
              <a:solidFill>
                <a:srgbClr val="0000FF"/>
              </a:solidFill>
            </a:endParaRPr>
          </a:p>
        </p:txBody>
      </p: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6053138" y="3109913"/>
            <a:ext cx="2559050" cy="449262"/>
            <a:chOff x="3757" y="2311"/>
            <a:chExt cx="1612" cy="283"/>
          </a:xfrm>
        </p:grpSpPr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757" y="2436"/>
              <a:ext cx="1031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4775" y="2311"/>
              <a:ext cx="59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800" b="0">
                  <a:solidFill>
                    <a:srgbClr val="FF0000"/>
                  </a:solidFill>
                </a:rPr>
                <a:t>2/3V</a:t>
              </a:r>
              <a:r>
                <a:rPr kumimoji="0" lang="en-US" altLang="zh-CN" sz="1800" b="0" baseline="-25000">
                  <a:solidFill>
                    <a:srgbClr val="FF0000"/>
                  </a:solidFill>
                </a:rPr>
                <a:t>DD</a:t>
              </a:r>
              <a:endParaRPr kumimoji="0" lang="en-US" altLang="zh-CN" sz="1800" b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6016625" y="2105025"/>
            <a:ext cx="1820863" cy="2709863"/>
            <a:chOff x="3814" y="1674"/>
            <a:chExt cx="1147" cy="1707"/>
          </a:xfrm>
        </p:grpSpPr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831" y="1674"/>
              <a:ext cx="167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3991" y="1674"/>
              <a:ext cx="0" cy="313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992" y="1975"/>
              <a:ext cx="139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4130" y="1674"/>
              <a:ext cx="0" cy="309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130" y="1674"/>
              <a:ext cx="753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3814" y="3369"/>
              <a:ext cx="176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3990" y="3048"/>
              <a:ext cx="0" cy="333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3990" y="3056"/>
              <a:ext cx="471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4461" y="3048"/>
              <a:ext cx="0" cy="317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4461" y="3357"/>
              <a:ext cx="500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3841" y="2679"/>
              <a:ext cx="167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3999" y="2438"/>
              <a:ext cx="438" cy="253"/>
            </a:xfrm>
            <a:custGeom>
              <a:avLst/>
              <a:gdLst>
                <a:gd name="T0" fmla="*/ 0 w 916"/>
                <a:gd name="T1" fmla="*/ 405 h 405"/>
                <a:gd name="T2" fmla="*/ 346 w 916"/>
                <a:gd name="T3" fmla="*/ 165 h 405"/>
                <a:gd name="T4" fmla="*/ 916 w 916"/>
                <a:gd name="T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6" h="405">
                  <a:moveTo>
                    <a:pt x="0" y="405"/>
                  </a:moveTo>
                  <a:cubicBezTo>
                    <a:pt x="96" y="318"/>
                    <a:pt x="193" y="232"/>
                    <a:pt x="346" y="165"/>
                  </a:cubicBezTo>
                  <a:cubicBezTo>
                    <a:pt x="499" y="98"/>
                    <a:pt x="821" y="27"/>
                    <a:pt x="916" y="0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4438" y="2440"/>
              <a:ext cx="0" cy="231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4438" y="2681"/>
              <a:ext cx="49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57200" y="1276350"/>
            <a:ext cx="1866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0" lang="zh-CN" altLang="en-US" sz="2400" dirty="0" smtClean="0"/>
              <a:t>工作</a:t>
            </a:r>
            <a:r>
              <a:rPr kumimoji="0" lang="zh-CN" altLang="en-US" sz="2400" dirty="0"/>
              <a:t>波形</a:t>
            </a:r>
          </a:p>
        </p:txBody>
      </p:sp>
      <p:graphicFrame>
        <p:nvGraphicFramePr>
          <p:cNvPr id="41" name="Object 41"/>
          <p:cNvGraphicFramePr>
            <a:graphicFrameLocks noChangeAspect="1"/>
          </p:cNvGraphicFramePr>
          <p:nvPr/>
        </p:nvGraphicFramePr>
        <p:xfrm>
          <a:off x="2336800" y="5651500"/>
          <a:ext cx="32210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2" r:id="rId4" imgW="1168400" imgH="190500" progId="Equation.3">
                  <p:embed/>
                </p:oleObj>
              </mc:Choice>
              <mc:Fallback>
                <p:oleObj r:id="rId4" imgW="11684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5651500"/>
                        <a:ext cx="32210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533400" y="4972050"/>
            <a:ext cx="21002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0" lang="zh-CN" altLang="en-US" sz="2400" dirty="0" smtClean="0"/>
              <a:t>主要</a:t>
            </a:r>
            <a:r>
              <a:rPr kumimoji="0" lang="zh-CN" altLang="en-US" sz="2400" dirty="0"/>
              <a:t>参数</a:t>
            </a:r>
          </a:p>
        </p:txBody>
      </p:sp>
      <p:graphicFrame>
        <p:nvGraphicFramePr>
          <p:cNvPr id="43" name="Object 44"/>
          <p:cNvGraphicFramePr>
            <a:graphicFrameLocks noChangeAspect="1"/>
          </p:cNvGraphicFramePr>
          <p:nvPr/>
        </p:nvGraphicFramePr>
        <p:xfrm>
          <a:off x="769938" y="1911350"/>
          <a:ext cx="3295650" cy="284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3" name="Visio" r:id="rId6" imgW="1799844" imgH="1556004" progId="Visio.Drawing.6">
                  <p:embed/>
                </p:oleObj>
              </mc:Choice>
              <mc:Fallback>
                <p:oleObj name="Visio" r:id="rId6" imgW="1799844" imgH="155600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1911350"/>
                        <a:ext cx="3295650" cy="284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230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utoUpdateAnimBg="0"/>
      <p:bldP spid="40" grpId="0" autoUpdateAnimBg="0"/>
      <p:bldP spid="42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可重复触发的单稳态触发器</a:t>
            </a:r>
            <a:endParaRPr lang="zh-CN" altLang="en-US" dirty="0"/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870609"/>
              </p:ext>
            </p:extLst>
          </p:nvPr>
        </p:nvGraphicFramePr>
        <p:xfrm>
          <a:off x="1691680" y="1556792"/>
          <a:ext cx="5472608" cy="3951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name="Visio" r:id="rId4" imgW="2470404" imgH="1784604" progId="Visio.Drawing.6">
                  <p:embed/>
                </p:oleObj>
              </mc:Choice>
              <mc:Fallback>
                <p:oleObj name="Visio" r:id="rId4" imgW="2470404" imgH="178460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556792"/>
                        <a:ext cx="5472608" cy="3951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87625" y="5517232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每次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出现负脉冲时，总会将</a:t>
            </a:r>
            <a:r>
              <a:rPr lang="en-US" altLang="zh-CN" dirty="0" smtClean="0"/>
              <a:t>C</a:t>
            </a:r>
            <a:r>
              <a:rPr lang="zh-CN" altLang="en-US" dirty="0" smtClean="0"/>
              <a:t>上的电荷先放掉。输出将在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回到高电平后，延长一个</a:t>
            </a:r>
            <a:r>
              <a:rPr lang="en-US" altLang="zh-CN" dirty="0" smtClean="0"/>
              <a:t>T</a:t>
            </a:r>
            <a:r>
              <a:rPr lang="en-US" altLang="zh-CN" baseline="-25000" dirty="0" smtClean="0"/>
              <a:t>W</a:t>
            </a:r>
            <a:r>
              <a:rPr lang="zh-CN" altLang="en-US" dirty="0" smtClean="0"/>
              <a:t>宽度。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10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555</a:t>
            </a:r>
            <a:r>
              <a:rPr lang="zh-CN" altLang="en-US" dirty="0" smtClean="0"/>
              <a:t>多谐振荡器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008688" y="2559050"/>
          <a:ext cx="238760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7" name="Visio" r:id="rId4" imgW="1616964" imgH="1738884" progId="Visio.Drawing.11">
                  <p:embed/>
                </p:oleObj>
              </mc:Choice>
              <mc:Fallback>
                <p:oleObj name="Visio" r:id="rId4" imgW="1616964" imgH="1738884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8688" y="2559050"/>
                        <a:ext cx="2387600" cy="256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2438" y="2849563"/>
          <a:ext cx="2600325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8" name="Visio" r:id="rId6" imgW="1373124" imgH="1007364" progId="Visio.Drawing.11">
                  <p:embed/>
                </p:oleObj>
              </mc:Choice>
              <mc:Fallback>
                <p:oleObj name="Visio" r:id="rId6" imgW="1373124" imgH="1007364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2849563"/>
                        <a:ext cx="2600325" cy="190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235325" y="2698750"/>
          <a:ext cx="2473325" cy="237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9" name="Visio" r:id="rId8" imgW="1616964" imgH="1556004" progId="Visio.Drawing.11">
                  <p:embed/>
                </p:oleObj>
              </mc:Choice>
              <mc:Fallback>
                <p:oleObj name="Visio" r:id="rId8" imgW="1616964" imgH="1556004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25" y="2698750"/>
                        <a:ext cx="2473325" cy="237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166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波形分析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004142"/>
              </p:ext>
            </p:extLst>
          </p:nvPr>
        </p:nvGraphicFramePr>
        <p:xfrm>
          <a:off x="611561" y="1268760"/>
          <a:ext cx="2232248" cy="2398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6" name="Visio" r:id="rId4" imgW="1616964" imgH="1738884" progId="Visio.Drawing.11">
                  <p:embed/>
                </p:oleObj>
              </mc:Choice>
              <mc:Fallback>
                <p:oleObj name="Visio" r:id="rId4" imgW="1616964" imgH="1738884" progId="Visio.Drawing.11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1" y="1268760"/>
                        <a:ext cx="2232248" cy="2398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824089" y="1411111"/>
            <a:ext cx="1990219" cy="1715911"/>
            <a:chOff x="824089" y="1411111"/>
            <a:chExt cx="1990219" cy="1715911"/>
          </a:xfrm>
        </p:grpSpPr>
        <p:sp>
          <p:nvSpPr>
            <p:cNvPr id="5" name="任意多边形 4"/>
            <p:cNvSpPr/>
            <p:nvPr/>
          </p:nvSpPr>
          <p:spPr>
            <a:xfrm>
              <a:off x="824089" y="1411111"/>
              <a:ext cx="1253067" cy="1715911"/>
            </a:xfrm>
            <a:custGeom>
              <a:avLst/>
              <a:gdLst>
                <a:gd name="connsiteX0" fmla="*/ 1253067 w 1253067"/>
                <a:gd name="connsiteY0" fmla="*/ 0 h 1715911"/>
                <a:gd name="connsiteX1" fmla="*/ 0 w 1253067"/>
                <a:gd name="connsiteY1" fmla="*/ 0 h 1715911"/>
                <a:gd name="connsiteX2" fmla="*/ 0 w 1253067"/>
                <a:gd name="connsiteY2" fmla="*/ 1715911 h 171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3067" h="1715911">
                  <a:moveTo>
                    <a:pt x="1253067" y="0"/>
                  </a:moveTo>
                  <a:lnTo>
                    <a:pt x="0" y="0"/>
                  </a:lnTo>
                  <a:lnTo>
                    <a:pt x="0" y="1715911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83768" y="2452246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289298"/>
              </p:ext>
            </p:extLst>
          </p:nvPr>
        </p:nvGraphicFramePr>
        <p:xfrm>
          <a:off x="504290" y="3645023"/>
          <a:ext cx="2310018" cy="2481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7" name="Visio" r:id="rId6" imgW="1616964" imgH="1738884" progId="Visio.Drawing.11">
                  <p:embed/>
                </p:oleObj>
              </mc:Choice>
              <mc:Fallback>
                <p:oleObj name="Visio" r:id="rId6" imgW="1616964" imgH="1738884" progId="Visio.Drawing.11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290" y="3645023"/>
                        <a:ext cx="2310018" cy="24818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05028"/>
              </p:ext>
            </p:extLst>
          </p:nvPr>
        </p:nvGraphicFramePr>
        <p:xfrm>
          <a:off x="3290888" y="1820863"/>
          <a:ext cx="47752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8" name="Visio" r:id="rId7" imgW="2386889" imgH="1117702" progId="Visio.Drawing.6">
                  <p:embed/>
                </p:oleObj>
              </mc:Choice>
              <mc:Fallback>
                <p:oleObj name="Visio" r:id="rId7" imgW="2386889" imgH="1117702" progId="Visio.Drawing.6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1820863"/>
                        <a:ext cx="4775200" cy="223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4699001" y="1808163"/>
            <a:ext cx="1965325" cy="2400300"/>
            <a:chOff x="2321" y="933"/>
            <a:chExt cx="1238" cy="1512"/>
          </a:xfrm>
        </p:grpSpPr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2321" y="943"/>
              <a:ext cx="0" cy="14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2544" y="946"/>
              <a:ext cx="0" cy="149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2924" y="947"/>
              <a:ext cx="0" cy="14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3154" y="949"/>
              <a:ext cx="0" cy="14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3559" y="933"/>
              <a:ext cx="0" cy="14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5043488" y="3719513"/>
            <a:ext cx="600075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5683251" y="3714750"/>
            <a:ext cx="290512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5110163" y="3276600"/>
            <a:ext cx="4730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2000">
                <a:solidFill>
                  <a:srgbClr val="CC3300"/>
                </a:solidFill>
              </a:rPr>
              <a:t>T</a:t>
            </a:r>
            <a:r>
              <a:rPr kumimoji="0" lang="en-US" altLang="zh-CN" sz="2000" baseline="-25000">
                <a:solidFill>
                  <a:srgbClr val="CC3300"/>
                </a:solidFill>
              </a:rPr>
              <a:t>1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5618163" y="3281363"/>
            <a:ext cx="58578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2000">
                <a:solidFill>
                  <a:srgbClr val="CC3300"/>
                </a:solidFill>
              </a:rPr>
              <a:t>T</a:t>
            </a:r>
            <a:r>
              <a:rPr kumimoji="0" lang="en-US" altLang="zh-CN" sz="2000" baseline="-25000">
                <a:solidFill>
                  <a:srgbClr val="CC3300"/>
                </a:solidFill>
              </a:rPr>
              <a:t>2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541867" y="4402667"/>
            <a:ext cx="2107171" cy="1016000"/>
            <a:chOff x="541867" y="4402667"/>
            <a:chExt cx="2107171" cy="1016000"/>
          </a:xfrm>
        </p:grpSpPr>
        <p:sp>
          <p:nvSpPr>
            <p:cNvPr id="8" name="任意多边形 7"/>
            <p:cNvSpPr/>
            <p:nvPr/>
          </p:nvSpPr>
          <p:spPr>
            <a:xfrm>
              <a:off x="541867" y="4402667"/>
              <a:ext cx="711200" cy="1016000"/>
            </a:xfrm>
            <a:custGeom>
              <a:avLst/>
              <a:gdLst>
                <a:gd name="connsiteX0" fmla="*/ 0 w 711200"/>
                <a:gd name="connsiteY0" fmla="*/ 1016000 h 1016000"/>
                <a:gd name="connsiteX1" fmla="*/ 11289 w 711200"/>
                <a:gd name="connsiteY1" fmla="*/ 0 h 1016000"/>
                <a:gd name="connsiteX2" fmla="*/ 711200 w 711200"/>
                <a:gd name="connsiteY2" fmla="*/ 11289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200" h="1016000">
                  <a:moveTo>
                    <a:pt x="0" y="1016000"/>
                  </a:moveTo>
                  <a:lnTo>
                    <a:pt x="11289" y="0"/>
                  </a:lnTo>
                  <a:lnTo>
                    <a:pt x="711200" y="11289"/>
                  </a:lnTo>
                </a:path>
              </a:pathLst>
            </a:custGeom>
            <a:noFill/>
            <a:ln w="190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18498" y="490051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0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3707904" y="5887144"/>
            <a:ext cx="49741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r>
              <a:rPr kumimoji="0" lang="zh-CN" altLang="en-US" dirty="0">
                <a:latin typeface="宋体" charset="-122"/>
              </a:rPr>
              <a:t>从占空比</a:t>
            </a:r>
            <a:r>
              <a:rPr kumimoji="0" lang="en-US" altLang="zh-CN" dirty="0"/>
              <a:t>q </a:t>
            </a:r>
            <a:r>
              <a:rPr kumimoji="0" lang="zh-CN" altLang="en-US" dirty="0">
                <a:latin typeface="宋体" charset="-122"/>
              </a:rPr>
              <a:t>的表达式可知，占空比始终大于</a:t>
            </a:r>
            <a:r>
              <a:rPr kumimoji="0" lang="en-US" altLang="zh-CN" dirty="0"/>
              <a:t>50</a:t>
            </a:r>
            <a:r>
              <a:rPr kumimoji="0" lang="en-US" altLang="zh-CN" dirty="0">
                <a:latin typeface="宋体" charset="-122"/>
              </a:rPr>
              <a:t>﹪</a:t>
            </a:r>
            <a:r>
              <a:rPr kumimoji="0" lang="en-US" altLang="zh-CN" dirty="0"/>
              <a:t> </a:t>
            </a:r>
            <a:r>
              <a:rPr kumimoji="0" lang="zh-CN" altLang="en-US" dirty="0"/>
              <a:t>。</a:t>
            </a: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3707904" y="4627063"/>
            <a:ext cx="324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chemeClr val="accent2"/>
                </a:solidFill>
              </a:rPr>
              <a:t>T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 i="1">
                <a:solidFill>
                  <a:schemeClr val="accent2"/>
                </a:solidFill>
              </a:rPr>
              <a:t>T</a:t>
            </a:r>
            <a:r>
              <a:rPr lang="en-US" altLang="zh-CN" baseline="-300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 i="1">
                <a:solidFill>
                  <a:schemeClr val="accent2"/>
                </a:solidFill>
              </a:rPr>
              <a:t>T</a:t>
            </a:r>
            <a:r>
              <a:rPr lang="en-US" altLang="zh-CN" baseline="-30000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=0.7(</a:t>
            </a:r>
            <a:r>
              <a:rPr lang="en-US" altLang="zh-CN" i="1">
                <a:solidFill>
                  <a:schemeClr val="accent2"/>
                </a:solidFill>
              </a:rPr>
              <a:t>R</a:t>
            </a:r>
            <a:r>
              <a:rPr lang="en-US" altLang="zh-CN" baseline="-300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+2</a:t>
            </a:r>
            <a:r>
              <a:rPr lang="en-US" altLang="zh-CN" i="1">
                <a:solidFill>
                  <a:schemeClr val="accent2"/>
                </a:solidFill>
              </a:rPr>
              <a:t>R</a:t>
            </a:r>
            <a:r>
              <a:rPr lang="en-US" altLang="zh-CN" baseline="-30000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/>
              <a:t> </a:t>
            </a:r>
          </a:p>
        </p:txBody>
      </p:sp>
      <p:graphicFrame>
        <p:nvGraphicFramePr>
          <p:cNvPr id="2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028953"/>
              </p:ext>
            </p:extLst>
          </p:nvPr>
        </p:nvGraphicFramePr>
        <p:xfrm>
          <a:off x="3740978" y="4983692"/>
          <a:ext cx="23495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9" r:id="rId9" imgW="1040948" imgH="406224" progId="Equation.3">
                  <p:embed/>
                </p:oleObj>
              </mc:Choice>
              <mc:Fallback>
                <p:oleObj r:id="rId9" imgW="1040948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978" y="4983692"/>
                        <a:ext cx="234950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3662364" y="4228924"/>
            <a:ext cx="278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0" dirty="0"/>
              <a:t> </a:t>
            </a:r>
            <a:r>
              <a:rPr lang="en-US" altLang="zh-CN" i="1" dirty="0">
                <a:solidFill>
                  <a:srgbClr val="CC3300"/>
                </a:solidFill>
              </a:rPr>
              <a:t>T</a:t>
            </a:r>
            <a:r>
              <a:rPr lang="en-US" altLang="zh-CN" baseline="-30000" dirty="0">
                <a:solidFill>
                  <a:srgbClr val="CC3300"/>
                </a:solidFill>
              </a:rPr>
              <a:t>1</a:t>
            </a:r>
            <a:r>
              <a:rPr lang="en-US" altLang="zh-CN" dirty="0">
                <a:solidFill>
                  <a:srgbClr val="CC3300"/>
                </a:solidFill>
              </a:rPr>
              <a:t>=0.7(</a:t>
            </a:r>
            <a:r>
              <a:rPr lang="en-US" altLang="zh-CN" i="1" dirty="0">
                <a:solidFill>
                  <a:srgbClr val="CC3300"/>
                </a:solidFill>
              </a:rPr>
              <a:t>R</a:t>
            </a:r>
            <a:r>
              <a:rPr lang="en-US" altLang="zh-CN" baseline="-30000" dirty="0">
                <a:solidFill>
                  <a:srgbClr val="CC3300"/>
                </a:solidFill>
              </a:rPr>
              <a:t>1</a:t>
            </a:r>
            <a:r>
              <a:rPr lang="en-US" altLang="zh-CN" dirty="0">
                <a:solidFill>
                  <a:srgbClr val="CC3300"/>
                </a:solidFill>
              </a:rPr>
              <a:t>+</a:t>
            </a:r>
            <a:r>
              <a:rPr lang="en-US" altLang="zh-CN" i="1" dirty="0">
                <a:solidFill>
                  <a:srgbClr val="CC3300"/>
                </a:solidFill>
              </a:rPr>
              <a:t>R</a:t>
            </a:r>
            <a:r>
              <a:rPr lang="en-US" altLang="zh-CN" baseline="-30000" dirty="0">
                <a:solidFill>
                  <a:srgbClr val="CC3300"/>
                </a:solidFill>
              </a:rPr>
              <a:t>2</a:t>
            </a:r>
            <a:r>
              <a:rPr lang="en-US" altLang="zh-CN" dirty="0">
                <a:solidFill>
                  <a:srgbClr val="CC3300"/>
                </a:solidFill>
              </a:rPr>
              <a:t>)</a:t>
            </a:r>
            <a:r>
              <a:rPr lang="en-US" altLang="zh-CN" i="1" dirty="0">
                <a:solidFill>
                  <a:srgbClr val="CC3300"/>
                </a:solidFill>
              </a:rPr>
              <a:t>C</a:t>
            </a:r>
            <a:r>
              <a:rPr lang="en-US" altLang="zh-CN" b="0" dirty="0"/>
              <a:t> </a:t>
            </a: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5828507" y="4273550"/>
            <a:ext cx="179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>
                <a:solidFill>
                  <a:srgbClr val="CC3300"/>
                </a:solidFill>
              </a:rPr>
              <a:t>T</a:t>
            </a:r>
            <a:r>
              <a:rPr lang="en-US" altLang="zh-CN" baseline="-30000" dirty="0">
                <a:solidFill>
                  <a:srgbClr val="CC3300"/>
                </a:solidFill>
              </a:rPr>
              <a:t>2</a:t>
            </a:r>
            <a:r>
              <a:rPr lang="en-US" altLang="zh-CN" dirty="0">
                <a:solidFill>
                  <a:srgbClr val="CC3300"/>
                </a:solidFill>
              </a:rPr>
              <a:t>=0.7</a:t>
            </a:r>
            <a:r>
              <a:rPr lang="en-US" altLang="zh-CN" i="1" dirty="0">
                <a:solidFill>
                  <a:srgbClr val="CC3300"/>
                </a:solidFill>
              </a:rPr>
              <a:t>R</a:t>
            </a:r>
            <a:r>
              <a:rPr lang="en-US" altLang="zh-CN" baseline="-30000" dirty="0">
                <a:solidFill>
                  <a:srgbClr val="CC3300"/>
                </a:solidFill>
              </a:rPr>
              <a:t>2</a:t>
            </a:r>
            <a:r>
              <a:rPr lang="en-US" altLang="zh-CN" i="1" dirty="0">
                <a:solidFill>
                  <a:srgbClr val="CC3300"/>
                </a:solidFill>
              </a:rPr>
              <a:t>C</a:t>
            </a:r>
            <a:r>
              <a:rPr lang="en-US" altLang="zh-CN" dirty="0">
                <a:solidFill>
                  <a:srgbClr val="CC33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137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utoUpdateAnimBg="0"/>
      <p:bldP spid="19" grpId="0" autoUpdateAnimBg="0"/>
      <p:bldP spid="23" grpId="0" autoUpdateAnimBg="0"/>
      <p:bldP spid="24" grpId="0" autoUpdateAnimBg="0"/>
      <p:bldP spid="26" grpId="0" autoUpdateAnimBg="0"/>
      <p:bldP spid="27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651528"/>
          </a:xfrm>
        </p:spPr>
        <p:txBody>
          <a:bodyPr/>
          <a:lstStyle/>
          <a:p>
            <a:r>
              <a:rPr lang="zh-CN" altLang="en-US" dirty="0" smtClean="0"/>
              <a:t>可调占空比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555</a:t>
            </a:r>
            <a:r>
              <a:rPr lang="zh-CN" altLang="en-US" dirty="0" smtClean="0"/>
              <a:t>多谐振荡器</a:t>
            </a:r>
            <a:endParaRPr lang="zh-CN" altLang="en-US" dirty="0"/>
          </a:p>
        </p:txBody>
      </p:sp>
      <p:graphicFrame>
        <p:nvGraphicFramePr>
          <p:cNvPr id="5" name="Object 18"/>
          <p:cNvGraphicFramePr>
            <a:graphicFrameLocks noChangeAspect="1"/>
          </p:cNvGraphicFramePr>
          <p:nvPr/>
        </p:nvGraphicFramePr>
        <p:xfrm>
          <a:off x="2524125" y="1831975"/>
          <a:ext cx="4187825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Visio" r:id="rId4" imgW="1921764" imgH="1617574" progId="Visio.Drawing.6">
                  <p:embed/>
                </p:oleObj>
              </mc:Choice>
              <mc:Fallback>
                <p:oleObj name="Visio" r:id="rId4" imgW="1921764" imgH="161757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1831975"/>
                        <a:ext cx="4187825" cy="352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272743" y="5567754"/>
            <a:ext cx="19621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0" dirty="0"/>
              <a:t> </a:t>
            </a:r>
            <a:r>
              <a:rPr lang="en-US" altLang="zh-CN" sz="2000" i="1" dirty="0">
                <a:solidFill>
                  <a:srgbClr val="CC3300"/>
                </a:solidFill>
              </a:rPr>
              <a:t>T</a:t>
            </a:r>
            <a:r>
              <a:rPr lang="en-US" altLang="zh-CN" sz="2000" baseline="-30000" dirty="0">
                <a:solidFill>
                  <a:srgbClr val="CC3300"/>
                </a:solidFill>
              </a:rPr>
              <a:t>1</a:t>
            </a:r>
            <a:r>
              <a:rPr lang="en-US" altLang="zh-CN" sz="2000" dirty="0">
                <a:solidFill>
                  <a:srgbClr val="CC3300"/>
                </a:solidFill>
              </a:rPr>
              <a:t>=0.7</a:t>
            </a:r>
            <a:r>
              <a:rPr lang="en-US" altLang="zh-CN" sz="2000" i="1" dirty="0">
                <a:solidFill>
                  <a:srgbClr val="CC3300"/>
                </a:solidFill>
              </a:rPr>
              <a:t>R</a:t>
            </a:r>
            <a:r>
              <a:rPr lang="en-US" altLang="zh-CN" sz="2000" baseline="-30000" dirty="0">
                <a:solidFill>
                  <a:srgbClr val="CC3300"/>
                </a:solidFill>
              </a:rPr>
              <a:t>1</a:t>
            </a:r>
            <a:r>
              <a:rPr lang="en-US" altLang="zh-CN" sz="2000" i="1" dirty="0">
                <a:solidFill>
                  <a:srgbClr val="CC3300"/>
                </a:solidFill>
              </a:rPr>
              <a:t>C</a:t>
            </a:r>
            <a:r>
              <a:rPr lang="en-US" altLang="zh-CN" sz="2000" b="0" dirty="0"/>
              <a:t>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788024" y="5567754"/>
            <a:ext cx="17907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>
                <a:solidFill>
                  <a:srgbClr val="CC3300"/>
                </a:solidFill>
              </a:rPr>
              <a:t>T</a:t>
            </a:r>
            <a:r>
              <a:rPr lang="en-US" altLang="zh-CN" sz="2000" baseline="-30000" dirty="0">
                <a:solidFill>
                  <a:srgbClr val="CC3300"/>
                </a:solidFill>
              </a:rPr>
              <a:t>2</a:t>
            </a:r>
            <a:r>
              <a:rPr lang="en-US" altLang="zh-CN" sz="2000" dirty="0">
                <a:solidFill>
                  <a:srgbClr val="CC3300"/>
                </a:solidFill>
              </a:rPr>
              <a:t>=0.7</a:t>
            </a:r>
            <a:r>
              <a:rPr lang="en-US" altLang="zh-CN" sz="2000" i="1" dirty="0">
                <a:solidFill>
                  <a:srgbClr val="CC3300"/>
                </a:solidFill>
              </a:rPr>
              <a:t>R</a:t>
            </a:r>
            <a:r>
              <a:rPr lang="en-US" altLang="zh-CN" sz="2000" baseline="-30000" dirty="0">
                <a:solidFill>
                  <a:srgbClr val="CC3300"/>
                </a:solidFill>
              </a:rPr>
              <a:t>2</a:t>
            </a:r>
            <a:r>
              <a:rPr lang="en-US" altLang="zh-CN" sz="2000" i="1" dirty="0">
                <a:solidFill>
                  <a:srgbClr val="CC3300"/>
                </a:solidFill>
              </a:rPr>
              <a:t>C</a:t>
            </a:r>
            <a:r>
              <a:rPr lang="en-US" altLang="zh-CN" sz="2000" dirty="0">
                <a:solidFill>
                  <a:srgbClr val="CC3300"/>
                </a:solidFill>
              </a:rPr>
              <a:t> </a:t>
            </a: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3429000" y="2176463"/>
            <a:ext cx="666750" cy="1790700"/>
            <a:chOff x="1836" y="1524"/>
            <a:chExt cx="612" cy="1128"/>
          </a:xfrm>
        </p:grpSpPr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836" y="1524"/>
              <a:ext cx="612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836" y="1524"/>
              <a:ext cx="0" cy="38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836" y="1908"/>
              <a:ext cx="372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208" y="1908"/>
              <a:ext cx="0" cy="74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3405188" y="3138488"/>
            <a:ext cx="833437" cy="1185862"/>
            <a:chOff x="1620" y="2064"/>
            <a:chExt cx="780" cy="984"/>
          </a:xfrm>
        </p:grpSpPr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1968" y="2820"/>
              <a:ext cx="0" cy="228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1620" y="2820"/>
              <a:ext cx="348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1620" y="2064"/>
              <a:ext cx="0" cy="756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620" y="2064"/>
              <a:ext cx="780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52028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思考题（例</a:t>
            </a:r>
            <a:r>
              <a:rPr lang="en-US" altLang="zh-CN" dirty="0" smtClean="0"/>
              <a:t>6-9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83568" y="1332226"/>
            <a:ext cx="787908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sy="50000" kx="2453608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 dirty="0"/>
              <a:t>如图所示是一个</a:t>
            </a:r>
            <a:r>
              <a:rPr lang="zh-CN" altLang="en-US" sz="2400" dirty="0" smtClean="0"/>
              <a:t>由</a:t>
            </a:r>
            <a:r>
              <a:rPr lang="en-US" altLang="zh-CN" sz="2400" dirty="0" smtClean="0"/>
              <a:t>TTL 555</a:t>
            </a:r>
            <a:r>
              <a:rPr lang="zh-CN" altLang="en-US" sz="2400" dirty="0"/>
              <a:t>定时器构成的防盗报警电路，</a:t>
            </a:r>
          </a:p>
          <a:p>
            <a:pPr algn="l"/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两端被一细铜丝接通，此铜丝置于盗窃者必经</a:t>
            </a:r>
          </a:p>
          <a:p>
            <a:pPr algn="l"/>
            <a:r>
              <a:rPr lang="zh-CN" altLang="en-US" sz="2400" dirty="0"/>
              <a:t>之路，当盗窃者闯入室内将铜丝碰断后，扬声器即</a:t>
            </a:r>
          </a:p>
          <a:p>
            <a:pPr algn="l"/>
            <a:r>
              <a:rPr lang="zh-CN" altLang="en-US" sz="2400" dirty="0"/>
              <a:t>发出报警声。说明本报警电路的工作原理。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28094"/>
              </p:ext>
            </p:extLst>
          </p:nvPr>
        </p:nvGraphicFramePr>
        <p:xfrm>
          <a:off x="1885306" y="3079080"/>
          <a:ext cx="4197350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name="Visio" r:id="rId4" imgW="2531364" imgH="1677924" progId="Visio.Drawing.6">
                  <p:embed/>
                </p:oleObj>
              </mc:Choice>
              <mc:Fallback>
                <p:oleObj name="Visio" r:id="rId4" imgW="2531364" imgH="167792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306" y="3079080"/>
                        <a:ext cx="4197350" cy="278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991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熟练掌握施密特触发器、单稳态触发器、多谐振荡器的工作原理、电路组成、波形分析和参数计算；</a:t>
            </a:r>
            <a:endParaRPr lang="en-US" altLang="zh-CN" dirty="0" smtClean="0"/>
          </a:p>
          <a:p>
            <a:r>
              <a:rPr lang="zh-CN" altLang="en-US" dirty="0"/>
              <a:t>熟练</a:t>
            </a:r>
            <a:r>
              <a:rPr lang="zh-CN" altLang="en-US" dirty="0" smtClean="0"/>
              <a:t>掌握</a:t>
            </a:r>
            <a:r>
              <a:rPr lang="en-US" altLang="zh-CN" dirty="0" smtClean="0"/>
              <a:t>555</a:t>
            </a:r>
            <a:r>
              <a:rPr lang="zh-CN" altLang="en-US" dirty="0" smtClean="0"/>
              <a:t>定时器的原理及其应用。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46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579520"/>
          </a:xfrm>
        </p:spPr>
        <p:txBody>
          <a:bodyPr/>
          <a:lstStyle/>
          <a:p>
            <a:r>
              <a:rPr lang="zh-CN" altLang="en-US" dirty="0" smtClean="0"/>
              <a:t>具有回滞特性的数字传输器件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施密特触发器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5301734" y="2269613"/>
            <a:ext cx="2689741" cy="4108295"/>
            <a:chOff x="5301734" y="2269613"/>
            <a:chExt cx="2689741" cy="4108295"/>
          </a:xfrm>
        </p:grpSpPr>
        <p:graphicFrame>
          <p:nvGraphicFramePr>
            <p:cNvPr id="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8248876"/>
                </p:ext>
              </p:extLst>
            </p:nvPr>
          </p:nvGraphicFramePr>
          <p:xfrm>
            <a:off x="5452520" y="2269613"/>
            <a:ext cx="2217278" cy="936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" name="Visio" r:id="rId4" imgW="1300582" imgH="524866" progId="Visio.Drawing.6">
                    <p:embed/>
                  </p:oleObj>
                </mc:Choice>
                <mc:Fallback>
                  <p:oleObj name="Visio" r:id="rId4" imgW="1300582" imgH="52486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2520" y="2269613"/>
                          <a:ext cx="2217278" cy="936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cap="flat" cmpd="sng" algn="ctr">
                              <a:solidFill>
                                <a:schemeClr val="tx1"/>
                              </a:solidFill>
                              <a:prstDash val="solid"/>
                              <a:miter lim="800000"/>
                              <a:headEnd type="none" w="med" len="med"/>
                              <a:tailEnd type="none" w="med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sy="50000" kx="2453608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5751220" y="3351849"/>
              <a:ext cx="1408776" cy="53586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>
              <a:outerShdw sy="50000" kx="2453608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11430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3335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5240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chemeClr val="accent2"/>
                  </a:solidFill>
                </a:rPr>
                <a:t>反相传输</a:t>
              </a:r>
            </a:p>
          </p:txBody>
        </p:sp>
        <p:graphicFrame>
          <p:nvGraphicFramePr>
            <p:cNvPr id="10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1287122"/>
                </p:ext>
              </p:extLst>
            </p:nvPr>
          </p:nvGraphicFramePr>
          <p:xfrm>
            <a:off x="5301734" y="4383051"/>
            <a:ext cx="2689741" cy="19948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" name="Visio" r:id="rId6" imgW="1485290" imgH="1053998" progId="Visio.Drawing.6">
                    <p:embed/>
                  </p:oleObj>
                </mc:Choice>
                <mc:Fallback>
                  <p:oleObj name="Visio" r:id="rId6" imgW="1485290" imgH="1053998" progId="Visio.Drawing.6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1734" y="4383051"/>
                          <a:ext cx="2689741" cy="19948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sy="50000" kx="2453608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1115616" y="1844824"/>
            <a:ext cx="4394346" cy="4576614"/>
            <a:chOff x="1115616" y="1844824"/>
            <a:chExt cx="4394346" cy="4576614"/>
          </a:xfrm>
        </p:grpSpPr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1247734" y="1844824"/>
              <a:ext cx="1812309" cy="400110"/>
            </a:xfrm>
            <a:prstGeom prst="rect">
              <a:avLst/>
            </a:prstGeom>
            <a:noFill/>
            <a:ln>
              <a:noFill/>
            </a:ln>
            <a:effectLst>
              <a:outerShdw sy="50000" kx="2453608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CC3300"/>
                  </a:solidFill>
                  <a:sym typeface="Symbol" pitchFamily="18" charset="2"/>
                </a:rPr>
                <a:t></a:t>
              </a:r>
              <a:r>
                <a:rPr lang="zh-CN" altLang="en-US" sz="2000" dirty="0"/>
                <a:t>逻辑符号</a:t>
              </a:r>
            </a:p>
          </p:txBody>
        </p:sp>
        <p:graphicFrame>
          <p:nvGraphicFramePr>
            <p:cNvPr id="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6828469"/>
                </p:ext>
              </p:extLst>
            </p:nvPr>
          </p:nvGraphicFramePr>
          <p:xfrm>
            <a:off x="2587579" y="2272616"/>
            <a:ext cx="1695987" cy="992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" name="Visio" r:id="rId8" imgW="938479" imgH="524866" progId="Visio.Drawing.6">
                    <p:embed/>
                  </p:oleObj>
                </mc:Choice>
                <mc:Fallback>
                  <p:oleObj name="Visio" r:id="rId8" imgW="938479" imgH="524866" progId="Visio.Drawing.6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7579" y="2272616"/>
                          <a:ext cx="1695987" cy="992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sy="50000" kx="2453608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2627784" y="3354277"/>
              <a:ext cx="1735586" cy="57246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>
              <a:outerShdw sy="50000" kx="2453608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11430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3335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5240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dirty="0">
                  <a:solidFill>
                    <a:schemeClr val="accent2"/>
                  </a:solidFill>
                </a:rPr>
                <a:t>同相传输</a:t>
              </a:r>
            </a:p>
          </p:txBody>
        </p:sp>
        <p:sp>
          <p:nvSpPr>
            <p:cNvPr id="9" name="Text Box 15">
              <a:hlinkClick r:id="" action="ppaction://noaction"/>
            </p:cNvPr>
            <p:cNvSpPr txBox="1">
              <a:spLocks noChangeArrowheads="1"/>
            </p:cNvSpPr>
            <p:nvPr/>
          </p:nvSpPr>
          <p:spPr bwMode="auto">
            <a:xfrm>
              <a:off x="1115616" y="3926741"/>
              <a:ext cx="4394346" cy="400110"/>
            </a:xfrm>
            <a:prstGeom prst="rect">
              <a:avLst/>
            </a:prstGeom>
            <a:noFill/>
            <a:ln>
              <a:noFill/>
            </a:ln>
            <a:effectLst>
              <a:outerShdw sy="50000" kx="2453608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CC3300"/>
                  </a:solidFill>
                  <a:sym typeface="Symbol" pitchFamily="18" charset="2"/>
                </a:rPr>
                <a:t> </a:t>
              </a:r>
              <a:r>
                <a:rPr lang="zh-CN" altLang="en-US" sz="2000" dirty="0"/>
                <a:t>施密特触发器的电压传输特性</a:t>
              </a:r>
            </a:p>
          </p:txBody>
        </p:sp>
        <p:graphicFrame>
          <p:nvGraphicFramePr>
            <p:cNvPr id="11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4277446"/>
                </p:ext>
              </p:extLst>
            </p:nvPr>
          </p:nvGraphicFramePr>
          <p:xfrm>
            <a:off x="2201278" y="4426580"/>
            <a:ext cx="2494438" cy="19948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1" name="Visio" r:id="rId10" imgW="1378610" imgH="1053998" progId="Visio.Drawing.6">
                    <p:embed/>
                  </p:oleObj>
                </mc:Choice>
                <mc:Fallback>
                  <p:oleObj name="Visio" r:id="rId10" imgW="1378610" imgH="1053998" progId="Visio.Drawing.6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1278" y="4426580"/>
                          <a:ext cx="2494438" cy="19948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sy="50000" kx="2453608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7020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施密特触发器波形图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77328"/>
              </p:ext>
            </p:extLst>
          </p:nvPr>
        </p:nvGraphicFramePr>
        <p:xfrm>
          <a:off x="971600" y="1844824"/>
          <a:ext cx="7560840" cy="3706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Visio" r:id="rId4" imgW="2189683" imgH="1073201" progId="Visio.Drawing.11">
                  <p:embed/>
                </p:oleObj>
              </mc:Choice>
              <mc:Fallback>
                <p:oleObj name="Visio" r:id="rId4" imgW="2189683" imgH="1073201" progId="Visio.Drawing.11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844824"/>
                        <a:ext cx="7560840" cy="3706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59832" y="5947926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将输入正弦波整形为方波。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5210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由门电路构成的施密特触发器 </a:t>
            </a:r>
          </a:p>
        </p:txBody>
      </p:sp>
      <p:graphicFrame>
        <p:nvGraphicFramePr>
          <p:cNvPr id="4" name="Object 61"/>
          <p:cNvGraphicFramePr>
            <a:graphicFrameLocks noChangeAspect="1"/>
          </p:cNvGraphicFramePr>
          <p:nvPr/>
        </p:nvGraphicFramePr>
        <p:xfrm>
          <a:off x="1519238" y="1639888"/>
          <a:ext cx="5434012" cy="152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Visio" r:id="rId4" imgW="2713330" imgH="762305" progId="Visio.Drawing.11">
                  <p:embed/>
                </p:oleObj>
              </mc:Choice>
              <mc:Fallback>
                <p:oleObj name="Visio" r:id="rId4" imgW="2713330" imgH="762305" progId="Visio.Drawing.11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39888"/>
                        <a:ext cx="5434012" cy="152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036638" y="3554413"/>
            <a:ext cx="6057900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0" lang="en-US" altLang="zh-CN" sz="2400"/>
              <a:t>G</a:t>
            </a:r>
            <a:r>
              <a:rPr kumimoji="0" lang="en-US" altLang="zh-CN" sz="2400" baseline="-30000"/>
              <a:t>1</a:t>
            </a:r>
            <a:r>
              <a:rPr kumimoji="0" lang="zh-CN" altLang="en-US" sz="2400">
                <a:latin typeface="宋体" charset="-122"/>
              </a:rPr>
              <a:t>、</a:t>
            </a:r>
            <a:r>
              <a:rPr kumimoji="0" lang="en-US" altLang="zh-CN" sz="2400"/>
              <a:t>G</a:t>
            </a:r>
            <a:r>
              <a:rPr kumimoji="0" lang="en-US" altLang="zh-CN" sz="2400" baseline="-30000"/>
              <a:t>2</a:t>
            </a:r>
            <a:r>
              <a:rPr kumimoji="0" lang="zh-CN" altLang="en-US" sz="2400">
                <a:latin typeface="宋体" charset="-122"/>
              </a:rPr>
              <a:t>为</a:t>
            </a:r>
            <a:r>
              <a:rPr kumimoji="0" lang="en-US" altLang="zh-CN" sz="2400"/>
              <a:t>CMOS</a:t>
            </a:r>
            <a:r>
              <a:rPr kumimoji="0" lang="zh-CN" altLang="en-US" sz="2400">
                <a:latin typeface="宋体" charset="-122"/>
              </a:rPr>
              <a:t>门电路。电路中</a:t>
            </a:r>
            <a:r>
              <a:rPr kumimoji="0" lang="en-US" altLang="zh-CN" sz="2400" i="1"/>
              <a:t>R</a:t>
            </a:r>
            <a:r>
              <a:rPr kumimoji="0" lang="en-US" altLang="zh-CN" sz="2400" baseline="-25000"/>
              <a:t>1</a:t>
            </a:r>
            <a:r>
              <a:rPr kumimoji="0" lang="zh-CN" altLang="en-US" sz="2400">
                <a:latin typeface="宋体" charset="-122"/>
              </a:rPr>
              <a:t>＜</a:t>
            </a:r>
            <a:r>
              <a:rPr kumimoji="0" lang="en-US" altLang="zh-CN" sz="2400" i="1"/>
              <a:t>R</a:t>
            </a:r>
            <a:r>
              <a:rPr kumimoji="0" lang="en-US" altLang="zh-CN" sz="2400" baseline="-25000"/>
              <a:t>2 </a:t>
            </a:r>
            <a:r>
              <a:rPr kumimoji="0" lang="zh-CN" altLang="en-US" sz="2400"/>
              <a:t>。</a:t>
            </a:r>
          </a:p>
        </p:txBody>
      </p:sp>
      <p:sp>
        <p:nvSpPr>
          <p:cNvPr id="6" name="Text Box 4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14350" y="1276350"/>
            <a:ext cx="1905000" cy="461665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sy="50000" kx="2453608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CC3300"/>
                </a:solidFill>
                <a:sym typeface="Symbol" pitchFamily="18" charset="2"/>
              </a:rPr>
              <a:t> </a:t>
            </a:r>
            <a:r>
              <a:rPr lang="zh-CN" altLang="en-US" sz="2400"/>
              <a:t>电路构成</a:t>
            </a:r>
          </a:p>
        </p:txBody>
      </p:sp>
      <p:sp>
        <p:nvSpPr>
          <p:cNvPr id="7" name="Text Box 4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28650" y="4176713"/>
            <a:ext cx="2819400" cy="461665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sy="50000" kx="2453608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CC3300"/>
                </a:solidFill>
                <a:sym typeface="Symbol" pitchFamily="18" charset="2"/>
              </a:rPr>
              <a:t> </a:t>
            </a:r>
            <a:r>
              <a:rPr lang="zh-CN" altLang="en-US" sz="2400"/>
              <a:t>工作原理分析</a:t>
            </a:r>
          </a:p>
        </p:txBody>
      </p:sp>
      <p:sp>
        <p:nvSpPr>
          <p:cNvPr id="8" name="Text Box 48"/>
          <p:cNvSpPr txBox="1">
            <a:spLocks noChangeArrowheads="1"/>
          </p:cNvSpPr>
          <p:nvPr/>
        </p:nvSpPr>
        <p:spPr bwMode="auto">
          <a:xfrm>
            <a:off x="609600" y="5003800"/>
            <a:ext cx="77914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zh-CN" altLang="en-US" sz="2400" b="0"/>
              <a:t> </a:t>
            </a:r>
            <a:r>
              <a:rPr lang="zh-CN" altLang="en-US" sz="2400"/>
              <a:t>当</a:t>
            </a:r>
            <a:r>
              <a:rPr lang="en-US" altLang="zh-CN" sz="2400" i="1"/>
              <a:t>v</a:t>
            </a:r>
            <a:r>
              <a:rPr lang="en-US" altLang="zh-CN" sz="2400" baseline="-30000"/>
              <a:t>I</a:t>
            </a:r>
            <a:r>
              <a:rPr lang="en-US" altLang="zh-CN" sz="2400"/>
              <a:t>=0V</a:t>
            </a:r>
            <a:r>
              <a:rPr lang="zh-CN" altLang="en-US" sz="2400"/>
              <a:t>时，</a:t>
            </a:r>
            <a:r>
              <a:rPr lang="en-US" altLang="zh-CN" sz="2400" i="1"/>
              <a:t>v</a:t>
            </a:r>
            <a:r>
              <a:rPr lang="en-US" altLang="zh-CN" sz="2400" baseline="-30000"/>
              <a:t>O1 </a:t>
            </a:r>
            <a:r>
              <a:rPr lang="en-US" altLang="zh-CN" sz="2400">
                <a:latin typeface="宋体" charset="-122"/>
              </a:rPr>
              <a:t>≈</a:t>
            </a:r>
            <a:r>
              <a:rPr lang="en-US" altLang="zh-CN" sz="2400" baseline="-30000"/>
              <a:t> </a:t>
            </a:r>
            <a:r>
              <a:rPr lang="en-US" altLang="zh-CN" sz="2400"/>
              <a:t>V</a:t>
            </a:r>
            <a:r>
              <a:rPr lang="en-US" altLang="zh-CN" sz="2400" baseline="-30000"/>
              <a:t>DD </a:t>
            </a:r>
            <a:r>
              <a:rPr lang="zh-CN" altLang="en-US" sz="2400"/>
              <a:t>，</a:t>
            </a:r>
            <a:r>
              <a:rPr lang="zh-CN" altLang="en-US" sz="2400" i="1"/>
              <a:t> </a:t>
            </a:r>
            <a:r>
              <a:rPr lang="en-US" altLang="zh-CN" sz="2400" i="1"/>
              <a:t>v</a:t>
            </a:r>
            <a:r>
              <a:rPr lang="en-US" altLang="zh-CN" sz="2400" baseline="-30000"/>
              <a:t>O </a:t>
            </a:r>
            <a:r>
              <a:rPr lang="en-US" altLang="zh-CN" sz="2400">
                <a:latin typeface="宋体" charset="-122"/>
              </a:rPr>
              <a:t>≈</a:t>
            </a:r>
            <a:r>
              <a:rPr lang="en-US" altLang="zh-CN" sz="2400" baseline="-30000"/>
              <a:t> </a:t>
            </a:r>
            <a:r>
              <a:rPr lang="en-US" altLang="zh-CN" sz="2400"/>
              <a:t>0V</a:t>
            </a:r>
            <a:r>
              <a:rPr lang="zh-CN" altLang="en-US" sz="2400"/>
              <a:t>，</a:t>
            </a:r>
            <a:r>
              <a:rPr lang="zh-CN" altLang="en-US" sz="2400" i="1"/>
              <a:t> </a:t>
            </a:r>
            <a:r>
              <a:rPr lang="en-US" altLang="zh-CN" sz="2400" i="1"/>
              <a:t>v</a:t>
            </a:r>
            <a:r>
              <a:rPr lang="en-US" altLang="zh-CN" sz="2400" baseline="-30000"/>
              <a:t>I</a:t>
            </a:r>
            <a:r>
              <a:rPr lang="zh-CN" altLang="en-US" sz="2400"/>
              <a:t>＇ </a:t>
            </a:r>
            <a:r>
              <a:rPr lang="zh-CN" altLang="en-US" sz="2400">
                <a:latin typeface="宋体" charset="-122"/>
              </a:rPr>
              <a:t>≈</a:t>
            </a:r>
            <a:r>
              <a:rPr lang="zh-CN" altLang="en-US" sz="2400"/>
              <a:t> </a:t>
            </a:r>
            <a:r>
              <a:rPr lang="en-US" altLang="zh-CN" sz="2400"/>
              <a:t>0V</a:t>
            </a:r>
            <a:r>
              <a:rPr lang="zh-CN" altLang="en-US" sz="2400"/>
              <a:t>； </a:t>
            </a:r>
          </a:p>
        </p:txBody>
      </p:sp>
      <p:grpSp>
        <p:nvGrpSpPr>
          <p:cNvPr id="9" name="Group 63"/>
          <p:cNvGrpSpPr>
            <a:grpSpLocks/>
          </p:cNvGrpSpPr>
          <p:nvPr/>
        </p:nvGrpSpPr>
        <p:grpSpPr bwMode="auto">
          <a:xfrm>
            <a:off x="1541463" y="2938463"/>
            <a:ext cx="4362450" cy="406400"/>
            <a:chOff x="971" y="1851"/>
            <a:chExt cx="2748" cy="256"/>
          </a:xfrm>
        </p:grpSpPr>
        <p:sp>
          <p:nvSpPr>
            <p:cNvPr id="10" name="Text Box 50"/>
            <p:cNvSpPr txBox="1">
              <a:spLocks noChangeArrowheads="1"/>
            </p:cNvSpPr>
            <p:nvPr/>
          </p:nvSpPr>
          <p:spPr bwMode="auto">
            <a:xfrm>
              <a:off x="1871" y="1851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宋体" charset="-122"/>
                </a:rPr>
                <a:t>0</a:t>
              </a:r>
            </a:p>
          </p:txBody>
        </p:sp>
        <p:sp>
          <p:nvSpPr>
            <p:cNvPr id="11" name="Text Box 51"/>
            <p:cNvSpPr txBox="1">
              <a:spLocks noChangeArrowheads="1"/>
            </p:cNvSpPr>
            <p:nvPr/>
          </p:nvSpPr>
          <p:spPr bwMode="auto">
            <a:xfrm>
              <a:off x="2576" y="1854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宋体" charset="-122"/>
                </a:rPr>
                <a:t>1</a:t>
              </a:r>
            </a:p>
          </p:txBody>
        </p:sp>
        <p:sp>
          <p:nvSpPr>
            <p:cNvPr id="12" name="Text Box 52"/>
            <p:cNvSpPr txBox="1">
              <a:spLocks noChangeArrowheads="1"/>
            </p:cNvSpPr>
            <p:nvPr/>
          </p:nvSpPr>
          <p:spPr bwMode="auto">
            <a:xfrm>
              <a:off x="971" y="1857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宋体" charset="-122"/>
                </a:rPr>
                <a:t>0</a:t>
              </a:r>
            </a:p>
          </p:txBody>
        </p:sp>
        <p:sp>
          <p:nvSpPr>
            <p:cNvPr id="13" name="Text Box 53"/>
            <p:cNvSpPr txBox="1">
              <a:spLocks noChangeArrowheads="1"/>
            </p:cNvSpPr>
            <p:nvPr/>
          </p:nvSpPr>
          <p:spPr bwMode="auto">
            <a:xfrm>
              <a:off x="3503" y="1857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宋体" charset="-122"/>
                </a:rPr>
                <a:t>0</a:t>
              </a:r>
            </a:p>
          </p:txBody>
        </p:sp>
      </p:grpSp>
      <p:sp>
        <p:nvSpPr>
          <p:cNvPr id="14" name="Text Box 64"/>
          <p:cNvSpPr txBox="1">
            <a:spLocks noChangeArrowheads="1"/>
          </p:cNvSpPr>
          <p:nvPr/>
        </p:nvSpPr>
        <p:spPr bwMode="auto">
          <a:xfrm>
            <a:off x="650875" y="5616575"/>
            <a:ext cx="44561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rgbClr val="CC3300"/>
                </a:solidFill>
                <a:sym typeface="Symbol" pitchFamily="18" charset="2"/>
              </a:rPr>
              <a:t>  </a:t>
            </a:r>
            <a:r>
              <a:rPr lang="zh-CN" altLang="en-US" sz="2400">
                <a:solidFill>
                  <a:srgbClr val="CC3300"/>
                </a:solidFill>
                <a:sym typeface="Symbol" pitchFamily="18" charset="2"/>
              </a:rPr>
              <a:t>思考：</a:t>
            </a:r>
            <a:r>
              <a:rPr lang="zh-CN" altLang="en-US" sz="2400"/>
              <a:t>为什么要求</a:t>
            </a:r>
            <a:r>
              <a:rPr lang="en-US" altLang="zh-CN" sz="2400" i="1"/>
              <a:t>R</a:t>
            </a:r>
            <a:r>
              <a:rPr lang="en-US" altLang="zh-CN" sz="2400" baseline="-25000"/>
              <a:t>1</a:t>
            </a:r>
            <a:r>
              <a:rPr lang="en-US" altLang="zh-CN" sz="2400"/>
              <a:t>&lt;</a:t>
            </a:r>
            <a:r>
              <a:rPr lang="en-US" altLang="zh-CN" sz="2400" i="1"/>
              <a:t>R</a:t>
            </a:r>
            <a:r>
              <a:rPr lang="en-US" altLang="zh-CN" sz="2400" baseline="-25000"/>
              <a:t>2</a:t>
            </a:r>
            <a:r>
              <a:rPr lang="zh-CN" altLang="en-US" sz="240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35620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7" grpId="0" animBg="1" autoUpdateAnimBg="0"/>
      <p:bldP spid="8" grpId="0" autoUpdateAnimBg="0"/>
      <p:bldP spid="1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7988" y="116632"/>
            <a:ext cx="8229600" cy="792088"/>
          </a:xfrm>
        </p:spPr>
        <p:txBody>
          <a:bodyPr/>
          <a:lstStyle/>
          <a:p>
            <a:r>
              <a:rPr lang="zh-CN" altLang="en-US" dirty="0" smtClean="0"/>
              <a:t>动态过程</a:t>
            </a:r>
            <a:endParaRPr lang="zh-CN" altLang="en-US" dirty="0"/>
          </a:p>
        </p:txBody>
      </p:sp>
      <p:graphicFrame>
        <p:nvGraphicFramePr>
          <p:cNvPr id="4" name="Object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117605"/>
              </p:ext>
            </p:extLst>
          </p:nvPr>
        </p:nvGraphicFramePr>
        <p:xfrm>
          <a:off x="1634332" y="1708150"/>
          <a:ext cx="5434012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6" name="Visio" r:id="rId4" imgW="2713330" imgH="762305" progId="Visio.Drawing.6">
                  <p:embed/>
                </p:oleObj>
              </mc:Choice>
              <mc:Fallback>
                <p:oleObj name="Visio" r:id="rId4" imgW="2713330" imgH="762305" progId="Visio.Drawing.6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4332" y="1708150"/>
                        <a:ext cx="5434012" cy="15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0"/>
          <p:cNvSpPr txBox="1">
            <a:spLocks noChangeArrowheads="1"/>
          </p:cNvSpPr>
          <p:nvPr/>
        </p:nvSpPr>
        <p:spPr bwMode="auto">
          <a:xfrm>
            <a:off x="323850" y="980728"/>
            <a:ext cx="809625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）当</a:t>
            </a:r>
            <a:r>
              <a:rPr lang="en-US" altLang="zh-CN" sz="2400" i="1" dirty="0" err="1"/>
              <a:t>v</a:t>
            </a:r>
            <a:r>
              <a:rPr lang="en-US" altLang="zh-CN" sz="2400" baseline="-30000" dirty="0" err="1"/>
              <a:t>I</a:t>
            </a:r>
            <a:r>
              <a:rPr lang="zh-CN" altLang="en-US" sz="2400" dirty="0"/>
              <a:t>升高时，</a:t>
            </a:r>
            <a:r>
              <a:rPr lang="en-US" altLang="zh-CN" sz="2400" i="1" dirty="0" err="1"/>
              <a:t>v</a:t>
            </a:r>
            <a:r>
              <a:rPr lang="en-US" altLang="zh-CN" sz="2400" baseline="-30000" dirty="0" err="1"/>
              <a:t>I</a:t>
            </a:r>
            <a:r>
              <a:rPr lang="en-US" altLang="zh-CN" sz="2400" dirty="0"/>
              <a:t>’ </a:t>
            </a:r>
            <a:r>
              <a:rPr lang="zh-CN" altLang="en-US" sz="2400" dirty="0"/>
              <a:t>也升高。当</a:t>
            </a:r>
            <a:r>
              <a:rPr lang="en-US" altLang="zh-CN" sz="2400" i="1" dirty="0" err="1"/>
              <a:t>v</a:t>
            </a:r>
            <a:r>
              <a:rPr lang="en-US" altLang="zh-CN" sz="2400" baseline="-30000" dirty="0" err="1"/>
              <a:t>I</a:t>
            </a:r>
            <a:r>
              <a:rPr lang="en-US" altLang="zh-CN" sz="2400" dirty="0"/>
              <a:t>’ </a:t>
            </a:r>
            <a:r>
              <a:rPr lang="zh-CN" altLang="en-US" sz="2400" dirty="0"/>
              <a:t>达到</a:t>
            </a:r>
            <a:r>
              <a:rPr lang="en-US" altLang="zh-CN" sz="2400" dirty="0">
                <a:solidFill>
                  <a:srgbClr val="003399"/>
                </a:solidFill>
              </a:rPr>
              <a:t>1/2V</a:t>
            </a:r>
            <a:r>
              <a:rPr lang="en-US" altLang="zh-CN" sz="2400" baseline="-30000" dirty="0">
                <a:solidFill>
                  <a:srgbClr val="003399"/>
                </a:solidFill>
              </a:rPr>
              <a:t>DD</a:t>
            </a:r>
            <a:r>
              <a:rPr lang="zh-CN" altLang="en-US" sz="2400" dirty="0"/>
              <a:t>时，</a:t>
            </a:r>
            <a:r>
              <a:rPr lang="en-US" altLang="zh-CN" sz="2400" dirty="0"/>
              <a:t>G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G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输出状态将发生翻转。此时对应的</a:t>
            </a:r>
            <a:r>
              <a:rPr lang="en-US" altLang="zh-CN" sz="2400" i="1" dirty="0" err="1"/>
              <a:t>v</a:t>
            </a:r>
            <a:r>
              <a:rPr lang="en-US" altLang="zh-CN" sz="2400" baseline="-30000" dirty="0" err="1"/>
              <a:t>I</a:t>
            </a:r>
            <a:r>
              <a:rPr lang="zh-CN" altLang="en-US" sz="2400" dirty="0"/>
              <a:t>值称为</a:t>
            </a:r>
            <a:r>
              <a:rPr lang="en-US" altLang="zh-CN" sz="2400" dirty="0">
                <a:solidFill>
                  <a:srgbClr val="003399"/>
                </a:solidFill>
              </a:rPr>
              <a:t>V</a:t>
            </a:r>
            <a:r>
              <a:rPr lang="en-US" altLang="zh-CN" sz="2400" baseline="-30000" dirty="0">
                <a:solidFill>
                  <a:srgbClr val="003399"/>
                </a:solidFill>
              </a:rPr>
              <a:t>T</a:t>
            </a:r>
            <a:r>
              <a:rPr lang="en-US" altLang="zh-CN" sz="2400" baseline="30000" dirty="0">
                <a:solidFill>
                  <a:srgbClr val="003399"/>
                </a:solidFill>
              </a:rPr>
              <a:t>+</a:t>
            </a:r>
            <a:r>
              <a:rPr lang="zh-CN" altLang="en-US" sz="2400" dirty="0"/>
              <a:t>。</a:t>
            </a:r>
          </a:p>
        </p:txBody>
      </p:sp>
      <p:graphicFrame>
        <p:nvGraphicFramePr>
          <p:cNvPr id="6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479568"/>
              </p:ext>
            </p:extLst>
          </p:nvPr>
        </p:nvGraphicFramePr>
        <p:xfrm>
          <a:off x="4786313" y="3539306"/>
          <a:ext cx="335438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7" name="公式" r:id="rId6" imgW="1396800" imgH="380880" progId="Equation.3">
                  <p:embed/>
                </p:oleObj>
              </mc:Choice>
              <mc:Fallback>
                <p:oleObj name="公式" r:id="rId6" imgW="13968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3539306"/>
                        <a:ext cx="3354387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673543"/>
              </p:ext>
            </p:extLst>
          </p:nvPr>
        </p:nvGraphicFramePr>
        <p:xfrm>
          <a:off x="4786313" y="4437112"/>
          <a:ext cx="22415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8" name="公式" r:id="rId8" imgW="1130040" imgH="380880" progId="Equation.3">
                  <p:embed/>
                </p:oleObj>
              </mc:Choice>
              <mc:Fallback>
                <p:oleObj name="公式" r:id="rId8" imgW="11300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4437112"/>
                        <a:ext cx="224155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6"/>
          <p:cNvSpPr txBox="1">
            <a:spLocks noChangeArrowheads="1"/>
          </p:cNvSpPr>
          <p:nvPr/>
        </p:nvSpPr>
        <p:spPr bwMode="auto">
          <a:xfrm>
            <a:off x="1900238" y="3334519"/>
            <a:ext cx="633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003399"/>
                </a:solidFill>
              </a:rPr>
              <a:t>V</a:t>
            </a:r>
            <a:r>
              <a:rPr lang="en-US" altLang="zh-CN" sz="2000" baseline="-25000">
                <a:solidFill>
                  <a:srgbClr val="003399"/>
                </a:solidFill>
              </a:rPr>
              <a:t>T+</a:t>
            </a:r>
            <a:endParaRPr lang="en-US" altLang="zh-CN" sz="2000" baseline="30000">
              <a:solidFill>
                <a:srgbClr val="003399"/>
              </a:solidFill>
            </a:endParaRPr>
          </a:p>
        </p:txBody>
      </p:sp>
      <p:sp>
        <p:nvSpPr>
          <p:cNvPr id="9" name="Text Box 97"/>
          <p:cNvSpPr txBox="1">
            <a:spLocks noChangeArrowheads="1"/>
          </p:cNvSpPr>
          <p:nvPr/>
        </p:nvSpPr>
        <p:spPr bwMode="auto">
          <a:xfrm>
            <a:off x="3105150" y="3340869"/>
            <a:ext cx="1417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003399"/>
                </a:solidFill>
              </a:rPr>
              <a:t>=1/2V</a:t>
            </a:r>
            <a:r>
              <a:rPr lang="en-US" altLang="zh-CN" sz="2000" baseline="-25000" dirty="0">
                <a:solidFill>
                  <a:srgbClr val="003399"/>
                </a:solidFill>
              </a:rPr>
              <a:t>DD</a:t>
            </a:r>
          </a:p>
        </p:txBody>
      </p:sp>
      <p:sp>
        <p:nvSpPr>
          <p:cNvPr id="10" name="Text Box 98"/>
          <p:cNvSpPr txBox="1">
            <a:spLocks noChangeArrowheads="1"/>
          </p:cNvSpPr>
          <p:nvPr/>
        </p:nvSpPr>
        <p:spPr bwMode="auto">
          <a:xfrm>
            <a:off x="4414838" y="2967806"/>
            <a:ext cx="742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99"/>
                </a:solidFill>
                <a:latin typeface="宋体" charset="-122"/>
              </a:rPr>
              <a:t>→0</a:t>
            </a:r>
          </a:p>
        </p:txBody>
      </p:sp>
      <p:sp>
        <p:nvSpPr>
          <p:cNvPr id="11" name="Text Box 99"/>
          <p:cNvSpPr txBox="1">
            <a:spLocks noChangeArrowheads="1"/>
          </p:cNvSpPr>
          <p:nvPr/>
        </p:nvSpPr>
        <p:spPr bwMode="auto">
          <a:xfrm>
            <a:off x="5969000" y="2934469"/>
            <a:ext cx="70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99"/>
                </a:solidFill>
                <a:latin typeface="宋体" charset="-122"/>
              </a:rPr>
              <a:t>→1</a:t>
            </a:r>
          </a:p>
        </p:txBody>
      </p:sp>
      <p:sp>
        <p:nvSpPr>
          <p:cNvPr id="12" name="Text Box 107"/>
          <p:cNvSpPr txBox="1">
            <a:spLocks noChangeArrowheads="1"/>
          </p:cNvSpPr>
          <p:nvPr/>
        </p:nvSpPr>
        <p:spPr bwMode="auto">
          <a:xfrm>
            <a:off x="1914525" y="2924944"/>
            <a:ext cx="476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↑</a:t>
            </a:r>
          </a:p>
        </p:txBody>
      </p:sp>
      <p:sp>
        <p:nvSpPr>
          <p:cNvPr id="13" name="Text Box 108"/>
          <p:cNvSpPr txBox="1">
            <a:spLocks noChangeArrowheads="1"/>
          </p:cNvSpPr>
          <p:nvPr/>
        </p:nvSpPr>
        <p:spPr bwMode="auto">
          <a:xfrm>
            <a:off x="3324225" y="2928119"/>
            <a:ext cx="476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↑</a:t>
            </a:r>
          </a:p>
        </p:txBody>
      </p:sp>
      <p:grpSp>
        <p:nvGrpSpPr>
          <p:cNvPr id="14" name="Group 143"/>
          <p:cNvGrpSpPr>
            <a:grpSpLocks/>
          </p:cNvGrpSpPr>
          <p:nvPr/>
        </p:nvGrpSpPr>
        <p:grpSpPr bwMode="auto">
          <a:xfrm>
            <a:off x="1803400" y="2948756"/>
            <a:ext cx="4362450" cy="406400"/>
            <a:chOff x="971" y="1851"/>
            <a:chExt cx="2748" cy="256"/>
          </a:xfrm>
        </p:grpSpPr>
        <p:sp>
          <p:nvSpPr>
            <p:cNvPr id="15" name="Text Box 144"/>
            <p:cNvSpPr txBox="1">
              <a:spLocks noChangeArrowheads="1"/>
            </p:cNvSpPr>
            <p:nvPr/>
          </p:nvSpPr>
          <p:spPr bwMode="auto">
            <a:xfrm>
              <a:off x="1871" y="1851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宋体" charset="-122"/>
                </a:rPr>
                <a:t>0</a:t>
              </a:r>
            </a:p>
          </p:txBody>
        </p:sp>
        <p:sp>
          <p:nvSpPr>
            <p:cNvPr id="16" name="Text Box 145"/>
            <p:cNvSpPr txBox="1">
              <a:spLocks noChangeArrowheads="1"/>
            </p:cNvSpPr>
            <p:nvPr/>
          </p:nvSpPr>
          <p:spPr bwMode="auto">
            <a:xfrm>
              <a:off x="2576" y="1854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宋体" charset="-122"/>
                </a:rPr>
                <a:t>1</a:t>
              </a:r>
            </a:p>
          </p:txBody>
        </p:sp>
        <p:sp>
          <p:nvSpPr>
            <p:cNvPr id="17" name="Text Box 146"/>
            <p:cNvSpPr txBox="1">
              <a:spLocks noChangeArrowheads="1"/>
            </p:cNvSpPr>
            <p:nvPr/>
          </p:nvSpPr>
          <p:spPr bwMode="auto">
            <a:xfrm>
              <a:off x="971" y="1857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宋体" charset="-122"/>
                </a:rPr>
                <a:t>0</a:t>
              </a:r>
            </a:p>
          </p:txBody>
        </p:sp>
        <p:sp>
          <p:nvSpPr>
            <p:cNvPr id="18" name="Text Box 147"/>
            <p:cNvSpPr txBox="1">
              <a:spLocks noChangeArrowheads="1"/>
            </p:cNvSpPr>
            <p:nvPr/>
          </p:nvSpPr>
          <p:spPr bwMode="auto">
            <a:xfrm>
              <a:off x="3503" y="1857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宋体" charset="-122"/>
                </a:rPr>
                <a:t>0</a:t>
              </a:r>
            </a:p>
          </p:txBody>
        </p:sp>
      </p:grpSp>
      <p:graphicFrame>
        <p:nvGraphicFramePr>
          <p:cNvPr id="19" name="Object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624184"/>
              </p:ext>
            </p:extLst>
          </p:nvPr>
        </p:nvGraphicFramePr>
        <p:xfrm>
          <a:off x="401638" y="3751169"/>
          <a:ext cx="4013200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" name="Visio" r:id="rId10" imgW="2005279" imgH="703478" progId="Visio.Drawing.6">
                  <p:embed/>
                </p:oleObj>
              </mc:Choice>
              <mc:Fallback>
                <p:oleObj name="Visio" r:id="rId10" imgW="2005279" imgH="703478" progId="Visio.Drawing.6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3751169"/>
                        <a:ext cx="4013200" cy="14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63"/>
          <p:cNvSpPr>
            <a:spLocks noChangeArrowheads="1"/>
          </p:cNvSpPr>
          <p:nvPr/>
        </p:nvSpPr>
        <p:spPr bwMode="auto">
          <a:xfrm>
            <a:off x="1197509" y="5294608"/>
            <a:ext cx="7920558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0" lang="zh-CN" altLang="en-US" sz="2400" dirty="0">
                <a:latin typeface="宋体" charset="-122"/>
              </a:rPr>
              <a:t>（</a:t>
            </a:r>
            <a:r>
              <a:rPr kumimoji="0" lang="en-US" altLang="zh-CN" sz="2400" dirty="0">
                <a:latin typeface="宋体" charset="-122"/>
              </a:rPr>
              <a:t>3</a:t>
            </a:r>
            <a:r>
              <a:rPr kumimoji="0" lang="zh-CN" altLang="en-US" sz="2400" dirty="0">
                <a:latin typeface="宋体" charset="-122"/>
              </a:rPr>
              <a:t>）当</a:t>
            </a:r>
            <a:r>
              <a:rPr kumimoji="0" lang="en-US" altLang="zh-CN" sz="2400" i="1" dirty="0" err="1"/>
              <a:t>v</a:t>
            </a:r>
            <a:r>
              <a:rPr kumimoji="0" lang="en-US" altLang="zh-CN" sz="2400" baseline="-25000" dirty="0" err="1"/>
              <a:t>I</a:t>
            </a:r>
            <a:r>
              <a:rPr kumimoji="0" lang="zh-CN" altLang="en-US" sz="2400" dirty="0"/>
              <a:t>大</a:t>
            </a:r>
            <a:r>
              <a:rPr kumimoji="0" lang="zh-CN" altLang="en-US" sz="2400" dirty="0">
                <a:latin typeface="宋体" charset="-122"/>
              </a:rPr>
              <a:t>于</a:t>
            </a:r>
            <a:r>
              <a:rPr kumimoji="0" lang="en-US" altLang="zh-CN" sz="2400" dirty="0"/>
              <a:t>V</a:t>
            </a:r>
            <a:r>
              <a:rPr kumimoji="0" lang="en-US" altLang="zh-CN" sz="2400" baseline="-30000" dirty="0"/>
              <a:t>T+</a:t>
            </a:r>
            <a:r>
              <a:rPr kumimoji="0" lang="zh-CN" altLang="en-US" sz="2400" dirty="0">
                <a:latin typeface="宋体" charset="-122"/>
              </a:rPr>
              <a:t>时，电路转到另一稳态：</a:t>
            </a:r>
            <a:r>
              <a:rPr kumimoji="0" lang="en-US" altLang="zh-CN" sz="2400" i="1" dirty="0"/>
              <a:t>v</a:t>
            </a:r>
            <a:r>
              <a:rPr kumimoji="0" lang="en-US" altLang="zh-CN" sz="2400" baseline="-30000" dirty="0"/>
              <a:t>O1 </a:t>
            </a:r>
            <a:r>
              <a:rPr lang="en-US" altLang="zh-CN" sz="2400" dirty="0">
                <a:latin typeface="宋体" charset="-122"/>
              </a:rPr>
              <a:t>≈</a:t>
            </a:r>
            <a:r>
              <a:rPr kumimoji="0" lang="en-US" altLang="zh-CN" sz="2400" dirty="0"/>
              <a:t> 0V </a:t>
            </a:r>
            <a:r>
              <a:rPr kumimoji="0" lang="zh-CN" altLang="en-US" sz="2400" dirty="0">
                <a:latin typeface="宋体" charset="-122"/>
              </a:rPr>
              <a:t>，</a:t>
            </a:r>
            <a:r>
              <a:rPr kumimoji="0" lang="en-US" altLang="zh-CN" sz="2400" i="1" dirty="0" err="1"/>
              <a:t>v</a:t>
            </a:r>
            <a:r>
              <a:rPr kumimoji="0" lang="en-US" altLang="zh-CN" sz="2400" baseline="-30000" dirty="0" err="1"/>
              <a:t>O</a:t>
            </a:r>
            <a:r>
              <a:rPr kumimoji="0" lang="en-US" altLang="zh-CN" sz="2400" baseline="-30000" dirty="0"/>
              <a:t> </a:t>
            </a:r>
            <a:r>
              <a:rPr lang="en-US" altLang="zh-CN" sz="2400" dirty="0">
                <a:latin typeface="宋体" charset="-122"/>
              </a:rPr>
              <a:t>≈</a:t>
            </a:r>
            <a:r>
              <a:rPr kumimoji="0" lang="en-US" altLang="zh-CN" sz="2400" dirty="0"/>
              <a:t> V</a:t>
            </a:r>
            <a:r>
              <a:rPr kumimoji="0" lang="en-US" altLang="zh-CN" sz="2400" baseline="-30000" dirty="0"/>
              <a:t>DD</a:t>
            </a:r>
            <a:r>
              <a:rPr kumimoji="0" lang="en-US" altLang="zh-CN" sz="2400" dirty="0"/>
              <a:t> </a:t>
            </a:r>
            <a:r>
              <a:rPr kumimoji="0" lang="zh-CN" altLang="en-US" sz="2400" dirty="0">
                <a:latin typeface="宋体" charset="-122"/>
              </a:rPr>
              <a:t>。</a:t>
            </a:r>
            <a:r>
              <a:rPr kumimoji="0" lang="zh-CN" altLang="en-US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393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20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1582</TotalTime>
  <Words>2205</Words>
  <Application>Microsoft Office PowerPoint</Application>
  <PresentationFormat>全屏显示(4:3)</PresentationFormat>
  <Paragraphs>641</Paragraphs>
  <Slides>57</Slides>
  <Notes>57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57</vt:i4>
      </vt:variant>
    </vt:vector>
  </HeadingPairs>
  <TitlesOfParts>
    <vt:vector size="61" baseType="lpstr">
      <vt:lpstr>聚合</vt:lpstr>
      <vt:lpstr>Visio</vt:lpstr>
      <vt:lpstr>公式</vt:lpstr>
      <vt:lpstr>Microsoft 公式 3.0</vt:lpstr>
      <vt:lpstr>脉冲波形的产生与整形</vt:lpstr>
      <vt:lpstr>内容提要</vt:lpstr>
      <vt:lpstr>内容简介</vt:lpstr>
      <vt:lpstr>脉冲信号的定义</vt:lpstr>
      <vt:lpstr>脉冲信号的基本参数</vt:lpstr>
      <vt:lpstr>施密特触发器</vt:lpstr>
      <vt:lpstr>施密特触发器波形图</vt:lpstr>
      <vt:lpstr>由门电路构成的施密特触发器 </vt:lpstr>
      <vt:lpstr>动态过程</vt:lpstr>
      <vt:lpstr>动态过程</vt:lpstr>
      <vt:lpstr>工作波形</vt:lpstr>
      <vt:lpstr>施密特触发器用于脉冲整形</vt:lpstr>
      <vt:lpstr>用于脉冲鉴幅</vt:lpstr>
      <vt:lpstr>构成多谐振荡器</vt:lpstr>
      <vt:lpstr>用运算放大器构成回滞比较器</vt:lpstr>
      <vt:lpstr>冰箱温控电路</vt:lpstr>
      <vt:lpstr>单稳态触发器</vt:lpstr>
      <vt:lpstr>微分型单稳态触发器</vt:lpstr>
      <vt:lpstr>微分型单稳态触发器工作原理</vt:lpstr>
      <vt:lpstr>微分型单稳态触发器动态分析</vt:lpstr>
      <vt:lpstr>微分型单稳态触发器动态分析</vt:lpstr>
      <vt:lpstr>波形分析</vt:lpstr>
      <vt:lpstr>脉冲宽度计算</vt:lpstr>
      <vt:lpstr>恢复时间和最高工作频率</vt:lpstr>
      <vt:lpstr>微分输入信号</vt:lpstr>
      <vt:lpstr>积分型单稳态触发器</vt:lpstr>
      <vt:lpstr>集成单稳态触发器</vt:lpstr>
      <vt:lpstr>集成单稳态触发器</vt:lpstr>
      <vt:lpstr>逻辑功能表</vt:lpstr>
      <vt:lpstr>线路连接方式</vt:lpstr>
      <vt:lpstr>波形图</vt:lpstr>
      <vt:lpstr>触发方式</vt:lpstr>
      <vt:lpstr>单稳态触发器应用</vt:lpstr>
      <vt:lpstr>构成多谐振荡器</vt:lpstr>
      <vt:lpstr>多谐振荡器</vt:lpstr>
      <vt:lpstr>门电路多谐振荡器</vt:lpstr>
      <vt:lpstr>波形图</vt:lpstr>
      <vt:lpstr>振荡周期计算</vt:lpstr>
      <vt:lpstr>振荡周期计算</vt:lpstr>
      <vt:lpstr>振荡周期计算</vt:lpstr>
      <vt:lpstr>石英晶体振荡器</vt:lpstr>
      <vt:lpstr>石英晶体振荡器电路</vt:lpstr>
      <vt:lpstr>555定时器</vt:lpstr>
      <vt:lpstr>555定时器功能表</vt:lpstr>
      <vt:lpstr>构成施密特触发器</vt:lpstr>
      <vt:lpstr>回滞特性分析</vt:lpstr>
      <vt:lpstr>主要参数</vt:lpstr>
      <vt:lpstr>555单稳态触发器</vt:lpstr>
      <vt:lpstr>555单稳态触发器原理分析</vt:lpstr>
      <vt:lpstr>555单稳态触发器</vt:lpstr>
      <vt:lpstr>周期与波形分析</vt:lpstr>
      <vt:lpstr>可重复触发的单稳态触发器</vt:lpstr>
      <vt:lpstr>555多谐振荡器</vt:lpstr>
      <vt:lpstr>波形分析</vt:lpstr>
      <vt:lpstr>555多谐振荡器</vt:lpstr>
      <vt:lpstr>思考题（例6-9）</vt:lpstr>
      <vt:lpstr>本章小结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脉冲波形的产生与整形</dc:title>
  <dc:creator>jxs</dc:creator>
  <cp:lastModifiedBy>jxs</cp:lastModifiedBy>
  <cp:revision>77</cp:revision>
  <dcterms:created xsi:type="dcterms:W3CDTF">2012-11-21T04:52:29Z</dcterms:created>
  <dcterms:modified xsi:type="dcterms:W3CDTF">2012-12-04T01:47:56Z</dcterms:modified>
</cp:coreProperties>
</file>