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junhaobinghui@outlook.com" initials="h" lastIdx="1" clrIdx="0">
    <p:extLst>
      <p:ext uri="{19B8F6BF-5375-455C-9EA6-DF929625EA0E}">
        <p15:presenceInfo xmlns:p15="http://schemas.microsoft.com/office/powerpoint/2012/main" userId="b40c0e44f6097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100"/>
    <a:srgbClr val="CE2E08"/>
    <a:srgbClr val="2605B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6CB5-8970-4DCD-BAF6-A25173405464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C5E89-D935-4A3B-B2CF-53D6A3315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5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DC56-677A-43D5-92AA-9813076F3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6108F0-9DC3-44BA-A38E-4B3C90D3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27902-702D-4443-9014-7750440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7B04F-E580-4981-89BB-7500EFE3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D2D60-A98B-4501-8B15-60CFB11C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4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8886-0CB9-4D97-A80C-7196D8B7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F6ADA-6AA9-4617-9908-085D01AA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F8243-C4C3-470A-B4AF-6A27D01F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A127B-A05A-444A-817A-B5ED464B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D6930-C50E-4FA1-B815-332FBFB3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9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B16EE-1FB0-4231-8323-C7CEC9026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1A7EB-E28F-4E61-AF76-9095B044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6008F-450E-4C1B-8105-351D9D4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D7150-E4F7-45F7-A402-51E13E71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42F30-90CC-4203-86E3-455A19B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F698-EB95-4AD8-B735-FCC3E1F0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48A7E-D754-4D7D-933F-00A715D5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5DF8C-5069-40F9-9060-3F5D727B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40D5F-FDE6-4677-9301-DBEF2385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99E12-FB11-4C2D-AE2B-BE50EAEF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4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CA2C5-6DB2-4D24-9E91-458B87FF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38819-7046-4B7D-8216-C80C81F38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06617-E4A8-46AE-85FB-EF80B974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4E25E-F7DF-4C6E-88A3-B1DBB403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0B9E2-B0EC-418B-9A6E-4F071E41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07EC-C0C2-4C5A-A2BA-124C91B6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44BB8-8DF6-40BF-8F28-B3DD9E196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521A7-0B73-430B-9669-E96FF66C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1F10B-5C40-40D7-8209-B4275E05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7D8B-FB9F-4B37-9FA5-BA96E3EC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B8C95-97A9-4705-AACD-6E82D9F7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1F914-ACE2-4A93-B6C4-5BD80208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8C04-8C30-4FEB-9A99-EEDDF4C37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CEB76-6E49-4ABF-9B67-5DCA7AFC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0D5752-43F9-4A62-BA23-E1073372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81CE2-8B61-440C-B574-6F484ADB7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A4A1FC-4B25-4FE3-A20E-FA8D6283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A94DB-F50A-4C9A-8A39-0493C717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592D0A-77F1-4DA7-90FC-09E04965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ECD3-7879-4291-AC28-EA9C2A9E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B554-C474-4E42-84F0-F5D7EB73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C47B8-FC8D-4497-8FFB-5943AB3C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2F9247-368C-48C3-BD20-39E63D7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4B151A-8A12-4309-935F-A55C4830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F3483-2DCD-4330-8C23-165647D4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973AD-D5FA-483F-84F6-5F1F5542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3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1669F-86B2-45AD-B301-2ACE338F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39FEC-AC92-4801-850F-CE90E580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4F5A8-AB3E-46AB-BED4-596A9F66B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7EC1D-D4BD-4AA6-89D1-97B3CA53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D4B43-5114-4FB1-A8B7-10E9C967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A695B-0624-4CAD-A443-BC21F47F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6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782BD-5431-43D2-80CA-EB39B236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6447E-E84A-42F6-9EDA-C97E42E71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7E5E4-BD82-4EB0-A88F-6209D376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4F9D3-CF84-48CF-B334-C0191818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B447B-7CA5-4F28-A7EA-110DCC13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B999D-6B01-4708-BDD4-F03DA650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1CC0E-345D-48F2-A19F-A82BC218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0F5A6-EBB8-4C67-955B-5CA004D0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6B158-9603-4259-8561-BB9C5D68F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F63F-9215-4BD8-B608-7AE22C54085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B05CF-D19F-466C-AC40-7987678B8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47ADD-F6FE-4CB0-A090-77630C4DE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DFF6-AE8D-4F63-AFB9-13C8B7F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ED0C7C-37DC-4C65-A1C4-54A2D266E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9E721C-EC66-4E18-9F24-7072F10AA2A7}"/>
              </a:ext>
            </a:extLst>
          </p:cNvPr>
          <p:cNvSpPr/>
          <p:nvPr/>
        </p:nvSpPr>
        <p:spPr>
          <a:xfrm>
            <a:off x="4264269" y="2013228"/>
            <a:ext cx="746466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</a:rPr>
              <a:t>A tomato a day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sz="2000" dirty="0"/>
              <a:t>----《Analysis and Design of Algorithm》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Team Members </a:t>
            </a:r>
            <a:r>
              <a:rPr lang="zh-CN" altLang="en-US" sz="2000" dirty="0"/>
              <a:t>：陈怡 郭丹婷 黄冰慧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3660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1FCC81-7227-400C-88F3-47194D462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6A90AA-E0FD-4731-B274-226415F2E0CA}"/>
              </a:ext>
            </a:extLst>
          </p:cNvPr>
          <p:cNvSpPr/>
          <p:nvPr/>
        </p:nvSpPr>
        <p:spPr>
          <a:xfrm>
            <a:off x="3374778" y="65479"/>
            <a:ext cx="5442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Problem Description!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E2A287-2887-43CB-B17C-5E040CB38507}"/>
              </a:ext>
            </a:extLst>
          </p:cNvPr>
          <p:cNvSpPr/>
          <p:nvPr/>
        </p:nvSpPr>
        <p:spPr>
          <a:xfrm>
            <a:off x="856515" y="1193182"/>
            <a:ext cx="104789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</a:rPr>
              <a:t>Input :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4000" dirty="0"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 days of shelf-life of tomatoes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	   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  buying tomatoes for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days 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	  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C[1..n] </a:t>
            </a:r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 historical prices of</a:t>
            </a:r>
            <a:r>
              <a:rPr lang="zh-CN" altLang="en-US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tomatoes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Output :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B[1..n] </a:t>
            </a:r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 the number of tomatoes to buy</a:t>
            </a:r>
          </a:p>
          <a:p>
            <a:endParaRPr lang="en-US" altLang="zh-CN" sz="4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sym typeface="Wingdings" panose="05000000000000000000" pitchFamily="2" charset="2"/>
              </a:rPr>
              <a:t>Problem : </a:t>
            </a:r>
            <a:r>
              <a:rPr lang="en-US" altLang="zh-CN" sz="4000" b="1" dirty="0">
                <a:latin typeface="Times New Roman" panose="02020603050405020304" pitchFamily="18" charset="0"/>
              </a:rPr>
              <a:t>Give an ef</a:t>
            </a:r>
            <a:r>
              <a:rPr lang="en-US" altLang="zh-CN" sz="4000" b="1" dirty="0">
                <a:latin typeface="Times New Roman" panose="02020603050405020304" pitchFamily="18" charset="0"/>
                <a:ea typeface="MS Gothic" panose="020B0609070205080204" pitchFamily="49" charset="-128"/>
              </a:rPr>
              <a:t>ﬁ</a:t>
            </a:r>
            <a:r>
              <a:rPr lang="en-US" altLang="zh-CN" sz="4000" b="1" dirty="0">
                <a:latin typeface="Times New Roman" panose="02020603050405020304" pitchFamily="18" charset="0"/>
              </a:rPr>
              <a:t>cient algorithm</a:t>
            </a:r>
            <a:r>
              <a:rPr lang="en-US" altLang="zh-CN" sz="4000" dirty="0">
                <a:latin typeface="Times New Roman" panose="02020603050405020304" pitchFamily="18" charset="0"/>
              </a:rPr>
              <a:t> to determine the optimal offline purchasing strategy on the historical data. </a:t>
            </a:r>
            <a:endParaRPr lang="en-US" altLang="zh-CN" sz="4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4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1FCC81-7227-400C-88F3-47194D462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5F9582-24E2-4D24-8627-555941903E68}"/>
              </a:ext>
            </a:extLst>
          </p:cNvPr>
          <p:cNvSpPr/>
          <p:nvPr/>
        </p:nvSpPr>
        <p:spPr>
          <a:xfrm>
            <a:off x="3686174" y="49545"/>
            <a:ext cx="481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Algorithm Design!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967465-0F15-4169-8646-97F11B0C40CE}"/>
              </a:ext>
            </a:extLst>
          </p:cNvPr>
          <p:cNvSpPr/>
          <p:nvPr/>
        </p:nvSpPr>
        <p:spPr>
          <a:xfrm>
            <a:off x="353961" y="800348"/>
            <a:ext cx="11493910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Buy(d, n)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 B[1]  1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1	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3.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for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2 to n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			</a:t>
            </a:r>
            <a:endParaRPr lang="en-US" altLang="zh-CN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4. 	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if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–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+ 1 &gt; d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5. 		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Min(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6.	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else if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 &lt; C[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7.		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8.	B[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]++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E2A540E-C72E-43F7-A1EC-E1650FDAAB63}"/>
              </a:ext>
            </a:extLst>
          </p:cNvPr>
          <p:cNvSpPr/>
          <p:nvPr/>
        </p:nvSpPr>
        <p:spPr>
          <a:xfrm>
            <a:off x="2637031" y="2379720"/>
            <a:ext cx="526405" cy="861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496240-8689-4721-94ED-75BAE98164C3}"/>
              </a:ext>
            </a:extLst>
          </p:cNvPr>
          <p:cNvSpPr/>
          <p:nvPr/>
        </p:nvSpPr>
        <p:spPr>
          <a:xfrm>
            <a:off x="1144228" y="3429000"/>
            <a:ext cx="4619137" cy="126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A490EA-E147-4AC3-9AF9-D46B4044D1EF}"/>
              </a:ext>
            </a:extLst>
          </p:cNvPr>
          <p:cNvSpPr txBox="1"/>
          <p:nvPr/>
        </p:nvSpPr>
        <p:spPr>
          <a:xfrm>
            <a:off x="6440424" y="2745961"/>
            <a:ext cx="5761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Case 2 :</a:t>
            </a:r>
            <a:r>
              <a:rPr lang="en-US" altLang="zh-CN" sz="2800" b="1" dirty="0">
                <a:solidFill>
                  <a:schemeClr val="accent6"/>
                </a:solidFill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 the tomato bought on day </a:t>
            </a:r>
            <a:r>
              <a:rPr lang="en-US" altLang="zh-CN" sz="2200" b="1" i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tmp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has been out of date, then find cheapest tomato sold from day </a:t>
            </a:r>
            <a:r>
              <a:rPr lang="en-US" altLang="zh-CN" sz="2200" b="1" i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tmp</a:t>
            </a:r>
            <a:r>
              <a:rPr lang="en-US" altLang="zh-CN" sz="2200" b="1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+ 1 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day </a:t>
            </a:r>
            <a:r>
              <a:rPr lang="en-US" altLang="zh-CN" sz="2200" b="1" i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update </a:t>
            </a:r>
            <a:r>
              <a:rPr lang="en-US" altLang="zh-CN" sz="2200" b="1" i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tmp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to that day.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C72DAA-7CC2-4C6B-9983-25E5473B96AA}"/>
              </a:ext>
            </a:extLst>
          </p:cNvPr>
          <p:cNvSpPr txBox="1"/>
          <p:nvPr/>
        </p:nvSpPr>
        <p:spPr>
          <a:xfrm>
            <a:off x="3190593" y="2127451"/>
            <a:ext cx="907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realize a-tomato-a-day in 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minimum cost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 tomato for day </a:t>
            </a:r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should be purchased in day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endParaRPr lang="zh-CN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CDF742-7576-4A8B-9A55-B4E8D82AEEDC}"/>
              </a:ext>
            </a:extLst>
          </p:cNvPr>
          <p:cNvSpPr/>
          <p:nvPr/>
        </p:nvSpPr>
        <p:spPr>
          <a:xfrm>
            <a:off x="1261459" y="4742067"/>
            <a:ext cx="4619137" cy="126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3987DB4-5D53-41FE-929E-6FD785263022}"/>
              </a:ext>
            </a:extLst>
          </p:cNvPr>
          <p:cNvSpPr/>
          <p:nvPr/>
        </p:nvSpPr>
        <p:spPr>
          <a:xfrm rot="20016709">
            <a:off x="5742450" y="3263017"/>
            <a:ext cx="59646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6767E89-31FE-4B8C-9A94-21CDF828CC94}"/>
              </a:ext>
            </a:extLst>
          </p:cNvPr>
          <p:cNvSpPr/>
          <p:nvPr/>
        </p:nvSpPr>
        <p:spPr>
          <a:xfrm>
            <a:off x="5892053" y="4745362"/>
            <a:ext cx="59646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C6B042-3D7F-4C99-9B32-3A51306ED693}"/>
              </a:ext>
            </a:extLst>
          </p:cNvPr>
          <p:cNvSpPr txBox="1"/>
          <p:nvPr/>
        </p:nvSpPr>
        <p:spPr>
          <a:xfrm>
            <a:off x="6440424" y="4438161"/>
            <a:ext cx="5761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Case 3 :</a:t>
            </a:r>
            <a:r>
              <a:rPr lang="en-US" altLang="zh-CN" sz="2800" b="1" dirty="0">
                <a:solidFill>
                  <a:schemeClr val="accent6"/>
                </a:solidFill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the tomato bought on day </a:t>
            </a:r>
            <a:r>
              <a:rPr lang="en-US" altLang="zh-CN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has not been out of date, then find cheaper tomato sold between day </a:t>
            </a:r>
            <a:r>
              <a:rPr lang="en-US" altLang="zh-CN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and day </a:t>
            </a:r>
            <a:r>
              <a:rPr lang="en-US" altLang="zh-CN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update </a:t>
            </a:r>
            <a:r>
              <a:rPr lang="en-US" altLang="zh-CN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tomato on day </a:t>
            </a:r>
            <a:r>
              <a:rPr lang="en-US" altLang="zh-CN" sz="2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is cheaper.</a:t>
            </a:r>
            <a:endParaRPr lang="en-US" altLang="zh-CN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F3058D0-B47F-4F9D-92B8-411BEF4695E8}"/>
              </a:ext>
            </a:extLst>
          </p:cNvPr>
          <p:cNvSpPr/>
          <p:nvPr/>
        </p:nvSpPr>
        <p:spPr>
          <a:xfrm>
            <a:off x="3190593" y="6275227"/>
            <a:ext cx="526405" cy="861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576CE5F-85B4-4154-8633-8E0E6AB865EE}"/>
              </a:ext>
            </a:extLst>
          </p:cNvPr>
          <p:cNvSpPr txBox="1"/>
          <p:nvPr/>
        </p:nvSpPr>
        <p:spPr>
          <a:xfrm>
            <a:off x="3686174" y="6130361"/>
            <a:ext cx="596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number of tomato buy in day </a:t>
            </a:r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 a minimum cost</a:t>
            </a:r>
            <a:endParaRPr lang="zh-CN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56F1A5-B9A1-4840-A41F-ADED4B2B2247}"/>
              </a:ext>
            </a:extLst>
          </p:cNvPr>
          <p:cNvSpPr txBox="1"/>
          <p:nvPr/>
        </p:nvSpPr>
        <p:spPr>
          <a:xfrm>
            <a:off x="3190593" y="1011975"/>
            <a:ext cx="880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Case 1 :  </a:t>
            </a:r>
            <a:r>
              <a:rPr lang="en-US" altLang="zh-CN" sz="2200" b="1" dirty="0"/>
              <a:t>n = 1 and the tomato should be bought on this day </a:t>
            </a:r>
            <a:endParaRPr lang="en-US" altLang="zh-CN" sz="2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48839AD8-9743-4A2E-9480-599166F6E0C1}"/>
              </a:ext>
            </a:extLst>
          </p:cNvPr>
          <p:cNvSpPr/>
          <p:nvPr/>
        </p:nvSpPr>
        <p:spPr>
          <a:xfrm rot="20016709">
            <a:off x="2541769" y="1560503"/>
            <a:ext cx="59646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对话气泡: 矩形 32">
            <a:extLst>
              <a:ext uri="{FF2B5EF4-FFF2-40B4-BE49-F238E27FC236}">
                <a16:creationId xmlns:a16="http://schemas.microsoft.com/office/drawing/2014/main" id="{953968B8-7A29-4DAC-A87F-7295F311740D}"/>
              </a:ext>
            </a:extLst>
          </p:cNvPr>
          <p:cNvSpPr/>
          <p:nvPr/>
        </p:nvSpPr>
        <p:spPr>
          <a:xfrm>
            <a:off x="2627199" y="1334107"/>
            <a:ext cx="2795954" cy="1310054"/>
          </a:xfrm>
          <a:prstGeom prst="wedgeRectCallout">
            <a:avLst>
              <a:gd name="adj1" fmla="val -71776"/>
              <a:gd name="adj2" fmla="val -442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Main Function!</a:t>
            </a:r>
          </a:p>
          <a:p>
            <a:pPr algn="ctr"/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Buy(d, n) : To find the final result according to d and n</a:t>
            </a:r>
            <a:endParaRPr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4" name="对话气泡: 矩形 33">
            <a:extLst>
              <a:ext uri="{FF2B5EF4-FFF2-40B4-BE49-F238E27FC236}">
                <a16:creationId xmlns:a16="http://schemas.microsoft.com/office/drawing/2014/main" id="{2551DA7D-613B-434D-A8A1-973ACBD9C4AD}"/>
              </a:ext>
            </a:extLst>
          </p:cNvPr>
          <p:cNvSpPr/>
          <p:nvPr/>
        </p:nvSpPr>
        <p:spPr>
          <a:xfrm>
            <a:off x="4946328" y="1116624"/>
            <a:ext cx="3472962" cy="2312376"/>
          </a:xfrm>
          <a:prstGeom prst="wedgeRectCallout">
            <a:avLst>
              <a:gd name="adj1" fmla="val -38059"/>
              <a:gd name="adj2" fmla="val 81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Min(</a:t>
            </a:r>
            <a:r>
              <a:rPr lang="en-US" altLang="zh-CN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: To find the index of the minimum item from C[</a:t>
            </a:r>
            <a:r>
              <a:rPr lang="en-US" altLang="zh-CN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+ 1] to C[</a:t>
            </a:r>
            <a:r>
              <a:rPr lang="en-US" altLang="zh-CN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].</a:t>
            </a:r>
            <a:endParaRPr lang="zh-CN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1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3" grpId="0" animBg="1"/>
      <p:bldP spid="15" grpId="0"/>
      <p:bldP spid="19" grpId="0"/>
      <p:bldP spid="21" grpId="0" animBg="1"/>
      <p:bldP spid="23" grpId="0" animBg="1"/>
      <p:bldP spid="24" grpId="0" animBg="1"/>
      <p:bldP spid="25" grpId="0"/>
      <p:bldP spid="26" grpId="0" animBg="1"/>
      <p:bldP spid="27" grpId="0"/>
      <p:bldP spid="28" grpId="0"/>
      <p:bldP spid="29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>
            <a:extLst>
              <a:ext uri="{FF2B5EF4-FFF2-40B4-BE49-F238E27FC236}">
                <a16:creationId xmlns:a16="http://schemas.microsoft.com/office/drawing/2014/main" id="{1A4B412E-B28D-482A-BD47-31E138E2D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5F9582-24E2-4D24-8627-555941903E68}"/>
              </a:ext>
            </a:extLst>
          </p:cNvPr>
          <p:cNvSpPr/>
          <p:nvPr/>
        </p:nvSpPr>
        <p:spPr>
          <a:xfrm>
            <a:off x="4099738" y="44981"/>
            <a:ext cx="4238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Simple Example!</a:t>
            </a: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79F7E17C-C416-4E27-BEF6-86985B8EF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28537"/>
              </p:ext>
            </p:extLst>
          </p:nvPr>
        </p:nvGraphicFramePr>
        <p:xfrm>
          <a:off x="2031999" y="3202931"/>
          <a:ext cx="8128000" cy="48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84392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1716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0118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154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441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8216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102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358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1783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2957970"/>
                    </a:ext>
                  </a:extLst>
                </a:gridCol>
              </a:tblGrid>
              <a:tr h="48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2090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DE515BD2-2403-41E9-AE1A-16EACEA939FD}"/>
              </a:ext>
            </a:extLst>
          </p:cNvPr>
          <p:cNvSpPr/>
          <p:nvPr/>
        </p:nvSpPr>
        <p:spPr>
          <a:xfrm>
            <a:off x="856515" y="1193182"/>
            <a:ext cx="10478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Input :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 = 3</a:t>
            </a: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= 10	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C[11] </a:t>
            </a:r>
            <a:r>
              <a:rPr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= {2, 3, 1, 4, 2, 3, 7, 6, 3, 1}</a:t>
            </a:r>
            <a:endParaRPr lang="en-US" altLang="zh-CN" sz="4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5" name="表格 10">
            <a:extLst>
              <a:ext uri="{FF2B5EF4-FFF2-40B4-BE49-F238E27FC236}">
                <a16:creationId xmlns:a16="http://schemas.microsoft.com/office/drawing/2014/main" id="{76583FD6-2960-4947-91C8-0B7D2578A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44986"/>
              </p:ext>
            </p:extLst>
          </p:nvPr>
        </p:nvGraphicFramePr>
        <p:xfrm>
          <a:off x="2031999" y="5718578"/>
          <a:ext cx="8128000" cy="48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84392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1716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0118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154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441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8216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102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358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1783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2957970"/>
                    </a:ext>
                  </a:extLst>
                </a:gridCol>
              </a:tblGrid>
              <a:tr h="48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20902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345F264D-03E2-4BC4-9FA8-282924E3B7BC}"/>
              </a:ext>
            </a:extLst>
          </p:cNvPr>
          <p:cNvSpPr/>
          <p:nvPr/>
        </p:nvSpPr>
        <p:spPr>
          <a:xfrm>
            <a:off x="2119341" y="2785355"/>
            <a:ext cx="823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C[1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C[2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C[3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C[4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C[5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C[6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C[7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C[8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C[9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C[10]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9FC2EF6-5CE3-417C-AADA-27AC95D19826}"/>
              </a:ext>
            </a:extLst>
          </p:cNvPr>
          <p:cNvGrpSpPr/>
          <p:nvPr/>
        </p:nvGrpSpPr>
        <p:grpSpPr>
          <a:xfrm>
            <a:off x="2220894" y="2133874"/>
            <a:ext cx="649655" cy="689505"/>
            <a:chOff x="856515" y="1776261"/>
            <a:chExt cx="649655" cy="689505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0824D4E9-096B-4DAF-BC4B-31B9F7CA5D94}"/>
                </a:ext>
              </a:extLst>
            </p:cNvPr>
            <p:cNvSpPr/>
            <p:nvPr/>
          </p:nvSpPr>
          <p:spPr>
            <a:xfrm>
              <a:off x="1135624" y="2137920"/>
              <a:ext cx="45719" cy="3278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11B4BEA-71DA-4264-B9B7-32C2507BA30A}"/>
                </a:ext>
              </a:extLst>
            </p:cNvPr>
            <p:cNvSpPr txBox="1"/>
            <p:nvPr/>
          </p:nvSpPr>
          <p:spPr>
            <a:xfrm>
              <a:off x="856515" y="1776261"/>
              <a:ext cx="64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tmp</a:t>
              </a:r>
              <a:endParaRPr lang="zh-CN" altLang="en-US" b="1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EB90065-3159-4558-AA87-EFF620D35611}"/>
              </a:ext>
            </a:extLst>
          </p:cNvPr>
          <p:cNvGrpSpPr/>
          <p:nvPr/>
        </p:nvGrpSpPr>
        <p:grpSpPr>
          <a:xfrm>
            <a:off x="3139256" y="3730769"/>
            <a:ext cx="281354" cy="652690"/>
            <a:chOff x="2329959" y="3734698"/>
            <a:chExt cx="281354" cy="652690"/>
          </a:xfrm>
        </p:grpSpPr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E816A538-EF77-46F5-9650-9E9BA1ABDDB7}"/>
                </a:ext>
              </a:extLst>
            </p:cNvPr>
            <p:cNvSpPr/>
            <p:nvPr/>
          </p:nvSpPr>
          <p:spPr>
            <a:xfrm>
              <a:off x="2424918" y="3734698"/>
              <a:ext cx="46800" cy="3000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3B9269-D0C2-4A59-9924-D535B8A1A17D}"/>
                </a:ext>
              </a:extLst>
            </p:cNvPr>
            <p:cNvSpPr txBox="1"/>
            <p:nvPr/>
          </p:nvSpPr>
          <p:spPr>
            <a:xfrm>
              <a:off x="2329959" y="4018056"/>
              <a:ext cx="28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</a:t>
              </a:r>
              <a:endParaRPr lang="zh-CN" altLang="en-US" b="1" dirty="0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261748FA-9B8E-4502-8442-48BEB8E7C746}"/>
              </a:ext>
            </a:extLst>
          </p:cNvPr>
          <p:cNvSpPr/>
          <p:nvPr/>
        </p:nvSpPr>
        <p:spPr>
          <a:xfrm>
            <a:off x="2119341" y="5276310"/>
            <a:ext cx="823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B[1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B[2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B[3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B[4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B[5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B[6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B[7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B[8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B[9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B[10]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FFAA69C-0F3A-4E58-BC83-E701FDD51BB7}"/>
              </a:ext>
            </a:extLst>
          </p:cNvPr>
          <p:cNvSpPr txBox="1"/>
          <p:nvPr/>
        </p:nvSpPr>
        <p:spPr>
          <a:xfrm>
            <a:off x="2470635" y="4331901"/>
            <a:ext cx="162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 &lt; C[2]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EC7DCD5-3E7E-42AC-90D8-33457F5932B8}"/>
              </a:ext>
            </a:extLst>
          </p:cNvPr>
          <p:cNvSpPr txBox="1"/>
          <p:nvPr/>
        </p:nvSpPr>
        <p:spPr>
          <a:xfrm>
            <a:off x="2163007" y="5730585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C0D155D-2FBB-4B21-B0C5-2DFAA59A82CD}"/>
              </a:ext>
            </a:extLst>
          </p:cNvPr>
          <p:cNvSpPr txBox="1"/>
          <p:nvPr/>
        </p:nvSpPr>
        <p:spPr>
          <a:xfrm>
            <a:off x="3257615" y="4314135"/>
            <a:ext cx="162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 &gt; C[3]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3546500-C63B-481D-831E-4DAC5145317F}"/>
              </a:ext>
            </a:extLst>
          </p:cNvPr>
          <p:cNvSpPr txBox="1"/>
          <p:nvPr/>
        </p:nvSpPr>
        <p:spPr>
          <a:xfrm>
            <a:off x="3810256" y="5728222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F985936-7CE7-4CF4-A46B-6D893B4B7714}"/>
              </a:ext>
            </a:extLst>
          </p:cNvPr>
          <p:cNvSpPr txBox="1"/>
          <p:nvPr/>
        </p:nvSpPr>
        <p:spPr>
          <a:xfrm>
            <a:off x="3988756" y="4331901"/>
            <a:ext cx="162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 &lt; C[4]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22DBCF2-932E-4BC2-862C-9CDE78E49E16}"/>
              </a:ext>
            </a:extLst>
          </p:cNvPr>
          <p:cNvSpPr txBox="1"/>
          <p:nvPr/>
        </p:nvSpPr>
        <p:spPr>
          <a:xfrm>
            <a:off x="3810256" y="5728222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0682912-6C9F-427F-88A7-EFB904FA621B}"/>
              </a:ext>
            </a:extLst>
          </p:cNvPr>
          <p:cNvSpPr txBox="1"/>
          <p:nvPr/>
        </p:nvSpPr>
        <p:spPr>
          <a:xfrm>
            <a:off x="4757668" y="4349667"/>
            <a:ext cx="162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 &lt; C[5]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AC89D57-91A6-4E22-B601-279B1E1A902C}"/>
              </a:ext>
            </a:extLst>
          </p:cNvPr>
          <p:cNvSpPr txBox="1"/>
          <p:nvPr/>
        </p:nvSpPr>
        <p:spPr>
          <a:xfrm>
            <a:off x="3810256" y="5728306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01FBAC-6AAD-4D98-83E0-619299A95232}"/>
              </a:ext>
            </a:extLst>
          </p:cNvPr>
          <p:cNvSpPr txBox="1"/>
          <p:nvPr/>
        </p:nvSpPr>
        <p:spPr>
          <a:xfrm>
            <a:off x="5617859" y="4340784"/>
            <a:ext cx="180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+ 1 &gt; d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Min(3, 6) 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40D504A-3F2F-42D2-AE21-935ADE33B5AD}"/>
              </a:ext>
            </a:extLst>
          </p:cNvPr>
          <p:cNvSpPr txBox="1"/>
          <p:nvPr/>
        </p:nvSpPr>
        <p:spPr>
          <a:xfrm>
            <a:off x="5457505" y="5728221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885FCC-344C-460C-81EE-A3CCDF067D32}"/>
              </a:ext>
            </a:extLst>
          </p:cNvPr>
          <p:cNvSpPr txBox="1"/>
          <p:nvPr/>
        </p:nvSpPr>
        <p:spPr>
          <a:xfrm>
            <a:off x="6432410" y="4331901"/>
            <a:ext cx="162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 &lt; C[7]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AF5D22C-90EF-4B01-A01F-1754EF03836C}"/>
              </a:ext>
            </a:extLst>
          </p:cNvPr>
          <p:cNvSpPr txBox="1"/>
          <p:nvPr/>
        </p:nvSpPr>
        <p:spPr>
          <a:xfrm>
            <a:off x="5458444" y="5728220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BA8CD59-E405-45F4-981B-E14BB27A958F}"/>
              </a:ext>
            </a:extLst>
          </p:cNvPr>
          <p:cNvSpPr txBox="1"/>
          <p:nvPr/>
        </p:nvSpPr>
        <p:spPr>
          <a:xfrm>
            <a:off x="7291926" y="4319705"/>
            <a:ext cx="171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+ 1 &gt; d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Min(5, 8)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863589E-C7A8-4682-B619-8864CC21541A}"/>
              </a:ext>
            </a:extLst>
          </p:cNvPr>
          <p:cNvSpPr txBox="1"/>
          <p:nvPr/>
        </p:nvSpPr>
        <p:spPr>
          <a:xfrm>
            <a:off x="6237645" y="5728810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460882F-D3F5-4C54-897C-301F4433CD80}"/>
              </a:ext>
            </a:extLst>
          </p:cNvPr>
          <p:cNvSpPr txBox="1"/>
          <p:nvPr/>
        </p:nvSpPr>
        <p:spPr>
          <a:xfrm>
            <a:off x="7978103" y="4323018"/>
            <a:ext cx="180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+ 1 &gt; d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Min(6, 9)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EA49C1E-2FB6-4B89-ABF0-32887980972E}"/>
              </a:ext>
            </a:extLst>
          </p:cNvPr>
          <p:cNvSpPr txBox="1"/>
          <p:nvPr/>
        </p:nvSpPr>
        <p:spPr>
          <a:xfrm>
            <a:off x="8665034" y="5734147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6166D6-A835-44F4-B7F6-79B9E60D2137}"/>
              </a:ext>
            </a:extLst>
          </p:cNvPr>
          <p:cNvSpPr txBox="1"/>
          <p:nvPr/>
        </p:nvSpPr>
        <p:spPr>
          <a:xfrm>
            <a:off x="8876064" y="4331901"/>
            <a:ext cx="162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 &lt; C[9]</a:t>
            </a:r>
          </a:p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]++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1EB0B7B-790A-411C-94B8-A72D50CE2919}"/>
              </a:ext>
            </a:extLst>
          </p:cNvPr>
          <p:cNvSpPr txBox="1"/>
          <p:nvPr/>
        </p:nvSpPr>
        <p:spPr>
          <a:xfrm>
            <a:off x="9482404" y="5728220"/>
            <a:ext cx="523820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17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06719 -0.003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13567 0.00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-0.00371 L 0.13099 -0.0037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99 -0.00371 L 0.19909 -0.0037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09 -0.00371 L 0.26641 -0.00371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68 0.00255 L 0.26797 0.0037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-0.00371 L 0.33268 -0.0037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68 -0.00371 L 0.4 -0.0037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0.00371 L 0.32982 0.0037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-0.00371 L 0.46641 -0.00371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82 0.00371 L 0.528 0.0025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41 -0.00371 L 0.53268 -0.00371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8 0.00255 L 0.59388 0.0025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3"/>
      <p:bldP spid="84" grpId="0" animBg="1"/>
      <p:bldP spid="85" grpId="0"/>
      <p:bldP spid="85" grpId="1"/>
      <p:bldP spid="86" grpId="0" animBg="1"/>
      <p:bldP spid="88" grpId="0"/>
      <p:bldP spid="88" grpId="1"/>
      <p:bldP spid="89" grpId="0" animBg="1"/>
      <p:bldP spid="90" grpId="0"/>
      <p:bldP spid="90" grpId="1"/>
      <p:bldP spid="91" grpId="0" animBg="1"/>
      <p:bldP spid="104" grpId="0"/>
      <p:bldP spid="104" grpId="1"/>
      <p:bldP spid="105" grpId="0" animBg="1"/>
      <p:bldP spid="106" grpId="0"/>
      <p:bldP spid="106" grpId="1"/>
      <p:bldP spid="107" grpId="0" animBg="1"/>
      <p:bldP spid="108" grpId="0"/>
      <p:bldP spid="108" grpId="1"/>
      <p:bldP spid="109" grpId="0" animBg="1"/>
      <p:bldP spid="110" grpId="0"/>
      <p:bldP spid="110" grpId="1"/>
      <p:bldP spid="112" grpId="0" animBg="1"/>
      <p:bldP spid="113" grpId="0"/>
      <p:bldP spid="113" grpId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1FCC81-7227-400C-88F3-47194D462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5F9582-24E2-4D24-8627-555941903E68}"/>
              </a:ext>
            </a:extLst>
          </p:cNvPr>
          <p:cNvSpPr/>
          <p:nvPr/>
        </p:nvSpPr>
        <p:spPr>
          <a:xfrm>
            <a:off x="3615551" y="56354"/>
            <a:ext cx="5147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Algorithm Analysis!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967465-0F15-4169-8646-97F11B0C40CE}"/>
              </a:ext>
            </a:extLst>
          </p:cNvPr>
          <p:cNvSpPr/>
          <p:nvPr/>
        </p:nvSpPr>
        <p:spPr>
          <a:xfrm>
            <a:off x="353961" y="800348"/>
            <a:ext cx="11493910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Buy(d, n) 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 B[1]  1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1	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3.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for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2 to n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			</a:t>
            </a:r>
            <a:endParaRPr lang="en-US" altLang="zh-CN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4. 	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if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–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+ 1 &gt; d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5. 		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Min(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6.	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else if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 &lt; C[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 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7.		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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8.	B[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tmp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]++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496240-8689-4721-94ED-75BAE98164C3}"/>
              </a:ext>
            </a:extLst>
          </p:cNvPr>
          <p:cNvSpPr/>
          <p:nvPr/>
        </p:nvSpPr>
        <p:spPr>
          <a:xfrm>
            <a:off x="1144228" y="3429000"/>
            <a:ext cx="4619137" cy="126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A490EA-E147-4AC3-9AF9-D46B4044D1EF}"/>
                  </a:ext>
                </a:extLst>
              </p:cNvPr>
              <p:cNvSpPr txBox="1"/>
              <p:nvPr/>
            </p:nvSpPr>
            <p:spPr>
              <a:xfrm>
                <a:off x="6338920" y="3317052"/>
                <a:ext cx="57614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6"/>
                    </a:solidFill>
                  </a:rPr>
                  <a:t>Case 2 :</a:t>
                </a:r>
                <a:r>
                  <a:rPr lang="en-US" altLang="zh-CN" sz="2800" b="1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/>
                      <m:t>𝑇</m:t>
                    </m:r>
                    <m:d>
                      <m:dPr>
                        <m:ctrlPr>
                          <a:rPr lang="zh-CN" altLang="zh-CN" sz="3200" i="1"/>
                        </m:ctrlPr>
                      </m:dPr>
                      <m:e>
                        <m:r>
                          <a:rPr lang="en-US" altLang="zh-CN" sz="3200" i="1"/>
                          <m:t>𝑛</m:t>
                        </m:r>
                        <m:r>
                          <a:rPr lang="en-US" altLang="zh-CN" sz="3200" i="1"/>
                          <m:t>−1</m:t>
                        </m:r>
                      </m:e>
                    </m:d>
                    <m:r>
                      <a:rPr lang="en-US" altLang="zh-CN" sz="3200" i="1"/>
                      <m:t>+ </m:t>
                    </m:r>
                    <m:r>
                      <a:rPr lang="en-US" altLang="zh-CN" sz="3200" i="1"/>
                      <m:t>𝛩</m:t>
                    </m:r>
                    <m:d>
                      <m:dPr>
                        <m:ctrlPr>
                          <a:rPr lang="zh-CN" altLang="zh-CN" sz="3200" i="1"/>
                        </m:ctrlPr>
                      </m:dPr>
                      <m:e>
                        <m:r>
                          <a:rPr lang="en-US" altLang="zh-CN" sz="3200" i="1"/>
                          <m:t>1</m:t>
                        </m:r>
                      </m:e>
                    </m:d>
                  </m:oMath>
                </a14:m>
                <a:endParaRPr lang="en-US" altLang="zh-CN" sz="22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A490EA-E147-4AC3-9AF9-D46B4044D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20" y="3317052"/>
                <a:ext cx="5761408" cy="584775"/>
              </a:xfrm>
              <a:prstGeom prst="rect">
                <a:avLst/>
              </a:prstGeom>
              <a:blipFill>
                <a:blip r:embed="rId3"/>
                <a:stretch>
                  <a:fillRect l="-275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D1CDF742-7576-4A8B-9A55-B4E8D82AEEDC}"/>
              </a:ext>
            </a:extLst>
          </p:cNvPr>
          <p:cNvSpPr/>
          <p:nvPr/>
        </p:nvSpPr>
        <p:spPr>
          <a:xfrm>
            <a:off x="1261459" y="4742067"/>
            <a:ext cx="4619137" cy="126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3987DB4-5D53-41FE-929E-6FD785263022}"/>
              </a:ext>
            </a:extLst>
          </p:cNvPr>
          <p:cNvSpPr/>
          <p:nvPr/>
        </p:nvSpPr>
        <p:spPr>
          <a:xfrm>
            <a:off x="5742451" y="3597348"/>
            <a:ext cx="59646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6767E89-31FE-4B8C-9A94-21CDF828CC94}"/>
              </a:ext>
            </a:extLst>
          </p:cNvPr>
          <p:cNvSpPr/>
          <p:nvPr/>
        </p:nvSpPr>
        <p:spPr>
          <a:xfrm>
            <a:off x="5862276" y="4794222"/>
            <a:ext cx="59646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4C6B042-3D7F-4C99-9B32-3A51306ED693}"/>
                  </a:ext>
                </a:extLst>
              </p:cNvPr>
              <p:cNvSpPr txBox="1"/>
              <p:nvPr/>
            </p:nvSpPr>
            <p:spPr>
              <a:xfrm>
                <a:off x="6440424" y="4438161"/>
                <a:ext cx="57614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6"/>
                    </a:solidFill>
                  </a:rPr>
                  <a:t>Case 3 :</a:t>
                </a:r>
                <a:r>
                  <a:rPr lang="en-US" altLang="zh-CN" sz="2800" b="1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/>
                      <m:t>𝑇</m:t>
                    </m:r>
                    <m:d>
                      <m:dPr>
                        <m:ctrlPr>
                          <a:rPr lang="zh-CN" altLang="zh-CN" sz="3200" i="1"/>
                        </m:ctrlPr>
                      </m:dPr>
                      <m:e>
                        <m:r>
                          <a:rPr lang="en-US" altLang="zh-CN" sz="3200" i="1"/>
                          <m:t>𝑛</m:t>
                        </m:r>
                        <m:r>
                          <a:rPr lang="en-US" altLang="zh-CN" sz="3200" i="1"/>
                          <m:t>−1</m:t>
                        </m:r>
                      </m:e>
                    </m:d>
                    <m:r>
                      <a:rPr lang="en-US" altLang="zh-CN" sz="3200" i="1"/>
                      <m:t>+</m:t>
                    </m:r>
                    <m:r>
                      <a:rPr lang="en-US" altLang="zh-CN" sz="3200" i="1"/>
                      <m:t>𝑑</m:t>
                    </m:r>
                    <m:r>
                      <a:rPr lang="en-US" altLang="zh-CN" sz="3200" i="1"/>
                      <m:t>+ </m:t>
                    </m:r>
                    <m:r>
                      <a:rPr lang="en-US" altLang="zh-CN" sz="3200" i="1"/>
                      <m:t>𝛩</m:t>
                    </m:r>
                    <m:d>
                      <m:dPr>
                        <m:ctrlPr>
                          <a:rPr lang="zh-CN" altLang="zh-CN" sz="3200" i="1"/>
                        </m:ctrlPr>
                      </m:dPr>
                      <m:e>
                        <m:r>
                          <a:rPr lang="en-US" altLang="zh-CN" sz="3200" i="1"/>
                          <m:t>1</m:t>
                        </m:r>
                      </m:e>
                    </m:d>
                  </m:oMath>
                </a14:m>
                <a:endParaRPr lang="en-US" altLang="zh-CN" sz="22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4C6B042-3D7F-4C99-9B32-3A51306E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24" y="4438161"/>
                <a:ext cx="5761408" cy="584775"/>
              </a:xfrm>
              <a:prstGeom prst="rect">
                <a:avLst/>
              </a:prstGeom>
              <a:blipFill>
                <a:blip r:embed="rId4"/>
                <a:stretch>
                  <a:fillRect l="-275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56F1A5-B9A1-4840-A41F-ADED4B2B2247}"/>
                  </a:ext>
                </a:extLst>
              </p:cNvPr>
              <p:cNvSpPr txBox="1"/>
              <p:nvPr/>
            </p:nvSpPr>
            <p:spPr>
              <a:xfrm>
                <a:off x="3153338" y="1458215"/>
                <a:ext cx="27272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6"/>
                    </a:solidFill>
                  </a:rPr>
                  <a:t>Case 1 : </a:t>
                </a:r>
                <a14:m>
                  <m:oMath xmlns:m="http://schemas.openxmlformats.org/officeDocument/2006/math">
                    <m:r>
                      <a:rPr lang="en-US" altLang="zh-CN" sz="3200" i="1"/>
                      <m:t>𝛩</m:t>
                    </m:r>
                    <m:d>
                      <m:dPr>
                        <m:ctrlPr>
                          <a:rPr lang="zh-CN" altLang="zh-CN" sz="3200" i="1"/>
                        </m:ctrlPr>
                      </m:dPr>
                      <m:e>
                        <m:r>
                          <a:rPr lang="en-US" altLang="zh-CN" sz="3200" i="1"/>
                          <m:t>1</m:t>
                        </m:r>
                      </m:e>
                    </m:d>
                  </m:oMath>
                </a14:m>
                <a:endParaRPr lang="en-US" altLang="zh-CN" sz="22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56F1A5-B9A1-4840-A41F-ADED4B2B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38" y="1458215"/>
                <a:ext cx="2727258" cy="584775"/>
              </a:xfrm>
              <a:prstGeom prst="rect">
                <a:avLst/>
              </a:prstGeom>
              <a:blipFill>
                <a:blip r:embed="rId5"/>
                <a:stretch>
                  <a:fillRect l="-5580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右 28">
            <a:extLst>
              <a:ext uri="{FF2B5EF4-FFF2-40B4-BE49-F238E27FC236}">
                <a16:creationId xmlns:a16="http://schemas.microsoft.com/office/drawing/2014/main" id="{48839AD8-9743-4A2E-9480-599166F6E0C1}"/>
              </a:ext>
            </a:extLst>
          </p:cNvPr>
          <p:cNvSpPr/>
          <p:nvPr/>
        </p:nvSpPr>
        <p:spPr>
          <a:xfrm rot="21383459">
            <a:off x="2442974" y="1778894"/>
            <a:ext cx="59646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94F535-9C83-4894-AE50-30AA3E5BD2FB}"/>
              </a:ext>
            </a:extLst>
          </p:cNvPr>
          <p:cNvSpPr/>
          <p:nvPr/>
        </p:nvSpPr>
        <p:spPr>
          <a:xfrm>
            <a:off x="821945" y="1422059"/>
            <a:ext cx="1620181" cy="76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49D0FB-3B84-4726-9B26-BAF2875822C1}"/>
                  </a:ext>
                </a:extLst>
              </p:cNvPr>
              <p:cNvSpPr txBox="1"/>
              <p:nvPr/>
            </p:nvSpPr>
            <p:spPr>
              <a:xfrm>
                <a:off x="5322791" y="1580356"/>
                <a:ext cx="6880686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E63100"/>
                          </a:solidFill>
                        </a:rPr>
                        <m:t>𝑻</m:t>
                      </m:r>
                      <m:d>
                        <m:dPr>
                          <m:ctrlPr>
                            <a:rPr lang="zh-CN" altLang="zh-CN" sz="2800" b="1" i="1">
                              <a:solidFill>
                                <a:srgbClr val="E63100"/>
                              </a:solidFill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E63100"/>
                              </a:solidFill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E63100"/>
                          </a:solidFill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b="1" i="1">
                              <a:solidFill>
                                <a:srgbClr val="E63100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b="1" i="1">
                                  <a:solidFill>
                                    <a:srgbClr val="E63100"/>
                                  </a:solidFill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𝜣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                                 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𝒄𝒂𝒔𝒆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zh-CN" sz="2800" b="1" i="1" smtClean="0">
                                  <a:solidFill>
                                    <a:srgbClr val="E6310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+ 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𝜣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        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𝒄𝒂𝒔𝒆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𝒅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+ </m:t>
                              </m:r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𝜣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E631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E63100"/>
                                  </a:solidFill>
                                </a:rPr>
                                <m:t>  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𝒄𝒂𝒔𝒆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E631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800" b="1" dirty="0"/>
              </a:p>
              <a:p>
                <a:endParaRPr lang="en-US" altLang="zh-CN" sz="2400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49D0FB-3B84-4726-9B26-BAF28758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91" y="1580356"/>
                <a:ext cx="6880686" cy="2391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B30B4E-1E20-451D-A900-9E1401B35C93}"/>
                  </a:ext>
                </a:extLst>
              </p:cNvPr>
              <p:cNvSpPr txBox="1"/>
              <p:nvPr/>
            </p:nvSpPr>
            <p:spPr>
              <a:xfrm>
                <a:off x="6010321" y="5466766"/>
                <a:ext cx="66216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</a:rPr>
                      <m:t>𝑻</m:t>
                    </m:r>
                    <m:d>
                      <m:d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</a:rPr>
                          <m:t>𝒏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𝑻</m:t>
                    </m:r>
                    <m:d>
                      <m:d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</a:rPr>
                          <m:t>𝟏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+ 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𝜣</m:t>
                    </m:r>
                    <m:d>
                      <m:d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</a:rPr>
                          <m:t>𝟏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𝜣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B30B4E-1E20-451D-A900-9E1401B3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21" y="5466766"/>
                <a:ext cx="6621613" cy="584775"/>
              </a:xfrm>
              <a:prstGeom prst="rect">
                <a:avLst/>
              </a:prstGeom>
              <a:blipFill>
                <a:blip r:embed="rId7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1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/>
      <p:bldP spid="21" grpId="0" animBg="1"/>
      <p:bldP spid="23" grpId="0" animBg="1"/>
      <p:bldP spid="24" grpId="0" animBg="1"/>
      <p:bldP spid="25" grpId="0"/>
      <p:bldP spid="28" grpId="0"/>
      <p:bldP spid="29" grpId="0" animBg="1"/>
      <p:bldP spid="20" grpId="0" animBg="1"/>
      <p:bldP spid="2" grpId="0"/>
      <p:bldP spid="2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01FFC0-65BC-4A28-9B4C-E07364A21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175E93-C3F5-4E67-8DC2-9574DD791C3C}"/>
              </a:ext>
            </a:extLst>
          </p:cNvPr>
          <p:cNvSpPr/>
          <p:nvPr/>
        </p:nvSpPr>
        <p:spPr>
          <a:xfrm>
            <a:off x="2380593" y="1613118"/>
            <a:ext cx="743081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pPr algn="ctr"/>
            <a:r>
              <a:rPr lang="en-US" altLang="zh-CN" sz="6600" b="1" dirty="0"/>
              <a:t>Thank You!</a:t>
            </a:r>
            <a:endParaRPr lang="en-US" altLang="zh-CN" sz="3200" b="1" dirty="0"/>
          </a:p>
          <a:p>
            <a:pPr algn="ctr"/>
            <a:endParaRPr lang="en-US" altLang="zh-CN" sz="4800" b="1" dirty="0"/>
          </a:p>
          <a:p>
            <a:pPr algn="ctr"/>
            <a:r>
              <a:rPr lang="en-US" altLang="zh-CN" sz="4800" b="1" dirty="0"/>
              <a:t>Criticism and Suggestions </a:t>
            </a:r>
          </a:p>
          <a:p>
            <a:pPr algn="ctr"/>
            <a:r>
              <a:rPr lang="en-US" altLang="zh-CN" sz="4800" b="1" dirty="0"/>
              <a:t>are welcome!</a:t>
            </a:r>
          </a:p>
        </p:txBody>
      </p:sp>
    </p:spTree>
    <p:extLst>
      <p:ext uri="{BB962C8B-B14F-4D97-AF65-F5344CB8AC3E}">
        <p14:creationId xmlns:p14="http://schemas.microsoft.com/office/powerpoint/2010/main" val="404837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788</Words>
  <Application>Microsoft Office PowerPoint</Application>
  <PresentationFormat>宽屏</PresentationFormat>
  <Paragraphs>115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huangjunhaobinghui@outlook.com</dc:creator>
  <cp:lastModifiedBy>huangjunhaobinghui@outlook.com</cp:lastModifiedBy>
  <cp:revision>52</cp:revision>
  <dcterms:created xsi:type="dcterms:W3CDTF">2020-06-09T16:18:09Z</dcterms:created>
  <dcterms:modified xsi:type="dcterms:W3CDTF">2020-06-10T15:09:25Z</dcterms:modified>
</cp:coreProperties>
</file>