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x="10693400" cy="7559293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	<Relationship Id="rId8" Type="http://schemas.openxmlformats.org/officeDocument/2006/relationships/slide" Target="slides/slide3.xml" />
	<Relationship Id="rId9" Type="http://schemas.openxmlformats.org/officeDocument/2006/relationships/slide" Target="slides/slide4.xml" />
	<Relationship Id="rId10" Type="http://schemas.openxmlformats.org/officeDocument/2006/relationships/slide" Target="slides/slide5.xml" />
	<Relationship Id="rId11" Type="http://schemas.openxmlformats.org/officeDocument/2006/relationships/slide" Target="slides/slide6.xml" />
	<Relationship Id="rId12" Type="http://schemas.openxmlformats.org/officeDocument/2006/relationships/slide" Target="slides/slide7.xml" />
	<Relationship Id="rId13" Type="http://schemas.openxmlformats.org/officeDocument/2006/relationships/slide" Target="slides/slide8.xml" />
	<Relationship Id="rId14" Type="http://schemas.openxmlformats.org/officeDocument/2006/relationships/slide" Target="slides/slide9.xml" />
	<Relationship Id="rId15" Type="http://schemas.openxmlformats.org/officeDocument/2006/relationships/slide" Target="slides/slide10.xml" />
	<Relationship Id="rId16" Type="http://schemas.openxmlformats.org/officeDocument/2006/relationships/slide" Target="slides/slide11.xml" />
	<Relationship Id="rId17" Type="http://schemas.openxmlformats.org/officeDocument/2006/relationships/slide" Target="slides/slide12.xml" />
	<Relationship Id="rId18" Type="http://schemas.openxmlformats.org/officeDocument/2006/relationships/slide" Target="slides/slide13.xml" />
	<Relationship Id="rId19" Type="http://schemas.openxmlformats.org/officeDocument/2006/relationships/slide" Target="slides/slide14.xml" />
	<Relationship Id="rId20" Type="http://schemas.openxmlformats.org/officeDocument/2006/relationships/slide" Target="slides/slide15.xml" />
	<Relationship Id="rId21" Type="http://schemas.openxmlformats.org/officeDocument/2006/relationships/slide" Target="slides/slide16.xml" />
	<Relationship Id="rId22" Type="http://schemas.openxmlformats.org/officeDocument/2006/relationships/slide" Target="slides/slide17.xml" />
	<Relationship Id="rId23" Type="http://schemas.openxmlformats.org/officeDocument/2006/relationships/slide" Target="slides/slide18.xml" />
	<Relationship Id="rId24" Type="http://schemas.openxmlformats.org/officeDocument/2006/relationships/slide" Target="slides/slide19.xml" />
	<Relationship Id="rId25" Type="http://schemas.openxmlformats.org/officeDocument/2006/relationships/slide" Target="slides/slide20.xml" />
	<Relationship Id="rId26" Type="http://schemas.openxmlformats.org/officeDocument/2006/relationships/slide" Target="slides/slide21.xml" />
	<Relationship Id="rId27" Type="http://schemas.openxmlformats.org/officeDocument/2006/relationships/slide" Target="slides/slide22.xml" />
	<Relationship Id="rId28" Type="http://schemas.openxmlformats.org/officeDocument/2006/relationships/slide" Target="slides/slide23.xml" />
	<Relationship Id="rId29" Type="http://schemas.openxmlformats.org/officeDocument/2006/relationships/slide" Target="slides/slide24.xml" />
	<Relationship Id="rId30" Type="http://schemas.openxmlformats.org/officeDocument/2006/relationships/slide" Target="slides/slide25.xml" />
	<Relationship Id="rId31" Type="http://schemas.openxmlformats.org/officeDocument/2006/relationships/slide" Target="slides/slide26.xml" />
	<Relationship Id="rId32" Type="http://schemas.openxmlformats.org/officeDocument/2006/relationships/slide" Target="slides/slide27.xml" />
	<Relationship Id="rId33" Type="http://schemas.openxmlformats.org/officeDocument/2006/relationships/slide" Target="slides/slide28.xml" />
	<Relationship Id="rId34" Type="http://schemas.openxmlformats.org/officeDocument/2006/relationships/slide" Target="slides/slide29.xml" />
	<Relationship Id="rId35" Type="http://schemas.openxmlformats.org/officeDocument/2006/relationships/slide" Target="slides/slide30.xml" />
	<Relationship Id="rId36" Type="http://schemas.openxmlformats.org/officeDocument/2006/relationships/slide" Target="slides/slide31.xml" />
	<Relationship Id="rId37" Type="http://schemas.openxmlformats.org/officeDocument/2006/relationships/slide" Target="slides/slide32.xml" />
	<Relationship Id="rId38" Type="http://schemas.openxmlformats.org/officeDocument/2006/relationships/slide" Target="slides/slide33.xml" />
	<Relationship Id="rId39" Type="http://schemas.openxmlformats.org/officeDocument/2006/relationships/slide" Target="slides/slide34.xml" />
	<Relationship Id="rId40" Type="http://schemas.openxmlformats.org/officeDocument/2006/relationships/slide" Target="slides/slide35.xml" />
	<Relationship Id="rId41" Type="http://schemas.openxmlformats.org/officeDocument/2006/relationships/slide" Target="slides/slide36.xml" />
	<Relationship Id="rId42" Type="http://schemas.openxmlformats.org/officeDocument/2006/relationships/slide" Target="slides/slide37.xml" />
	<Relationship Id="rId43" Type="http://schemas.openxmlformats.org/officeDocument/2006/relationships/slide" Target="slides/slide38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.jpeg" />
</Relationships>
</file>

<file path=ppt/slides/_rels/slide1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0.jpeg" />
	<Relationship Id="rId3" Type="http://schemas.openxmlformats.org/officeDocument/2006/relationships/image" Target="../media/image11.jpeg" />
</Relationships>
</file>

<file path=ppt/slides/_rels/slide1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2.jpeg" />
	<Relationship Id="rId3" Type="http://schemas.openxmlformats.org/officeDocument/2006/relationships/image" Target="../media/image13.jpeg" />
</Relationships>
</file>

<file path=ppt/slides/_rels/slide1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4.jpeg" />
</Relationships>
</file>

<file path=ppt/slides/_rels/slide1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5.jpeg" />
</Relationships>
</file>

<file path=ppt/slides/_rels/slide1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6.jpeg" />
</Relationships>
</file>

<file path=ppt/slides/_rels/slide1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7.jpeg" />
</Relationships>
</file>

<file path=ppt/slides/_rels/slide1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8.jpeg" />
</Relationships>
</file>

<file path=ppt/slides/_rels/slide1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9.jpeg" />
</Relationships>
</file>

<file path=ppt/slides/_rels/slide1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0.jpeg" />
</Relationships>
</file>

<file path=ppt/slides/_rels/slide1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1.jpeg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.jpeg" />
</Relationships>
</file>

<file path=ppt/slides/_rels/slide2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2.jpeg" />
</Relationships>
</file>

<file path=ppt/slides/_rels/slide2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3.jpeg" />
</Relationships>
</file>

<file path=ppt/slides/_rels/slide2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4.jpeg" />
</Relationships>
</file>

<file path=ppt/slides/_rels/slide2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5.jpeg" />
</Relationships>
</file>

<file path=ppt/slides/_rels/slide2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6.jpeg" />
</Relationships>
</file>

<file path=ppt/slides/_rels/slide2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7.jpeg" />
</Relationships>
</file>

<file path=ppt/slides/_rels/slide2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8.jpeg" />
</Relationships>
</file>

<file path=ppt/slides/_rels/slide2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9.jpeg" />
</Relationships>
</file>

<file path=ppt/slides/_rels/slide2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0.jpeg" />
</Relationships>
</file>

<file path=ppt/slides/_rels/slide2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1.jpeg" 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.jpeg" />
</Relationships>
</file>

<file path=ppt/slides/_rels/slide3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2.jpeg" />
</Relationships>
</file>

<file path=ppt/slides/_rels/slide3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3.jpeg" />
</Relationships>
</file>

<file path=ppt/slides/_rels/slide3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4.jpeg" />
</Relationships>
</file>

<file path=ppt/slides/_rels/slide3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5.jpeg" />
</Relationships>
</file>

<file path=ppt/slides/_rels/slide3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6.jpeg" />
</Relationships>
</file>

<file path=ppt/slides/_rels/slide3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7.jpeg" />
</Relationships>
</file>

<file path=ppt/slides/_rels/slide3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8.jpeg" />
</Relationships>
</file>

<file path=ppt/slides/_rels/slide3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9.jpeg" />
</Relationships>
</file>

<file path=ppt/slides/_rels/slide3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0.jpeg" />
</Relationships>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.jpeg" />
</Relationships>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5.jpeg" />
</Relationships>
</file>

<file path=ppt/slides/_rels/slide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6.jpeg" />
</Relationships>
</file>

<file path=ppt/slides/_rels/slide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7.jpeg" />
</Relationships>
</file>

<file path=ppt/slides/_rels/slide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8.jpeg" />
</Relationships>
</file>

<file path=ppt/slides/_rels/slide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9.jpeg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61695"/>
            <a:ext cx="9144000" cy="6845300"/>
          </a:xfrm>
          <a:custGeom>
            <a:avLst/>
            <a:gdLst>
              <a:gd name="connsiteX0" fmla="*/ 0 w 9144000"/>
              <a:gd name="connsiteY0" fmla="*/ 0 h 6845300"/>
              <a:gd name="connsiteX1" fmla="*/ 9143999 w 9144000"/>
              <a:gd name="connsiteY1" fmla="*/ 0 h 6845300"/>
              <a:gd name="connsiteX2" fmla="*/ 9143999 w 9144000"/>
              <a:gd name="connsiteY2" fmla="*/ 6845299 h 6845300"/>
              <a:gd name="connsiteX3" fmla="*/ 0 w 9144000"/>
              <a:gd name="connsiteY3" fmla="*/ 6845299 h 6845300"/>
              <a:gd name="connsiteX4" fmla="*/ 0 w 9144000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45300">
                <a:moveTo>
                  <a:pt x="0" y="0"/>
                </a:moveTo>
                <a:lnTo>
                  <a:pt x="9143999" y="0"/>
                </a:lnTo>
                <a:lnTo>
                  <a:pt x="9143999" y="6845299"/>
                </a:lnTo>
                <a:lnTo>
                  <a:pt x="0" y="68452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95865" y="6913371"/>
            <a:ext cx="1317244" cy="299974"/>
          </a:xfrm>
          <a:custGeom>
            <a:avLst/>
            <a:gdLst>
              <a:gd name="connsiteX0" fmla="*/ 54355 w 1317244"/>
              <a:gd name="connsiteY0" fmla="*/ 6350 h 299974"/>
              <a:gd name="connsiteX1" fmla="*/ 6350 w 1317244"/>
              <a:gd name="connsiteY1" fmla="*/ 54356 h 299974"/>
              <a:gd name="connsiteX2" fmla="*/ 6350 w 1317244"/>
              <a:gd name="connsiteY2" fmla="*/ 245618 h 299974"/>
              <a:gd name="connsiteX3" fmla="*/ 54355 w 1317244"/>
              <a:gd name="connsiteY3" fmla="*/ 293623 h 299974"/>
              <a:gd name="connsiteX4" fmla="*/ 1263650 w 1317244"/>
              <a:gd name="connsiteY4" fmla="*/ 293623 h 299974"/>
              <a:gd name="connsiteX5" fmla="*/ 1310894 w 1317244"/>
              <a:gd name="connsiteY5" fmla="*/ 245618 h 299974"/>
              <a:gd name="connsiteX6" fmla="*/ 1310894 w 1317244"/>
              <a:gd name="connsiteY6" fmla="*/ 54356 h 299974"/>
              <a:gd name="connsiteX7" fmla="*/ 1263650 w 1317244"/>
              <a:gd name="connsiteY7" fmla="*/ 6350 h 299974"/>
              <a:gd name="connsiteX8" fmla="*/ 54355 w 1317244"/>
              <a:gd name="connsiteY8" fmla="*/ 6350 h 2999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7244" h="299974">
                <a:moveTo>
                  <a:pt x="54355" y="6350"/>
                </a:moveTo>
                <a:cubicBezTo>
                  <a:pt x="27686" y="6350"/>
                  <a:pt x="6350" y="27685"/>
                  <a:pt x="6350" y="54356"/>
                </a:cubicBezTo>
                <a:lnTo>
                  <a:pt x="6350" y="245618"/>
                </a:lnTo>
                <a:cubicBezTo>
                  <a:pt x="6350" y="272288"/>
                  <a:pt x="27686" y="293623"/>
                  <a:pt x="54355" y="293623"/>
                </a:cubicBezTo>
                <a:lnTo>
                  <a:pt x="1263650" y="293623"/>
                </a:lnTo>
                <a:cubicBezTo>
                  <a:pt x="1289558" y="293623"/>
                  <a:pt x="1310894" y="272288"/>
                  <a:pt x="1310894" y="245618"/>
                </a:cubicBezTo>
                <a:lnTo>
                  <a:pt x="1310894" y="54356"/>
                </a:lnTo>
                <a:cubicBezTo>
                  <a:pt x="1310894" y="27685"/>
                  <a:pt x="1289558" y="6350"/>
                  <a:pt x="1263650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92761" y="6903466"/>
            <a:ext cx="1319530" cy="299973"/>
          </a:xfrm>
          <a:custGeom>
            <a:avLst/>
            <a:gdLst>
              <a:gd name="connsiteX0" fmla="*/ 54355 w 1319530"/>
              <a:gd name="connsiteY0" fmla="*/ 6350 h 299973"/>
              <a:gd name="connsiteX1" fmla="*/ 6350 w 1319530"/>
              <a:gd name="connsiteY1" fmla="*/ 54355 h 299973"/>
              <a:gd name="connsiteX2" fmla="*/ 6350 w 1319530"/>
              <a:gd name="connsiteY2" fmla="*/ 246379 h 299973"/>
              <a:gd name="connsiteX3" fmla="*/ 54355 w 1319530"/>
              <a:gd name="connsiteY3" fmla="*/ 293623 h 299973"/>
              <a:gd name="connsiteX4" fmla="*/ 1265174 w 1319530"/>
              <a:gd name="connsiteY4" fmla="*/ 293623 h 299973"/>
              <a:gd name="connsiteX5" fmla="*/ 1313179 w 1319530"/>
              <a:gd name="connsiteY5" fmla="*/ 246379 h 299973"/>
              <a:gd name="connsiteX6" fmla="*/ 1313179 w 1319530"/>
              <a:gd name="connsiteY6" fmla="*/ 54355 h 299973"/>
              <a:gd name="connsiteX7" fmla="*/ 1265174 w 1319530"/>
              <a:gd name="connsiteY7" fmla="*/ 6350 h 299973"/>
              <a:gd name="connsiteX8" fmla="*/ 54355 w 1319530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30" h="299973">
                <a:moveTo>
                  <a:pt x="54355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4355" y="293623"/>
                </a:cubicBezTo>
                <a:lnTo>
                  <a:pt x="1265174" y="293623"/>
                </a:lnTo>
                <a:cubicBezTo>
                  <a:pt x="1291844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844" y="6350"/>
                  <a:pt x="1265174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605659" y="6903466"/>
            <a:ext cx="1319530" cy="299973"/>
          </a:xfrm>
          <a:custGeom>
            <a:avLst/>
            <a:gdLst>
              <a:gd name="connsiteX0" fmla="*/ 54355 w 1319530"/>
              <a:gd name="connsiteY0" fmla="*/ 6350 h 299973"/>
              <a:gd name="connsiteX1" fmla="*/ 6350 w 1319530"/>
              <a:gd name="connsiteY1" fmla="*/ 54355 h 299973"/>
              <a:gd name="connsiteX2" fmla="*/ 6350 w 1319530"/>
              <a:gd name="connsiteY2" fmla="*/ 246379 h 299973"/>
              <a:gd name="connsiteX3" fmla="*/ 54355 w 1319530"/>
              <a:gd name="connsiteY3" fmla="*/ 293623 h 299973"/>
              <a:gd name="connsiteX4" fmla="*/ 1265173 w 1319530"/>
              <a:gd name="connsiteY4" fmla="*/ 293623 h 299973"/>
              <a:gd name="connsiteX5" fmla="*/ 1313179 w 1319530"/>
              <a:gd name="connsiteY5" fmla="*/ 246379 h 299973"/>
              <a:gd name="connsiteX6" fmla="*/ 1313179 w 1319530"/>
              <a:gd name="connsiteY6" fmla="*/ 54355 h 299973"/>
              <a:gd name="connsiteX7" fmla="*/ 1265173 w 1319530"/>
              <a:gd name="connsiteY7" fmla="*/ 6350 h 299973"/>
              <a:gd name="connsiteX8" fmla="*/ 54355 w 1319530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30" h="299973">
                <a:moveTo>
                  <a:pt x="54355" y="6350"/>
                </a:moveTo>
                <a:cubicBezTo>
                  <a:pt x="28447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8447" y="293623"/>
                  <a:pt x="54355" y="293623"/>
                </a:cubicBezTo>
                <a:lnTo>
                  <a:pt x="1265173" y="293623"/>
                </a:lnTo>
                <a:cubicBezTo>
                  <a:pt x="1291843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843" y="6350"/>
                  <a:pt x="1265173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99591" y="6903466"/>
            <a:ext cx="1318768" cy="299973"/>
          </a:xfrm>
          <a:custGeom>
            <a:avLst/>
            <a:gdLst>
              <a:gd name="connsiteX0" fmla="*/ 54356 w 1318768"/>
              <a:gd name="connsiteY0" fmla="*/ 6350 h 299973"/>
              <a:gd name="connsiteX1" fmla="*/ 6350 w 1318768"/>
              <a:gd name="connsiteY1" fmla="*/ 54355 h 299973"/>
              <a:gd name="connsiteX2" fmla="*/ 6350 w 1318768"/>
              <a:gd name="connsiteY2" fmla="*/ 246379 h 299973"/>
              <a:gd name="connsiteX3" fmla="*/ 54356 w 1318768"/>
              <a:gd name="connsiteY3" fmla="*/ 293623 h 299973"/>
              <a:gd name="connsiteX4" fmla="*/ 1265173 w 1318768"/>
              <a:gd name="connsiteY4" fmla="*/ 293623 h 299973"/>
              <a:gd name="connsiteX5" fmla="*/ 1312418 w 1318768"/>
              <a:gd name="connsiteY5" fmla="*/ 246379 h 299973"/>
              <a:gd name="connsiteX6" fmla="*/ 1312418 w 1318768"/>
              <a:gd name="connsiteY6" fmla="*/ 54355 h 299973"/>
              <a:gd name="connsiteX7" fmla="*/ 1265173 w 1318768"/>
              <a:gd name="connsiteY7" fmla="*/ 6350 h 299973"/>
              <a:gd name="connsiteX8" fmla="*/ 54356 w 1318768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8" h="299973">
                <a:moveTo>
                  <a:pt x="54356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4356" y="293623"/>
                </a:cubicBezTo>
                <a:lnTo>
                  <a:pt x="1265173" y="293623"/>
                </a:lnTo>
                <a:cubicBezTo>
                  <a:pt x="1291082" y="293623"/>
                  <a:pt x="1312418" y="272288"/>
                  <a:pt x="1312418" y="246379"/>
                </a:cubicBezTo>
                <a:lnTo>
                  <a:pt x="1312418" y="54355"/>
                </a:lnTo>
                <a:cubicBezTo>
                  <a:pt x="1312418" y="28447"/>
                  <a:pt x="1291082" y="6350"/>
                  <a:pt x="1265173" y="6350"/>
                </a:cubicBezTo>
                <a:lnTo>
                  <a:pt x="54356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86693" y="6903466"/>
            <a:ext cx="1318767" cy="299973"/>
          </a:xfrm>
          <a:custGeom>
            <a:avLst/>
            <a:gdLst>
              <a:gd name="connsiteX0" fmla="*/ 53594 w 1318767"/>
              <a:gd name="connsiteY0" fmla="*/ 6350 h 299973"/>
              <a:gd name="connsiteX1" fmla="*/ 6350 w 1318767"/>
              <a:gd name="connsiteY1" fmla="*/ 54355 h 299973"/>
              <a:gd name="connsiteX2" fmla="*/ 6350 w 1318767"/>
              <a:gd name="connsiteY2" fmla="*/ 246379 h 299973"/>
              <a:gd name="connsiteX3" fmla="*/ 53594 w 1318767"/>
              <a:gd name="connsiteY3" fmla="*/ 293623 h 299973"/>
              <a:gd name="connsiteX4" fmla="*/ 1264411 w 1318767"/>
              <a:gd name="connsiteY4" fmla="*/ 293623 h 299973"/>
              <a:gd name="connsiteX5" fmla="*/ 1312417 w 1318767"/>
              <a:gd name="connsiteY5" fmla="*/ 246379 h 299973"/>
              <a:gd name="connsiteX6" fmla="*/ 1312417 w 1318767"/>
              <a:gd name="connsiteY6" fmla="*/ 54355 h 299973"/>
              <a:gd name="connsiteX7" fmla="*/ 1264411 w 1318767"/>
              <a:gd name="connsiteY7" fmla="*/ 6350 h 299973"/>
              <a:gd name="connsiteX8" fmla="*/ 53594 w 1318767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7" h="299973">
                <a:moveTo>
                  <a:pt x="53594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3594" y="293623"/>
                </a:cubicBezTo>
                <a:lnTo>
                  <a:pt x="1264411" y="293623"/>
                </a:lnTo>
                <a:cubicBezTo>
                  <a:pt x="1291082" y="293623"/>
                  <a:pt x="1312417" y="272288"/>
                  <a:pt x="1312417" y="246379"/>
                </a:cubicBezTo>
                <a:lnTo>
                  <a:pt x="1312417" y="54355"/>
                </a:lnTo>
                <a:cubicBezTo>
                  <a:pt x="1312417" y="28447"/>
                  <a:pt x="1291082" y="6350"/>
                  <a:pt x="1264411" y="6350"/>
                </a:cubicBezTo>
                <a:lnTo>
                  <a:pt x="5359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8489" y="6903466"/>
            <a:ext cx="1319529" cy="299973"/>
          </a:xfrm>
          <a:custGeom>
            <a:avLst/>
            <a:gdLst>
              <a:gd name="connsiteX0" fmla="*/ 54355 w 1319529"/>
              <a:gd name="connsiteY0" fmla="*/ 6350 h 299973"/>
              <a:gd name="connsiteX1" fmla="*/ 6350 w 1319529"/>
              <a:gd name="connsiteY1" fmla="*/ 54355 h 299973"/>
              <a:gd name="connsiteX2" fmla="*/ 6350 w 1319529"/>
              <a:gd name="connsiteY2" fmla="*/ 246379 h 299973"/>
              <a:gd name="connsiteX3" fmla="*/ 54355 w 1319529"/>
              <a:gd name="connsiteY3" fmla="*/ 293623 h 299973"/>
              <a:gd name="connsiteX4" fmla="*/ 1265173 w 1319529"/>
              <a:gd name="connsiteY4" fmla="*/ 293623 h 299973"/>
              <a:gd name="connsiteX5" fmla="*/ 1313179 w 1319529"/>
              <a:gd name="connsiteY5" fmla="*/ 246379 h 299973"/>
              <a:gd name="connsiteX6" fmla="*/ 1313179 w 1319529"/>
              <a:gd name="connsiteY6" fmla="*/ 54355 h 299973"/>
              <a:gd name="connsiteX7" fmla="*/ 1265173 w 1319529"/>
              <a:gd name="connsiteY7" fmla="*/ 6350 h 299973"/>
              <a:gd name="connsiteX8" fmla="*/ 54355 w 1319529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29" h="299973">
                <a:moveTo>
                  <a:pt x="54355" y="6350"/>
                </a:moveTo>
                <a:cubicBezTo>
                  <a:pt x="27686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6" y="293623"/>
                  <a:pt x="54355" y="293623"/>
                </a:cubicBezTo>
                <a:lnTo>
                  <a:pt x="1265173" y="293623"/>
                </a:lnTo>
                <a:cubicBezTo>
                  <a:pt x="1291082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082" y="6350"/>
                  <a:pt x="1265173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75319" y="6903466"/>
            <a:ext cx="1318768" cy="299973"/>
          </a:xfrm>
          <a:custGeom>
            <a:avLst/>
            <a:gdLst>
              <a:gd name="connsiteX0" fmla="*/ 53594 w 1318768"/>
              <a:gd name="connsiteY0" fmla="*/ 6350 h 299973"/>
              <a:gd name="connsiteX1" fmla="*/ 6350 w 1318768"/>
              <a:gd name="connsiteY1" fmla="*/ 54355 h 299973"/>
              <a:gd name="connsiteX2" fmla="*/ 6350 w 1318768"/>
              <a:gd name="connsiteY2" fmla="*/ 246379 h 299973"/>
              <a:gd name="connsiteX3" fmla="*/ 53594 w 1318768"/>
              <a:gd name="connsiteY3" fmla="*/ 293623 h 299973"/>
              <a:gd name="connsiteX4" fmla="*/ 1264412 w 1318768"/>
              <a:gd name="connsiteY4" fmla="*/ 293623 h 299973"/>
              <a:gd name="connsiteX5" fmla="*/ 1312418 w 1318768"/>
              <a:gd name="connsiteY5" fmla="*/ 246379 h 299973"/>
              <a:gd name="connsiteX6" fmla="*/ 1312418 w 1318768"/>
              <a:gd name="connsiteY6" fmla="*/ 54355 h 299973"/>
              <a:gd name="connsiteX7" fmla="*/ 1264412 w 1318768"/>
              <a:gd name="connsiteY7" fmla="*/ 6350 h 299973"/>
              <a:gd name="connsiteX8" fmla="*/ 53594 w 1318768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8" h="299973">
                <a:moveTo>
                  <a:pt x="53594" y="6350"/>
                </a:moveTo>
                <a:cubicBezTo>
                  <a:pt x="27686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6" y="293623"/>
                  <a:pt x="53594" y="293623"/>
                </a:cubicBezTo>
                <a:lnTo>
                  <a:pt x="1264412" y="293623"/>
                </a:lnTo>
                <a:cubicBezTo>
                  <a:pt x="1291082" y="293623"/>
                  <a:pt x="1312418" y="272288"/>
                  <a:pt x="1312418" y="246379"/>
                </a:cubicBezTo>
                <a:lnTo>
                  <a:pt x="1312418" y="54355"/>
                </a:lnTo>
                <a:cubicBezTo>
                  <a:pt x="1312418" y="28447"/>
                  <a:pt x="1291082" y="6350"/>
                  <a:pt x="1264412" y="6350"/>
                </a:cubicBezTo>
                <a:lnTo>
                  <a:pt x="5359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58893" y="1402626"/>
            <a:ext cx="34391" cy="1524431"/>
          </a:xfrm>
          <a:custGeom>
            <a:avLst/>
            <a:gdLst>
              <a:gd name="connsiteX0" fmla="*/ 8597 w 34391"/>
              <a:gd name="connsiteY0" fmla="*/ 8597 h 1524431"/>
              <a:gd name="connsiteX1" fmla="*/ 8597 w 34391"/>
              <a:gd name="connsiteY1" fmla="*/ 1515833 h 15244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4391" h="1524431">
                <a:moveTo>
                  <a:pt x="8597" y="8597"/>
                </a:moveTo>
                <a:lnTo>
                  <a:pt x="8597" y="151583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141133" y="1402626"/>
            <a:ext cx="34391" cy="1524431"/>
          </a:xfrm>
          <a:custGeom>
            <a:avLst/>
            <a:gdLst>
              <a:gd name="connsiteX0" fmla="*/ 8597 w 34391"/>
              <a:gd name="connsiteY0" fmla="*/ 8597 h 1524431"/>
              <a:gd name="connsiteX1" fmla="*/ 8597 w 34391"/>
              <a:gd name="connsiteY1" fmla="*/ 1515833 h 15244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4391" h="1524431">
                <a:moveTo>
                  <a:pt x="8597" y="8597"/>
                </a:moveTo>
                <a:lnTo>
                  <a:pt x="8597" y="151583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4839" y="361695"/>
            <a:ext cx="668273" cy="6502400"/>
          </a:xfrm>
          <a:custGeom>
            <a:avLst/>
            <a:gdLst>
              <a:gd name="connsiteX0" fmla="*/ 0 w 668273"/>
              <a:gd name="connsiteY0" fmla="*/ 0 h 6502400"/>
              <a:gd name="connsiteX1" fmla="*/ 668273 w 668273"/>
              <a:gd name="connsiteY1" fmla="*/ 0 h 6502400"/>
              <a:gd name="connsiteX2" fmla="*/ 668273 w 668273"/>
              <a:gd name="connsiteY2" fmla="*/ 6502399 h 6502400"/>
              <a:gd name="connsiteX3" fmla="*/ 0 w 668273"/>
              <a:gd name="connsiteY3" fmla="*/ 6502399 h 6502400"/>
              <a:gd name="connsiteX4" fmla="*/ 0 w 668273"/>
              <a:gd name="connsiteY4" fmla="*/ 0 h 6502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68273" h="6502400">
                <a:moveTo>
                  <a:pt x="0" y="0"/>
                </a:moveTo>
                <a:lnTo>
                  <a:pt x="668273" y="0"/>
                </a:lnTo>
                <a:lnTo>
                  <a:pt x="668273" y="6502399"/>
                </a:lnTo>
                <a:lnTo>
                  <a:pt x="0" y="6502399"/>
                </a:lnTo>
                <a:lnTo>
                  <a:pt x="0" y="0"/>
                </a:lnTo>
              </a:path>
            </a:pathLst>
          </a:custGeom>
          <a:solidFill>
            <a:srgbClr val="ffff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6908800"/>
            <a:ext cx="9169400" cy="304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2387600" y="1892300"/>
            <a:ext cx="19558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>
							</a:tabLst>
            </a:pPr>
            <a:r>
              <a:rPr lang="en-US" altLang="zh-CN" sz="274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74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4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274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4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det(</a:t>
            </a:r>
            <a:r>
              <a:rPr lang="en-US" altLang="zh-CN" sz="274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58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sz="274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74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4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302000" y="3086100"/>
            <a:ext cx="1282700" cy="63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0"/>
              </a:lnSpc>
              <a:tabLst>
							</a:tabLst>
            </a:pPr>
            <a:r>
              <a:rPr lang="en-US" altLang="zh-CN" sz="4113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</a:t>
            </a:r>
            <a:r>
              <a:rPr lang="en-US" altLang="zh-CN" sz="368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684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</a:t>
            </a:r>
            <a:r>
              <a:rPr lang="en-US" altLang="zh-CN" sz="368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3684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</a:t>
            </a:r>
            <a:r>
              <a:rPr lang="en-US" altLang="zh-CN" sz="274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4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81300" y="3175000"/>
            <a:ext cx="1905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74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02100" y="3175000"/>
            <a:ext cx="1905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74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10300" y="3213100"/>
            <a:ext cx="11176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							</a:tabLst>
            </a:pPr>
            <a:r>
              <a:rPr lang="en-US" altLang="zh-CN" sz="274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58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74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42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74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806700" y="4102100"/>
            <a:ext cx="37973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>
							</a:tabLst>
            </a:pPr>
            <a:r>
              <a:rPr lang="en-US" altLang="zh-CN" sz="2883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4324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</a:t>
            </a:r>
            <a:r>
              <a:rPr lang="en-US" altLang="zh-CN" sz="3874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</a:t>
            </a:r>
            <a:r>
              <a:rPr lang="en-US" altLang="zh-CN" sz="2883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288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874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</a:t>
            </a:r>
            <a:r>
              <a:rPr lang="en-US" altLang="zh-CN" sz="288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83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66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20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20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208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120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20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6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666" dirty="0" smtClean="0"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en-US" altLang="zh-CN" sz="1666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20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20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66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613400" y="4241800"/>
            <a:ext cx="5588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							</a:tabLst>
            </a:pPr>
            <a:r>
              <a:rPr lang="en-US" altLang="zh-CN" sz="2883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883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806700" y="4991100"/>
            <a:ext cx="3810000" cy="71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600"/>
              </a:lnSpc>
              <a:tabLst>
							</a:tabLst>
            </a:pPr>
            <a:r>
              <a:rPr lang="en-US" altLang="zh-CN" sz="307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4606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</a:t>
            </a:r>
            <a:r>
              <a:rPr lang="en-US" altLang="zh-CN" sz="4126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</a:t>
            </a:r>
            <a:r>
              <a:rPr lang="en-US" altLang="zh-CN" sz="307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307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4126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</a:t>
            </a:r>
            <a:r>
              <a:rPr lang="en-US" altLang="zh-CN" sz="307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7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77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28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287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altLang="zh-CN" sz="128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7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7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77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77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070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307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77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28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77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22700" y="69596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上页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135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下页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216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结束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181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返回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019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首页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66800" y="1143000"/>
            <a:ext cx="0" cy="340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3197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第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3197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一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3197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章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100"/>
              </a:lnSpc>
              <a:tabLst>
							</a:tabLst>
            </a:pPr>
            <a:r>
              <a:rPr lang="en-US" altLang="zh-CN" sz="3197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行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3197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列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3197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式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03400" y="825500"/>
            <a:ext cx="3937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3197" dirty="0" smtClean="0">
                <a:solidFill>
                  <a:srgbClr val="3333cc"/>
                </a:solidFill>
                <a:latin typeface="隶书" pitchFamily="18" charset="0"/>
                <a:cs typeface="隶书" pitchFamily="18" charset="0"/>
              </a:rPr>
              <a:t>一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819400" y="825500"/>
            <a:ext cx="4813300" cy="4800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279400" algn="l"/>
                <a:tab pos="1409700" algn="l"/>
                <a:tab pos="1498600" algn="l"/>
                <a:tab pos="1676400" algn="l"/>
                <a:tab pos="1701800" algn="l"/>
                <a:tab pos="1727200" algn="l"/>
                <a:tab pos="1790700" algn="l"/>
                <a:tab pos="1905000" algn="l"/>
                <a:tab pos="2044700" algn="l"/>
                <a:tab pos="2882900" algn="l"/>
              </a:tabLst>
            </a:pPr>
            <a:r>
              <a:rPr lang="en-US" altLang="zh-CN" sz="3197" dirty="0" smtClean="0">
                <a:solidFill>
                  <a:srgbClr val="3333cc"/>
                </a:solidFill>
                <a:latin typeface="隶书" pitchFamily="18" charset="0"/>
                <a:cs typeface="隶书" pitchFamily="18" charset="0"/>
              </a:rPr>
              <a:t>n</a:t>
            </a:r>
            <a:r>
              <a:rPr lang="en-US" altLang="zh-CN" sz="3197" dirty="0" smtClean="0">
                <a:solidFill>
                  <a:srgbClr val="3333cc"/>
                </a:solidFill>
                <a:latin typeface="隶书" pitchFamily="18" charset="0"/>
                <a:cs typeface="隶书" pitchFamily="18" charset="0"/>
              </a:rPr>
              <a:t>阶行列式的定义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279400" algn="l"/>
                <a:tab pos="1409700" algn="l"/>
                <a:tab pos="1498600" algn="l"/>
                <a:tab pos="1676400" algn="l"/>
                <a:tab pos="1701800" algn="l"/>
                <a:tab pos="1727200" algn="l"/>
                <a:tab pos="1790700" algn="l"/>
                <a:tab pos="1905000" algn="l"/>
                <a:tab pos="2044700" algn="l"/>
                <a:tab pos="2882900" algn="l"/>
              </a:tabLst>
            </a:pPr>
            <a:r>
              <a:rPr lang="en-US" altLang="zh-CN" dirty="0" smtClean="0"/>
              <a:t>						</a:t>
            </a:r>
            <a:r>
              <a:rPr lang="en-US" altLang="zh-CN" sz="274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58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2742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74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58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altLang="zh-CN" sz="274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42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74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4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58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58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>
              <a:lnSpc>
                <a:spcPts val="2900"/>
              </a:lnSpc>
              <a:tabLst>
                <a:tab pos="279400" algn="l"/>
                <a:tab pos="1409700" algn="l"/>
                <a:tab pos="1498600" algn="l"/>
                <a:tab pos="1676400" algn="l"/>
                <a:tab pos="1701800" algn="l"/>
                <a:tab pos="1727200" algn="l"/>
                <a:tab pos="1790700" algn="l"/>
                <a:tab pos="1905000" algn="l"/>
                <a:tab pos="2044700" algn="l"/>
                <a:tab pos="2882900" algn="l"/>
              </a:tabLst>
            </a:pPr>
            <a:r>
              <a:rPr lang="en-US" altLang="zh-CN" dirty="0" smtClean="0"/>
              <a:t>					</a:t>
            </a:r>
            <a:r>
              <a:rPr lang="en-US" altLang="zh-CN" sz="274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58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altLang="zh-CN" sz="2742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74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58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22</a:t>
            </a:r>
            <a:r>
              <a:rPr lang="en-US" altLang="zh-CN" sz="274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42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74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4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58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58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>
              <a:lnSpc>
                <a:spcPts val="2300"/>
              </a:lnSpc>
              <a:tabLst>
                <a:tab pos="279400" algn="l"/>
                <a:tab pos="1409700" algn="l"/>
                <a:tab pos="1498600" algn="l"/>
                <a:tab pos="1676400" algn="l"/>
                <a:tab pos="1701800" algn="l"/>
                <a:tab pos="1727200" algn="l"/>
                <a:tab pos="1790700" algn="l"/>
                <a:tab pos="1905000" algn="l"/>
                <a:tab pos="2044700" algn="l"/>
                <a:tab pos="2882900" algn="l"/>
              </a:tabLst>
            </a:pPr>
            <a:r>
              <a:rPr lang="en-US" altLang="zh-CN" dirty="0" smtClean="0"/>
              <a:t>							</a:t>
            </a:r>
            <a:r>
              <a:rPr lang="en-US" altLang="zh-CN" sz="2742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</a:t>
            </a:r>
          </a:p>
          <a:p>
            <a:pPr>
              <a:lnSpc>
                <a:spcPts val="3200"/>
              </a:lnSpc>
              <a:tabLst>
                <a:tab pos="279400" algn="l"/>
                <a:tab pos="1409700" algn="l"/>
                <a:tab pos="1498600" algn="l"/>
                <a:tab pos="1676400" algn="l"/>
                <a:tab pos="1701800" algn="l"/>
                <a:tab pos="1727200" algn="l"/>
                <a:tab pos="1790700" algn="l"/>
                <a:tab pos="1905000" algn="l"/>
                <a:tab pos="2044700" algn="l"/>
                <a:tab pos="2882900" algn="l"/>
              </a:tabLst>
            </a:pPr>
            <a:r>
              <a:rPr lang="en-US" altLang="zh-CN" dirty="0" smtClean="0"/>
              <a:t>				</a:t>
            </a:r>
            <a:r>
              <a:rPr lang="en-US" altLang="zh-CN" sz="274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58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58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742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74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58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58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74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42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74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4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58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279400" algn="l"/>
                <a:tab pos="1409700" algn="l"/>
                <a:tab pos="1498600" algn="l"/>
                <a:tab pos="1676400" algn="l"/>
                <a:tab pos="1701800" algn="l"/>
                <a:tab pos="1727200" algn="l"/>
                <a:tab pos="1790700" algn="l"/>
                <a:tab pos="1905000" algn="l"/>
                <a:tab pos="2044700" algn="l"/>
                <a:tab pos="2882900" algn="l"/>
              </a:tabLst>
            </a:pPr>
            <a:r>
              <a:rPr lang="en-US" altLang="zh-CN" dirty="0" smtClean="0"/>
              <a:t>							</a:t>
            </a:r>
            <a:r>
              <a:rPr lang="en-US" altLang="zh-CN" sz="158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135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</a:t>
            </a:r>
            <a:r>
              <a:rPr lang="en-US" altLang="zh-CN" sz="15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14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58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14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585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158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14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135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</a:t>
            </a:r>
          </a:p>
          <a:p>
            <a:pPr>
              <a:lnSpc>
                <a:spcPts val="2400"/>
              </a:lnSpc>
              <a:tabLst>
                <a:tab pos="279400" algn="l"/>
                <a:tab pos="1409700" algn="l"/>
                <a:tab pos="1498600" algn="l"/>
                <a:tab pos="1676400" algn="l"/>
                <a:tab pos="1701800" algn="l"/>
                <a:tab pos="1727200" algn="l"/>
                <a:tab pos="1790700" algn="l"/>
                <a:tab pos="1905000" algn="l"/>
                <a:tab pos="2044700" algn="l"/>
                <a:tab pos="2882900" algn="l"/>
              </a:tabLst>
            </a:pPr>
            <a:r>
              <a:rPr lang="en-US" altLang="zh-CN" dirty="0" smtClean="0"/>
              <a:t>										</a:t>
            </a:r>
            <a:r>
              <a:rPr lang="en-US" altLang="zh-CN" sz="274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58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58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14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149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altLang="zh-CN" sz="114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5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585" dirty="0" smtClean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altLang="zh-CN" sz="158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np</a:t>
            </a:r>
            <a:r>
              <a:rPr lang="en-US" altLang="zh-CN" sz="114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>
              <a:lnSpc>
                <a:spcPts val="1800"/>
              </a:lnSpc>
              <a:tabLst>
                <a:tab pos="279400" algn="l"/>
                <a:tab pos="1409700" algn="l"/>
                <a:tab pos="1498600" algn="l"/>
                <a:tab pos="1676400" algn="l"/>
                <a:tab pos="1701800" algn="l"/>
                <a:tab pos="1727200" algn="l"/>
                <a:tab pos="1790700" algn="l"/>
                <a:tab pos="1905000" algn="l"/>
                <a:tab pos="2044700" algn="l"/>
                <a:tab pos="2882900" algn="l"/>
              </a:tabLst>
            </a:pPr>
            <a:r>
              <a:rPr lang="en-US" altLang="zh-CN" dirty="0" smtClean="0"/>
              <a:t>	</a:t>
            </a:r>
            <a:r>
              <a:rPr lang="en-US" altLang="zh-CN" sz="158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14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58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14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585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158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14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279400" algn="l"/>
                <a:tab pos="1409700" algn="l"/>
                <a:tab pos="1498600" algn="l"/>
                <a:tab pos="1676400" algn="l"/>
                <a:tab pos="1701800" algn="l"/>
                <a:tab pos="1727200" algn="l"/>
                <a:tab pos="1790700" algn="l"/>
                <a:tab pos="1905000" algn="l"/>
                <a:tab pos="2044700" algn="l"/>
                <a:tab pos="2882900" algn="l"/>
              </a:tabLst>
            </a:pPr>
            <a:r>
              <a:rPr lang="en-US" altLang="zh-CN" dirty="0" smtClean="0"/>
              <a:t>		</a:t>
            </a:r>
            <a:r>
              <a:rPr lang="en-US" altLang="zh-CN" sz="1666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pPr>
              <a:lnSpc>
                <a:spcPts val="2500"/>
              </a:lnSpc>
              <a:tabLst>
                <a:tab pos="279400" algn="l"/>
                <a:tab pos="1409700" algn="l"/>
                <a:tab pos="1498600" algn="l"/>
                <a:tab pos="1676400" algn="l"/>
                <a:tab pos="1701800" algn="l"/>
                <a:tab pos="1727200" algn="l"/>
                <a:tab pos="1790700" algn="l"/>
                <a:tab pos="1905000" algn="l"/>
                <a:tab pos="2044700" algn="l"/>
                <a:tab pos="2882900" algn="l"/>
              </a:tabLst>
            </a:pPr>
            <a:r>
              <a:rPr lang="en-US" altLang="zh-CN" dirty="0" smtClean="0"/>
              <a:t>								</a:t>
            </a:r>
            <a:r>
              <a:rPr lang="en-US" altLang="zh-CN" sz="1666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88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83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66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279400" algn="l"/>
                <a:tab pos="1409700" algn="l"/>
                <a:tab pos="1498600" algn="l"/>
                <a:tab pos="1676400" algn="l"/>
                <a:tab pos="1701800" algn="l"/>
                <a:tab pos="1727200" algn="l"/>
                <a:tab pos="1790700" algn="l"/>
                <a:tab pos="1905000" algn="l"/>
                <a:tab pos="2044700" algn="l"/>
                <a:tab pos="2882900" algn="l"/>
              </a:tabLst>
            </a:pPr>
            <a:r>
              <a:rPr lang="en-US" altLang="zh-CN" dirty="0" smtClean="0"/>
              <a:t>			</a:t>
            </a:r>
            <a:r>
              <a:rPr lang="en-US" altLang="zh-CN" sz="177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pPr>
              <a:lnSpc>
                <a:spcPts val="2700"/>
              </a:lnSpc>
              <a:tabLst>
                <a:tab pos="279400" algn="l"/>
                <a:tab pos="1409700" algn="l"/>
                <a:tab pos="1498600" algn="l"/>
                <a:tab pos="1676400" algn="l"/>
                <a:tab pos="1701800" algn="l"/>
                <a:tab pos="1727200" algn="l"/>
                <a:tab pos="1790700" algn="l"/>
                <a:tab pos="1905000" algn="l"/>
                <a:tab pos="2044700" algn="l"/>
                <a:tab pos="2882900" algn="l"/>
              </a:tabLst>
            </a:pPr>
            <a:r>
              <a:rPr lang="en-US" altLang="zh-CN" dirty="0" smtClean="0"/>
              <a:t>									</a:t>
            </a:r>
            <a:r>
              <a:rPr lang="en-US" altLang="zh-CN" sz="177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07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61695"/>
            <a:ext cx="9144000" cy="6845300"/>
          </a:xfrm>
          <a:custGeom>
            <a:avLst/>
            <a:gdLst>
              <a:gd name="connsiteX0" fmla="*/ 0 w 9144000"/>
              <a:gd name="connsiteY0" fmla="*/ 0 h 6845300"/>
              <a:gd name="connsiteX1" fmla="*/ 9143999 w 9144000"/>
              <a:gd name="connsiteY1" fmla="*/ 0 h 6845300"/>
              <a:gd name="connsiteX2" fmla="*/ 9143999 w 9144000"/>
              <a:gd name="connsiteY2" fmla="*/ 6845299 h 6845300"/>
              <a:gd name="connsiteX3" fmla="*/ 0 w 9144000"/>
              <a:gd name="connsiteY3" fmla="*/ 6845299 h 6845300"/>
              <a:gd name="connsiteX4" fmla="*/ 0 w 9144000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45300">
                <a:moveTo>
                  <a:pt x="0" y="0"/>
                </a:moveTo>
                <a:lnTo>
                  <a:pt x="9143999" y="0"/>
                </a:lnTo>
                <a:lnTo>
                  <a:pt x="9143999" y="6845299"/>
                </a:lnTo>
                <a:lnTo>
                  <a:pt x="0" y="68452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95865" y="6913371"/>
            <a:ext cx="1317244" cy="299974"/>
          </a:xfrm>
          <a:custGeom>
            <a:avLst/>
            <a:gdLst>
              <a:gd name="connsiteX0" fmla="*/ 54355 w 1317244"/>
              <a:gd name="connsiteY0" fmla="*/ 6350 h 299974"/>
              <a:gd name="connsiteX1" fmla="*/ 6350 w 1317244"/>
              <a:gd name="connsiteY1" fmla="*/ 54356 h 299974"/>
              <a:gd name="connsiteX2" fmla="*/ 6350 w 1317244"/>
              <a:gd name="connsiteY2" fmla="*/ 245618 h 299974"/>
              <a:gd name="connsiteX3" fmla="*/ 54355 w 1317244"/>
              <a:gd name="connsiteY3" fmla="*/ 293623 h 299974"/>
              <a:gd name="connsiteX4" fmla="*/ 1263650 w 1317244"/>
              <a:gd name="connsiteY4" fmla="*/ 293623 h 299974"/>
              <a:gd name="connsiteX5" fmla="*/ 1310894 w 1317244"/>
              <a:gd name="connsiteY5" fmla="*/ 245618 h 299974"/>
              <a:gd name="connsiteX6" fmla="*/ 1310894 w 1317244"/>
              <a:gd name="connsiteY6" fmla="*/ 54356 h 299974"/>
              <a:gd name="connsiteX7" fmla="*/ 1263650 w 1317244"/>
              <a:gd name="connsiteY7" fmla="*/ 6350 h 299974"/>
              <a:gd name="connsiteX8" fmla="*/ 54355 w 1317244"/>
              <a:gd name="connsiteY8" fmla="*/ 6350 h 2999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7244" h="299974">
                <a:moveTo>
                  <a:pt x="54355" y="6350"/>
                </a:moveTo>
                <a:cubicBezTo>
                  <a:pt x="27686" y="6350"/>
                  <a:pt x="6350" y="27685"/>
                  <a:pt x="6350" y="54356"/>
                </a:cubicBezTo>
                <a:lnTo>
                  <a:pt x="6350" y="245618"/>
                </a:lnTo>
                <a:cubicBezTo>
                  <a:pt x="6350" y="272288"/>
                  <a:pt x="27686" y="293623"/>
                  <a:pt x="54355" y="293623"/>
                </a:cubicBezTo>
                <a:lnTo>
                  <a:pt x="1263650" y="293623"/>
                </a:lnTo>
                <a:cubicBezTo>
                  <a:pt x="1289558" y="293623"/>
                  <a:pt x="1310894" y="272288"/>
                  <a:pt x="1310894" y="245618"/>
                </a:cubicBezTo>
                <a:lnTo>
                  <a:pt x="1310894" y="54356"/>
                </a:lnTo>
                <a:cubicBezTo>
                  <a:pt x="1310894" y="27685"/>
                  <a:pt x="1289558" y="6350"/>
                  <a:pt x="1263650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92761" y="6903466"/>
            <a:ext cx="1319530" cy="299973"/>
          </a:xfrm>
          <a:custGeom>
            <a:avLst/>
            <a:gdLst>
              <a:gd name="connsiteX0" fmla="*/ 54355 w 1319530"/>
              <a:gd name="connsiteY0" fmla="*/ 6350 h 299973"/>
              <a:gd name="connsiteX1" fmla="*/ 6350 w 1319530"/>
              <a:gd name="connsiteY1" fmla="*/ 54355 h 299973"/>
              <a:gd name="connsiteX2" fmla="*/ 6350 w 1319530"/>
              <a:gd name="connsiteY2" fmla="*/ 246379 h 299973"/>
              <a:gd name="connsiteX3" fmla="*/ 54355 w 1319530"/>
              <a:gd name="connsiteY3" fmla="*/ 293623 h 299973"/>
              <a:gd name="connsiteX4" fmla="*/ 1265174 w 1319530"/>
              <a:gd name="connsiteY4" fmla="*/ 293623 h 299973"/>
              <a:gd name="connsiteX5" fmla="*/ 1313179 w 1319530"/>
              <a:gd name="connsiteY5" fmla="*/ 246379 h 299973"/>
              <a:gd name="connsiteX6" fmla="*/ 1313179 w 1319530"/>
              <a:gd name="connsiteY6" fmla="*/ 54355 h 299973"/>
              <a:gd name="connsiteX7" fmla="*/ 1265174 w 1319530"/>
              <a:gd name="connsiteY7" fmla="*/ 6350 h 299973"/>
              <a:gd name="connsiteX8" fmla="*/ 54355 w 1319530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30" h="299973">
                <a:moveTo>
                  <a:pt x="54355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4355" y="293623"/>
                </a:cubicBezTo>
                <a:lnTo>
                  <a:pt x="1265174" y="293623"/>
                </a:lnTo>
                <a:cubicBezTo>
                  <a:pt x="1291844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844" y="6350"/>
                  <a:pt x="1265174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605659" y="6903466"/>
            <a:ext cx="1319530" cy="299973"/>
          </a:xfrm>
          <a:custGeom>
            <a:avLst/>
            <a:gdLst>
              <a:gd name="connsiteX0" fmla="*/ 54355 w 1319530"/>
              <a:gd name="connsiteY0" fmla="*/ 6350 h 299973"/>
              <a:gd name="connsiteX1" fmla="*/ 6350 w 1319530"/>
              <a:gd name="connsiteY1" fmla="*/ 54355 h 299973"/>
              <a:gd name="connsiteX2" fmla="*/ 6350 w 1319530"/>
              <a:gd name="connsiteY2" fmla="*/ 246379 h 299973"/>
              <a:gd name="connsiteX3" fmla="*/ 54355 w 1319530"/>
              <a:gd name="connsiteY3" fmla="*/ 293623 h 299973"/>
              <a:gd name="connsiteX4" fmla="*/ 1265173 w 1319530"/>
              <a:gd name="connsiteY4" fmla="*/ 293623 h 299973"/>
              <a:gd name="connsiteX5" fmla="*/ 1313179 w 1319530"/>
              <a:gd name="connsiteY5" fmla="*/ 246379 h 299973"/>
              <a:gd name="connsiteX6" fmla="*/ 1313179 w 1319530"/>
              <a:gd name="connsiteY6" fmla="*/ 54355 h 299973"/>
              <a:gd name="connsiteX7" fmla="*/ 1265173 w 1319530"/>
              <a:gd name="connsiteY7" fmla="*/ 6350 h 299973"/>
              <a:gd name="connsiteX8" fmla="*/ 54355 w 1319530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30" h="299973">
                <a:moveTo>
                  <a:pt x="54355" y="6350"/>
                </a:moveTo>
                <a:cubicBezTo>
                  <a:pt x="28447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8447" y="293623"/>
                  <a:pt x="54355" y="293623"/>
                </a:cubicBezTo>
                <a:lnTo>
                  <a:pt x="1265173" y="293623"/>
                </a:lnTo>
                <a:cubicBezTo>
                  <a:pt x="1291843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843" y="6350"/>
                  <a:pt x="1265173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99591" y="6903466"/>
            <a:ext cx="1318768" cy="299973"/>
          </a:xfrm>
          <a:custGeom>
            <a:avLst/>
            <a:gdLst>
              <a:gd name="connsiteX0" fmla="*/ 54356 w 1318768"/>
              <a:gd name="connsiteY0" fmla="*/ 6350 h 299973"/>
              <a:gd name="connsiteX1" fmla="*/ 6350 w 1318768"/>
              <a:gd name="connsiteY1" fmla="*/ 54355 h 299973"/>
              <a:gd name="connsiteX2" fmla="*/ 6350 w 1318768"/>
              <a:gd name="connsiteY2" fmla="*/ 246379 h 299973"/>
              <a:gd name="connsiteX3" fmla="*/ 54356 w 1318768"/>
              <a:gd name="connsiteY3" fmla="*/ 293623 h 299973"/>
              <a:gd name="connsiteX4" fmla="*/ 1265173 w 1318768"/>
              <a:gd name="connsiteY4" fmla="*/ 293623 h 299973"/>
              <a:gd name="connsiteX5" fmla="*/ 1312418 w 1318768"/>
              <a:gd name="connsiteY5" fmla="*/ 246379 h 299973"/>
              <a:gd name="connsiteX6" fmla="*/ 1312418 w 1318768"/>
              <a:gd name="connsiteY6" fmla="*/ 54355 h 299973"/>
              <a:gd name="connsiteX7" fmla="*/ 1265173 w 1318768"/>
              <a:gd name="connsiteY7" fmla="*/ 6350 h 299973"/>
              <a:gd name="connsiteX8" fmla="*/ 54356 w 1318768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8" h="299973">
                <a:moveTo>
                  <a:pt x="54356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4356" y="293623"/>
                </a:cubicBezTo>
                <a:lnTo>
                  <a:pt x="1265173" y="293623"/>
                </a:lnTo>
                <a:cubicBezTo>
                  <a:pt x="1291082" y="293623"/>
                  <a:pt x="1312418" y="272288"/>
                  <a:pt x="1312418" y="246379"/>
                </a:cubicBezTo>
                <a:lnTo>
                  <a:pt x="1312418" y="54355"/>
                </a:lnTo>
                <a:cubicBezTo>
                  <a:pt x="1312418" y="28447"/>
                  <a:pt x="1291082" y="6350"/>
                  <a:pt x="1265173" y="6350"/>
                </a:cubicBezTo>
                <a:lnTo>
                  <a:pt x="54356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86693" y="6903466"/>
            <a:ext cx="1318767" cy="299973"/>
          </a:xfrm>
          <a:custGeom>
            <a:avLst/>
            <a:gdLst>
              <a:gd name="connsiteX0" fmla="*/ 53594 w 1318767"/>
              <a:gd name="connsiteY0" fmla="*/ 6350 h 299973"/>
              <a:gd name="connsiteX1" fmla="*/ 6350 w 1318767"/>
              <a:gd name="connsiteY1" fmla="*/ 54355 h 299973"/>
              <a:gd name="connsiteX2" fmla="*/ 6350 w 1318767"/>
              <a:gd name="connsiteY2" fmla="*/ 246379 h 299973"/>
              <a:gd name="connsiteX3" fmla="*/ 53594 w 1318767"/>
              <a:gd name="connsiteY3" fmla="*/ 293623 h 299973"/>
              <a:gd name="connsiteX4" fmla="*/ 1264411 w 1318767"/>
              <a:gd name="connsiteY4" fmla="*/ 293623 h 299973"/>
              <a:gd name="connsiteX5" fmla="*/ 1312417 w 1318767"/>
              <a:gd name="connsiteY5" fmla="*/ 246379 h 299973"/>
              <a:gd name="connsiteX6" fmla="*/ 1312417 w 1318767"/>
              <a:gd name="connsiteY6" fmla="*/ 54355 h 299973"/>
              <a:gd name="connsiteX7" fmla="*/ 1264411 w 1318767"/>
              <a:gd name="connsiteY7" fmla="*/ 6350 h 299973"/>
              <a:gd name="connsiteX8" fmla="*/ 53594 w 1318767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7" h="299973">
                <a:moveTo>
                  <a:pt x="53594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3594" y="293623"/>
                </a:cubicBezTo>
                <a:lnTo>
                  <a:pt x="1264411" y="293623"/>
                </a:lnTo>
                <a:cubicBezTo>
                  <a:pt x="1291082" y="293623"/>
                  <a:pt x="1312417" y="272288"/>
                  <a:pt x="1312417" y="246379"/>
                </a:cubicBezTo>
                <a:lnTo>
                  <a:pt x="1312417" y="54355"/>
                </a:lnTo>
                <a:cubicBezTo>
                  <a:pt x="1312417" y="28447"/>
                  <a:pt x="1291082" y="6350"/>
                  <a:pt x="1264411" y="6350"/>
                </a:cubicBezTo>
                <a:lnTo>
                  <a:pt x="5359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8489" y="6903466"/>
            <a:ext cx="1319529" cy="299973"/>
          </a:xfrm>
          <a:custGeom>
            <a:avLst/>
            <a:gdLst>
              <a:gd name="connsiteX0" fmla="*/ 54355 w 1319529"/>
              <a:gd name="connsiteY0" fmla="*/ 6350 h 299973"/>
              <a:gd name="connsiteX1" fmla="*/ 6350 w 1319529"/>
              <a:gd name="connsiteY1" fmla="*/ 54355 h 299973"/>
              <a:gd name="connsiteX2" fmla="*/ 6350 w 1319529"/>
              <a:gd name="connsiteY2" fmla="*/ 246379 h 299973"/>
              <a:gd name="connsiteX3" fmla="*/ 54355 w 1319529"/>
              <a:gd name="connsiteY3" fmla="*/ 293623 h 299973"/>
              <a:gd name="connsiteX4" fmla="*/ 1265173 w 1319529"/>
              <a:gd name="connsiteY4" fmla="*/ 293623 h 299973"/>
              <a:gd name="connsiteX5" fmla="*/ 1313179 w 1319529"/>
              <a:gd name="connsiteY5" fmla="*/ 246379 h 299973"/>
              <a:gd name="connsiteX6" fmla="*/ 1313179 w 1319529"/>
              <a:gd name="connsiteY6" fmla="*/ 54355 h 299973"/>
              <a:gd name="connsiteX7" fmla="*/ 1265173 w 1319529"/>
              <a:gd name="connsiteY7" fmla="*/ 6350 h 299973"/>
              <a:gd name="connsiteX8" fmla="*/ 54355 w 1319529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29" h="299973">
                <a:moveTo>
                  <a:pt x="54355" y="6350"/>
                </a:moveTo>
                <a:cubicBezTo>
                  <a:pt x="27686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6" y="293623"/>
                  <a:pt x="54355" y="293623"/>
                </a:cubicBezTo>
                <a:lnTo>
                  <a:pt x="1265173" y="293623"/>
                </a:lnTo>
                <a:cubicBezTo>
                  <a:pt x="1291082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082" y="6350"/>
                  <a:pt x="1265173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75319" y="6903466"/>
            <a:ext cx="1318768" cy="299973"/>
          </a:xfrm>
          <a:custGeom>
            <a:avLst/>
            <a:gdLst>
              <a:gd name="connsiteX0" fmla="*/ 53594 w 1318768"/>
              <a:gd name="connsiteY0" fmla="*/ 6350 h 299973"/>
              <a:gd name="connsiteX1" fmla="*/ 6350 w 1318768"/>
              <a:gd name="connsiteY1" fmla="*/ 54355 h 299973"/>
              <a:gd name="connsiteX2" fmla="*/ 6350 w 1318768"/>
              <a:gd name="connsiteY2" fmla="*/ 246379 h 299973"/>
              <a:gd name="connsiteX3" fmla="*/ 53594 w 1318768"/>
              <a:gd name="connsiteY3" fmla="*/ 293623 h 299973"/>
              <a:gd name="connsiteX4" fmla="*/ 1264412 w 1318768"/>
              <a:gd name="connsiteY4" fmla="*/ 293623 h 299973"/>
              <a:gd name="connsiteX5" fmla="*/ 1312418 w 1318768"/>
              <a:gd name="connsiteY5" fmla="*/ 246379 h 299973"/>
              <a:gd name="connsiteX6" fmla="*/ 1312418 w 1318768"/>
              <a:gd name="connsiteY6" fmla="*/ 54355 h 299973"/>
              <a:gd name="connsiteX7" fmla="*/ 1264412 w 1318768"/>
              <a:gd name="connsiteY7" fmla="*/ 6350 h 299973"/>
              <a:gd name="connsiteX8" fmla="*/ 53594 w 1318768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8" h="299973">
                <a:moveTo>
                  <a:pt x="53594" y="6350"/>
                </a:moveTo>
                <a:cubicBezTo>
                  <a:pt x="27686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6" y="293623"/>
                  <a:pt x="53594" y="293623"/>
                </a:cubicBezTo>
                <a:lnTo>
                  <a:pt x="1264412" y="293623"/>
                </a:lnTo>
                <a:cubicBezTo>
                  <a:pt x="1291082" y="293623"/>
                  <a:pt x="1312418" y="272288"/>
                  <a:pt x="1312418" y="246379"/>
                </a:cubicBezTo>
                <a:lnTo>
                  <a:pt x="1312418" y="54355"/>
                </a:lnTo>
                <a:cubicBezTo>
                  <a:pt x="1312418" y="28447"/>
                  <a:pt x="1291082" y="6350"/>
                  <a:pt x="1264412" y="6350"/>
                </a:cubicBezTo>
                <a:lnTo>
                  <a:pt x="5359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14746" y="1569980"/>
            <a:ext cx="32486" cy="1881619"/>
          </a:xfrm>
          <a:custGeom>
            <a:avLst/>
            <a:gdLst>
              <a:gd name="connsiteX0" fmla="*/ 8121 w 32486"/>
              <a:gd name="connsiteY0" fmla="*/ 8121 h 1881619"/>
              <a:gd name="connsiteX1" fmla="*/ 8121 w 32486"/>
              <a:gd name="connsiteY1" fmla="*/ 1873497 h 18816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2486" h="1881619">
                <a:moveTo>
                  <a:pt x="8121" y="8121"/>
                </a:moveTo>
                <a:lnTo>
                  <a:pt x="8121" y="187349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89899" y="1569980"/>
            <a:ext cx="32486" cy="1881619"/>
          </a:xfrm>
          <a:custGeom>
            <a:avLst/>
            <a:gdLst>
              <a:gd name="connsiteX0" fmla="*/ 8121 w 32486"/>
              <a:gd name="connsiteY0" fmla="*/ 8121 h 1881619"/>
              <a:gd name="connsiteX1" fmla="*/ 8121 w 32486"/>
              <a:gd name="connsiteY1" fmla="*/ 1873497 h 18816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2486" h="1881619">
                <a:moveTo>
                  <a:pt x="8121" y="8121"/>
                </a:moveTo>
                <a:lnTo>
                  <a:pt x="8121" y="187349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31810" y="4461008"/>
            <a:ext cx="32486" cy="1886191"/>
          </a:xfrm>
          <a:custGeom>
            <a:avLst/>
            <a:gdLst>
              <a:gd name="connsiteX0" fmla="*/ 8121 w 32486"/>
              <a:gd name="connsiteY0" fmla="*/ 8121 h 1886191"/>
              <a:gd name="connsiteX1" fmla="*/ 8121 w 32486"/>
              <a:gd name="connsiteY1" fmla="*/ 1878069 h 1886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2486" h="1886191">
                <a:moveTo>
                  <a:pt x="8121" y="8121"/>
                </a:moveTo>
                <a:lnTo>
                  <a:pt x="8121" y="1878069"/>
                </a:lnTo>
              </a:path>
            </a:pathLst>
          </a:custGeom>
          <a:ln w="12700">
            <a:solidFill>
              <a:srgbClr val="15369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310773" y="4461008"/>
            <a:ext cx="32486" cy="1886191"/>
          </a:xfrm>
          <a:custGeom>
            <a:avLst/>
            <a:gdLst>
              <a:gd name="connsiteX0" fmla="*/ 8121 w 32486"/>
              <a:gd name="connsiteY0" fmla="*/ 8121 h 1886191"/>
              <a:gd name="connsiteX1" fmla="*/ 8121 w 32486"/>
              <a:gd name="connsiteY1" fmla="*/ 1878069 h 1886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2486" h="1886191">
                <a:moveTo>
                  <a:pt x="8121" y="8121"/>
                </a:moveTo>
                <a:lnTo>
                  <a:pt x="8121" y="1878069"/>
                </a:lnTo>
              </a:path>
            </a:pathLst>
          </a:custGeom>
          <a:ln w="12700">
            <a:solidFill>
              <a:srgbClr val="15369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561383" y="5398941"/>
            <a:ext cx="792899" cy="32842"/>
          </a:xfrm>
          <a:custGeom>
            <a:avLst/>
            <a:gdLst>
              <a:gd name="connsiteX0" fmla="*/ 8210 w 792899"/>
              <a:gd name="connsiteY0" fmla="*/ 8210 h 32842"/>
              <a:gd name="connsiteX1" fmla="*/ 784688 w 792899"/>
              <a:gd name="connsiteY1" fmla="*/ 8210 h 328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2899" h="32842">
                <a:moveTo>
                  <a:pt x="8210" y="8210"/>
                </a:moveTo>
                <a:lnTo>
                  <a:pt x="784688" y="8210"/>
                </a:lnTo>
              </a:path>
            </a:pathLst>
          </a:custGeom>
          <a:ln w="12700">
            <a:solidFill>
              <a:srgbClr val="15369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7600" y="4457700"/>
            <a:ext cx="2400300" cy="381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6908800"/>
            <a:ext cx="9169400" cy="304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822700" y="69596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上页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135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下页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216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结束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181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返回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019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首页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82700" y="838200"/>
            <a:ext cx="15875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3197" dirty="0" smtClean="0">
                <a:solidFill>
                  <a:srgbClr val="ff0000"/>
                </a:solidFill>
                <a:latin typeface="华文楷体" pitchFamily="18" charset="0"/>
                <a:cs typeface="华文楷体" pitchFamily="18" charset="0"/>
              </a:rPr>
              <a:t>21页例题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41600" y="1625600"/>
            <a:ext cx="1524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259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949700" y="1625600"/>
            <a:ext cx="1524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259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97400" y="1625600"/>
            <a:ext cx="1524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259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200400" y="1524000"/>
            <a:ext cx="3429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595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259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52700" y="2120900"/>
            <a:ext cx="342900" cy="1282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259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3800"/>
              </a:lnSpc>
              <a:tabLst>
                <a:tab pos="88900" algn="l"/>
              </a:tabLst>
            </a:pPr>
            <a:r>
              <a:rPr lang="en-US" altLang="zh-CN" sz="2595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259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259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200400" y="2019300"/>
            <a:ext cx="1651000" cy="138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88900" algn="l"/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259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595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259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595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595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259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88900" algn="l"/>
                <a:tab pos="101600" algn="l"/>
              </a:tabLst>
            </a:pPr>
            <a:r>
              <a:rPr lang="en-US" altLang="zh-CN" dirty="0" smtClean="0"/>
              <a:t>		</a:t>
            </a:r>
            <a:r>
              <a:rPr lang="en-US" altLang="zh-CN" sz="259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595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259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595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259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3800"/>
              </a:lnSpc>
              <a:tabLst>
                <a:tab pos="88900" algn="l"/>
                <a:tab pos="101600" algn="l"/>
              </a:tabLst>
            </a:pPr>
            <a:r>
              <a:rPr lang="en-US" altLang="zh-CN" sz="2595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259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5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595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259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5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595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259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78400" y="2171700"/>
            <a:ext cx="4508500" cy="914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>
                <a:tab pos="241300" algn="l"/>
              </a:tabLst>
            </a:pPr>
            <a:r>
              <a:rPr lang="en-US" altLang="zh-CN" sz="259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802" dirty="0" smtClean="0">
                <a:solidFill>
                  <a:srgbClr val="000000"/>
                </a:solidFill>
                <a:latin typeface="华文楷体" pitchFamily="18" charset="0"/>
                <a:cs typeface="华文楷体" pitchFamily="18" charset="0"/>
              </a:rPr>
              <a:t>的（</a:t>
            </a:r>
            <a:r>
              <a:rPr lang="en-US" altLang="zh-CN" sz="28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802" dirty="0" smtClean="0">
                <a:solidFill>
                  <a:srgbClr val="000000"/>
                </a:solidFill>
                <a:latin typeface="华文楷体" pitchFamily="18" charset="0"/>
                <a:cs typeface="华文楷体" pitchFamily="18" charset="0"/>
              </a:rPr>
              <a:t>）元的余子式和代</a:t>
            </a:r>
          </a:p>
          <a:p>
            <a:pPr>
              <a:lnSpc>
                <a:spcPts val="3400"/>
              </a:lnSpc>
              <a:tabLst>
                <a:tab pos="2413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000000"/>
                </a:solidFill>
                <a:latin typeface="华文楷体" pitchFamily="18" charset="0"/>
                <a:cs typeface="华文楷体" pitchFamily="18" charset="0"/>
              </a:rPr>
              <a:t>数余子式记为</a:t>
            </a:r>
            <a:r>
              <a:rPr lang="en-US" altLang="zh-CN" sz="28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19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sz="2802" dirty="0" smtClean="0">
                <a:solidFill>
                  <a:srgbClr val="000000"/>
                </a:solidFill>
                <a:latin typeface="华文楷体" pitchFamily="18" charset="0"/>
                <a:cs typeface="华文楷体" pitchFamily="18" charset="0"/>
              </a:rPr>
              <a:t>与</a:t>
            </a:r>
            <a:r>
              <a:rPr lang="en-US" altLang="zh-CN" sz="28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9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sz="2802" dirty="0" smtClean="0">
                <a:solidFill>
                  <a:srgbClr val="000000"/>
                </a:solidFill>
                <a:latin typeface="华文楷体" pitchFamily="18" charset="0"/>
                <a:cs typeface="华文楷体" pitchFamily="18" charset="0"/>
              </a:rPr>
              <a:t>，求</a:t>
            </a:r>
            <a:r>
              <a:rPr lang="en-US" altLang="zh-CN" sz="2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57300" y="2209800"/>
            <a:ext cx="11557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华文楷体" pitchFamily="18" charset="0"/>
                <a:cs typeface="华文楷体" pitchFamily="18" charset="0"/>
              </a:rPr>
              <a:t>设</a:t>
            </a:r>
            <a:r>
              <a:rPr lang="en-US" altLang="zh-CN" sz="25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59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5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60900" y="5156200"/>
            <a:ext cx="1778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601" dirty="0" smtClean="0">
                <a:solidFill>
                  <a:srgbClr val="153693"/>
                </a:solidFill>
                <a:latin typeface="Symbol" pitchFamily="18" charset="0"/>
                <a:cs typeface="Symbol" pitchFamily="18" charset="0"/>
              </a:rPr>
              <a:t>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78400" y="4521200"/>
            <a:ext cx="342900" cy="177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2601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2601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3900"/>
              </a:lnSpc>
              <a:tabLst>
                <a:tab pos="76200" algn="l"/>
              </a:tabLst>
            </a:pPr>
            <a:r>
              <a:rPr lang="en-US" altLang="zh-CN" sz="2601" dirty="0" smtClean="0">
                <a:solidFill>
                  <a:srgbClr val="153693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2601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2601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626100" y="4521200"/>
            <a:ext cx="1651000" cy="177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2601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601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2601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601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2601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88900" algn="l"/>
              </a:tabLst>
            </a:pPr>
            <a:r>
              <a:rPr lang="en-US" altLang="zh-CN" sz="2601" dirty="0" smtClean="0">
                <a:solidFill>
                  <a:srgbClr val="153693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2601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60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601" dirty="0" smtClean="0">
                <a:solidFill>
                  <a:srgbClr val="153693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2601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60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601" dirty="0" smtClean="0">
                <a:solidFill>
                  <a:srgbClr val="153693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2601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57300" y="4521200"/>
            <a:ext cx="7112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华文楷体" pitchFamily="18" charset="0"/>
                <a:cs typeface="华文楷体" pitchFamily="18" charset="0"/>
              </a:rPr>
              <a:t>解：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70000" y="5168900"/>
            <a:ext cx="31750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599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altLang="zh-CN" sz="2599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99" b="1" i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506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259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9" dirty="0" smtClean="0">
                <a:solidFill>
                  <a:srgbClr val="153693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259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9" b="1" i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506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altLang="zh-CN" sz="259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9" dirty="0" smtClean="0">
                <a:solidFill>
                  <a:srgbClr val="153693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259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9" b="1" i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506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altLang="zh-CN" sz="259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9" dirty="0" smtClean="0">
                <a:solidFill>
                  <a:srgbClr val="153693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259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9" b="1" i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506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44600" y="3581400"/>
            <a:ext cx="30226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59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altLang="zh-CN" sz="259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5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259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9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259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5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altLang="zh-CN" sz="259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9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259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5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altLang="zh-CN" sz="259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9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259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5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35600" y="3581400"/>
            <a:ext cx="35052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59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en-US" altLang="zh-CN" sz="259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15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259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9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259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15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altLang="zh-CN" sz="259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9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259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15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31</a:t>
            </a:r>
            <a:r>
              <a:rPr lang="en-US" altLang="zh-CN" sz="259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9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259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15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15000" y="4864100"/>
            <a:ext cx="2603500" cy="102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601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601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2601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601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601" dirty="0" smtClean="0">
                <a:solidFill>
                  <a:srgbClr val="153693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2601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599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599" b="1" i="1" u="sng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506" b="1" u="sng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59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9" u="sng" dirty="0" smtClean="0">
                <a:solidFill>
                  <a:srgbClr val="153693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259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9" b="1" i="1" u="sng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506" b="1" u="sng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4500"/>
              </a:lnSpc>
              <a:tabLst>
							</a:tabLst>
            </a:pPr>
            <a:r>
              <a:rPr lang="en-US" altLang="zh-CN" sz="2601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601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2601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601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2601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599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599" b="1" i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506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59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9" dirty="0" smtClean="0">
                <a:solidFill>
                  <a:srgbClr val="153693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259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9" b="1" i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506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61695"/>
            <a:ext cx="9144000" cy="6845300"/>
          </a:xfrm>
          <a:custGeom>
            <a:avLst/>
            <a:gdLst>
              <a:gd name="connsiteX0" fmla="*/ 0 w 9144000"/>
              <a:gd name="connsiteY0" fmla="*/ 0 h 6845300"/>
              <a:gd name="connsiteX1" fmla="*/ 9143999 w 9144000"/>
              <a:gd name="connsiteY1" fmla="*/ 0 h 6845300"/>
              <a:gd name="connsiteX2" fmla="*/ 9143999 w 9144000"/>
              <a:gd name="connsiteY2" fmla="*/ 6845299 h 6845300"/>
              <a:gd name="connsiteX3" fmla="*/ 0 w 9144000"/>
              <a:gd name="connsiteY3" fmla="*/ 6845299 h 6845300"/>
              <a:gd name="connsiteX4" fmla="*/ 0 w 9144000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45300">
                <a:moveTo>
                  <a:pt x="0" y="0"/>
                </a:moveTo>
                <a:lnTo>
                  <a:pt x="9143999" y="0"/>
                </a:lnTo>
                <a:lnTo>
                  <a:pt x="9143999" y="6845299"/>
                </a:lnTo>
                <a:lnTo>
                  <a:pt x="0" y="68452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95865" y="6913371"/>
            <a:ext cx="1317244" cy="299974"/>
          </a:xfrm>
          <a:custGeom>
            <a:avLst/>
            <a:gdLst>
              <a:gd name="connsiteX0" fmla="*/ 54355 w 1317244"/>
              <a:gd name="connsiteY0" fmla="*/ 6350 h 299974"/>
              <a:gd name="connsiteX1" fmla="*/ 6350 w 1317244"/>
              <a:gd name="connsiteY1" fmla="*/ 54356 h 299974"/>
              <a:gd name="connsiteX2" fmla="*/ 6350 w 1317244"/>
              <a:gd name="connsiteY2" fmla="*/ 245618 h 299974"/>
              <a:gd name="connsiteX3" fmla="*/ 54355 w 1317244"/>
              <a:gd name="connsiteY3" fmla="*/ 293623 h 299974"/>
              <a:gd name="connsiteX4" fmla="*/ 1263650 w 1317244"/>
              <a:gd name="connsiteY4" fmla="*/ 293623 h 299974"/>
              <a:gd name="connsiteX5" fmla="*/ 1310894 w 1317244"/>
              <a:gd name="connsiteY5" fmla="*/ 245618 h 299974"/>
              <a:gd name="connsiteX6" fmla="*/ 1310894 w 1317244"/>
              <a:gd name="connsiteY6" fmla="*/ 54356 h 299974"/>
              <a:gd name="connsiteX7" fmla="*/ 1263650 w 1317244"/>
              <a:gd name="connsiteY7" fmla="*/ 6350 h 299974"/>
              <a:gd name="connsiteX8" fmla="*/ 54355 w 1317244"/>
              <a:gd name="connsiteY8" fmla="*/ 6350 h 2999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7244" h="299974">
                <a:moveTo>
                  <a:pt x="54355" y="6350"/>
                </a:moveTo>
                <a:cubicBezTo>
                  <a:pt x="27686" y="6350"/>
                  <a:pt x="6350" y="27685"/>
                  <a:pt x="6350" y="54356"/>
                </a:cubicBezTo>
                <a:lnTo>
                  <a:pt x="6350" y="245618"/>
                </a:lnTo>
                <a:cubicBezTo>
                  <a:pt x="6350" y="272288"/>
                  <a:pt x="27686" y="293623"/>
                  <a:pt x="54355" y="293623"/>
                </a:cubicBezTo>
                <a:lnTo>
                  <a:pt x="1263650" y="293623"/>
                </a:lnTo>
                <a:cubicBezTo>
                  <a:pt x="1289558" y="293623"/>
                  <a:pt x="1310894" y="272288"/>
                  <a:pt x="1310894" y="245618"/>
                </a:cubicBezTo>
                <a:lnTo>
                  <a:pt x="1310894" y="54356"/>
                </a:lnTo>
                <a:cubicBezTo>
                  <a:pt x="1310894" y="27685"/>
                  <a:pt x="1289558" y="6350"/>
                  <a:pt x="1263650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92761" y="6903466"/>
            <a:ext cx="1319530" cy="299973"/>
          </a:xfrm>
          <a:custGeom>
            <a:avLst/>
            <a:gdLst>
              <a:gd name="connsiteX0" fmla="*/ 54355 w 1319530"/>
              <a:gd name="connsiteY0" fmla="*/ 6350 h 299973"/>
              <a:gd name="connsiteX1" fmla="*/ 6350 w 1319530"/>
              <a:gd name="connsiteY1" fmla="*/ 54355 h 299973"/>
              <a:gd name="connsiteX2" fmla="*/ 6350 w 1319530"/>
              <a:gd name="connsiteY2" fmla="*/ 246379 h 299973"/>
              <a:gd name="connsiteX3" fmla="*/ 54355 w 1319530"/>
              <a:gd name="connsiteY3" fmla="*/ 293623 h 299973"/>
              <a:gd name="connsiteX4" fmla="*/ 1265174 w 1319530"/>
              <a:gd name="connsiteY4" fmla="*/ 293623 h 299973"/>
              <a:gd name="connsiteX5" fmla="*/ 1313179 w 1319530"/>
              <a:gd name="connsiteY5" fmla="*/ 246379 h 299973"/>
              <a:gd name="connsiteX6" fmla="*/ 1313179 w 1319530"/>
              <a:gd name="connsiteY6" fmla="*/ 54355 h 299973"/>
              <a:gd name="connsiteX7" fmla="*/ 1265174 w 1319530"/>
              <a:gd name="connsiteY7" fmla="*/ 6350 h 299973"/>
              <a:gd name="connsiteX8" fmla="*/ 54355 w 1319530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30" h="299973">
                <a:moveTo>
                  <a:pt x="54355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4355" y="293623"/>
                </a:cubicBezTo>
                <a:lnTo>
                  <a:pt x="1265174" y="293623"/>
                </a:lnTo>
                <a:cubicBezTo>
                  <a:pt x="1291844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844" y="6350"/>
                  <a:pt x="1265174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605659" y="6903466"/>
            <a:ext cx="1319530" cy="299973"/>
          </a:xfrm>
          <a:custGeom>
            <a:avLst/>
            <a:gdLst>
              <a:gd name="connsiteX0" fmla="*/ 54355 w 1319530"/>
              <a:gd name="connsiteY0" fmla="*/ 6350 h 299973"/>
              <a:gd name="connsiteX1" fmla="*/ 6350 w 1319530"/>
              <a:gd name="connsiteY1" fmla="*/ 54355 h 299973"/>
              <a:gd name="connsiteX2" fmla="*/ 6350 w 1319530"/>
              <a:gd name="connsiteY2" fmla="*/ 246379 h 299973"/>
              <a:gd name="connsiteX3" fmla="*/ 54355 w 1319530"/>
              <a:gd name="connsiteY3" fmla="*/ 293623 h 299973"/>
              <a:gd name="connsiteX4" fmla="*/ 1265173 w 1319530"/>
              <a:gd name="connsiteY4" fmla="*/ 293623 h 299973"/>
              <a:gd name="connsiteX5" fmla="*/ 1313179 w 1319530"/>
              <a:gd name="connsiteY5" fmla="*/ 246379 h 299973"/>
              <a:gd name="connsiteX6" fmla="*/ 1313179 w 1319530"/>
              <a:gd name="connsiteY6" fmla="*/ 54355 h 299973"/>
              <a:gd name="connsiteX7" fmla="*/ 1265173 w 1319530"/>
              <a:gd name="connsiteY7" fmla="*/ 6350 h 299973"/>
              <a:gd name="connsiteX8" fmla="*/ 54355 w 1319530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30" h="299973">
                <a:moveTo>
                  <a:pt x="54355" y="6350"/>
                </a:moveTo>
                <a:cubicBezTo>
                  <a:pt x="28447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8447" y="293623"/>
                  <a:pt x="54355" y="293623"/>
                </a:cubicBezTo>
                <a:lnTo>
                  <a:pt x="1265173" y="293623"/>
                </a:lnTo>
                <a:cubicBezTo>
                  <a:pt x="1291843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843" y="6350"/>
                  <a:pt x="1265173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99591" y="6903466"/>
            <a:ext cx="1318768" cy="299973"/>
          </a:xfrm>
          <a:custGeom>
            <a:avLst/>
            <a:gdLst>
              <a:gd name="connsiteX0" fmla="*/ 54356 w 1318768"/>
              <a:gd name="connsiteY0" fmla="*/ 6350 h 299973"/>
              <a:gd name="connsiteX1" fmla="*/ 6350 w 1318768"/>
              <a:gd name="connsiteY1" fmla="*/ 54355 h 299973"/>
              <a:gd name="connsiteX2" fmla="*/ 6350 w 1318768"/>
              <a:gd name="connsiteY2" fmla="*/ 246379 h 299973"/>
              <a:gd name="connsiteX3" fmla="*/ 54356 w 1318768"/>
              <a:gd name="connsiteY3" fmla="*/ 293623 h 299973"/>
              <a:gd name="connsiteX4" fmla="*/ 1265173 w 1318768"/>
              <a:gd name="connsiteY4" fmla="*/ 293623 h 299973"/>
              <a:gd name="connsiteX5" fmla="*/ 1312418 w 1318768"/>
              <a:gd name="connsiteY5" fmla="*/ 246379 h 299973"/>
              <a:gd name="connsiteX6" fmla="*/ 1312418 w 1318768"/>
              <a:gd name="connsiteY6" fmla="*/ 54355 h 299973"/>
              <a:gd name="connsiteX7" fmla="*/ 1265173 w 1318768"/>
              <a:gd name="connsiteY7" fmla="*/ 6350 h 299973"/>
              <a:gd name="connsiteX8" fmla="*/ 54356 w 1318768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8" h="299973">
                <a:moveTo>
                  <a:pt x="54356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4356" y="293623"/>
                </a:cubicBezTo>
                <a:lnTo>
                  <a:pt x="1265173" y="293623"/>
                </a:lnTo>
                <a:cubicBezTo>
                  <a:pt x="1291082" y="293623"/>
                  <a:pt x="1312418" y="272288"/>
                  <a:pt x="1312418" y="246379"/>
                </a:cubicBezTo>
                <a:lnTo>
                  <a:pt x="1312418" y="54355"/>
                </a:lnTo>
                <a:cubicBezTo>
                  <a:pt x="1312418" y="28447"/>
                  <a:pt x="1291082" y="6350"/>
                  <a:pt x="1265173" y="6350"/>
                </a:cubicBezTo>
                <a:lnTo>
                  <a:pt x="54356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86693" y="6903466"/>
            <a:ext cx="1318767" cy="299973"/>
          </a:xfrm>
          <a:custGeom>
            <a:avLst/>
            <a:gdLst>
              <a:gd name="connsiteX0" fmla="*/ 53594 w 1318767"/>
              <a:gd name="connsiteY0" fmla="*/ 6350 h 299973"/>
              <a:gd name="connsiteX1" fmla="*/ 6350 w 1318767"/>
              <a:gd name="connsiteY1" fmla="*/ 54355 h 299973"/>
              <a:gd name="connsiteX2" fmla="*/ 6350 w 1318767"/>
              <a:gd name="connsiteY2" fmla="*/ 246379 h 299973"/>
              <a:gd name="connsiteX3" fmla="*/ 53594 w 1318767"/>
              <a:gd name="connsiteY3" fmla="*/ 293623 h 299973"/>
              <a:gd name="connsiteX4" fmla="*/ 1264411 w 1318767"/>
              <a:gd name="connsiteY4" fmla="*/ 293623 h 299973"/>
              <a:gd name="connsiteX5" fmla="*/ 1312417 w 1318767"/>
              <a:gd name="connsiteY5" fmla="*/ 246379 h 299973"/>
              <a:gd name="connsiteX6" fmla="*/ 1312417 w 1318767"/>
              <a:gd name="connsiteY6" fmla="*/ 54355 h 299973"/>
              <a:gd name="connsiteX7" fmla="*/ 1264411 w 1318767"/>
              <a:gd name="connsiteY7" fmla="*/ 6350 h 299973"/>
              <a:gd name="connsiteX8" fmla="*/ 53594 w 1318767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7" h="299973">
                <a:moveTo>
                  <a:pt x="53594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3594" y="293623"/>
                </a:cubicBezTo>
                <a:lnTo>
                  <a:pt x="1264411" y="293623"/>
                </a:lnTo>
                <a:cubicBezTo>
                  <a:pt x="1291082" y="293623"/>
                  <a:pt x="1312417" y="272288"/>
                  <a:pt x="1312417" y="246379"/>
                </a:cubicBezTo>
                <a:lnTo>
                  <a:pt x="1312417" y="54355"/>
                </a:lnTo>
                <a:cubicBezTo>
                  <a:pt x="1312417" y="28447"/>
                  <a:pt x="1291082" y="6350"/>
                  <a:pt x="1264411" y="6350"/>
                </a:cubicBezTo>
                <a:lnTo>
                  <a:pt x="5359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8489" y="6903466"/>
            <a:ext cx="1319529" cy="299973"/>
          </a:xfrm>
          <a:custGeom>
            <a:avLst/>
            <a:gdLst>
              <a:gd name="connsiteX0" fmla="*/ 54355 w 1319529"/>
              <a:gd name="connsiteY0" fmla="*/ 6350 h 299973"/>
              <a:gd name="connsiteX1" fmla="*/ 6350 w 1319529"/>
              <a:gd name="connsiteY1" fmla="*/ 54355 h 299973"/>
              <a:gd name="connsiteX2" fmla="*/ 6350 w 1319529"/>
              <a:gd name="connsiteY2" fmla="*/ 246379 h 299973"/>
              <a:gd name="connsiteX3" fmla="*/ 54355 w 1319529"/>
              <a:gd name="connsiteY3" fmla="*/ 293623 h 299973"/>
              <a:gd name="connsiteX4" fmla="*/ 1265173 w 1319529"/>
              <a:gd name="connsiteY4" fmla="*/ 293623 h 299973"/>
              <a:gd name="connsiteX5" fmla="*/ 1313179 w 1319529"/>
              <a:gd name="connsiteY5" fmla="*/ 246379 h 299973"/>
              <a:gd name="connsiteX6" fmla="*/ 1313179 w 1319529"/>
              <a:gd name="connsiteY6" fmla="*/ 54355 h 299973"/>
              <a:gd name="connsiteX7" fmla="*/ 1265173 w 1319529"/>
              <a:gd name="connsiteY7" fmla="*/ 6350 h 299973"/>
              <a:gd name="connsiteX8" fmla="*/ 54355 w 1319529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29" h="299973">
                <a:moveTo>
                  <a:pt x="54355" y="6350"/>
                </a:moveTo>
                <a:cubicBezTo>
                  <a:pt x="27686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6" y="293623"/>
                  <a:pt x="54355" y="293623"/>
                </a:cubicBezTo>
                <a:lnTo>
                  <a:pt x="1265173" y="293623"/>
                </a:lnTo>
                <a:cubicBezTo>
                  <a:pt x="1291082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082" y="6350"/>
                  <a:pt x="1265173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75319" y="6903466"/>
            <a:ext cx="1318768" cy="299973"/>
          </a:xfrm>
          <a:custGeom>
            <a:avLst/>
            <a:gdLst>
              <a:gd name="connsiteX0" fmla="*/ 53594 w 1318768"/>
              <a:gd name="connsiteY0" fmla="*/ 6350 h 299973"/>
              <a:gd name="connsiteX1" fmla="*/ 6350 w 1318768"/>
              <a:gd name="connsiteY1" fmla="*/ 54355 h 299973"/>
              <a:gd name="connsiteX2" fmla="*/ 6350 w 1318768"/>
              <a:gd name="connsiteY2" fmla="*/ 246379 h 299973"/>
              <a:gd name="connsiteX3" fmla="*/ 53594 w 1318768"/>
              <a:gd name="connsiteY3" fmla="*/ 293623 h 299973"/>
              <a:gd name="connsiteX4" fmla="*/ 1264412 w 1318768"/>
              <a:gd name="connsiteY4" fmla="*/ 293623 h 299973"/>
              <a:gd name="connsiteX5" fmla="*/ 1312418 w 1318768"/>
              <a:gd name="connsiteY5" fmla="*/ 246379 h 299973"/>
              <a:gd name="connsiteX6" fmla="*/ 1312418 w 1318768"/>
              <a:gd name="connsiteY6" fmla="*/ 54355 h 299973"/>
              <a:gd name="connsiteX7" fmla="*/ 1264412 w 1318768"/>
              <a:gd name="connsiteY7" fmla="*/ 6350 h 299973"/>
              <a:gd name="connsiteX8" fmla="*/ 53594 w 1318768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8" h="299973">
                <a:moveTo>
                  <a:pt x="53594" y="6350"/>
                </a:moveTo>
                <a:cubicBezTo>
                  <a:pt x="27686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6" y="293623"/>
                  <a:pt x="53594" y="293623"/>
                </a:cubicBezTo>
                <a:lnTo>
                  <a:pt x="1264412" y="293623"/>
                </a:lnTo>
                <a:cubicBezTo>
                  <a:pt x="1291082" y="293623"/>
                  <a:pt x="1312418" y="272288"/>
                  <a:pt x="1312418" y="246379"/>
                </a:cubicBezTo>
                <a:lnTo>
                  <a:pt x="1312418" y="54355"/>
                </a:lnTo>
                <a:cubicBezTo>
                  <a:pt x="1312418" y="28447"/>
                  <a:pt x="1291082" y="6350"/>
                  <a:pt x="1264412" y="6350"/>
                </a:cubicBezTo>
                <a:lnTo>
                  <a:pt x="5359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35142" y="1425200"/>
            <a:ext cx="32486" cy="1888477"/>
          </a:xfrm>
          <a:custGeom>
            <a:avLst/>
            <a:gdLst>
              <a:gd name="connsiteX0" fmla="*/ 8121 w 32486"/>
              <a:gd name="connsiteY0" fmla="*/ 8121 h 1888477"/>
              <a:gd name="connsiteX1" fmla="*/ 8121 w 32486"/>
              <a:gd name="connsiteY1" fmla="*/ 1880355 h 18884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2486" h="1888477">
                <a:moveTo>
                  <a:pt x="8121" y="8121"/>
                </a:moveTo>
                <a:lnTo>
                  <a:pt x="8121" y="1880355"/>
                </a:lnTo>
              </a:path>
            </a:pathLst>
          </a:custGeom>
          <a:ln w="12700">
            <a:solidFill>
              <a:srgbClr val="15369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14105" y="1425200"/>
            <a:ext cx="32486" cy="1888477"/>
          </a:xfrm>
          <a:custGeom>
            <a:avLst/>
            <a:gdLst>
              <a:gd name="connsiteX0" fmla="*/ 8121 w 32486"/>
              <a:gd name="connsiteY0" fmla="*/ 8121 h 1888477"/>
              <a:gd name="connsiteX1" fmla="*/ 8121 w 32486"/>
              <a:gd name="connsiteY1" fmla="*/ 1880355 h 18884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2486" h="1888477">
                <a:moveTo>
                  <a:pt x="8121" y="8121"/>
                </a:moveTo>
                <a:lnTo>
                  <a:pt x="8121" y="1880355"/>
                </a:lnTo>
              </a:path>
            </a:pathLst>
          </a:custGeom>
          <a:ln w="12700">
            <a:solidFill>
              <a:srgbClr val="15369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372752" y="1571504"/>
            <a:ext cx="32486" cy="1397749"/>
          </a:xfrm>
          <a:custGeom>
            <a:avLst/>
            <a:gdLst>
              <a:gd name="connsiteX0" fmla="*/ 8121 w 32486"/>
              <a:gd name="connsiteY0" fmla="*/ 8121 h 1397749"/>
              <a:gd name="connsiteX1" fmla="*/ 8121 w 32486"/>
              <a:gd name="connsiteY1" fmla="*/ 1389627 h 13977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2486" h="1397749">
                <a:moveTo>
                  <a:pt x="8121" y="8121"/>
                </a:moveTo>
                <a:lnTo>
                  <a:pt x="8121" y="1389627"/>
                </a:lnTo>
              </a:path>
            </a:pathLst>
          </a:custGeom>
          <a:ln w="12700">
            <a:solidFill>
              <a:srgbClr val="15369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096395" y="1571504"/>
            <a:ext cx="32486" cy="1397749"/>
          </a:xfrm>
          <a:custGeom>
            <a:avLst/>
            <a:gdLst>
              <a:gd name="connsiteX0" fmla="*/ 8121 w 32486"/>
              <a:gd name="connsiteY0" fmla="*/ 8121 h 1397749"/>
              <a:gd name="connsiteX1" fmla="*/ 8121 w 32486"/>
              <a:gd name="connsiteY1" fmla="*/ 1389627 h 13977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2486" h="1397749">
                <a:moveTo>
                  <a:pt x="8121" y="8121"/>
                </a:moveTo>
                <a:lnTo>
                  <a:pt x="8121" y="1389627"/>
                </a:lnTo>
              </a:path>
            </a:pathLst>
          </a:custGeom>
          <a:ln w="12700">
            <a:solidFill>
              <a:srgbClr val="15369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68600" y="1603438"/>
            <a:ext cx="2333625" cy="57150"/>
          </a:xfrm>
          <a:custGeom>
            <a:avLst/>
            <a:gdLst>
              <a:gd name="connsiteX0" fmla="*/ 14287 w 2333625"/>
              <a:gd name="connsiteY0" fmla="*/ 14287 h 57150"/>
              <a:gd name="connsiteX1" fmla="*/ 2319337 w 2333625"/>
              <a:gd name="connsiteY1" fmla="*/ 14287 h 57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333625" h="57150">
                <a:moveTo>
                  <a:pt x="14287" y="14287"/>
                </a:moveTo>
                <a:lnTo>
                  <a:pt x="2319337" y="14287"/>
                </a:lnTo>
              </a:path>
            </a:pathLst>
          </a:custGeom>
          <a:ln w="25400">
            <a:solidFill>
              <a:srgbClr val="3333cc">
                <a:alpha val="10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24782" y="1377886"/>
            <a:ext cx="57150" cy="1901570"/>
          </a:xfrm>
          <a:custGeom>
            <a:avLst/>
            <a:gdLst>
              <a:gd name="connsiteX0" fmla="*/ 14287 w 57150"/>
              <a:gd name="connsiteY0" fmla="*/ 14287 h 1901570"/>
              <a:gd name="connsiteX1" fmla="*/ 14287 w 57150"/>
              <a:gd name="connsiteY1" fmla="*/ 1887283 h 19015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7150" h="1901570">
                <a:moveTo>
                  <a:pt x="14287" y="14287"/>
                </a:moveTo>
                <a:lnTo>
                  <a:pt x="14287" y="1887283"/>
                </a:lnTo>
              </a:path>
            </a:pathLst>
          </a:custGeom>
          <a:ln w="25400">
            <a:solidFill>
              <a:srgbClr val="3333cc">
                <a:alpha val="10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35804" y="4162304"/>
            <a:ext cx="32486" cy="1881619"/>
          </a:xfrm>
          <a:custGeom>
            <a:avLst/>
            <a:gdLst>
              <a:gd name="connsiteX0" fmla="*/ 8121 w 32486"/>
              <a:gd name="connsiteY0" fmla="*/ 8121 h 1881619"/>
              <a:gd name="connsiteX1" fmla="*/ 8121 w 32486"/>
              <a:gd name="connsiteY1" fmla="*/ 1873497 h 18816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2486" h="1881619">
                <a:moveTo>
                  <a:pt x="8121" y="8121"/>
                </a:moveTo>
                <a:lnTo>
                  <a:pt x="8121" y="1873497"/>
                </a:lnTo>
              </a:path>
            </a:pathLst>
          </a:custGeom>
          <a:ln w="12700">
            <a:solidFill>
              <a:srgbClr val="15369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00696" y="4162304"/>
            <a:ext cx="32486" cy="1881619"/>
          </a:xfrm>
          <a:custGeom>
            <a:avLst/>
            <a:gdLst>
              <a:gd name="connsiteX0" fmla="*/ 8121 w 32486"/>
              <a:gd name="connsiteY0" fmla="*/ 8121 h 1881619"/>
              <a:gd name="connsiteX1" fmla="*/ 8121 w 32486"/>
              <a:gd name="connsiteY1" fmla="*/ 1873497 h 18816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2486" h="1881619">
                <a:moveTo>
                  <a:pt x="8121" y="8121"/>
                </a:moveTo>
                <a:lnTo>
                  <a:pt x="8121" y="1873497"/>
                </a:lnTo>
              </a:path>
            </a:pathLst>
          </a:custGeom>
          <a:ln w="12700">
            <a:solidFill>
              <a:srgbClr val="15369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43011" y="5054606"/>
            <a:ext cx="773671" cy="32486"/>
          </a:xfrm>
          <a:custGeom>
            <a:avLst/>
            <a:gdLst>
              <a:gd name="connsiteX0" fmla="*/ 8121 w 773671"/>
              <a:gd name="connsiteY0" fmla="*/ 8121 h 32486"/>
              <a:gd name="connsiteX1" fmla="*/ 765549 w 773671"/>
              <a:gd name="connsiteY1" fmla="*/ 8121 h 324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3671" h="32486">
                <a:moveTo>
                  <a:pt x="8121" y="8121"/>
                </a:moveTo>
                <a:lnTo>
                  <a:pt x="765549" y="8121"/>
                </a:lnTo>
              </a:path>
            </a:pathLst>
          </a:custGeom>
          <a:ln w="12700">
            <a:solidFill>
              <a:srgbClr val="15369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86546" y="4162304"/>
            <a:ext cx="32486" cy="1884667"/>
          </a:xfrm>
          <a:custGeom>
            <a:avLst/>
            <a:gdLst>
              <a:gd name="connsiteX0" fmla="*/ 8121 w 32486"/>
              <a:gd name="connsiteY0" fmla="*/ 8121 h 1884667"/>
              <a:gd name="connsiteX1" fmla="*/ 8121 w 32486"/>
              <a:gd name="connsiteY1" fmla="*/ 1876545 h 18846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2486" h="1884667">
                <a:moveTo>
                  <a:pt x="8121" y="8121"/>
                </a:moveTo>
                <a:lnTo>
                  <a:pt x="8121" y="1876545"/>
                </a:lnTo>
              </a:path>
            </a:pathLst>
          </a:custGeom>
          <a:ln w="12700">
            <a:solidFill>
              <a:srgbClr val="15369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876939" y="4162304"/>
            <a:ext cx="32486" cy="1884667"/>
          </a:xfrm>
          <a:custGeom>
            <a:avLst/>
            <a:gdLst>
              <a:gd name="connsiteX0" fmla="*/ 8121 w 32486"/>
              <a:gd name="connsiteY0" fmla="*/ 8121 h 1884667"/>
              <a:gd name="connsiteX1" fmla="*/ 8121 w 32486"/>
              <a:gd name="connsiteY1" fmla="*/ 1876545 h 18846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2486" h="1884667">
                <a:moveTo>
                  <a:pt x="8121" y="8121"/>
                </a:moveTo>
                <a:lnTo>
                  <a:pt x="8121" y="1876545"/>
                </a:lnTo>
              </a:path>
            </a:pathLst>
          </a:custGeom>
          <a:ln w="12700">
            <a:solidFill>
              <a:srgbClr val="15369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75046" y="5853112"/>
            <a:ext cx="2403716" cy="57150"/>
          </a:xfrm>
          <a:custGeom>
            <a:avLst/>
            <a:gdLst>
              <a:gd name="connsiteX0" fmla="*/ 14287 w 2403716"/>
              <a:gd name="connsiteY0" fmla="*/ 14287 h 57150"/>
              <a:gd name="connsiteX1" fmla="*/ 2389428 w 2403716"/>
              <a:gd name="connsiteY1" fmla="*/ 14287 h 57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03716" h="57150">
                <a:moveTo>
                  <a:pt x="14287" y="14287"/>
                </a:moveTo>
                <a:lnTo>
                  <a:pt x="2389428" y="14287"/>
                </a:lnTo>
              </a:path>
            </a:pathLst>
          </a:custGeom>
          <a:ln w="25400">
            <a:solidFill>
              <a:srgbClr val="3333cc">
                <a:alpha val="10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502209" y="4119562"/>
            <a:ext cx="57150" cy="1901570"/>
          </a:xfrm>
          <a:custGeom>
            <a:avLst/>
            <a:gdLst>
              <a:gd name="connsiteX0" fmla="*/ 14287 w 57150"/>
              <a:gd name="connsiteY0" fmla="*/ 14287 h 1901570"/>
              <a:gd name="connsiteX1" fmla="*/ 14287 w 57150"/>
              <a:gd name="connsiteY1" fmla="*/ 1887283 h 19015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7150" h="1901570">
                <a:moveTo>
                  <a:pt x="14287" y="14287"/>
                </a:moveTo>
                <a:lnTo>
                  <a:pt x="14287" y="1887283"/>
                </a:lnTo>
              </a:path>
            </a:pathLst>
          </a:custGeom>
          <a:ln w="25400">
            <a:solidFill>
              <a:srgbClr val="3333cc">
                <a:alpha val="10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527105" y="2274741"/>
            <a:ext cx="792899" cy="32842"/>
          </a:xfrm>
          <a:custGeom>
            <a:avLst/>
            <a:gdLst>
              <a:gd name="connsiteX0" fmla="*/ 8210 w 792899"/>
              <a:gd name="connsiteY0" fmla="*/ 8210 h 32842"/>
              <a:gd name="connsiteX1" fmla="*/ 784688 w 792899"/>
              <a:gd name="connsiteY1" fmla="*/ 8210 h 328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2899" h="32842">
                <a:moveTo>
                  <a:pt x="8210" y="8210"/>
                </a:moveTo>
                <a:lnTo>
                  <a:pt x="784688" y="8210"/>
                </a:lnTo>
              </a:path>
            </a:pathLst>
          </a:custGeom>
          <a:ln w="12700">
            <a:solidFill>
              <a:srgbClr val="15369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8500" y="4127500"/>
            <a:ext cx="381000" cy="1892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6908800"/>
            <a:ext cx="9169400" cy="304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7721600" y="1524000"/>
            <a:ext cx="3429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597" dirty="0" smtClean="0">
                <a:solidFill>
                  <a:srgbClr val="153693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2597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76700" y="1485900"/>
            <a:ext cx="7239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2604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604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073900" y="2514600"/>
            <a:ext cx="9017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597" dirty="0" smtClean="0">
                <a:solidFill>
                  <a:srgbClr val="153693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2597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597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76700" y="2476500"/>
            <a:ext cx="7239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2604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604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27600" y="4521200"/>
            <a:ext cx="3810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601" dirty="0" smtClean="0">
                <a:solidFill>
                  <a:srgbClr val="153693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259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9" b="1" i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22700" y="69596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上页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135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下页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216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结束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181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返回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019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首页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68600" y="1485900"/>
            <a:ext cx="1003300" cy="177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2604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2604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2604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2604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3900"/>
              </a:lnSpc>
              <a:tabLst>
                <a:tab pos="88900" algn="l"/>
              </a:tabLst>
            </a:pPr>
            <a:r>
              <a:rPr lang="en-US" altLang="zh-CN" sz="2604" dirty="0" smtClean="0">
                <a:solidFill>
                  <a:srgbClr val="153693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2604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604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3900"/>
              </a:lnSpc>
              <a:tabLst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2604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604" dirty="0" smtClean="0">
                <a:solidFill>
                  <a:srgbClr val="153693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2604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76700" y="1625600"/>
            <a:ext cx="4826000" cy="163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2425700" algn="l"/>
              </a:tabLst>
            </a:pPr>
            <a:r>
              <a:rPr lang="en-US" altLang="zh-CN" dirty="0" smtClean="0"/>
              <a:t>	</a:t>
            </a:r>
            <a:r>
              <a:rPr lang="en-US" altLang="zh-CN" sz="2597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2597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3900"/>
              </a:lnSpc>
              <a:tabLst>
                <a:tab pos="2425700" algn="l"/>
              </a:tabLst>
            </a:pPr>
            <a:r>
              <a:rPr lang="en-US" altLang="zh-CN" sz="2604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604" dirty="0" smtClean="0">
                <a:solidFill>
                  <a:srgbClr val="153693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2604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597" dirty="0" smtClean="0">
                <a:solidFill>
                  <a:srgbClr val="153693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597" dirty="0" smtClean="0">
                <a:solidFill>
                  <a:srgbClr val="153693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2597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en-US" altLang="zh-CN" sz="1504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504" dirty="0" smtClean="0">
                <a:solidFill>
                  <a:srgbClr val="153693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1504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153693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2597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597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2597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60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601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260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60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2425700" algn="l"/>
              </a:tabLst>
            </a:pPr>
            <a:r>
              <a:rPr lang="en-US" altLang="zh-CN" dirty="0" smtClean="0"/>
              <a:t>	</a:t>
            </a:r>
            <a:r>
              <a:rPr lang="en-US" altLang="zh-CN" sz="2597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700"/>
              </a:lnSpc>
              <a:tabLst>
                <a:tab pos="2425700" algn="l"/>
              </a:tabLst>
            </a:pPr>
            <a:r>
              <a:rPr lang="en-US" altLang="zh-CN" sz="2604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604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97000" y="3517900"/>
            <a:ext cx="68961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609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en-US" altLang="zh-CN" sz="2609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9" b="1" i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1511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260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9" dirty="0" smtClean="0">
                <a:solidFill>
                  <a:srgbClr val="153693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260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9" b="1" i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1511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altLang="zh-CN" sz="260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9" dirty="0" smtClean="0">
                <a:solidFill>
                  <a:srgbClr val="153693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260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9" b="1" i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1511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31</a:t>
            </a:r>
            <a:r>
              <a:rPr lang="en-US" altLang="zh-CN" sz="260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9" dirty="0" smtClean="0">
                <a:solidFill>
                  <a:srgbClr val="153693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260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9" b="1" i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1511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41</a:t>
            </a:r>
            <a:r>
              <a:rPr lang="en-US" altLang="zh-CN" sz="260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601" dirty="0" smtClean="0">
                <a:solidFill>
                  <a:srgbClr val="153693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259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9" b="1" i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511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26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1" dirty="0" smtClean="0">
                <a:solidFill>
                  <a:srgbClr val="153693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259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9" b="1" i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511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altLang="zh-CN" sz="26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1" dirty="0" smtClean="0">
                <a:solidFill>
                  <a:srgbClr val="153693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259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9" b="1" i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511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31</a:t>
            </a:r>
            <a:r>
              <a:rPr lang="en-US" altLang="zh-CN" sz="26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1" dirty="0" smtClean="0">
                <a:solidFill>
                  <a:srgbClr val="153693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259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9" b="1" i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511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41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59000" y="4114800"/>
            <a:ext cx="21336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597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597" dirty="0" smtClean="0">
                <a:solidFill>
                  <a:srgbClr val="153693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2597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2597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2597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60500" y="4851400"/>
            <a:ext cx="1778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597" dirty="0" smtClean="0">
                <a:solidFill>
                  <a:srgbClr val="153693"/>
                </a:solidFill>
                <a:latin typeface="Symbol" pitchFamily="18" charset="0"/>
                <a:cs typeface="Symbol" pitchFamily="18" charset="0"/>
              </a:rPr>
              <a:t>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68500" y="4610100"/>
            <a:ext cx="2298700" cy="138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190500" algn="l"/>
              </a:tabLst>
            </a:pPr>
            <a:r>
              <a:rPr lang="en-US" altLang="zh-CN" sz="2597" dirty="0" smtClean="0">
                <a:solidFill>
                  <a:srgbClr val="153693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2597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2597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2597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597" dirty="0" smtClean="0">
                <a:solidFill>
                  <a:srgbClr val="153693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2597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190500" algn="l"/>
              </a:tabLst>
            </a:pPr>
            <a:r>
              <a:rPr lang="en-US" altLang="zh-CN" dirty="0" smtClean="0"/>
              <a:t>	</a:t>
            </a:r>
            <a:r>
              <a:rPr lang="en-US" altLang="zh-CN" sz="2597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2597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2597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2597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3800"/>
              </a:lnSpc>
              <a:tabLst>
                <a:tab pos="190500" algn="l"/>
              </a:tabLst>
            </a:pPr>
            <a:r>
              <a:rPr lang="en-US" altLang="zh-CN" sz="2597" dirty="0" smtClean="0">
                <a:solidFill>
                  <a:srgbClr val="153693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2597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597" dirty="0" smtClean="0">
                <a:solidFill>
                  <a:srgbClr val="153693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2597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597" dirty="0" smtClean="0">
                <a:solidFill>
                  <a:srgbClr val="153693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2597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597" dirty="0" smtClean="0">
                <a:solidFill>
                  <a:srgbClr val="153693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2597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607300" y="4229100"/>
            <a:ext cx="1524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2599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03900" y="4114800"/>
            <a:ext cx="12827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599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599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599" dirty="0" smtClean="0">
                <a:solidFill>
                  <a:srgbClr val="153693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2599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599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599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35500" y="4610100"/>
            <a:ext cx="3111500" cy="138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1168400" algn="l"/>
              </a:tabLst>
            </a:pPr>
            <a:r>
              <a:rPr lang="en-US" altLang="zh-CN" sz="2599" b="1" i="1" u="sng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511" b="1" u="sng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4    3</a:t>
            </a:r>
            <a:r>
              <a:rPr lang="en-US" altLang="zh-CN" sz="2599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599" dirty="0" smtClean="0">
                <a:solidFill>
                  <a:srgbClr val="153693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2599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599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2599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599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599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599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599" dirty="0" smtClean="0">
                <a:solidFill>
                  <a:srgbClr val="153693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2599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1168400" algn="l"/>
              </a:tabLst>
            </a:pPr>
            <a:r>
              <a:rPr lang="en-US" altLang="zh-CN" dirty="0" smtClean="0"/>
              <a:t>	</a:t>
            </a:r>
            <a:r>
              <a:rPr lang="en-US" altLang="zh-CN" sz="2599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599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2599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599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599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599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2599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3900"/>
              </a:lnSpc>
              <a:tabLst>
                <a:tab pos="1168400" algn="l"/>
              </a:tabLst>
            </a:pPr>
            <a:r>
              <a:rPr lang="en-US" altLang="zh-CN" dirty="0" smtClean="0"/>
              <a:t>	</a:t>
            </a:r>
            <a:r>
              <a:rPr lang="en-US" altLang="zh-CN" sz="2599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599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599" dirty="0" smtClean="0">
                <a:solidFill>
                  <a:srgbClr val="153693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2599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599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599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599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2599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077200" y="4749800"/>
            <a:ext cx="5588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							</a:tabLst>
            </a:pPr>
            <a:r>
              <a:rPr lang="en-US" altLang="zh-CN" sz="2801" dirty="0" smtClean="0">
                <a:solidFill>
                  <a:srgbClr val="153693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280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1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24000" y="1739900"/>
            <a:ext cx="749300" cy="102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25400" algn="l"/>
              </a:tabLst>
            </a:pPr>
            <a:r>
              <a:rPr lang="en-US" altLang="zh-CN" sz="2599" b="1" i="1" u="sng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511" b="1" u="sng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59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9" u="sng" dirty="0" smtClean="0">
                <a:solidFill>
                  <a:srgbClr val="153693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259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9" b="1" i="1" u="sng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511" b="1" u="sng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599" b="1" i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511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59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9" dirty="0" smtClean="0">
                <a:solidFill>
                  <a:srgbClr val="153693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259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9" b="1" i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511" b="1" dirty="0" smtClean="0">
                <a:solidFill>
                  <a:srgbClr val="153693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87400" y="711200"/>
            <a:ext cx="91948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							</a:tabLst>
            </a:pPr>
            <a:r>
              <a:rPr lang="en-US" altLang="zh-CN" sz="2802" dirty="0" smtClean="0">
                <a:solidFill>
                  <a:srgbClr val="9a0033"/>
                </a:solidFill>
                <a:latin typeface="Times New Roman" pitchFamily="18" charset="0"/>
                <a:cs typeface="Times New Roman" pitchFamily="18" charset="0"/>
              </a:rPr>
              <a:t>说明：此例利用了余子式与</a:t>
            </a:r>
            <a:r>
              <a:rPr lang="en-US" altLang="zh-CN" sz="2802" b="1" i="1" dirty="0" smtClean="0">
                <a:solidFill>
                  <a:srgbClr val="9a0033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902" b="1" i="1" dirty="0" smtClean="0">
                <a:solidFill>
                  <a:srgbClr val="9a0033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sz="2802" dirty="0" smtClean="0">
                <a:solidFill>
                  <a:srgbClr val="9a0033"/>
                </a:solidFill>
                <a:latin typeface="Times New Roman" pitchFamily="18" charset="0"/>
                <a:cs typeface="Times New Roman" pitchFamily="18" charset="0"/>
              </a:rPr>
              <a:t>的值无关，而只与下标有关。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61695"/>
            <a:ext cx="9144000" cy="6845300"/>
          </a:xfrm>
          <a:custGeom>
            <a:avLst/>
            <a:gdLst>
              <a:gd name="connsiteX0" fmla="*/ 0 w 9144000"/>
              <a:gd name="connsiteY0" fmla="*/ 0 h 6845300"/>
              <a:gd name="connsiteX1" fmla="*/ 9143999 w 9144000"/>
              <a:gd name="connsiteY1" fmla="*/ 0 h 6845300"/>
              <a:gd name="connsiteX2" fmla="*/ 9143999 w 9144000"/>
              <a:gd name="connsiteY2" fmla="*/ 6845299 h 6845300"/>
              <a:gd name="connsiteX3" fmla="*/ 0 w 9144000"/>
              <a:gd name="connsiteY3" fmla="*/ 6845299 h 6845300"/>
              <a:gd name="connsiteX4" fmla="*/ 0 w 9144000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45300">
                <a:moveTo>
                  <a:pt x="0" y="0"/>
                </a:moveTo>
                <a:lnTo>
                  <a:pt x="9143999" y="0"/>
                </a:lnTo>
                <a:lnTo>
                  <a:pt x="9143999" y="6845299"/>
                </a:lnTo>
                <a:lnTo>
                  <a:pt x="0" y="68452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95865" y="6913371"/>
            <a:ext cx="1317244" cy="299974"/>
          </a:xfrm>
          <a:custGeom>
            <a:avLst/>
            <a:gdLst>
              <a:gd name="connsiteX0" fmla="*/ 54355 w 1317244"/>
              <a:gd name="connsiteY0" fmla="*/ 6350 h 299974"/>
              <a:gd name="connsiteX1" fmla="*/ 6350 w 1317244"/>
              <a:gd name="connsiteY1" fmla="*/ 54356 h 299974"/>
              <a:gd name="connsiteX2" fmla="*/ 6350 w 1317244"/>
              <a:gd name="connsiteY2" fmla="*/ 245618 h 299974"/>
              <a:gd name="connsiteX3" fmla="*/ 54355 w 1317244"/>
              <a:gd name="connsiteY3" fmla="*/ 293623 h 299974"/>
              <a:gd name="connsiteX4" fmla="*/ 1263650 w 1317244"/>
              <a:gd name="connsiteY4" fmla="*/ 293623 h 299974"/>
              <a:gd name="connsiteX5" fmla="*/ 1310894 w 1317244"/>
              <a:gd name="connsiteY5" fmla="*/ 245618 h 299974"/>
              <a:gd name="connsiteX6" fmla="*/ 1310894 w 1317244"/>
              <a:gd name="connsiteY6" fmla="*/ 54356 h 299974"/>
              <a:gd name="connsiteX7" fmla="*/ 1263650 w 1317244"/>
              <a:gd name="connsiteY7" fmla="*/ 6350 h 299974"/>
              <a:gd name="connsiteX8" fmla="*/ 54355 w 1317244"/>
              <a:gd name="connsiteY8" fmla="*/ 6350 h 2999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7244" h="299974">
                <a:moveTo>
                  <a:pt x="54355" y="6350"/>
                </a:moveTo>
                <a:cubicBezTo>
                  <a:pt x="27686" y="6350"/>
                  <a:pt x="6350" y="27685"/>
                  <a:pt x="6350" y="54356"/>
                </a:cubicBezTo>
                <a:lnTo>
                  <a:pt x="6350" y="245618"/>
                </a:lnTo>
                <a:cubicBezTo>
                  <a:pt x="6350" y="272288"/>
                  <a:pt x="27686" y="293623"/>
                  <a:pt x="54355" y="293623"/>
                </a:cubicBezTo>
                <a:lnTo>
                  <a:pt x="1263650" y="293623"/>
                </a:lnTo>
                <a:cubicBezTo>
                  <a:pt x="1289558" y="293623"/>
                  <a:pt x="1310894" y="272288"/>
                  <a:pt x="1310894" y="245618"/>
                </a:cubicBezTo>
                <a:lnTo>
                  <a:pt x="1310894" y="54356"/>
                </a:lnTo>
                <a:cubicBezTo>
                  <a:pt x="1310894" y="27685"/>
                  <a:pt x="1289558" y="6350"/>
                  <a:pt x="1263650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92761" y="6903466"/>
            <a:ext cx="1319530" cy="299973"/>
          </a:xfrm>
          <a:custGeom>
            <a:avLst/>
            <a:gdLst>
              <a:gd name="connsiteX0" fmla="*/ 54355 w 1319530"/>
              <a:gd name="connsiteY0" fmla="*/ 6350 h 299973"/>
              <a:gd name="connsiteX1" fmla="*/ 6350 w 1319530"/>
              <a:gd name="connsiteY1" fmla="*/ 54355 h 299973"/>
              <a:gd name="connsiteX2" fmla="*/ 6350 w 1319530"/>
              <a:gd name="connsiteY2" fmla="*/ 246379 h 299973"/>
              <a:gd name="connsiteX3" fmla="*/ 54355 w 1319530"/>
              <a:gd name="connsiteY3" fmla="*/ 293623 h 299973"/>
              <a:gd name="connsiteX4" fmla="*/ 1265174 w 1319530"/>
              <a:gd name="connsiteY4" fmla="*/ 293623 h 299973"/>
              <a:gd name="connsiteX5" fmla="*/ 1313179 w 1319530"/>
              <a:gd name="connsiteY5" fmla="*/ 246379 h 299973"/>
              <a:gd name="connsiteX6" fmla="*/ 1313179 w 1319530"/>
              <a:gd name="connsiteY6" fmla="*/ 54355 h 299973"/>
              <a:gd name="connsiteX7" fmla="*/ 1265174 w 1319530"/>
              <a:gd name="connsiteY7" fmla="*/ 6350 h 299973"/>
              <a:gd name="connsiteX8" fmla="*/ 54355 w 1319530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30" h="299973">
                <a:moveTo>
                  <a:pt x="54355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4355" y="293623"/>
                </a:cubicBezTo>
                <a:lnTo>
                  <a:pt x="1265174" y="293623"/>
                </a:lnTo>
                <a:cubicBezTo>
                  <a:pt x="1291844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844" y="6350"/>
                  <a:pt x="1265174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605659" y="6903466"/>
            <a:ext cx="1319530" cy="299973"/>
          </a:xfrm>
          <a:custGeom>
            <a:avLst/>
            <a:gdLst>
              <a:gd name="connsiteX0" fmla="*/ 54355 w 1319530"/>
              <a:gd name="connsiteY0" fmla="*/ 6350 h 299973"/>
              <a:gd name="connsiteX1" fmla="*/ 6350 w 1319530"/>
              <a:gd name="connsiteY1" fmla="*/ 54355 h 299973"/>
              <a:gd name="connsiteX2" fmla="*/ 6350 w 1319530"/>
              <a:gd name="connsiteY2" fmla="*/ 246379 h 299973"/>
              <a:gd name="connsiteX3" fmla="*/ 54355 w 1319530"/>
              <a:gd name="connsiteY3" fmla="*/ 293623 h 299973"/>
              <a:gd name="connsiteX4" fmla="*/ 1265173 w 1319530"/>
              <a:gd name="connsiteY4" fmla="*/ 293623 h 299973"/>
              <a:gd name="connsiteX5" fmla="*/ 1313179 w 1319530"/>
              <a:gd name="connsiteY5" fmla="*/ 246379 h 299973"/>
              <a:gd name="connsiteX6" fmla="*/ 1313179 w 1319530"/>
              <a:gd name="connsiteY6" fmla="*/ 54355 h 299973"/>
              <a:gd name="connsiteX7" fmla="*/ 1265173 w 1319530"/>
              <a:gd name="connsiteY7" fmla="*/ 6350 h 299973"/>
              <a:gd name="connsiteX8" fmla="*/ 54355 w 1319530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30" h="299973">
                <a:moveTo>
                  <a:pt x="54355" y="6350"/>
                </a:moveTo>
                <a:cubicBezTo>
                  <a:pt x="28447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8447" y="293623"/>
                  <a:pt x="54355" y="293623"/>
                </a:cubicBezTo>
                <a:lnTo>
                  <a:pt x="1265173" y="293623"/>
                </a:lnTo>
                <a:cubicBezTo>
                  <a:pt x="1291843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843" y="6350"/>
                  <a:pt x="1265173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99591" y="6903466"/>
            <a:ext cx="1318768" cy="299973"/>
          </a:xfrm>
          <a:custGeom>
            <a:avLst/>
            <a:gdLst>
              <a:gd name="connsiteX0" fmla="*/ 54356 w 1318768"/>
              <a:gd name="connsiteY0" fmla="*/ 6350 h 299973"/>
              <a:gd name="connsiteX1" fmla="*/ 6350 w 1318768"/>
              <a:gd name="connsiteY1" fmla="*/ 54355 h 299973"/>
              <a:gd name="connsiteX2" fmla="*/ 6350 w 1318768"/>
              <a:gd name="connsiteY2" fmla="*/ 246379 h 299973"/>
              <a:gd name="connsiteX3" fmla="*/ 54356 w 1318768"/>
              <a:gd name="connsiteY3" fmla="*/ 293623 h 299973"/>
              <a:gd name="connsiteX4" fmla="*/ 1265173 w 1318768"/>
              <a:gd name="connsiteY4" fmla="*/ 293623 h 299973"/>
              <a:gd name="connsiteX5" fmla="*/ 1312418 w 1318768"/>
              <a:gd name="connsiteY5" fmla="*/ 246379 h 299973"/>
              <a:gd name="connsiteX6" fmla="*/ 1312418 w 1318768"/>
              <a:gd name="connsiteY6" fmla="*/ 54355 h 299973"/>
              <a:gd name="connsiteX7" fmla="*/ 1265173 w 1318768"/>
              <a:gd name="connsiteY7" fmla="*/ 6350 h 299973"/>
              <a:gd name="connsiteX8" fmla="*/ 54356 w 1318768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8" h="299973">
                <a:moveTo>
                  <a:pt x="54356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4356" y="293623"/>
                </a:cubicBezTo>
                <a:lnTo>
                  <a:pt x="1265173" y="293623"/>
                </a:lnTo>
                <a:cubicBezTo>
                  <a:pt x="1291082" y="293623"/>
                  <a:pt x="1312418" y="272288"/>
                  <a:pt x="1312418" y="246379"/>
                </a:cubicBezTo>
                <a:lnTo>
                  <a:pt x="1312418" y="54355"/>
                </a:lnTo>
                <a:cubicBezTo>
                  <a:pt x="1312418" y="28447"/>
                  <a:pt x="1291082" y="6350"/>
                  <a:pt x="1265173" y="6350"/>
                </a:cubicBezTo>
                <a:lnTo>
                  <a:pt x="54356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86693" y="6903466"/>
            <a:ext cx="1318767" cy="299973"/>
          </a:xfrm>
          <a:custGeom>
            <a:avLst/>
            <a:gdLst>
              <a:gd name="connsiteX0" fmla="*/ 53594 w 1318767"/>
              <a:gd name="connsiteY0" fmla="*/ 6350 h 299973"/>
              <a:gd name="connsiteX1" fmla="*/ 6350 w 1318767"/>
              <a:gd name="connsiteY1" fmla="*/ 54355 h 299973"/>
              <a:gd name="connsiteX2" fmla="*/ 6350 w 1318767"/>
              <a:gd name="connsiteY2" fmla="*/ 246379 h 299973"/>
              <a:gd name="connsiteX3" fmla="*/ 53594 w 1318767"/>
              <a:gd name="connsiteY3" fmla="*/ 293623 h 299973"/>
              <a:gd name="connsiteX4" fmla="*/ 1264411 w 1318767"/>
              <a:gd name="connsiteY4" fmla="*/ 293623 h 299973"/>
              <a:gd name="connsiteX5" fmla="*/ 1312417 w 1318767"/>
              <a:gd name="connsiteY5" fmla="*/ 246379 h 299973"/>
              <a:gd name="connsiteX6" fmla="*/ 1312417 w 1318767"/>
              <a:gd name="connsiteY6" fmla="*/ 54355 h 299973"/>
              <a:gd name="connsiteX7" fmla="*/ 1264411 w 1318767"/>
              <a:gd name="connsiteY7" fmla="*/ 6350 h 299973"/>
              <a:gd name="connsiteX8" fmla="*/ 53594 w 1318767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7" h="299973">
                <a:moveTo>
                  <a:pt x="53594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3594" y="293623"/>
                </a:cubicBezTo>
                <a:lnTo>
                  <a:pt x="1264411" y="293623"/>
                </a:lnTo>
                <a:cubicBezTo>
                  <a:pt x="1291082" y="293623"/>
                  <a:pt x="1312417" y="272288"/>
                  <a:pt x="1312417" y="246379"/>
                </a:cubicBezTo>
                <a:lnTo>
                  <a:pt x="1312417" y="54355"/>
                </a:lnTo>
                <a:cubicBezTo>
                  <a:pt x="1312417" y="28447"/>
                  <a:pt x="1291082" y="6350"/>
                  <a:pt x="1264411" y="6350"/>
                </a:cubicBezTo>
                <a:lnTo>
                  <a:pt x="5359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8489" y="6903466"/>
            <a:ext cx="1319529" cy="299973"/>
          </a:xfrm>
          <a:custGeom>
            <a:avLst/>
            <a:gdLst>
              <a:gd name="connsiteX0" fmla="*/ 54355 w 1319529"/>
              <a:gd name="connsiteY0" fmla="*/ 6350 h 299973"/>
              <a:gd name="connsiteX1" fmla="*/ 6350 w 1319529"/>
              <a:gd name="connsiteY1" fmla="*/ 54355 h 299973"/>
              <a:gd name="connsiteX2" fmla="*/ 6350 w 1319529"/>
              <a:gd name="connsiteY2" fmla="*/ 246379 h 299973"/>
              <a:gd name="connsiteX3" fmla="*/ 54355 w 1319529"/>
              <a:gd name="connsiteY3" fmla="*/ 293623 h 299973"/>
              <a:gd name="connsiteX4" fmla="*/ 1265173 w 1319529"/>
              <a:gd name="connsiteY4" fmla="*/ 293623 h 299973"/>
              <a:gd name="connsiteX5" fmla="*/ 1313179 w 1319529"/>
              <a:gd name="connsiteY5" fmla="*/ 246379 h 299973"/>
              <a:gd name="connsiteX6" fmla="*/ 1313179 w 1319529"/>
              <a:gd name="connsiteY6" fmla="*/ 54355 h 299973"/>
              <a:gd name="connsiteX7" fmla="*/ 1265173 w 1319529"/>
              <a:gd name="connsiteY7" fmla="*/ 6350 h 299973"/>
              <a:gd name="connsiteX8" fmla="*/ 54355 w 1319529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29" h="299973">
                <a:moveTo>
                  <a:pt x="54355" y="6350"/>
                </a:moveTo>
                <a:cubicBezTo>
                  <a:pt x="27686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6" y="293623"/>
                  <a:pt x="54355" y="293623"/>
                </a:cubicBezTo>
                <a:lnTo>
                  <a:pt x="1265173" y="293623"/>
                </a:lnTo>
                <a:cubicBezTo>
                  <a:pt x="1291082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082" y="6350"/>
                  <a:pt x="1265173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75319" y="6903466"/>
            <a:ext cx="1318768" cy="299973"/>
          </a:xfrm>
          <a:custGeom>
            <a:avLst/>
            <a:gdLst>
              <a:gd name="connsiteX0" fmla="*/ 53594 w 1318768"/>
              <a:gd name="connsiteY0" fmla="*/ 6350 h 299973"/>
              <a:gd name="connsiteX1" fmla="*/ 6350 w 1318768"/>
              <a:gd name="connsiteY1" fmla="*/ 54355 h 299973"/>
              <a:gd name="connsiteX2" fmla="*/ 6350 w 1318768"/>
              <a:gd name="connsiteY2" fmla="*/ 246379 h 299973"/>
              <a:gd name="connsiteX3" fmla="*/ 53594 w 1318768"/>
              <a:gd name="connsiteY3" fmla="*/ 293623 h 299973"/>
              <a:gd name="connsiteX4" fmla="*/ 1264412 w 1318768"/>
              <a:gd name="connsiteY4" fmla="*/ 293623 h 299973"/>
              <a:gd name="connsiteX5" fmla="*/ 1312418 w 1318768"/>
              <a:gd name="connsiteY5" fmla="*/ 246379 h 299973"/>
              <a:gd name="connsiteX6" fmla="*/ 1312418 w 1318768"/>
              <a:gd name="connsiteY6" fmla="*/ 54355 h 299973"/>
              <a:gd name="connsiteX7" fmla="*/ 1264412 w 1318768"/>
              <a:gd name="connsiteY7" fmla="*/ 6350 h 299973"/>
              <a:gd name="connsiteX8" fmla="*/ 53594 w 1318768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8" h="299973">
                <a:moveTo>
                  <a:pt x="53594" y="6350"/>
                </a:moveTo>
                <a:cubicBezTo>
                  <a:pt x="27686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6" y="293623"/>
                  <a:pt x="53594" y="293623"/>
                </a:cubicBezTo>
                <a:lnTo>
                  <a:pt x="1264412" y="293623"/>
                </a:lnTo>
                <a:cubicBezTo>
                  <a:pt x="1291082" y="293623"/>
                  <a:pt x="1312418" y="272288"/>
                  <a:pt x="1312418" y="246379"/>
                </a:cubicBezTo>
                <a:lnTo>
                  <a:pt x="1312418" y="54355"/>
                </a:lnTo>
                <a:cubicBezTo>
                  <a:pt x="1312418" y="28447"/>
                  <a:pt x="1291082" y="6350"/>
                  <a:pt x="1264412" y="6350"/>
                </a:cubicBezTo>
                <a:lnTo>
                  <a:pt x="5359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57309" y="646683"/>
            <a:ext cx="18745" cy="2453385"/>
          </a:xfrm>
          <a:custGeom>
            <a:avLst/>
            <a:gdLst>
              <a:gd name="connsiteX0" fmla="*/ 6350 w 18745"/>
              <a:gd name="connsiteY0" fmla="*/ 6350 h 2453385"/>
              <a:gd name="connsiteX1" fmla="*/ 6350 w 18745"/>
              <a:gd name="connsiteY1" fmla="*/ 2447036 h 24533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8745" h="2453385">
                <a:moveTo>
                  <a:pt x="6350" y="6350"/>
                </a:moveTo>
                <a:lnTo>
                  <a:pt x="6350" y="244703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267081" y="646683"/>
            <a:ext cx="18745" cy="2453385"/>
          </a:xfrm>
          <a:custGeom>
            <a:avLst/>
            <a:gdLst>
              <a:gd name="connsiteX0" fmla="*/ 6350 w 18745"/>
              <a:gd name="connsiteY0" fmla="*/ 6350 h 2453385"/>
              <a:gd name="connsiteX1" fmla="*/ 6350 w 18745"/>
              <a:gd name="connsiteY1" fmla="*/ 2447036 h 24533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8745" h="2453385">
                <a:moveTo>
                  <a:pt x="6350" y="6350"/>
                </a:moveTo>
                <a:lnTo>
                  <a:pt x="6350" y="244703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52556" y="3508549"/>
            <a:ext cx="29243" cy="2502543"/>
          </a:xfrm>
          <a:custGeom>
            <a:avLst/>
            <a:gdLst>
              <a:gd name="connsiteX0" fmla="*/ 7310 w 29243"/>
              <a:gd name="connsiteY0" fmla="*/ 7310 h 2502543"/>
              <a:gd name="connsiteX1" fmla="*/ 7310 w 29243"/>
              <a:gd name="connsiteY1" fmla="*/ 2495232 h 25025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9243" h="2502543">
                <a:moveTo>
                  <a:pt x="7310" y="7310"/>
                </a:moveTo>
                <a:lnTo>
                  <a:pt x="7310" y="249523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56391" y="3508549"/>
            <a:ext cx="29243" cy="2502543"/>
          </a:xfrm>
          <a:custGeom>
            <a:avLst/>
            <a:gdLst>
              <a:gd name="connsiteX0" fmla="*/ 7310 w 29243"/>
              <a:gd name="connsiteY0" fmla="*/ 7310 h 2502543"/>
              <a:gd name="connsiteX1" fmla="*/ 7310 w 29243"/>
              <a:gd name="connsiteY1" fmla="*/ 2495232 h 25025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9243" h="2502543">
                <a:moveTo>
                  <a:pt x="7310" y="7310"/>
                </a:moveTo>
                <a:lnTo>
                  <a:pt x="7310" y="249523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607443" y="3941826"/>
            <a:ext cx="2476500" cy="1144523"/>
          </a:xfrm>
          <a:custGeom>
            <a:avLst/>
            <a:gdLst>
              <a:gd name="connsiteX0" fmla="*/ 634745 w 2476500"/>
              <a:gd name="connsiteY0" fmla="*/ 0 h 1144523"/>
              <a:gd name="connsiteX1" fmla="*/ 266700 w 2476500"/>
              <a:gd name="connsiteY1" fmla="*/ 114300 h 1144523"/>
              <a:gd name="connsiteX2" fmla="*/ 266700 w 2476500"/>
              <a:gd name="connsiteY2" fmla="*/ 571500 h 1144523"/>
              <a:gd name="connsiteX3" fmla="*/ 634745 w 2476500"/>
              <a:gd name="connsiteY3" fmla="*/ 685800 h 1144523"/>
              <a:gd name="connsiteX4" fmla="*/ 0 w 2476500"/>
              <a:gd name="connsiteY4" fmla="*/ 1144523 h 1144523"/>
              <a:gd name="connsiteX5" fmla="*/ 1187195 w 2476500"/>
              <a:gd name="connsiteY5" fmla="*/ 685800 h 1144523"/>
              <a:gd name="connsiteX6" fmla="*/ 2107692 w 2476500"/>
              <a:gd name="connsiteY6" fmla="*/ 685800 h 1144523"/>
              <a:gd name="connsiteX7" fmla="*/ 2476500 w 2476500"/>
              <a:gd name="connsiteY7" fmla="*/ 571500 h 1144523"/>
              <a:gd name="connsiteX8" fmla="*/ 2476500 w 2476500"/>
              <a:gd name="connsiteY8" fmla="*/ 114300 h 1144523"/>
              <a:gd name="connsiteX9" fmla="*/ 2107692 w 2476500"/>
              <a:gd name="connsiteY9" fmla="*/ 0 h 1144523"/>
              <a:gd name="connsiteX10" fmla="*/ 634745 w 2476500"/>
              <a:gd name="connsiteY10" fmla="*/ 0 h 11445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2476500" h="1144523">
                <a:moveTo>
                  <a:pt x="634745" y="0"/>
                </a:moveTo>
                <a:cubicBezTo>
                  <a:pt x="431291" y="0"/>
                  <a:pt x="266700" y="51053"/>
                  <a:pt x="266700" y="114300"/>
                </a:cubicBezTo>
                <a:lnTo>
                  <a:pt x="266700" y="571500"/>
                </a:lnTo>
                <a:cubicBezTo>
                  <a:pt x="266700" y="633983"/>
                  <a:pt x="431291" y="685800"/>
                  <a:pt x="634745" y="685800"/>
                </a:cubicBezTo>
                <a:lnTo>
                  <a:pt x="0" y="1144523"/>
                </a:lnTo>
                <a:lnTo>
                  <a:pt x="1187195" y="685800"/>
                </a:lnTo>
                <a:lnTo>
                  <a:pt x="2107692" y="685800"/>
                </a:lnTo>
                <a:cubicBezTo>
                  <a:pt x="2311145" y="685800"/>
                  <a:pt x="2476500" y="633983"/>
                  <a:pt x="2476500" y="571500"/>
                </a:cubicBezTo>
                <a:lnTo>
                  <a:pt x="2476500" y="114300"/>
                </a:lnTo>
                <a:cubicBezTo>
                  <a:pt x="2476500" y="51053"/>
                  <a:pt x="2311145" y="0"/>
                  <a:pt x="2107692" y="0"/>
                </a:cubicBezTo>
                <a:lnTo>
                  <a:pt x="634745" y="0"/>
                </a:lnTo>
              </a:path>
            </a:pathLst>
          </a:custGeom>
          <a:solidFill>
            <a:srgbClr val="ffff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601093" y="3935476"/>
            <a:ext cx="2489200" cy="1157223"/>
          </a:xfrm>
          <a:custGeom>
            <a:avLst/>
            <a:gdLst>
              <a:gd name="connsiteX0" fmla="*/ 641095 w 2489200"/>
              <a:gd name="connsiteY0" fmla="*/ 6350 h 1157223"/>
              <a:gd name="connsiteX1" fmla="*/ 273050 w 2489200"/>
              <a:gd name="connsiteY1" fmla="*/ 120650 h 1157223"/>
              <a:gd name="connsiteX2" fmla="*/ 273050 w 2489200"/>
              <a:gd name="connsiteY2" fmla="*/ 577850 h 1157223"/>
              <a:gd name="connsiteX3" fmla="*/ 641095 w 2489200"/>
              <a:gd name="connsiteY3" fmla="*/ 692150 h 1157223"/>
              <a:gd name="connsiteX4" fmla="*/ 6350 w 2489200"/>
              <a:gd name="connsiteY4" fmla="*/ 1150873 h 1157223"/>
              <a:gd name="connsiteX5" fmla="*/ 1193545 w 2489200"/>
              <a:gd name="connsiteY5" fmla="*/ 692150 h 1157223"/>
              <a:gd name="connsiteX6" fmla="*/ 2114042 w 2489200"/>
              <a:gd name="connsiteY6" fmla="*/ 692150 h 1157223"/>
              <a:gd name="connsiteX7" fmla="*/ 2482850 w 2489200"/>
              <a:gd name="connsiteY7" fmla="*/ 577850 h 1157223"/>
              <a:gd name="connsiteX8" fmla="*/ 2482850 w 2489200"/>
              <a:gd name="connsiteY8" fmla="*/ 120650 h 1157223"/>
              <a:gd name="connsiteX9" fmla="*/ 2114042 w 2489200"/>
              <a:gd name="connsiteY9" fmla="*/ 6350 h 1157223"/>
              <a:gd name="connsiteX10" fmla="*/ 641095 w 2489200"/>
              <a:gd name="connsiteY10" fmla="*/ 6350 h 11572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2489200" h="1157223">
                <a:moveTo>
                  <a:pt x="641095" y="6350"/>
                </a:moveTo>
                <a:cubicBezTo>
                  <a:pt x="437641" y="6350"/>
                  <a:pt x="273050" y="57403"/>
                  <a:pt x="273050" y="120650"/>
                </a:cubicBezTo>
                <a:lnTo>
                  <a:pt x="273050" y="577850"/>
                </a:lnTo>
                <a:cubicBezTo>
                  <a:pt x="273050" y="640333"/>
                  <a:pt x="437641" y="692150"/>
                  <a:pt x="641095" y="692150"/>
                </a:cubicBezTo>
                <a:lnTo>
                  <a:pt x="6350" y="1150873"/>
                </a:lnTo>
                <a:lnTo>
                  <a:pt x="1193545" y="692150"/>
                </a:lnTo>
                <a:lnTo>
                  <a:pt x="2114042" y="692150"/>
                </a:lnTo>
                <a:cubicBezTo>
                  <a:pt x="2317495" y="692150"/>
                  <a:pt x="2482850" y="640333"/>
                  <a:pt x="2482850" y="577850"/>
                </a:cubicBezTo>
                <a:lnTo>
                  <a:pt x="2482850" y="120650"/>
                </a:lnTo>
                <a:cubicBezTo>
                  <a:pt x="2482850" y="57403"/>
                  <a:pt x="2317495" y="6350"/>
                  <a:pt x="2114042" y="6350"/>
                </a:cubicBezTo>
                <a:lnTo>
                  <a:pt x="64109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6908800"/>
            <a:ext cx="9169400" cy="304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822700" y="69596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上页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135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下页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216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结束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181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返回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019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首页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64000" y="2768600"/>
            <a:ext cx="279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67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2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29000" y="2768600"/>
            <a:ext cx="279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67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2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806700" y="2768600"/>
            <a:ext cx="2667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67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2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76700" y="1752600"/>
            <a:ext cx="1651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67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64000" y="736600"/>
            <a:ext cx="2794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67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2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67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2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41700" y="736600"/>
            <a:ext cx="2667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67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2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67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806700" y="736600"/>
            <a:ext cx="2667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67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67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2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86300" y="2654300"/>
            <a:ext cx="14478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							</a:tabLst>
            </a:pPr>
            <a:r>
              <a:rPr lang="en-US" altLang="zh-CN" sz="267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2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67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675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67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67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68600" y="2146300"/>
            <a:ext cx="34798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2675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67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675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67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675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67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675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67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675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67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675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86300" y="1638300"/>
            <a:ext cx="16891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							</a:tabLst>
            </a:pPr>
            <a:r>
              <a:rPr lang="en-US" altLang="zh-CN" sz="267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2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67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675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67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67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2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67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86300" y="622300"/>
            <a:ext cx="1549400" cy="92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							</a:tabLst>
            </a:pPr>
            <a:r>
              <a:rPr lang="en-US" altLang="zh-CN" sz="267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2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67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675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67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67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2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>
              <a:lnSpc>
                <a:spcPts val="4000"/>
              </a:lnSpc>
              <a:tabLst>
							</a:tabLst>
            </a:pPr>
            <a:r>
              <a:rPr lang="en-US" altLang="zh-CN" sz="267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2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67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675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67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67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2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24400" y="5575300"/>
            <a:ext cx="9652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							</a:tabLst>
            </a:pPr>
            <a:r>
              <a:rPr lang="en-US" altLang="zh-CN" sz="2718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718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1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58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24400" y="4533900"/>
            <a:ext cx="342900" cy="88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2718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718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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24400" y="4013200"/>
            <a:ext cx="3429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2718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24400" y="3505200"/>
            <a:ext cx="3429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2718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65600" y="5638800"/>
            <a:ext cx="1651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71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05200" y="5638800"/>
            <a:ext cx="1651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71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844800" y="5638800"/>
            <a:ext cx="1651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71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05200" y="4610100"/>
            <a:ext cx="1651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25400" algn="l"/>
              </a:tabLst>
            </a:pPr>
            <a:r>
              <a:rPr lang="en-US" altLang="zh-CN" sz="271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718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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73700" y="4089400"/>
            <a:ext cx="1651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71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65600" y="4089400"/>
            <a:ext cx="1651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71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844800" y="4089400"/>
            <a:ext cx="1651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71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73700" y="3568700"/>
            <a:ext cx="1651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71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65600" y="3568700"/>
            <a:ext cx="1651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71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05200" y="3568700"/>
            <a:ext cx="1651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71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89400" y="4610100"/>
            <a:ext cx="2794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                <a:tab pos="114300" algn="l"/>
              </a:tabLst>
            </a:pPr>
            <a:r>
              <a:rPr lang="en-US" altLang="zh-CN" sz="271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58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35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718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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29000" y="4089400"/>
            <a:ext cx="2794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71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58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81300" y="3568700"/>
            <a:ext cx="2667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71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58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08200" y="4495800"/>
            <a:ext cx="901700" cy="92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                <a:tab pos="774700" algn="l"/>
              </a:tabLst>
            </a:pPr>
            <a:r>
              <a:rPr lang="en-US" altLang="zh-CN" sz="271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71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18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271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1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774700" algn="l"/>
              </a:tabLst>
            </a:pPr>
            <a:r>
              <a:rPr lang="en-US" altLang="zh-CN" dirty="0" smtClean="0"/>
              <a:t>	</a:t>
            </a:r>
            <a:r>
              <a:rPr lang="en-US" altLang="zh-CN" sz="2718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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73700" y="4508500"/>
            <a:ext cx="3352800" cy="914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>
                <a:tab pos="25400" algn="l"/>
              </a:tabLst>
            </a:pPr>
            <a:r>
              <a:rPr lang="en-US" altLang="zh-CN" sz="271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7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60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，其中</a:t>
            </a:r>
            <a:r>
              <a:rPr lang="en-US" altLang="zh-CN" sz="27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6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0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76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0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760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76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0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7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6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</a:t>
            </a:r>
            <a:r>
              <a:rPr lang="en-US" altLang="zh-CN" sz="27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6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34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718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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083300" y="4064000"/>
            <a:ext cx="17653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802" dirty="0" smtClean="0">
                <a:solidFill>
                  <a:srgbClr val="0000ff"/>
                </a:solidFill>
                <a:latin typeface="隶书" pitchFamily="18" charset="0"/>
                <a:cs typeface="隶书" pitchFamily="18" charset="0"/>
              </a:rPr>
              <a:t>爪型行列式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1612900"/>
            <a:ext cx="25273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802" b="1" dirty="0" smtClean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altLang="zh-CN" sz="267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7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162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624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162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6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75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267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7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2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675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67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2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57300" y="4508500"/>
            <a:ext cx="4064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802" b="1" dirty="0" smtClean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(2)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61695"/>
            <a:ext cx="9144000" cy="6845300"/>
          </a:xfrm>
          <a:custGeom>
            <a:avLst/>
            <a:gdLst>
              <a:gd name="connsiteX0" fmla="*/ 0 w 9144000"/>
              <a:gd name="connsiteY0" fmla="*/ 0 h 6845300"/>
              <a:gd name="connsiteX1" fmla="*/ 9143999 w 9144000"/>
              <a:gd name="connsiteY1" fmla="*/ 0 h 6845300"/>
              <a:gd name="connsiteX2" fmla="*/ 9143999 w 9144000"/>
              <a:gd name="connsiteY2" fmla="*/ 6845299 h 6845300"/>
              <a:gd name="connsiteX3" fmla="*/ 0 w 9144000"/>
              <a:gd name="connsiteY3" fmla="*/ 6845299 h 6845300"/>
              <a:gd name="connsiteX4" fmla="*/ 0 w 9144000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45300">
                <a:moveTo>
                  <a:pt x="0" y="0"/>
                </a:moveTo>
                <a:lnTo>
                  <a:pt x="9143999" y="0"/>
                </a:lnTo>
                <a:lnTo>
                  <a:pt x="9143999" y="6845299"/>
                </a:lnTo>
                <a:lnTo>
                  <a:pt x="0" y="68452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95865" y="6913371"/>
            <a:ext cx="1317244" cy="299974"/>
          </a:xfrm>
          <a:custGeom>
            <a:avLst/>
            <a:gdLst>
              <a:gd name="connsiteX0" fmla="*/ 54355 w 1317244"/>
              <a:gd name="connsiteY0" fmla="*/ 6350 h 299974"/>
              <a:gd name="connsiteX1" fmla="*/ 6350 w 1317244"/>
              <a:gd name="connsiteY1" fmla="*/ 54356 h 299974"/>
              <a:gd name="connsiteX2" fmla="*/ 6350 w 1317244"/>
              <a:gd name="connsiteY2" fmla="*/ 245618 h 299974"/>
              <a:gd name="connsiteX3" fmla="*/ 54355 w 1317244"/>
              <a:gd name="connsiteY3" fmla="*/ 293623 h 299974"/>
              <a:gd name="connsiteX4" fmla="*/ 1263650 w 1317244"/>
              <a:gd name="connsiteY4" fmla="*/ 293623 h 299974"/>
              <a:gd name="connsiteX5" fmla="*/ 1310894 w 1317244"/>
              <a:gd name="connsiteY5" fmla="*/ 245618 h 299974"/>
              <a:gd name="connsiteX6" fmla="*/ 1310894 w 1317244"/>
              <a:gd name="connsiteY6" fmla="*/ 54356 h 299974"/>
              <a:gd name="connsiteX7" fmla="*/ 1263650 w 1317244"/>
              <a:gd name="connsiteY7" fmla="*/ 6350 h 299974"/>
              <a:gd name="connsiteX8" fmla="*/ 54355 w 1317244"/>
              <a:gd name="connsiteY8" fmla="*/ 6350 h 2999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7244" h="299974">
                <a:moveTo>
                  <a:pt x="54355" y="6350"/>
                </a:moveTo>
                <a:cubicBezTo>
                  <a:pt x="27686" y="6350"/>
                  <a:pt x="6350" y="27685"/>
                  <a:pt x="6350" y="54356"/>
                </a:cubicBezTo>
                <a:lnTo>
                  <a:pt x="6350" y="245618"/>
                </a:lnTo>
                <a:cubicBezTo>
                  <a:pt x="6350" y="272288"/>
                  <a:pt x="27686" y="293623"/>
                  <a:pt x="54355" y="293623"/>
                </a:cubicBezTo>
                <a:lnTo>
                  <a:pt x="1263650" y="293623"/>
                </a:lnTo>
                <a:cubicBezTo>
                  <a:pt x="1289558" y="293623"/>
                  <a:pt x="1310894" y="272288"/>
                  <a:pt x="1310894" y="245618"/>
                </a:cubicBezTo>
                <a:lnTo>
                  <a:pt x="1310894" y="54356"/>
                </a:lnTo>
                <a:cubicBezTo>
                  <a:pt x="1310894" y="27685"/>
                  <a:pt x="1289558" y="6350"/>
                  <a:pt x="1263650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92761" y="6903466"/>
            <a:ext cx="1319530" cy="299973"/>
          </a:xfrm>
          <a:custGeom>
            <a:avLst/>
            <a:gdLst>
              <a:gd name="connsiteX0" fmla="*/ 54355 w 1319530"/>
              <a:gd name="connsiteY0" fmla="*/ 6350 h 299973"/>
              <a:gd name="connsiteX1" fmla="*/ 6350 w 1319530"/>
              <a:gd name="connsiteY1" fmla="*/ 54355 h 299973"/>
              <a:gd name="connsiteX2" fmla="*/ 6350 w 1319530"/>
              <a:gd name="connsiteY2" fmla="*/ 246379 h 299973"/>
              <a:gd name="connsiteX3" fmla="*/ 54355 w 1319530"/>
              <a:gd name="connsiteY3" fmla="*/ 293623 h 299973"/>
              <a:gd name="connsiteX4" fmla="*/ 1265174 w 1319530"/>
              <a:gd name="connsiteY4" fmla="*/ 293623 h 299973"/>
              <a:gd name="connsiteX5" fmla="*/ 1313179 w 1319530"/>
              <a:gd name="connsiteY5" fmla="*/ 246379 h 299973"/>
              <a:gd name="connsiteX6" fmla="*/ 1313179 w 1319530"/>
              <a:gd name="connsiteY6" fmla="*/ 54355 h 299973"/>
              <a:gd name="connsiteX7" fmla="*/ 1265174 w 1319530"/>
              <a:gd name="connsiteY7" fmla="*/ 6350 h 299973"/>
              <a:gd name="connsiteX8" fmla="*/ 54355 w 1319530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30" h="299973">
                <a:moveTo>
                  <a:pt x="54355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4355" y="293623"/>
                </a:cubicBezTo>
                <a:lnTo>
                  <a:pt x="1265174" y="293623"/>
                </a:lnTo>
                <a:cubicBezTo>
                  <a:pt x="1291844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844" y="6350"/>
                  <a:pt x="1265174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605659" y="6903466"/>
            <a:ext cx="1319530" cy="299973"/>
          </a:xfrm>
          <a:custGeom>
            <a:avLst/>
            <a:gdLst>
              <a:gd name="connsiteX0" fmla="*/ 54355 w 1319530"/>
              <a:gd name="connsiteY0" fmla="*/ 6350 h 299973"/>
              <a:gd name="connsiteX1" fmla="*/ 6350 w 1319530"/>
              <a:gd name="connsiteY1" fmla="*/ 54355 h 299973"/>
              <a:gd name="connsiteX2" fmla="*/ 6350 w 1319530"/>
              <a:gd name="connsiteY2" fmla="*/ 246379 h 299973"/>
              <a:gd name="connsiteX3" fmla="*/ 54355 w 1319530"/>
              <a:gd name="connsiteY3" fmla="*/ 293623 h 299973"/>
              <a:gd name="connsiteX4" fmla="*/ 1265173 w 1319530"/>
              <a:gd name="connsiteY4" fmla="*/ 293623 h 299973"/>
              <a:gd name="connsiteX5" fmla="*/ 1313179 w 1319530"/>
              <a:gd name="connsiteY5" fmla="*/ 246379 h 299973"/>
              <a:gd name="connsiteX6" fmla="*/ 1313179 w 1319530"/>
              <a:gd name="connsiteY6" fmla="*/ 54355 h 299973"/>
              <a:gd name="connsiteX7" fmla="*/ 1265173 w 1319530"/>
              <a:gd name="connsiteY7" fmla="*/ 6350 h 299973"/>
              <a:gd name="connsiteX8" fmla="*/ 54355 w 1319530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30" h="299973">
                <a:moveTo>
                  <a:pt x="54355" y="6350"/>
                </a:moveTo>
                <a:cubicBezTo>
                  <a:pt x="28447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8447" y="293623"/>
                  <a:pt x="54355" y="293623"/>
                </a:cubicBezTo>
                <a:lnTo>
                  <a:pt x="1265173" y="293623"/>
                </a:lnTo>
                <a:cubicBezTo>
                  <a:pt x="1291843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843" y="6350"/>
                  <a:pt x="1265173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99591" y="6903466"/>
            <a:ext cx="1318768" cy="299973"/>
          </a:xfrm>
          <a:custGeom>
            <a:avLst/>
            <a:gdLst>
              <a:gd name="connsiteX0" fmla="*/ 54356 w 1318768"/>
              <a:gd name="connsiteY0" fmla="*/ 6350 h 299973"/>
              <a:gd name="connsiteX1" fmla="*/ 6350 w 1318768"/>
              <a:gd name="connsiteY1" fmla="*/ 54355 h 299973"/>
              <a:gd name="connsiteX2" fmla="*/ 6350 w 1318768"/>
              <a:gd name="connsiteY2" fmla="*/ 246379 h 299973"/>
              <a:gd name="connsiteX3" fmla="*/ 54356 w 1318768"/>
              <a:gd name="connsiteY3" fmla="*/ 293623 h 299973"/>
              <a:gd name="connsiteX4" fmla="*/ 1265173 w 1318768"/>
              <a:gd name="connsiteY4" fmla="*/ 293623 h 299973"/>
              <a:gd name="connsiteX5" fmla="*/ 1312418 w 1318768"/>
              <a:gd name="connsiteY5" fmla="*/ 246379 h 299973"/>
              <a:gd name="connsiteX6" fmla="*/ 1312418 w 1318768"/>
              <a:gd name="connsiteY6" fmla="*/ 54355 h 299973"/>
              <a:gd name="connsiteX7" fmla="*/ 1265173 w 1318768"/>
              <a:gd name="connsiteY7" fmla="*/ 6350 h 299973"/>
              <a:gd name="connsiteX8" fmla="*/ 54356 w 1318768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8" h="299973">
                <a:moveTo>
                  <a:pt x="54356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4356" y="293623"/>
                </a:cubicBezTo>
                <a:lnTo>
                  <a:pt x="1265173" y="293623"/>
                </a:lnTo>
                <a:cubicBezTo>
                  <a:pt x="1291082" y="293623"/>
                  <a:pt x="1312418" y="272288"/>
                  <a:pt x="1312418" y="246379"/>
                </a:cubicBezTo>
                <a:lnTo>
                  <a:pt x="1312418" y="54355"/>
                </a:lnTo>
                <a:cubicBezTo>
                  <a:pt x="1312418" y="28447"/>
                  <a:pt x="1291082" y="6350"/>
                  <a:pt x="1265173" y="6350"/>
                </a:cubicBezTo>
                <a:lnTo>
                  <a:pt x="54356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86693" y="6903466"/>
            <a:ext cx="1318767" cy="299973"/>
          </a:xfrm>
          <a:custGeom>
            <a:avLst/>
            <a:gdLst>
              <a:gd name="connsiteX0" fmla="*/ 53594 w 1318767"/>
              <a:gd name="connsiteY0" fmla="*/ 6350 h 299973"/>
              <a:gd name="connsiteX1" fmla="*/ 6350 w 1318767"/>
              <a:gd name="connsiteY1" fmla="*/ 54355 h 299973"/>
              <a:gd name="connsiteX2" fmla="*/ 6350 w 1318767"/>
              <a:gd name="connsiteY2" fmla="*/ 246379 h 299973"/>
              <a:gd name="connsiteX3" fmla="*/ 53594 w 1318767"/>
              <a:gd name="connsiteY3" fmla="*/ 293623 h 299973"/>
              <a:gd name="connsiteX4" fmla="*/ 1264411 w 1318767"/>
              <a:gd name="connsiteY4" fmla="*/ 293623 h 299973"/>
              <a:gd name="connsiteX5" fmla="*/ 1312417 w 1318767"/>
              <a:gd name="connsiteY5" fmla="*/ 246379 h 299973"/>
              <a:gd name="connsiteX6" fmla="*/ 1312417 w 1318767"/>
              <a:gd name="connsiteY6" fmla="*/ 54355 h 299973"/>
              <a:gd name="connsiteX7" fmla="*/ 1264411 w 1318767"/>
              <a:gd name="connsiteY7" fmla="*/ 6350 h 299973"/>
              <a:gd name="connsiteX8" fmla="*/ 53594 w 1318767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7" h="299973">
                <a:moveTo>
                  <a:pt x="53594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3594" y="293623"/>
                </a:cubicBezTo>
                <a:lnTo>
                  <a:pt x="1264411" y="293623"/>
                </a:lnTo>
                <a:cubicBezTo>
                  <a:pt x="1291082" y="293623"/>
                  <a:pt x="1312417" y="272288"/>
                  <a:pt x="1312417" y="246379"/>
                </a:cubicBezTo>
                <a:lnTo>
                  <a:pt x="1312417" y="54355"/>
                </a:lnTo>
                <a:cubicBezTo>
                  <a:pt x="1312417" y="28447"/>
                  <a:pt x="1291082" y="6350"/>
                  <a:pt x="1264411" y="6350"/>
                </a:cubicBezTo>
                <a:lnTo>
                  <a:pt x="5359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8489" y="6903466"/>
            <a:ext cx="1319529" cy="299973"/>
          </a:xfrm>
          <a:custGeom>
            <a:avLst/>
            <a:gdLst>
              <a:gd name="connsiteX0" fmla="*/ 54355 w 1319529"/>
              <a:gd name="connsiteY0" fmla="*/ 6350 h 299973"/>
              <a:gd name="connsiteX1" fmla="*/ 6350 w 1319529"/>
              <a:gd name="connsiteY1" fmla="*/ 54355 h 299973"/>
              <a:gd name="connsiteX2" fmla="*/ 6350 w 1319529"/>
              <a:gd name="connsiteY2" fmla="*/ 246379 h 299973"/>
              <a:gd name="connsiteX3" fmla="*/ 54355 w 1319529"/>
              <a:gd name="connsiteY3" fmla="*/ 293623 h 299973"/>
              <a:gd name="connsiteX4" fmla="*/ 1265173 w 1319529"/>
              <a:gd name="connsiteY4" fmla="*/ 293623 h 299973"/>
              <a:gd name="connsiteX5" fmla="*/ 1313179 w 1319529"/>
              <a:gd name="connsiteY5" fmla="*/ 246379 h 299973"/>
              <a:gd name="connsiteX6" fmla="*/ 1313179 w 1319529"/>
              <a:gd name="connsiteY6" fmla="*/ 54355 h 299973"/>
              <a:gd name="connsiteX7" fmla="*/ 1265173 w 1319529"/>
              <a:gd name="connsiteY7" fmla="*/ 6350 h 299973"/>
              <a:gd name="connsiteX8" fmla="*/ 54355 w 1319529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29" h="299973">
                <a:moveTo>
                  <a:pt x="54355" y="6350"/>
                </a:moveTo>
                <a:cubicBezTo>
                  <a:pt x="27686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6" y="293623"/>
                  <a:pt x="54355" y="293623"/>
                </a:cubicBezTo>
                <a:lnTo>
                  <a:pt x="1265173" y="293623"/>
                </a:lnTo>
                <a:cubicBezTo>
                  <a:pt x="1291082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082" y="6350"/>
                  <a:pt x="1265173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75319" y="6903466"/>
            <a:ext cx="1318768" cy="299973"/>
          </a:xfrm>
          <a:custGeom>
            <a:avLst/>
            <a:gdLst>
              <a:gd name="connsiteX0" fmla="*/ 53594 w 1318768"/>
              <a:gd name="connsiteY0" fmla="*/ 6350 h 299973"/>
              <a:gd name="connsiteX1" fmla="*/ 6350 w 1318768"/>
              <a:gd name="connsiteY1" fmla="*/ 54355 h 299973"/>
              <a:gd name="connsiteX2" fmla="*/ 6350 w 1318768"/>
              <a:gd name="connsiteY2" fmla="*/ 246379 h 299973"/>
              <a:gd name="connsiteX3" fmla="*/ 53594 w 1318768"/>
              <a:gd name="connsiteY3" fmla="*/ 293623 h 299973"/>
              <a:gd name="connsiteX4" fmla="*/ 1264412 w 1318768"/>
              <a:gd name="connsiteY4" fmla="*/ 293623 h 299973"/>
              <a:gd name="connsiteX5" fmla="*/ 1312418 w 1318768"/>
              <a:gd name="connsiteY5" fmla="*/ 246379 h 299973"/>
              <a:gd name="connsiteX6" fmla="*/ 1312418 w 1318768"/>
              <a:gd name="connsiteY6" fmla="*/ 54355 h 299973"/>
              <a:gd name="connsiteX7" fmla="*/ 1264412 w 1318768"/>
              <a:gd name="connsiteY7" fmla="*/ 6350 h 299973"/>
              <a:gd name="connsiteX8" fmla="*/ 53594 w 1318768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8" h="299973">
                <a:moveTo>
                  <a:pt x="53594" y="6350"/>
                </a:moveTo>
                <a:cubicBezTo>
                  <a:pt x="27686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6" y="293623"/>
                  <a:pt x="53594" y="293623"/>
                </a:cubicBezTo>
                <a:lnTo>
                  <a:pt x="1264412" y="293623"/>
                </a:lnTo>
                <a:cubicBezTo>
                  <a:pt x="1291082" y="293623"/>
                  <a:pt x="1312418" y="272288"/>
                  <a:pt x="1312418" y="246379"/>
                </a:cubicBezTo>
                <a:lnTo>
                  <a:pt x="1312418" y="54355"/>
                </a:lnTo>
                <a:cubicBezTo>
                  <a:pt x="1312418" y="28447"/>
                  <a:pt x="1291082" y="6350"/>
                  <a:pt x="1264412" y="6350"/>
                </a:cubicBezTo>
                <a:lnTo>
                  <a:pt x="5359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6908800"/>
            <a:ext cx="9169400" cy="304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822700" y="69596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上页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135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下页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216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结束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181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返回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019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首页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57300" y="1054100"/>
            <a:ext cx="8458200" cy="553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279400" algn="l"/>
                <a:tab pos="292100" algn="l"/>
                <a:tab pos="647700" algn="l"/>
                <a:tab pos="673100" algn="l"/>
              </a:tabLst>
            </a:pPr>
            <a:r>
              <a:rPr lang="en-US" altLang="zh-CN" sz="3197" dirty="0" smtClean="0">
                <a:solidFill>
                  <a:srgbClr val="0000ff"/>
                </a:solidFill>
                <a:latin typeface="隶书" pitchFamily="18" charset="0"/>
                <a:cs typeface="隶书" pitchFamily="18" charset="0"/>
              </a:rPr>
              <a:t>第二章</a:t>
            </a:r>
            <a:r>
              <a:rPr lang="en-US" altLang="zh-CN" sz="31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dirty="0" smtClean="0">
                <a:solidFill>
                  <a:srgbClr val="0000ff"/>
                </a:solidFill>
                <a:latin typeface="隶书" pitchFamily="18" charset="0"/>
                <a:cs typeface="隶书" pitchFamily="18" charset="0"/>
              </a:rPr>
              <a:t>矩阵及其运算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279400" algn="l"/>
                <a:tab pos="292100" algn="l"/>
                <a:tab pos="647700" algn="l"/>
                <a:tab pos="673100" algn="l"/>
              </a:tabLst>
            </a:pPr>
            <a:r>
              <a:rPr lang="en-US" altLang="zh-CN" dirty="0" smtClean="0"/>
              <a:t>		</a:t>
            </a:r>
            <a:r>
              <a:rPr lang="en-US" altLang="zh-CN" sz="3197" dirty="0" smtClean="0">
                <a:solidFill>
                  <a:srgbClr val="cc3300"/>
                </a:solidFill>
                <a:latin typeface="隶书" pitchFamily="18" charset="0"/>
                <a:cs typeface="隶书" pitchFamily="18" charset="0"/>
              </a:rPr>
              <a:t>1</a:t>
            </a:r>
            <a:r>
              <a:rPr lang="en-US" altLang="zh-CN" sz="31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dirty="0" smtClean="0">
                <a:solidFill>
                  <a:srgbClr val="cc3300"/>
                </a:solidFill>
                <a:latin typeface="隶书" pitchFamily="18" charset="0"/>
                <a:cs typeface="隶书" pitchFamily="18" charset="0"/>
              </a:rPr>
              <a:t>矩阵的概念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279400" algn="l"/>
                <a:tab pos="292100" algn="l"/>
                <a:tab pos="647700" algn="l"/>
                <a:tab pos="673100" algn="l"/>
              </a:tabLst>
            </a:pPr>
            <a:r>
              <a:rPr lang="en-US" altLang="zh-CN" dirty="0" smtClean="0"/>
              <a:t>			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几种特殊矩阵：零矩阵、方阵、对角阵、单位阵、</a:t>
            </a:r>
          </a:p>
          <a:p>
            <a:pPr>
              <a:lnSpc>
                <a:spcPts val="3500"/>
              </a:lnSpc>
              <a:tabLst>
                <a:tab pos="279400" algn="l"/>
                <a:tab pos="292100" algn="l"/>
                <a:tab pos="647700" algn="l"/>
                <a:tab pos="673100" algn="l"/>
              </a:tabLst>
            </a:pPr>
            <a:r>
              <a:rPr lang="en-US" altLang="zh-CN" dirty="0" smtClean="0"/>
              <a:t>			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对称阵、行（列）向量、正交矩阵、正定矩阵等。</a:t>
            </a:r>
          </a:p>
          <a:p>
            <a:pPr>
              <a:lnSpc>
                <a:spcPts val="2800"/>
              </a:lnSpc>
              <a:tabLst>
                <a:tab pos="279400" algn="l"/>
                <a:tab pos="292100" algn="l"/>
                <a:tab pos="647700" algn="l"/>
                <a:tab pos="673100" algn="l"/>
              </a:tabLst>
            </a:pPr>
            <a:r>
              <a:rPr lang="en-US" altLang="zh-CN" dirty="0" smtClean="0"/>
              <a:t>		</a:t>
            </a:r>
            <a:r>
              <a:rPr lang="en-US" altLang="zh-CN" sz="3197" dirty="0" smtClean="0">
                <a:solidFill>
                  <a:srgbClr val="cc3300"/>
                </a:solidFill>
                <a:latin typeface="隶书" pitchFamily="18" charset="0"/>
                <a:cs typeface="隶书" pitchFamily="18" charset="0"/>
              </a:rPr>
              <a:t>2</a:t>
            </a:r>
            <a:r>
              <a:rPr lang="en-US" altLang="zh-CN" sz="31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dirty="0" smtClean="0">
                <a:solidFill>
                  <a:srgbClr val="cc3300"/>
                </a:solidFill>
                <a:latin typeface="隶书" pitchFamily="18" charset="0"/>
                <a:cs typeface="隶书" pitchFamily="18" charset="0"/>
              </a:rPr>
              <a:t>矩阵的运算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7600"/>
              </a:lnSpc>
              <a:tabLst>
                <a:tab pos="279400" algn="l"/>
                <a:tab pos="292100" algn="l"/>
                <a:tab pos="647700" algn="l"/>
                <a:tab pos="673100" algn="l"/>
              </a:tabLst>
            </a:pPr>
            <a:r>
              <a:rPr lang="en-US" altLang="zh-CN" dirty="0" smtClean="0"/>
              <a:t>	</a:t>
            </a:r>
            <a:r>
              <a:rPr lang="en-US" altLang="zh-CN" sz="5565" dirty="0" smtClean="0">
                <a:solidFill>
                  <a:srgbClr val="0000ff"/>
                </a:solidFill>
                <a:latin typeface="Symbol" pitchFamily="18" charset="0"/>
                <a:cs typeface="Symbol" pitchFamily="18" charset="0"/>
              </a:rPr>
              <a:t>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矩阵的数乘运算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279400" algn="l"/>
                <a:tab pos="292100" algn="l"/>
                <a:tab pos="647700" algn="l"/>
                <a:tab pos="673100" algn="l"/>
              </a:tabLst>
            </a:pPr>
            <a:r>
              <a:rPr lang="en-US" altLang="zh-CN" dirty="0" smtClean="0"/>
              <a:t>				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矩阵的乘法运算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279400" algn="l"/>
                <a:tab pos="292100" algn="l"/>
                <a:tab pos="647700" algn="l"/>
                <a:tab pos="673100" algn="l"/>
              </a:tabLst>
            </a:pPr>
            <a:r>
              <a:rPr lang="en-US" altLang="zh-CN" dirty="0" smtClean="0"/>
              <a:t>			</a:t>
            </a:r>
            <a:r>
              <a:rPr lang="en-US" altLang="zh-CN" sz="2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802" dirty="0" smtClean="0">
                <a:solidFill>
                  <a:srgbClr val="cc0000"/>
                </a:solidFill>
                <a:latin typeface="黑体" pitchFamily="18" charset="0"/>
                <a:cs typeface="黑体" pitchFamily="18" charset="0"/>
              </a:rPr>
              <a:t>第一个矩阵的列数等于第二个矩阵的行数</a:t>
            </a:r>
            <a:r>
              <a:rPr lang="en-US" altLang="zh-CN" sz="2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279400" algn="l"/>
                <a:tab pos="292100" algn="l"/>
                <a:tab pos="647700" algn="l"/>
                <a:tab pos="673100" algn="l"/>
              </a:tabLst>
            </a:pPr>
            <a:r>
              <a:rPr lang="en-US" altLang="zh-CN" dirty="0" smtClean="0"/>
              <a:t>			</a:t>
            </a:r>
            <a:r>
              <a:rPr lang="en-US" altLang="zh-CN" sz="2802" dirty="0" smtClean="0">
                <a:solidFill>
                  <a:srgbClr val="cc0000"/>
                </a:solidFill>
                <a:latin typeface="黑体" pitchFamily="18" charset="0"/>
                <a:cs typeface="黑体" pitchFamily="18" charset="0"/>
              </a:rPr>
              <a:t>不满足交换律与消去</a:t>
            </a:r>
            <a:r>
              <a:rPr lang="en-US" altLang="zh-CN" sz="2802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律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61695"/>
            <a:ext cx="9144000" cy="6845300"/>
          </a:xfrm>
          <a:custGeom>
            <a:avLst/>
            <a:gdLst>
              <a:gd name="connsiteX0" fmla="*/ 0 w 9144000"/>
              <a:gd name="connsiteY0" fmla="*/ 0 h 6845300"/>
              <a:gd name="connsiteX1" fmla="*/ 9143999 w 9144000"/>
              <a:gd name="connsiteY1" fmla="*/ 0 h 6845300"/>
              <a:gd name="connsiteX2" fmla="*/ 9143999 w 9144000"/>
              <a:gd name="connsiteY2" fmla="*/ 6845299 h 6845300"/>
              <a:gd name="connsiteX3" fmla="*/ 0 w 9144000"/>
              <a:gd name="connsiteY3" fmla="*/ 6845299 h 6845300"/>
              <a:gd name="connsiteX4" fmla="*/ 0 w 9144000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45300">
                <a:moveTo>
                  <a:pt x="0" y="0"/>
                </a:moveTo>
                <a:lnTo>
                  <a:pt x="9143999" y="0"/>
                </a:lnTo>
                <a:lnTo>
                  <a:pt x="9143999" y="6845299"/>
                </a:lnTo>
                <a:lnTo>
                  <a:pt x="0" y="68452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95865" y="6913371"/>
            <a:ext cx="1317244" cy="299974"/>
          </a:xfrm>
          <a:custGeom>
            <a:avLst/>
            <a:gdLst>
              <a:gd name="connsiteX0" fmla="*/ 54355 w 1317244"/>
              <a:gd name="connsiteY0" fmla="*/ 6350 h 299974"/>
              <a:gd name="connsiteX1" fmla="*/ 6350 w 1317244"/>
              <a:gd name="connsiteY1" fmla="*/ 54356 h 299974"/>
              <a:gd name="connsiteX2" fmla="*/ 6350 w 1317244"/>
              <a:gd name="connsiteY2" fmla="*/ 245618 h 299974"/>
              <a:gd name="connsiteX3" fmla="*/ 54355 w 1317244"/>
              <a:gd name="connsiteY3" fmla="*/ 293623 h 299974"/>
              <a:gd name="connsiteX4" fmla="*/ 1263650 w 1317244"/>
              <a:gd name="connsiteY4" fmla="*/ 293623 h 299974"/>
              <a:gd name="connsiteX5" fmla="*/ 1310894 w 1317244"/>
              <a:gd name="connsiteY5" fmla="*/ 245618 h 299974"/>
              <a:gd name="connsiteX6" fmla="*/ 1310894 w 1317244"/>
              <a:gd name="connsiteY6" fmla="*/ 54356 h 299974"/>
              <a:gd name="connsiteX7" fmla="*/ 1263650 w 1317244"/>
              <a:gd name="connsiteY7" fmla="*/ 6350 h 299974"/>
              <a:gd name="connsiteX8" fmla="*/ 54355 w 1317244"/>
              <a:gd name="connsiteY8" fmla="*/ 6350 h 2999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7244" h="299974">
                <a:moveTo>
                  <a:pt x="54355" y="6350"/>
                </a:moveTo>
                <a:cubicBezTo>
                  <a:pt x="27686" y="6350"/>
                  <a:pt x="6350" y="27685"/>
                  <a:pt x="6350" y="54356"/>
                </a:cubicBezTo>
                <a:lnTo>
                  <a:pt x="6350" y="245618"/>
                </a:lnTo>
                <a:cubicBezTo>
                  <a:pt x="6350" y="272288"/>
                  <a:pt x="27686" y="293623"/>
                  <a:pt x="54355" y="293623"/>
                </a:cubicBezTo>
                <a:lnTo>
                  <a:pt x="1263650" y="293623"/>
                </a:lnTo>
                <a:cubicBezTo>
                  <a:pt x="1289558" y="293623"/>
                  <a:pt x="1310894" y="272288"/>
                  <a:pt x="1310894" y="245618"/>
                </a:cubicBezTo>
                <a:lnTo>
                  <a:pt x="1310894" y="54356"/>
                </a:lnTo>
                <a:cubicBezTo>
                  <a:pt x="1310894" y="27685"/>
                  <a:pt x="1289558" y="6350"/>
                  <a:pt x="1263650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92761" y="6903466"/>
            <a:ext cx="1319530" cy="299973"/>
          </a:xfrm>
          <a:custGeom>
            <a:avLst/>
            <a:gdLst>
              <a:gd name="connsiteX0" fmla="*/ 54355 w 1319530"/>
              <a:gd name="connsiteY0" fmla="*/ 6350 h 299973"/>
              <a:gd name="connsiteX1" fmla="*/ 6350 w 1319530"/>
              <a:gd name="connsiteY1" fmla="*/ 54355 h 299973"/>
              <a:gd name="connsiteX2" fmla="*/ 6350 w 1319530"/>
              <a:gd name="connsiteY2" fmla="*/ 246379 h 299973"/>
              <a:gd name="connsiteX3" fmla="*/ 54355 w 1319530"/>
              <a:gd name="connsiteY3" fmla="*/ 293623 h 299973"/>
              <a:gd name="connsiteX4" fmla="*/ 1265174 w 1319530"/>
              <a:gd name="connsiteY4" fmla="*/ 293623 h 299973"/>
              <a:gd name="connsiteX5" fmla="*/ 1313179 w 1319530"/>
              <a:gd name="connsiteY5" fmla="*/ 246379 h 299973"/>
              <a:gd name="connsiteX6" fmla="*/ 1313179 w 1319530"/>
              <a:gd name="connsiteY6" fmla="*/ 54355 h 299973"/>
              <a:gd name="connsiteX7" fmla="*/ 1265174 w 1319530"/>
              <a:gd name="connsiteY7" fmla="*/ 6350 h 299973"/>
              <a:gd name="connsiteX8" fmla="*/ 54355 w 1319530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30" h="299973">
                <a:moveTo>
                  <a:pt x="54355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4355" y="293623"/>
                </a:cubicBezTo>
                <a:lnTo>
                  <a:pt x="1265174" y="293623"/>
                </a:lnTo>
                <a:cubicBezTo>
                  <a:pt x="1291844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844" y="6350"/>
                  <a:pt x="1265174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605659" y="6903466"/>
            <a:ext cx="1319530" cy="299973"/>
          </a:xfrm>
          <a:custGeom>
            <a:avLst/>
            <a:gdLst>
              <a:gd name="connsiteX0" fmla="*/ 54355 w 1319530"/>
              <a:gd name="connsiteY0" fmla="*/ 6350 h 299973"/>
              <a:gd name="connsiteX1" fmla="*/ 6350 w 1319530"/>
              <a:gd name="connsiteY1" fmla="*/ 54355 h 299973"/>
              <a:gd name="connsiteX2" fmla="*/ 6350 w 1319530"/>
              <a:gd name="connsiteY2" fmla="*/ 246379 h 299973"/>
              <a:gd name="connsiteX3" fmla="*/ 54355 w 1319530"/>
              <a:gd name="connsiteY3" fmla="*/ 293623 h 299973"/>
              <a:gd name="connsiteX4" fmla="*/ 1265173 w 1319530"/>
              <a:gd name="connsiteY4" fmla="*/ 293623 h 299973"/>
              <a:gd name="connsiteX5" fmla="*/ 1313179 w 1319530"/>
              <a:gd name="connsiteY5" fmla="*/ 246379 h 299973"/>
              <a:gd name="connsiteX6" fmla="*/ 1313179 w 1319530"/>
              <a:gd name="connsiteY6" fmla="*/ 54355 h 299973"/>
              <a:gd name="connsiteX7" fmla="*/ 1265173 w 1319530"/>
              <a:gd name="connsiteY7" fmla="*/ 6350 h 299973"/>
              <a:gd name="connsiteX8" fmla="*/ 54355 w 1319530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30" h="299973">
                <a:moveTo>
                  <a:pt x="54355" y="6350"/>
                </a:moveTo>
                <a:cubicBezTo>
                  <a:pt x="28447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8447" y="293623"/>
                  <a:pt x="54355" y="293623"/>
                </a:cubicBezTo>
                <a:lnTo>
                  <a:pt x="1265173" y="293623"/>
                </a:lnTo>
                <a:cubicBezTo>
                  <a:pt x="1291843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843" y="6350"/>
                  <a:pt x="1265173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99591" y="6903466"/>
            <a:ext cx="1318768" cy="299973"/>
          </a:xfrm>
          <a:custGeom>
            <a:avLst/>
            <a:gdLst>
              <a:gd name="connsiteX0" fmla="*/ 54356 w 1318768"/>
              <a:gd name="connsiteY0" fmla="*/ 6350 h 299973"/>
              <a:gd name="connsiteX1" fmla="*/ 6350 w 1318768"/>
              <a:gd name="connsiteY1" fmla="*/ 54355 h 299973"/>
              <a:gd name="connsiteX2" fmla="*/ 6350 w 1318768"/>
              <a:gd name="connsiteY2" fmla="*/ 246379 h 299973"/>
              <a:gd name="connsiteX3" fmla="*/ 54356 w 1318768"/>
              <a:gd name="connsiteY3" fmla="*/ 293623 h 299973"/>
              <a:gd name="connsiteX4" fmla="*/ 1265173 w 1318768"/>
              <a:gd name="connsiteY4" fmla="*/ 293623 h 299973"/>
              <a:gd name="connsiteX5" fmla="*/ 1312418 w 1318768"/>
              <a:gd name="connsiteY5" fmla="*/ 246379 h 299973"/>
              <a:gd name="connsiteX6" fmla="*/ 1312418 w 1318768"/>
              <a:gd name="connsiteY6" fmla="*/ 54355 h 299973"/>
              <a:gd name="connsiteX7" fmla="*/ 1265173 w 1318768"/>
              <a:gd name="connsiteY7" fmla="*/ 6350 h 299973"/>
              <a:gd name="connsiteX8" fmla="*/ 54356 w 1318768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8" h="299973">
                <a:moveTo>
                  <a:pt x="54356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4356" y="293623"/>
                </a:cubicBezTo>
                <a:lnTo>
                  <a:pt x="1265173" y="293623"/>
                </a:lnTo>
                <a:cubicBezTo>
                  <a:pt x="1291082" y="293623"/>
                  <a:pt x="1312418" y="272288"/>
                  <a:pt x="1312418" y="246379"/>
                </a:cubicBezTo>
                <a:lnTo>
                  <a:pt x="1312418" y="54355"/>
                </a:lnTo>
                <a:cubicBezTo>
                  <a:pt x="1312418" y="28447"/>
                  <a:pt x="1291082" y="6350"/>
                  <a:pt x="1265173" y="6350"/>
                </a:cubicBezTo>
                <a:lnTo>
                  <a:pt x="54356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86693" y="6903466"/>
            <a:ext cx="1318767" cy="299973"/>
          </a:xfrm>
          <a:custGeom>
            <a:avLst/>
            <a:gdLst>
              <a:gd name="connsiteX0" fmla="*/ 53594 w 1318767"/>
              <a:gd name="connsiteY0" fmla="*/ 6350 h 299973"/>
              <a:gd name="connsiteX1" fmla="*/ 6350 w 1318767"/>
              <a:gd name="connsiteY1" fmla="*/ 54355 h 299973"/>
              <a:gd name="connsiteX2" fmla="*/ 6350 w 1318767"/>
              <a:gd name="connsiteY2" fmla="*/ 246379 h 299973"/>
              <a:gd name="connsiteX3" fmla="*/ 53594 w 1318767"/>
              <a:gd name="connsiteY3" fmla="*/ 293623 h 299973"/>
              <a:gd name="connsiteX4" fmla="*/ 1264411 w 1318767"/>
              <a:gd name="connsiteY4" fmla="*/ 293623 h 299973"/>
              <a:gd name="connsiteX5" fmla="*/ 1312417 w 1318767"/>
              <a:gd name="connsiteY5" fmla="*/ 246379 h 299973"/>
              <a:gd name="connsiteX6" fmla="*/ 1312417 w 1318767"/>
              <a:gd name="connsiteY6" fmla="*/ 54355 h 299973"/>
              <a:gd name="connsiteX7" fmla="*/ 1264411 w 1318767"/>
              <a:gd name="connsiteY7" fmla="*/ 6350 h 299973"/>
              <a:gd name="connsiteX8" fmla="*/ 53594 w 1318767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7" h="299973">
                <a:moveTo>
                  <a:pt x="53594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3594" y="293623"/>
                </a:cubicBezTo>
                <a:lnTo>
                  <a:pt x="1264411" y="293623"/>
                </a:lnTo>
                <a:cubicBezTo>
                  <a:pt x="1291082" y="293623"/>
                  <a:pt x="1312417" y="272288"/>
                  <a:pt x="1312417" y="246379"/>
                </a:cubicBezTo>
                <a:lnTo>
                  <a:pt x="1312417" y="54355"/>
                </a:lnTo>
                <a:cubicBezTo>
                  <a:pt x="1312417" y="28447"/>
                  <a:pt x="1291082" y="6350"/>
                  <a:pt x="1264411" y="6350"/>
                </a:cubicBezTo>
                <a:lnTo>
                  <a:pt x="5359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8489" y="6903466"/>
            <a:ext cx="1319529" cy="299973"/>
          </a:xfrm>
          <a:custGeom>
            <a:avLst/>
            <a:gdLst>
              <a:gd name="connsiteX0" fmla="*/ 54355 w 1319529"/>
              <a:gd name="connsiteY0" fmla="*/ 6350 h 299973"/>
              <a:gd name="connsiteX1" fmla="*/ 6350 w 1319529"/>
              <a:gd name="connsiteY1" fmla="*/ 54355 h 299973"/>
              <a:gd name="connsiteX2" fmla="*/ 6350 w 1319529"/>
              <a:gd name="connsiteY2" fmla="*/ 246379 h 299973"/>
              <a:gd name="connsiteX3" fmla="*/ 54355 w 1319529"/>
              <a:gd name="connsiteY3" fmla="*/ 293623 h 299973"/>
              <a:gd name="connsiteX4" fmla="*/ 1265173 w 1319529"/>
              <a:gd name="connsiteY4" fmla="*/ 293623 h 299973"/>
              <a:gd name="connsiteX5" fmla="*/ 1313179 w 1319529"/>
              <a:gd name="connsiteY5" fmla="*/ 246379 h 299973"/>
              <a:gd name="connsiteX6" fmla="*/ 1313179 w 1319529"/>
              <a:gd name="connsiteY6" fmla="*/ 54355 h 299973"/>
              <a:gd name="connsiteX7" fmla="*/ 1265173 w 1319529"/>
              <a:gd name="connsiteY7" fmla="*/ 6350 h 299973"/>
              <a:gd name="connsiteX8" fmla="*/ 54355 w 1319529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29" h="299973">
                <a:moveTo>
                  <a:pt x="54355" y="6350"/>
                </a:moveTo>
                <a:cubicBezTo>
                  <a:pt x="27686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6" y="293623"/>
                  <a:pt x="54355" y="293623"/>
                </a:cubicBezTo>
                <a:lnTo>
                  <a:pt x="1265173" y="293623"/>
                </a:lnTo>
                <a:cubicBezTo>
                  <a:pt x="1291082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082" y="6350"/>
                  <a:pt x="1265173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75319" y="6903466"/>
            <a:ext cx="1318768" cy="299973"/>
          </a:xfrm>
          <a:custGeom>
            <a:avLst/>
            <a:gdLst>
              <a:gd name="connsiteX0" fmla="*/ 53594 w 1318768"/>
              <a:gd name="connsiteY0" fmla="*/ 6350 h 299973"/>
              <a:gd name="connsiteX1" fmla="*/ 6350 w 1318768"/>
              <a:gd name="connsiteY1" fmla="*/ 54355 h 299973"/>
              <a:gd name="connsiteX2" fmla="*/ 6350 w 1318768"/>
              <a:gd name="connsiteY2" fmla="*/ 246379 h 299973"/>
              <a:gd name="connsiteX3" fmla="*/ 53594 w 1318768"/>
              <a:gd name="connsiteY3" fmla="*/ 293623 h 299973"/>
              <a:gd name="connsiteX4" fmla="*/ 1264412 w 1318768"/>
              <a:gd name="connsiteY4" fmla="*/ 293623 h 299973"/>
              <a:gd name="connsiteX5" fmla="*/ 1312418 w 1318768"/>
              <a:gd name="connsiteY5" fmla="*/ 246379 h 299973"/>
              <a:gd name="connsiteX6" fmla="*/ 1312418 w 1318768"/>
              <a:gd name="connsiteY6" fmla="*/ 54355 h 299973"/>
              <a:gd name="connsiteX7" fmla="*/ 1264412 w 1318768"/>
              <a:gd name="connsiteY7" fmla="*/ 6350 h 299973"/>
              <a:gd name="connsiteX8" fmla="*/ 53594 w 1318768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8" h="299973">
                <a:moveTo>
                  <a:pt x="53594" y="6350"/>
                </a:moveTo>
                <a:cubicBezTo>
                  <a:pt x="27686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6" y="293623"/>
                  <a:pt x="53594" y="293623"/>
                </a:cubicBezTo>
                <a:lnTo>
                  <a:pt x="1264412" y="293623"/>
                </a:lnTo>
                <a:cubicBezTo>
                  <a:pt x="1291082" y="293623"/>
                  <a:pt x="1312418" y="272288"/>
                  <a:pt x="1312418" y="246379"/>
                </a:cubicBezTo>
                <a:lnTo>
                  <a:pt x="1312418" y="54355"/>
                </a:lnTo>
                <a:cubicBezTo>
                  <a:pt x="1312418" y="28447"/>
                  <a:pt x="1291082" y="6350"/>
                  <a:pt x="1264412" y="6350"/>
                </a:cubicBezTo>
                <a:lnTo>
                  <a:pt x="5359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03435" y="1437639"/>
            <a:ext cx="18986" cy="429513"/>
          </a:xfrm>
          <a:custGeom>
            <a:avLst/>
            <a:gdLst>
              <a:gd name="connsiteX0" fmla="*/ 6350 w 18986"/>
              <a:gd name="connsiteY0" fmla="*/ 6350 h 429513"/>
              <a:gd name="connsiteX1" fmla="*/ 6350 w 18986"/>
              <a:gd name="connsiteY1" fmla="*/ 423164 h 4295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8986" h="429513">
                <a:moveTo>
                  <a:pt x="6350" y="6350"/>
                </a:moveTo>
                <a:lnTo>
                  <a:pt x="6350" y="42316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28809" y="1437639"/>
            <a:ext cx="18986" cy="429513"/>
          </a:xfrm>
          <a:custGeom>
            <a:avLst/>
            <a:gdLst>
              <a:gd name="connsiteX0" fmla="*/ 6350 w 18986"/>
              <a:gd name="connsiteY0" fmla="*/ 6350 h 429513"/>
              <a:gd name="connsiteX1" fmla="*/ 6350 w 18986"/>
              <a:gd name="connsiteY1" fmla="*/ 423164 h 4295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8986" h="429513">
                <a:moveTo>
                  <a:pt x="6350" y="6350"/>
                </a:moveTo>
                <a:lnTo>
                  <a:pt x="6350" y="42316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602617" y="5076952"/>
            <a:ext cx="20650" cy="504190"/>
          </a:xfrm>
          <a:custGeom>
            <a:avLst/>
            <a:gdLst>
              <a:gd name="connsiteX0" fmla="*/ 6350 w 20650"/>
              <a:gd name="connsiteY0" fmla="*/ 6350 h 504190"/>
              <a:gd name="connsiteX1" fmla="*/ 6350 w 20650"/>
              <a:gd name="connsiteY1" fmla="*/ 497839 h 5041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0650" h="504190">
                <a:moveTo>
                  <a:pt x="6350" y="6350"/>
                </a:moveTo>
                <a:lnTo>
                  <a:pt x="6350" y="497839"/>
                </a:lnTo>
              </a:path>
            </a:pathLst>
          </a:custGeom>
          <a:ln w="12700">
            <a:solidFill>
              <a:srgbClr val="3333c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85141" y="5076952"/>
            <a:ext cx="20650" cy="504190"/>
          </a:xfrm>
          <a:custGeom>
            <a:avLst/>
            <a:gdLst>
              <a:gd name="connsiteX0" fmla="*/ 6350 w 20650"/>
              <a:gd name="connsiteY0" fmla="*/ 6350 h 504190"/>
              <a:gd name="connsiteX1" fmla="*/ 6350 w 20650"/>
              <a:gd name="connsiteY1" fmla="*/ 497839 h 5041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0650" h="504190">
                <a:moveTo>
                  <a:pt x="6350" y="6350"/>
                </a:moveTo>
                <a:lnTo>
                  <a:pt x="6350" y="497839"/>
                </a:lnTo>
              </a:path>
            </a:pathLst>
          </a:custGeom>
          <a:ln w="12700">
            <a:solidFill>
              <a:srgbClr val="3333c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6908800"/>
            <a:ext cx="9169400" cy="304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2857500" y="2476500"/>
            <a:ext cx="6604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							</a:tabLst>
            </a:pPr>
            <a:r>
              <a:rPr lang="en-US" altLang="zh-CN" sz="30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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5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82800" y="3302000"/>
            <a:ext cx="914400" cy="63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0"/>
              </a:lnSpc>
              <a:tabLst>
							</a:tabLst>
            </a:pPr>
            <a:r>
              <a:rPr lang="en-US" altLang="zh-CN" sz="3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0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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857500" y="3848100"/>
            <a:ext cx="1397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800"/>
              </a:lnSpc>
              <a:tabLst>
							</a:tabLst>
            </a:pPr>
            <a:r>
              <a:rPr lang="en-US" altLang="zh-CN" sz="30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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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87900" y="2476500"/>
            <a:ext cx="14224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							</a:tabLst>
            </a:pPr>
            <a:r>
              <a:rPr lang="en-US" altLang="zh-CN" sz="3000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3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5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5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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070600" y="3848100"/>
            <a:ext cx="1397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800"/>
              </a:lnSpc>
              <a:tabLst>
							</a:tabLst>
            </a:pPr>
            <a:r>
              <a:rPr lang="en-US" altLang="zh-CN" sz="30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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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22700" y="69596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上页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135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下页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216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结束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181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返回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019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首页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87900" y="2730500"/>
            <a:ext cx="1422400" cy="196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282700" algn="l"/>
              </a:tabLst>
            </a:pPr>
            <a:r>
              <a:rPr lang="en-US" altLang="zh-CN" dirty="0" smtClean="0"/>
              <a:t>	</a:t>
            </a:r>
            <a:r>
              <a:rPr lang="en-US" altLang="zh-CN" sz="30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</a:t>
            </a:r>
          </a:p>
          <a:p>
            <a:pPr>
              <a:lnSpc>
                <a:spcPts val="2900"/>
              </a:lnSpc>
              <a:tabLst>
                <a:tab pos="1282700" algn="l"/>
              </a:tabLst>
            </a:pPr>
            <a:r>
              <a:rPr lang="en-US" altLang="zh-CN" sz="3000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3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5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5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</a:t>
            </a:r>
          </a:p>
          <a:p>
            <a:pPr>
              <a:lnSpc>
                <a:spcPts val="3700"/>
              </a:lnSpc>
              <a:tabLst>
                <a:tab pos="1282700" algn="l"/>
              </a:tabLst>
            </a:pPr>
            <a:r>
              <a:rPr lang="en-US" altLang="zh-CN" sz="3000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3000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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100"/>
              </a:lnSpc>
              <a:tabLst>
                <a:tab pos="1282700" algn="l"/>
              </a:tabLst>
            </a:pPr>
            <a:r>
              <a:rPr lang="en-US" altLang="zh-CN" sz="3000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3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5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nn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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36800" y="2730500"/>
            <a:ext cx="1181100" cy="196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520700" algn="l"/>
                <a:tab pos="774700" algn="l"/>
              </a:tabLst>
            </a:pPr>
            <a:r>
              <a:rPr lang="en-US" altLang="zh-CN" dirty="0" smtClean="0"/>
              <a:t>	</a:t>
            </a:r>
            <a:r>
              <a:rPr lang="en-US" altLang="zh-CN" sz="30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</a:t>
            </a:r>
          </a:p>
          <a:p>
            <a:pPr>
              <a:lnSpc>
                <a:spcPts val="2900"/>
              </a:lnSpc>
              <a:tabLst>
                <a:tab pos="520700" algn="l"/>
                <a:tab pos="774700" algn="l"/>
              </a:tabLst>
            </a:pPr>
            <a:r>
              <a:rPr lang="en-US" altLang="zh-CN" sz="15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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30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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5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  <a:p>
            <a:pPr>
              <a:lnSpc>
                <a:spcPts val="3700"/>
              </a:lnSpc>
              <a:tabLst>
                <a:tab pos="520700" algn="l"/>
                <a:tab pos="774700" algn="l"/>
              </a:tabLst>
            </a:pPr>
            <a:r>
              <a:rPr lang="en-US" altLang="zh-CN" dirty="0" smtClean="0"/>
              <a:t>		</a:t>
            </a:r>
            <a:r>
              <a:rPr lang="en-US" altLang="zh-CN" sz="3000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100"/>
              </a:lnSpc>
              <a:tabLst>
                <a:tab pos="520700" algn="l"/>
                <a:tab pos="774700" algn="l"/>
              </a:tabLst>
            </a:pPr>
            <a:r>
              <a:rPr lang="en-US" altLang="zh-CN" dirty="0" smtClean="0"/>
              <a:t>	</a:t>
            </a:r>
            <a:r>
              <a:rPr lang="en-US" altLang="zh-CN" sz="30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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5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5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962400" y="2565400"/>
            <a:ext cx="444500" cy="210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38100" algn="l"/>
              </a:tabLst>
            </a:pPr>
            <a:r>
              <a:rPr lang="en-US" altLang="zh-CN" sz="3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5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38100" algn="l"/>
              </a:tabLst>
            </a:pPr>
            <a:r>
              <a:rPr lang="en-US" altLang="zh-CN" sz="3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5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22</a:t>
            </a:r>
          </a:p>
          <a:p>
            <a:pPr>
              <a:lnSpc>
                <a:spcPts val="40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3000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>
                <a:tab pos="38100" algn="l"/>
              </a:tabLst>
            </a:pPr>
            <a:r>
              <a:rPr lang="en-US" altLang="zh-CN" sz="3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5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5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43700" y="3276600"/>
            <a:ext cx="2006600" cy="80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                <a:tab pos="114300" algn="l"/>
              </a:tabLst>
            </a:pP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称为方阵</a:t>
            </a:r>
            <a:r>
              <a:rPr lang="en-US" altLang="zh-CN" sz="28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伴随矩阵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644900" y="4965700"/>
            <a:ext cx="2171700" cy="130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2131" dirty="0" smtClean="0">
                <a:solidFill>
                  <a:srgbClr val="3333cc"/>
                </a:solidFill>
                <a:latin typeface="Symbol" pitchFamily="18" charset="0"/>
                <a:cs typeface="Symbol" pitchFamily="18" charset="0"/>
              </a:rPr>
              <a:t></a:t>
            </a:r>
            <a:r>
              <a:rPr lang="en-US" altLang="zh-CN" sz="2131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altLang="zh-CN" sz="2131" dirty="0" smtClean="0">
                <a:solidFill>
                  <a:srgbClr val="3333cc"/>
                </a:solidFill>
                <a:latin typeface="Symbol" pitchFamily="18" charset="0"/>
                <a:cs typeface="Symbol" pitchFamily="18" charset="0"/>
              </a:rPr>
              <a:t>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700"/>
              </a:lnSpc>
              <a:tabLst>
                <a:tab pos="38100" algn="l"/>
              </a:tabLst>
            </a:pPr>
            <a:r>
              <a:rPr lang="en-US" altLang="zh-CN" sz="3399" b="1" dirty="0" smtClean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339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399" b="1" i="1" dirty="0" smtClean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965" dirty="0" smtClean="0">
                <a:solidFill>
                  <a:srgbClr val="3333cc"/>
                </a:solidFill>
                <a:latin typeface="Symbol" pitchFamily="18" charset="0"/>
                <a:cs typeface="Symbol" pitchFamily="18" charset="0"/>
              </a:rPr>
              <a:t></a:t>
            </a:r>
            <a:r>
              <a:rPr lang="en-US" altLang="zh-CN" sz="339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399" b="1" dirty="0" smtClean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3399" dirty="0" smtClean="0">
                <a:solidFill>
                  <a:srgbClr val="3333cc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3399" b="1" dirty="0" smtClean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339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399" b="1" i="1" dirty="0" smtClean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399" b="1" dirty="0" smtClean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1965" b="1" i="1" dirty="0" smtClean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965" dirty="0" smtClean="0">
                <a:solidFill>
                  <a:srgbClr val="3333cc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965" b="1" dirty="0" smtClean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28800" y="927100"/>
            <a:ext cx="2425700" cy="90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1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行列式</a:t>
            </a:r>
            <a:r>
              <a:rPr lang="en-US" altLang="zh-CN" sz="298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98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随矩阵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71600" y="698500"/>
            <a:ext cx="6858000" cy="157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800"/>
              </a:lnSpc>
              <a:tabLst>
                <a:tab pos="457200" algn="l"/>
              </a:tabLst>
            </a:pPr>
            <a:r>
              <a:rPr lang="en-US" altLang="zh-CN" sz="5551" dirty="0" smtClean="0">
                <a:solidFill>
                  <a:srgbClr val="0000ff"/>
                </a:solidFill>
                <a:latin typeface="Symbol" pitchFamily="18" charset="0"/>
                <a:cs typeface="Symbol" pitchFamily="18" charset="0"/>
              </a:rPr>
              <a:t>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方阵的伴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的各个元素的代数余子式</a:t>
            </a:r>
            <a:r>
              <a:rPr lang="en-US" altLang="zh-CN" sz="298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49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所</a:t>
            </a:r>
          </a:p>
          <a:p>
            <a:pPr>
              <a:lnSpc>
                <a:spcPts val="26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构成的如下矩阵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61695"/>
            <a:ext cx="9144000" cy="6845300"/>
          </a:xfrm>
          <a:custGeom>
            <a:avLst/>
            <a:gdLst>
              <a:gd name="connsiteX0" fmla="*/ 0 w 9144000"/>
              <a:gd name="connsiteY0" fmla="*/ 0 h 6845300"/>
              <a:gd name="connsiteX1" fmla="*/ 9143999 w 9144000"/>
              <a:gd name="connsiteY1" fmla="*/ 0 h 6845300"/>
              <a:gd name="connsiteX2" fmla="*/ 9143999 w 9144000"/>
              <a:gd name="connsiteY2" fmla="*/ 6845299 h 6845300"/>
              <a:gd name="connsiteX3" fmla="*/ 0 w 9144000"/>
              <a:gd name="connsiteY3" fmla="*/ 6845299 h 6845300"/>
              <a:gd name="connsiteX4" fmla="*/ 0 w 9144000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45300">
                <a:moveTo>
                  <a:pt x="0" y="0"/>
                </a:moveTo>
                <a:lnTo>
                  <a:pt x="9143999" y="0"/>
                </a:lnTo>
                <a:lnTo>
                  <a:pt x="9143999" y="6845299"/>
                </a:lnTo>
                <a:lnTo>
                  <a:pt x="0" y="68452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95865" y="6913371"/>
            <a:ext cx="1317244" cy="299974"/>
          </a:xfrm>
          <a:custGeom>
            <a:avLst/>
            <a:gdLst>
              <a:gd name="connsiteX0" fmla="*/ 54355 w 1317244"/>
              <a:gd name="connsiteY0" fmla="*/ 6350 h 299974"/>
              <a:gd name="connsiteX1" fmla="*/ 6350 w 1317244"/>
              <a:gd name="connsiteY1" fmla="*/ 54356 h 299974"/>
              <a:gd name="connsiteX2" fmla="*/ 6350 w 1317244"/>
              <a:gd name="connsiteY2" fmla="*/ 245618 h 299974"/>
              <a:gd name="connsiteX3" fmla="*/ 54355 w 1317244"/>
              <a:gd name="connsiteY3" fmla="*/ 293623 h 299974"/>
              <a:gd name="connsiteX4" fmla="*/ 1263650 w 1317244"/>
              <a:gd name="connsiteY4" fmla="*/ 293623 h 299974"/>
              <a:gd name="connsiteX5" fmla="*/ 1310894 w 1317244"/>
              <a:gd name="connsiteY5" fmla="*/ 245618 h 299974"/>
              <a:gd name="connsiteX6" fmla="*/ 1310894 w 1317244"/>
              <a:gd name="connsiteY6" fmla="*/ 54356 h 299974"/>
              <a:gd name="connsiteX7" fmla="*/ 1263650 w 1317244"/>
              <a:gd name="connsiteY7" fmla="*/ 6350 h 299974"/>
              <a:gd name="connsiteX8" fmla="*/ 54355 w 1317244"/>
              <a:gd name="connsiteY8" fmla="*/ 6350 h 2999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7244" h="299974">
                <a:moveTo>
                  <a:pt x="54355" y="6350"/>
                </a:moveTo>
                <a:cubicBezTo>
                  <a:pt x="27686" y="6350"/>
                  <a:pt x="6350" y="27685"/>
                  <a:pt x="6350" y="54356"/>
                </a:cubicBezTo>
                <a:lnTo>
                  <a:pt x="6350" y="245618"/>
                </a:lnTo>
                <a:cubicBezTo>
                  <a:pt x="6350" y="272288"/>
                  <a:pt x="27686" y="293623"/>
                  <a:pt x="54355" y="293623"/>
                </a:cubicBezTo>
                <a:lnTo>
                  <a:pt x="1263650" y="293623"/>
                </a:lnTo>
                <a:cubicBezTo>
                  <a:pt x="1289558" y="293623"/>
                  <a:pt x="1310894" y="272288"/>
                  <a:pt x="1310894" y="245618"/>
                </a:cubicBezTo>
                <a:lnTo>
                  <a:pt x="1310894" y="54356"/>
                </a:lnTo>
                <a:cubicBezTo>
                  <a:pt x="1310894" y="27685"/>
                  <a:pt x="1289558" y="6350"/>
                  <a:pt x="1263650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92761" y="6903466"/>
            <a:ext cx="1319530" cy="299973"/>
          </a:xfrm>
          <a:custGeom>
            <a:avLst/>
            <a:gdLst>
              <a:gd name="connsiteX0" fmla="*/ 54355 w 1319530"/>
              <a:gd name="connsiteY0" fmla="*/ 6350 h 299973"/>
              <a:gd name="connsiteX1" fmla="*/ 6350 w 1319530"/>
              <a:gd name="connsiteY1" fmla="*/ 54355 h 299973"/>
              <a:gd name="connsiteX2" fmla="*/ 6350 w 1319530"/>
              <a:gd name="connsiteY2" fmla="*/ 246379 h 299973"/>
              <a:gd name="connsiteX3" fmla="*/ 54355 w 1319530"/>
              <a:gd name="connsiteY3" fmla="*/ 293623 h 299973"/>
              <a:gd name="connsiteX4" fmla="*/ 1265174 w 1319530"/>
              <a:gd name="connsiteY4" fmla="*/ 293623 h 299973"/>
              <a:gd name="connsiteX5" fmla="*/ 1313179 w 1319530"/>
              <a:gd name="connsiteY5" fmla="*/ 246379 h 299973"/>
              <a:gd name="connsiteX6" fmla="*/ 1313179 w 1319530"/>
              <a:gd name="connsiteY6" fmla="*/ 54355 h 299973"/>
              <a:gd name="connsiteX7" fmla="*/ 1265174 w 1319530"/>
              <a:gd name="connsiteY7" fmla="*/ 6350 h 299973"/>
              <a:gd name="connsiteX8" fmla="*/ 54355 w 1319530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30" h="299973">
                <a:moveTo>
                  <a:pt x="54355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4355" y="293623"/>
                </a:cubicBezTo>
                <a:lnTo>
                  <a:pt x="1265174" y="293623"/>
                </a:lnTo>
                <a:cubicBezTo>
                  <a:pt x="1291844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844" y="6350"/>
                  <a:pt x="1265174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605659" y="6903466"/>
            <a:ext cx="1319530" cy="299973"/>
          </a:xfrm>
          <a:custGeom>
            <a:avLst/>
            <a:gdLst>
              <a:gd name="connsiteX0" fmla="*/ 54355 w 1319530"/>
              <a:gd name="connsiteY0" fmla="*/ 6350 h 299973"/>
              <a:gd name="connsiteX1" fmla="*/ 6350 w 1319530"/>
              <a:gd name="connsiteY1" fmla="*/ 54355 h 299973"/>
              <a:gd name="connsiteX2" fmla="*/ 6350 w 1319530"/>
              <a:gd name="connsiteY2" fmla="*/ 246379 h 299973"/>
              <a:gd name="connsiteX3" fmla="*/ 54355 w 1319530"/>
              <a:gd name="connsiteY3" fmla="*/ 293623 h 299973"/>
              <a:gd name="connsiteX4" fmla="*/ 1265173 w 1319530"/>
              <a:gd name="connsiteY4" fmla="*/ 293623 h 299973"/>
              <a:gd name="connsiteX5" fmla="*/ 1313179 w 1319530"/>
              <a:gd name="connsiteY5" fmla="*/ 246379 h 299973"/>
              <a:gd name="connsiteX6" fmla="*/ 1313179 w 1319530"/>
              <a:gd name="connsiteY6" fmla="*/ 54355 h 299973"/>
              <a:gd name="connsiteX7" fmla="*/ 1265173 w 1319530"/>
              <a:gd name="connsiteY7" fmla="*/ 6350 h 299973"/>
              <a:gd name="connsiteX8" fmla="*/ 54355 w 1319530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30" h="299973">
                <a:moveTo>
                  <a:pt x="54355" y="6350"/>
                </a:moveTo>
                <a:cubicBezTo>
                  <a:pt x="28447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8447" y="293623"/>
                  <a:pt x="54355" y="293623"/>
                </a:cubicBezTo>
                <a:lnTo>
                  <a:pt x="1265173" y="293623"/>
                </a:lnTo>
                <a:cubicBezTo>
                  <a:pt x="1291843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843" y="6350"/>
                  <a:pt x="1265173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99591" y="6903466"/>
            <a:ext cx="1318768" cy="299973"/>
          </a:xfrm>
          <a:custGeom>
            <a:avLst/>
            <a:gdLst>
              <a:gd name="connsiteX0" fmla="*/ 54356 w 1318768"/>
              <a:gd name="connsiteY0" fmla="*/ 6350 h 299973"/>
              <a:gd name="connsiteX1" fmla="*/ 6350 w 1318768"/>
              <a:gd name="connsiteY1" fmla="*/ 54355 h 299973"/>
              <a:gd name="connsiteX2" fmla="*/ 6350 w 1318768"/>
              <a:gd name="connsiteY2" fmla="*/ 246379 h 299973"/>
              <a:gd name="connsiteX3" fmla="*/ 54356 w 1318768"/>
              <a:gd name="connsiteY3" fmla="*/ 293623 h 299973"/>
              <a:gd name="connsiteX4" fmla="*/ 1265173 w 1318768"/>
              <a:gd name="connsiteY4" fmla="*/ 293623 h 299973"/>
              <a:gd name="connsiteX5" fmla="*/ 1312418 w 1318768"/>
              <a:gd name="connsiteY5" fmla="*/ 246379 h 299973"/>
              <a:gd name="connsiteX6" fmla="*/ 1312418 w 1318768"/>
              <a:gd name="connsiteY6" fmla="*/ 54355 h 299973"/>
              <a:gd name="connsiteX7" fmla="*/ 1265173 w 1318768"/>
              <a:gd name="connsiteY7" fmla="*/ 6350 h 299973"/>
              <a:gd name="connsiteX8" fmla="*/ 54356 w 1318768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8" h="299973">
                <a:moveTo>
                  <a:pt x="54356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4356" y="293623"/>
                </a:cubicBezTo>
                <a:lnTo>
                  <a:pt x="1265173" y="293623"/>
                </a:lnTo>
                <a:cubicBezTo>
                  <a:pt x="1291082" y="293623"/>
                  <a:pt x="1312418" y="272288"/>
                  <a:pt x="1312418" y="246379"/>
                </a:cubicBezTo>
                <a:lnTo>
                  <a:pt x="1312418" y="54355"/>
                </a:lnTo>
                <a:cubicBezTo>
                  <a:pt x="1312418" y="28447"/>
                  <a:pt x="1291082" y="6350"/>
                  <a:pt x="1265173" y="6350"/>
                </a:cubicBezTo>
                <a:lnTo>
                  <a:pt x="54356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86693" y="6903466"/>
            <a:ext cx="1318767" cy="299973"/>
          </a:xfrm>
          <a:custGeom>
            <a:avLst/>
            <a:gdLst>
              <a:gd name="connsiteX0" fmla="*/ 53594 w 1318767"/>
              <a:gd name="connsiteY0" fmla="*/ 6350 h 299973"/>
              <a:gd name="connsiteX1" fmla="*/ 6350 w 1318767"/>
              <a:gd name="connsiteY1" fmla="*/ 54355 h 299973"/>
              <a:gd name="connsiteX2" fmla="*/ 6350 w 1318767"/>
              <a:gd name="connsiteY2" fmla="*/ 246379 h 299973"/>
              <a:gd name="connsiteX3" fmla="*/ 53594 w 1318767"/>
              <a:gd name="connsiteY3" fmla="*/ 293623 h 299973"/>
              <a:gd name="connsiteX4" fmla="*/ 1264411 w 1318767"/>
              <a:gd name="connsiteY4" fmla="*/ 293623 h 299973"/>
              <a:gd name="connsiteX5" fmla="*/ 1312417 w 1318767"/>
              <a:gd name="connsiteY5" fmla="*/ 246379 h 299973"/>
              <a:gd name="connsiteX6" fmla="*/ 1312417 w 1318767"/>
              <a:gd name="connsiteY6" fmla="*/ 54355 h 299973"/>
              <a:gd name="connsiteX7" fmla="*/ 1264411 w 1318767"/>
              <a:gd name="connsiteY7" fmla="*/ 6350 h 299973"/>
              <a:gd name="connsiteX8" fmla="*/ 53594 w 1318767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7" h="299973">
                <a:moveTo>
                  <a:pt x="53594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3594" y="293623"/>
                </a:cubicBezTo>
                <a:lnTo>
                  <a:pt x="1264411" y="293623"/>
                </a:lnTo>
                <a:cubicBezTo>
                  <a:pt x="1291082" y="293623"/>
                  <a:pt x="1312417" y="272288"/>
                  <a:pt x="1312417" y="246379"/>
                </a:cubicBezTo>
                <a:lnTo>
                  <a:pt x="1312417" y="54355"/>
                </a:lnTo>
                <a:cubicBezTo>
                  <a:pt x="1312417" y="28447"/>
                  <a:pt x="1291082" y="6350"/>
                  <a:pt x="1264411" y="6350"/>
                </a:cubicBezTo>
                <a:lnTo>
                  <a:pt x="5359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8489" y="6903466"/>
            <a:ext cx="1319529" cy="299973"/>
          </a:xfrm>
          <a:custGeom>
            <a:avLst/>
            <a:gdLst>
              <a:gd name="connsiteX0" fmla="*/ 54355 w 1319529"/>
              <a:gd name="connsiteY0" fmla="*/ 6350 h 299973"/>
              <a:gd name="connsiteX1" fmla="*/ 6350 w 1319529"/>
              <a:gd name="connsiteY1" fmla="*/ 54355 h 299973"/>
              <a:gd name="connsiteX2" fmla="*/ 6350 w 1319529"/>
              <a:gd name="connsiteY2" fmla="*/ 246379 h 299973"/>
              <a:gd name="connsiteX3" fmla="*/ 54355 w 1319529"/>
              <a:gd name="connsiteY3" fmla="*/ 293623 h 299973"/>
              <a:gd name="connsiteX4" fmla="*/ 1265173 w 1319529"/>
              <a:gd name="connsiteY4" fmla="*/ 293623 h 299973"/>
              <a:gd name="connsiteX5" fmla="*/ 1313179 w 1319529"/>
              <a:gd name="connsiteY5" fmla="*/ 246379 h 299973"/>
              <a:gd name="connsiteX6" fmla="*/ 1313179 w 1319529"/>
              <a:gd name="connsiteY6" fmla="*/ 54355 h 299973"/>
              <a:gd name="connsiteX7" fmla="*/ 1265173 w 1319529"/>
              <a:gd name="connsiteY7" fmla="*/ 6350 h 299973"/>
              <a:gd name="connsiteX8" fmla="*/ 54355 w 1319529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29" h="299973">
                <a:moveTo>
                  <a:pt x="54355" y="6350"/>
                </a:moveTo>
                <a:cubicBezTo>
                  <a:pt x="27686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6" y="293623"/>
                  <a:pt x="54355" y="293623"/>
                </a:cubicBezTo>
                <a:lnTo>
                  <a:pt x="1265173" y="293623"/>
                </a:lnTo>
                <a:cubicBezTo>
                  <a:pt x="1291082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082" y="6350"/>
                  <a:pt x="1265173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75319" y="6903466"/>
            <a:ext cx="1318768" cy="299973"/>
          </a:xfrm>
          <a:custGeom>
            <a:avLst/>
            <a:gdLst>
              <a:gd name="connsiteX0" fmla="*/ 53594 w 1318768"/>
              <a:gd name="connsiteY0" fmla="*/ 6350 h 299973"/>
              <a:gd name="connsiteX1" fmla="*/ 6350 w 1318768"/>
              <a:gd name="connsiteY1" fmla="*/ 54355 h 299973"/>
              <a:gd name="connsiteX2" fmla="*/ 6350 w 1318768"/>
              <a:gd name="connsiteY2" fmla="*/ 246379 h 299973"/>
              <a:gd name="connsiteX3" fmla="*/ 53594 w 1318768"/>
              <a:gd name="connsiteY3" fmla="*/ 293623 h 299973"/>
              <a:gd name="connsiteX4" fmla="*/ 1264412 w 1318768"/>
              <a:gd name="connsiteY4" fmla="*/ 293623 h 299973"/>
              <a:gd name="connsiteX5" fmla="*/ 1312418 w 1318768"/>
              <a:gd name="connsiteY5" fmla="*/ 246379 h 299973"/>
              <a:gd name="connsiteX6" fmla="*/ 1312418 w 1318768"/>
              <a:gd name="connsiteY6" fmla="*/ 54355 h 299973"/>
              <a:gd name="connsiteX7" fmla="*/ 1264412 w 1318768"/>
              <a:gd name="connsiteY7" fmla="*/ 6350 h 299973"/>
              <a:gd name="connsiteX8" fmla="*/ 53594 w 1318768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8" h="299973">
                <a:moveTo>
                  <a:pt x="53594" y="6350"/>
                </a:moveTo>
                <a:cubicBezTo>
                  <a:pt x="27686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6" y="293623"/>
                  <a:pt x="53594" y="293623"/>
                </a:cubicBezTo>
                <a:lnTo>
                  <a:pt x="1264412" y="293623"/>
                </a:lnTo>
                <a:cubicBezTo>
                  <a:pt x="1291082" y="293623"/>
                  <a:pt x="1312418" y="272288"/>
                  <a:pt x="1312418" y="246379"/>
                </a:cubicBezTo>
                <a:lnTo>
                  <a:pt x="1312418" y="54355"/>
                </a:lnTo>
                <a:cubicBezTo>
                  <a:pt x="1312418" y="28447"/>
                  <a:pt x="1291082" y="6350"/>
                  <a:pt x="1264412" y="6350"/>
                </a:cubicBezTo>
                <a:lnTo>
                  <a:pt x="5359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6908800"/>
            <a:ext cx="9169400" cy="304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822700" y="69596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上页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135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下页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216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结束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181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返回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019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首页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71600" y="647700"/>
            <a:ext cx="4152900" cy="557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800"/>
              </a:lnSpc>
              <a:tabLst>
                <a:tab pos="63500" algn="l"/>
                <a:tab pos="241300" algn="l"/>
                <a:tab pos="533400" algn="l"/>
                <a:tab pos="596900" algn="l"/>
                <a:tab pos="635000" algn="l"/>
                <a:tab pos="673100" algn="l"/>
              </a:tabLst>
            </a:pPr>
            <a:r>
              <a:rPr lang="en-US" altLang="zh-CN" sz="4766" dirty="0" smtClean="0">
                <a:solidFill>
                  <a:srgbClr val="0000ff"/>
                </a:solidFill>
                <a:latin typeface="Symbol" pitchFamily="18" charset="0"/>
                <a:cs typeface="Symbol" pitchFamily="18" charset="0"/>
              </a:rPr>
              <a:t>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矩阵的逆运算</a:t>
            </a:r>
          </a:p>
          <a:p>
            <a:pPr>
              <a:lnSpc>
                <a:spcPts val="2800"/>
              </a:lnSpc>
              <a:tabLst>
                <a:tab pos="63500" algn="l"/>
                <a:tab pos="241300" algn="l"/>
                <a:tab pos="533400" algn="l"/>
                <a:tab pos="596900" algn="l"/>
                <a:tab pos="635000" algn="l"/>
                <a:tab pos="673100" algn="l"/>
              </a:tabLst>
            </a:pPr>
            <a:r>
              <a:rPr lang="en-US" altLang="zh-CN" dirty="0" smtClean="0"/>
              <a:t>		</a:t>
            </a:r>
            <a:r>
              <a:rPr lang="en-US" altLang="zh-CN" sz="2802" dirty="0" smtClean="0">
                <a:solidFill>
                  <a:srgbClr val="cc3300"/>
                </a:solidFill>
                <a:latin typeface="隶书" pitchFamily="18" charset="0"/>
                <a:cs typeface="隶书" pitchFamily="18" charset="0"/>
              </a:rPr>
              <a:t>矩阵可逆的几个充要条件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63500" algn="l"/>
                <a:tab pos="241300" algn="l"/>
                <a:tab pos="533400" algn="l"/>
                <a:tab pos="596900" algn="l"/>
                <a:tab pos="635000" algn="l"/>
                <a:tab pos="673100" algn="l"/>
              </a:tabLst>
            </a:pPr>
            <a:r>
              <a:rPr lang="en-US" altLang="zh-CN" dirty="0" smtClean="0"/>
              <a:t>					</a:t>
            </a:r>
            <a:r>
              <a:rPr lang="en-US" altLang="zh-CN" sz="260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604" dirty="0" smtClean="0">
                <a:solidFill>
                  <a:srgbClr val="000000"/>
                </a:solidFill>
                <a:latin typeface="宋体-方正超大字符集" pitchFamily="18" charset="0"/>
                <a:cs typeface="宋体-方正超大字符集" pitchFamily="18" charset="0"/>
              </a:rPr>
              <a:t>阶方阵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000000"/>
                </a:solidFill>
                <a:latin typeface="宋体-方正超大字符集" pitchFamily="18" charset="0"/>
                <a:cs typeface="宋体-方正超大字符集" pitchFamily="18" charset="0"/>
              </a:rPr>
              <a:t>可</a:t>
            </a:r>
            <a:r>
              <a:rPr lang="en-US" altLang="zh-CN" sz="2604" dirty="0" smtClean="0">
                <a:solidFill>
                  <a:srgbClr val="000000"/>
                </a:solidFill>
                <a:latin typeface="宋体-方正超大字符集" pitchFamily="18" charset="0"/>
                <a:cs typeface="宋体-方正超大字符集" pitchFamily="18" charset="0"/>
              </a:rPr>
              <a:t>逆</a:t>
            </a:r>
          </a:p>
          <a:p>
            <a:pPr>
              <a:lnSpc>
                <a:spcPts val="4900"/>
              </a:lnSpc>
              <a:tabLst>
                <a:tab pos="63500" algn="l"/>
                <a:tab pos="241300" algn="l"/>
                <a:tab pos="533400" algn="l"/>
                <a:tab pos="596900" algn="l"/>
                <a:tab pos="635000" algn="l"/>
                <a:tab pos="673100" algn="l"/>
              </a:tabLst>
            </a:pPr>
            <a:r>
              <a:rPr lang="en-US" altLang="zh-CN" sz="3724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</a:t>
            </a:r>
            <a:r>
              <a:rPr lang="en-US" altLang="zh-CN" sz="306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61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</a:t>
            </a:r>
            <a:r>
              <a:rPr lang="en-US" altLang="zh-CN" sz="306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61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061" dirty="0" smtClean="0">
                <a:solidFill>
                  <a:srgbClr val="000000"/>
                </a:solidFill>
                <a:latin typeface="宋体-方正超大字符集" pitchFamily="18" charset="0"/>
                <a:cs typeface="宋体-方正超大字符集" pitchFamily="18" charset="0"/>
              </a:rPr>
              <a:t>阶</a:t>
            </a:r>
            <a:r>
              <a:rPr lang="en-US" altLang="zh-CN" sz="3061" dirty="0" smtClean="0">
                <a:solidFill>
                  <a:srgbClr val="000000"/>
                </a:solidFill>
                <a:latin typeface="宋体-方正超大字符集" pitchFamily="18" charset="0"/>
                <a:cs typeface="宋体-方正超大字符集" pitchFamily="18" charset="0"/>
              </a:rPr>
              <a:t>方</a:t>
            </a:r>
            <a:r>
              <a:rPr lang="en-US" altLang="zh-CN" sz="3061" dirty="0" smtClean="0">
                <a:solidFill>
                  <a:srgbClr val="000000"/>
                </a:solidFill>
                <a:latin typeface="宋体-方正超大字符集" pitchFamily="18" charset="0"/>
                <a:cs typeface="宋体-方正超大字符集" pitchFamily="18" charset="0"/>
              </a:rPr>
              <a:t>阵</a:t>
            </a:r>
            <a:r>
              <a:rPr lang="en-US" altLang="zh-CN" sz="306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61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061" dirty="0" smtClean="0">
                <a:solidFill>
                  <a:srgbClr val="000000"/>
                </a:solidFill>
                <a:latin typeface="宋体-方正超大字符集" pitchFamily="18" charset="0"/>
                <a:cs typeface="宋体-方正超大字符集" pitchFamily="18" charset="0"/>
              </a:rPr>
              <a:t>，使得</a:t>
            </a:r>
          </a:p>
          <a:p>
            <a:pPr>
              <a:lnSpc>
                <a:spcPts val="4800"/>
              </a:lnSpc>
              <a:tabLst>
                <a:tab pos="63500" algn="l"/>
                <a:tab pos="241300" algn="l"/>
                <a:tab pos="533400" algn="l"/>
                <a:tab pos="596900" algn="l"/>
                <a:tab pos="635000" algn="l"/>
                <a:tab pos="673100" algn="l"/>
              </a:tabLst>
            </a:pPr>
            <a:r>
              <a:rPr lang="en-US" altLang="zh-CN" dirty="0" smtClean="0"/>
              <a:t>						</a:t>
            </a:r>
            <a:r>
              <a:rPr lang="en-US" altLang="zh-CN" sz="3061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CN" sz="306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61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306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61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</a:t>
            </a:r>
            <a:r>
              <a:rPr lang="en-US" altLang="zh-CN" sz="306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61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306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61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786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800"/>
              </a:lnSpc>
              <a:tabLst>
                <a:tab pos="63500" algn="l"/>
                <a:tab pos="241300" algn="l"/>
                <a:tab pos="533400" algn="l"/>
                <a:tab pos="596900" algn="l"/>
                <a:tab pos="635000" algn="l"/>
                <a:tab pos="673100" algn="l"/>
              </a:tabLst>
            </a:pPr>
            <a:r>
              <a:rPr lang="en-US" altLang="zh-CN" sz="320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</a:t>
            </a:r>
            <a:r>
              <a:rPr lang="en-US" altLang="zh-CN" sz="31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</a:t>
            </a:r>
            <a:r>
              <a:rPr lang="en-US" altLang="zh-CN" sz="319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192" dirty="0" smtClean="0">
                <a:solidFill>
                  <a:srgbClr val="000000"/>
                </a:solidFill>
                <a:latin typeface="宋体-方正超大字符集" pitchFamily="18" charset="0"/>
                <a:cs typeface="宋体-方正超大字符集" pitchFamily="18" charset="0"/>
              </a:rPr>
              <a:t>阶方阵</a:t>
            </a:r>
            <a:r>
              <a:rPr lang="en-US" altLang="zh-CN" sz="319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192" dirty="0" smtClean="0">
                <a:solidFill>
                  <a:srgbClr val="000000"/>
                </a:solidFill>
                <a:latin typeface="宋体-方正超大字符集" pitchFamily="18" charset="0"/>
                <a:cs typeface="宋体-方正超大字符集" pitchFamily="18" charset="0"/>
              </a:rPr>
              <a:t>，使得</a:t>
            </a:r>
          </a:p>
          <a:p>
            <a:pPr>
              <a:lnSpc>
                <a:spcPts val="4300"/>
              </a:lnSpc>
              <a:tabLst>
                <a:tab pos="63500" algn="l"/>
                <a:tab pos="241300" algn="l"/>
                <a:tab pos="533400" algn="l"/>
                <a:tab pos="596900" algn="l"/>
                <a:tab pos="635000" algn="l"/>
                <a:tab pos="673100" algn="l"/>
              </a:tabLst>
            </a:pPr>
            <a:r>
              <a:rPr lang="en-US" altLang="zh-CN" dirty="0" smtClean="0"/>
              <a:t>				</a:t>
            </a:r>
            <a:r>
              <a:rPr lang="en-US" altLang="zh-CN" sz="319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CN" sz="319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319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861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19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192" dirty="0" smtClean="0">
                <a:solidFill>
                  <a:srgbClr val="000000"/>
                </a:solidFill>
                <a:latin typeface="宋体-方正超大字符集" pitchFamily="18" charset="0"/>
                <a:cs typeface="宋体-方正超大字符集" pitchFamily="18" charset="0"/>
              </a:rPr>
              <a:t>或</a:t>
            </a:r>
            <a:r>
              <a:rPr lang="en-US" altLang="zh-CN" sz="319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</a:t>
            </a:r>
            <a:r>
              <a:rPr lang="en-US" altLang="zh-CN" sz="319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319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861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19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4900"/>
              </a:lnSpc>
              <a:tabLst>
                <a:tab pos="63500" algn="l"/>
                <a:tab pos="241300" algn="l"/>
                <a:tab pos="533400" algn="l"/>
                <a:tab pos="596900" algn="l"/>
                <a:tab pos="635000" algn="l"/>
                <a:tab pos="673100" algn="l"/>
              </a:tabLst>
            </a:pPr>
            <a:r>
              <a:rPr lang="en-US" altLang="zh-CN" dirty="0" smtClean="0"/>
              <a:t>	</a:t>
            </a:r>
            <a:r>
              <a:rPr lang="en-US" altLang="zh-CN" sz="320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</a:t>
            </a:r>
            <a:r>
              <a:rPr lang="en-US" altLang="zh-CN" sz="294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94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94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43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94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943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</a:t>
            </a:r>
            <a:r>
              <a:rPr lang="en-US" altLang="zh-CN" sz="294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4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63500" algn="l"/>
                <a:tab pos="241300" algn="l"/>
                <a:tab pos="533400" algn="l"/>
                <a:tab pos="596900" algn="l"/>
                <a:tab pos="635000" algn="l"/>
                <a:tab pos="673100" algn="l"/>
              </a:tabLst>
            </a:pPr>
            <a:r>
              <a:rPr lang="en-US" altLang="zh-CN" dirty="0" smtClean="0"/>
              <a:t>			</a:t>
            </a:r>
            <a:r>
              <a:rPr lang="en-US" altLang="zh-CN" sz="2802" dirty="0" smtClean="0">
                <a:solidFill>
                  <a:srgbClr val="cc3300"/>
                </a:solidFill>
                <a:latin typeface="隶书" pitchFamily="18" charset="0"/>
                <a:cs typeface="隶书" pitchFamily="18" charset="0"/>
              </a:rPr>
              <a:t>求逆矩阵的方法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61695"/>
            <a:ext cx="9144000" cy="6845300"/>
          </a:xfrm>
          <a:custGeom>
            <a:avLst/>
            <a:gdLst>
              <a:gd name="connsiteX0" fmla="*/ 0 w 9144000"/>
              <a:gd name="connsiteY0" fmla="*/ 0 h 6845300"/>
              <a:gd name="connsiteX1" fmla="*/ 9143999 w 9144000"/>
              <a:gd name="connsiteY1" fmla="*/ 0 h 6845300"/>
              <a:gd name="connsiteX2" fmla="*/ 9143999 w 9144000"/>
              <a:gd name="connsiteY2" fmla="*/ 6845299 h 6845300"/>
              <a:gd name="connsiteX3" fmla="*/ 0 w 9144000"/>
              <a:gd name="connsiteY3" fmla="*/ 6845299 h 6845300"/>
              <a:gd name="connsiteX4" fmla="*/ 0 w 9144000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45300">
                <a:moveTo>
                  <a:pt x="0" y="0"/>
                </a:moveTo>
                <a:lnTo>
                  <a:pt x="9143999" y="0"/>
                </a:lnTo>
                <a:lnTo>
                  <a:pt x="9143999" y="6845299"/>
                </a:lnTo>
                <a:lnTo>
                  <a:pt x="0" y="68452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95865" y="6913371"/>
            <a:ext cx="1317244" cy="299974"/>
          </a:xfrm>
          <a:custGeom>
            <a:avLst/>
            <a:gdLst>
              <a:gd name="connsiteX0" fmla="*/ 54355 w 1317244"/>
              <a:gd name="connsiteY0" fmla="*/ 6350 h 299974"/>
              <a:gd name="connsiteX1" fmla="*/ 6350 w 1317244"/>
              <a:gd name="connsiteY1" fmla="*/ 54356 h 299974"/>
              <a:gd name="connsiteX2" fmla="*/ 6350 w 1317244"/>
              <a:gd name="connsiteY2" fmla="*/ 245618 h 299974"/>
              <a:gd name="connsiteX3" fmla="*/ 54355 w 1317244"/>
              <a:gd name="connsiteY3" fmla="*/ 293623 h 299974"/>
              <a:gd name="connsiteX4" fmla="*/ 1263650 w 1317244"/>
              <a:gd name="connsiteY4" fmla="*/ 293623 h 299974"/>
              <a:gd name="connsiteX5" fmla="*/ 1310894 w 1317244"/>
              <a:gd name="connsiteY5" fmla="*/ 245618 h 299974"/>
              <a:gd name="connsiteX6" fmla="*/ 1310894 w 1317244"/>
              <a:gd name="connsiteY6" fmla="*/ 54356 h 299974"/>
              <a:gd name="connsiteX7" fmla="*/ 1263650 w 1317244"/>
              <a:gd name="connsiteY7" fmla="*/ 6350 h 299974"/>
              <a:gd name="connsiteX8" fmla="*/ 54355 w 1317244"/>
              <a:gd name="connsiteY8" fmla="*/ 6350 h 2999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7244" h="299974">
                <a:moveTo>
                  <a:pt x="54355" y="6350"/>
                </a:moveTo>
                <a:cubicBezTo>
                  <a:pt x="27686" y="6350"/>
                  <a:pt x="6350" y="27685"/>
                  <a:pt x="6350" y="54356"/>
                </a:cubicBezTo>
                <a:lnTo>
                  <a:pt x="6350" y="245618"/>
                </a:lnTo>
                <a:cubicBezTo>
                  <a:pt x="6350" y="272288"/>
                  <a:pt x="27686" y="293623"/>
                  <a:pt x="54355" y="293623"/>
                </a:cubicBezTo>
                <a:lnTo>
                  <a:pt x="1263650" y="293623"/>
                </a:lnTo>
                <a:cubicBezTo>
                  <a:pt x="1289558" y="293623"/>
                  <a:pt x="1310894" y="272288"/>
                  <a:pt x="1310894" y="245618"/>
                </a:cubicBezTo>
                <a:lnTo>
                  <a:pt x="1310894" y="54356"/>
                </a:lnTo>
                <a:cubicBezTo>
                  <a:pt x="1310894" y="27685"/>
                  <a:pt x="1289558" y="6350"/>
                  <a:pt x="1263650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92761" y="6903466"/>
            <a:ext cx="1319530" cy="299973"/>
          </a:xfrm>
          <a:custGeom>
            <a:avLst/>
            <a:gdLst>
              <a:gd name="connsiteX0" fmla="*/ 54355 w 1319530"/>
              <a:gd name="connsiteY0" fmla="*/ 6350 h 299973"/>
              <a:gd name="connsiteX1" fmla="*/ 6350 w 1319530"/>
              <a:gd name="connsiteY1" fmla="*/ 54355 h 299973"/>
              <a:gd name="connsiteX2" fmla="*/ 6350 w 1319530"/>
              <a:gd name="connsiteY2" fmla="*/ 246379 h 299973"/>
              <a:gd name="connsiteX3" fmla="*/ 54355 w 1319530"/>
              <a:gd name="connsiteY3" fmla="*/ 293623 h 299973"/>
              <a:gd name="connsiteX4" fmla="*/ 1265174 w 1319530"/>
              <a:gd name="connsiteY4" fmla="*/ 293623 h 299973"/>
              <a:gd name="connsiteX5" fmla="*/ 1313179 w 1319530"/>
              <a:gd name="connsiteY5" fmla="*/ 246379 h 299973"/>
              <a:gd name="connsiteX6" fmla="*/ 1313179 w 1319530"/>
              <a:gd name="connsiteY6" fmla="*/ 54355 h 299973"/>
              <a:gd name="connsiteX7" fmla="*/ 1265174 w 1319530"/>
              <a:gd name="connsiteY7" fmla="*/ 6350 h 299973"/>
              <a:gd name="connsiteX8" fmla="*/ 54355 w 1319530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30" h="299973">
                <a:moveTo>
                  <a:pt x="54355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4355" y="293623"/>
                </a:cubicBezTo>
                <a:lnTo>
                  <a:pt x="1265174" y="293623"/>
                </a:lnTo>
                <a:cubicBezTo>
                  <a:pt x="1291844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844" y="6350"/>
                  <a:pt x="1265174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605659" y="6903466"/>
            <a:ext cx="1319530" cy="299973"/>
          </a:xfrm>
          <a:custGeom>
            <a:avLst/>
            <a:gdLst>
              <a:gd name="connsiteX0" fmla="*/ 54355 w 1319530"/>
              <a:gd name="connsiteY0" fmla="*/ 6350 h 299973"/>
              <a:gd name="connsiteX1" fmla="*/ 6350 w 1319530"/>
              <a:gd name="connsiteY1" fmla="*/ 54355 h 299973"/>
              <a:gd name="connsiteX2" fmla="*/ 6350 w 1319530"/>
              <a:gd name="connsiteY2" fmla="*/ 246379 h 299973"/>
              <a:gd name="connsiteX3" fmla="*/ 54355 w 1319530"/>
              <a:gd name="connsiteY3" fmla="*/ 293623 h 299973"/>
              <a:gd name="connsiteX4" fmla="*/ 1265173 w 1319530"/>
              <a:gd name="connsiteY4" fmla="*/ 293623 h 299973"/>
              <a:gd name="connsiteX5" fmla="*/ 1313179 w 1319530"/>
              <a:gd name="connsiteY5" fmla="*/ 246379 h 299973"/>
              <a:gd name="connsiteX6" fmla="*/ 1313179 w 1319530"/>
              <a:gd name="connsiteY6" fmla="*/ 54355 h 299973"/>
              <a:gd name="connsiteX7" fmla="*/ 1265173 w 1319530"/>
              <a:gd name="connsiteY7" fmla="*/ 6350 h 299973"/>
              <a:gd name="connsiteX8" fmla="*/ 54355 w 1319530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30" h="299973">
                <a:moveTo>
                  <a:pt x="54355" y="6350"/>
                </a:moveTo>
                <a:cubicBezTo>
                  <a:pt x="28447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8447" y="293623"/>
                  <a:pt x="54355" y="293623"/>
                </a:cubicBezTo>
                <a:lnTo>
                  <a:pt x="1265173" y="293623"/>
                </a:lnTo>
                <a:cubicBezTo>
                  <a:pt x="1291843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843" y="6350"/>
                  <a:pt x="1265173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99591" y="6903466"/>
            <a:ext cx="1318768" cy="299973"/>
          </a:xfrm>
          <a:custGeom>
            <a:avLst/>
            <a:gdLst>
              <a:gd name="connsiteX0" fmla="*/ 54356 w 1318768"/>
              <a:gd name="connsiteY0" fmla="*/ 6350 h 299973"/>
              <a:gd name="connsiteX1" fmla="*/ 6350 w 1318768"/>
              <a:gd name="connsiteY1" fmla="*/ 54355 h 299973"/>
              <a:gd name="connsiteX2" fmla="*/ 6350 w 1318768"/>
              <a:gd name="connsiteY2" fmla="*/ 246379 h 299973"/>
              <a:gd name="connsiteX3" fmla="*/ 54356 w 1318768"/>
              <a:gd name="connsiteY3" fmla="*/ 293623 h 299973"/>
              <a:gd name="connsiteX4" fmla="*/ 1265173 w 1318768"/>
              <a:gd name="connsiteY4" fmla="*/ 293623 h 299973"/>
              <a:gd name="connsiteX5" fmla="*/ 1312418 w 1318768"/>
              <a:gd name="connsiteY5" fmla="*/ 246379 h 299973"/>
              <a:gd name="connsiteX6" fmla="*/ 1312418 w 1318768"/>
              <a:gd name="connsiteY6" fmla="*/ 54355 h 299973"/>
              <a:gd name="connsiteX7" fmla="*/ 1265173 w 1318768"/>
              <a:gd name="connsiteY7" fmla="*/ 6350 h 299973"/>
              <a:gd name="connsiteX8" fmla="*/ 54356 w 1318768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8" h="299973">
                <a:moveTo>
                  <a:pt x="54356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4356" y="293623"/>
                </a:cubicBezTo>
                <a:lnTo>
                  <a:pt x="1265173" y="293623"/>
                </a:lnTo>
                <a:cubicBezTo>
                  <a:pt x="1291082" y="293623"/>
                  <a:pt x="1312418" y="272288"/>
                  <a:pt x="1312418" y="246379"/>
                </a:cubicBezTo>
                <a:lnTo>
                  <a:pt x="1312418" y="54355"/>
                </a:lnTo>
                <a:cubicBezTo>
                  <a:pt x="1312418" y="28447"/>
                  <a:pt x="1291082" y="6350"/>
                  <a:pt x="1265173" y="6350"/>
                </a:cubicBezTo>
                <a:lnTo>
                  <a:pt x="54356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86693" y="6903466"/>
            <a:ext cx="1318767" cy="299973"/>
          </a:xfrm>
          <a:custGeom>
            <a:avLst/>
            <a:gdLst>
              <a:gd name="connsiteX0" fmla="*/ 53594 w 1318767"/>
              <a:gd name="connsiteY0" fmla="*/ 6350 h 299973"/>
              <a:gd name="connsiteX1" fmla="*/ 6350 w 1318767"/>
              <a:gd name="connsiteY1" fmla="*/ 54355 h 299973"/>
              <a:gd name="connsiteX2" fmla="*/ 6350 w 1318767"/>
              <a:gd name="connsiteY2" fmla="*/ 246379 h 299973"/>
              <a:gd name="connsiteX3" fmla="*/ 53594 w 1318767"/>
              <a:gd name="connsiteY3" fmla="*/ 293623 h 299973"/>
              <a:gd name="connsiteX4" fmla="*/ 1264411 w 1318767"/>
              <a:gd name="connsiteY4" fmla="*/ 293623 h 299973"/>
              <a:gd name="connsiteX5" fmla="*/ 1312417 w 1318767"/>
              <a:gd name="connsiteY5" fmla="*/ 246379 h 299973"/>
              <a:gd name="connsiteX6" fmla="*/ 1312417 w 1318767"/>
              <a:gd name="connsiteY6" fmla="*/ 54355 h 299973"/>
              <a:gd name="connsiteX7" fmla="*/ 1264411 w 1318767"/>
              <a:gd name="connsiteY7" fmla="*/ 6350 h 299973"/>
              <a:gd name="connsiteX8" fmla="*/ 53594 w 1318767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7" h="299973">
                <a:moveTo>
                  <a:pt x="53594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3594" y="293623"/>
                </a:cubicBezTo>
                <a:lnTo>
                  <a:pt x="1264411" y="293623"/>
                </a:lnTo>
                <a:cubicBezTo>
                  <a:pt x="1291082" y="293623"/>
                  <a:pt x="1312417" y="272288"/>
                  <a:pt x="1312417" y="246379"/>
                </a:cubicBezTo>
                <a:lnTo>
                  <a:pt x="1312417" y="54355"/>
                </a:lnTo>
                <a:cubicBezTo>
                  <a:pt x="1312417" y="28447"/>
                  <a:pt x="1291082" y="6350"/>
                  <a:pt x="1264411" y="6350"/>
                </a:cubicBezTo>
                <a:lnTo>
                  <a:pt x="5359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8489" y="6903466"/>
            <a:ext cx="1319529" cy="299973"/>
          </a:xfrm>
          <a:custGeom>
            <a:avLst/>
            <a:gdLst>
              <a:gd name="connsiteX0" fmla="*/ 54355 w 1319529"/>
              <a:gd name="connsiteY0" fmla="*/ 6350 h 299973"/>
              <a:gd name="connsiteX1" fmla="*/ 6350 w 1319529"/>
              <a:gd name="connsiteY1" fmla="*/ 54355 h 299973"/>
              <a:gd name="connsiteX2" fmla="*/ 6350 w 1319529"/>
              <a:gd name="connsiteY2" fmla="*/ 246379 h 299973"/>
              <a:gd name="connsiteX3" fmla="*/ 54355 w 1319529"/>
              <a:gd name="connsiteY3" fmla="*/ 293623 h 299973"/>
              <a:gd name="connsiteX4" fmla="*/ 1265173 w 1319529"/>
              <a:gd name="connsiteY4" fmla="*/ 293623 h 299973"/>
              <a:gd name="connsiteX5" fmla="*/ 1313179 w 1319529"/>
              <a:gd name="connsiteY5" fmla="*/ 246379 h 299973"/>
              <a:gd name="connsiteX6" fmla="*/ 1313179 w 1319529"/>
              <a:gd name="connsiteY6" fmla="*/ 54355 h 299973"/>
              <a:gd name="connsiteX7" fmla="*/ 1265173 w 1319529"/>
              <a:gd name="connsiteY7" fmla="*/ 6350 h 299973"/>
              <a:gd name="connsiteX8" fmla="*/ 54355 w 1319529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29" h="299973">
                <a:moveTo>
                  <a:pt x="54355" y="6350"/>
                </a:moveTo>
                <a:cubicBezTo>
                  <a:pt x="27686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6" y="293623"/>
                  <a:pt x="54355" y="293623"/>
                </a:cubicBezTo>
                <a:lnTo>
                  <a:pt x="1265173" y="293623"/>
                </a:lnTo>
                <a:cubicBezTo>
                  <a:pt x="1291082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082" y="6350"/>
                  <a:pt x="1265173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75319" y="6903466"/>
            <a:ext cx="1318768" cy="299973"/>
          </a:xfrm>
          <a:custGeom>
            <a:avLst/>
            <a:gdLst>
              <a:gd name="connsiteX0" fmla="*/ 53594 w 1318768"/>
              <a:gd name="connsiteY0" fmla="*/ 6350 h 299973"/>
              <a:gd name="connsiteX1" fmla="*/ 6350 w 1318768"/>
              <a:gd name="connsiteY1" fmla="*/ 54355 h 299973"/>
              <a:gd name="connsiteX2" fmla="*/ 6350 w 1318768"/>
              <a:gd name="connsiteY2" fmla="*/ 246379 h 299973"/>
              <a:gd name="connsiteX3" fmla="*/ 53594 w 1318768"/>
              <a:gd name="connsiteY3" fmla="*/ 293623 h 299973"/>
              <a:gd name="connsiteX4" fmla="*/ 1264412 w 1318768"/>
              <a:gd name="connsiteY4" fmla="*/ 293623 h 299973"/>
              <a:gd name="connsiteX5" fmla="*/ 1312418 w 1318768"/>
              <a:gd name="connsiteY5" fmla="*/ 246379 h 299973"/>
              <a:gd name="connsiteX6" fmla="*/ 1312418 w 1318768"/>
              <a:gd name="connsiteY6" fmla="*/ 54355 h 299973"/>
              <a:gd name="connsiteX7" fmla="*/ 1264412 w 1318768"/>
              <a:gd name="connsiteY7" fmla="*/ 6350 h 299973"/>
              <a:gd name="connsiteX8" fmla="*/ 53594 w 1318768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8" h="299973">
                <a:moveTo>
                  <a:pt x="53594" y="6350"/>
                </a:moveTo>
                <a:cubicBezTo>
                  <a:pt x="27686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6" y="293623"/>
                  <a:pt x="53594" y="293623"/>
                </a:cubicBezTo>
                <a:lnTo>
                  <a:pt x="1264412" y="293623"/>
                </a:lnTo>
                <a:cubicBezTo>
                  <a:pt x="1291082" y="293623"/>
                  <a:pt x="1312418" y="272288"/>
                  <a:pt x="1312418" y="246379"/>
                </a:cubicBezTo>
                <a:lnTo>
                  <a:pt x="1312418" y="54355"/>
                </a:lnTo>
                <a:cubicBezTo>
                  <a:pt x="1312418" y="28447"/>
                  <a:pt x="1291082" y="6350"/>
                  <a:pt x="1264412" y="6350"/>
                </a:cubicBezTo>
                <a:lnTo>
                  <a:pt x="5359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6908800"/>
            <a:ext cx="9169400" cy="304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460500" y="977900"/>
            <a:ext cx="46228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300"/>
              </a:lnSpc>
              <a:tabLst>
							</a:tabLst>
            </a:pPr>
            <a:r>
              <a:rPr lang="en-US" altLang="zh-CN" sz="346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</a:t>
            </a:r>
            <a:r>
              <a:rPr lang="en-US" altLang="zh-CN" sz="280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46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</a:t>
            </a:r>
            <a:r>
              <a:rPr lang="en-US" altLang="zh-CN" sz="280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801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可逆</a:t>
            </a:r>
            <a:r>
              <a:rPr lang="en-US" altLang="zh-CN" sz="280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则</a:t>
            </a:r>
            <a:r>
              <a:rPr lang="en-US" altLang="zh-CN" sz="2801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亦可逆</a:t>
            </a:r>
            <a:r>
              <a:rPr lang="en-US" altLang="zh-CN" sz="280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且</a:t>
            </a:r>
            <a:r>
              <a:rPr lang="en-US" altLang="zh-CN" sz="4364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</a:t>
            </a:r>
            <a:r>
              <a:rPr lang="en-US" altLang="zh-CN" sz="2801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75400" y="977900"/>
            <a:ext cx="1143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300"/>
              </a:lnSpc>
              <a:tabLst>
							</a:tabLst>
            </a:pPr>
            <a:r>
              <a:rPr lang="en-US" altLang="zh-CN" sz="4364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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22700" y="69596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上页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135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下页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216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结束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181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返回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019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首页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807200" y="1193800"/>
            <a:ext cx="6350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							</a:tabLst>
            </a:pPr>
            <a:r>
              <a:rPr lang="en-US" altLang="zh-CN" sz="2801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28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1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108700" y="1092200"/>
            <a:ext cx="584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17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7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7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7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949700" y="1168400"/>
            <a:ext cx="2159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7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7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60500" y="1816100"/>
            <a:ext cx="7975600" cy="175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                <a:tab pos="3378200" algn="l"/>
                <a:tab pos="5880100" algn="l"/>
                <a:tab pos="6515100" algn="l"/>
              </a:tabLst>
            </a:pPr>
            <a:r>
              <a:rPr lang="en-US" altLang="zh-CN" dirty="0" smtClean="0"/>
              <a:t>		</a:t>
            </a:r>
            <a:r>
              <a:rPr lang="en-US" altLang="zh-CN" sz="1699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7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801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3800"/>
              </a:lnSpc>
              <a:tabLst>
                <a:tab pos="3378200" algn="l"/>
                <a:tab pos="5880100" algn="l"/>
                <a:tab pos="6515100" algn="l"/>
              </a:tabLst>
            </a:pPr>
            <a:r>
              <a:rPr lang="en-US" altLang="zh-CN" dirty="0" smtClean="0"/>
              <a:t>			</a:t>
            </a:r>
            <a:r>
              <a:rPr lang="en-US" altLang="zh-CN" sz="2959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</a:t>
            </a:r>
          </a:p>
          <a:p>
            <a:pPr>
              <a:lnSpc>
                <a:spcPts val="3600"/>
              </a:lnSpc>
              <a:tabLst>
                <a:tab pos="3378200" algn="l"/>
                <a:tab pos="5880100" algn="l"/>
                <a:tab pos="6515100" algn="l"/>
              </a:tabLst>
            </a:pPr>
            <a:r>
              <a:rPr lang="en-US" altLang="zh-CN" sz="3465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</a:t>
            </a:r>
            <a:r>
              <a:rPr lang="en-US" altLang="zh-CN" sz="279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3465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</a:t>
            </a:r>
            <a:r>
              <a:rPr lang="en-US" altLang="zh-CN" sz="279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7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79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7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79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为同阶方阵且均可逆</a:t>
            </a:r>
            <a:r>
              <a:rPr lang="en-US" altLang="zh-CN" sz="2799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79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79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则</a:t>
            </a:r>
            <a:r>
              <a:rPr lang="en-US" altLang="zh-CN" sz="27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CN" sz="279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亦可逆</a:t>
            </a:r>
            <a:r>
              <a:rPr lang="en-US" altLang="zh-CN" sz="279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79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且</a:t>
            </a:r>
          </a:p>
          <a:p>
            <a:pPr>
              <a:lnSpc>
                <a:spcPts val="3700"/>
              </a:lnSpc>
              <a:tabLst>
                <a:tab pos="3378200" algn="l"/>
                <a:tab pos="5880100" algn="l"/>
                <a:tab pos="6515100" algn="l"/>
              </a:tabLst>
            </a:pPr>
            <a:r>
              <a:rPr lang="en-US" altLang="zh-CN" dirty="0" smtClean="0"/>
              <a:t>	</a:t>
            </a:r>
            <a:r>
              <a:rPr lang="en-US" altLang="zh-CN" sz="2478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247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78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altLang="zh-CN" sz="2478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247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78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478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247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61695"/>
            <a:ext cx="9144000" cy="6845300"/>
          </a:xfrm>
          <a:custGeom>
            <a:avLst/>
            <a:gdLst>
              <a:gd name="connsiteX0" fmla="*/ 0 w 9144000"/>
              <a:gd name="connsiteY0" fmla="*/ 0 h 6845300"/>
              <a:gd name="connsiteX1" fmla="*/ 9143999 w 9144000"/>
              <a:gd name="connsiteY1" fmla="*/ 0 h 6845300"/>
              <a:gd name="connsiteX2" fmla="*/ 9143999 w 9144000"/>
              <a:gd name="connsiteY2" fmla="*/ 6845299 h 6845300"/>
              <a:gd name="connsiteX3" fmla="*/ 0 w 9144000"/>
              <a:gd name="connsiteY3" fmla="*/ 6845299 h 6845300"/>
              <a:gd name="connsiteX4" fmla="*/ 0 w 9144000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45300">
                <a:moveTo>
                  <a:pt x="0" y="0"/>
                </a:moveTo>
                <a:lnTo>
                  <a:pt x="9143999" y="0"/>
                </a:lnTo>
                <a:lnTo>
                  <a:pt x="9143999" y="6845299"/>
                </a:lnTo>
                <a:lnTo>
                  <a:pt x="0" y="68452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95865" y="6913371"/>
            <a:ext cx="1317244" cy="299974"/>
          </a:xfrm>
          <a:custGeom>
            <a:avLst/>
            <a:gdLst>
              <a:gd name="connsiteX0" fmla="*/ 54355 w 1317244"/>
              <a:gd name="connsiteY0" fmla="*/ 6350 h 299974"/>
              <a:gd name="connsiteX1" fmla="*/ 6350 w 1317244"/>
              <a:gd name="connsiteY1" fmla="*/ 54356 h 299974"/>
              <a:gd name="connsiteX2" fmla="*/ 6350 w 1317244"/>
              <a:gd name="connsiteY2" fmla="*/ 245618 h 299974"/>
              <a:gd name="connsiteX3" fmla="*/ 54355 w 1317244"/>
              <a:gd name="connsiteY3" fmla="*/ 293623 h 299974"/>
              <a:gd name="connsiteX4" fmla="*/ 1263650 w 1317244"/>
              <a:gd name="connsiteY4" fmla="*/ 293623 h 299974"/>
              <a:gd name="connsiteX5" fmla="*/ 1310894 w 1317244"/>
              <a:gd name="connsiteY5" fmla="*/ 245618 h 299974"/>
              <a:gd name="connsiteX6" fmla="*/ 1310894 w 1317244"/>
              <a:gd name="connsiteY6" fmla="*/ 54356 h 299974"/>
              <a:gd name="connsiteX7" fmla="*/ 1263650 w 1317244"/>
              <a:gd name="connsiteY7" fmla="*/ 6350 h 299974"/>
              <a:gd name="connsiteX8" fmla="*/ 54355 w 1317244"/>
              <a:gd name="connsiteY8" fmla="*/ 6350 h 2999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7244" h="299974">
                <a:moveTo>
                  <a:pt x="54355" y="6350"/>
                </a:moveTo>
                <a:cubicBezTo>
                  <a:pt x="27686" y="6350"/>
                  <a:pt x="6350" y="27685"/>
                  <a:pt x="6350" y="54356"/>
                </a:cubicBezTo>
                <a:lnTo>
                  <a:pt x="6350" y="245618"/>
                </a:lnTo>
                <a:cubicBezTo>
                  <a:pt x="6350" y="272288"/>
                  <a:pt x="27686" y="293623"/>
                  <a:pt x="54355" y="293623"/>
                </a:cubicBezTo>
                <a:lnTo>
                  <a:pt x="1263650" y="293623"/>
                </a:lnTo>
                <a:cubicBezTo>
                  <a:pt x="1289558" y="293623"/>
                  <a:pt x="1310894" y="272288"/>
                  <a:pt x="1310894" y="245618"/>
                </a:cubicBezTo>
                <a:lnTo>
                  <a:pt x="1310894" y="54356"/>
                </a:lnTo>
                <a:cubicBezTo>
                  <a:pt x="1310894" y="27685"/>
                  <a:pt x="1289558" y="6350"/>
                  <a:pt x="1263650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92761" y="6903466"/>
            <a:ext cx="1319530" cy="299973"/>
          </a:xfrm>
          <a:custGeom>
            <a:avLst/>
            <a:gdLst>
              <a:gd name="connsiteX0" fmla="*/ 54355 w 1319530"/>
              <a:gd name="connsiteY0" fmla="*/ 6350 h 299973"/>
              <a:gd name="connsiteX1" fmla="*/ 6350 w 1319530"/>
              <a:gd name="connsiteY1" fmla="*/ 54355 h 299973"/>
              <a:gd name="connsiteX2" fmla="*/ 6350 w 1319530"/>
              <a:gd name="connsiteY2" fmla="*/ 246379 h 299973"/>
              <a:gd name="connsiteX3" fmla="*/ 54355 w 1319530"/>
              <a:gd name="connsiteY3" fmla="*/ 293623 h 299973"/>
              <a:gd name="connsiteX4" fmla="*/ 1265174 w 1319530"/>
              <a:gd name="connsiteY4" fmla="*/ 293623 h 299973"/>
              <a:gd name="connsiteX5" fmla="*/ 1313179 w 1319530"/>
              <a:gd name="connsiteY5" fmla="*/ 246379 h 299973"/>
              <a:gd name="connsiteX6" fmla="*/ 1313179 w 1319530"/>
              <a:gd name="connsiteY6" fmla="*/ 54355 h 299973"/>
              <a:gd name="connsiteX7" fmla="*/ 1265174 w 1319530"/>
              <a:gd name="connsiteY7" fmla="*/ 6350 h 299973"/>
              <a:gd name="connsiteX8" fmla="*/ 54355 w 1319530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30" h="299973">
                <a:moveTo>
                  <a:pt x="54355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4355" y="293623"/>
                </a:cubicBezTo>
                <a:lnTo>
                  <a:pt x="1265174" y="293623"/>
                </a:lnTo>
                <a:cubicBezTo>
                  <a:pt x="1291844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844" y="6350"/>
                  <a:pt x="1265174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605659" y="6903466"/>
            <a:ext cx="1319530" cy="299973"/>
          </a:xfrm>
          <a:custGeom>
            <a:avLst/>
            <a:gdLst>
              <a:gd name="connsiteX0" fmla="*/ 54355 w 1319530"/>
              <a:gd name="connsiteY0" fmla="*/ 6350 h 299973"/>
              <a:gd name="connsiteX1" fmla="*/ 6350 w 1319530"/>
              <a:gd name="connsiteY1" fmla="*/ 54355 h 299973"/>
              <a:gd name="connsiteX2" fmla="*/ 6350 w 1319530"/>
              <a:gd name="connsiteY2" fmla="*/ 246379 h 299973"/>
              <a:gd name="connsiteX3" fmla="*/ 54355 w 1319530"/>
              <a:gd name="connsiteY3" fmla="*/ 293623 h 299973"/>
              <a:gd name="connsiteX4" fmla="*/ 1265173 w 1319530"/>
              <a:gd name="connsiteY4" fmla="*/ 293623 h 299973"/>
              <a:gd name="connsiteX5" fmla="*/ 1313179 w 1319530"/>
              <a:gd name="connsiteY5" fmla="*/ 246379 h 299973"/>
              <a:gd name="connsiteX6" fmla="*/ 1313179 w 1319530"/>
              <a:gd name="connsiteY6" fmla="*/ 54355 h 299973"/>
              <a:gd name="connsiteX7" fmla="*/ 1265173 w 1319530"/>
              <a:gd name="connsiteY7" fmla="*/ 6350 h 299973"/>
              <a:gd name="connsiteX8" fmla="*/ 54355 w 1319530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30" h="299973">
                <a:moveTo>
                  <a:pt x="54355" y="6350"/>
                </a:moveTo>
                <a:cubicBezTo>
                  <a:pt x="28447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8447" y="293623"/>
                  <a:pt x="54355" y="293623"/>
                </a:cubicBezTo>
                <a:lnTo>
                  <a:pt x="1265173" y="293623"/>
                </a:lnTo>
                <a:cubicBezTo>
                  <a:pt x="1291843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843" y="6350"/>
                  <a:pt x="1265173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99591" y="6903466"/>
            <a:ext cx="1318768" cy="299973"/>
          </a:xfrm>
          <a:custGeom>
            <a:avLst/>
            <a:gdLst>
              <a:gd name="connsiteX0" fmla="*/ 54356 w 1318768"/>
              <a:gd name="connsiteY0" fmla="*/ 6350 h 299973"/>
              <a:gd name="connsiteX1" fmla="*/ 6350 w 1318768"/>
              <a:gd name="connsiteY1" fmla="*/ 54355 h 299973"/>
              <a:gd name="connsiteX2" fmla="*/ 6350 w 1318768"/>
              <a:gd name="connsiteY2" fmla="*/ 246379 h 299973"/>
              <a:gd name="connsiteX3" fmla="*/ 54356 w 1318768"/>
              <a:gd name="connsiteY3" fmla="*/ 293623 h 299973"/>
              <a:gd name="connsiteX4" fmla="*/ 1265173 w 1318768"/>
              <a:gd name="connsiteY4" fmla="*/ 293623 h 299973"/>
              <a:gd name="connsiteX5" fmla="*/ 1312418 w 1318768"/>
              <a:gd name="connsiteY5" fmla="*/ 246379 h 299973"/>
              <a:gd name="connsiteX6" fmla="*/ 1312418 w 1318768"/>
              <a:gd name="connsiteY6" fmla="*/ 54355 h 299973"/>
              <a:gd name="connsiteX7" fmla="*/ 1265173 w 1318768"/>
              <a:gd name="connsiteY7" fmla="*/ 6350 h 299973"/>
              <a:gd name="connsiteX8" fmla="*/ 54356 w 1318768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8" h="299973">
                <a:moveTo>
                  <a:pt x="54356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4356" y="293623"/>
                </a:cubicBezTo>
                <a:lnTo>
                  <a:pt x="1265173" y="293623"/>
                </a:lnTo>
                <a:cubicBezTo>
                  <a:pt x="1291082" y="293623"/>
                  <a:pt x="1312418" y="272288"/>
                  <a:pt x="1312418" y="246379"/>
                </a:cubicBezTo>
                <a:lnTo>
                  <a:pt x="1312418" y="54355"/>
                </a:lnTo>
                <a:cubicBezTo>
                  <a:pt x="1312418" y="28447"/>
                  <a:pt x="1291082" y="6350"/>
                  <a:pt x="1265173" y="6350"/>
                </a:cubicBezTo>
                <a:lnTo>
                  <a:pt x="54356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86693" y="6903466"/>
            <a:ext cx="1318767" cy="299973"/>
          </a:xfrm>
          <a:custGeom>
            <a:avLst/>
            <a:gdLst>
              <a:gd name="connsiteX0" fmla="*/ 53594 w 1318767"/>
              <a:gd name="connsiteY0" fmla="*/ 6350 h 299973"/>
              <a:gd name="connsiteX1" fmla="*/ 6350 w 1318767"/>
              <a:gd name="connsiteY1" fmla="*/ 54355 h 299973"/>
              <a:gd name="connsiteX2" fmla="*/ 6350 w 1318767"/>
              <a:gd name="connsiteY2" fmla="*/ 246379 h 299973"/>
              <a:gd name="connsiteX3" fmla="*/ 53594 w 1318767"/>
              <a:gd name="connsiteY3" fmla="*/ 293623 h 299973"/>
              <a:gd name="connsiteX4" fmla="*/ 1264411 w 1318767"/>
              <a:gd name="connsiteY4" fmla="*/ 293623 h 299973"/>
              <a:gd name="connsiteX5" fmla="*/ 1312417 w 1318767"/>
              <a:gd name="connsiteY5" fmla="*/ 246379 h 299973"/>
              <a:gd name="connsiteX6" fmla="*/ 1312417 w 1318767"/>
              <a:gd name="connsiteY6" fmla="*/ 54355 h 299973"/>
              <a:gd name="connsiteX7" fmla="*/ 1264411 w 1318767"/>
              <a:gd name="connsiteY7" fmla="*/ 6350 h 299973"/>
              <a:gd name="connsiteX8" fmla="*/ 53594 w 1318767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7" h="299973">
                <a:moveTo>
                  <a:pt x="53594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3594" y="293623"/>
                </a:cubicBezTo>
                <a:lnTo>
                  <a:pt x="1264411" y="293623"/>
                </a:lnTo>
                <a:cubicBezTo>
                  <a:pt x="1291082" y="293623"/>
                  <a:pt x="1312417" y="272288"/>
                  <a:pt x="1312417" y="246379"/>
                </a:cubicBezTo>
                <a:lnTo>
                  <a:pt x="1312417" y="54355"/>
                </a:lnTo>
                <a:cubicBezTo>
                  <a:pt x="1312417" y="28447"/>
                  <a:pt x="1291082" y="6350"/>
                  <a:pt x="1264411" y="6350"/>
                </a:cubicBezTo>
                <a:lnTo>
                  <a:pt x="5359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8489" y="6903466"/>
            <a:ext cx="1319529" cy="299973"/>
          </a:xfrm>
          <a:custGeom>
            <a:avLst/>
            <a:gdLst>
              <a:gd name="connsiteX0" fmla="*/ 54355 w 1319529"/>
              <a:gd name="connsiteY0" fmla="*/ 6350 h 299973"/>
              <a:gd name="connsiteX1" fmla="*/ 6350 w 1319529"/>
              <a:gd name="connsiteY1" fmla="*/ 54355 h 299973"/>
              <a:gd name="connsiteX2" fmla="*/ 6350 w 1319529"/>
              <a:gd name="connsiteY2" fmla="*/ 246379 h 299973"/>
              <a:gd name="connsiteX3" fmla="*/ 54355 w 1319529"/>
              <a:gd name="connsiteY3" fmla="*/ 293623 h 299973"/>
              <a:gd name="connsiteX4" fmla="*/ 1265173 w 1319529"/>
              <a:gd name="connsiteY4" fmla="*/ 293623 h 299973"/>
              <a:gd name="connsiteX5" fmla="*/ 1313179 w 1319529"/>
              <a:gd name="connsiteY5" fmla="*/ 246379 h 299973"/>
              <a:gd name="connsiteX6" fmla="*/ 1313179 w 1319529"/>
              <a:gd name="connsiteY6" fmla="*/ 54355 h 299973"/>
              <a:gd name="connsiteX7" fmla="*/ 1265173 w 1319529"/>
              <a:gd name="connsiteY7" fmla="*/ 6350 h 299973"/>
              <a:gd name="connsiteX8" fmla="*/ 54355 w 1319529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29" h="299973">
                <a:moveTo>
                  <a:pt x="54355" y="6350"/>
                </a:moveTo>
                <a:cubicBezTo>
                  <a:pt x="27686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6" y="293623"/>
                  <a:pt x="54355" y="293623"/>
                </a:cubicBezTo>
                <a:lnTo>
                  <a:pt x="1265173" y="293623"/>
                </a:lnTo>
                <a:cubicBezTo>
                  <a:pt x="1291082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082" y="6350"/>
                  <a:pt x="1265173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75319" y="6903466"/>
            <a:ext cx="1318768" cy="299973"/>
          </a:xfrm>
          <a:custGeom>
            <a:avLst/>
            <a:gdLst>
              <a:gd name="connsiteX0" fmla="*/ 53594 w 1318768"/>
              <a:gd name="connsiteY0" fmla="*/ 6350 h 299973"/>
              <a:gd name="connsiteX1" fmla="*/ 6350 w 1318768"/>
              <a:gd name="connsiteY1" fmla="*/ 54355 h 299973"/>
              <a:gd name="connsiteX2" fmla="*/ 6350 w 1318768"/>
              <a:gd name="connsiteY2" fmla="*/ 246379 h 299973"/>
              <a:gd name="connsiteX3" fmla="*/ 53594 w 1318768"/>
              <a:gd name="connsiteY3" fmla="*/ 293623 h 299973"/>
              <a:gd name="connsiteX4" fmla="*/ 1264412 w 1318768"/>
              <a:gd name="connsiteY4" fmla="*/ 293623 h 299973"/>
              <a:gd name="connsiteX5" fmla="*/ 1312418 w 1318768"/>
              <a:gd name="connsiteY5" fmla="*/ 246379 h 299973"/>
              <a:gd name="connsiteX6" fmla="*/ 1312418 w 1318768"/>
              <a:gd name="connsiteY6" fmla="*/ 54355 h 299973"/>
              <a:gd name="connsiteX7" fmla="*/ 1264412 w 1318768"/>
              <a:gd name="connsiteY7" fmla="*/ 6350 h 299973"/>
              <a:gd name="connsiteX8" fmla="*/ 53594 w 1318768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8" h="299973">
                <a:moveTo>
                  <a:pt x="53594" y="6350"/>
                </a:moveTo>
                <a:cubicBezTo>
                  <a:pt x="27686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6" y="293623"/>
                  <a:pt x="53594" y="293623"/>
                </a:cubicBezTo>
                <a:lnTo>
                  <a:pt x="1264412" y="293623"/>
                </a:lnTo>
                <a:cubicBezTo>
                  <a:pt x="1291082" y="293623"/>
                  <a:pt x="1312418" y="272288"/>
                  <a:pt x="1312418" y="246379"/>
                </a:cubicBezTo>
                <a:lnTo>
                  <a:pt x="1312418" y="54355"/>
                </a:lnTo>
                <a:cubicBezTo>
                  <a:pt x="1312418" y="28447"/>
                  <a:pt x="1291082" y="6350"/>
                  <a:pt x="1264412" y="6350"/>
                </a:cubicBezTo>
                <a:lnTo>
                  <a:pt x="5359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98733" y="1106424"/>
            <a:ext cx="81534" cy="3411473"/>
          </a:xfrm>
          <a:custGeom>
            <a:avLst/>
            <a:gdLst>
              <a:gd name="connsiteX0" fmla="*/ 19050 w 81534"/>
              <a:gd name="connsiteY0" fmla="*/ 19050 h 3411473"/>
              <a:gd name="connsiteX1" fmla="*/ 62484 w 81534"/>
              <a:gd name="connsiteY1" fmla="*/ 3392423 h 34114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1534" h="3411473">
                <a:moveTo>
                  <a:pt x="19050" y="19050"/>
                </a:moveTo>
                <a:lnTo>
                  <a:pt x="62484" y="3392423"/>
                </a:lnTo>
              </a:path>
            </a:pathLst>
          </a:custGeom>
          <a:ln w="38100">
            <a:solidFill>
              <a:srgbClr val="008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01019" y="1094994"/>
            <a:ext cx="4752594" cy="76200"/>
          </a:xfrm>
          <a:custGeom>
            <a:avLst/>
            <a:gdLst>
              <a:gd name="connsiteX0" fmla="*/ 19050 w 4752594"/>
              <a:gd name="connsiteY0" fmla="*/ 19050 h 76200"/>
              <a:gd name="connsiteX1" fmla="*/ 4733543 w 4752594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752594" h="76200">
                <a:moveTo>
                  <a:pt x="19050" y="19050"/>
                </a:moveTo>
                <a:lnTo>
                  <a:pt x="4733543" y="19050"/>
                </a:lnTo>
              </a:path>
            </a:pathLst>
          </a:custGeom>
          <a:ln w="38100">
            <a:solidFill>
              <a:srgbClr val="008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172841" y="1106424"/>
            <a:ext cx="76200" cy="3411473"/>
          </a:xfrm>
          <a:custGeom>
            <a:avLst/>
            <a:gdLst>
              <a:gd name="connsiteX0" fmla="*/ 19050 w 76200"/>
              <a:gd name="connsiteY0" fmla="*/ 19050 h 3411473"/>
              <a:gd name="connsiteX1" fmla="*/ 19050 w 76200"/>
              <a:gd name="connsiteY1" fmla="*/ 3392423 h 34114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200" h="3411473">
                <a:moveTo>
                  <a:pt x="19050" y="19050"/>
                </a:moveTo>
                <a:lnTo>
                  <a:pt x="19050" y="3392423"/>
                </a:lnTo>
              </a:path>
            </a:pathLst>
          </a:custGeom>
          <a:ln w="38100">
            <a:solidFill>
              <a:srgbClr val="008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42167" y="4479797"/>
            <a:ext cx="4668773" cy="76200"/>
          </a:xfrm>
          <a:custGeom>
            <a:avLst/>
            <a:gdLst>
              <a:gd name="connsiteX0" fmla="*/ 19050 w 4668773"/>
              <a:gd name="connsiteY0" fmla="*/ 19050 h 76200"/>
              <a:gd name="connsiteX1" fmla="*/ 4649723 w 4668773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668773" h="76200">
                <a:moveTo>
                  <a:pt x="19050" y="19050"/>
                </a:moveTo>
                <a:lnTo>
                  <a:pt x="4649723" y="19050"/>
                </a:lnTo>
              </a:path>
            </a:pathLst>
          </a:custGeom>
          <a:ln w="38100">
            <a:solidFill>
              <a:srgbClr val="008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42167" y="1876044"/>
            <a:ext cx="4629150" cy="76200"/>
          </a:xfrm>
          <a:custGeom>
            <a:avLst/>
            <a:gdLst>
              <a:gd name="connsiteX0" fmla="*/ 19050 w 4629150"/>
              <a:gd name="connsiteY0" fmla="*/ 20573 h 76200"/>
              <a:gd name="connsiteX1" fmla="*/ 4610100 w 4629150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629150" h="76200">
                <a:moveTo>
                  <a:pt x="19050" y="20573"/>
                </a:moveTo>
                <a:lnTo>
                  <a:pt x="4610100" y="19050"/>
                </a:lnTo>
              </a:path>
            </a:pathLst>
          </a:custGeom>
          <a:ln w="38100">
            <a:solidFill>
              <a:srgbClr val="008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42167" y="2655570"/>
            <a:ext cx="4668773" cy="76200"/>
          </a:xfrm>
          <a:custGeom>
            <a:avLst/>
            <a:gdLst>
              <a:gd name="connsiteX0" fmla="*/ 19050 w 4668773"/>
              <a:gd name="connsiteY0" fmla="*/ 22097 h 76200"/>
              <a:gd name="connsiteX1" fmla="*/ 4649723 w 4668773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668773" h="76200">
                <a:moveTo>
                  <a:pt x="19050" y="22097"/>
                </a:moveTo>
                <a:lnTo>
                  <a:pt x="4649723" y="19050"/>
                </a:lnTo>
              </a:path>
            </a:pathLst>
          </a:custGeom>
          <a:ln w="38100">
            <a:solidFill>
              <a:srgbClr val="008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42167" y="3525773"/>
            <a:ext cx="4668773" cy="76200"/>
          </a:xfrm>
          <a:custGeom>
            <a:avLst/>
            <a:gdLst>
              <a:gd name="connsiteX0" fmla="*/ 19050 w 4668773"/>
              <a:gd name="connsiteY0" fmla="*/ 19050 h 76200"/>
              <a:gd name="connsiteX1" fmla="*/ 4649723 w 4668773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668773" h="76200">
                <a:moveTo>
                  <a:pt x="19050" y="19050"/>
                </a:moveTo>
                <a:lnTo>
                  <a:pt x="4649723" y="19050"/>
                </a:lnTo>
              </a:path>
            </a:pathLst>
          </a:custGeom>
          <a:ln w="38100">
            <a:solidFill>
              <a:srgbClr val="008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630796" y="1125474"/>
            <a:ext cx="12954" cy="3373373"/>
          </a:xfrm>
          <a:custGeom>
            <a:avLst/>
            <a:gdLst>
              <a:gd name="connsiteX0" fmla="*/ 6477 w 12954"/>
              <a:gd name="connsiteY0" fmla="*/ 0 h 3373373"/>
              <a:gd name="connsiteX1" fmla="*/ 6477 w 12954"/>
              <a:gd name="connsiteY1" fmla="*/ 3373373 h 33733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4" h="3373373">
                <a:moveTo>
                  <a:pt x="6477" y="0"/>
                </a:moveTo>
                <a:lnTo>
                  <a:pt x="6477" y="3373373"/>
                </a:lnTo>
              </a:path>
            </a:pathLst>
          </a:custGeom>
          <a:ln w="12700">
            <a:solidFill>
              <a:srgbClr val="808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592709" y="1125474"/>
            <a:ext cx="25907" cy="3373373"/>
          </a:xfrm>
          <a:custGeom>
            <a:avLst/>
            <a:gdLst>
              <a:gd name="connsiteX0" fmla="*/ 12953 w 25907"/>
              <a:gd name="connsiteY0" fmla="*/ 0 h 3373373"/>
              <a:gd name="connsiteX1" fmla="*/ 12953 w 25907"/>
              <a:gd name="connsiteY1" fmla="*/ 3373373 h 33733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907" h="3373373">
                <a:moveTo>
                  <a:pt x="12953" y="0"/>
                </a:moveTo>
                <a:lnTo>
                  <a:pt x="12953" y="3373373"/>
                </a:lnTo>
              </a:path>
            </a:pathLst>
          </a:custGeom>
          <a:ln w="25400">
            <a:solidFill>
              <a:srgbClr val="808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567563" y="1125474"/>
            <a:ext cx="12954" cy="3373373"/>
          </a:xfrm>
          <a:custGeom>
            <a:avLst/>
            <a:gdLst>
              <a:gd name="connsiteX0" fmla="*/ 6477 w 12954"/>
              <a:gd name="connsiteY0" fmla="*/ 0 h 3373373"/>
              <a:gd name="connsiteX1" fmla="*/ 6477 w 12954"/>
              <a:gd name="connsiteY1" fmla="*/ 3373373 h 33733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4" h="3373373">
                <a:moveTo>
                  <a:pt x="6477" y="0"/>
                </a:moveTo>
                <a:lnTo>
                  <a:pt x="6477" y="3373373"/>
                </a:lnTo>
              </a:path>
            </a:pathLst>
          </a:custGeom>
          <a:ln w="12700">
            <a:solidFill>
              <a:srgbClr val="808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630796" y="1114044"/>
            <a:ext cx="12954" cy="3349752"/>
          </a:xfrm>
          <a:custGeom>
            <a:avLst/>
            <a:gdLst>
              <a:gd name="connsiteX0" fmla="*/ 6477 w 12954"/>
              <a:gd name="connsiteY0" fmla="*/ 0 h 3349752"/>
              <a:gd name="connsiteX1" fmla="*/ 6477 w 12954"/>
              <a:gd name="connsiteY1" fmla="*/ 3349752 h 33497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4" h="3349752">
                <a:moveTo>
                  <a:pt x="6477" y="0"/>
                </a:moveTo>
                <a:lnTo>
                  <a:pt x="6477" y="3349752"/>
                </a:lnTo>
              </a:path>
            </a:pathLst>
          </a:custGeom>
          <a:ln w="12700">
            <a:solidFill>
              <a:srgbClr val="99cc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592709" y="1114044"/>
            <a:ext cx="25907" cy="3349752"/>
          </a:xfrm>
          <a:custGeom>
            <a:avLst/>
            <a:gdLst>
              <a:gd name="connsiteX0" fmla="*/ 12953 w 25907"/>
              <a:gd name="connsiteY0" fmla="*/ 0 h 3349752"/>
              <a:gd name="connsiteX1" fmla="*/ 12953 w 25907"/>
              <a:gd name="connsiteY1" fmla="*/ 3349752 h 33497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907" h="3349752">
                <a:moveTo>
                  <a:pt x="12953" y="0"/>
                </a:moveTo>
                <a:lnTo>
                  <a:pt x="12953" y="3349752"/>
                </a:lnTo>
              </a:path>
            </a:pathLst>
          </a:custGeom>
          <a:ln w="25400">
            <a:solidFill>
              <a:srgbClr val="99cc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567563" y="1114044"/>
            <a:ext cx="12954" cy="3349752"/>
          </a:xfrm>
          <a:custGeom>
            <a:avLst/>
            <a:gdLst>
              <a:gd name="connsiteX0" fmla="*/ 6477 w 12954"/>
              <a:gd name="connsiteY0" fmla="*/ 0 h 3349752"/>
              <a:gd name="connsiteX1" fmla="*/ 6477 w 12954"/>
              <a:gd name="connsiteY1" fmla="*/ 3349752 h 33497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4" h="3349752">
                <a:moveTo>
                  <a:pt x="6477" y="0"/>
                </a:moveTo>
                <a:lnTo>
                  <a:pt x="6477" y="3349752"/>
                </a:lnTo>
              </a:path>
            </a:pathLst>
          </a:custGeom>
          <a:ln w="12700">
            <a:solidFill>
              <a:srgbClr val="99cc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6908800"/>
            <a:ext cx="9169400" cy="304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7048500" y="1955800"/>
            <a:ext cx="1689100" cy="57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500"/>
              </a:lnSpc>
              <a:tabLst>
							</a:tabLst>
            </a:pPr>
            <a:r>
              <a:rPr lang="en-US" altLang="zh-CN" sz="3370" b="1" i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37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370" dirty="0" smtClean="0">
                <a:solidFill>
                  <a:srgbClr val="ff33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337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370" b="1" i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37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3370" b="1" i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048500" y="2832100"/>
            <a:ext cx="1371600" cy="57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500"/>
              </a:lnSpc>
              <a:tabLst>
							</a:tabLst>
            </a:pPr>
            <a:r>
              <a:rPr lang="en-US" altLang="zh-CN" sz="3370" b="1" i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37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370" dirty="0" smtClean="0">
                <a:solidFill>
                  <a:srgbClr val="ff33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337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370" b="1" i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BA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69100" y="3784600"/>
            <a:ext cx="2032000" cy="57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500"/>
              </a:lnSpc>
              <a:tabLst>
							</a:tabLst>
            </a:pPr>
            <a:r>
              <a:rPr lang="en-US" altLang="zh-CN" sz="3370" b="1" i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37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370" dirty="0" smtClean="0">
                <a:solidFill>
                  <a:srgbClr val="ff33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337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370" b="1" i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37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3370" b="1" i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3370" b="1" i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22700" y="69596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上页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135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下页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216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结束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181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返回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019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首页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480300" y="1295400"/>
            <a:ext cx="3556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802" dirty="0" smtClean="0">
                <a:solidFill>
                  <a:srgbClr val="ff3300"/>
                </a:solidFill>
                <a:latin typeface="隶书" pitchFamily="18" charset="0"/>
                <a:cs typeface="隶书" pitchFamily="18" charset="0"/>
              </a:rPr>
              <a:t>解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140700" y="1955800"/>
            <a:ext cx="2667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046" dirty="0" smtClean="0">
                <a:solidFill>
                  <a:srgbClr val="ff33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2046" b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394700" y="2819400"/>
            <a:ext cx="2667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046" dirty="0" smtClean="0">
                <a:solidFill>
                  <a:srgbClr val="ff33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2046" b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13800" y="3784600"/>
            <a:ext cx="2667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046" dirty="0" smtClean="0">
                <a:solidFill>
                  <a:srgbClr val="ff33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2046" b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874000" y="3784600"/>
            <a:ext cx="2667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046" dirty="0" smtClean="0">
                <a:solidFill>
                  <a:srgbClr val="ff33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2046" b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99000" y="1295400"/>
            <a:ext cx="1549400" cy="118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215900" algn="l"/>
              </a:tabLst>
            </a:pPr>
            <a:r>
              <a:rPr lang="en-US" altLang="zh-CN" sz="2802" dirty="0" smtClean="0">
                <a:solidFill>
                  <a:srgbClr val="0000ff"/>
                </a:solidFill>
                <a:latin typeface="隶书" pitchFamily="18" charset="0"/>
                <a:cs typeface="隶书" pitchFamily="18" charset="0"/>
              </a:rPr>
              <a:t>矩阵方程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15900" algn="l"/>
              </a:tabLst>
            </a:pPr>
            <a:r>
              <a:rPr lang="en-US" altLang="zh-CN" dirty="0" smtClean="0"/>
              <a:t>	</a:t>
            </a:r>
            <a:r>
              <a:rPr lang="en-US" altLang="zh-CN" sz="3381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altLang="zh-CN" sz="338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381" dirty="0" smtClean="0">
                <a:solidFill>
                  <a:srgbClr val="0000ff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338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381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91100" y="2832100"/>
            <a:ext cx="12573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3381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XA</a:t>
            </a:r>
            <a:r>
              <a:rPr lang="en-US" altLang="zh-CN" sz="3381" dirty="0" smtClean="0">
                <a:solidFill>
                  <a:srgbClr val="0000ff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338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381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87900" y="3708400"/>
            <a:ext cx="15240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3373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AXB</a:t>
            </a:r>
            <a:r>
              <a:rPr lang="en-US" altLang="zh-CN" sz="3373" dirty="0" smtClean="0">
                <a:solidFill>
                  <a:srgbClr val="0000ff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3373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2565400"/>
            <a:ext cx="28448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矩阵乘法的逆运算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61695"/>
            <a:ext cx="9144000" cy="6845300"/>
          </a:xfrm>
          <a:custGeom>
            <a:avLst/>
            <a:gdLst>
              <a:gd name="connsiteX0" fmla="*/ 0 w 9144000"/>
              <a:gd name="connsiteY0" fmla="*/ 0 h 6845300"/>
              <a:gd name="connsiteX1" fmla="*/ 9143999 w 9144000"/>
              <a:gd name="connsiteY1" fmla="*/ 0 h 6845300"/>
              <a:gd name="connsiteX2" fmla="*/ 9143999 w 9144000"/>
              <a:gd name="connsiteY2" fmla="*/ 6845299 h 6845300"/>
              <a:gd name="connsiteX3" fmla="*/ 0 w 9144000"/>
              <a:gd name="connsiteY3" fmla="*/ 6845299 h 6845300"/>
              <a:gd name="connsiteX4" fmla="*/ 0 w 9144000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45300">
                <a:moveTo>
                  <a:pt x="0" y="0"/>
                </a:moveTo>
                <a:lnTo>
                  <a:pt x="9143999" y="0"/>
                </a:lnTo>
                <a:lnTo>
                  <a:pt x="9143999" y="6845299"/>
                </a:lnTo>
                <a:lnTo>
                  <a:pt x="0" y="68452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95865" y="6913371"/>
            <a:ext cx="1317244" cy="299974"/>
          </a:xfrm>
          <a:custGeom>
            <a:avLst/>
            <a:gdLst>
              <a:gd name="connsiteX0" fmla="*/ 54355 w 1317244"/>
              <a:gd name="connsiteY0" fmla="*/ 6350 h 299974"/>
              <a:gd name="connsiteX1" fmla="*/ 6350 w 1317244"/>
              <a:gd name="connsiteY1" fmla="*/ 54356 h 299974"/>
              <a:gd name="connsiteX2" fmla="*/ 6350 w 1317244"/>
              <a:gd name="connsiteY2" fmla="*/ 245618 h 299974"/>
              <a:gd name="connsiteX3" fmla="*/ 54355 w 1317244"/>
              <a:gd name="connsiteY3" fmla="*/ 293623 h 299974"/>
              <a:gd name="connsiteX4" fmla="*/ 1263650 w 1317244"/>
              <a:gd name="connsiteY4" fmla="*/ 293623 h 299974"/>
              <a:gd name="connsiteX5" fmla="*/ 1310894 w 1317244"/>
              <a:gd name="connsiteY5" fmla="*/ 245618 h 299974"/>
              <a:gd name="connsiteX6" fmla="*/ 1310894 w 1317244"/>
              <a:gd name="connsiteY6" fmla="*/ 54356 h 299974"/>
              <a:gd name="connsiteX7" fmla="*/ 1263650 w 1317244"/>
              <a:gd name="connsiteY7" fmla="*/ 6350 h 299974"/>
              <a:gd name="connsiteX8" fmla="*/ 54355 w 1317244"/>
              <a:gd name="connsiteY8" fmla="*/ 6350 h 2999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7244" h="299974">
                <a:moveTo>
                  <a:pt x="54355" y="6350"/>
                </a:moveTo>
                <a:cubicBezTo>
                  <a:pt x="27686" y="6350"/>
                  <a:pt x="6350" y="27685"/>
                  <a:pt x="6350" y="54356"/>
                </a:cubicBezTo>
                <a:lnTo>
                  <a:pt x="6350" y="245618"/>
                </a:lnTo>
                <a:cubicBezTo>
                  <a:pt x="6350" y="272288"/>
                  <a:pt x="27686" y="293623"/>
                  <a:pt x="54355" y="293623"/>
                </a:cubicBezTo>
                <a:lnTo>
                  <a:pt x="1263650" y="293623"/>
                </a:lnTo>
                <a:cubicBezTo>
                  <a:pt x="1289558" y="293623"/>
                  <a:pt x="1310894" y="272288"/>
                  <a:pt x="1310894" y="245618"/>
                </a:cubicBezTo>
                <a:lnTo>
                  <a:pt x="1310894" y="54356"/>
                </a:lnTo>
                <a:cubicBezTo>
                  <a:pt x="1310894" y="27685"/>
                  <a:pt x="1289558" y="6350"/>
                  <a:pt x="1263650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92761" y="6903466"/>
            <a:ext cx="1319530" cy="299973"/>
          </a:xfrm>
          <a:custGeom>
            <a:avLst/>
            <a:gdLst>
              <a:gd name="connsiteX0" fmla="*/ 54355 w 1319530"/>
              <a:gd name="connsiteY0" fmla="*/ 6350 h 299973"/>
              <a:gd name="connsiteX1" fmla="*/ 6350 w 1319530"/>
              <a:gd name="connsiteY1" fmla="*/ 54355 h 299973"/>
              <a:gd name="connsiteX2" fmla="*/ 6350 w 1319530"/>
              <a:gd name="connsiteY2" fmla="*/ 246379 h 299973"/>
              <a:gd name="connsiteX3" fmla="*/ 54355 w 1319530"/>
              <a:gd name="connsiteY3" fmla="*/ 293623 h 299973"/>
              <a:gd name="connsiteX4" fmla="*/ 1265174 w 1319530"/>
              <a:gd name="connsiteY4" fmla="*/ 293623 h 299973"/>
              <a:gd name="connsiteX5" fmla="*/ 1313179 w 1319530"/>
              <a:gd name="connsiteY5" fmla="*/ 246379 h 299973"/>
              <a:gd name="connsiteX6" fmla="*/ 1313179 w 1319530"/>
              <a:gd name="connsiteY6" fmla="*/ 54355 h 299973"/>
              <a:gd name="connsiteX7" fmla="*/ 1265174 w 1319530"/>
              <a:gd name="connsiteY7" fmla="*/ 6350 h 299973"/>
              <a:gd name="connsiteX8" fmla="*/ 54355 w 1319530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30" h="299973">
                <a:moveTo>
                  <a:pt x="54355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4355" y="293623"/>
                </a:cubicBezTo>
                <a:lnTo>
                  <a:pt x="1265174" y="293623"/>
                </a:lnTo>
                <a:cubicBezTo>
                  <a:pt x="1291844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844" y="6350"/>
                  <a:pt x="1265174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605659" y="6903466"/>
            <a:ext cx="1319530" cy="299973"/>
          </a:xfrm>
          <a:custGeom>
            <a:avLst/>
            <a:gdLst>
              <a:gd name="connsiteX0" fmla="*/ 54355 w 1319530"/>
              <a:gd name="connsiteY0" fmla="*/ 6350 h 299973"/>
              <a:gd name="connsiteX1" fmla="*/ 6350 w 1319530"/>
              <a:gd name="connsiteY1" fmla="*/ 54355 h 299973"/>
              <a:gd name="connsiteX2" fmla="*/ 6350 w 1319530"/>
              <a:gd name="connsiteY2" fmla="*/ 246379 h 299973"/>
              <a:gd name="connsiteX3" fmla="*/ 54355 w 1319530"/>
              <a:gd name="connsiteY3" fmla="*/ 293623 h 299973"/>
              <a:gd name="connsiteX4" fmla="*/ 1265173 w 1319530"/>
              <a:gd name="connsiteY4" fmla="*/ 293623 h 299973"/>
              <a:gd name="connsiteX5" fmla="*/ 1313179 w 1319530"/>
              <a:gd name="connsiteY5" fmla="*/ 246379 h 299973"/>
              <a:gd name="connsiteX6" fmla="*/ 1313179 w 1319530"/>
              <a:gd name="connsiteY6" fmla="*/ 54355 h 299973"/>
              <a:gd name="connsiteX7" fmla="*/ 1265173 w 1319530"/>
              <a:gd name="connsiteY7" fmla="*/ 6350 h 299973"/>
              <a:gd name="connsiteX8" fmla="*/ 54355 w 1319530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30" h="299973">
                <a:moveTo>
                  <a:pt x="54355" y="6350"/>
                </a:moveTo>
                <a:cubicBezTo>
                  <a:pt x="28447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8447" y="293623"/>
                  <a:pt x="54355" y="293623"/>
                </a:cubicBezTo>
                <a:lnTo>
                  <a:pt x="1265173" y="293623"/>
                </a:lnTo>
                <a:cubicBezTo>
                  <a:pt x="1291843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843" y="6350"/>
                  <a:pt x="1265173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99591" y="6903466"/>
            <a:ext cx="1318768" cy="299973"/>
          </a:xfrm>
          <a:custGeom>
            <a:avLst/>
            <a:gdLst>
              <a:gd name="connsiteX0" fmla="*/ 54356 w 1318768"/>
              <a:gd name="connsiteY0" fmla="*/ 6350 h 299973"/>
              <a:gd name="connsiteX1" fmla="*/ 6350 w 1318768"/>
              <a:gd name="connsiteY1" fmla="*/ 54355 h 299973"/>
              <a:gd name="connsiteX2" fmla="*/ 6350 w 1318768"/>
              <a:gd name="connsiteY2" fmla="*/ 246379 h 299973"/>
              <a:gd name="connsiteX3" fmla="*/ 54356 w 1318768"/>
              <a:gd name="connsiteY3" fmla="*/ 293623 h 299973"/>
              <a:gd name="connsiteX4" fmla="*/ 1265173 w 1318768"/>
              <a:gd name="connsiteY4" fmla="*/ 293623 h 299973"/>
              <a:gd name="connsiteX5" fmla="*/ 1312418 w 1318768"/>
              <a:gd name="connsiteY5" fmla="*/ 246379 h 299973"/>
              <a:gd name="connsiteX6" fmla="*/ 1312418 w 1318768"/>
              <a:gd name="connsiteY6" fmla="*/ 54355 h 299973"/>
              <a:gd name="connsiteX7" fmla="*/ 1265173 w 1318768"/>
              <a:gd name="connsiteY7" fmla="*/ 6350 h 299973"/>
              <a:gd name="connsiteX8" fmla="*/ 54356 w 1318768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8" h="299973">
                <a:moveTo>
                  <a:pt x="54356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4356" y="293623"/>
                </a:cubicBezTo>
                <a:lnTo>
                  <a:pt x="1265173" y="293623"/>
                </a:lnTo>
                <a:cubicBezTo>
                  <a:pt x="1291082" y="293623"/>
                  <a:pt x="1312418" y="272288"/>
                  <a:pt x="1312418" y="246379"/>
                </a:cubicBezTo>
                <a:lnTo>
                  <a:pt x="1312418" y="54355"/>
                </a:lnTo>
                <a:cubicBezTo>
                  <a:pt x="1312418" y="28447"/>
                  <a:pt x="1291082" y="6350"/>
                  <a:pt x="1265173" y="6350"/>
                </a:cubicBezTo>
                <a:lnTo>
                  <a:pt x="54356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86693" y="6903466"/>
            <a:ext cx="1318767" cy="299973"/>
          </a:xfrm>
          <a:custGeom>
            <a:avLst/>
            <a:gdLst>
              <a:gd name="connsiteX0" fmla="*/ 53594 w 1318767"/>
              <a:gd name="connsiteY0" fmla="*/ 6350 h 299973"/>
              <a:gd name="connsiteX1" fmla="*/ 6350 w 1318767"/>
              <a:gd name="connsiteY1" fmla="*/ 54355 h 299973"/>
              <a:gd name="connsiteX2" fmla="*/ 6350 w 1318767"/>
              <a:gd name="connsiteY2" fmla="*/ 246379 h 299973"/>
              <a:gd name="connsiteX3" fmla="*/ 53594 w 1318767"/>
              <a:gd name="connsiteY3" fmla="*/ 293623 h 299973"/>
              <a:gd name="connsiteX4" fmla="*/ 1264411 w 1318767"/>
              <a:gd name="connsiteY4" fmla="*/ 293623 h 299973"/>
              <a:gd name="connsiteX5" fmla="*/ 1312417 w 1318767"/>
              <a:gd name="connsiteY5" fmla="*/ 246379 h 299973"/>
              <a:gd name="connsiteX6" fmla="*/ 1312417 w 1318767"/>
              <a:gd name="connsiteY6" fmla="*/ 54355 h 299973"/>
              <a:gd name="connsiteX7" fmla="*/ 1264411 w 1318767"/>
              <a:gd name="connsiteY7" fmla="*/ 6350 h 299973"/>
              <a:gd name="connsiteX8" fmla="*/ 53594 w 1318767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7" h="299973">
                <a:moveTo>
                  <a:pt x="53594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3594" y="293623"/>
                </a:cubicBezTo>
                <a:lnTo>
                  <a:pt x="1264411" y="293623"/>
                </a:lnTo>
                <a:cubicBezTo>
                  <a:pt x="1291082" y="293623"/>
                  <a:pt x="1312417" y="272288"/>
                  <a:pt x="1312417" y="246379"/>
                </a:cubicBezTo>
                <a:lnTo>
                  <a:pt x="1312417" y="54355"/>
                </a:lnTo>
                <a:cubicBezTo>
                  <a:pt x="1312417" y="28447"/>
                  <a:pt x="1291082" y="6350"/>
                  <a:pt x="1264411" y="6350"/>
                </a:cubicBezTo>
                <a:lnTo>
                  <a:pt x="5359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8489" y="6903466"/>
            <a:ext cx="1319529" cy="299973"/>
          </a:xfrm>
          <a:custGeom>
            <a:avLst/>
            <a:gdLst>
              <a:gd name="connsiteX0" fmla="*/ 54355 w 1319529"/>
              <a:gd name="connsiteY0" fmla="*/ 6350 h 299973"/>
              <a:gd name="connsiteX1" fmla="*/ 6350 w 1319529"/>
              <a:gd name="connsiteY1" fmla="*/ 54355 h 299973"/>
              <a:gd name="connsiteX2" fmla="*/ 6350 w 1319529"/>
              <a:gd name="connsiteY2" fmla="*/ 246379 h 299973"/>
              <a:gd name="connsiteX3" fmla="*/ 54355 w 1319529"/>
              <a:gd name="connsiteY3" fmla="*/ 293623 h 299973"/>
              <a:gd name="connsiteX4" fmla="*/ 1265173 w 1319529"/>
              <a:gd name="connsiteY4" fmla="*/ 293623 h 299973"/>
              <a:gd name="connsiteX5" fmla="*/ 1313179 w 1319529"/>
              <a:gd name="connsiteY5" fmla="*/ 246379 h 299973"/>
              <a:gd name="connsiteX6" fmla="*/ 1313179 w 1319529"/>
              <a:gd name="connsiteY6" fmla="*/ 54355 h 299973"/>
              <a:gd name="connsiteX7" fmla="*/ 1265173 w 1319529"/>
              <a:gd name="connsiteY7" fmla="*/ 6350 h 299973"/>
              <a:gd name="connsiteX8" fmla="*/ 54355 w 1319529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29" h="299973">
                <a:moveTo>
                  <a:pt x="54355" y="6350"/>
                </a:moveTo>
                <a:cubicBezTo>
                  <a:pt x="27686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6" y="293623"/>
                  <a:pt x="54355" y="293623"/>
                </a:cubicBezTo>
                <a:lnTo>
                  <a:pt x="1265173" y="293623"/>
                </a:lnTo>
                <a:cubicBezTo>
                  <a:pt x="1291082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082" y="6350"/>
                  <a:pt x="1265173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75319" y="6903466"/>
            <a:ext cx="1318768" cy="299973"/>
          </a:xfrm>
          <a:custGeom>
            <a:avLst/>
            <a:gdLst>
              <a:gd name="connsiteX0" fmla="*/ 53594 w 1318768"/>
              <a:gd name="connsiteY0" fmla="*/ 6350 h 299973"/>
              <a:gd name="connsiteX1" fmla="*/ 6350 w 1318768"/>
              <a:gd name="connsiteY1" fmla="*/ 54355 h 299973"/>
              <a:gd name="connsiteX2" fmla="*/ 6350 w 1318768"/>
              <a:gd name="connsiteY2" fmla="*/ 246379 h 299973"/>
              <a:gd name="connsiteX3" fmla="*/ 53594 w 1318768"/>
              <a:gd name="connsiteY3" fmla="*/ 293623 h 299973"/>
              <a:gd name="connsiteX4" fmla="*/ 1264412 w 1318768"/>
              <a:gd name="connsiteY4" fmla="*/ 293623 h 299973"/>
              <a:gd name="connsiteX5" fmla="*/ 1312418 w 1318768"/>
              <a:gd name="connsiteY5" fmla="*/ 246379 h 299973"/>
              <a:gd name="connsiteX6" fmla="*/ 1312418 w 1318768"/>
              <a:gd name="connsiteY6" fmla="*/ 54355 h 299973"/>
              <a:gd name="connsiteX7" fmla="*/ 1264412 w 1318768"/>
              <a:gd name="connsiteY7" fmla="*/ 6350 h 299973"/>
              <a:gd name="connsiteX8" fmla="*/ 53594 w 1318768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8" h="299973">
                <a:moveTo>
                  <a:pt x="53594" y="6350"/>
                </a:moveTo>
                <a:cubicBezTo>
                  <a:pt x="27686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6" y="293623"/>
                  <a:pt x="53594" y="293623"/>
                </a:cubicBezTo>
                <a:lnTo>
                  <a:pt x="1264412" y="293623"/>
                </a:lnTo>
                <a:cubicBezTo>
                  <a:pt x="1291082" y="293623"/>
                  <a:pt x="1312418" y="272288"/>
                  <a:pt x="1312418" y="246379"/>
                </a:cubicBezTo>
                <a:lnTo>
                  <a:pt x="1312418" y="54355"/>
                </a:lnTo>
                <a:cubicBezTo>
                  <a:pt x="1312418" y="28447"/>
                  <a:pt x="1291082" y="6350"/>
                  <a:pt x="1264412" y="6350"/>
                </a:cubicBezTo>
                <a:lnTo>
                  <a:pt x="5359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6908800"/>
            <a:ext cx="9169400" cy="304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822700" y="69596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上页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135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下页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216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结束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181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返回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019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首页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1066800"/>
            <a:ext cx="8267700" cy="199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3197" dirty="0" smtClean="0">
                <a:solidFill>
                  <a:srgbClr val="cc3300"/>
                </a:solidFill>
                <a:latin typeface="隶书" pitchFamily="18" charset="0"/>
                <a:cs typeface="隶书" pitchFamily="18" charset="0"/>
              </a:rPr>
              <a:t>3</a:t>
            </a:r>
            <a:r>
              <a:rPr lang="en-US" altLang="zh-CN" sz="31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dirty="0" smtClean="0">
                <a:solidFill>
                  <a:srgbClr val="cc3300"/>
                </a:solidFill>
                <a:latin typeface="隶书" pitchFamily="18" charset="0"/>
                <a:cs typeface="隶书" pitchFamily="18" charset="0"/>
              </a:rPr>
              <a:t>矩阵分块法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76200" algn="l"/>
              </a:tabLst>
            </a:pP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矩阵的分块，主要目的在于简化运算及便于论证．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76200" algn="l"/>
              </a:tabLst>
            </a:pP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分块原则，取决于进行的运算同时兼顾矩阵结构特点</a:t>
            </a:r>
            <a:r>
              <a:rPr lang="en-US" altLang="zh-CN" sz="2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76200" algn="l"/>
              </a:tabLst>
            </a:pP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分块矩阵的运算规则与普通矩阵的运算规则相类似．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61695"/>
            <a:ext cx="9144000" cy="6845300"/>
          </a:xfrm>
          <a:custGeom>
            <a:avLst/>
            <a:gdLst>
              <a:gd name="connsiteX0" fmla="*/ 0 w 9144000"/>
              <a:gd name="connsiteY0" fmla="*/ 0 h 6845300"/>
              <a:gd name="connsiteX1" fmla="*/ 9143999 w 9144000"/>
              <a:gd name="connsiteY1" fmla="*/ 0 h 6845300"/>
              <a:gd name="connsiteX2" fmla="*/ 9143999 w 9144000"/>
              <a:gd name="connsiteY2" fmla="*/ 6845299 h 6845300"/>
              <a:gd name="connsiteX3" fmla="*/ 0 w 9144000"/>
              <a:gd name="connsiteY3" fmla="*/ 6845299 h 6845300"/>
              <a:gd name="connsiteX4" fmla="*/ 0 w 9144000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45300">
                <a:moveTo>
                  <a:pt x="0" y="0"/>
                </a:moveTo>
                <a:lnTo>
                  <a:pt x="9143999" y="0"/>
                </a:lnTo>
                <a:lnTo>
                  <a:pt x="9143999" y="6845299"/>
                </a:lnTo>
                <a:lnTo>
                  <a:pt x="0" y="68452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95865" y="6913371"/>
            <a:ext cx="1317244" cy="299974"/>
          </a:xfrm>
          <a:custGeom>
            <a:avLst/>
            <a:gdLst>
              <a:gd name="connsiteX0" fmla="*/ 54355 w 1317244"/>
              <a:gd name="connsiteY0" fmla="*/ 6350 h 299974"/>
              <a:gd name="connsiteX1" fmla="*/ 6350 w 1317244"/>
              <a:gd name="connsiteY1" fmla="*/ 54356 h 299974"/>
              <a:gd name="connsiteX2" fmla="*/ 6350 w 1317244"/>
              <a:gd name="connsiteY2" fmla="*/ 245618 h 299974"/>
              <a:gd name="connsiteX3" fmla="*/ 54355 w 1317244"/>
              <a:gd name="connsiteY3" fmla="*/ 293623 h 299974"/>
              <a:gd name="connsiteX4" fmla="*/ 1263650 w 1317244"/>
              <a:gd name="connsiteY4" fmla="*/ 293623 h 299974"/>
              <a:gd name="connsiteX5" fmla="*/ 1310894 w 1317244"/>
              <a:gd name="connsiteY5" fmla="*/ 245618 h 299974"/>
              <a:gd name="connsiteX6" fmla="*/ 1310894 w 1317244"/>
              <a:gd name="connsiteY6" fmla="*/ 54356 h 299974"/>
              <a:gd name="connsiteX7" fmla="*/ 1263650 w 1317244"/>
              <a:gd name="connsiteY7" fmla="*/ 6350 h 299974"/>
              <a:gd name="connsiteX8" fmla="*/ 54355 w 1317244"/>
              <a:gd name="connsiteY8" fmla="*/ 6350 h 2999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7244" h="299974">
                <a:moveTo>
                  <a:pt x="54355" y="6350"/>
                </a:moveTo>
                <a:cubicBezTo>
                  <a:pt x="27686" y="6350"/>
                  <a:pt x="6350" y="27685"/>
                  <a:pt x="6350" y="54356"/>
                </a:cubicBezTo>
                <a:lnTo>
                  <a:pt x="6350" y="245618"/>
                </a:lnTo>
                <a:cubicBezTo>
                  <a:pt x="6350" y="272288"/>
                  <a:pt x="27686" y="293623"/>
                  <a:pt x="54355" y="293623"/>
                </a:cubicBezTo>
                <a:lnTo>
                  <a:pt x="1263650" y="293623"/>
                </a:lnTo>
                <a:cubicBezTo>
                  <a:pt x="1289558" y="293623"/>
                  <a:pt x="1310894" y="272288"/>
                  <a:pt x="1310894" y="245618"/>
                </a:cubicBezTo>
                <a:lnTo>
                  <a:pt x="1310894" y="54356"/>
                </a:lnTo>
                <a:cubicBezTo>
                  <a:pt x="1310894" y="27685"/>
                  <a:pt x="1289558" y="6350"/>
                  <a:pt x="1263650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92761" y="6903466"/>
            <a:ext cx="1319530" cy="299973"/>
          </a:xfrm>
          <a:custGeom>
            <a:avLst/>
            <a:gdLst>
              <a:gd name="connsiteX0" fmla="*/ 54355 w 1319530"/>
              <a:gd name="connsiteY0" fmla="*/ 6350 h 299973"/>
              <a:gd name="connsiteX1" fmla="*/ 6350 w 1319530"/>
              <a:gd name="connsiteY1" fmla="*/ 54355 h 299973"/>
              <a:gd name="connsiteX2" fmla="*/ 6350 w 1319530"/>
              <a:gd name="connsiteY2" fmla="*/ 246379 h 299973"/>
              <a:gd name="connsiteX3" fmla="*/ 54355 w 1319530"/>
              <a:gd name="connsiteY3" fmla="*/ 293623 h 299973"/>
              <a:gd name="connsiteX4" fmla="*/ 1265174 w 1319530"/>
              <a:gd name="connsiteY4" fmla="*/ 293623 h 299973"/>
              <a:gd name="connsiteX5" fmla="*/ 1313179 w 1319530"/>
              <a:gd name="connsiteY5" fmla="*/ 246379 h 299973"/>
              <a:gd name="connsiteX6" fmla="*/ 1313179 w 1319530"/>
              <a:gd name="connsiteY6" fmla="*/ 54355 h 299973"/>
              <a:gd name="connsiteX7" fmla="*/ 1265174 w 1319530"/>
              <a:gd name="connsiteY7" fmla="*/ 6350 h 299973"/>
              <a:gd name="connsiteX8" fmla="*/ 54355 w 1319530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30" h="299973">
                <a:moveTo>
                  <a:pt x="54355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4355" y="293623"/>
                </a:cubicBezTo>
                <a:lnTo>
                  <a:pt x="1265174" y="293623"/>
                </a:lnTo>
                <a:cubicBezTo>
                  <a:pt x="1291844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844" y="6350"/>
                  <a:pt x="1265174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605659" y="6903466"/>
            <a:ext cx="1319530" cy="299973"/>
          </a:xfrm>
          <a:custGeom>
            <a:avLst/>
            <a:gdLst>
              <a:gd name="connsiteX0" fmla="*/ 54355 w 1319530"/>
              <a:gd name="connsiteY0" fmla="*/ 6350 h 299973"/>
              <a:gd name="connsiteX1" fmla="*/ 6350 w 1319530"/>
              <a:gd name="connsiteY1" fmla="*/ 54355 h 299973"/>
              <a:gd name="connsiteX2" fmla="*/ 6350 w 1319530"/>
              <a:gd name="connsiteY2" fmla="*/ 246379 h 299973"/>
              <a:gd name="connsiteX3" fmla="*/ 54355 w 1319530"/>
              <a:gd name="connsiteY3" fmla="*/ 293623 h 299973"/>
              <a:gd name="connsiteX4" fmla="*/ 1265173 w 1319530"/>
              <a:gd name="connsiteY4" fmla="*/ 293623 h 299973"/>
              <a:gd name="connsiteX5" fmla="*/ 1313179 w 1319530"/>
              <a:gd name="connsiteY5" fmla="*/ 246379 h 299973"/>
              <a:gd name="connsiteX6" fmla="*/ 1313179 w 1319530"/>
              <a:gd name="connsiteY6" fmla="*/ 54355 h 299973"/>
              <a:gd name="connsiteX7" fmla="*/ 1265173 w 1319530"/>
              <a:gd name="connsiteY7" fmla="*/ 6350 h 299973"/>
              <a:gd name="connsiteX8" fmla="*/ 54355 w 1319530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30" h="299973">
                <a:moveTo>
                  <a:pt x="54355" y="6350"/>
                </a:moveTo>
                <a:cubicBezTo>
                  <a:pt x="28447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8447" y="293623"/>
                  <a:pt x="54355" y="293623"/>
                </a:cubicBezTo>
                <a:lnTo>
                  <a:pt x="1265173" y="293623"/>
                </a:lnTo>
                <a:cubicBezTo>
                  <a:pt x="1291843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843" y="6350"/>
                  <a:pt x="1265173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99591" y="6903466"/>
            <a:ext cx="1318768" cy="299973"/>
          </a:xfrm>
          <a:custGeom>
            <a:avLst/>
            <a:gdLst>
              <a:gd name="connsiteX0" fmla="*/ 54356 w 1318768"/>
              <a:gd name="connsiteY0" fmla="*/ 6350 h 299973"/>
              <a:gd name="connsiteX1" fmla="*/ 6350 w 1318768"/>
              <a:gd name="connsiteY1" fmla="*/ 54355 h 299973"/>
              <a:gd name="connsiteX2" fmla="*/ 6350 w 1318768"/>
              <a:gd name="connsiteY2" fmla="*/ 246379 h 299973"/>
              <a:gd name="connsiteX3" fmla="*/ 54356 w 1318768"/>
              <a:gd name="connsiteY3" fmla="*/ 293623 h 299973"/>
              <a:gd name="connsiteX4" fmla="*/ 1265173 w 1318768"/>
              <a:gd name="connsiteY4" fmla="*/ 293623 h 299973"/>
              <a:gd name="connsiteX5" fmla="*/ 1312418 w 1318768"/>
              <a:gd name="connsiteY5" fmla="*/ 246379 h 299973"/>
              <a:gd name="connsiteX6" fmla="*/ 1312418 w 1318768"/>
              <a:gd name="connsiteY6" fmla="*/ 54355 h 299973"/>
              <a:gd name="connsiteX7" fmla="*/ 1265173 w 1318768"/>
              <a:gd name="connsiteY7" fmla="*/ 6350 h 299973"/>
              <a:gd name="connsiteX8" fmla="*/ 54356 w 1318768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8" h="299973">
                <a:moveTo>
                  <a:pt x="54356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4356" y="293623"/>
                </a:cubicBezTo>
                <a:lnTo>
                  <a:pt x="1265173" y="293623"/>
                </a:lnTo>
                <a:cubicBezTo>
                  <a:pt x="1291082" y="293623"/>
                  <a:pt x="1312418" y="272288"/>
                  <a:pt x="1312418" y="246379"/>
                </a:cubicBezTo>
                <a:lnTo>
                  <a:pt x="1312418" y="54355"/>
                </a:lnTo>
                <a:cubicBezTo>
                  <a:pt x="1312418" y="28447"/>
                  <a:pt x="1291082" y="6350"/>
                  <a:pt x="1265173" y="6350"/>
                </a:cubicBezTo>
                <a:lnTo>
                  <a:pt x="54356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86693" y="6903466"/>
            <a:ext cx="1318767" cy="299973"/>
          </a:xfrm>
          <a:custGeom>
            <a:avLst/>
            <a:gdLst>
              <a:gd name="connsiteX0" fmla="*/ 53594 w 1318767"/>
              <a:gd name="connsiteY0" fmla="*/ 6350 h 299973"/>
              <a:gd name="connsiteX1" fmla="*/ 6350 w 1318767"/>
              <a:gd name="connsiteY1" fmla="*/ 54355 h 299973"/>
              <a:gd name="connsiteX2" fmla="*/ 6350 w 1318767"/>
              <a:gd name="connsiteY2" fmla="*/ 246379 h 299973"/>
              <a:gd name="connsiteX3" fmla="*/ 53594 w 1318767"/>
              <a:gd name="connsiteY3" fmla="*/ 293623 h 299973"/>
              <a:gd name="connsiteX4" fmla="*/ 1264411 w 1318767"/>
              <a:gd name="connsiteY4" fmla="*/ 293623 h 299973"/>
              <a:gd name="connsiteX5" fmla="*/ 1312417 w 1318767"/>
              <a:gd name="connsiteY5" fmla="*/ 246379 h 299973"/>
              <a:gd name="connsiteX6" fmla="*/ 1312417 w 1318767"/>
              <a:gd name="connsiteY6" fmla="*/ 54355 h 299973"/>
              <a:gd name="connsiteX7" fmla="*/ 1264411 w 1318767"/>
              <a:gd name="connsiteY7" fmla="*/ 6350 h 299973"/>
              <a:gd name="connsiteX8" fmla="*/ 53594 w 1318767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7" h="299973">
                <a:moveTo>
                  <a:pt x="53594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3594" y="293623"/>
                </a:cubicBezTo>
                <a:lnTo>
                  <a:pt x="1264411" y="293623"/>
                </a:lnTo>
                <a:cubicBezTo>
                  <a:pt x="1291082" y="293623"/>
                  <a:pt x="1312417" y="272288"/>
                  <a:pt x="1312417" y="246379"/>
                </a:cubicBezTo>
                <a:lnTo>
                  <a:pt x="1312417" y="54355"/>
                </a:lnTo>
                <a:cubicBezTo>
                  <a:pt x="1312417" y="28447"/>
                  <a:pt x="1291082" y="6350"/>
                  <a:pt x="1264411" y="6350"/>
                </a:cubicBezTo>
                <a:lnTo>
                  <a:pt x="5359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8489" y="6903466"/>
            <a:ext cx="1319529" cy="299973"/>
          </a:xfrm>
          <a:custGeom>
            <a:avLst/>
            <a:gdLst>
              <a:gd name="connsiteX0" fmla="*/ 54355 w 1319529"/>
              <a:gd name="connsiteY0" fmla="*/ 6350 h 299973"/>
              <a:gd name="connsiteX1" fmla="*/ 6350 w 1319529"/>
              <a:gd name="connsiteY1" fmla="*/ 54355 h 299973"/>
              <a:gd name="connsiteX2" fmla="*/ 6350 w 1319529"/>
              <a:gd name="connsiteY2" fmla="*/ 246379 h 299973"/>
              <a:gd name="connsiteX3" fmla="*/ 54355 w 1319529"/>
              <a:gd name="connsiteY3" fmla="*/ 293623 h 299973"/>
              <a:gd name="connsiteX4" fmla="*/ 1265173 w 1319529"/>
              <a:gd name="connsiteY4" fmla="*/ 293623 h 299973"/>
              <a:gd name="connsiteX5" fmla="*/ 1313179 w 1319529"/>
              <a:gd name="connsiteY5" fmla="*/ 246379 h 299973"/>
              <a:gd name="connsiteX6" fmla="*/ 1313179 w 1319529"/>
              <a:gd name="connsiteY6" fmla="*/ 54355 h 299973"/>
              <a:gd name="connsiteX7" fmla="*/ 1265173 w 1319529"/>
              <a:gd name="connsiteY7" fmla="*/ 6350 h 299973"/>
              <a:gd name="connsiteX8" fmla="*/ 54355 w 1319529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29" h="299973">
                <a:moveTo>
                  <a:pt x="54355" y="6350"/>
                </a:moveTo>
                <a:cubicBezTo>
                  <a:pt x="27686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6" y="293623"/>
                  <a:pt x="54355" y="293623"/>
                </a:cubicBezTo>
                <a:lnTo>
                  <a:pt x="1265173" y="293623"/>
                </a:lnTo>
                <a:cubicBezTo>
                  <a:pt x="1291082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082" y="6350"/>
                  <a:pt x="1265173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75319" y="6903466"/>
            <a:ext cx="1318768" cy="299973"/>
          </a:xfrm>
          <a:custGeom>
            <a:avLst/>
            <a:gdLst>
              <a:gd name="connsiteX0" fmla="*/ 53594 w 1318768"/>
              <a:gd name="connsiteY0" fmla="*/ 6350 h 299973"/>
              <a:gd name="connsiteX1" fmla="*/ 6350 w 1318768"/>
              <a:gd name="connsiteY1" fmla="*/ 54355 h 299973"/>
              <a:gd name="connsiteX2" fmla="*/ 6350 w 1318768"/>
              <a:gd name="connsiteY2" fmla="*/ 246379 h 299973"/>
              <a:gd name="connsiteX3" fmla="*/ 53594 w 1318768"/>
              <a:gd name="connsiteY3" fmla="*/ 293623 h 299973"/>
              <a:gd name="connsiteX4" fmla="*/ 1264412 w 1318768"/>
              <a:gd name="connsiteY4" fmla="*/ 293623 h 299973"/>
              <a:gd name="connsiteX5" fmla="*/ 1312418 w 1318768"/>
              <a:gd name="connsiteY5" fmla="*/ 246379 h 299973"/>
              <a:gd name="connsiteX6" fmla="*/ 1312418 w 1318768"/>
              <a:gd name="connsiteY6" fmla="*/ 54355 h 299973"/>
              <a:gd name="connsiteX7" fmla="*/ 1264412 w 1318768"/>
              <a:gd name="connsiteY7" fmla="*/ 6350 h 299973"/>
              <a:gd name="connsiteX8" fmla="*/ 53594 w 1318768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8" h="299973">
                <a:moveTo>
                  <a:pt x="53594" y="6350"/>
                </a:moveTo>
                <a:cubicBezTo>
                  <a:pt x="27686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6" y="293623"/>
                  <a:pt x="53594" y="293623"/>
                </a:cubicBezTo>
                <a:lnTo>
                  <a:pt x="1264412" y="293623"/>
                </a:lnTo>
                <a:cubicBezTo>
                  <a:pt x="1291082" y="293623"/>
                  <a:pt x="1312418" y="272288"/>
                  <a:pt x="1312418" y="246379"/>
                </a:cubicBezTo>
                <a:lnTo>
                  <a:pt x="1312418" y="54355"/>
                </a:lnTo>
                <a:cubicBezTo>
                  <a:pt x="1312418" y="28447"/>
                  <a:pt x="1291082" y="6350"/>
                  <a:pt x="1264412" y="6350"/>
                </a:cubicBezTo>
                <a:lnTo>
                  <a:pt x="5359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6908800"/>
            <a:ext cx="9169400" cy="304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822700" y="69596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上页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135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下页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216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结束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181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返回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019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首页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06500" y="546100"/>
            <a:ext cx="6819900" cy="321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127000" algn="l"/>
                <a:tab pos="266700" algn="l"/>
                <a:tab pos="508000" algn="l"/>
              </a:tabLst>
            </a:pPr>
            <a:r>
              <a:rPr lang="en-US" altLang="zh-CN" dirty="0" smtClean="0"/>
              <a:t>	</a:t>
            </a:r>
            <a:r>
              <a:rPr lang="en-US" altLang="zh-CN" sz="3197" dirty="0" smtClean="0">
                <a:solidFill>
                  <a:srgbClr val="0000ff"/>
                </a:solidFill>
                <a:latin typeface="隶书" pitchFamily="18" charset="0"/>
                <a:cs typeface="隶书" pitchFamily="18" charset="0"/>
              </a:rPr>
              <a:t>第三章</a:t>
            </a:r>
            <a:r>
              <a:rPr lang="en-US" altLang="zh-CN" sz="31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dirty="0" smtClean="0">
                <a:solidFill>
                  <a:srgbClr val="0000ff"/>
                </a:solidFill>
                <a:latin typeface="隶书" pitchFamily="18" charset="0"/>
                <a:cs typeface="隶书" pitchFamily="18" charset="0"/>
              </a:rPr>
              <a:t>矩阵的初等变换与线性方程组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127000" algn="l"/>
                <a:tab pos="266700" algn="l"/>
                <a:tab pos="508000" algn="l"/>
              </a:tabLst>
            </a:pPr>
            <a:r>
              <a:rPr lang="en-US" altLang="zh-CN" dirty="0" smtClean="0"/>
              <a:t>		</a:t>
            </a:r>
            <a:r>
              <a:rPr lang="en-US" altLang="zh-CN" sz="3197" dirty="0" smtClean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一、初等变换与初等矩阵</a:t>
            </a:r>
          </a:p>
          <a:p>
            <a:pPr>
              <a:lnSpc>
                <a:spcPts val="3900"/>
              </a:lnSpc>
              <a:tabLst>
                <a:tab pos="127000" algn="l"/>
                <a:tab pos="266700" algn="l"/>
                <a:tab pos="508000" algn="l"/>
              </a:tabLst>
            </a:pPr>
            <a:r>
              <a:rPr lang="en-US" altLang="zh-CN" dirty="0" smtClean="0"/>
              <a:t>		</a:t>
            </a:r>
            <a:r>
              <a:rPr lang="en-US" altLang="zh-CN" sz="3197" dirty="0" smtClean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二、矩阵的秩及其相关性质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127000" algn="l"/>
                <a:tab pos="266700" algn="l"/>
                <a:tab pos="508000" algn="l"/>
              </a:tabLst>
            </a:pPr>
            <a:r>
              <a:rPr lang="en-US" altLang="zh-CN" dirty="0" smtClean="0"/>
              <a:t>		</a:t>
            </a:r>
            <a:r>
              <a:rPr lang="en-US" altLang="zh-CN" sz="3197" dirty="0" smtClean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三、线性方程组的解的判定定理</a:t>
            </a:r>
          </a:p>
          <a:p>
            <a:pPr>
              <a:lnSpc>
                <a:spcPts val="5500"/>
              </a:lnSpc>
              <a:tabLst>
                <a:tab pos="127000" algn="l"/>
                <a:tab pos="266700" algn="l"/>
                <a:tab pos="508000" algn="l"/>
              </a:tabLst>
            </a:pPr>
            <a:r>
              <a:rPr lang="en-US" altLang="zh-CN" sz="4752" dirty="0" smtClean="0">
                <a:solidFill>
                  <a:srgbClr val="0000ff"/>
                </a:solidFill>
                <a:latin typeface="Symbol" pitchFamily="18" charset="0"/>
                <a:cs typeface="Symbol" pitchFamily="18" charset="0"/>
              </a:rPr>
              <a:t>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元非齐次线性方程组</a:t>
            </a:r>
            <a:r>
              <a:rPr lang="en-US" altLang="zh-CN" sz="278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8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altLang="zh-CN" sz="278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88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278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8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>
              <a:lnSpc>
                <a:spcPts val="3300"/>
              </a:lnSpc>
              <a:tabLst>
                <a:tab pos="127000" algn="l"/>
                <a:tab pos="266700" algn="l"/>
                <a:tab pos="508000" algn="l"/>
              </a:tabLst>
            </a:pPr>
            <a:r>
              <a:rPr lang="en-US" altLang="zh-CN" dirty="0" smtClean="0"/>
              <a:t>			</a:t>
            </a:r>
            <a:r>
              <a:rPr lang="en-US" altLang="zh-CN" sz="270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altLang="zh-CN" sz="27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无解</a:t>
            </a:r>
            <a:r>
              <a:rPr lang="en-US" altLang="zh-CN" sz="27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</a:t>
            </a:r>
            <a:r>
              <a:rPr lang="en-US" altLang="zh-CN" sz="27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363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</a:t>
            </a:r>
            <a:r>
              <a:rPr lang="en-US" altLang="zh-CN" sz="270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63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</a:t>
            </a:r>
            <a:r>
              <a:rPr lang="en-US" altLang="zh-CN" sz="27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</a:t>
            </a:r>
            <a:r>
              <a:rPr lang="en-US" altLang="zh-CN" sz="27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70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70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70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70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70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4686300"/>
            <a:ext cx="317500" cy="78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200"/>
              </a:lnSpc>
              <a:tabLst>
							</a:tabLst>
            </a:pPr>
            <a:r>
              <a:rPr lang="en-US" altLang="zh-CN" sz="5068" dirty="0" smtClean="0">
                <a:solidFill>
                  <a:srgbClr val="0000ff"/>
                </a:solidFill>
                <a:latin typeface="Symbol" pitchFamily="18" charset="0"/>
                <a:cs typeface="Symbol" pitchFamily="18" charset="0"/>
              </a:rPr>
              <a:t>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89100" y="3771900"/>
            <a:ext cx="5765800" cy="292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500"/>
              </a:lnSpc>
              <a:tabLst>
                <a:tab pos="25400" algn="l"/>
                <a:tab pos="495300" algn="l"/>
                <a:tab pos="508000" algn="l"/>
              </a:tabLst>
            </a:pPr>
            <a:r>
              <a:rPr lang="en-US" altLang="zh-CN" dirty="0" smtClean="0"/>
              <a:t>	</a:t>
            </a:r>
            <a:r>
              <a:rPr lang="en-US" altLang="zh-CN" sz="273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en-US" altLang="zh-CN" sz="273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有</a:t>
            </a:r>
            <a:r>
              <a:rPr lang="en-US" altLang="zh-CN" sz="273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唯</a:t>
            </a:r>
            <a:r>
              <a:rPr lang="en-US" altLang="zh-CN" sz="273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一</a:t>
            </a:r>
            <a:r>
              <a:rPr lang="en-US" altLang="zh-CN" sz="273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lang="en-US" altLang="zh-CN" sz="273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36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</a:t>
            </a:r>
            <a:r>
              <a:rPr lang="en-US" altLang="zh-CN" sz="273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36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3676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</a:t>
            </a:r>
            <a:r>
              <a:rPr lang="en-US" altLang="zh-CN" sz="2736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676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</a:t>
            </a:r>
            <a:r>
              <a:rPr lang="en-US" altLang="zh-CN" sz="273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36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273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36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73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736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73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736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73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73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36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2736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73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ts val="3900"/>
              </a:lnSpc>
              <a:tabLst>
                <a:tab pos="25400" algn="l"/>
                <a:tab pos="495300" algn="l"/>
                <a:tab pos="508000" algn="l"/>
              </a:tabLst>
            </a:pPr>
            <a:r>
              <a:rPr lang="en-US" altLang="zh-CN" dirty="0" smtClean="0"/>
              <a:t>	</a:t>
            </a:r>
            <a:r>
              <a:rPr lang="en-US" altLang="zh-CN" sz="276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(3)</a:t>
            </a:r>
            <a:r>
              <a:rPr lang="en-US" altLang="zh-CN" sz="276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有无穷多解</a:t>
            </a:r>
            <a:r>
              <a:rPr lang="en-US" altLang="zh-CN" sz="276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61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</a:t>
            </a:r>
            <a:r>
              <a:rPr lang="en-US" altLang="zh-CN" sz="276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61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371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</a:t>
            </a:r>
            <a:r>
              <a:rPr lang="en-US" altLang="zh-CN" sz="2761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71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</a:t>
            </a:r>
            <a:r>
              <a:rPr lang="en-US" altLang="zh-CN" sz="276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61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276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61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76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761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76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761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76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76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61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</a:t>
            </a:r>
            <a:r>
              <a:rPr lang="en-US" altLang="zh-CN" sz="276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61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76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ts val="3900"/>
              </a:lnSpc>
              <a:tabLst>
                <a:tab pos="25400" algn="l"/>
                <a:tab pos="495300" algn="l"/>
                <a:tab pos="508000" algn="l"/>
              </a:tabLst>
            </a:pPr>
            <a:r>
              <a:rPr lang="en-US" altLang="zh-CN" sz="28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元齐次线性方程组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200"/>
              </a:lnSpc>
              <a:tabLst>
                <a:tab pos="25400" algn="l"/>
                <a:tab pos="495300" algn="l"/>
                <a:tab pos="508000" algn="l"/>
              </a:tabLst>
            </a:pPr>
            <a:r>
              <a:rPr lang="en-US" altLang="zh-CN" dirty="0" smtClean="0"/>
              <a:t>		</a:t>
            </a:r>
            <a:r>
              <a:rPr lang="en-US" altLang="zh-CN" sz="278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345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</a:t>
            </a:r>
            <a:r>
              <a:rPr lang="en-US" altLang="zh-CN" sz="278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45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</a:t>
            </a:r>
            <a:r>
              <a:rPr lang="en-US" altLang="zh-CN" sz="278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27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8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78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85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</a:t>
            </a:r>
            <a:r>
              <a:rPr lang="en-US" altLang="zh-CN" sz="278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8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altLang="zh-CN" sz="27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85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27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8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78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只有零解</a:t>
            </a:r>
            <a:r>
              <a:rPr lang="en-US" altLang="zh-CN" sz="278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ts val="5300"/>
              </a:lnSpc>
              <a:tabLst>
                <a:tab pos="25400" algn="l"/>
                <a:tab pos="495300" algn="l"/>
                <a:tab pos="508000" algn="l"/>
              </a:tabLst>
            </a:pPr>
            <a:r>
              <a:rPr lang="en-US" altLang="zh-CN" dirty="0" smtClean="0"/>
              <a:t>			</a:t>
            </a:r>
            <a:r>
              <a:rPr lang="en-US" altLang="zh-CN" sz="278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345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</a:t>
            </a:r>
            <a:r>
              <a:rPr lang="en-US" altLang="zh-CN" sz="278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45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</a:t>
            </a:r>
            <a:r>
              <a:rPr lang="en-US" altLang="zh-CN" sz="2785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</a:t>
            </a:r>
            <a:r>
              <a:rPr lang="en-US" altLang="zh-CN" sz="27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8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78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85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</a:t>
            </a:r>
            <a:r>
              <a:rPr lang="en-US" altLang="zh-CN" sz="279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altLang="zh-CN" sz="27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27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7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有非零解</a:t>
            </a:r>
            <a:r>
              <a:rPr lang="en-US" altLang="zh-CN" sz="27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61695"/>
            <a:ext cx="9144000" cy="6845300"/>
          </a:xfrm>
          <a:custGeom>
            <a:avLst/>
            <a:gdLst>
              <a:gd name="connsiteX0" fmla="*/ 0 w 9144000"/>
              <a:gd name="connsiteY0" fmla="*/ 0 h 6845300"/>
              <a:gd name="connsiteX1" fmla="*/ 9143999 w 9144000"/>
              <a:gd name="connsiteY1" fmla="*/ 0 h 6845300"/>
              <a:gd name="connsiteX2" fmla="*/ 9143999 w 9144000"/>
              <a:gd name="connsiteY2" fmla="*/ 6845299 h 6845300"/>
              <a:gd name="connsiteX3" fmla="*/ 0 w 9144000"/>
              <a:gd name="connsiteY3" fmla="*/ 6845299 h 6845300"/>
              <a:gd name="connsiteX4" fmla="*/ 0 w 9144000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45300">
                <a:moveTo>
                  <a:pt x="0" y="0"/>
                </a:moveTo>
                <a:lnTo>
                  <a:pt x="9143999" y="0"/>
                </a:lnTo>
                <a:lnTo>
                  <a:pt x="9143999" y="6845299"/>
                </a:lnTo>
                <a:lnTo>
                  <a:pt x="0" y="68452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95865" y="6913371"/>
            <a:ext cx="1317244" cy="299974"/>
          </a:xfrm>
          <a:custGeom>
            <a:avLst/>
            <a:gdLst>
              <a:gd name="connsiteX0" fmla="*/ 54355 w 1317244"/>
              <a:gd name="connsiteY0" fmla="*/ 6350 h 299974"/>
              <a:gd name="connsiteX1" fmla="*/ 6350 w 1317244"/>
              <a:gd name="connsiteY1" fmla="*/ 54356 h 299974"/>
              <a:gd name="connsiteX2" fmla="*/ 6350 w 1317244"/>
              <a:gd name="connsiteY2" fmla="*/ 245618 h 299974"/>
              <a:gd name="connsiteX3" fmla="*/ 54355 w 1317244"/>
              <a:gd name="connsiteY3" fmla="*/ 293623 h 299974"/>
              <a:gd name="connsiteX4" fmla="*/ 1263650 w 1317244"/>
              <a:gd name="connsiteY4" fmla="*/ 293623 h 299974"/>
              <a:gd name="connsiteX5" fmla="*/ 1310894 w 1317244"/>
              <a:gd name="connsiteY5" fmla="*/ 245618 h 299974"/>
              <a:gd name="connsiteX6" fmla="*/ 1310894 w 1317244"/>
              <a:gd name="connsiteY6" fmla="*/ 54356 h 299974"/>
              <a:gd name="connsiteX7" fmla="*/ 1263650 w 1317244"/>
              <a:gd name="connsiteY7" fmla="*/ 6350 h 299974"/>
              <a:gd name="connsiteX8" fmla="*/ 54355 w 1317244"/>
              <a:gd name="connsiteY8" fmla="*/ 6350 h 2999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7244" h="299974">
                <a:moveTo>
                  <a:pt x="54355" y="6350"/>
                </a:moveTo>
                <a:cubicBezTo>
                  <a:pt x="27686" y="6350"/>
                  <a:pt x="6350" y="27685"/>
                  <a:pt x="6350" y="54356"/>
                </a:cubicBezTo>
                <a:lnTo>
                  <a:pt x="6350" y="245618"/>
                </a:lnTo>
                <a:cubicBezTo>
                  <a:pt x="6350" y="272288"/>
                  <a:pt x="27686" y="293623"/>
                  <a:pt x="54355" y="293623"/>
                </a:cubicBezTo>
                <a:lnTo>
                  <a:pt x="1263650" y="293623"/>
                </a:lnTo>
                <a:cubicBezTo>
                  <a:pt x="1289558" y="293623"/>
                  <a:pt x="1310894" y="272288"/>
                  <a:pt x="1310894" y="245618"/>
                </a:cubicBezTo>
                <a:lnTo>
                  <a:pt x="1310894" y="54356"/>
                </a:lnTo>
                <a:cubicBezTo>
                  <a:pt x="1310894" y="27685"/>
                  <a:pt x="1289558" y="6350"/>
                  <a:pt x="1263650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92761" y="6903466"/>
            <a:ext cx="1319530" cy="299973"/>
          </a:xfrm>
          <a:custGeom>
            <a:avLst/>
            <a:gdLst>
              <a:gd name="connsiteX0" fmla="*/ 54355 w 1319530"/>
              <a:gd name="connsiteY0" fmla="*/ 6350 h 299973"/>
              <a:gd name="connsiteX1" fmla="*/ 6350 w 1319530"/>
              <a:gd name="connsiteY1" fmla="*/ 54355 h 299973"/>
              <a:gd name="connsiteX2" fmla="*/ 6350 w 1319530"/>
              <a:gd name="connsiteY2" fmla="*/ 246379 h 299973"/>
              <a:gd name="connsiteX3" fmla="*/ 54355 w 1319530"/>
              <a:gd name="connsiteY3" fmla="*/ 293623 h 299973"/>
              <a:gd name="connsiteX4" fmla="*/ 1265174 w 1319530"/>
              <a:gd name="connsiteY4" fmla="*/ 293623 h 299973"/>
              <a:gd name="connsiteX5" fmla="*/ 1313179 w 1319530"/>
              <a:gd name="connsiteY5" fmla="*/ 246379 h 299973"/>
              <a:gd name="connsiteX6" fmla="*/ 1313179 w 1319530"/>
              <a:gd name="connsiteY6" fmla="*/ 54355 h 299973"/>
              <a:gd name="connsiteX7" fmla="*/ 1265174 w 1319530"/>
              <a:gd name="connsiteY7" fmla="*/ 6350 h 299973"/>
              <a:gd name="connsiteX8" fmla="*/ 54355 w 1319530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30" h="299973">
                <a:moveTo>
                  <a:pt x="54355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4355" y="293623"/>
                </a:cubicBezTo>
                <a:lnTo>
                  <a:pt x="1265174" y="293623"/>
                </a:lnTo>
                <a:cubicBezTo>
                  <a:pt x="1291844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844" y="6350"/>
                  <a:pt x="1265174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605659" y="6903466"/>
            <a:ext cx="1319530" cy="299973"/>
          </a:xfrm>
          <a:custGeom>
            <a:avLst/>
            <a:gdLst>
              <a:gd name="connsiteX0" fmla="*/ 54355 w 1319530"/>
              <a:gd name="connsiteY0" fmla="*/ 6350 h 299973"/>
              <a:gd name="connsiteX1" fmla="*/ 6350 w 1319530"/>
              <a:gd name="connsiteY1" fmla="*/ 54355 h 299973"/>
              <a:gd name="connsiteX2" fmla="*/ 6350 w 1319530"/>
              <a:gd name="connsiteY2" fmla="*/ 246379 h 299973"/>
              <a:gd name="connsiteX3" fmla="*/ 54355 w 1319530"/>
              <a:gd name="connsiteY3" fmla="*/ 293623 h 299973"/>
              <a:gd name="connsiteX4" fmla="*/ 1265173 w 1319530"/>
              <a:gd name="connsiteY4" fmla="*/ 293623 h 299973"/>
              <a:gd name="connsiteX5" fmla="*/ 1313179 w 1319530"/>
              <a:gd name="connsiteY5" fmla="*/ 246379 h 299973"/>
              <a:gd name="connsiteX6" fmla="*/ 1313179 w 1319530"/>
              <a:gd name="connsiteY6" fmla="*/ 54355 h 299973"/>
              <a:gd name="connsiteX7" fmla="*/ 1265173 w 1319530"/>
              <a:gd name="connsiteY7" fmla="*/ 6350 h 299973"/>
              <a:gd name="connsiteX8" fmla="*/ 54355 w 1319530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30" h="299973">
                <a:moveTo>
                  <a:pt x="54355" y="6350"/>
                </a:moveTo>
                <a:cubicBezTo>
                  <a:pt x="28447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8447" y="293623"/>
                  <a:pt x="54355" y="293623"/>
                </a:cubicBezTo>
                <a:lnTo>
                  <a:pt x="1265173" y="293623"/>
                </a:lnTo>
                <a:cubicBezTo>
                  <a:pt x="1291843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843" y="6350"/>
                  <a:pt x="1265173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99591" y="6903466"/>
            <a:ext cx="1318768" cy="299973"/>
          </a:xfrm>
          <a:custGeom>
            <a:avLst/>
            <a:gdLst>
              <a:gd name="connsiteX0" fmla="*/ 54356 w 1318768"/>
              <a:gd name="connsiteY0" fmla="*/ 6350 h 299973"/>
              <a:gd name="connsiteX1" fmla="*/ 6350 w 1318768"/>
              <a:gd name="connsiteY1" fmla="*/ 54355 h 299973"/>
              <a:gd name="connsiteX2" fmla="*/ 6350 w 1318768"/>
              <a:gd name="connsiteY2" fmla="*/ 246379 h 299973"/>
              <a:gd name="connsiteX3" fmla="*/ 54356 w 1318768"/>
              <a:gd name="connsiteY3" fmla="*/ 293623 h 299973"/>
              <a:gd name="connsiteX4" fmla="*/ 1265173 w 1318768"/>
              <a:gd name="connsiteY4" fmla="*/ 293623 h 299973"/>
              <a:gd name="connsiteX5" fmla="*/ 1312418 w 1318768"/>
              <a:gd name="connsiteY5" fmla="*/ 246379 h 299973"/>
              <a:gd name="connsiteX6" fmla="*/ 1312418 w 1318768"/>
              <a:gd name="connsiteY6" fmla="*/ 54355 h 299973"/>
              <a:gd name="connsiteX7" fmla="*/ 1265173 w 1318768"/>
              <a:gd name="connsiteY7" fmla="*/ 6350 h 299973"/>
              <a:gd name="connsiteX8" fmla="*/ 54356 w 1318768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8" h="299973">
                <a:moveTo>
                  <a:pt x="54356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4356" y="293623"/>
                </a:cubicBezTo>
                <a:lnTo>
                  <a:pt x="1265173" y="293623"/>
                </a:lnTo>
                <a:cubicBezTo>
                  <a:pt x="1291082" y="293623"/>
                  <a:pt x="1312418" y="272288"/>
                  <a:pt x="1312418" y="246379"/>
                </a:cubicBezTo>
                <a:lnTo>
                  <a:pt x="1312418" y="54355"/>
                </a:lnTo>
                <a:cubicBezTo>
                  <a:pt x="1312418" y="28447"/>
                  <a:pt x="1291082" y="6350"/>
                  <a:pt x="1265173" y="6350"/>
                </a:cubicBezTo>
                <a:lnTo>
                  <a:pt x="54356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86693" y="6903466"/>
            <a:ext cx="1318767" cy="299973"/>
          </a:xfrm>
          <a:custGeom>
            <a:avLst/>
            <a:gdLst>
              <a:gd name="connsiteX0" fmla="*/ 53594 w 1318767"/>
              <a:gd name="connsiteY0" fmla="*/ 6350 h 299973"/>
              <a:gd name="connsiteX1" fmla="*/ 6350 w 1318767"/>
              <a:gd name="connsiteY1" fmla="*/ 54355 h 299973"/>
              <a:gd name="connsiteX2" fmla="*/ 6350 w 1318767"/>
              <a:gd name="connsiteY2" fmla="*/ 246379 h 299973"/>
              <a:gd name="connsiteX3" fmla="*/ 53594 w 1318767"/>
              <a:gd name="connsiteY3" fmla="*/ 293623 h 299973"/>
              <a:gd name="connsiteX4" fmla="*/ 1264411 w 1318767"/>
              <a:gd name="connsiteY4" fmla="*/ 293623 h 299973"/>
              <a:gd name="connsiteX5" fmla="*/ 1312417 w 1318767"/>
              <a:gd name="connsiteY5" fmla="*/ 246379 h 299973"/>
              <a:gd name="connsiteX6" fmla="*/ 1312417 w 1318767"/>
              <a:gd name="connsiteY6" fmla="*/ 54355 h 299973"/>
              <a:gd name="connsiteX7" fmla="*/ 1264411 w 1318767"/>
              <a:gd name="connsiteY7" fmla="*/ 6350 h 299973"/>
              <a:gd name="connsiteX8" fmla="*/ 53594 w 1318767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7" h="299973">
                <a:moveTo>
                  <a:pt x="53594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3594" y="293623"/>
                </a:cubicBezTo>
                <a:lnTo>
                  <a:pt x="1264411" y="293623"/>
                </a:lnTo>
                <a:cubicBezTo>
                  <a:pt x="1291082" y="293623"/>
                  <a:pt x="1312417" y="272288"/>
                  <a:pt x="1312417" y="246379"/>
                </a:cubicBezTo>
                <a:lnTo>
                  <a:pt x="1312417" y="54355"/>
                </a:lnTo>
                <a:cubicBezTo>
                  <a:pt x="1312417" y="28447"/>
                  <a:pt x="1291082" y="6350"/>
                  <a:pt x="1264411" y="6350"/>
                </a:cubicBezTo>
                <a:lnTo>
                  <a:pt x="5359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8489" y="6903466"/>
            <a:ext cx="1319529" cy="299973"/>
          </a:xfrm>
          <a:custGeom>
            <a:avLst/>
            <a:gdLst>
              <a:gd name="connsiteX0" fmla="*/ 54355 w 1319529"/>
              <a:gd name="connsiteY0" fmla="*/ 6350 h 299973"/>
              <a:gd name="connsiteX1" fmla="*/ 6350 w 1319529"/>
              <a:gd name="connsiteY1" fmla="*/ 54355 h 299973"/>
              <a:gd name="connsiteX2" fmla="*/ 6350 w 1319529"/>
              <a:gd name="connsiteY2" fmla="*/ 246379 h 299973"/>
              <a:gd name="connsiteX3" fmla="*/ 54355 w 1319529"/>
              <a:gd name="connsiteY3" fmla="*/ 293623 h 299973"/>
              <a:gd name="connsiteX4" fmla="*/ 1265173 w 1319529"/>
              <a:gd name="connsiteY4" fmla="*/ 293623 h 299973"/>
              <a:gd name="connsiteX5" fmla="*/ 1313179 w 1319529"/>
              <a:gd name="connsiteY5" fmla="*/ 246379 h 299973"/>
              <a:gd name="connsiteX6" fmla="*/ 1313179 w 1319529"/>
              <a:gd name="connsiteY6" fmla="*/ 54355 h 299973"/>
              <a:gd name="connsiteX7" fmla="*/ 1265173 w 1319529"/>
              <a:gd name="connsiteY7" fmla="*/ 6350 h 299973"/>
              <a:gd name="connsiteX8" fmla="*/ 54355 w 1319529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29" h="299973">
                <a:moveTo>
                  <a:pt x="54355" y="6350"/>
                </a:moveTo>
                <a:cubicBezTo>
                  <a:pt x="27686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6" y="293623"/>
                  <a:pt x="54355" y="293623"/>
                </a:cubicBezTo>
                <a:lnTo>
                  <a:pt x="1265173" y="293623"/>
                </a:lnTo>
                <a:cubicBezTo>
                  <a:pt x="1291082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082" y="6350"/>
                  <a:pt x="1265173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75319" y="6903466"/>
            <a:ext cx="1318768" cy="299973"/>
          </a:xfrm>
          <a:custGeom>
            <a:avLst/>
            <a:gdLst>
              <a:gd name="connsiteX0" fmla="*/ 53594 w 1318768"/>
              <a:gd name="connsiteY0" fmla="*/ 6350 h 299973"/>
              <a:gd name="connsiteX1" fmla="*/ 6350 w 1318768"/>
              <a:gd name="connsiteY1" fmla="*/ 54355 h 299973"/>
              <a:gd name="connsiteX2" fmla="*/ 6350 w 1318768"/>
              <a:gd name="connsiteY2" fmla="*/ 246379 h 299973"/>
              <a:gd name="connsiteX3" fmla="*/ 53594 w 1318768"/>
              <a:gd name="connsiteY3" fmla="*/ 293623 h 299973"/>
              <a:gd name="connsiteX4" fmla="*/ 1264412 w 1318768"/>
              <a:gd name="connsiteY4" fmla="*/ 293623 h 299973"/>
              <a:gd name="connsiteX5" fmla="*/ 1312418 w 1318768"/>
              <a:gd name="connsiteY5" fmla="*/ 246379 h 299973"/>
              <a:gd name="connsiteX6" fmla="*/ 1312418 w 1318768"/>
              <a:gd name="connsiteY6" fmla="*/ 54355 h 299973"/>
              <a:gd name="connsiteX7" fmla="*/ 1264412 w 1318768"/>
              <a:gd name="connsiteY7" fmla="*/ 6350 h 299973"/>
              <a:gd name="connsiteX8" fmla="*/ 53594 w 1318768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8" h="299973">
                <a:moveTo>
                  <a:pt x="53594" y="6350"/>
                </a:moveTo>
                <a:cubicBezTo>
                  <a:pt x="27686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6" y="293623"/>
                  <a:pt x="53594" y="293623"/>
                </a:cubicBezTo>
                <a:lnTo>
                  <a:pt x="1264412" y="293623"/>
                </a:lnTo>
                <a:cubicBezTo>
                  <a:pt x="1291082" y="293623"/>
                  <a:pt x="1312418" y="272288"/>
                  <a:pt x="1312418" y="246379"/>
                </a:cubicBezTo>
                <a:lnTo>
                  <a:pt x="1312418" y="54355"/>
                </a:lnTo>
                <a:cubicBezTo>
                  <a:pt x="1312418" y="28447"/>
                  <a:pt x="1291082" y="6350"/>
                  <a:pt x="1264412" y="6350"/>
                </a:cubicBezTo>
                <a:lnTo>
                  <a:pt x="5359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6908800"/>
            <a:ext cx="9169400" cy="304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822700" y="69596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上页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135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下页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216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结束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181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返回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019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首页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11300" y="1003300"/>
            <a:ext cx="3937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3197" dirty="0" smtClean="0">
                <a:solidFill>
                  <a:srgbClr val="3333cc"/>
                </a:solidFill>
                <a:latin typeface="隶书" pitchFamily="18" charset="0"/>
                <a:cs typeface="隶书" pitchFamily="18" charset="0"/>
              </a:rPr>
              <a:t>二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27300" y="1003300"/>
            <a:ext cx="24257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3197" dirty="0" smtClean="0">
                <a:solidFill>
                  <a:srgbClr val="3333cc"/>
                </a:solidFill>
                <a:latin typeface="隶书" pitchFamily="18" charset="0"/>
                <a:cs typeface="隶书" pitchFamily="18" charset="0"/>
              </a:rPr>
              <a:t>行列式的性质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33500" y="2108200"/>
            <a:ext cx="8089900" cy="289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                <a:tab pos="1066800" algn="l"/>
              </a:tabLst>
            </a:pPr>
            <a:r>
              <a:rPr lang="en-US" altLang="zh-CN" sz="2802" dirty="0" smtClean="0">
                <a:solidFill>
                  <a:srgbClr val="cc0000"/>
                </a:solidFill>
                <a:latin typeface="隶书" pitchFamily="18" charset="0"/>
                <a:cs typeface="隶书" pitchFamily="18" charset="0"/>
              </a:rPr>
              <a:t>性质</a:t>
            </a:r>
            <a:r>
              <a:rPr lang="en-US" altLang="zh-CN" sz="2802" dirty="0" smtClean="0">
                <a:solidFill>
                  <a:srgbClr val="cc0000"/>
                </a:solidFill>
                <a:latin typeface="隶书" pitchFamily="18" charset="0"/>
                <a:cs typeface="隶书" pitchFamily="18" charset="0"/>
              </a:rPr>
              <a:t>1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802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行列式与它的转置行列式相等,即|</a:t>
            </a:r>
            <a:r>
              <a:rPr lang="en-US" altLang="zh-CN" sz="28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802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|=|</a:t>
            </a:r>
            <a:r>
              <a:rPr lang="en-US" altLang="zh-CN" sz="28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1902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T</a:t>
            </a:r>
            <a:r>
              <a:rPr lang="en-US" altLang="zh-CN" sz="2802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|;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1066800" algn="l"/>
              </a:tabLst>
            </a:pPr>
            <a:r>
              <a:rPr lang="en-US" altLang="zh-CN" sz="2802" dirty="0" smtClean="0">
                <a:solidFill>
                  <a:srgbClr val="cc0000"/>
                </a:solidFill>
                <a:latin typeface="隶书" pitchFamily="18" charset="0"/>
                <a:cs typeface="隶书" pitchFamily="18" charset="0"/>
              </a:rPr>
              <a:t>性质</a:t>
            </a:r>
            <a:r>
              <a:rPr lang="en-US" altLang="zh-CN" sz="2802" dirty="0" smtClean="0">
                <a:solidFill>
                  <a:srgbClr val="cc0000"/>
                </a:solidFill>
                <a:latin typeface="隶书" pitchFamily="18" charset="0"/>
                <a:cs typeface="隶书" pitchFamily="18" charset="0"/>
              </a:rPr>
              <a:t>2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802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互换行列式的两行（列）,行列式变号;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1066800" algn="l"/>
              </a:tabLst>
            </a:pPr>
            <a:r>
              <a:rPr lang="en-US" altLang="zh-CN" sz="2802" dirty="0" smtClean="0">
                <a:solidFill>
                  <a:srgbClr val="cc0000"/>
                </a:solidFill>
                <a:latin typeface="隶书" pitchFamily="18" charset="0"/>
                <a:cs typeface="隶书" pitchFamily="18" charset="0"/>
              </a:rPr>
              <a:t>推论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802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如果行列式有两行（列）完全相同，则此行</a:t>
            </a:r>
          </a:p>
          <a:p>
            <a:pPr>
              <a:lnSpc>
                <a:spcPts val="3300"/>
              </a:lnSpc>
              <a:tabLst>
                <a:tab pos="10668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列式为零.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42900"/>
            <a:ext cx="91821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822700" y="69596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上页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135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下页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216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结束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181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返回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019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首页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62200" y="1955800"/>
            <a:ext cx="5943600" cy="313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							</a:tabLst>
            </a:pPr>
            <a:r>
              <a:rPr lang="en-US" altLang="zh-CN" sz="3600" dirty="0" smtClean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一、求矩阵的秩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200"/>
              </a:lnSpc>
              <a:tabLst>
							</a:tabLst>
            </a:pPr>
            <a:r>
              <a:rPr lang="en-US" altLang="zh-CN" sz="3600" dirty="0" smtClean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二、求解线性方程组</a:t>
            </a: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600" dirty="0" smtClean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含参数</a:t>
            </a: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>
							</a:tabLst>
            </a:pPr>
            <a:r>
              <a:rPr lang="en-US" altLang="zh-CN" sz="3600" dirty="0" smtClean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三、求逆矩阵的初等变换法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>
							</a:tabLst>
            </a:pPr>
            <a:r>
              <a:rPr lang="en-US" altLang="zh-CN" sz="3600" dirty="0" smtClean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四、解矩阵方程的初等变换法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832100" y="787400"/>
            <a:ext cx="5461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>
							</a:tabLst>
            </a:pPr>
            <a:r>
              <a:rPr lang="en-US" altLang="zh-CN" sz="4397" dirty="0" smtClean="0">
                <a:solidFill>
                  <a:srgbClr val="0000ff"/>
                </a:solidFill>
                <a:latin typeface="隶书" pitchFamily="18" charset="0"/>
                <a:cs typeface="隶书" pitchFamily="18" charset="0"/>
              </a:rPr>
              <a:t>典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949700" y="787400"/>
            <a:ext cx="27813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>
							</a:tabLst>
            </a:pPr>
            <a:r>
              <a:rPr lang="en-US" altLang="zh-CN" sz="4397" dirty="0" smtClean="0">
                <a:solidFill>
                  <a:srgbClr val="0000ff"/>
                </a:solidFill>
                <a:latin typeface="隶书" pitchFamily="18" charset="0"/>
                <a:cs typeface="隶书" pitchFamily="18" charset="0"/>
              </a:rPr>
              <a:t>型</a:t>
            </a:r>
            <a:r>
              <a:rPr lang="en-US" altLang="zh-CN" sz="4397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4397" dirty="0" smtClean="0">
                <a:solidFill>
                  <a:srgbClr val="0000ff"/>
                </a:solidFill>
                <a:latin typeface="隶书" pitchFamily="18" charset="0"/>
                <a:cs typeface="隶书" pitchFamily="18" charset="0"/>
              </a:rPr>
              <a:t>例</a:t>
            </a:r>
            <a:r>
              <a:rPr lang="en-US" altLang="zh-CN" sz="4397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4397" dirty="0" smtClean="0">
                <a:solidFill>
                  <a:srgbClr val="0000ff"/>
                </a:solidFill>
                <a:latin typeface="隶书" pitchFamily="18" charset="0"/>
                <a:cs typeface="隶书" pitchFamily="18" charset="0"/>
              </a:rPr>
              <a:t>题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61695"/>
            <a:ext cx="9144000" cy="6845300"/>
          </a:xfrm>
          <a:custGeom>
            <a:avLst/>
            <a:gdLst>
              <a:gd name="connsiteX0" fmla="*/ 0 w 9144000"/>
              <a:gd name="connsiteY0" fmla="*/ 0 h 6845300"/>
              <a:gd name="connsiteX1" fmla="*/ 9143999 w 9144000"/>
              <a:gd name="connsiteY1" fmla="*/ 0 h 6845300"/>
              <a:gd name="connsiteX2" fmla="*/ 9143999 w 9144000"/>
              <a:gd name="connsiteY2" fmla="*/ 6845299 h 6845300"/>
              <a:gd name="connsiteX3" fmla="*/ 0 w 9144000"/>
              <a:gd name="connsiteY3" fmla="*/ 6845299 h 6845300"/>
              <a:gd name="connsiteX4" fmla="*/ 0 w 9144000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45300">
                <a:moveTo>
                  <a:pt x="0" y="0"/>
                </a:moveTo>
                <a:lnTo>
                  <a:pt x="9143999" y="0"/>
                </a:lnTo>
                <a:lnTo>
                  <a:pt x="9143999" y="6845299"/>
                </a:lnTo>
                <a:lnTo>
                  <a:pt x="0" y="68452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95865" y="6913371"/>
            <a:ext cx="1317244" cy="299974"/>
          </a:xfrm>
          <a:custGeom>
            <a:avLst/>
            <a:gdLst>
              <a:gd name="connsiteX0" fmla="*/ 54355 w 1317244"/>
              <a:gd name="connsiteY0" fmla="*/ 6350 h 299974"/>
              <a:gd name="connsiteX1" fmla="*/ 6350 w 1317244"/>
              <a:gd name="connsiteY1" fmla="*/ 54356 h 299974"/>
              <a:gd name="connsiteX2" fmla="*/ 6350 w 1317244"/>
              <a:gd name="connsiteY2" fmla="*/ 245618 h 299974"/>
              <a:gd name="connsiteX3" fmla="*/ 54355 w 1317244"/>
              <a:gd name="connsiteY3" fmla="*/ 293623 h 299974"/>
              <a:gd name="connsiteX4" fmla="*/ 1263650 w 1317244"/>
              <a:gd name="connsiteY4" fmla="*/ 293623 h 299974"/>
              <a:gd name="connsiteX5" fmla="*/ 1310894 w 1317244"/>
              <a:gd name="connsiteY5" fmla="*/ 245618 h 299974"/>
              <a:gd name="connsiteX6" fmla="*/ 1310894 w 1317244"/>
              <a:gd name="connsiteY6" fmla="*/ 54356 h 299974"/>
              <a:gd name="connsiteX7" fmla="*/ 1263650 w 1317244"/>
              <a:gd name="connsiteY7" fmla="*/ 6350 h 299974"/>
              <a:gd name="connsiteX8" fmla="*/ 54355 w 1317244"/>
              <a:gd name="connsiteY8" fmla="*/ 6350 h 2999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7244" h="299974">
                <a:moveTo>
                  <a:pt x="54355" y="6350"/>
                </a:moveTo>
                <a:cubicBezTo>
                  <a:pt x="27686" y="6350"/>
                  <a:pt x="6350" y="27685"/>
                  <a:pt x="6350" y="54356"/>
                </a:cubicBezTo>
                <a:lnTo>
                  <a:pt x="6350" y="245618"/>
                </a:lnTo>
                <a:cubicBezTo>
                  <a:pt x="6350" y="272288"/>
                  <a:pt x="27686" y="293623"/>
                  <a:pt x="54355" y="293623"/>
                </a:cubicBezTo>
                <a:lnTo>
                  <a:pt x="1263650" y="293623"/>
                </a:lnTo>
                <a:cubicBezTo>
                  <a:pt x="1289558" y="293623"/>
                  <a:pt x="1310894" y="272288"/>
                  <a:pt x="1310894" y="245618"/>
                </a:cubicBezTo>
                <a:lnTo>
                  <a:pt x="1310894" y="54356"/>
                </a:lnTo>
                <a:cubicBezTo>
                  <a:pt x="1310894" y="27685"/>
                  <a:pt x="1289558" y="6350"/>
                  <a:pt x="1263650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92761" y="6903466"/>
            <a:ext cx="1319530" cy="299973"/>
          </a:xfrm>
          <a:custGeom>
            <a:avLst/>
            <a:gdLst>
              <a:gd name="connsiteX0" fmla="*/ 54355 w 1319530"/>
              <a:gd name="connsiteY0" fmla="*/ 6350 h 299973"/>
              <a:gd name="connsiteX1" fmla="*/ 6350 w 1319530"/>
              <a:gd name="connsiteY1" fmla="*/ 54355 h 299973"/>
              <a:gd name="connsiteX2" fmla="*/ 6350 w 1319530"/>
              <a:gd name="connsiteY2" fmla="*/ 246379 h 299973"/>
              <a:gd name="connsiteX3" fmla="*/ 54355 w 1319530"/>
              <a:gd name="connsiteY3" fmla="*/ 293623 h 299973"/>
              <a:gd name="connsiteX4" fmla="*/ 1265174 w 1319530"/>
              <a:gd name="connsiteY4" fmla="*/ 293623 h 299973"/>
              <a:gd name="connsiteX5" fmla="*/ 1313179 w 1319530"/>
              <a:gd name="connsiteY5" fmla="*/ 246379 h 299973"/>
              <a:gd name="connsiteX6" fmla="*/ 1313179 w 1319530"/>
              <a:gd name="connsiteY6" fmla="*/ 54355 h 299973"/>
              <a:gd name="connsiteX7" fmla="*/ 1265174 w 1319530"/>
              <a:gd name="connsiteY7" fmla="*/ 6350 h 299973"/>
              <a:gd name="connsiteX8" fmla="*/ 54355 w 1319530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30" h="299973">
                <a:moveTo>
                  <a:pt x="54355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4355" y="293623"/>
                </a:cubicBezTo>
                <a:lnTo>
                  <a:pt x="1265174" y="293623"/>
                </a:lnTo>
                <a:cubicBezTo>
                  <a:pt x="1291844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844" y="6350"/>
                  <a:pt x="1265174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605659" y="6903466"/>
            <a:ext cx="1319530" cy="299973"/>
          </a:xfrm>
          <a:custGeom>
            <a:avLst/>
            <a:gdLst>
              <a:gd name="connsiteX0" fmla="*/ 54355 w 1319530"/>
              <a:gd name="connsiteY0" fmla="*/ 6350 h 299973"/>
              <a:gd name="connsiteX1" fmla="*/ 6350 w 1319530"/>
              <a:gd name="connsiteY1" fmla="*/ 54355 h 299973"/>
              <a:gd name="connsiteX2" fmla="*/ 6350 w 1319530"/>
              <a:gd name="connsiteY2" fmla="*/ 246379 h 299973"/>
              <a:gd name="connsiteX3" fmla="*/ 54355 w 1319530"/>
              <a:gd name="connsiteY3" fmla="*/ 293623 h 299973"/>
              <a:gd name="connsiteX4" fmla="*/ 1265173 w 1319530"/>
              <a:gd name="connsiteY4" fmla="*/ 293623 h 299973"/>
              <a:gd name="connsiteX5" fmla="*/ 1313179 w 1319530"/>
              <a:gd name="connsiteY5" fmla="*/ 246379 h 299973"/>
              <a:gd name="connsiteX6" fmla="*/ 1313179 w 1319530"/>
              <a:gd name="connsiteY6" fmla="*/ 54355 h 299973"/>
              <a:gd name="connsiteX7" fmla="*/ 1265173 w 1319530"/>
              <a:gd name="connsiteY7" fmla="*/ 6350 h 299973"/>
              <a:gd name="connsiteX8" fmla="*/ 54355 w 1319530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30" h="299973">
                <a:moveTo>
                  <a:pt x="54355" y="6350"/>
                </a:moveTo>
                <a:cubicBezTo>
                  <a:pt x="28447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8447" y="293623"/>
                  <a:pt x="54355" y="293623"/>
                </a:cubicBezTo>
                <a:lnTo>
                  <a:pt x="1265173" y="293623"/>
                </a:lnTo>
                <a:cubicBezTo>
                  <a:pt x="1291843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843" y="6350"/>
                  <a:pt x="1265173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99591" y="6903466"/>
            <a:ext cx="1318768" cy="299973"/>
          </a:xfrm>
          <a:custGeom>
            <a:avLst/>
            <a:gdLst>
              <a:gd name="connsiteX0" fmla="*/ 54356 w 1318768"/>
              <a:gd name="connsiteY0" fmla="*/ 6350 h 299973"/>
              <a:gd name="connsiteX1" fmla="*/ 6350 w 1318768"/>
              <a:gd name="connsiteY1" fmla="*/ 54355 h 299973"/>
              <a:gd name="connsiteX2" fmla="*/ 6350 w 1318768"/>
              <a:gd name="connsiteY2" fmla="*/ 246379 h 299973"/>
              <a:gd name="connsiteX3" fmla="*/ 54356 w 1318768"/>
              <a:gd name="connsiteY3" fmla="*/ 293623 h 299973"/>
              <a:gd name="connsiteX4" fmla="*/ 1265173 w 1318768"/>
              <a:gd name="connsiteY4" fmla="*/ 293623 h 299973"/>
              <a:gd name="connsiteX5" fmla="*/ 1312418 w 1318768"/>
              <a:gd name="connsiteY5" fmla="*/ 246379 h 299973"/>
              <a:gd name="connsiteX6" fmla="*/ 1312418 w 1318768"/>
              <a:gd name="connsiteY6" fmla="*/ 54355 h 299973"/>
              <a:gd name="connsiteX7" fmla="*/ 1265173 w 1318768"/>
              <a:gd name="connsiteY7" fmla="*/ 6350 h 299973"/>
              <a:gd name="connsiteX8" fmla="*/ 54356 w 1318768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8" h="299973">
                <a:moveTo>
                  <a:pt x="54356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4356" y="293623"/>
                </a:cubicBezTo>
                <a:lnTo>
                  <a:pt x="1265173" y="293623"/>
                </a:lnTo>
                <a:cubicBezTo>
                  <a:pt x="1291082" y="293623"/>
                  <a:pt x="1312418" y="272288"/>
                  <a:pt x="1312418" y="246379"/>
                </a:cubicBezTo>
                <a:lnTo>
                  <a:pt x="1312418" y="54355"/>
                </a:lnTo>
                <a:cubicBezTo>
                  <a:pt x="1312418" y="28447"/>
                  <a:pt x="1291082" y="6350"/>
                  <a:pt x="1265173" y="6350"/>
                </a:cubicBezTo>
                <a:lnTo>
                  <a:pt x="54356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86693" y="6903466"/>
            <a:ext cx="1318767" cy="299973"/>
          </a:xfrm>
          <a:custGeom>
            <a:avLst/>
            <a:gdLst>
              <a:gd name="connsiteX0" fmla="*/ 53594 w 1318767"/>
              <a:gd name="connsiteY0" fmla="*/ 6350 h 299973"/>
              <a:gd name="connsiteX1" fmla="*/ 6350 w 1318767"/>
              <a:gd name="connsiteY1" fmla="*/ 54355 h 299973"/>
              <a:gd name="connsiteX2" fmla="*/ 6350 w 1318767"/>
              <a:gd name="connsiteY2" fmla="*/ 246379 h 299973"/>
              <a:gd name="connsiteX3" fmla="*/ 53594 w 1318767"/>
              <a:gd name="connsiteY3" fmla="*/ 293623 h 299973"/>
              <a:gd name="connsiteX4" fmla="*/ 1264411 w 1318767"/>
              <a:gd name="connsiteY4" fmla="*/ 293623 h 299973"/>
              <a:gd name="connsiteX5" fmla="*/ 1312417 w 1318767"/>
              <a:gd name="connsiteY5" fmla="*/ 246379 h 299973"/>
              <a:gd name="connsiteX6" fmla="*/ 1312417 w 1318767"/>
              <a:gd name="connsiteY6" fmla="*/ 54355 h 299973"/>
              <a:gd name="connsiteX7" fmla="*/ 1264411 w 1318767"/>
              <a:gd name="connsiteY7" fmla="*/ 6350 h 299973"/>
              <a:gd name="connsiteX8" fmla="*/ 53594 w 1318767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7" h="299973">
                <a:moveTo>
                  <a:pt x="53594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3594" y="293623"/>
                </a:cubicBezTo>
                <a:lnTo>
                  <a:pt x="1264411" y="293623"/>
                </a:lnTo>
                <a:cubicBezTo>
                  <a:pt x="1291082" y="293623"/>
                  <a:pt x="1312417" y="272288"/>
                  <a:pt x="1312417" y="246379"/>
                </a:cubicBezTo>
                <a:lnTo>
                  <a:pt x="1312417" y="54355"/>
                </a:lnTo>
                <a:cubicBezTo>
                  <a:pt x="1312417" y="28447"/>
                  <a:pt x="1291082" y="6350"/>
                  <a:pt x="1264411" y="6350"/>
                </a:cubicBezTo>
                <a:lnTo>
                  <a:pt x="5359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8489" y="6903466"/>
            <a:ext cx="1319529" cy="299973"/>
          </a:xfrm>
          <a:custGeom>
            <a:avLst/>
            <a:gdLst>
              <a:gd name="connsiteX0" fmla="*/ 54355 w 1319529"/>
              <a:gd name="connsiteY0" fmla="*/ 6350 h 299973"/>
              <a:gd name="connsiteX1" fmla="*/ 6350 w 1319529"/>
              <a:gd name="connsiteY1" fmla="*/ 54355 h 299973"/>
              <a:gd name="connsiteX2" fmla="*/ 6350 w 1319529"/>
              <a:gd name="connsiteY2" fmla="*/ 246379 h 299973"/>
              <a:gd name="connsiteX3" fmla="*/ 54355 w 1319529"/>
              <a:gd name="connsiteY3" fmla="*/ 293623 h 299973"/>
              <a:gd name="connsiteX4" fmla="*/ 1265173 w 1319529"/>
              <a:gd name="connsiteY4" fmla="*/ 293623 h 299973"/>
              <a:gd name="connsiteX5" fmla="*/ 1313179 w 1319529"/>
              <a:gd name="connsiteY5" fmla="*/ 246379 h 299973"/>
              <a:gd name="connsiteX6" fmla="*/ 1313179 w 1319529"/>
              <a:gd name="connsiteY6" fmla="*/ 54355 h 299973"/>
              <a:gd name="connsiteX7" fmla="*/ 1265173 w 1319529"/>
              <a:gd name="connsiteY7" fmla="*/ 6350 h 299973"/>
              <a:gd name="connsiteX8" fmla="*/ 54355 w 1319529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29" h="299973">
                <a:moveTo>
                  <a:pt x="54355" y="6350"/>
                </a:moveTo>
                <a:cubicBezTo>
                  <a:pt x="27686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6" y="293623"/>
                  <a:pt x="54355" y="293623"/>
                </a:cubicBezTo>
                <a:lnTo>
                  <a:pt x="1265173" y="293623"/>
                </a:lnTo>
                <a:cubicBezTo>
                  <a:pt x="1291082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082" y="6350"/>
                  <a:pt x="1265173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75319" y="6903466"/>
            <a:ext cx="1318768" cy="299973"/>
          </a:xfrm>
          <a:custGeom>
            <a:avLst/>
            <a:gdLst>
              <a:gd name="connsiteX0" fmla="*/ 53594 w 1318768"/>
              <a:gd name="connsiteY0" fmla="*/ 6350 h 299973"/>
              <a:gd name="connsiteX1" fmla="*/ 6350 w 1318768"/>
              <a:gd name="connsiteY1" fmla="*/ 54355 h 299973"/>
              <a:gd name="connsiteX2" fmla="*/ 6350 w 1318768"/>
              <a:gd name="connsiteY2" fmla="*/ 246379 h 299973"/>
              <a:gd name="connsiteX3" fmla="*/ 53594 w 1318768"/>
              <a:gd name="connsiteY3" fmla="*/ 293623 h 299973"/>
              <a:gd name="connsiteX4" fmla="*/ 1264412 w 1318768"/>
              <a:gd name="connsiteY4" fmla="*/ 293623 h 299973"/>
              <a:gd name="connsiteX5" fmla="*/ 1312418 w 1318768"/>
              <a:gd name="connsiteY5" fmla="*/ 246379 h 299973"/>
              <a:gd name="connsiteX6" fmla="*/ 1312418 w 1318768"/>
              <a:gd name="connsiteY6" fmla="*/ 54355 h 299973"/>
              <a:gd name="connsiteX7" fmla="*/ 1264412 w 1318768"/>
              <a:gd name="connsiteY7" fmla="*/ 6350 h 299973"/>
              <a:gd name="connsiteX8" fmla="*/ 53594 w 1318768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8" h="299973">
                <a:moveTo>
                  <a:pt x="53594" y="6350"/>
                </a:moveTo>
                <a:cubicBezTo>
                  <a:pt x="27686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6" y="293623"/>
                  <a:pt x="53594" y="293623"/>
                </a:cubicBezTo>
                <a:lnTo>
                  <a:pt x="1264412" y="293623"/>
                </a:lnTo>
                <a:cubicBezTo>
                  <a:pt x="1291082" y="293623"/>
                  <a:pt x="1312418" y="272288"/>
                  <a:pt x="1312418" y="246379"/>
                </a:cubicBezTo>
                <a:lnTo>
                  <a:pt x="1312418" y="54355"/>
                </a:lnTo>
                <a:cubicBezTo>
                  <a:pt x="1312418" y="28447"/>
                  <a:pt x="1291082" y="6350"/>
                  <a:pt x="1264412" y="6350"/>
                </a:cubicBezTo>
                <a:lnTo>
                  <a:pt x="5359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4839" y="1613916"/>
            <a:ext cx="9144000" cy="579882"/>
          </a:xfrm>
          <a:custGeom>
            <a:avLst/>
            <a:gdLst>
              <a:gd name="connsiteX0" fmla="*/ 0 w 9144000"/>
              <a:gd name="connsiteY0" fmla="*/ 0 h 579882"/>
              <a:gd name="connsiteX1" fmla="*/ 0 w 9144000"/>
              <a:gd name="connsiteY1" fmla="*/ 579882 h 579882"/>
              <a:gd name="connsiteX2" fmla="*/ 9143999 w 9144000"/>
              <a:gd name="connsiteY2" fmla="*/ 579882 h 579882"/>
              <a:gd name="connsiteX3" fmla="*/ 9143999 w 9144000"/>
              <a:gd name="connsiteY3" fmla="*/ 0 h 579882"/>
              <a:gd name="connsiteX4" fmla="*/ 0 w 9144000"/>
              <a:gd name="connsiteY4" fmla="*/ 0 h 5798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79882">
                <a:moveTo>
                  <a:pt x="0" y="0"/>
                </a:moveTo>
                <a:lnTo>
                  <a:pt x="0" y="579882"/>
                </a:lnTo>
                <a:lnTo>
                  <a:pt x="9143999" y="579882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6908800"/>
            <a:ext cx="9169400" cy="304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822700" y="69596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上页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135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下页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216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结束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181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返回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019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首页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38200" y="838200"/>
            <a:ext cx="8788400" cy="574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                <a:tab pos="38100" algn="l"/>
                <a:tab pos="63500" algn="l"/>
                <a:tab pos="660400" algn="l"/>
                <a:tab pos="800100" algn="l"/>
                <a:tab pos="850900" algn="l"/>
                <a:tab pos="1638300" algn="l"/>
                <a:tab pos="2578100" algn="l"/>
                <a:tab pos="2616200" algn="l"/>
              </a:tabLst>
            </a:pPr>
            <a:r>
              <a:rPr lang="en-US" altLang="zh-CN" dirty="0" smtClean="0"/>
              <a:t>						</a:t>
            </a:r>
            <a:r>
              <a:rPr lang="en-US" altLang="zh-CN" sz="3197" dirty="0" smtClean="0">
                <a:solidFill>
                  <a:srgbClr val="0000ff"/>
                </a:solidFill>
                <a:latin typeface="华文楷体" pitchFamily="18" charset="0"/>
                <a:cs typeface="华文楷体" pitchFamily="18" charset="0"/>
              </a:rPr>
              <a:t>第四章</a:t>
            </a:r>
            <a:r>
              <a:rPr lang="en-US" altLang="zh-CN" sz="31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dirty="0" smtClean="0">
                <a:solidFill>
                  <a:srgbClr val="0000ff"/>
                </a:solidFill>
                <a:latin typeface="华文楷体" pitchFamily="18" charset="0"/>
                <a:cs typeface="华文楷体" pitchFamily="18" charset="0"/>
              </a:rPr>
              <a:t>向量组的线性相关性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0"/>
              </a:lnSpc>
              <a:tabLst>
                <a:tab pos="38100" algn="l"/>
                <a:tab pos="63500" algn="l"/>
                <a:tab pos="660400" algn="l"/>
                <a:tab pos="800100" algn="l"/>
                <a:tab pos="850900" algn="l"/>
                <a:tab pos="1638300" algn="l"/>
                <a:tab pos="2578100" algn="l"/>
                <a:tab pos="2616200" algn="l"/>
              </a:tabLst>
            </a:pPr>
            <a:r>
              <a:rPr lang="en-US" altLang="zh-CN" dirty="0" smtClean="0"/>
              <a:t>					</a:t>
            </a:r>
            <a:r>
              <a:rPr lang="en-US" altLang="zh-CN" sz="3197" dirty="0" smtClean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向量组线性相关的充要条件（判定定理）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0"/>
              </a:lnSpc>
              <a:tabLst>
                <a:tab pos="38100" algn="l"/>
                <a:tab pos="63500" algn="l"/>
                <a:tab pos="660400" algn="l"/>
                <a:tab pos="800100" algn="l"/>
                <a:tab pos="850900" algn="l"/>
                <a:tab pos="1638300" algn="l"/>
                <a:tab pos="2578100" algn="l"/>
                <a:tab pos="2616200" algn="l"/>
              </a:tabLst>
            </a:pPr>
            <a:r>
              <a:rPr lang="en-US" altLang="zh-CN" dirty="0" smtClean="0"/>
              <a:t>			</a:t>
            </a:r>
            <a:r>
              <a:rPr lang="en-US" altLang="zh-CN" sz="2649" dirty="0" smtClean="0">
                <a:solidFill>
                  <a:srgbClr val="000000"/>
                </a:solidFill>
                <a:latin typeface="宋体-方正超大字符集" pitchFamily="18" charset="0"/>
                <a:cs typeface="宋体-方正超大字符集" pitchFamily="18" charset="0"/>
              </a:rPr>
              <a:t>给定向量组</a:t>
            </a:r>
            <a:r>
              <a:rPr lang="en-US" altLang="zh-CN" sz="2649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4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64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8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</a:t>
            </a:r>
            <a:r>
              <a:rPr lang="en-US" altLang="zh-CN" sz="154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64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</a:t>
            </a:r>
            <a:r>
              <a:rPr lang="en-US" altLang="zh-CN" sz="154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64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649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64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</a:t>
            </a:r>
            <a:r>
              <a:rPr lang="en-US" altLang="zh-CN" sz="154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64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649" dirty="0" smtClean="0">
                <a:solidFill>
                  <a:srgbClr val="000000"/>
                </a:solidFill>
                <a:latin typeface="宋体-方正超大字符集" pitchFamily="18" charset="0"/>
                <a:cs typeface="宋体-方正超大字符集" pitchFamily="18" charset="0"/>
              </a:rPr>
              <a:t>则</a:t>
            </a:r>
            <a:r>
              <a:rPr lang="en-US" altLang="zh-CN" sz="28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</a:t>
            </a:r>
            <a:r>
              <a:rPr lang="en-US" altLang="zh-CN" sz="154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64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</a:t>
            </a:r>
            <a:r>
              <a:rPr lang="en-US" altLang="zh-CN" sz="154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64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649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64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</a:t>
            </a:r>
            <a:r>
              <a:rPr lang="en-US" altLang="zh-CN" sz="154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649" dirty="0" smtClean="0">
                <a:solidFill>
                  <a:srgbClr val="000000"/>
                </a:solidFill>
                <a:latin typeface="宋体-方正超大字符集" pitchFamily="18" charset="0"/>
                <a:cs typeface="宋体-方正超大字符集" pitchFamily="18" charset="0"/>
              </a:rPr>
              <a:t>线性相关的</a:t>
            </a:r>
          </a:p>
          <a:p>
            <a:pPr>
              <a:lnSpc>
                <a:spcPts val="3700"/>
              </a:lnSpc>
              <a:tabLst>
                <a:tab pos="38100" algn="l"/>
                <a:tab pos="63500" algn="l"/>
                <a:tab pos="660400" algn="l"/>
                <a:tab pos="800100" algn="l"/>
                <a:tab pos="850900" algn="l"/>
                <a:tab pos="1638300" algn="l"/>
                <a:tab pos="2578100" algn="l"/>
                <a:tab pos="2616200" algn="l"/>
              </a:tabLst>
            </a:pPr>
            <a:r>
              <a:rPr lang="en-US" altLang="zh-CN" dirty="0" smtClean="0"/>
              <a:t>			</a:t>
            </a:r>
            <a:r>
              <a:rPr lang="en-US" altLang="zh-CN" sz="2649" dirty="0" smtClean="0">
                <a:solidFill>
                  <a:srgbClr val="000000"/>
                </a:solidFill>
                <a:latin typeface="宋体-方正超大字符集" pitchFamily="18" charset="0"/>
                <a:cs typeface="宋体-方正超大字符集" pitchFamily="18" charset="0"/>
              </a:rPr>
              <a:t>充要条件为</a:t>
            </a:r>
          </a:p>
          <a:p>
            <a:pPr>
              <a:lnSpc>
                <a:spcPts val="4200"/>
              </a:lnSpc>
              <a:tabLst>
                <a:tab pos="38100" algn="l"/>
                <a:tab pos="63500" algn="l"/>
                <a:tab pos="660400" algn="l"/>
                <a:tab pos="800100" algn="l"/>
                <a:tab pos="850900" algn="l"/>
                <a:tab pos="1638300" algn="l"/>
                <a:tab pos="2578100" algn="l"/>
                <a:tab pos="26162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00ff"/>
                </a:solidFill>
                <a:latin typeface="隶书" pitchFamily="18" charset="0"/>
                <a:cs typeface="隶书" pitchFamily="18" charset="0"/>
              </a:rPr>
              <a:t>(一)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宋体-方正超大字符集" pitchFamily="18" charset="0"/>
                <a:cs typeface="宋体-方正超大字符集" pitchFamily="18" charset="0"/>
              </a:rPr>
              <a:t>存在不全为零的数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6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6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2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6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宋体-方正超大字符集" pitchFamily="18" charset="0"/>
                <a:cs typeface="宋体-方正超大字符集" pitchFamily="18" charset="0"/>
              </a:rPr>
              <a:t>使</a:t>
            </a:r>
          </a:p>
          <a:p>
            <a:pPr>
              <a:lnSpc>
                <a:spcPts val="4200"/>
              </a:lnSpc>
              <a:tabLst>
                <a:tab pos="38100" algn="l"/>
                <a:tab pos="63500" algn="l"/>
                <a:tab pos="660400" algn="l"/>
                <a:tab pos="800100" algn="l"/>
                <a:tab pos="850900" algn="l"/>
                <a:tab pos="1638300" algn="l"/>
                <a:tab pos="2578100" algn="l"/>
                <a:tab pos="2616200" algn="l"/>
              </a:tabLst>
            </a:pPr>
            <a:r>
              <a:rPr lang="en-US" altLang="zh-CN" dirty="0" smtClean="0"/>
              <a:t>							</a:t>
            </a:r>
            <a:r>
              <a:rPr lang="en-US" altLang="zh-CN" sz="28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6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961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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28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6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961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</a:t>
            </a:r>
            <a:r>
              <a:rPr lang="en-US" altLang="zh-CN" sz="16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2802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80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28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6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961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</a:t>
            </a:r>
            <a:r>
              <a:rPr lang="en-US" altLang="zh-CN" sz="16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28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</a:p>
          <a:p>
            <a:pPr>
              <a:lnSpc>
                <a:spcPts val="5100"/>
              </a:lnSpc>
              <a:tabLst>
                <a:tab pos="38100" algn="l"/>
                <a:tab pos="63500" algn="l"/>
                <a:tab pos="660400" algn="l"/>
                <a:tab pos="800100" algn="l"/>
                <a:tab pos="850900" algn="l"/>
                <a:tab pos="1638300" algn="l"/>
                <a:tab pos="2578100" algn="l"/>
                <a:tab pos="2616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ff"/>
                </a:solidFill>
                <a:latin typeface="隶书" pitchFamily="18" charset="0"/>
                <a:cs typeface="隶书" pitchFamily="18" charset="0"/>
              </a:rPr>
              <a:t>(二)</a:t>
            </a:r>
            <a:r>
              <a:rPr lang="en-US" altLang="zh-CN" sz="28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齐次线性方程组</a:t>
            </a:r>
            <a:r>
              <a:rPr lang="en-US" altLang="zh-CN" sz="287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034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</a:t>
            </a:r>
            <a:r>
              <a:rPr lang="en-US" altLang="zh-CN" sz="166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7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3034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</a:t>
            </a:r>
            <a:r>
              <a:rPr lang="en-US" altLang="zh-CN" sz="166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7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71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87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3034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</a:t>
            </a:r>
            <a:r>
              <a:rPr lang="en-US" altLang="zh-CN" sz="166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87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71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71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28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71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8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有非零解，即</a:t>
            </a:r>
          </a:p>
          <a:p>
            <a:pPr>
              <a:lnSpc>
                <a:spcPts val="3800"/>
              </a:lnSpc>
              <a:tabLst>
                <a:tab pos="38100" algn="l"/>
                <a:tab pos="63500" algn="l"/>
                <a:tab pos="660400" algn="l"/>
                <a:tab pos="800100" algn="l"/>
                <a:tab pos="850900" algn="l"/>
                <a:tab pos="1638300" algn="l"/>
                <a:tab pos="2578100" algn="l"/>
                <a:tab pos="2616200" algn="l"/>
              </a:tabLst>
            </a:pPr>
            <a:r>
              <a:rPr lang="en-US" altLang="zh-CN" dirty="0" smtClean="0"/>
              <a:t>								</a:t>
            </a:r>
            <a:r>
              <a:rPr lang="en-US" altLang="zh-CN" sz="2871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7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034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</a:t>
            </a:r>
            <a:r>
              <a:rPr lang="en-US" altLang="zh-CN" sz="166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7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3034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</a:t>
            </a:r>
            <a:r>
              <a:rPr lang="en-US" altLang="zh-CN" sz="166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7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71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87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3034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</a:t>
            </a:r>
            <a:r>
              <a:rPr lang="en-US" altLang="zh-CN" sz="166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87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71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</a:t>
            </a:r>
            <a:r>
              <a:rPr lang="en-US" altLang="zh-CN" sz="28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71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0"/>
              </a:lnSpc>
              <a:tabLst>
                <a:tab pos="38100" algn="l"/>
                <a:tab pos="63500" algn="l"/>
                <a:tab pos="660400" algn="l"/>
                <a:tab pos="800100" algn="l"/>
                <a:tab pos="850900" algn="l"/>
                <a:tab pos="1638300" algn="l"/>
                <a:tab pos="2578100" algn="l"/>
                <a:tab pos="2616200" algn="l"/>
              </a:tabLst>
            </a:pPr>
            <a:r>
              <a:rPr lang="en-US" altLang="zh-CN" sz="2400" dirty="0" smtClean="0">
                <a:solidFill>
                  <a:srgbClr val="0000ff"/>
                </a:solidFill>
                <a:latin typeface="隶书" pitchFamily="18" charset="0"/>
                <a:cs typeface="隶书" pitchFamily="18" charset="0"/>
              </a:rPr>
              <a:t>(三)</a:t>
            </a:r>
            <a:r>
              <a:rPr lang="en-US" altLang="zh-CN" sz="2599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99" dirty="0" smtClean="0">
                <a:solidFill>
                  <a:srgbClr val="000000"/>
                </a:solidFill>
                <a:latin typeface="宋体-方正超大字符集" pitchFamily="18" charset="0"/>
                <a:cs typeface="宋体-方正超大字符集" pitchFamily="18" charset="0"/>
              </a:rPr>
              <a:t>向量组</a:t>
            </a:r>
            <a:r>
              <a:rPr lang="en-US" altLang="zh-CN" sz="27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4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</a:t>
            </a:r>
            <a:r>
              <a:rPr lang="en-US" altLang="zh-CN" sz="151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59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74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</a:t>
            </a:r>
            <a:r>
              <a:rPr lang="en-US" altLang="zh-CN" sz="151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59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599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59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74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</a:t>
            </a:r>
            <a:r>
              <a:rPr lang="en-US" altLang="zh-CN" sz="1516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59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59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59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9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</a:t>
            </a:r>
            <a:r>
              <a:rPr lang="en-US" altLang="zh-CN" sz="259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59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599" dirty="0" smtClean="0">
                <a:solidFill>
                  <a:srgbClr val="000000"/>
                </a:solidFill>
                <a:latin typeface="宋体-方正超大字符集" pitchFamily="18" charset="0"/>
                <a:cs typeface="宋体-方正超大字符集" pitchFamily="18" charset="0"/>
              </a:rPr>
              <a:t>中至少有一个向量可以</a:t>
            </a:r>
            <a:r>
              <a:rPr lang="en-US" altLang="zh-CN" sz="2599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599" dirty="0" smtClean="0">
                <a:solidFill>
                  <a:srgbClr val="000000"/>
                </a:solidFill>
                <a:latin typeface="宋体-方正超大字符集" pitchFamily="18" charset="0"/>
                <a:cs typeface="宋体-方正超大字符集" pitchFamily="18" charset="0"/>
              </a:rPr>
              <a:t>被</a:t>
            </a:r>
          </a:p>
          <a:p>
            <a:pPr>
              <a:lnSpc>
                <a:spcPts val="3600"/>
              </a:lnSpc>
              <a:tabLst>
                <a:tab pos="38100" algn="l"/>
                <a:tab pos="63500" algn="l"/>
                <a:tab pos="660400" algn="l"/>
                <a:tab pos="800100" algn="l"/>
                <a:tab pos="850900" algn="l"/>
                <a:tab pos="1638300" algn="l"/>
                <a:tab pos="2578100" algn="l"/>
                <a:tab pos="2616200" algn="l"/>
              </a:tabLst>
            </a:pPr>
            <a:r>
              <a:rPr lang="en-US" altLang="zh-CN" dirty="0" smtClean="0"/>
              <a:t>				</a:t>
            </a:r>
            <a:r>
              <a:rPr lang="en-US" altLang="zh-CN" sz="2599" dirty="0" smtClean="0">
                <a:solidFill>
                  <a:srgbClr val="000000"/>
                </a:solidFill>
                <a:latin typeface="宋体-方正超大字符集" pitchFamily="18" charset="0"/>
                <a:cs typeface="宋体-方正超大字符集" pitchFamily="18" charset="0"/>
              </a:rPr>
              <a:t>其它</a:t>
            </a:r>
            <a:r>
              <a:rPr lang="en-US" altLang="zh-CN" sz="259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59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9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259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599" dirty="0" smtClean="0">
                <a:solidFill>
                  <a:srgbClr val="000000"/>
                </a:solidFill>
                <a:latin typeface="宋体-方正超大字符集" pitchFamily="18" charset="0"/>
                <a:cs typeface="宋体-方正超大字符集" pitchFamily="18" charset="0"/>
              </a:rPr>
              <a:t>个向量线性表示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61695"/>
            <a:ext cx="9144000" cy="6845300"/>
          </a:xfrm>
          <a:custGeom>
            <a:avLst/>
            <a:gdLst>
              <a:gd name="connsiteX0" fmla="*/ 0 w 9144000"/>
              <a:gd name="connsiteY0" fmla="*/ 0 h 6845300"/>
              <a:gd name="connsiteX1" fmla="*/ 9143999 w 9144000"/>
              <a:gd name="connsiteY1" fmla="*/ 0 h 6845300"/>
              <a:gd name="connsiteX2" fmla="*/ 9143999 w 9144000"/>
              <a:gd name="connsiteY2" fmla="*/ 6845299 h 6845300"/>
              <a:gd name="connsiteX3" fmla="*/ 0 w 9144000"/>
              <a:gd name="connsiteY3" fmla="*/ 6845299 h 6845300"/>
              <a:gd name="connsiteX4" fmla="*/ 0 w 9144000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45300">
                <a:moveTo>
                  <a:pt x="0" y="0"/>
                </a:moveTo>
                <a:lnTo>
                  <a:pt x="9143999" y="0"/>
                </a:lnTo>
                <a:lnTo>
                  <a:pt x="9143999" y="6845299"/>
                </a:lnTo>
                <a:lnTo>
                  <a:pt x="0" y="68452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95865" y="6913371"/>
            <a:ext cx="1317244" cy="299974"/>
          </a:xfrm>
          <a:custGeom>
            <a:avLst/>
            <a:gdLst>
              <a:gd name="connsiteX0" fmla="*/ 54355 w 1317244"/>
              <a:gd name="connsiteY0" fmla="*/ 6350 h 299974"/>
              <a:gd name="connsiteX1" fmla="*/ 6350 w 1317244"/>
              <a:gd name="connsiteY1" fmla="*/ 54356 h 299974"/>
              <a:gd name="connsiteX2" fmla="*/ 6350 w 1317244"/>
              <a:gd name="connsiteY2" fmla="*/ 245618 h 299974"/>
              <a:gd name="connsiteX3" fmla="*/ 54355 w 1317244"/>
              <a:gd name="connsiteY3" fmla="*/ 293623 h 299974"/>
              <a:gd name="connsiteX4" fmla="*/ 1263650 w 1317244"/>
              <a:gd name="connsiteY4" fmla="*/ 293623 h 299974"/>
              <a:gd name="connsiteX5" fmla="*/ 1310894 w 1317244"/>
              <a:gd name="connsiteY5" fmla="*/ 245618 h 299974"/>
              <a:gd name="connsiteX6" fmla="*/ 1310894 w 1317244"/>
              <a:gd name="connsiteY6" fmla="*/ 54356 h 299974"/>
              <a:gd name="connsiteX7" fmla="*/ 1263650 w 1317244"/>
              <a:gd name="connsiteY7" fmla="*/ 6350 h 299974"/>
              <a:gd name="connsiteX8" fmla="*/ 54355 w 1317244"/>
              <a:gd name="connsiteY8" fmla="*/ 6350 h 2999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7244" h="299974">
                <a:moveTo>
                  <a:pt x="54355" y="6350"/>
                </a:moveTo>
                <a:cubicBezTo>
                  <a:pt x="27686" y="6350"/>
                  <a:pt x="6350" y="27685"/>
                  <a:pt x="6350" y="54356"/>
                </a:cubicBezTo>
                <a:lnTo>
                  <a:pt x="6350" y="245618"/>
                </a:lnTo>
                <a:cubicBezTo>
                  <a:pt x="6350" y="272288"/>
                  <a:pt x="27686" y="293623"/>
                  <a:pt x="54355" y="293623"/>
                </a:cubicBezTo>
                <a:lnTo>
                  <a:pt x="1263650" y="293623"/>
                </a:lnTo>
                <a:cubicBezTo>
                  <a:pt x="1289558" y="293623"/>
                  <a:pt x="1310894" y="272288"/>
                  <a:pt x="1310894" y="245618"/>
                </a:cubicBezTo>
                <a:lnTo>
                  <a:pt x="1310894" y="54356"/>
                </a:lnTo>
                <a:cubicBezTo>
                  <a:pt x="1310894" y="27685"/>
                  <a:pt x="1289558" y="6350"/>
                  <a:pt x="1263650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92761" y="6903466"/>
            <a:ext cx="1319530" cy="299973"/>
          </a:xfrm>
          <a:custGeom>
            <a:avLst/>
            <a:gdLst>
              <a:gd name="connsiteX0" fmla="*/ 54355 w 1319530"/>
              <a:gd name="connsiteY0" fmla="*/ 6350 h 299973"/>
              <a:gd name="connsiteX1" fmla="*/ 6350 w 1319530"/>
              <a:gd name="connsiteY1" fmla="*/ 54355 h 299973"/>
              <a:gd name="connsiteX2" fmla="*/ 6350 w 1319530"/>
              <a:gd name="connsiteY2" fmla="*/ 246379 h 299973"/>
              <a:gd name="connsiteX3" fmla="*/ 54355 w 1319530"/>
              <a:gd name="connsiteY3" fmla="*/ 293623 h 299973"/>
              <a:gd name="connsiteX4" fmla="*/ 1265174 w 1319530"/>
              <a:gd name="connsiteY4" fmla="*/ 293623 h 299973"/>
              <a:gd name="connsiteX5" fmla="*/ 1313179 w 1319530"/>
              <a:gd name="connsiteY5" fmla="*/ 246379 h 299973"/>
              <a:gd name="connsiteX6" fmla="*/ 1313179 w 1319530"/>
              <a:gd name="connsiteY6" fmla="*/ 54355 h 299973"/>
              <a:gd name="connsiteX7" fmla="*/ 1265174 w 1319530"/>
              <a:gd name="connsiteY7" fmla="*/ 6350 h 299973"/>
              <a:gd name="connsiteX8" fmla="*/ 54355 w 1319530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30" h="299973">
                <a:moveTo>
                  <a:pt x="54355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4355" y="293623"/>
                </a:cubicBezTo>
                <a:lnTo>
                  <a:pt x="1265174" y="293623"/>
                </a:lnTo>
                <a:cubicBezTo>
                  <a:pt x="1291844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844" y="6350"/>
                  <a:pt x="1265174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605659" y="6903466"/>
            <a:ext cx="1319530" cy="299973"/>
          </a:xfrm>
          <a:custGeom>
            <a:avLst/>
            <a:gdLst>
              <a:gd name="connsiteX0" fmla="*/ 54355 w 1319530"/>
              <a:gd name="connsiteY0" fmla="*/ 6350 h 299973"/>
              <a:gd name="connsiteX1" fmla="*/ 6350 w 1319530"/>
              <a:gd name="connsiteY1" fmla="*/ 54355 h 299973"/>
              <a:gd name="connsiteX2" fmla="*/ 6350 w 1319530"/>
              <a:gd name="connsiteY2" fmla="*/ 246379 h 299973"/>
              <a:gd name="connsiteX3" fmla="*/ 54355 w 1319530"/>
              <a:gd name="connsiteY3" fmla="*/ 293623 h 299973"/>
              <a:gd name="connsiteX4" fmla="*/ 1265173 w 1319530"/>
              <a:gd name="connsiteY4" fmla="*/ 293623 h 299973"/>
              <a:gd name="connsiteX5" fmla="*/ 1313179 w 1319530"/>
              <a:gd name="connsiteY5" fmla="*/ 246379 h 299973"/>
              <a:gd name="connsiteX6" fmla="*/ 1313179 w 1319530"/>
              <a:gd name="connsiteY6" fmla="*/ 54355 h 299973"/>
              <a:gd name="connsiteX7" fmla="*/ 1265173 w 1319530"/>
              <a:gd name="connsiteY7" fmla="*/ 6350 h 299973"/>
              <a:gd name="connsiteX8" fmla="*/ 54355 w 1319530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30" h="299973">
                <a:moveTo>
                  <a:pt x="54355" y="6350"/>
                </a:moveTo>
                <a:cubicBezTo>
                  <a:pt x="28447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8447" y="293623"/>
                  <a:pt x="54355" y="293623"/>
                </a:cubicBezTo>
                <a:lnTo>
                  <a:pt x="1265173" y="293623"/>
                </a:lnTo>
                <a:cubicBezTo>
                  <a:pt x="1291843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843" y="6350"/>
                  <a:pt x="1265173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99591" y="6903466"/>
            <a:ext cx="1318768" cy="299973"/>
          </a:xfrm>
          <a:custGeom>
            <a:avLst/>
            <a:gdLst>
              <a:gd name="connsiteX0" fmla="*/ 54356 w 1318768"/>
              <a:gd name="connsiteY0" fmla="*/ 6350 h 299973"/>
              <a:gd name="connsiteX1" fmla="*/ 6350 w 1318768"/>
              <a:gd name="connsiteY1" fmla="*/ 54355 h 299973"/>
              <a:gd name="connsiteX2" fmla="*/ 6350 w 1318768"/>
              <a:gd name="connsiteY2" fmla="*/ 246379 h 299973"/>
              <a:gd name="connsiteX3" fmla="*/ 54356 w 1318768"/>
              <a:gd name="connsiteY3" fmla="*/ 293623 h 299973"/>
              <a:gd name="connsiteX4" fmla="*/ 1265173 w 1318768"/>
              <a:gd name="connsiteY4" fmla="*/ 293623 h 299973"/>
              <a:gd name="connsiteX5" fmla="*/ 1312418 w 1318768"/>
              <a:gd name="connsiteY5" fmla="*/ 246379 h 299973"/>
              <a:gd name="connsiteX6" fmla="*/ 1312418 w 1318768"/>
              <a:gd name="connsiteY6" fmla="*/ 54355 h 299973"/>
              <a:gd name="connsiteX7" fmla="*/ 1265173 w 1318768"/>
              <a:gd name="connsiteY7" fmla="*/ 6350 h 299973"/>
              <a:gd name="connsiteX8" fmla="*/ 54356 w 1318768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8" h="299973">
                <a:moveTo>
                  <a:pt x="54356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4356" y="293623"/>
                </a:cubicBezTo>
                <a:lnTo>
                  <a:pt x="1265173" y="293623"/>
                </a:lnTo>
                <a:cubicBezTo>
                  <a:pt x="1291082" y="293623"/>
                  <a:pt x="1312418" y="272288"/>
                  <a:pt x="1312418" y="246379"/>
                </a:cubicBezTo>
                <a:lnTo>
                  <a:pt x="1312418" y="54355"/>
                </a:lnTo>
                <a:cubicBezTo>
                  <a:pt x="1312418" y="28447"/>
                  <a:pt x="1291082" y="6350"/>
                  <a:pt x="1265173" y="6350"/>
                </a:cubicBezTo>
                <a:lnTo>
                  <a:pt x="54356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86693" y="6903466"/>
            <a:ext cx="1318767" cy="299973"/>
          </a:xfrm>
          <a:custGeom>
            <a:avLst/>
            <a:gdLst>
              <a:gd name="connsiteX0" fmla="*/ 53594 w 1318767"/>
              <a:gd name="connsiteY0" fmla="*/ 6350 h 299973"/>
              <a:gd name="connsiteX1" fmla="*/ 6350 w 1318767"/>
              <a:gd name="connsiteY1" fmla="*/ 54355 h 299973"/>
              <a:gd name="connsiteX2" fmla="*/ 6350 w 1318767"/>
              <a:gd name="connsiteY2" fmla="*/ 246379 h 299973"/>
              <a:gd name="connsiteX3" fmla="*/ 53594 w 1318767"/>
              <a:gd name="connsiteY3" fmla="*/ 293623 h 299973"/>
              <a:gd name="connsiteX4" fmla="*/ 1264411 w 1318767"/>
              <a:gd name="connsiteY4" fmla="*/ 293623 h 299973"/>
              <a:gd name="connsiteX5" fmla="*/ 1312417 w 1318767"/>
              <a:gd name="connsiteY5" fmla="*/ 246379 h 299973"/>
              <a:gd name="connsiteX6" fmla="*/ 1312417 w 1318767"/>
              <a:gd name="connsiteY6" fmla="*/ 54355 h 299973"/>
              <a:gd name="connsiteX7" fmla="*/ 1264411 w 1318767"/>
              <a:gd name="connsiteY7" fmla="*/ 6350 h 299973"/>
              <a:gd name="connsiteX8" fmla="*/ 53594 w 1318767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7" h="299973">
                <a:moveTo>
                  <a:pt x="53594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3594" y="293623"/>
                </a:cubicBezTo>
                <a:lnTo>
                  <a:pt x="1264411" y="293623"/>
                </a:lnTo>
                <a:cubicBezTo>
                  <a:pt x="1291082" y="293623"/>
                  <a:pt x="1312417" y="272288"/>
                  <a:pt x="1312417" y="246379"/>
                </a:cubicBezTo>
                <a:lnTo>
                  <a:pt x="1312417" y="54355"/>
                </a:lnTo>
                <a:cubicBezTo>
                  <a:pt x="1312417" y="28447"/>
                  <a:pt x="1291082" y="6350"/>
                  <a:pt x="1264411" y="6350"/>
                </a:cubicBezTo>
                <a:lnTo>
                  <a:pt x="5359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8489" y="6903466"/>
            <a:ext cx="1319529" cy="299973"/>
          </a:xfrm>
          <a:custGeom>
            <a:avLst/>
            <a:gdLst>
              <a:gd name="connsiteX0" fmla="*/ 54355 w 1319529"/>
              <a:gd name="connsiteY0" fmla="*/ 6350 h 299973"/>
              <a:gd name="connsiteX1" fmla="*/ 6350 w 1319529"/>
              <a:gd name="connsiteY1" fmla="*/ 54355 h 299973"/>
              <a:gd name="connsiteX2" fmla="*/ 6350 w 1319529"/>
              <a:gd name="connsiteY2" fmla="*/ 246379 h 299973"/>
              <a:gd name="connsiteX3" fmla="*/ 54355 w 1319529"/>
              <a:gd name="connsiteY3" fmla="*/ 293623 h 299973"/>
              <a:gd name="connsiteX4" fmla="*/ 1265173 w 1319529"/>
              <a:gd name="connsiteY4" fmla="*/ 293623 h 299973"/>
              <a:gd name="connsiteX5" fmla="*/ 1313179 w 1319529"/>
              <a:gd name="connsiteY5" fmla="*/ 246379 h 299973"/>
              <a:gd name="connsiteX6" fmla="*/ 1313179 w 1319529"/>
              <a:gd name="connsiteY6" fmla="*/ 54355 h 299973"/>
              <a:gd name="connsiteX7" fmla="*/ 1265173 w 1319529"/>
              <a:gd name="connsiteY7" fmla="*/ 6350 h 299973"/>
              <a:gd name="connsiteX8" fmla="*/ 54355 w 1319529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29" h="299973">
                <a:moveTo>
                  <a:pt x="54355" y="6350"/>
                </a:moveTo>
                <a:cubicBezTo>
                  <a:pt x="27686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6" y="293623"/>
                  <a:pt x="54355" y="293623"/>
                </a:cubicBezTo>
                <a:lnTo>
                  <a:pt x="1265173" y="293623"/>
                </a:lnTo>
                <a:cubicBezTo>
                  <a:pt x="1291082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082" y="6350"/>
                  <a:pt x="1265173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75319" y="6903466"/>
            <a:ext cx="1318768" cy="299973"/>
          </a:xfrm>
          <a:custGeom>
            <a:avLst/>
            <a:gdLst>
              <a:gd name="connsiteX0" fmla="*/ 53594 w 1318768"/>
              <a:gd name="connsiteY0" fmla="*/ 6350 h 299973"/>
              <a:gd name="connsiteX1" fmla="*/ 6350 w 1318768"/>
              <a:gd name="connsiteY1" fmla="*/ 54355 h 299973"/>
              <a:gd name="connsiteX2" fmla="*/ 6350 w 1318768"/>
              <a:gd name="connsiteY2" fmla="*/ 246379 h 299973"/>
              <a:gd name="connsiteX3" fmla="*/ 53594 w 1318768"/>
              <a:gd name="connsiteY3" fmla="*/ 293623 h 299973"/>
              <a:gd name="connsiteX4" fmla="*/ 1264412 w 1318768"/>
              <a:gd name="connsiteY4" fmla="*/ 293623 h 299973"/>
              <a:gd name="connsiteX5" fmla="*/ 1312418 w 1318768"/>
              <a:gd name="connsiteY5" fmla="*/ 246379 h 299973"/>
              <a:gd name="connsiteX6" fmla="*/ 1312418 w 1318768"/>
              <a:gd name="connsiteY6" fmla="*/ 54355 h 299973"/>
              <a:gd name="connsiteX7" fmla="*/ 1264412 w 1318768"/>
              <a:gd name="connsiteY7" fmla="*/ 6350 h 299973"/>
              <a:gd name="connsiteX8" fmla="*/ 53594 w 1318768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8" h="299973">
                <a:moveTo>
                  <a:pt x="53594" y="6350"/>
                </a:moveTo>
                <a:cubicBezTo>
                  <a:pt x="27686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6" y="293623"/>
                  <a:pt x="53594" y="293623"/>
                </a:cubicBezTo>
                <a:lnTo>
                  <a:pt x="1264412" y="293623"/>
                </a:lnTo>
                <a:cubicBezTo>
                  <a:pt x="1291082" y="293623"/>
                  <a:pt x="1312418" y="272288"/>
                  <a:pt x="1312418" y="246379"/>
                </a:cubicBezTo>
                <a:lnTo>
                  <a:pt x="1312418" y="54355"/>
                </a:lnTo>
                <a:cubicBezTo>
                  <a:pt x="1312418" y="28447"/>
                  <a:pt x="1291082" y="6350"/>
                  <a:pt x="1264412" y="6350"/>
                </a:cubicBezTo>
                <a:lnTo>
                  <a:pt x="5359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4191" y="680466"/>
            <a:ext cx="9108071" cy="579882"/>
          </a:xfrm>
          <a:custGeom>
            <a:avLst/>
            <a:gdLst>
              <a:gd name="connsiteX0" fmla="*/ 0 w 9108071"/>
              <a:gd name="connsiteY0" fmla="*/ 0 h 579882"/>
              <a:gd name="connsiteX1" fmla="*/ 0 w 9108071"/>
              <a:gd name="connsiteY1" fmla="*/ 579881 h 579882"/>
              <a:gd name="connsiteX2" fmla="*/ 9108071 w 9108071"/>
              <a:gd name="connsiteY2" fmla="*/ 579881 h 579882"/>
              <a:gd name="connsiteX3" fmla="*/ 9108071 w 9108071"/>
              <a:gd name="connsiteY3" fmla="*/ 0 h 579882"/>
              <a:gd name="connsiteX4" fmla="*/ 0 w 9108071"/>
              <a:gd name="connsiteY4" fmla="*/ 0 h 5798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08071" h="579882">
                <a:moveTo>
                  <a:pt x="0" y="0"/>
                </a:moveTo>
                <a:lnTo>
                  <a:pt x="0" y="579881"/>
                </a:lnTo>
                <a:lnTo>
                  <a:pt x="9108071" y="579881"/>
                </a:lnTo>
                <a:lnTo>
                  <a:pt x="9108071" y="0"/>
                </a:lnTo>
                <a:lnTo>
                  <a:pt x="0" y="0"/>
                </a:lnTo>
              </a:path>
            </a:pathLst>
          </a:custGeom>
          <a:solidFill>
            <a:srgbClr val="ffff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92637" y="5995415"/>
            <a:ext cx="4897373" cy="519684"/>
          </a:xfrm>
          <a:custGeom>
            <a:avLst/>
            <a:gdLst>
              <a:gd name="connsiteX0" fmla="*/ 0 w 4897373"/>
              <a:gd name="connsiteY0" fmla="*/ 0 h 519684"/>
              <a:gd name="connsiteX1" fmla="*/ 0 w 4897373"/>
              <a:gd name="connsiteY1" fmla="*/ 519684 h 519684"/>
              <a:gd name="connsiteX2" fmla="*/ 4897373 w 4897373"/>
              <a:gd name="connsiteY2" fmla="*/ 519684 h 519684"/>
              <a:gd name="connsiteX3" fmla="*/ 4897373 w 4897373"/>
              <a:gd name="connsiteY3" fmla="*/ 0 h 519684"/>
              <a:gd name="connsiteX4" fmla="*/ 0 w 4897373"/>
              <a:gd name="connsiteY4" fmla="*/ 0 h 519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97373" h="519684">
                <a:moveTo>
                  <a:pt x="0" y="0"/>
                </a:moveTo>
                <a:lnTo>
                  <a:pt x="0" y="519684"/>
                </a:lnTo>
                <a:lnTo>
                  <a:pt x="4897373" y="519684"/>
                </a:lnTo>
                <a:lnTo>
                  <a:pt x="4897373" y="0"/>
                </a:lnTo>
                <a:lnTo>
                  <a:pt x="0" y="0"/>
                </a:lnTo>
              </a:path>
            </a:pathLst>
          </a:custGeom>
          <a:solidFill>
            <a:srgbClr val="ffff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6908800"/>
            <a:ext cx="9169400" cy="304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822700" y="69596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上页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135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下页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216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结束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181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返回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019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首页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0" y="4445000"/>
            <a:ext cx="8686800" cy="200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                <a:tab pos="685800" algn="l"/>
                <a:tab pos="2768600" algn="l"/>
              </a:tabLst>
            </a:pPr>
            <a:r>
              <a:rPr lang="en-US" altLang="zh-CN" sz="2400" dirty="0" smtClean="0">
                <a:solidFill>
                  <a:srgbClr val="0000ff"/>
                </a:solidFill>
                <a:latin typeface="隶书" pitchFamily="18" charset="0"/>
                <a:cs typeface="隶书" pitchFamily="18" charset="0"/>
              </a:rPr>
              <a:t>(二)</a:t>
            </a:r>
            <a:r>
              <a:rPr lang="en-US" altLang="zh-CN" sz="289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齐次线性方程组</a:t>
            </a:r>
            <a:r>
              <a:rPr lang="en-US" altLang="zh-CN" sz="289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059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</a:t>
            </a:r>
            <a:r>
              <a:rPr lang="en-US" altLang="zh-CN" sz="167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9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3059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</a:t>
            </a:r>
            <a:r>
              <a:rPr lang="en-US" altLang="zh-CN" sz="167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9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94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89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3059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</a:t>
            </a:r>
            <a:r>
              <a:rPr lang="en-US" altLang="zh-CN" sz="1673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89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9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94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28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9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8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9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只有零解，即</a:t>
            </a:r>
          </a:p>
          <a:p>
            <a:pPr>
              <a:lnSpc>
                <a:spcPts val="3900"/>
              </a:lnSpc>
              <a:tabLst>
                <a:tab pos="685800" algn="l"/>
                <a:tab pos="2768600" algn="l"/>
              </a:tabLst>
            </a:pPr>
            <a:r>
              <a:rPr lang="en-US" altLang="zh-CN" dirty="0" smtClean="0"/>
              <a:t>		</a:t>
            </a:r>
            <a:r>
              <a:rPr lang="en-US" altLang="zh-CN" sz="289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9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059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</a:t>
            </a:r>
            <a:r>
              <a:rPr lang="en-US" altLang="zh-CN" sz="167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9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3059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</a:t>
            </a:r>
            <a:r>
              <a:rPr lang="en-US" altLang="zh-CN" sz="167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9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94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89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3059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</a:t>
            </a:r>
            <a:r>
              <a:rPr lang="en-US" altLang="zh-CN" sz="1673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89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94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28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9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</a:p>
          <a:p>
            <a:pPr>
              <a:lnSpc>
                <a:spcPts val="3900"/>
              </a:lnSpc>
              <a:tabLst>
                <a:tab pos="685800" algn="l"/>
                <a:tab pos="2768600" algn="l"/>
              </a:tabLst>
            </a:pPr>
            <a:r>
              <a:rPr lang="en-US" altLang="zh-CN" sz="2400" dirty="0" smtClean="0">
                <a:solidFill>
                  <a:srgbClr val="0000ff"/>
                </a:solidFill>
                <a:latin typeface="隶书" pitchFamily="18" charset="0"/>
                <a:cs typeface="隶书" pitchFamily="18" charset="0"/>
              </a:rPr>
              <a:t>(三)</a:t>
            </a:r>
            <a:r>
              <a:rPr lang="en-US" altLang="zh-CN" sz="2602" dirty="0" smtClean="0">
                <a:solidFill>
                  <a:srgbClr val="000000"/>
                </a:solidFill>
                <a:latin typeface="宋体-方正超大字符集" pitchFamily="18" charset="0"/>
                <a:cs typeface="宋体-方正超大字符集" pitchFamily="18" charset="0"/>
              </a:rPr>
              <a:t>向量组</a:t>
            </a:r>
            <a:r>
              <a:rPr lang="en-US" altLang="zh-CN" sz="27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5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</a:t>
            </a:r>
            <a:r>
              <a:rPr lang="en-US" altLang="zh-CN" sz="151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6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75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</a:t>
            </a:r>
            <a:r>
              <a:rPr lang="en-US" altLang="zh-CN" sz="151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6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602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6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75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</a:t>
            </a:r>
            <a:r>
              <a:rPr lang="en-US" altLang="zh-CN" sz="151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6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</a:t>
            </a:r>
            <a:r>
              <a:rPr lang="en-US" altLang="zh-CN" sz="2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6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602" dirty="0" smtClean="0">
                <a:solidFill>
                  <a:srgbClr val="000000"/>
                </a:solidFill>
                <a:latin typeface="宋体-方正超大字符集" pitchFamily="18" charset="0"/>
                <a:cs typeface="宋体-方正超大字符集" pitchFamily="18" charset="0"/>
              </a:rPr>
              <a:t>中任何一个向量都不可</a:t>
            </a:r>
            <a:r>
              <a:rPr lang="en-US" altLang="zh-CN" sz="2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2" dirty="0" smtClean="0">
                <a:solidFill>
                  <a:srgbClr val="000000"/>
                </a:solidFill>
                <a:latin typeface="宋体-方正超大字符集" pitchFamily="18" charset="0"/>
                <a:cs typeface="宋体-方正超大字符集" pitchFamily="18" charset="0"/>
              </a:rPr>
              <a:t>以被</a:t>
            </a:r>
          </a:p>
          <a:p>
            <a:pPr>
              <a:lnSpc>
                <a:spcPts val="3700"/>
              </a:lnSpc>
              <a:tabLst>
                <a:tab pos="685800" algn="l"/>
                <a:tab pos="2768600" algn="l"/>
              </a:tabLst>
            </a:pPr>
            <a:r>
              <a:rPr lang="en-US" altLang="zh-CN" dirty="0" smtClean="0"/>
              <a:t>	</a:t>
            </a:r>
            <a:r>
              <a:rPr lang="en-US" altLang="zh-CN" sz="2602" dirty="0" smtClean="0">
                <a:solidFill>
                  <a:srgbClr val="000000"/>
                </a:solidFill>
                <a:latin typeface="宋体-方正超大字符集" pitchFamily="18" charset="0"/>
                <a:cs typeface="宋体-方正超大字符集" pitchFamily="18" charset="0"/>
              </a:rPr>
              <a:t>其它向量线性表示。</a:t>
            </a:r>
            <a:r>
              <a:rPr lang="en-US" altLang="zh-CN" sz="2802" dirty="0" smtClean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因而</a:t>
            </a:r>
            <a:r>
              <a:rPr lang="en-US" altLang="zh-CN" sz="2802" dirty="0" smtClean="0">
                <a:solidFill>
                  <a:srgbClr val="ff0000"/>
                </a:solidFill>
                <a:latin typeface="隶书" pitchFamily="18" charset="0"/>
                <a:cs typeface="隶书" pitchFamily="18" charset="0"/>
              </a:rPr>
              <a:t>线性无关</a:t>
            </a:r>
            <a:r>
              <a:rPr lang="en-US" altLang="zh-CN" sz="2802" dirty="0" smtClean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也称作</a:t>
            </a:r>
            <a:r>
              <a:rPr lang="en-US" altLang="zh-CN" sz="2802" dirty="0" smtClean="0">
                <a:solidFill>
                  <a:srgbClr val="ff0000"/>
                </a:solidFill>
                <a:latin typeface="隶书" pitchFamily="18" charset="0"/>
                <a:cs typeface="隶书" pitchFamily="18" charset="0"/>
              </a:rPr>
              <a:t>线性独立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40000" y="3759200"/>
            <a:ext cx="1016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65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30500" y="2806700"/>
            <a:ext cx="4711700" cy="162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                <a:tab pos="165100" algn="l"/>
                <a:tab pos="469900" algn="l"/>
              </a:tabLst>
            </a:pPr>
            <a:r>
              <a:rPr lang="en-US" altLang="zh-CN" dirty="0" smtClean="0"/>
              <a:t>		</a:t>
            </a:r>
            <a:r>
              <a:rPr lang="en-US" altLang="zh-CN" sz="277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6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933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</a:t>
            </a:r>
            <a:r>
              <a:rPr lang="en-US" altLang="zh-CN" sz="16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7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75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27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7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6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933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</a:t>
            </a:r>
            <a:r>
              <a:rPr lang="en-US" altLang="zh-CN" sz="16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7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75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2775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775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27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7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60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933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</a:t>
            </a:r>
            <a:r>
              <a:rPr lang="en-US" altLang="zh-CN" sz="160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7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75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</a:t>
            </a:r>
            <a:r>
              <a:rPr lang="en-US" altLang="zh-CN" sz="27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7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</a:p>
          <a:p>
            <a:pPr>
              <a:lnSpc>
                <a:spcPts val="4900"/>
              </a:lnSpc>
              <a:tabLst>
                <a:tab pos="165100" algn="l"/>
                <a:tab pos="469900" algn="l"/>
              </a:tabLst>
            </a:pPr>
            <a:r>
              <a:rPr lang="en-US" altLang="zh-CN" sz="2858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285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65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021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</a:t>
            </a:r>
            <a:r>
              <a:rPr lang="en-US" altLang="zh-CN" sz="165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5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8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2858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858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285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65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3021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</a:t>
            </a:r>
            <a:r>
              <a:rPr lang="en-US" altLang="zh-CN" sz="165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85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8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285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85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，则必有</a:t>
            </a:r>
          </a:p>
          <a:p>
            <a:pPr>
              <a:lnSpc>
                <a:spcPts val="3800"/>
              </a:lnSpc>
              <a:tabLst>
                <a:tab pos="165100" algn="l"/>
                <a:tab pos="469900" algn="l"/>
              </a:tabLst>
            </a:pPr>
            <a:r>
              <a:rPr lang="en-US" altLang="zh-CN" dirty="0" smtClean="0"/>
              <a:t>	</a:t>
            </a:r>
            <a:r>
              <a:rPr lang="en-US" altLang="zh-CN" sz="285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65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5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8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285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65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5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8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2858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858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285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65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85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8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285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77900" y="787400"/>
            <a:ext cx="8623300" cy="199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6731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3197" dirty="0" smtClean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向量组线性无关的充要条件（判定定理）</a:t>
            </a:r>
          </a:p>
          <a:p>
            <a:pPr>
              <a:lnSpc>
                <a:spcPts val="4100"/>
              </a:lnSpc>
              <a:tabLst>
                <a:tab pos="6731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2649" dirty="0" smtClean="0">
                <a:solidFill>
                  <a:srgbClr val="000000"/>
                </a:solidFill>
                <a:latin typeface="宋体-方正超大字符集" pitchFamily="18" charset="0"/>
                <a:cs typeface="宋体-方正超大字符集" pitchFamily="18" charset="0"/>
              </a:rPr>
              <a:t>给定向量组</a:t>
            </a:r>
            <a:r>
              <a:rPr lang="en-US" altLang="zh-CN" sz="2649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4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64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8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</a:t>
            </a:r>
            <a:r>
              <a:rPr lang="en-US" altLang="zh-CN" sz="154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64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</a:t>
            </a:r>
            <a:r>
              <a:rPr lang="en-US" altLang="zh-CN" sz="154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64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649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64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</a:t>
            </a:r>
            <a:r>
              <a:rPr lang="en-US" altLang="zh-CN" sz="154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64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649" dirty="0" smtClean="0">
                <a:solidFill>
                  <a:srgbClr val="000000"/>
                </a:solidFill>
                <a:latin typeface="宋体-方正超大字符集" pitchFamily="18" charset="0"/>
                <a:cs typeface="宋体-方正超大字符集" pitchFamily="18" charset="0"/>
              </a:rPr>
              <a:t>则</a:t>
            </a:r>
            <a:r>
              <a:rPr lang="en-US" altLang="zh-CN" sz="28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</a:t>
            </a:r>
            <a:r>
              <a:rPr lang="en-US" altLang="zh-CN" sz="154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64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</a:t>
            </a:r>
            <a:r>
              <a:rPr lang="en-US" altLang="zh-CN" sz="154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64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649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64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</a:t>
            </a:r>
            <a:r>
              <a:rPr lang="en-US" altLang="zh-CN" sz="154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649" dirty="0" smtClean="0">
                <a:solidFill>
                  <a:srgbClr val="000000"/>
                </a:solidFill>
                <a:latin typeface="宋体-方正超大字符集" pitchFamily="18" charset="0"/>
                <a:cs typeface="宋体-方正超大字符集" pitchFamily="18" charset="0"/>
              </a:rPr>
              <a:t>线性无关的</a:t>
            </a:r>
          </a:p>
          <a:p>
            <a:pPr>
              <a:lnSpc>
                <a:spcPts val="3700"/>
              </a:lnSpc>
              <a:tabLst>
                <a:tab pos="6731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2649" dirty="0" smtClean="0">
                <a:solidFill>
                  <a:srgbClr val="000000"/>
                </a:solidFill>
                <a:latin typeface="宋体-方正超大字符集" pitchFamily="18" charset="0"/>
                <a:cs typeface="宋体-方正超大字符集" pitchFamily="18" charset="0"/>
              </a:rPr>
              <a:t>充要条件为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673100" algn="l"/>
                <a:tab pos="736600" algn="l"/>
              </a:tabLst>
            </a:pPr>
            <a:r>
              <a:rPr lang="en-US" altLang="zh-CN" sz="2400" dirty="0" smtClean="0">
                <a:solidFill>
                  <a:srgbClr val="0000ff"/>
                </a:solidFill>
                <a:latin typeface="隶书" pitchFamily="18" charset="0"/>
                <a:cs typeface="隶书" pitchFamily="18" charset="0"/>
              </a:rPr>
              <a:t>(一)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对于任意一组不全为零的数</a:t>
            </a:r>
            <a:r>
              <a:rPr lang="en-US" altLang="zh-CN" sz="26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4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54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64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64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54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64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647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64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64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54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65200" y="2882900"/>
            <a:ext cx="1549400" cy="1079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77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都有</a:t>
            </a:r>
          </a:p>
          <a:p>
            <a:pPr>
              <a:lnSpc>
                <a:spcPts val="5700"/>
              </a:lnSpc>
              <a:tabLst>
                <a:tab pos="736600" algn="l"/>
              </a:tabLst>
            </a:pPr>
            <a:r>
              <a:rPr lang="en-US" altLang="zh-CN" sz="4405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</a:t>
            </a:r>
            <a:r>
              <a:rPr lang="en-US" altLang="zh-CN" sz="285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85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65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021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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61695"/>
            <a:ext cx="9144000" cy="6845300"/>
          </a:xfrm>
          <a:custGeom>
            <a:avLst/>
            <a:gdLst>
              <a:gd name="connsiteX0" fmla="*/ 0 w 9144000"/>
              <a:gd name="connsiteY0" fmla="*/ 0 h 6845300"/>
              <a:gd name="connsiteX1" fmla="*/ 9143999 w 9144000"/>
              <a:gd name="connsiteY1" fmla="*/ 0 h 6845300"/>
              <a:gd name="connsiteX2" fmla="*/ 9143999 w 9144000"/>
              <a:gd name="connsiteY2" fmla="*/ 6845299 h 6845300"/>
              <a:gd name="connsiteX3" fmla="*/ 0 w 9144000"/>
              <a:gd name="connsiteY3" fmla="*/ 6845299 h 6845300"/>
              <a:gd name="connsiteX4" fmla="*/ 0 w 9144000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45300">
                <a:moveTo>
                  <a:pt x="0" y="0"/>
                </a:moveTo>
                <a:lnTo>
                  <a:pt x="9143999" y="0"/>
                </a:lnTo>
                <a:lnTo>
                  <a:pt x="9143999" y="6845299"/>
                </a:lnTo>
                <a:lnTo>
                  <a:pt x="0" y="68452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95865" y="6913371"/>
            <a:ext cx="1317244" cy="299974"/>
          </a:xfrm>
          <a:custGeom>
            <a:avLst/>
            <a:gdLst>
              <a:gd name="connsiteX0" fmla="*/ 54355 w 1317244"/>
              <a:gd name="connsiteY0" fmla="*/ 6350 h 299974"/>
              <a:gd name="connsiteX1" fmla="*/ 6350 w 1317244"/>
              <a:gd name="connsiteY1" fmla="*/ 54356 h 299974"/>
              <a:gd name="connsiteX2" fmla="*/ 6350 w 1317244"/>
              <a:gd name="connsiteY2" fmla="*/ 245618 h 299974"/>
              <a:gd name="connsiteX3" fmla="*/ 54355 w 1317244"/>
              <a:gd name="connsiteY3" fmla="*/ 293623 h 299974"/>
              <a:gd name="connsiteX4" fmla="*/ 1263650 w 1317244"/>
              <a:gd name="connsiteY4" fmla="*/ 293623 h 299974"/>
              <a:gd name="connsiteX5" fmla="*/ 1310894 w 1317244"/>
              <a:gd name="connsiteY5" fmla="*/ 245618 h 299974"/>
              <a:gd name="connsiteX6" fmla="*/ 1310894 w 1317244"/>
              <a:gd name="connsiteY6" fmla="*/ 54356 h 299974"/>
              <a:gd name="connsiteX7" fmla="*/ 1263650 w 1317244"/>
              <a:gd name="connsiteY7" fmla="*/ 6350 h 299974"/>
              <a:gd name="connsiteX8" fmla="*/ 54355 w 1317244"/>
              <a:gd name="connsiteY8" fmla="*/ 6350 h 2999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7244" h="299974">
                <a:moveTo>
                  <a:pt x="54355" y="6350"/>
                </a:moveTo>
                <a:cubicBezTo>
                  <a:pt x="27686" y="6350"/>
                  <a:pt x="6350" y="27685"/>
                  <a:pt x="6350" y="54356"/>
                </a:cubicBezTo>
                <a:lnTo>
                  <a:pt x="6350" y="245618"/>
                </a:lnTo>
                <a:cubicBezTo>
                  <a:pt x="6350" y="272288"/>
                  <a:pt x="27686" y="293623"/>
                  <a:pt x="54355" y="293623"/>
                </a:cubicBezTo>
                <a:lnTo>
                  <a:pt x="1263650" y="293623"/>
                </a:lnTo>
                <a:cubicBezTo>
                  <a:pt x="1289558" y="293623"/>
                  <a:pt x="1310894" y="272288"/>
                  <a:pt x="1310894" y="245618"/>
                </a:cubicBezTo>
                <a:lnTo>
                  <a:pt x="1310894" y="54356"/>
                </a:lnTo>
                <a:cubicBezTo>
                  <a:pt x="1310894" y="27685"/>
                  <a:pt x="1289558" y="6350"/>
                  <a:pt x="1263650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92761" y="6903466"/>
            <a:ext cx="1319530" cy="299973"/>
          </a:xfrm>
          <a:custGeom>
            <a:avLst/>
            <a:gdLst>
              <a:gd name="connsiteX0" fmla="*/ 54355 w 1319530"/>
              <a:gd name="connsiteY0" fmla="*/ 6350 h 299973"/>
              <a:gd name="connsiteX1" fmla="*/ 6350 w 1319530"/>
              <a:gd name="connsiteY1" fmla="*/ 54355 h 299973"/>
              <a:gd name="connsiteX2" fmla="*/ 6350 w 1319530"/>
              <a:gd name="connsiteY2" fmla="*/ 246379 h 299973"/>
              <a:gd name="connsiteX3" fmla="*/ 54355 w 1319530"/>
              <a:gd name="connsiteY3" fmla="*/ 293623 h 299973"/>
              <a:gd name="connsiteX4" fmla="*/ 1265174 w 1319530"/>
              <a:gd name="connsiteY4" fmla="*/ 293623 h 299973"/>
              <a:gd name="connsiteX5" fmla="*/ 1313179 w 1319530"/>
              <a:gd name="connsiteY5" fmla="*/ 246379 h 299973"/>
              <a:gd name="connsiteX6" fmla="*/ 1313179 w 1319530"/>
              <a:gd name="connsiteY6" fmla="*/ 54355 h 299973"/>
              <a:gd name="connsiteX7" fmla="*/ 1265174 w 1319530"/>
              <a:gd name="connsiteY7" fmla="*/ 6350 h 299973"/>
              <a:gd name="connsiteX8" fmla="*/ 54355 w 1319530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30" h="299973">
                <a:moveTo>
                  <a:pt x="54355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4355" y="293623"/>
                </a:cubicBezTo>
                <a:lnTo>
                  <a:pt x="1265174" y="293623"/>
                </a:lnTo>
                <a:cubicBezTo>
                  <a:pt x="1291844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844" y="6350"/>
                  <a:pt x="1265174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605659" y="6903466"/>
            <a:ext cx="1319530" cy="299973"/>
          </a:xfrm>
          <a:custGeom>
            <a:avLst/>
            <a:gdLst>
              <a:gd name="connsiteX0" fmla="*/ 54355 w 1319530"/>
              <a:gd name="connsiteY0" fmla="*/ 6350 h 299973"/>
              <a:gd name="connsiteX1" fmla="*/ 6350 w 1319530"/>
              <a:gd name="connsiteY1" fmla="*/ 54355 h 299973"/>
              <a:gd name="connsiteX2" fmla="*/ 6350 w 1319530"/>
              <a:gd name="connsiteY2" fmla="*/ 246379 h 299973"/>
              <a:gd name="connsiteX3" fmla="*/ 54355 w 1319530"/>
              <a:gd name="connsiteY3" fmla="*/ 293623 h 299973"/>
              <a:gd name="connsiteX4" fmla="*/ 1265173 w 1319530"/>
              <a:gd name="connsiteY4" fmla="*/ 293623 h 299973"/>
              <a:gd name="connsiteX5" fmla="*/ 1313179 w 1319530"/>
              <a:gd name="connsiteY5" fmla="*/ 246379 h 299973"/>
              <a:gd name="connsiteX6" fmla="*/ 1313179 w 1319530"/>
              <a:gd name="connsiteY6" fmla="*/ 54355 h 299973"/>
              <a:gd name="connsiteX7" fmla="*/ 1265173 w 1319530"/>
              <a:gd name="connsiteY7" fmla="*/ 6350 h 299973"/>
              <a:gd name="connsiteX8" fmla="*/ 54355 w 1319530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30" h="299973">
                <a:moveTo>
                  <a:pt x="54355" y="6350"/>
                </a:moveTo>
                <a:cubicBezTo>
                  <a:pt x="28447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8447" y="293623"/>
                  <a:pt x="54355" y="293623"/>
                </a:cubicBezTo>
                <a:lnTo>
                  <a:pt x="1265173" y="293623"/>
                </a:lnTo>
                <a:cubicBezTo>
                  <a:pt x="1291843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843" y="6350"/>
                  <a:pt x="1265173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99591" y="6903466"/>
            <a:ext cx="1318768" cy="299973"/>
          </a:xfrm>
          <a:custGeom>
            <a:avLst/>
            <a:gdLst>
              <a:gd name="connsiteX0" fmla="*/ 54356 w 1318768"/>
              <a:gd name="connsiteY0" fmla="*/ 6350 h 299973"/>
              <a:gd name="connsiteX1" fmla="*/ 6350 w 1318768"/>
              <a:gd name="connsiteY1" fmla="*/ 54355 h 299973"/>
              <a:gd name="connsiteX2" fmla="*/ 6350 w 1318768"/>
              <a:gd name="connsiteY2" fmla="*/ 246379 h 299973"/>
              <a:gd name="connsiteX3" fmla="*/ 54356 w 1318768"/>
              <a:gd name="connsiteY3" fmla="*/ 293623 h 299973"/>
              <a:gd name="connsiteX4" fmla="*/ 1265173 w 1318768"/>
              <a:gd name="connsiteY4" fmla="*/ 293623 h 299973"/>
              <a:gd name="connsiteX5" fmla="*/ 1312418 w 1318768"/>
              <a:gd name="connsiteY5" fmla="*/ 246379 h 299973"/>
              <a:gd name="connsiteX6" fmla="*/ 1312418 w 1318768"/>
              <a:gd name="connsiteY6" fmla="*/ 54355 h 299973"/>
              <a:gd name="connsiteX7" fmla="*/ 1265173 w 1318768"/>
              <a:gd name="connsiteY7" fmla="*/ 6350 h 299973"/>
              <a:gd name="connsiteX8" fmla="*/ 54356 w 1318768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8" h="299973">
                <a:moveTo>
                  <a:pt x="54356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4356" y="293623"/>
                </a:cubicBezTo>
                <a:lnTo>
                  <a:pt x="1265173" y="293623"/>
                </a:lnTo>
                <a:cubicBezTo>
                  <a:pt x="1291082" y="293623"/>
                  <a:pt x="1312418" y="272288"/>
                  <a:pt x="1312418" y="246379"/>
                </a:cubicBezTo>
                <a:lnTo>
                  <a:pt x="1312418" y="54355"/>
                </a:lnTo>
                <a:cubicBezTo>
                  <a:pt x="1312418" y="28447"/>
                  <a:pt x="1291082" y="6350"/>
                  <a:pt x="1265173" y="6350"/>
                </a:cubicBezTo>
                <a:lnTo>
                  <a:pt x="54356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86693" y="6903466"/>
            <a:ext cx="1318767" cy="299973"/>
          </a:xfrm>
          <a:custGeom>
            <a:avLst/>
            <a:gdLst>
              <a:gd name="connsiteX0" fmla="*/ 53594 w 1318767"/>
              <a:gd name="connsiteY0" fmla="*/ 6350 h 299973"/>
              <a:gd name="connsiteX1" fmla="*/ 6350 w 1318767"/>
              <a:gd name="connsiteY1" fmla="*/ 54355 h 299973"/>
              <a:gd name="connsiteX2" fmla="*/ 6350 w 1318767"/>
              <a:gd name="connsiteY2" fmla="*/ 246379 h 299973"/>
              <a:gd name="connsiteX3" fmla="*/ 53594 w 1318767"/>
              <a:gd name="connsiteY3" fmla="*/ 293623 h 299973"/>
              <a:gd name="connsiteX4" fmla="*/ 1264411 w 1318767"/>
              <a:gd name="connsiteY4" fmla="*/ 293623 h 299973"/>
              <a:gd name="connsiteX5" fmla="*/ 1312417 w 1318767"/>
              <a:gd name="connsiteY5" fmla="*/ 246379 h 299973"/>
              <a:gd name="connsiteX6" fmla="*/ 1312417 w 1318767"/>
              <a:gd name="connsiteY6" fmla="*/ 54355 h 299973"/>
              <a:gd name="connsiteX7" fmla="*/ 1264411 w 1318767"/>
              <a:gd name="connsiteY7" fmla="*/ 6350 h 299973"/>
              <a:gd name="connsiteX8" fmla="*/ 53594 w 1318767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7" h="299973">
                <a:moveTo>
                  <a:pt x="53594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3594" y="293623"/>
                </a:cubicBezTo>
                <a:lnTo>
                  <a:pt x="1264411" y="293623"/>
                </a:lnTo>
                <a:cubicBezTo>
                  <a:pt x="1291082" y="293623"/>
                  <a:pt x="1312417" y="272288"/>
                  <a:pt x="1312417" y="246379"/>
                </a:cubicBezTo>
                <a:lnTo>
                  <a:pt x="1312417" y="54355"/>
                </a:lnTo>
                <a:cubicBezTo>
                  <a:pt x="1312417" y="28447"/>
                  <a:pt x="1291082" y="6350"/>
                  <a:pt x="1264411" y="6350"/>
                </a:cubicBezTo>
                <a:lnTo>
                  <a:pt x="5359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8489" y="6903466"/>
            <a:ext cx="1319529" cy="299973"/>
          </a:xfrm>
          <a:custGeom>
            <a:avLst/>
            <a:gdLst>
              <a:gd name="connsiteX0" fmla="*/ 54355 w 1319529"/>
              <a:gd name="connsiteY0" fmla="*/ 6350 h 299973"/>
              <a:gd name="connsiteX1" fmla="*/ 6350 w 1319529"/>
              <a:gd name="connsiteY1" fmla="*/ 54355 h 299973"/>
              <a:gd name="connsiteX2" fmla="*/ 6350 w 1319529"/>
              <a:gd name="connsiteY2" fmla="*/ 246379 h 299973"/>
              <a:gd name="connsiteX3" fmla="*/ 54355 w 1319529"/>
              <a:gd name="connsiteY3" fmla="*/ 293623 h 299973"/>
              <a:gd name="connsiteX4" fmla="*/ 1265173 w 1319529"/>
              <a:gd name="connsiteY4" fmla="*/ 293623 h 299973"/>
              <a:gd name="connsiteX5" fmla="*/ 1313179 w 1319529"/>
              <a:gd name="connsiteY5" fmla="*/ 246379 h 299973"/>
              <a:gd name="connsiteX6" fmla="*/ 1313179 w 1319529"/>
              <a:gd name="connsiteY6" fmla="*/ 54355 h 299973"/>
              <a:gd name="connsiteX7" fmla="*/ 1265173 w 1319529"/>
              <a:gd name="connsiteY7" fmla="*/ 6350 h 299973"/>
              <a:gd name="connsiteX8" fmla="*/ 54355 w 1319529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29" h="299973">
                <a:moveTo>
                  <a:pt x="54355" y="6350"/>
                </a:moveTo>
                <a:cubicBezTo>
                  <a:pt x="27686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6" y="293623"/>
                  <a:pt x="54355" y="293623"/>
                </a:cubicBezTo>
                <a:lnTo>
                  <a:pt x="1265173" y="293623"/>
                </a:lnTo>
                <a:cubicBezTo>
                  <a:pt x="1291082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082" y="6350"/>
                  <a:pt x="1265173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75319" y="6903466"/>
            <a:ext cx="1318768" cy="299973"/>
          </a:xfrm>
          <a:custGeom>
            <a:avLst/>
            <a:gdLst>
              <a:gd name="connsiteX0" fmla="*/ 53594 w 1318768"/>
              <a:gd name="connsiteY0" fmla="*/ 6350 h 299973"/>
              <a:gd name="connsiteX1" fmla="*/ 6350 w 1318768"/>
              <a:gd name="connsiteY1" fmla="*/ 54355 h 299973"/>
              <a:gd name="connsiteX2" fmla="*/ 6350 w 1318768"/>
              <a:gd name="connsiteY2" fmla="*/ 246379 h 299973"/>
              <a:gd name="connsiteX3" fmla="*/ 53594 w 1318768"/>
              <a:gd name="connsiteY3" fmla="*/ 293623 h 299973"/>
              <a:gd name="connsiteX4" fmla="*/ 1264412 w 1318768"/>
              <a:gd name="connsiteY4" fmla="*/ 293623 h 299973"/>
              <a:gd name="connsiteX5" fmla="*/ 1312418 w 1318768"/>
              <a:gd name="connsiteY5" fmla="*/ 246379 h 299973"/>
              <a:gd name="connsiteX6" fmla="*/ 1312418 w 1318768"/>
              <a:gd name="connsiteY6" fmla="*/ 54355 h 299973"/>
              <a:gd name="connsiteX7" fmla="*/ 1264412 w 1318768"/>
              <a:gd name="connsiteY7" fmla="*/ 6350 h 299973"/>
              <a:gd name="connsiteX8" fmla="*/ 53594 w 1318768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8" h="299973">
                <a:moveTo>
                  <a:pt x="53594" y="6350"/>
                </a:moveTo>
                <a:cubicBezTo>
                  <a:pt x="27686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6" y="293623"/>
                  <a:pt x="53594" y="293623"/>
                </a:cubicBezTo>
                <a:lnTo>
                  <a:pt x="1264412" y="293623"/>
                </a:lnTo>
                <a:cubicBezTo>
                  <a:pt x="1291082" y="293623"/>
                  <a:pt x="1312418" y="272288"/>
                  <a:pt x="1312418" y="246379"/>
                </a:cubicBezTo>
                <a:lnTo>
                  <a:pt x="1312418" y="54355"/>
                </a:lnTo>
                <a:cubicBezTo>
                  <a:pt x="1312418" y="28447"/>
                  <a:pt x="1291082" y="6350"/>
                  <a:pt x="1264412" y="6350"/>
                </a:cubicBezTo>
                <a:lnTo>
                  <a:pt x="5359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6908800"/>
            <a:ext cx="9169400" cy="304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822700" y="69596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上页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135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下页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216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结束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181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返回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019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首页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04900" y="736600"/>
            <a:ext cx="8204200" cy="584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63500" algn="l"/>
                <a:tab pos="228600" algn="l"/>
                <a:tab pos="279400" algn="l"/>
                <a:tab pos="317500" algn="l"/>
                <a:tab pos="330200" algn="l"/>
                <a:tab pos="635000" algn="l"/>
                <a:tab pos="711200" algn="l"/>
              </a:tabLst>
            </a:pPr>
            <a:r>
              <a:rPr lang="en-US" altLang="zh-CN" sz="2802" dirty="0" smtClean="0">
                <a:solidFill>
                  <a:srgbClr val="3333cc"/>
                </a:solidFill>
                <a:latin typeface="隶书" pitchFamily="18" charset="0"/>
                <a:cs typeface="隶书" pitchFamily="18" charset="0"/>
              </a:rPr>
              <a:t>性质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63500" algn="l"/>
                <a:tab pos="228600" algn="l"/>
                <a:tab pos="279400" algn="l"/>
                <a:tab pos="317500" algn="l"/>
                <a:tab pos="330200" algn="l"/>
                <a:tab pos="635000" algn="l"/>
                <a:tab pos="711200" algn="l"/>
              </a:tabLst>
            </a:pPr>
            <a:r>
              <a:rPr lang="en-US" altLang="zh-CN" dirty="0" smtClean="0"/>
              <a:t>			</a:t>
            </a:r>
            <a:r>
              <a:rPr lang="en-US" altLang="zh-CN" sz="276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</a:t>
            </a:r>
            <a:r>
              <a:rPr lang="en-US" altLang="zh-CN" sz="276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76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69" dirty="0" smtClean="0">
                <a:solidFill>
                  <a:srgbClr val="000000"/>
                </a:solidFill>
                <a:latin typeface="宋体-方正超大字符集" pitchFamily="18" charset="0"/>
                <a:cs typeface="宋体-方正超大字符集" pitchFamily="18" charset="0"/>
              </a:rPr>
              <a:t>包含零向量的任何向量</a:t>
            </a:r>
            <a:r>
              <a:rPr lang="en-US" altLang="zh-CN" sz="2769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69" dirty="0" smtClean="0">
                <a:solidFill>
                  <a:srgbClr val="000000"/>
                </a:solidFill>
                <a:latin typeface="宋体-方正超大字符集" pitchFamily="18" charset="0"/>
                <a:cs typeface="宋体-方正超大字符集" pitchFamily="18" charset="0"/>
              </a:rPr>
              <a:t>组是线性相关的</a:t>
            </a:r>
            <a:r>
              <a:rPr lang="en-US" altLang="zh-CN" sz="276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6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ts val="4900"/>
              </a:lnSpc>
              <a:tabLst>
                <a:tab pos="63500" algn="l"/>
                <a:tab pos="228600" algn="l"/>
                <a:tab pos="279400" algn="l"/>
                <a:tab pos="317500" algn="l"/>
                <a:tab pos="330200" algn="l"/>
                <a:tab pos="635000" algn="l"/>
                <a:tab pos="711200" algn="l"/>
              </a:tabLst>
            </a:pPr>
            <a:r>
              <a:rPr lang="en-US" altLang="zh-CN" dirty="0" smtClean="0"/>
              <a:t>		</a:t>
            </a:r>
            <a:r>
              <a:rPr lang="en-US" altLang="zh-CN" sz="284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en-US" altLang="zh-CN" sz="2844" dirty="0" smtClean="0">
                <a:solidFill>
                  <a:srgbClr val="000000"/>
                </a:solidFill>
                <a:latin typeface="宋体-方正超大字符集" pitchFamily="18" charset="0"/>
                <a:cs typeface="宋体-方正超大字符集" pitchFamily="18" charset="0"/>
              </a:rPr>
              <a:t>若</a:t>
            </a:r>
            <a:r>
              <a:rPr lang="en-US" altLang="zh-CN" sz="2844" dirty="0" smtClean="0">
                <a:solidFill>
                  <a:srgbClr val="000000"/>
                </a:solidFill>
                <a:latin typeface="宋体-方正超大字符集" pitchFamily="18" charset="0"/>
                <a:cs typeface="宋体-方正超大字符集" pitchFamily="18" charset="0"/>
              </a:rPr>
              <a:t>向量组</a:t>
            </a:r>
            <a:r>
              <a:rPr lang="en-US" altLang="zh-CN" sz="284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4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44" dirty="0" smtClean="0">
                <a:solidFill>
                  <a:srgbClr val="000000"/>
                </a:solidFill>
                <a:latin typeface="宋体-方正超大字符集" pitchFamily="18" charset="0"/>
                <a:cs typeface="宋体-方正超大字符集" pitchFamily="18" charset="0"/>
              </a:rPr>
              <a:t>：</a:t>
            </a:r>
            <a:r>
              <a:rPr lang="en-US" altLang="zh-CN" sz="3005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</a:t>
            </a:r>
            <a:r>
              <a:rPr lang="en-US" altLang="zh-CN" sz="165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4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3005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</a:t>
            </a:r>
            <a:r>
              <a:rPr lang="en-US" altLang="zh-CN" sz="165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4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44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84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3005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</a:t>
            </a:r>
            <a:r>
              <a:rPr lang="en-US" altLang="zh-CN" sz="165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84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44" dirty="0" smtClean="0">
                <a:solidFill>
                  <a:srgbClr val="000000"/>
                </a:solidFill>
                <a:latin typeface="宋体-方正超大字符集" pitchFamily="18" charset="0"/>
                <a:cs typeface="宋体-方正超大字符集" pitchFamily="18" charset="0"/>
              </a:rPr>
              <a:t>线性相关</a:t>
            </a:r>
            <a:r>
              <a:rPr lang="en-US" altLang="zh-CN" sz="284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44" dirty="0" smtClean="0">
                <a:solidFill>
                  <a:srgbClr val="000000"/>
                </a:solidFill>
                <a:latin typeface="宋体-方正超大字符集" pitchFamily="18" charset="0"/>
                <a:cs typeface="宋体-方正超大字符集" pitchFamily="18" charset="0"/>
              </a:rPr>
              <a:t>则</a:t>
            </a:r>
            <a:r>
              <a:rPr lang="en-US" altLang="zh-CN" sz="2844" dirty="0" smtClean="0">
                <a:solidFill>
                  <a:srgbClr val="000000"/>
                </a:solidFill>
                <a:latin typeface="宋体-方正超大字符集" pitchFamily="18" charset="0"/>
                <a:cs typeface="宋体-方正超大字符集" pitchFamily="18" charset="0"/>
              </a:rPr>
              <a:t>向量组</a:t>
            </a:r>
          </a:p>
          <a:p>
            <a:pPr>
              <a:lnSpc>
                <a:spcPts val="4300"/>
              </a:lnSpc>
              <a:tabLst>
                <a:tab pos="63500" algn="l"/>
                <a:tab pos="228600" algn="l"/>
                <a:tab pos="279400" algn="l"/>
                <a:tab pos="317500" algn="l"/>
                <a:tab pos="330200" algn="l"/>
                <a:tab pos="635000" algn="l"/>
                <a:tab pos="711200" algn="l"/>
              </a:tabLst>
            </a:pPr>
            <a:r>
              <a:rPr lang="en-US" altLang="zh-CN" dirty="0" smtClean="0"/>
              <a:t>							</a:t>
            </a:r>
            <a:r>
              <a:rPr lang="en-US" altLang="zh-CN" sz="284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4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4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3005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</a:t>
            </a:r>
            <a:r>
              <a:rPr lang="en-US" altLang="zh-CN" sz="165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4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44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84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3005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</a:t>
            </a:r>
            <a:r>
              <a:rPr lang="en-US" altLang="zh-CN" sz="165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84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3005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</a:t>
            </a:r>
            <a:r>
              <a:rPr lang="en-US" altLang="zh-CN" sz="165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1659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165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4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44" dirty="0" smtClean="0">
                <a:solidFill>
                  <a:srgbClr val="000000"/>
                </a:solidFill>
                <a:latin typeface="宋体-方正超大字符集" pitchFamily="18" charset="0"/>
                <a:cs typeface="宋体-方正超大字符集" pitchFamily="18" charset="0"/>
              </a:rPr>
              <a:t>也线性相关</a:t>
            </a:r>
            <a:r>
              <a:rPr lang="en-US" altLang="zh-CN" sz="284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844" dirty="0" smtClean="0">
                <a:solidFill>
                  <a:srgbClr val="000000"/>
                </a:solidFill>
                <a:latin typeface="宋体-方正超大字符集" pitchFamily="18" charset="0"/>
                <a:cs typeface="宋体-方正超大字符集" pitchFamily="18" charset="0"/>
              </a:rPr>
              <a:t>反言之</a:t>
            </a:r>
            <a:r>
              <a:rPr lang="en-US" altLang="zh-CN" sz="284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44" dirty="0" smtClean="0">
                <a:solidFill>
                  <a:srgbClr val="000000"/>
                </a:solidFill>
                <a:latin typeface="宋体-方正超大字符集" pitchFamily="18" charset="0"/>
                <a:cs typeface="宋体-方正超大字符集" pitchFamily="18" charset="0"/>
              </a:rPr>
              <a:t>若向量组</a:t>
            </a:r>
          </a:p>
          <a:p>
            <a:pPr>
              <a:lnSpc>
                <a:spcPts val="3900"/>
              </a:lnSpc>
              <a:tabLst>
                <a:tab pos="63500" algn="l"/>
                <a:tab pos="228600" algn="l"/>
                <a:tab pos="279400" algn="l"/>
                <a:tab pos="317500" algn="l"/>
                <a:tab pos="330200" algn="l"/>
                <a:tab pos="635000" algn="l"/>
                <a:tab pos="711200" algn="l"/>
              </a:tabLst>
            </a:pPr>
            <a:r>
              <a:rPr lang="en-US" altLang="zh-CN" dirty="0" smtClean="0"/>
              <a:t>							</a:t>
            </a:r>
            <a:r>
              <a:rPr lang="en-US" altLang="zh-CN" sz="284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4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44" dirty="0" smtClean="0">
                <a:solidFill>
                  <a:srgbClr val="000000"/>
                </a:solidFill>
                <a:latin typeface="宋体-方正超大字符集" pitchFamily="18" charset="0"/>
                <a:cs typeface="宋体-方正超大字符集" pitchFamily="18" charset="0"/>
              </a:rPr>
              <a:t>线性无关</a:t>
            </a:r>
            <a:r>
              <a:rPr lang="en-US" altLang="zh-CN" sz="284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44" dirty="0" smtClean="0">
                <a:solidFill>
                  <a:srgbClr val="000000"/>
                </a:solidFill>
                <a:latin typeface="宋体-方正超大字符集" pitchFamily="18" charset="0"/>
                <a:cs typeface="宋体-方正超大字符集" pitchFamily="18" charset="0"/>
              </a:rPr>
              <a:t>则</a:t>
            </a:r>
            <a:r>
              <a:rPr lang="en-US" altLang="zh-CN" sz="2844" dirty="0" smtClean="0">
                <a:solidFill>
                  <a:srgbClr val="000000"/>
                </a:solidFill>
                <a:latin typeface="宋体-方正超大字符集" pitchFamily="18" charset="0"/>
                <a:cs typeface="宋体-方正超大字符集" pitchFamily="18" charset="0"/>
              </a:rPr>
              <a:t>向量组</a:t>
            </a:r>
            <a:r>
              <a:rPr lang="en-US" altLang="zh-CN" sz="284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44" dirty="0" smtClean="0">
                <a:solidFill>
                  <a:srgbClr val="000000"/>
                </a:solidFill>
                <a:latin typeface="宋体-方正超大字符集" pitchFamily="18" charset="0"/>
                <a:cs typeface="宋体-方正超大字符集" pitchFamily="18" charset="0"/>
              </a:rPr>
              <a:t>也线性无关</a:t>
            </a:r>
            <a:r>
              <a:rPr lang="en-US" altLang="zh-CN" sz="284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4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63500" algn="l"/>
                <a:tab pos="228600" algn="l"/>
                <a:tab pos="279400" algn="l"/>
                <a:tab pos="317500" algn="l"/>
                <a:tab pos="330200" algn="l"/>
                <a:tab pos="635000" algn="l"/>
                <a:tab pos="711200" algn="l"/>
              </a:tabLst>
            </a:pPr>
            <a:r>
              <a:rPr lang="en-US" altLang="zh-CN" dirty="0" smtClean="0"/>
              <a:t>	</a:t>
            </a:r>
            <a:r>
              <a:rPr lang="en-US" altLang="zh-CN" sz="2567" dirty="0" smtClean="0">
                <a:solidFill>
                  <a:srgbClr val="000000"/>
                </a:solidFill>
                <a:latin typeface="宋体-方正超大字符集" pitchFamily="18" charset="0"/>
                <a:cs typeface="宋体-方正超大字符集" pitchFamily="18" charset="0"/>
              </a:rPr>
              <a:t>（</a:t>
            </a:r>
            <a:r>
              <a:rPr lang="en-US" altLang="zh-CN" sz="256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56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67" dirty="0" smtClean="0">
                <a:solidFill>
                  <a:srgbClr val="000000"/>
                </a:solidFill>
                <a:latin typeface="宋体-方正超大字符集" pitchFamily="18" charset="0"/>
                <a:cs typeface="宋体-方正超大字符集" pitchFamily="18" charset="0"/>
              </a:rPr>
              <a:t>）</a:t>
            </a:r>
            <a:r>
              <a:rPr lang="en-US" altLang="zh-CN" sz="256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567" dirty="0" smtClean="0">
                <a:solidFill>
                  <a:srgbClr val="000000"/>
                </a:solidFill>
                <a:latin typeface="宋体-方正超大字符集" pitchFamily="18" charset="0"/>
                <a:cs typeface="宋体-方正超大字符集" pitchFamily="18" charset="0"/>
              </a:rPr>
              <a:t>个</a:t>
            </a:r>
            <a:r>
              <a:rPr lang="en-US" altLang="zh-CN" sz="256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567" dirty="0" smtClean="0">
                <a:solidFill>
                  <a:srgbClr val="000000"/>
                </a:solidFill>
                <a:latin typeface="宋体-方正超大字符集" pitchFamily="18" charset="0"/>
                <a:cs typeface="宋体-方正超大字符集" pitchFamily="18" charset="0"/>
              </a:rPr>
              <a:t>维向量组成的向量组，</a:t>
            </a:r>
            <a:r>
              <a:rPr lang="en-US" altLang="zh-CN" sz="2567" dirty="0" smtClean="0">
                <a:solidFill>
                  <a:srgbClr val="000000"/>
                </a:solidFill>
                <a:latin typeface="宋体-方正超大字符集" pitchFamily="18" charset="0"/>
                <a:cs typeface="宋体-方正超大字符集" pitchFamily="18" charset="0"/>
              </a:rPr>
              <a:t>当维数</a:t>
            </a:r>
            <a:r>
              <a:rPr lang="en-US" altLang="zh-CN" sz="256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6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567" dirty="0" smtClean="0">
                <a:solidFill>
                  <a:srgbClr val="000000"/>
                </a:solidFill>
                <a:latin typeface="宋体-方正超大字符集" pitchFamily="18" charset="0"/>
                <a:cs typeface="宋体-方正超大字符集" pitchFamily="18" charset="0"/>
              </a:rPr>
              <a:t>小于向量</a:t>
            </a:r>
          </a:p>
          <a:p>
            <a:pPr>
              <a:lnSpc>
                <a:spcPts val="3800"/>
              </a:lnSpc>
              <a:tabLst>
                <a:tab pos="63500" algn="l"/>
                <a:tab pos="228600" algn="l"/>
                <a:tab pos="279400" algn="l"/>
                <a:tab pos="317500" algn="l"/>
                <a:tab pos="330200" algn="l"/>
                <a:tab pos="635000" algn="l"/>
                <a:tab pos="711200" algn="l"/>
              </a:tabLst>
            </a:pPr>
            <a:r>
              <a:rPr lang="en-US" altLang="zh-CN" dirty="0" smtClean="0"/>
              <a:t>						</a:t>
            </a:r>
            <a:r>
              <a:rPr lang="en-US" altLang="zh-CN" sz="2567" dirty="0" smtClean="0">
                <a:solidFill>
                  <a:srgbClr val="000000"/>
                </a:solidFill>
                <a:latin typeface="宋体-方正超大字符集" pitchFamily="18" charset="0"/>
                <a:cs typeface="宋体-方正超大字符集" pitchFamily="18" charset="0"/>
              </a:rPr>
              <a:t>个</a:t>
            </a:r>
            <a:r>
              <a:rPr lang="en-US" altLang="zh-CN" sz="2567" dirty="0" smtClean="0">
                <a:solidFill>
                  <a:srgbClr val="000000"/>
                </a:solidFill>
                <a:latin typeface="宋体-方正超大字符集" pitchFamily="18" charset="0"/>
                <a:cs typeface="宋体-方正超大字符集" pitchFamily="18" charset="0"/>
              </a:rPr>
              <a:t>数</a:t>
            </a:r>
            <a:r>
              <a:rPr lang="en-US" altLang="zh-CN" sz="256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6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56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67" dirty="0" smtClean="0">
                <a:solidFill>
                  <a:srgbClr val="000000"/>
                </a:solidFill>
                <a:latin typeface="宋体-方正超大字符集" pitchFamily="18" charset="0"/>
                <a:cs typeface="宋体-方正超大字符集" pitchFamily="18" charset="0"/>
              </a:rPr>
              <a:t>时一定线性相关</a:t>
            </a:r>
            <a:r>
              <a:rPr lang="en-US" altLang="zh-CN" sz="256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67" dirty="0" smtClean="0">
                <a:solidFill>
                  <a:srgbClr val="000000"/>
                </a:solidFill>
                <a:latin typeface="宋体-方正超大字符集" pitchFamily="18" charset="0"/>
                <a:cs typeface="宋体-方正超大字符集" pitchFamily="18" charset="0"/>
              </a:rPr>
              <a:t>。特别的</a:t>
            </a:r>
            <a:r>
              <a:rPr lang="en-US" altLang="zh-CN" sz="256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6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56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256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567" dirty="0" smtClean="0">
                <a:solidFill>
                  <a:srgbClr val="000000"/>
                </a:solidFill>
                <a:latin typeface="宋体-方正超大字符集" pitchFamily="18" charset="0"/>
                <a:cs typeface="宋体-方正超大字符集" pitchFamily="18" charset="0"/>
              </a:rPr>
              <a:t>个</a:t>
            </a:r>
            <a:r>
              <a:rPr lang="en-US" altLang="zh-CN" sz="256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6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56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67" dirty="0" smtClean="0">
                <a:solidFill>
                  <a:srgbClr val="000000"/>
                </a:solidFill>
                <a:latin typeface="宋体-方正超大字符集" pitchFamily="18" charset="0"/>
                <a:cs typeface="宋体-方正超大字符集" pitchFamily="18" charset="0"/>
              </a:rPr>
              <a:t>维</a:t>
            </a:r>
            <a:r>
              <a:rPr lang="en-US" altLang="zh-CN" sz="2567" dirty="0" smtClean="0">
                <a:solidFill>
                  <a:srgbClr val="000000"/>
                </a:solidFill>
                <a:latin typeface="宋体-方正超大字符集" pitchFamily="18" charset="0"/>
                <a:cs typeface="宋体-方正超大字符集" pitchFamily="18" charset="0"/>
              </a:rPr>
              <a:t>向</a:t>
            </a:r>
          </a:p>
          <a:p>
            <a:pPr>
              <a:lnSpc>
                <a:spcPts val="3800"/>
              </a:lnSpc>
              <a:tabLst>
                <a:tab pos="63500" algn="l"/>
                <a:tab pos="228600" algn="l"/>
                <a:tab pos="279400" algn="l"/>
                <a:tab pos="317500" algn="l"/>
                <a:tab pos="330200" algn="l"/>
                <a:tab pos="635000" algn="l"/>
                <a:tab pos="711200" algn="l"/>
              </a:tabLst>
            </a:pPr>
            <a:r>
              <a:rPr lang="en-US" altLang="zh-CN" dirty="0" smtClean="0"/>
              <a:t>						</a:t>
            </a:r>
            <a:r>
              <a:rPr lang="en-US" altLang="zh-CN" sz="2567" dirty="0" smtClean="0">
                <a:solidFill>
                  <a:srgbClr val="000000"/>
                </a:solidFill>
                <a:latin typeface="宋体-方正超大字符集" pitchFamily="18" charset="0"/>
                <a:cs typeface="宋体-方正超大字符集" pitchFamily="18" charset="0"/>
              </a:rPr>
              <a:t>量必线性相关。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300"/>
              </a:lnSpc>
              <a:tabLst>
                <a:tab pos="63500" algn="l"/>
                <a:tab pos="228600" algn="l"/>
                <a:tab pos="279400" algn="l"/>
                <a:tab pos="317500" algn="l"/>
                <a:tab pos="330200" algn="l"/>
                <a:tab pos="635000" algn="l"/>
                <a:tab pos="711200" algn="l"/>
              </a:tabLst>
            </a:pPr>
            <a:r>
              <a:rPr lang="en-US" altLang="zh-CN" dirty="0" smtClean="0"/>
              <a:t>				</a:t>
            </a:r>
            <a:r>
              <a:rPr lang="en-US" altLang="zh-CN" sz="265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(4)</a:t>
            </a:r>
            <a:r>
              <a:rPr lang="en-US" altLang="zh-CN" sz="2653" dirty="0" smtClean="0">
                <a:solidFill>
                  <a:srgbClr val="000000"/>
                </a:solidFill>
                <a:latin typeface="宋体-方正超大字符集" pitchFamily="18" charset="0"/>
                <a:cs typeface="宋体-方正超大字符集" pitchFamily="18" charset="0"/>
              </a:rPr>
              <a:t>设向量组</a:t>
            </a:r>
            <a:r>
              <a:rPr lang="en-US" altLang="zh-CN" sz="2653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65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804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</a:t>
            </a:r>
            <a:r>
              <a:rPr lang="en-US" altLang="zh-CN" sz="154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65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4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</a:t>
            </a:r>
            <a:r>
              <a:rPr lang="en-US" altLang="zh-CN" sz="154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65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653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65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4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</a:t>
            </a:r>
            <a:r>
              <a:rPr lang="en-US" altLang="zh-CN" sz="154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653" dirty="0" smtClean="0">
                <a:solidFill>
                  <a:srgbClr val="000000"/>
                </a:solidFill>
                <a:latin typeface="宋体-方正超大字符集" pitchFamily="18" charset="0"/>
                <a:cs typeface="宋体-方正超大字符集" pitchFamily="18" charset="0"/>
              </a:rPr>
              <a:t>线性无关</a:t>
            </a:r>
            <a:r>
              <a:rPr lang="en-US" altLang="zh-CN" sz="265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653" dirty="0" smtClean="0">
                <a:solidFill>
                  <a:srgbClr val="000000"/>
                </a:solidFill>
                <a:latin typeface="宋体-方正超大字符集" pitchFamily="18" charset="0"/>
                <a:cs typeface="宋体-方正超大字符集" pitchFamily="18" charset="0"/>
              </a:rPr>
              <a:t>而</a:t>
            </a:r>
            <a:r>
              <a:rPr lang="en-US" altLang="zh-CN" sz="2653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65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5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804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</a:t>
            </a:r>
            <a:r>
              <a:rPr lang="en-US" altLang="zh-CN" sz="154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65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653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65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4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</a:t>
            </a:r>
            <a:r>
              <a:rPr lang="en-US" altLang="zh-CN" sz="154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65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653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>
              <a:lnSpc>
                <a:spcPts val="3700"/>
              </a:lnSpc>
              <a:tabLst>
                <a:tab pos="63500" algn="l"/>
                <a:tab pos="228600" algn="l"/>
                <a:tab pos="279400" algn="l"/>
                <a:tab pos="317500" algn="l"/>
                <a:tab pos="330200" algn="l"/>
                <a:tab pos="635000" algn="l"/>
                <a:tab pos="711200" algn="l"/>
              </a:tabLst>
            </a:pPr>
            <a:r>
              <a:rPr lang="en-US" altLang="zh-CN" dirty="0" smtClean="0"/>
              <a:t>				</a:t>
            </a:r>
            <a:r>
              <a:rPr lang="en-US" altLang="zh-CN" sz="2653" dirty="0" smtClean="0">
                <a:solidFill>
                  <a:srgbClr val="000000"/>
                </a:solidFill>
                <a:latin typeface="宋体-方正超大字符集" pitchFamily="18" charset="0"/>
                <a:cs typeface="宋体-方正超大字符集" pitchFamily="18" charset="0"/>
              </a:rPr>
              <a:t>线</a:t>
            </a:r>
            <a:r>
              <a:rPr lang="en-US" altLang="zh-CN" sz="2653" dirty="0" smtClean="0">
                <a:solidFill>
                  <a:srgbClr val="000000"/>
                </a:solidFill>
                <a:latin typeface="宋体-方正超大字符集" pitchFamily="18" charset="0"/>
                <a:cs typeface="宋体-方正超大字符集" pitchFamily="18" charset="0"/>
              </a:rPr>
              <a:t>性</a:t>
            </a:r>
            <a:r>
              <a:rPr lang="en-US" altLang="zh-CN" sz="2653" dirty="0" smtClean="0">
                <a:solidFill>
                  <a:srgbClr val="000000"/>
                </a:solidFill>
                <a:latin typeface="宋体-方正超大字符集" pitchFamily="18" charset="0"/>
                <a:cs typeface="宋体-方正超大字符集" pitchFamily="18" charset="0"/>
              </a:rPr>
              <a:t>相</a:t>
            </a:r>
            <a:r>
              <a:rPr lang="en-US" altLang="zh-CN" sz="2653" dirty="0" smtClean="0">
                <a:solidFill>
                  <a:srgbClr val="000000"/>
                </a:solidFill>
                <a:latin typeface="宋体-方正超大字符集" pitchFamily="18" charset="0"/>
                <a:cs typeface="宋体-方正超大字符集" pitchFamily="18" charset="0"/>
              </a:rPr>
              <a:t>关</a:t>
            </a:r>
            <a:r>
              <a:rPr lang="en-US" altLang="zh-CN" sz="265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653" dirty="0" smtClean="0">
                <a:solidFill>
                  <a:srgbClr val="000000"/>
                </a:solidFill>
                <a:latin typeface="宋体-方正超大字符集" pitchFamily="18" charset="0"/>
                <a:cs typeface="宋体-方正超大字符集" pitchFamily="18" charset="0"/>
              </a:rPr>
              <a:t>则</a:t>
            </a:r>
            <a:r>
              <a:rPr lang="en-US" altLang="zh-CN" sz="2653" dirty="0" smtClean="0">
                <a:solidFill>
                  <a:srgbClr val="000000"/>
                </a:solidFill>
                <a:latin typeface="宋体-方正超大字符集" pitchFamily="18" charset="0"/>
                <a:cs typeface="宋体-方正超大字符集" pitchFamily="18" charset="0"/>
              </a:rPr>
              <a:t>向量</a:t>
            </a:r>
            <a:r>
              <a:rPr lang="en-US" altLang="zh-CN" sz="265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53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653" dirty="0" smtClean="0">
                <a:solidFill>
                  <a:srgbClr val="000000"/>
                </a:solidFill>
                <a:latin typeface="宋体-方正超大字符集" pitchFamily="18" charset="0"/>
                <a:cs typeface="宋体-方正超大字符集" pitchFamily="18" charset="0"/>
              </a:rPr>
              <a:t>必能由向量组</a:t>
            </a:r>
            <a:r>
              <a:rPr lang="en-US" altLang="zh-CN" sz="2653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653" dirty="0" smtClean="0">
                <a:solidFill>
                  <a:srgbClr val="000000"/>
                </a:solidFill>
                <a:latin typeface="宋体-方正超大字符集" pitchFamily="18" charset="0"/>
                <a:cs typeface="宋体-方正超大字符集" pitchFamily="18" charset="0"/>
              </a:rPr>
              <a:t>线性表示</a:t>
            </a:r>
            <a:r>
              <a:rPr lang="en-US" altLang="zh-CN" sz="265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653" dirty="0" smtClean="0">
                <a:solidFill>
                  <a:srgbClr val="000000"/>
                </a:solidFill>
                <a:latin typeface="宋体-方正超大字符集" pitchFamily="18" charset="0"/>
                <a:cs typeface="宋体-方正超大字符集" pitchFamily="18" charset="0"/>
              </a:rPr>
              <a:t>且</a:t>
            </a:r>
            <a:r>
              <a:rPr lang="en-US" altLang="zh-CN" sz="2653" dirty="0" smtClean="0">
                <a:solidFill>
                  <a:srgbClr val="000000"/>
                </a:solidFill>
                <a:latin typeface="宋体-方正超大字符集" pitchFamily="18" charset="0"/>
                <a:cs typeface="宋体-方正超大字符集" pitchFamily="18" charset="0"/>
              </a:rPr>
              <a:t>表</a:t>
            </a:r>
            <a:r>
              <a:rPr lang="en-US" altLang="zh-CN" sz="2653" dirty="0" smtClean="0">
                <a:solidFill>
                  <a:srgbClr val="000000"/>
                </a:solidFill>
                <a:latin typeface="宋体-方正超大字符集" pitchFamily="18" charset="0"/>
                <a:cs typeface="宋体-方正超大字符集" pitchFamily="18" charset="0"/>
              </a:rPr>
              <a:t>示</a:t>
            </a:r>
            <a:r>
              <a:rPr lang="en-US" altLang="zh-CN" sz="2653" dirty="0" smtClean="0">
                <a:solidFill>
                  <a:srgbClr val="000000"/>
                </a:solidFill>
                <a:latin typeface="宋体-方正超大字符集" pitchFamily="18" charset="0"/>
                <a:cs typeface="宋体-方正超大字符集" pitchFamily="18" charset="0"/>
              </a:rPr>
              <a:t>式</a:t>
            </a:r>
          </a:p>
          <a:p>
            <a:pPr>
              <a:lnSpc>
                <a:spcPts val="3900"/>
              </a:lnSpc>
              <a:tabLst>
                <a:tab pos="63500" algn="l"/>
                <a:tab pos="228600" algn="l"/>
                <a:tab pos="279400" algn="l"/>
                <a:tab pos="317500" algn="l"/>
                <a:tab pos="330200" algn="l"/>
                <a:tab pos="635000" algn="l"/>
                <a:tab pos="711200" algn="l"/>
              </a:tabLst>
            </a:pPr>
            <a:r>
              <a:rPr lang="en-US" altLang="zh-CN" dirty="0" smtClean="0"/>
              <a:t>					</a:t>
            </a:r>
            <a:r>
              <a:rPr lang="en-US" altLang="zh-CN" sz="2653" dirty="0" smtClean="0">
                <a:solidFill>
                  <a:srgbClr val="000000"/>
                </a:solidFill>
                <a:latin typeface="宋体-方正超大字符集" pitchFamily="18" charset="0"/>
                <a:cs typeface="宋体-方正超大字符集" pitchFamily="18" charset="0"/>
              </a:rPr>
              <a:t>是唯一的</a:t>
            </a:r>
            <a:r>
              <a:rPr lang="en-US" altLang="zh-CN" sz="265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61695"/>
            <a:ext cx="9144000" cy="6845300"/>
          </a:xfrm>
          <a:custGeom>
            <a:avLst/>
            <a:gdLst>
              <a:gd name="connsiteX0" fmla="*/ 0 w 9144000"/>
              <a:gd name="connsiteY0" fmla="*/ 0 h 6845300"/>
              <a:gd name="connsiteX1" fmla="*/ 9143999 w 9144000"/>
              <a:gd name="connsiteY1" fmla="*/ 0 h 6845300"/>
              <a:gd name="connsiteX2" fmla="*/ 9143999 w 9144000"/>
              <a:gd name="connsiteY2" fmla="*/ 6845299 h 6845300"/>
              <a:gd name="connsiteX3" fmla="*/ 0 w 9144000"/>
              <a:gd name="connsiteY3" fmla="*/ 6845299 h 6845300"/>
              <a:gd name="connsiteX4" fmla="*/ 0 w 9144000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45300">
                <a:moveTo>
                  <a:pt x="0" y="0"/>
                </a:moveTo>
                <a:lnTo>
                  <a:pt x="9143999" y="0"/>
                </a:lnTo>
                <a:lnTo>
                  <a:pt x="9143999" y="6845299"/>
                </a:lnTo>
                <a:lnTo>
                  <a:pt x="0" y="68452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95865" y="6913371"/>
            <a:ext cx="1317244" cy="299974"/>
          </a:xfrm>
          <a:custGeom>
            <a:avLst/>
            <a:gdLst>
              <a:gd name="connsiteX0" fmla="*/ 54355 w 1317244"/>
              <a:gd name="connsiteY0" fmla="*/ 6350 h 299974"/>
              <a:gd name="connsiteX1" fmla="*/ 6350 w 1317244"/>
              <a:gd name="connsiteY1" fmla="*/ 54356 h 299974"/>
              <a:gd name="connsiteX2" fmla="*/ 6350 w 1317244"/>
              <a:gd name="connsiteY2" fmla="*/ 245618 h 299974"/>
              <a:gd name="connsiteX3" fmla="*/ 54355 w 1317244"/>
              <a:gd name="connsiteY3" fmla="*/ 293623 h 299974"/>
              <a:gd name="connsiteX4" fmla="*/ 1263650 w 1317244"/>
              <a:gd name="connsiteY4" fmla="*/ 293623 h 299974"/>
              <a:gd name="connsiteX5" fmla="*/ 1310894 w 1317244"/>
              <a:gd name="connsiteY5" fmla="*/ 245618 h 299974"/>
              <a:gd name="connsiteX6" fmla="*/ 1310894 w 1317244"/>
              <a:gd name="connsiteY6" fmla="*/ 54356 h 299974"/>
              <a:gd name="connsiteX7" fmla="*/ 1263650 w 1317244"/>
              <a:gd name="connsiteY7" fmla="*/ 6350 h 299974"/>
              <a:gd name="connsiteX8" fmla="*/ 54355 w 1317244"/>
              <a:gd name="connsiteY8" fmla="*/ 6350 h 2999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7244" h="299974">
                <a:moveTo>
                  <a:pt x="54355" y="6350"/>
                </a:moveTo>
                <a:cubicBezTo>
                  <a:pt x="27686" y="6350"/>
                  <a:pt x="6350" y="27685"/>
                  <a:pt x="6350" y="54356"/>
                </a:cubicBezTo>
                <a:lnTo>
                  <a:pt x="6350" y="245618"/>
                </a:lnTo>
                <a:cubicBezTo>
                  <a:pt x="6350" y="272288"/>
                  <a:pt x="27686" y="293623"/>
                  <a:pt x="54355" y="293623"/>
                </a:cubicBezTo>
                <a:lnTo>
                  <a:pt x="1263650" y="293623"/>
                </a:lnTo>
                <a:cubicBezTo>
                  <a:pt x="1289558" y="293623"/>
                  <a:pt x="1310894" y="272288"/>
                  <a:pt x="1310894" y="245618"/>
                </a:cubicBezTo>
                <a:lnTo>
                  <a:pt x="1310894" y="54356"/>
                </a:lnTo>
                <a:cubicBezTo>
                  <a:pt x="1310894" y="27685"/>
                  <a:pt x="1289558" y="6350"/>
                  <a:pt x="1263650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92761" y="6903466"/>
            <a:ext cx="1319530" cy="299973"/>
          </a:xfrm>
          <a:custGeom>
            <a:avLst/>
            <a:gdLst>
              <a:gd name="connsiteX0" fmla="*/ 54355 w 1319530"/>
              <a:gd name="connsiteY0" fmla="*/ 6350 h 299973"/>
              <a:gd name="connsiteX1" fmla="*/ 6350 w 1319530"/>
              <a:gd name="connsiteY1" fmla="*/ 54355 h 299973"/>
              <a:gd name="connsiteX2" fmla="*/ 6350 w 1319530"/>
              <a:gd name="connsiteY2" fmla="*/ 246379 h 299973"/>
              <a:gd name="connsiteX3" fmla="*/ 54355 w 1319530"/>
              <a:gd name="connsiteY3" fmla="*/ 293623 h 299973"/>
              <a:gd name="connsiteX4" fmla="*/ 1265174 w 1319530"/>
              <a:gd name="connsiteY4" fmla="*/ 293623 h 299973"/>
              <a:gd name="connsiteX5" fmla="*/ 1313179 w 1319530"/>
              <a:gd name="connsiteY5" fmla="*/ 246379 h 299973"/>
              <a:gd name="connsiteX6" fmla="*/ 1313179 w 1319530"/>
              <a:gd name="connsiteY6" fmla="*/ 54355 h 299973"/>
              <a:gd name="connsiteX7" fmla="*/ 1265174 w 1319530"/>
              <a:gd name="connsiteY7" fmla="*/ 6350 h 299973"/>
              <a:gd name="connsiteX8" fmla="*/ 54355 w 1319530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30" h="299973">
                <a:moveTo>
                  <a:pt x="54355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4355" y="293623"/>
                </a:cubicBezTo>
                <a:lnTo>
                  <a:pt x="1265174" y="293623"/>
                </a:lnTo>
                <a:cubicBezTo>
                  <a:pt x="1291844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844" y="6350"/>
                  <a:pt x="1265174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605659" y="6903466"/>
            <a:ext cx="1319530" cy="299973"/>
          </a:xfrm>
          <a:custGeom>
            <a:avLst/>
            <a:gdLst>
              <a:gd name="connsiteX0" fmla="*/ 54355 w 1319530"/>
              <a:gd name="connsiteY0" fmla="*/ 6350 h 299973"/>
              <a:gd name="connsiteX1" fmla="*/ 6350 w 1319530"/>
              <a:gd name="connsiteY1" fmla="*/ 54355 h 299973"/>
              <a:gd name="connsiteX2" fmla="*/ 6350 w 1319530"/>
              <a:gd name="connsiteY2" fmla="*/ 246379 h 299973"/>
              <a:gd name="connsiteX3" fmla="*/ 54355 w 1319530"/>
              <a:gd name="connsiteY3" fmla="*/ 293623 h 299973"/>
              <a:gd name="connsiteX4" fmla="*/ 1265173 w 1319530"/>
              <a:gd name="connsiteY4" fmla="*/ 293623 h 299973"/>
              <a:gd name="connsiteX5" fmla="*/ 1313179 w 1319530"/>
              <a:gd name="connsiteY5" fmla="*/ 246379 h 299973"/>
              <a:gd name="connsiteX6" fmla="*/ 1313179 w 1319530"/>
              <a:gd name="connsiteY6" fmla="*/ 54355 h 299973"/>
              <a:gd name="connsiteX7" fmla="*/ 1265173 w 1319530"/>
              <a:gd name="connsiteY7" fmla="*/ 6350 h 299973"/>
              <a:gd name="connsiteX8" fmla="*/ 54355 w 1319530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30" h="299973">
                <a:moveTo>
                  <a:pt x="54355" y="6350"/>
                </a:moveTo>
                <a:cubicBezTo>
                  <a:pt x="28447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8447" y="293623"/>
                  <a:pt x="54355" y="293623"/>
                </a:cubicBezTo>
                <a:lnTo>
                  <a:pt x="1265173" y="293623"/>
                </a:lnTo>
                <a:cubicBezTo>
                  <a:pt x="1291843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843" y="6350"/>
                  <a:pt x="1265173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99591" y="6903466"/>
            <a:ext cx="1318768" cy="299973"/>
          </a:xfrm>
          <a:custGeom>
            <a:avLst/>
            <a:gdLst>
              <a:gd name="connsiteX0" fmla="*/ 54356 w 1318768"/>
              <a:gd name="connsiteY0" fmla="*/ 6350 h 299973"/>
              <a:gd name="connsiteX1" fmla="*/ 6350 w 1318768"/>
              <a:gd name="connsiteY1" fmla="*/ 54355 h 299973"/>
              <a:gd name="connsiteX2" fmla="*/ 6350 w 1318768"/>
              <a:gd name="connsiteY2" fmla="*/ 246379 h 299973"/>
              <a:gd name="connsiteX3" fmla="*/ 54356 w 1318768"/>
              <a:gd name="connsiteY3" fmla="*/ 293623 h 299973"/>
              <a:gd name="connsiteX4" fmla="*/ 1265173 w 1318768"/>
              <a:gd name="connsiteY4" fmla="*/ 293623 h 299973"/>
              <a:gd name="connsiteX5" fmla="*/ 1312418 w 1318768"/>
              <a:gd name="connsiteY5" fmla="*/ 246379 h 299973"/>
              <a:gd name="connsiteX6" fmla="*/ 1312418 w 1318768"/>
              <a:gd name="connsiteY6" fmla="*/ 54355 h 299973"/>
              <a:gd name="connsiteX7" fmla="*/ 1265173 w 1318768"/>
              <a:gd name="connsiteY7" fmla="*/ 6350 h 299973"/>
              <a:gd name="connsiteX8" fmla="*/ 54356 w 1318768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8" h="299973">
                <a:moveTo>
                  <a:pt x="54356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4356" y="293623"/>
                </a:cubicBezTo>
                <a:lnTo>
                  <a:pt x="1265173" y="293623"/>
                </a:lnTo>
                <a:cubicBezTo>
                  <a:pt x="1291082" y="293623"/>
                  <a:pt x="1312418" y="272288"/>
                  <a:pt x="1312418" y="246379"/>
                </a:cubicBezTo>
                <a:lnTo>
                  <a:pt x="1312418" y="54355"/>
                </a:lnTo>
                <a:cubicBezTo>
                  <a:pt x="1312418" y="28447"/>
                  <a:pt x="1291082" y="6350"/>
                  <a:pt x="1265173" y="6350"/>
                </a:cubicBezTo>
                <a:lnTo>
                  <a:pt x="54356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86693" y="6903466"/>
            <a:ext cx="1318767" cy="299973"/>
          </a:xfrm>
          <a:custGeom>
            <a:avLst/>
            <a:gdLst>
              <a:gd name="connsiteX0" fmla="*/ 53594 w 1318767"/>
              <a:gd name="connsiteY0" fmla="*/ 6350 h 299973"/>
              <a:gd name="connsiteX1" fmla="*/ 6350 w 1318767"/>
              <a:gd name="connsiteY1" fmla="*/ 54355 h 299973"/>
              <a:gd name="connsiteX2" fmla="*/ 6350 w 1318767"/>
              <a:gd name="connsiteY2" fmla="*/ 246379 h 299973"/>
              <a:gd name="connsiteX3" fmla="*/ 53594 w 1318767"/>
              <a:gd name="connsiteY3" fmla="*/ 293623 h 299973"/>
              <a:gd name="connsiteX4" fmla="*/ 1264411 w 1318767"/>
              <a:gd name="connsiteY4" fmla="*/ 293623 h 299973"/>
              <a:gd name="connsiteX5" fmla="*/ 1312417 w 1318767"/>
              <a:gd name="connsiteY5" fmla="*/ 246379 h 299973"/>
              <a:gd name="connsiteX6" fmla="*/ 1312417 w 1318767"/>
              <a:gd name="connsiteY6" fmla="*/ 54355 h 299973"/>
              <a:gd name="connsiteX7" fmla="*/ 1264411 w 1318767"/>
              <a:gd name="connsiteY7" fmla="*/ 6350 h 299973"/>
              <a:gd name="connsiteX8" fmla="*/ 53594 w 1318767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7" h="299973">
                <a:moveTo>
                  <a:pt x="53594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3594" y="293623"/>
                </a:cubicBezTo>
                <a:lnTo>
                  <a:pt x="1264411" y="293623"/>
                </a:lnTo>
                <a:cubicBezTo>
                  <a:pt x="1291082" y="293623"/>
                  <a:pt x="1312417" y="272288"/>
                  <a:pt x="1312417" y="246379"/>
                </a:cubicBezTo>
                <a:lnTo>
                  <a:pt x="1312417" y="54355"/>
                </a:lnTo>
                <a:cubicBezTo>
                  <a:pt x="1312417" y="28447"/>
                  <a:pt x="1291082" y="6350"/>
                  <a:pt x="1264411" y="6350"/>
                </a:cubicBezTo>
                <a:lnTo>
                  <a:pt x="5359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8489" y="6903466"/>
            <a:ext cx="1319529" cy="299973"/>
          </a:xfrm>
          <a:custGeom>
            <a:avLst/>
            <a:gdLst>
              <a:gd name="connsiteX0" fmla="*/ 54355 w 1319529"/>
              <a:gd name="connsiteY0" fmla="*/ 6350 h 299973"/>
              <a:gd name="connsiteX1" fmla="*/ 6350 w 1319529"/>
              <a:gd name="connsiteY1" fmla="*/ 54355 h 299973"/>
              <a:gd name="connsiteX2" fmla="*/ 6350 w 1319529"/>
              <a:gd name="connsiteY2" fmla="*/ 246379 h 299973"/>
              <a:gd name="connsiteX3" fmla="*/ 54355 w 1319529"/>
              <a:gd name="connsiteY3" fmla="*/ 293623 h 299973"/>
              <a:gd name="connsiteX4" fmla="*/ 1265173 w 1319529"/>
              <a:gd name="connsiteY4" fmla="*/ 293623 h 299973"/>
              <a:gd name="connsiteX5" fmla="*/ 1313179 w 1319529"/>
              <a:gd name="connsiteY5" fmla="*/ 246379 h 299973"/>
              <a:gd name="connsiteX6" fmla="*/ 1313179 w 1319529"/>
              <a:gd name="connsiteY6" fmla="*/ 54355 h 299973"/>
              <a:gd name="connsiteX7" fmla="*/ 1265173 w 1319529"/>
              <a:gd name="connsiteY7" fmla="*/ 6350 h 299973"/>
              <a:gd name="connsiteX8" fmla="*/ 54355 w 1319529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29" h="299973">
                <a:moveTo>
                  <a:pt x="54355" y="6350"/>
                </a:moveTo>
                <a:cubicBezTo>
                  <a:pt x="27686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6" y="293623"/>
                  <a:pt x="54355" y="293623"/>
                </a:cubicBezTo>
                <a:lnTo>
                  <a:pt x="1265173" y="293623"/>
                </a:lnTo>
                <a:cubicBezTo>
                  <a:pt x="1291082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082" y="6350"/>
                  <a:pt x="1265173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75319" y="6903466"/>
            <a:ext cx="1318768" cy="299973"/>
          </a:xfrm>
          <a:custGeom>
            <a:avLst/>
            <a:gdLst>
              <a:gd name="connsiteX0" fmla="*/ 53594 w 1318768"/>
              <a:gd name="connsiteY0" fmla="*/ 6350 h 299973"/>
              <a:gd name="connsiteX1" fmla="*/ 6350 w 1318768"/>
              <a:gd name="connsiteY1" fmla="*/ 54355 h 299973"/>
              <a:gd name="connsiteX2" fmla="*/ 6350 w 1318768"/>
              <a:gd name="connsiteY2" fmla="*/ 246379 h 299973"/>
              <a:gd name="connsiteX3" fmla="*/ 53594 w 1318768"/>
              <a:gd name="connsiteY3" fmla="*/ 293623 h 299973"/>
              <a:gd name="connsiteX4" fmla="*/ 1264412 w 1318768"/>
              <a:gd name="connsiteY4" fmla="*/ 293623 h 299973"/>
              <a:gd name="connsiteX5" fmla="*/ 1312418 w 1318768"/>
              <a:gd name="connsiteY5" fmla="*/ 246379 h 299973"/>
              <a:gd name="connsiteX6" fmla="*/ 1312418 w 1318768"/>
              <a:gd name="connsiteY6" fmla="*/ 54355 h 299973"/>
              <a:gd name="connsiteX7" fmla="*/ 1264412 w 1318768"/>
              <a:gd name="connsiteY7" fmla="*/ 6350 h 299973"/>
              <a:gd name="connsiteX8" fmla="*/ 53594 w 1318768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8" h="299973">
                <a:moveTo>
                  <a:pt x="53594" y="6350"/>
                </a:moveTo>
                <a:cubicBezTo>
                  <a:pt x="27686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6" y="293623"/>
                  <a:pt x="53594" y="293623"/>
                </a:cubicBezTo>
                <a:lnTo>
                  <a:pt x="1264412" y="293623"/>
                </a:lnTo>
                <a:cubicBezTo>
                  <a:pt x="1291082" y="293623"/>
                  <a:pt x="1312418" y="272288"/>
                  <a:pt x="1312418" y="246379"/>
                </a:cubicBezTo>
                <a:lnTo>
                  <a:pt x="1312418" y="54355"/>
                </a:lnTo>
                <a:cubicBezTo>
                  <a:pt x="1312418" y="28447"/>
                  <a:pt x="1291082" y="6350"/>
                  <a:pt x="1264412" y="6350"/>
                </a:cubicBezTo>
                <a:lnTo>
                  <a:pt x="5359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70376" y="4936934"/>
            <a:ext cx="1985898" cy="82550"/>
          </a:xfrm>
          <a:custGeom>
            <a:avLst/>
            <a:gdLst>
              <a:gd name="connsiteX0" fmla="*/ 20637 w 1985898"/>
              <a:gd name="connsiteY0" fmla="*/ 20637 h 82550"/>
              <a:gd name="connsiteX1" fmla="*/ 1965261 w 1985898"/>
              <a:gd name="connsiteY1" fmla="*/ 20637 h 825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985898" h="82550">
                <a:moveTo>
                  <a:pt x="20637" y="20637"/>
                </a:moveTo>
                <a:lnTo>
                  <a:pt x="1965261" y="20637"/>
                </a:lnTo>
              </a:path>
            </a:pathLst>
          </a:custGeom>
          <a:ln w="381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94304" y="5439854"/>
            <a:ext cx="2273173" cy="82550"/>
          </a:xfrm>
          <a:custGeom>
            <a:avLst/>
            <a:gdLst>
              <a:gd name="connsiteX0" fmla="*/ 20637 w 2273173"/>
              <a:gd name="connsiteY0" fmla="*/ 20637 h 82550"/>
              <a:gd name="connsiteX1" fmla="*/ 2252535 w 2273173"/>
              <a:gd name="connsiteY1" fmla="*/ 20637 h 825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73173" h="82550">
                <a:moveTo>
                  <a:pt x="20637" y="20637"/>
                </a:moveTo>
                <a:lnTo>
                  <a:pt x="2252535" y="20637"/>
                </a:lnTo>
              </a:path>
            </a:pathLst>
          </a:custGeom>
          <a:ln w="381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6908800"/>
            <a:ext cx="9169400" cy="304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822700" y="69596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上页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135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下页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216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结束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181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返回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019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首页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49400" y="800100"/>
            <a:ext cx="8547100" cy="567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50800" algn="l"/>
                <a:tab pos="76200" algn="l"/>
                <a:tab pos="88900" algn="l"/>
                <a:tab pos="114300" algn="l"/>
                <a:tab pos="165100" algn="l"/>
              </a:tabLst>
            </a:pPr>
            <a:r>
              <a:rPr lang="en-US" altLang="zh-CN" sz="2802" dirty="0" smtClean="0">
                <a:solidFill>
                  <a:srgbClr val="0000ff"/>
                </a:solidFill>
                <a:latin typeface="隶书" pitchFamily="18" charset="0"/>
                <a:cs typeface="隶书" pitchFamily="18" charset="0"/>
              </a:rPr>
              <a:t>最大线性无关向量组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0"/>
              </a:lnSpc>
              <a:tabLst>
                <a:tab pos="50800" algn="l"/>
                <a:tab pos="76200" algn="l"/>
                <a:tab pos="88900" algn="l"/>
                <a:tab pos="114300" algn="l"/>
                <a:tab pos="165100" algn="l"/>
              </a:tabLst>
            </a:pPr>
            <a:r>
              <a:rPr lang="en-US" altLang="zh-CN" dirty="0" smtClean="0"/>
              <a:t>	</a:t>
            </a:r>
            <a:r>
              <a:rPr lang="en-US" altLang="zh-CN" sz="276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设有向量组</a:t>
            </a:r>
            <a:r>
              <a:rPr lang="en-US" altLang="zh-CN" sz="276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76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，如果在</a:t>
            </a:r>
            <a:r>
              <a:rPr lang="en-US" altLang="zh-CN" sz="276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76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中能选出</a:t>
            </a:r>
            <a:r>
              <a:rPr lang="en-US" altLang="zh-CN" sz="276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76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6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个向量</a:t>
            </a:r>
            <a:r>
              <a:rPr lang="en-US" altLang="zh-CN" sz="2926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</a:t>
            </a:r>
            <a:r>
              <a:rPr lang="en-US" altLang="zh-CN" sz="161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76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926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</a:t>
            </a:r>
            <a:r>
              <a:rPr lang="en-US" altLang="zh-CN" sz="161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76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768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76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926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</a:t>
            </a:r>
            <a:r>
              <a:rPr lang="en-US" altLang="zh-CN" sz="161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76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</a:p>
          <a:p>
            <a:pPr>
              <a:lnSpc>
                <a:spcPts val="3600"/>
              </a:lnSpc>
              <a:tabLst>
                <a:tab pos="50800" algn="l"/>
                <a:tab pos="76200" algn="l"/>
                <a:tab pos="88900" algn="l"/>
                <a:tab pos="114300" algn="l"/>
                <a:tab pos="165100" algn="l"/>
              </a:tabLst>
            </a:pPr>
            <a:r>
              <a:rPr lang="en-US" altLang="zh-CN" dirty="0" smtClean="0"/>
              <a:t>	</a:t>
            </a:r>
            <a:r>
              <a:rPr lang="en-US" altLang="zh-CN" sz="276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满足</a:t>
            </a:r>
          </a:p>
          <a:p>
            <a:pPr>
              <a:lnSpc>
                <a:spcPts val="3900"/>
              </a:lnSpc>
              <a:tabLst>
                <a:tab pos="50800" algn="l"/>
                <a:tab pos="76200" algn="l"/>
                <a:tab pos="88900" algn="l"/>
                <a:tab pos="114300" algn="l"/>
                <a:tab pos="165100" algn="l"/>
              </a:tabLst>
            </a:pPr>
            <a:r>
              <a:rPr lang="en-US" altLang="zh-CN" dirty="0" smtClean="0"/>
              <a:t>					</a:t>
            </a:r>
            <a:r>
              <a:rPr lang="en-US" altLang="zh-CN" sz="269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69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69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69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向量组</a:t>
            </a:r>
            <a:r>
              <a:rPr lang="en-US" altLang="zh-CN" sz="269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91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57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69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9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845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</a:t>
            </a:r>
            <a:r>
              <a:rPr lang="en-US" altLang="zh-CN" sz="157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69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45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</a:t>
            </a:r>
            <a:r>
              <a:rPr lang="en-US" altLang="zh-CN" sz="157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69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691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69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45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</a:t>
            </a:r>
            <a:r>
              <a:rPr lang="en-US" altLang="zh-CN" sz="157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69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9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线性无关；</a:t>
            </a:r>
          </a:p>
          <a:p>
            <a:pPr>
              <a:lnSpc>
                <a:spcPts val="3700"/>
              </a:lnSpc>
              <a:tabLst>
                <a:tab pos="50800" algn="l"/>
                <a:tab pos="76200" algn="l"/>
                <a:tab pos="88900" algn="l"/>
                <a:tab pos="114300" algn="l"/>
                <a:tab pos="165100" algn="l"/>
              </a:tabLst>
            </a:pPr>
            <a:r>
              <a:rPr lang="en-US" altLang="zh-CN" dirty="0" smtClean="0"/>
              <a:t>			</a:t>
            </a:r>
            <a:r>
              <a:rPr lang="en-US" altLang="zh-CN" sz="274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74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74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74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向</a:t>
            </a:r>
            <a:r>
              <a:rPr lang="en-US" altLang="zh-CN" sz="274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量</a:t>
            </a:r>
            <a:r>
              <a:rPr lang="en-US" altLang="zh-CN" sz="274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组</a:t>
            </a:r>
            <a:r>
              <a:rPr lang="en-US" altLang="zh-CN" sz="274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4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74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</a:t>
            </a:r>
            <a:r>
              <a:rPr lang="en-US" altLang="zh-CN" sz="274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任</a:t>
            </a:r>
            <a:r>
              <a:rPr lang="en-US" altLang="zh-CN" sz="274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意</a:t>
            </a:r>
            <a:r>
              <a:rPr lang="en-US" altLang="zh-CN" sz="274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4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74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4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274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4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74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个向量（如果</a:t>
            </a:r>
            <a:r>
              <a:rPr lang="en-US" altLang="zh-CN" sz="274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4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74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</a:t>
            </a:r>
            <a:r>
              <a:rPr lang="en-US" altLang="zh-CN" sz="274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有</a:t>
            </a:r>
            <a:r>
              <a:rPr lang="en-US" altLang="zh-CN" sz="274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4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74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4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274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4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50800" algn="l"/>
                <a:tab pos="76200" algn="l"/>
                <a:tab pos="88900" algn="l"/>
                <a:tab pos="114300" algn="l"/>
                <a:tab pos="165100" algn="l"/>
              </a:tabLst>
            </a:pPr>
            <a:r>
              <a:rPr lang="en-US" altLang="zh-CN" dirty="0" smtClean="0"/>
              <a:t>			</a:t>
            </a:r>
            <a:r>
              <a:rPr lang="en-US" altLang="zh-CN" sz="274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个向量的话）都线性相</a:t>
            </a:r>
            <a:r>
              <a:rPr lang="en-US" altLang="zh-CN" sz="274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4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关</a:t>
            </a:r>
            <a:r>
              <a:rPr lang="en-US" altLang="zh-CN" sz="274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50800" algn="l"/>
                <a:tab pos="76200" algn="l"/>
                <a:tab pos="88900" algn="l"/>
                <a:tab pos="114300" algn="l"/>
                <a:tab pos="165100" algn="l"/>
              </a:tabLst>
            </a:pPr>
            <a:r>
              <a:rPr lang="en-US" altLang="zh-CN" dirty="0" smtClean="0"/>
              <a:t>				</a:t>
            </a:r>
            <a:r>
              <a:rPr lang="en-US" altLang="zh-CN" sz="284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那么称向量组</a:t>
            </a:r>
            <a:r>
              <a:rPr lang="en-US" altLang="zh-CN" sz="284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4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5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4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4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是向量组</a:t>
            </a:r>
            <a:r>
              <a:rPr lang="en-US" altLang="zh-CN" sz="284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4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4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的一个最大线性无关</a:t>
            </a:r>
          </a:p>
          <a:p>
            <a:pPr>
              <a:lnSpc>
                <a:spcPts val="4000"/>
              </a:lnSpc>
              <a:tabLst>
                <a:tab pos="50800" algn="l"/>
                <a:tab pos="76200" algn="l"/>
                <a:tab pos="88900" algn="l"/>
                <a:tab pos="114300" algn="l"/>
                <a:tab pos="165100" algn="l"/>
              </a:tabLst>
            </a:pPr>
            <a:r>
              <a:rPr lang="en-US" altLang="zh-CN" dirty="0" smtClean="0"/>
              <a:t>		</a:t>
            </a:r>
            <a:r>
              <a:rPr lang="en-US" altLang="zh-CN" sz="284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向量组</a:t>
            </a:r>
            <a:r>
              <a:rPr lang="en-US" altLang="zh-CN" sz="284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4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（简称最大无关组）</a:t>
            </a:r>
            <a:r>
              <a:rPr lang="en-US" altLang="zh-CN" sz="284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4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altLang="zh-CN" sz="284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最大无关组所含向量个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800"/>
              </a:lnSpc>
              <a:tabLst>
                <a:tab pos="50800" algn="l"/>
                <a:tab pos="76200" algn="l"/>
                <a:tab pos="88900" algn="l"/>
                <a:tab pos="114300" algn="l"/>
                <a:tab pos="165100" algn="l"/>
              </a:tabLst>
            </a:pPr>
            <a:r>
              <a:rPr lang="en-US" altLang="zh-CN" dirty="0" smtClean="0"/>
              <a:t>				</a:t>
            </a:r>
            <a:r>
              <a:rPr lang="en-US" altLang="zh-CN" sz="284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数</a:t>
            </a:r>
            <a:r>
              <a:rPr lang="en-US" altLang="zh-CN" sz="284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4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4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4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称为向量组</a:t>
            </a:r>
            <a:r>
              <a:rPr lang="en-US" altLang="zh-CN" sz="284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4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4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的秩，记作</a:t>
            </a:r>
            <a:r>
              <a:rPr lang="en-US" altLang="zh-CN" sz="284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65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4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lnSpc>
                <a:spcPts val="3300"/>
              </a:lnSpc>
              <a:tabLst>
                <a:tab pos="50800" algn="l"/>
                <a:tab pos="76200" algn="l"/>
                <a:tab pos="88900" algn="l"/>
                <a:tab pos="114300" algn="l"/>
                <a:tab pos="165100" algn="l"/>
              </a:tabLst>
            </a:pPr>
            <a:r>
              <a:rPr lang="en-US" altLang="zh-CN" dirty="0" smtClean="0"/>
              <a:t>			</a:t>
            </a:r>
            <a:r>
              <a:rPr lang="en-US" altLang="zh-CN" sz="272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只含零向量的向量组没</a:t>
            </a:r>
            <a:r>
              <a:rPr lang="en-US" altLang="zh-CN" sz="272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有最大无关组，规定它</a:t>
            </a:r>
            <a:r>
              <a:rPr lang="en-US" altLang="zh-CN" sz="272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的秩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50800" algn="l"/>
                <a:tab pos="76200" algn="l"/>
                <a:tab pos="88900" algn="l"/>
                <a:tab pos="114300" algn="l"/>
                <a:tab pos="165100" algn="l"/>
              </a:tabLst>
            </a:pPr>
            <a:r>
              <a:rPr lang="en-US" altLang="zh-CN" dirty="0" smtClean="0"/>
              <a:t>		</a:t>
            </a:r>
            <a:r>
              <a:rPr lang="en-US" altLang="zh-CN" sz="272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272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72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61695"/>
            <a:ext cx="9144000" cy="6845300"/>
          </a:xfrm>
          <a:custGeom>
            <a:avLst/>
            <a:gdLst>
              <a:gd name="connsiteX0" fmla="*/ 0 w 9144000"/>
              <a:gd name="connsiteY0" fmla="*/ 0 h 6845300"/>
              <a:gd name="connsiteX1" fmla="*/ 9143999 w 9144000"/>
              <a:gd name="connsiteY1" fmla="*/ 0 h 6845300"/>
              <a:gd name="connsiteX2" fmla="*/ 9143999 w 9144000"/>
              <a:gd name="connsiteY2" fmla="*/ 6845299 h 6845300"/>
              <a:gd name="connsiteX3" fmla="*/ 0 w 9144000"/>
              <a:gd name="connsiteY3" fmla="*/ 6845299 h 6845300"/>
              <a:gd name="connsiteX4" fmla="*/ 0 w 9144000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45300">
                <a:moveTo>
                  <a:pt x="0" y="0"/>
                </a:moveTo>
                <a:lnTo>
                  <a:pt x="9143999" y="0"/>
                </a:lnTo>
                <a:lnTo>
                  <a:pt x="9143999" y="6845299"/>
                </a:lnTo>
                <a:lnTo>
                  <a:pt x="0" y="68452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95865" y="6913371"/>
            <a:ext cx="1317244" cy="299974"/>
          </a:xfrm>
          <a:custGeom>
            <a:avLst/>
            <a:gdLst>
              <a:gd name="connsiteX0" fmla="*/ 54355 w 1317244"/>
              <a:gd name="connsiteY0" fmla="*/ 6350 h 299974"/>
              <a:gd name="connsiteX1" fmla="*/ 6350 w 1317244"/>
              <a:gd name="connsiteY1" fmla="*/ 54356 h 299974"/>
              <a:gd name="connsiteX2" fmla="*/ 6350 w 1317244"/>
              <a:gd name="connsiteY2" fmla="*/ 245618 h 299974"/>
              <a:gd name="connsiteX3" fmla="*/ 54355 w 1317244"/>
              <a:gd name="connsiteY3" fmla="*/ 293623 h 299974"/>
              <a:gd name="connsiteX4" fmla="*/ 1263650 w 1317244"/>
              <a:gd name="connsiteY4" fmla="*/ 293623 h 299974"/>
              <a:gd name="connsiteX5" fmla="*/ 1310894 w 1317244"/>
              <a:gd name="connsiteY5" fmla="*/ 245618 h 299974"/>
              <a:gd name="connsiteX6" fmla="*/ 1310894 w 1317244"/>
              <a:gd name="connsiteY6" fmla="*/ 54356 h 299974"/>
              <a:gd name="connsiteX7" fmla="*/ 1263650 w 1317244"/>
              <a:gd name="connsiteY7" fmla="*/ 6350 h 299974"/>
              <a:gd name="connsiteX8" fmla="*/ 54355 w 1317244"/>
              <a:gd name="connsiteY8" fmla="*/ 6350 h 2999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7244" h="299974">
                <a:moveTo>
                  <a:pt x="54355" y="6350"/>
                </a:moveTo>
                <a:cubicBezTo>
                  <a:pt x="27686" y="6350"/>
                  <a:pt x="6350" y="27685"/>
                  <a:pt x="6350" y="54356"/>
                </a:cubicBezTo>
                <a:lnTo>
                  <a:pt x="6350" y="245618"/>
                </a:lnTo>
                <a:cubicBezTo>
                  <a:pt x="6350" y="272288"/>
                  <a:pt x="27686" y="293623"/>
                  <a:pt x="54355" y="293623"/>
                </a:cubicBezTo>
                <a:lnTo>
                  <a:pt x="1263650" y="293623"/>
                </a:lnTo>
                <a:cubicBezTo>
                  <a:pt x="1289558" y="293623"/>
                  <a:pt x="1310894" y="272288"/>
                  <a:pt x="1310894" y="245618"/>
                </a:cubicBezTo>
                <a:lnTo>
                  <a:pt x="1310894" y="54356"/>
                </a:lnTo>
                <a:cubicBezTo>
                  <a:pt x="1310894" y="27685"/>
                  <a:pt x="1289558" y="6350"/>
                  <a:pt x="1263650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92761" y="6903466"/>
            <a:ext cx="1319530" cy="299973"/>
          </a:xfrm>
          <a:custGeom>
            <a:avLst/>
            <a:gdLst>
              <a:gd name="connsiteX0" fmla="*/ 54355 w 1319530"/>
              <a:gd name="connsiteY0" fmla="*/ 6350 h 299973"/>
              <a:gd name="connsiteX1" fmla="*/ 6350 w 1319530"/>
              <a:gd name="connsiteY1" fmla="*/ 54355 h 299973"/>
              <a:gd name="connsiteX2" fmla="*/ 6350 w 1319530"/>
              <a:gd name="connsiteY2" fmla="*/ 246379 h 299973"/>
              <a:gd name="connsiteX3" fmla="*/ 54355 w 1319530"/>
              <a:gd name="connsiteY3" fmla="*/ 293623 h 299973"/>
              <a:gd name="connsiteX4" fmla="*/ 1265174 w 1319530"/>
              <a:gd name="connsiteY4" fmla="*/ 293623 h 299973"/>
              <a:gd name="connsiteX5" fmla="*/ 1313179 w 1319530"/>
              <a:gd name="connsiteY5" fmla="*/ 246379 h 299973"/>
              <a:gd name="connsiteX6" fmla="*/ 1313179 w 1319530"/>
              <a:gd name="connsiteY6" fmla="*/ 54355 h 299973"/>
              <a:gd name="connsiteX7" fmla="*/ 1265174 w 1319530"/>
              <a:gd name="connsiteY7" fmla="*/ 6350 h 299973"/>
              <a:gd name="connsiteX8" fmla="*/ 54355 w 1319530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30" h="299973">
                <a:moveTo>
                  <a:pt x="54355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4355" y="293623"/>
                </a:cubicBezTo>
                <a:lnTo>
                  <a:pt x="1265174" y="293623"/>
                </a:lnTo>
                <a:cubicBezTo>
                  <a:pt x="1291844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844" y="6350"/>
                  <a:pt x="1265174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605659" y="6903466"/>
            <a:ext cx="1319530" cy="299973"/>
          </a:xfrm>
          <a:custGeom>
            <a:avLst/>
            <a:gdLst>
              <a:gd name="connsiteX0" fmla="*/ 54355 w 1319530"/>
              <a:gd name="connsiteY0" fmla="*/ 6350 h 299973"/>
              <a:gd name="connsiteX1" fmla="*/ 6350 w 1319530"/>
              <a:gd name="connsiteY1" fmla="*/ 54355 h 299973"/>
              <a:gd name="connsiteX2" fmla="*/ 6350 w 1319530"/>
              <a:gd name="connsiteY2" fmla="*/ 246379 h 299973"/>
              <a:gd name="connsiteX3" fmla="*/ 54355 w 1319530"/>
              <a:gd name="connsiteY3" fmla="*/ 293623 h 299973"/>
              <a:gd name="connsiteX4" fmla="*/ 1265173 w 1319530"/>
              <a:gd name="connsiteY4" fmla="*/ 293623 h 299973"/>
              <a:gd name="connsiteX5" fmla="*/ 1313179 w 1319530"/>
              <a:gd name="connsiteY5" fmla="*/ 246379 h 299973"/>
              <a:gd name="connsiteX6" fmla="*/ 1313179 w 1319530"/>
              <a:gd name="connsiteY6" fmla="*/ 54355 h 299973"/>
              <a:gd name="connsiteX7" fmla="*/ 1265173 w 1319530"/>
              <a:gd name="connsiteY7" fmla="*/ 6350 h 299973"/>
              <a:gd name="connsiteX8" fmla="*/ 54355 w 1319530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30" h="299973">
                <a:moveTo>
                  <a:pt x="54355" y="6350"/>
                </a:moveTo>
                <a:cubicBezTo>
                  <a:pt x="28447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8447" y="293623"/>
                  <a:pt x="54355" y="293623"/>
                </a:cubicBezTo>
                <a:lnTo>
                  <a:pt x="1265173" y="293623"/>
                </a:lnTo>
                <a:cubicBezTo>
                  <a:pt x="1291843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843" y="6350"/>
                  <a:pt x="1265173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99591" y="6903466"/>
            <a:ext cx="1318768" cy="299973"/>
          </a:xfrm>
          <a:custGeom>
            <a:avLst/>
            <a:gdLst>
              <a:gd name="connsiteX0" fmla="*/ 54356 w 1318768"/>
              <a:gd name="connsiteY0" fmla="*/ 6350 h 299973"/>
              <a:gd name="connsiteX1" fmla="*/ 6350 w 1318768"/>
              <a:gd name="connsiteY1" fmla="*/ 54355 h 299973"/>
              <a:gd name="connsiteX2" fmla="*/ 6350 w 1318768"/>
              <a:gd name="connsiteY2" fmla="*/ 246379 h 299973"/>
              <a:gd name="connsiteX3" fmla="*/ 54356 w 1318768"/>
              <a:gd name="connsiteY3" fmla="*/ 293623 h 299973"/>
              <a:gd name="connsiteX4" fmla="*/ 1265173 w 1318768"/>
              <a:gd name="connsiteY4" fmla="*/ 293623 h 299973"/>
              <a:gd name="connsiteX5" fmla="*/ 1312418 w 1318768"/>
              <a:gd name="connsiteY5" fmla="*/ 246379 h 299973"/>
              <a:gd name="connsiteX6" fmla="*/ 1312418 w 1318768"/>
              <a:gd name="connsiteY6" fmla="*/ 54355 h 299973"/>
              <a:gd name="connsiteX7" fmla="*/ 1265173 w 1318768"/>
              <a:gd name="connsiteY7" fmla="*/ 6350 h 299973"/>
              <a:gd name="connsiteX8" fmla="*/ 54356 w 1318768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8" h="299973">
                <a:moveTo>
                  <a:pt x="54356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4356" y="293623"/>
                </a:cubicBezTo>
                <a:lnTo>
                  <a:pt x="1265173" y="293623"/>
                </a:lnTo>
                <a:cubicBezTo>
                  <a:pt x="1291082" y="293623"/>
                  <a:pt x="1312418" y="272288"/>
                  <a:pt x="1312418" y="246379"/>
                </a:cubicBezTo>
                <a:lnTo>
                  <a:pt x="1312418" y="54355"/>
                </a:lnTo>
                <a:cubicBezTo>
                  <a:pt x="1312418" y="28447"/>
                  <a:pt x="1291082" y="6350"/>
                  <a:pt x="1265173" y="6350"/>
                </a:cubicBezTo>
                <a:lnTo>
                  <a:pt x="54356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86693" y="6903466"/>
            <a:ext cx="1318767" cy="299973"/>
          </a:xfrm>
          <a:custGeom>
            <a:avLst/>
            <a:gdLst>
              <a:gd name="connsiteX0" fmla="*/ 53594 w 1318767"/>
              <a:gd name="connsiteY0" fmla="*/ 6350 h 299973"/>
              <a:gd name="connsiteX1" fmla="*/ 6350 w 1318767"/>
              <a:gd name="connsiteY1" fmla="*/ 54355 h 299973"/>
              <a:gd name="connsiteX2" fmla="*/ 6350 w 1318767"/>
              <a:gd name="connsiteY2" fmla="*/ 246379 h 299973"/>
              <a:gd name="connsiteX3" fmla="*/ 53594 w 1318767"/>
              <a:gd name="connsiteY3" fmla="*/ 293623 h 299973"/>
              <a:gd name="connsiteX4" fmla="*/ 1264411 w 1318767"/>
              <a:gd name="connsiteY4" fmla="*/ 293623 h 299973"/>
              <a:gd name="connsiteX5" fmla="*/ 1312417 w 1318767"/>
              <a:gd name="connsiteY5" fmla="*/ 246379 h 299973"/>
              <a:gd name="connsiteX6" fmla="*/ 1312417 w 1318767"/>
              <a:gd name="connsiteY6" fmla="*/ 54355 h 299973"/>
              <a:gd name="connsiteX7" fmla="*/ 1264411 w 1318767"/>
              <a:gd name="connsiteY7" fmla="*/ 6350 h 299973"/>
              <a:gd name="connsiteX8" fmla="*/ 53594 w 1318767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7" h="299973">
                <a:moveTo>
                  <a:pt x="53594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3594" y="293623"/>
                </a:cubicBezTo>
                <a:lnTo>
                  <a:pt x="1264411" y="293623"/>
                </a:lnTo>
                <a:cubicBezTo>
                  <a:pt x="1291082" y="293623"/>
                  <a:pt x="1312417" y="272288"/>
                  <a:pt x="1312417" y="246379"/>
                </a:cubicBezTo>
                <a:lnTo>
                  <a:pt x="1312417" y="54355"/>
                </a:lnTo>
                <a:cubicBezTo>
                  <a:pt x="1312417" y="28447"/>
                  <a:pt x="1291082" y="6350"/>
                  <a:pt x="1264411" y="6350"/>
                </a:cubicBezTo>
                <a:lnTo>
                  <a:pt x="5359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8489" y="6903466"/>
            <a:ext cx="1319529" cy="299973"/>
          </a:xfrm>
          <a:custGeom>
            <a:avLst/>
            <a:gdLst>
              <a:gd name="connsiteX0" fmla="*/ 54355 w 1319529"/>
              <a:gd name="connsiteY0" fmla="*/ 6350 h 299973"/>
              <a:gd name="connsiteX1" fmla="*/ 6350 w 1319529"/>
              <a:gd name="connsiteY1" fmla="*/ 54355 h 299973"/>
              <a:gd name="connsiteX2" fmla="*/ 6350 w 1319529"/>
              <a:gd name="connsiteY2" fmla="*/ 246379 h 299973"/>
              <a:gd name="connsiteX3" fmla="*/ 54355 w 1319529"/>
              <a:gd name="connsiteY3" fmla="*/ 293623 h 299973"/>
              <a:gd name="connsiteX4" fmla="*/ 1265173 w 1319529"/>
              <a:gd name="connsiteY4" fmla="*/ 293623 h 299973"/>
              <a:gd name="connsiteX5" fmla="*/ 1313179 w 1319529"/>
              <a:gd name="connsiteY5" fmla="*/ 246379 h 299973"/>
              <a:gd name="connsiteX6" fmla="*/ 1313179 w 1319529"/>
              <a:gd name="connsiteY6" fmla="*/ 54355 h 299973"/>
              <a:gd name="connsiteX7" fmla="*/ 1265173 w 1319529"/>
              <a:gd name="connsiteY7" fmla="*/ 6350 h 299973"/>
              <a:gd name="connsiteX8" fmla="*/ 54355 w 1319529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29" h="299973">
                <a:moveTo>
                  <a:pt x="54355" y="6350"/>
                </a:moveTo>
                <a:cubicBezTo>
                  <a:pt x="27686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6" y="293623"/>
                  <a:pt x="54355" y="293623"/>
                </a:cubicBezTo>
                <a:lnTo>
                  <a:pt x="1265173" y="293623"/>
                </a:lnTo>
                <a:cubicBezTo>
                  <a:pt x="1291082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082" y="6350"/>
                  <a:pt x="1265173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75319" y="6903466"/>
            <a:ext cx="1318768" cy="299973"/>
          </a:xfrm>
          <a:custGeom>
            <a:avLst/>
            <a:gdLst>
              <a:gd name="connsiteX0" fmla="*/ 53594 w 1318768"/>
              <a:gd name="connsiteY0" fmla="*/ 6350 h 299973"/>
              <a:gd name="connsiteX1" fmla="*/ 6350 w 1318768"/>
              <a:gd name="connsiteY1" fmla="*/ 54355 h 299973"/>
              <a:gd name="connsiteX2" fmla="*/ 6350 w 1318768"/>
              <a:gd name="connsiteY2" fmla="*/ 246379 h 299973"/>
              <a:gd name="connsiteX3" fmla="*/ 53594 w 1318768"/>
              <a:gd name="connsiteY3" fmla="*/ 293623 h 299973"/>
              <a:gd name="connsiteX4" fmla="*/ 1264412 w 1318768"/>
              <a:gd name="connsiteY4" fmla="*/ 293623 h 299973"/>
              <a:gd name="connsiteX5" fmla="*/ 1312418 w 1318768"/>
              <a:gd name="connsiteY5" fmla="*/ 246379 h 299973"/>
              <a:gd name="connsiteX6" fmla="*/ 1312418 w 1318768"/>
              <a:gd name="connsiteY6" fmla="*/ 54355 h 299973"/>
              <a:gd name="connsiteX7" fmla="*/ 1264412 w 1318768"/>
              <a:gd name="connsiteY7" fmla="*/ 6350 h 299973"/>
              <a:gd name="connsiteX8" fmla="*/ 53594 w 1318768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8" h="299973">
                <a:moveTo>
                  <a:pt x="53594" y="6350"/>
                </a:moveTo>
                <a:cubicBezTo>
                  <a:pt x="27686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6" y="293623"/>
                  <a:pt x="53594" y="293623"/>
                </a:cubicBezTo>
                <a:lnTo>
                  <a:pt x="1264412" y="293623"/>
                </a:lnTo>
                <a:cubicBezTo>
                  <a:pt x="1291082" y="293623"/>
                  <a:pt x="1312418" y="272288"/>
                  <a:pt x="1312418" y="246379"/>
                </a:cubicBezTo>
                <a:lnTo>
                  <a:pt x="1312418" y="54355"/>
                </a:lnTo>
                <a:cubicBezTo>
                  <a:pt x="1312418" y="28447"/>
                  <a:pt x="1291082" y="6350"/>
                  <a:pt x="1264412" y="6350"/>
                </a:cubicBezTo>
                <a:lnTo>
                  <a:pt x="5359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6908800"/>
            <a:ext cx="9169400" cy="304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822700" y="69596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上页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135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下页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216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结束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181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返回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019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首页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46200" y="1066800"/>
            <a:ext cx="8242300" cy="292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3197" dirty="0" smtClean="0">
                <a:solidFill>
                  <a:srgbClr val="0000ff"/>
                </a:solidFill>
                <a:latin typeface="隶书" pitchFamily="18" charset="0"/>
                <a:cs typeface="隶书" pitchFamily="18" charset="0"/>
              </a:rPr>
              <a:t>最大无关组的等价定义</a:t>
            </a:r>
          </a:p>
          <a:p>
            <a:pPr>
              <a:lnSpc>
                <a:spcPts val="4500"/>
              </a:lnSpc>
              <a:tabLst>
							</a:tabLst>
            </a:pPr>
            <a:r>
              <a:rPr lang="en-US" altLang="zh-CN" sz="27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设向量组</a:t>
            </a:r>
            <a:r>
              <a:rPr lang="en-US" altLang="zh-CN" sz="27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7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1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7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7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93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</a:t>
            </a:r>
            <a:r>
              <a:rPr lang="en-US" altLang="zh-CN" sz="161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77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93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</a:t>
            </a:r>
            <a:r>
              <a:rPr lang="en-US" altLang="zh-CN" sz="161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77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779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77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93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</a:t>
            </a:r>
            <a:r>
              <a:rPr lang="en-US" altLang="zh-CN" sz="161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7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是向量组</a:t>
            </a:r>
            <a:r>
              <a:rPr lang="en-US" altLang="zh-CN" sz="27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7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7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的一个部分组，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7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且满足</a:t>
            </a:r>
          </a:p>
          <a:p>
            <a:pPr>
              <a:lnSpc>
                <a:spcPts val="4400"/>
              </a:lnSpc>
              <a:tabLst>
							</a:tabLst>
            </a:pPr>
            <a:r>
              <a:rPr lang="en-US" altLang="zh-CN" sz="277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altLang="zh-CN" sz="27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向量组</a:t>
            </a:r>
            <a:r>
              <a:rPr lang="en-US" altLang="zh-CN" sz="27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7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1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7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7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93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</a:t>
            </a:r>
            <a:r>
              <a:rPr lang="en-US" altLang="zh-CN" sz="161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77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93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</a:t>
            </a:r>
            <a:r>
              <a:rPr lang="en-US" altLang="zh-CN" sz="161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77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779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77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93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</a:t>
            </a:r>
            <a:r>
              <a:rPr lang="en-US" altLang="zh-CN" sz="161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7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线性无关</a:t>
            </a:r>
            <a:r>
              <a:rPr lang="en-US" altLang="zh-CN" sz="277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ts val="3800"/>
              </a:lnSpc>
              <a:tabLst>
							</a:tabLst>
            </a:pPr>
            <a:r>
              <a:rPr lang="en-US" altLang="zh-CN" sz="277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en-US" altLang="zh-CN" sz="27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向量组</a:t>
            </a:r>
            <a:r>
              <a:rPr lang="en-US" altLang="zh-CN" sz="27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7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7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的任一向量都能由向量组</a:t>
            </a:r>
            <a:r>
              <a:rPr lang="en-US" altLang="zh-CN" sz="27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7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1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7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线性表示；</a:t>
            </a:r>
          </a:p>
          <a:p>
            <a:pPr>
              <a:lnSpc>
                <a:spcPts val="3800"/>
              </a:lnSpc>
              <a:tabLst>
							</a:tabLst>
            </a:pPr>
            <a:r>
              <a:rPr lang="en-US" altLang="zh-CN" sz="27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那么向量组</a:t>
            </a:r>
            <a:r>
              <a:rPr lang="en-US" altLang="zh-CN" sz="27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7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1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7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是向量组</a:t>
            </a:r>
            <a:r>
              <a:rPr lang="en-US" altLang="zh-CN" sz="27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7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7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的一个最大无关组。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61695"/>
            <a:ext cx="9144000" cy="6845300"/>
          </a:xfrm>
          <a:custGeom>
            <a:avLst/>
            <a:gdLst>
              <a:gd name="connsiteX0" fmla="*/ 0 w 9144000"/>
              <a:gd name="connsiteY0" fmla="*/ 0 h 6845300"/>
              <a:gd name="connsiteX1" fmla="*/ 9143999 w 9144000"/>
              <a:gd name="connsiteY1" fmla="*/ 0 h 6845300"/>
              <a:gd name="connsiteX2" fmla="*/ 9143999 w 9144000"/>
              <a:gd name="connsiteY2" fmla="*/ 6845299 h 6845300"/>
              <a:gd name="connsiteX3" fmla="*/ 0 w 9144000"/>
              <a:gd name="connsiteY3" fmla="*/ 6845299 h 6845300"/>
              <a:gd name="connsiteX4" fmla="*/ 0 w 9144000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45300">
                <a:moveTo>
                  <a:pt x="0" y="0"/>
                </a:moveTo>
                <a:lnTo>
                  <a:pt x="9143999" y="0"/>
                </a:lnTo>
                <a:lnTo>
                  <a:pt x="9143999" y="6845299"/>
                </a:lnTo>
                <a:lnTo>
                  <a:pt x="0" y="68452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95865" y="6913371"/>
            <a:ext cx="1317244" cy="299974"/>
          </a:xfrm>
          <a:custGeom>
            <a:avLst/>
            <a:gdLst>
              <a:gd name="connsiteX0" fmla="*/ 54355 w 1317244"/>
              <a:gd name="connsiteY0" fmla="*/ 6350 h 299974"/>
              <a:gd name="connsiteX1" fmla="*/ 6350 w 1317244"/>
              <a:gd name="connsiteY1" fmla="*/ 54356 h 299974"/>
              <a:gd name="connsiteX2" fmla="*/ 6350 w 1317244"/>
              <a:gd name="connsiteY2" fmla="*/ 245618 h 299974"/>
              <a:gd name="connsiteX3" fmla="*/ 54355 w 1317244"/>
              <a:gd name="connsiteY3" fmla="*/ 293623 h 299974"/>
              <a:gd name="connsiteX4" fmla="*/ 1263650 w 1317244"/>
              <a:gd name="connsiteY4" fmla="*/ 293623 h 299974"/>
              <a:gd name="connsiteX5" fmla="*/ 1310894 w 1317244"/>
              <a:gd name="connsiteY5" fmla="*/ 245618 h 299974"/>
              <a:gd name="connsiteX6" fmla="*/ 1310894 w 1317244"/>
              <a:gd name="connsiteY6" fmla="*/ 54356 h 299974"/>
              <a:gd name="connsiteX7" fmla="*/ 1263650 w 1317244"/>
              <a:gd name="connsiteY7" fmla="*/ 6350 h 299974"/>
              <a:gd name="connsiteX8" fmla="*/ 54355 w 1317244"/>
              <a:gd name="connsiteY8" fmla="*/ 6350 h 2999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7244" h="299974">
                <a:moveTo>
                  <a:pt x="54355" y="6350"/>
                </a:moveTo>
                <a:cubicBezTo>
                  <a:pt x="27686" y="6350"/>
                  <a:pt x="6350" y="27685"/>
                  <a:pt x="6350" y="54356"/>
                </a:cubicBezTo>
                <a:lnTo>
                  <a:pt x="6350" y="245618"/>
                </a:lnTo>
                <a:cubicBezTo>
                  <a:pt x="6350" y="272288"/>
                  <a:pt x="27686" y="293623"/>
                  <a:pt x="54355" y="293623"/>
                </a:cubicBezTo>
                <a:lnTo>
                  <a:pt x="1263650" y="293623"/>
                </a:lnTo>
                <a:cubicBezTo>
                  <a:pt x="1289558" y="293623"/>
                  <a:pt x="1310894" y="272288"/>
                  <a:pt x="1310894" y="245618"/>
                </a:cubicBezTo>
                <a:lnTo>
                  <a:pt x="1310894" y="54356"/>
                </a:lnTo>
                <a:cubicBezTo>
                  <a:pt x="1310894" y="27685"/>
                  <a:pt x="1289558" y="6350"/>
                  <a:pt x="1263650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92761" y="6903466"/>
            <a:ext cx="1319530" cy="299973"/>
          </a:xfrm>
          <a:custGeom>
            <a:avLst/>
            <a:gdLst>
              <a:gd name="connsiteX0" fmla="*/ 54355 w 1319530"/>
              <a:gd name="connsiteY0" fmla="*/ 6350 h 299973"/>
              <a:gd name="connsiteX1" fmla="*/ 6350 w 1319530"/>
              <a:gd name="connsiteY1" fmla="*/ 54355 h 299973"/>
              <a:gd name="connsiteX2" fmla="*/ 6350 w 1319530"/>
              <a:gd name="connsiteY2" fmla="*/ 246379 h 299973"/>
              <a:gd name="connsiteX3" fmla="*/ 54355 w 1319530"/>
              <a:gd name="connsiteY3" fmla="*/ 293623 h 299973"/>
              <a:gd name="connsiteX4" fmla="*/ 1265174 w 1319530"/>
              <a:gd name="connsiteY4" fmla="*/ 293623 h 299973"/>
              <a:gd name="connsiteX5" fmla="*/ 1313179 w 1319530"/>
              <a:gd name="connsiteY5" fmla="*/ 246379 h 299973"/>
              <a:gd name="connsiteX6" fmla="*/ 1313179 w 1319530"/>
              <a:gd name="connsiteY6" fmla="*/ 54355 h 299973"/>
              <a:gd name="connsiteX7" fmla="*/ 1265174 w 1319530"/>
              <a:gd name="connsiteY7" fmla="*/ 6350 h 299973"/>
              <a:gd name="connsiteX8" fmla="*/ 54355 w 1319530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30" h="299973">
                <a:moveTo>
                  <a:pt x="54355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4355" y="293623"/>
                </a:cubicBezTo>
                <a:lnTo>
                  <a:pt x="1265174" y="293623"/>
                </a:lnTo>
                <a:cubicBezTo>
                  <a:pt x="1291844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844" y="6350"/>
                  <a:pt x="1265174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605659" y="6903466"/>
            <a:ext cx="1319530" cy="299973"/>
          </a:xfrm>
          <a:custGeom>
            <a:avLst/>
            <a:gdLst>
              <a:gd name="connsiteX0" fmla="*/ 54355 w 1319530"/>
              <a:gd name="connsiteY0" fmla="*/ 6350 h 299973"/>
              <a:gd name="connsiteX1" fmla="*/ 6350 w 1319530"/>
              <a:gd name="connsiteY1" fmla="*/ 54355 h 299973"/>
              <a:gd name="connsiteX2" fmla="*/ 6350 w 1319530"/>
              <a:gd name="connsiteY2" fmla="*/ 246379 h 299973"/>
              <a:gd name="connsiteX3" fmla="*/ 54355 w 1319530"/>
              <a:gd name="connsiteY3" fmla="*/ 293623 h 299973"/>
              <a:gd name="connsiteX4" fmla="*/ 1265173 w 1319530"/>
              <a:gd name="connsiteY4" fmla="*/ 293623 h 299973"/>
              <a:gd name="connsiteX5" fmla="*/ 1313179 w 1319530"/>
              <a:gd name="connsiteY5" fmla="*/ 246379 h 299973"/>
              <a:gd name="connsiteX6" fmla="*/ 1313179 w 1319530"/>
              <a:gd name="connsiteY6" fmla="*/ 54355 h 299973"/>
              <a:gd name="connsiteX7" fmla="*/ 1265173 w 1319530"/>
              <a:gd name="connsiteY7" fmla="*/ 6350 h 299973"/>
              <a:gd name="connsiteX8" fmla="*/ 54355 w 1319530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30" h="299973">
                <a:moveTo>
                  <a:pt x="54355" y="6350"/>
                </a:moveTo>
                <a:cubicBezTo>
                  <a:pt x="28447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8447" y="293623"/>
                  <a:pt x="54355" y="293623"/>
                </a:cubicBezTo>
                <a:lnTo>
                  <a:pt x="1265173" y="293623"/>
                </a:lnTo>
                <a:cubicBezTo>
                  <a:pt x="1291843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843" y="6350"/>
                  <a:pt x="1265173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99591" y="6903466"/>
            <a:ext cx="1318768" cy="299973"/>
          </a:xfrm>
          <a:custGeom>
            <a:avLst/>
            <a:gdLst>
              <a:gd name="connsiteX0" fmla="*/ 54356 w 1318768"/>
              <a:gd name="connsiteY0" fmla="*/ 6350 h 299973"/>
              <a:gd name="connsiteX1" fmla="*/ 6350 w 1318768"/>
              <a:gd name="connsiteY1" fmla="*/ 54355 h 299973"/>
              <a:gd name="connsiteX2" fmla="*/ 6350 w 1318768"/>
              <a:gd name="connsiteY2" fmla="*/ 246379 h 299973"/>
              <a:gd name="connsiteX3" fmla="*/ 54356 w 1318768"/>
              <a:gd name="connsiteY3" fmla="*/ 293623 h 299973"/>
              <a:gd name="connsiteX4" fmla="*/ 1265173 w 1318768"/>
              <a:gd name="connsiteY4" fmla="*/ 293623 h 299973"/>
              <a:gd name="connsiteX5" fmla="*/ 1312418 w 1318768"/>
              <a:gd name="connsiteY5" fmla="*/ 246379 h 299973"/>
              <a:gd name="connsiteX6" fmla="*/ 1312418 w 1318768"/>
              <a:gd name="connsiteY6" fmla="*/ 54355 h 299973"/>
              <a:gd name="connsiteX7" fmla="*/ 1265173 w 1318768"/>
              <a:gd name="connsiteY7" fmla="*/ 6350 h 299973"/>
              <a:gd name="connsiteX8" fmla="*/ 54356 w 1318768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8" h="299973">
                <a:moveTo>
                  <a:pt x="54356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4356" y="293623"/>
                </a:cubicBezTo>
                <a:lnTo>
                  <a:pt x="1265173" y="293623"/>
                </a:lnTo>
                <a:cubicBezTo>
                  <a:pt x="1291082" y="293623"/>
                  <a:pt x="1312418" y="272288"/>
                  <a:pt x="1312418" y="246379"/>
                </a:cubicBezTo>
                <a:lnTo>
                  <a:pt x="1312418" y="54355"/>
                </a:lnTo>
                <a:cubicBezTo>
                  <a:pt x="1312418" y="28447"/>
                  <a:pt x="1291082" y="6350"/>
                  <a:pt x="1265173" y="6350"/>
                </a:cubicBezTo>
                <a:lnTo>
                  <a:pt x="54356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86693" y="6903466"/>
            <a:ext cx="1318767" cy="299973"/>
          </a:xfrm>
          <a:custGeom>
            <a:avLst/>
            <a:gdLst>
              <a:gd name="connsiteX0" fmla="*/ 53594 w 1318767"/>
              <a:gd name="connsiteY0" fmla="*/ 6350 h 299973"/>
              <a:gd name="connsiteX1" fmla="*/ 6350 w 1318767"/>
              <a:gd name="connsiteY1" fmla="*/ 54355 h 299973"/>
              <a:gd name="connsiteX2" fmla="*/ 6350 w 1318767"/>
              <a:gd name="connsiteY2" fmla="*/ 246379 h 299973"/>
              <a:gd name="connsiteX3" fmla="*/ 53594 w 1318767"/>
              <a:gd name="connsiteY3" fmla="*/ 293623 h 299973"/>
              <a:gd name="connsiteX4" fmla="*/ 1264411 w 1318767"/>
              <a:gd name="connsiteY4" fmla="*/ 293623 h 299973"/>
              <a:gd name="connsiteX5" fmla="*/ 1312417 w 1318767"/>
              <a:gd name="connsiteY5" fmla="*/ 246379 h 299973"/>
              <a:gd name="connsiteX6" fmla="*/ 1312417 w 1318767"/>
              <a:gd name="connsiteY6" fmla="*/ 54355 h 299973"/>
              <a:gd name="connsiteX7" fmla="*/ 1264411 w 1318767"/>
              <a:gd name="connsiteY7" fmla="*/ 6350 h 299973"/>
              <a:gd name="connsiteX8" fmla="*/ 53594 w 1318767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7" h="299973">
                <a:moveTo>
                  <a:pt x="53594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3594" y="293623"/>
                </a:cubicBezTo>
                <a:lnTo>
                  <a:pt x="1264411" y="293623"/>
                </a:lnTo>
                <a:cubicBezTo>
                  <a:pt x="1291082" y="293623"/>
                  <a:pt x="1312417" y="272288"/>
                  <a:pt x="1312417" y="246379"/>
                </a:cubicBezTo>
                <a:lnTo>
                  <a:pt x="1312417" y="54355"/>
                </a:lnTo>
                <a:cubicBezTo>
                  <a:pt x="1312417" y="28447"/>
                  <a:pt x="1291082" y="6350"/>
                  <a:pt x="1264411" y="6350"/>
                </a:cubicBezTo>
                <a:lnTo>
                  <a:pt x="5359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8489" y="6903466"/>
            <a:ext cx="1319529" cy="299973"/>
          </a:xfrm>
          <a:custGeom>
            <a:avLst/>
            <a:gdLst>
              <a:gd name="connsiteX0" fmla="*/ 54355 w 1319529"/>
              <a:gd name="connsiteY0" fmla="*/ 6350 h 299973"/>
              <a:gd name="connsiteX1" fmla="*/ 6350 w 1319529"/>
              <a:gd name="connsiteY1" fmla="*/ 54355 h 299973"/>
              <a:gd name="connsiteX2" fmla="*/ 6350 w 1319529"/>
              <a:gd name="connsiteY2" fmla="*/ 246379 h 299973"/>
              <a:gd name="connsiteX3" fmla="*/ 54355 w 1319529"/>
              <a:gd name="connsiteY3" fmla="*/ 293623 h 299973"/>
              <a:gd name="connsiteX4" fmla="*/ 1265173 w 1319529"/>
              <a:gd name="connsiteY4" fmla="*/ 293623 h 299973"/>
              <a:gd name="connsiteX5" fmla="*/ 1313179 w 1319529"/>
              <a:gd name="connsiteY5" fmla="*/ 246379 h 299973"/>
              <a:gd name="connsiteX6" fmla="*/ 1313179 w 1319529"/>
              <a:gd name="connsiteY6" fmla="*/ 54355 h 299973"/>
              <a:gd name="connsiteX7" fmla="*/ 1265173 w 1319529"/>
              <a:gd name="connsiteY7" fmla="*/ 6350 h 299973"/>
              <a:gd name="connsiteX8" fmla="*/ 54355 w 1319529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29" h="299973">
                <a:moveTo>
                  <a:pt x="54355" y="6350"/>
                </a:moveTo>
                <a:cubicBezTo>
                  <a:pt x="27686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6" y="293623"/>
                  <a:pt x="54355" y="293623"/>
                </a:cubicBezTo>
                <a:lnTo>
                  <a:pt x="1265173" y="293623"/>
                </a:lnTo>
                <a:cubicBezTo>
                  <a:pt x="1291082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082" y="6350"/>
                  <a:pt x="1265173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75319" y="6903466"/>
            <a:ext cx="1318768" cy="299973"/>
          </a:xfrm>
          <a:custGeom>
            <a:avLst/>
            <a:gdLst>
              <a:gd name="connsiteX0" fmla="*/ 53594 w 1318768"/>
              <a:gd name="connsiteY0" fmla="*/ 6350 h 299973"/>
              <a:gd name="connsiteX1" fmla="*/ 6350 w 1318768"/>
              <a:gd name="connsiteY1" fmla="*/ 54355 h 299973"/>
              <a:gd name="connsiteX2" fmla="*/ 6350 w 1318768"/>
              <a:gd name="connsiteY2" fmla="*/ 246379 h 299973"/>
              <a:gd name="connsiteX3" fmla="*/ 53594 w 1318768"/>
              <a:gd name="connsiteY3" fmla="*/ 293623 h 299973"/>
              <a:gd name="connsiteX4" fmla="*/ 1264412 w 1318768"/>
              <a:gd name="connsiteY4" fmla="*/ 293623 h 299973"/>
              <a:gd name="connsiteX5" fmla="*/ 1312418 w 1318768"/>
              <a:gd name="connsiteY5" fmla="*/ 246379 h 299973"/>
              <a:gd name="connsiteX6" fmla="*/ 1312418 w 1318768"/>
              <a:gd name="connsiteY6" fmla="*/ 54355 h 299973"/>
              <a:gd name="connsiteX7" fmla="*/ 1264412 w 1318768"/>
              <a:gd name="connsiteY7" fmla="*/ 6350 h 299973"/>
              <a:gd name="connsiteX8" fmla="*/ 53594 w 1318768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8" h="299973">
                <a:moveTo>
                  <a:pt x="53594" y="6350"/>
                </a:moveTo>
                <a:cubicBezTo>
                  <a:pt x="27686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6" y="293623"/>
                  <a:pt x="53594" y="293623"/>
                </a:cubicBezTo>
                <a:lnTo>
                  <a:pt x="1264412" y="293623"/>
                </a:lnTo>
                <a:cubicBezTo>
                  <a:pt x="1291082" y="293623"/>
                  <a:pt x="1312418" y="272288"/>
                  <a:pt x="1312418" y="246379"/>
                </a:cubicBezTo>
                <a:lnTo>
                  <a:pt x="1312418" y="54355"/>
                </a:lnTo>
                <a:cubicBezTo>
                  <a:pt x="1312418" y="28447"/>
                  <a:pt x="1291082" y="6350"/>
                  <a:pt x="1264412" y="6350"/>
                </a:cubicBezTo>
                <a:lnTo>
                  <a:pt x="5359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6908800"/>
            <a:ext cx="9169400" cy="304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822700" y="69596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上页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135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下页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216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结束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181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返回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019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首页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04900" y="863600"/>
            <a:ext cx="8636000" cy="427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139700" algn="l"/>
                <a:tab pos="152400" algn="l"/>
                <a:tab pos="1257300" algn="l"/>
              </a:tabLst>
            </a:pPr>
            <a:r>
              <a:rPr lang="en-US" altLang="zh-CN" dirty="0" smtClean="0"/>
              <a:t>		</a:t>
            </a:r>
            <a:r>
              <a:rPr lang="en-US" altLang="zh-CN" sz="3197" dirty="0" smtClean="0">
                <a:solidFill>
                  <a:srgbClr val="3333cc"/>
                </a:solidFill>
                <a:latin typeface="隶书" pitchFamily="18" charset="0"/>
                <a:cs typeface="隶书" pitchFamily="18" charset="0"/>
              </a:rPr>
              <a:t>齐次线性方程组解的结构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139700" algn="l"/>
                <a:tab pos="152400" algn="l"/>
                <a:tab pos="1257300" algn="l"/>
              </a:tabLst>
            </a:pPr>
            <a:r>
              <a:rPr lang="en-US" altLang="zh-CN" dirty="0" smtClean="0"/>
              <a:t>	</a:t>
            </a:r>
            <a:r>
              <a:rPr lang="en-US" altLang="zh-CN" sz="281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把齐次线性方程组</a:t>
            </a:r>
            <a:r>
              <a:rPr lang="en-US" altLang="zh-CN" sz="281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11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altLang="zh-CN" sz="281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11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281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11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81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的全体解向量所组成的</a:t>
            </a:r>
          </a:p>
          <a:p>
            <a:pPr>
              <a:lnSpc>
                <a:spcPts val="4200"/>
              </a:lnSpc>
              <a:tabLst>
                <a:tab pos="139700" algn="l"/>
                <a:tab pos="152400" algn="l"/>
                <a:tab pos="1257300" algn="l"/>
              </a:tabLst>
            </a:pPr>
            <a:r>
              <a:rPr lang="en-US" altLang="zh-CN" dirty="0" smtClean="0"/>
              <a:t>	</a:t>
            </a:r>
            <a:r>
              <a:rPr lang="en-US" altLang="zh-CN" sz="281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集合记作</a:t>
            </a:r>
            <a:r>
              <a:rPr lang="en-US" altLang="zh-CN" sz="281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11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81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1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，并设</a:t>
            </a:r>
            <a:r>
              <a:rPr lang="en-US" altLang="zh-CN" sz="281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11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162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1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1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971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</a:t>
            </a:r>
            <a:r>
              <a:rPr lang="en-US" altLang="zh-CN" sz="162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1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971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</a:t>
            </a:r>
            <a:r>
              <a:rPr lang="en-US" altLang="zh-CN" sz="162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1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11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81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971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</a:t>
            </a:r>
            <a:r>
              <a:rPr lang="en-US" altLang="zh-CN" sz="162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1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1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281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11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81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1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的一个最大</a:t>
            </a:r>
          </a:p>
          <a:p>
            <a:pPr>
              <a:lnSpc>
                <a:spcPts val="3100"/>
              </a:lnSpc>
              <a:tabLst>
                <a:tab pos="139700" algn="l"/>
                <a:tab pos="152400" algn="l"/>
                <a:tab pos="1257300" algn="l"/>
              </a:tabLst>
            </a:pPr>
            <a:r>
              <a:rPr lang="en-US" altLang="zh-CN" dirty="0" smtClean="0"/>
              <a:t>	</a:t>
            </a:r>
            <a:r>
              <a:rPr lang="en-US" altLang="zh-CN" sz="281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无关组，则易知</a:t>
            </a:r>
          </a:p>
          <a:p>
            <a:pPr>
              <a:lnSpc>
                <a:spcPts val="4300"/>
              </a:lnSpc>
              <a:tabLst>
                <a:tab pos="139700" algn="l"/>
                <a:tab pos="152400" algn="l"/>
                <a:tab pos="1257300" algn="l"/>
              </a:tabLst>
            </a:pPr>
            <a:r>
              <a:rPr lang="en-US" altLang="zh-CN" dirty="0" smtClean="0"/>
              <a:t>			</a:t>
            </a:r>
            <a:r>
              <a:rPr lang="en-US" altLang="zh-CN" sz="2811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81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11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281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811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62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971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</a:t>
            </a:r>
            <a:r>
              <a:rPr lang="en-US" altLang="zh-CN" sz="162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1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11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281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11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62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971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</a:t>
            </a:r>
            <a:r>
              <a:rPr lang="en-US" altLang="zh-CN" sz="162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1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11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2811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811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281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11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62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971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</a:t>
            </a:r>
            <a:r>
              <a:rPr lang="en-US" altLang="zh-CN" sz="162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1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1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81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11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62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1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11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81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11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62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1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11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</a:t>
            </a:r>
            <a:r>
              <a:rPr lang="en-US" altLang="zh-CN" sz="281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1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1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139700" algn="l"/>
                <a:tab pos="152400" algn="l"/>
                <a:tab pos="1257300" algn="l"/>
              </a:tabLst>
            </a:pPr>
            <a:r>
              <a:rPr lang="en-US" altLang="zh-CN" dirty="0" smtClean="0"/>
              <a:t>		</a:t>
            </a:r>
            <a:r>
              <a:rPr lang="en-US" altLang="zh-CN" sz="2802" dirty="0" smtClean="0">
                <a:solidFill>
                  <a:srgbClr val="1f1feb"/>
                </a:solidFill>
                <a:latin typeface="隶书" pitchFamily="18" charset="0"/>
                <a:cs typeface="隶书" pitchFamily="18" charset="0"/>
              </a:rPr>
              <a:t>定理</a:t>
            </a:r>
            <a:r>
              <a:rPr lang="en-US" altLang="zh-CN" sz="296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96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96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6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964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</a:t>
            </a:r>
            <a:r>
              <a:rPr lang="en-US" altLang="zh-CN" sz="296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96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6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矩阵</a:t>
            </a:r>
            <a:r>
              <a:rPr lang="en-US" altLang="zh-CN" sz="296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96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的秩</a:t>
            </a:r>
            <a:r>
              <a:rPr lang="en-US" altLang="zh-CN" sz="296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6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96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96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96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96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64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296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6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96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6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96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则</a:t>
            </a:r>
            <a:r>
              <a:rPr lang="en-US" altLang="zh-CN" sz="296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6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96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6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元齐次线性</a:t>
            </a:r>
          </a:p>
          <a:p>
            <a:pPr>
              <a:lnSpc>
                <a:spcPts val="4500"/>
              </a:lnSpc>
              <a:tabLst>
                <a:tab pos="139700" algn="l"/>
                <a:tab pos="152400" algn="l"/>
                <a:tab pos="1257300" algn="l"/>
              </a:tabLst>
            </a:pPr>
            <a:r>
              <a:rPr lang="en-US" altLang="zh-CN" sz="296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方程组</a:t>
            </a:r>
            <a:r>
              <a:rPr lang="en-US" altLang="zh-CN" sz="296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6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altLang="zh-CN" sz="296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64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296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6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96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的解集</a:t>
            </a:r>
            <a:r>
              <a:rPr lang="en-US" altLang="zh-CN" sz="296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6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96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6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的秩</a:t>
            </a:r>
            <a:r>
              <a:rPr lang="en-US" altLang="zh-CN" sz="296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6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71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96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64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296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6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964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296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6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96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61695"/>
            <a:ext cx="9144000" cy="6845300"/>
          </a:xfrm>
          <a:custGeom>
            <a:avLst/>
            <a:gdLst>
              <a:gd name="connsiteX0" fmla="*/ 0 w 9144000"/>
              <a:gd name="connsiteY0" fmla="*/ 0 h 6845300"/>
              <a:gd name="connsiteX1" fmla="*/ 9143999 w 9144000"/>
              <a:gd name="connsiteY1" fmla="*/ 0 h 6845300"/>
              <a:gd name="connsiteX2" fmla="*/ 9143999 w 9144000"/>
              <a:gd name="connsiteY2" fmla="*/ 6845299 h 6845300"/>
              <a:gd name="connsiteX3" fmla="*/ 0 w 9144000"/>
              <a:gd name="connsiteY3" fmla="*/ 6845299 h 6845300"/>
              <a:gd name="connsiteX4" fmla="*/ 0 w 9144000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45300">
                <a:moveTo>
                  <a:pt x="0" y="0"/>
                </a:moveTo>
                <a:lnTo>
                  <a:pt x="9143999" y="0"/>
                </a:lnTo>
                <a:lnTo>
                  <a:pt x="9143999" y="6845299"/>
                </a:lnTo>
                <a:lnTo>
                  <a:pt x="0" y="68452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95865" y="6913371"/>
            <a:ext cx="1317244" cy="299974"/>
          </a:xfrm>
          <a:custGeom>
            <a:avLst/>
            <a:gdLst>
              <a:gd name="connsiteX0" fmla="*/ 54355 w 1317244"/>
              <a:gd name="connsiteY0" fmla="*/ 6350 h 299974"/>
              <a:gd name="connsiteX1" fmla="*/ 6350 w 1317244"/>
              <a:gd name="connsiteY1" fmla="*/ 54356 h 299974"/>
              <a:gd name="connsiteX2" fmla="*/ 6350 w 1317244"/>
              <a:gd name="connsiteY2" fmla="*/ 245618 h 299974"/>
              <a:gd name="connsiteX3" fmla="*/ 54355 w 1317244"/>
              <a:gd name="connsiteY3" fmla="*/ 293623 h 299974"/>
              <a:gd name="connsiteX4" fmla="*/ 1263650 w 1317244"/>
              <a:gd name="connsiteY4" fmla="*/ 293623 h 299974"/>
              <a:gd name="connsiteX5" fmla="*/ 1310894 w 1317244"/>
              <a:gd name="connsiteY5" fmla="*/ 245618 h 299974"/>
              <a:gd name="connsiteX6" fmla="*/ 1310894 w 1317244"/>
              <a:gd name="connsiteY6" fmla="*/ 54356 h 299974"/>
              <a:gd name="connsiteX7" fmla="*/ 1263650 w 1317244"/>
              <a:gd name="connsiteY7" fmla="*/ 6350 h 299974"/>
              <a:gd name="connsiteX8" fmla="*/ 54355 w 1317244"/>
              <a:gd name="connsiteY8" fmla="*/ 6350 h 2999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7244" h="299974">
                <a:moveTo>
                  <a:pt x="54355" y="6350"/>
                </a:moveTo>
                <a:cubicBezTo>
                  <a:pt x="27686" y="6350"/>
                  <a:pt x="6350" y="27685"/>
                  <a:pt x="6350" y="54356"/>
                </a:cubicBezTo>
                <a:lnTo>
                  <a:pt x="6350" y="245618"/>
                </a:lnTo>
                <a:cubicBezTo>
                  <a:pt x="6350" y="272288"/>
                  <a:pt x="27686" y="293623"/>
                  <a:pt x="54355" y="293623"/>
                </a:cubicBezTo>
                <a:lnTo>
                  <a:pt x="1263650" y="293623"/>
                </a:lnTo>
                <a:cubicBezTo>
                  <a:pt x="1289558" y="293623"/>
                  <a:pt x="1310894" y="272288"/>
                  <a:pt x="1310894" y="245618"/>
                </a:cubicBezTo>
                <a:lnTo>
                  <a:pt x="1310894" y="54356"/>
                </a:lnTo>
                <a:cubicBezTo>
                  <a:pt x="1310894" y="27685"/>
                  <a:pt x="1289558" y="6350"/>
                  <a:pt x="1263650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92761" y="6903466"/>
            <a:ext cx="1319530" cy="299973"/>
          </a:xfrm>
          <a:custGeom>
            <a:avLst/>
            <a:gdLst>
              <a:gd name="connsiteX0" fmla="*/ 54355 w 1319530"/>
              <a:gd name="connsiteY0" fmla="*/ 6350 h 299973"/>
              <a:gd name="connsiteX1" fmla="*/ 6350 w 1319530"/>
              <a:gd name="connsiteY1" fmla="*/ 54355 h 299973"/>
              <a:gd name="connsiteX2" fmla="*/ 6350 w 1319530"/>
              <a:gd name="connsiteY2" fmla="*/ 246379 h 299973"/>
              <a:gd name="connsiteX3" fmla="*/ 54355 w 1319530"/>
              <a:gd name="connsiteY3" fmla="*/ 293623 h 299973"/>
              <a:gd name="connsiteX4" fmla="*/ 1265174 w 1319530"/>
              <a:gd name="connsiteY4" fmla="*/ 293623 h 299973"/>
              <a:gd name="connsiteX5" fmla="*/ 1313179 w 1319530"/>
              <a:gd name="connsiteY5" fmla="*/ 246379 h 299973"/>
              <a:gd name="connsiteX6" fmla="*/ 1313179 w 1319530"/>
              <a:gd name="connsiteY6" fmla="*/ 54355 h 299973"/>
              <a:gd name="connsiteX7" fmla="*/ 1265174 w 1319530"/>
              <a:gd name="connsiteY7" fmla="*/ 6350 h 299973"/>
              <a:gd name="connsiteX8" fmla="*/ 54355 w 1319530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30" h="299973">
                <a:moveTo>
                  <a:pt x="54355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4355" y="293623"/>
                </a:cubicBezTo>
                <a:lnTo>
                  <a:pt x="1265174" y="293623"/>
                </a:lnTo>
                <a:cubicBezTo>
                  <a:pt x="1291844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844" y="6350"/>
                  <a:pt x="1265174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605659" y="6903466"/>
            <a:ext cx="1319530" cy="299973"/>
          </a:xfrm>
          <a:custGeom>
            <a:avLst/>
            <a:gdLst>
              <a:gd name="connsiteX0" fmla="*/ 54355 w 1319530"/>
              <a:gd name="connsiteY0" fmla="*/ 6350 h 299973"/>
              <a:gd name="connsiteX1" fmla="*/ 6350 w 1319530"/>
              <a:gd name="connsiteY1" fmla="*/ 54355 h 299973"/>
              <a:gd name="connsiteX2" fmla="*/ 6350 w 1319530"/>
              <a:gd name="connsiteY2" fmla="*/ 246379 h 299973"/>
              <a:gd name="connsiteX3" fmla="*/ 54355 w 1319530"/>
              <a:gd name="connsiteY3" fmla="*/ 293623 h 299973"/>
              <a:gd name="connsiteX4" fmla="*/ 1265173 w 1319530"/>
              <a:gd name="connsiteY4" fmla="*/ 293623 h 299973"/>
              <a:gd name="connsiteX5" fmla="*/ 1313179 w 1319530"/>
              <a:gd name="connsiteY5" fmla="*/ 246379 h 299973"/>
              <a:gd name="connsiteX6" fmla="*/ 1313179 w 1319530"/>
              <a:gd name="connsiteY6" fmla="*/ 54355 h 299973"/>
              <a:gd name="connsiteX7" fmla="*/ 1265173 w 1319530"/>
              <a:gd name="connsiteY7" fmla="*/ 6350 h 299973"/>
              <a:gd name="connsiteX8" fmla="*/ 54355 w 1319530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30" h="299973">
                <a:moveTo>
                  <a:pt x="54355" y="6350"/>
                </a:moveTo>
                <a:cubicBezTo>
                  <a:pt x="28447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8447" y="293623"/>
                  <a:pt x="54355" y="293623"/>
                </a:cubicBezTo>
                <a:lnTo>
                  <a:pt x="1265173" y="293623"/>
                </a:lnTo>
                <a:cubicBezTo>
                  <a:pt x="1291843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843" y="6350"/>
                  <a:pt x="1265173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99591" y="6903466"/>
            <a:ext cx="1318768" cy="299973"/>
          </a:xfrm>
          <a:custGeom>
            <a:avLst/>
            <a:gdLst>
              <a:gd name="connsiteX0" fmla="*/ 54356 w 1318768"/>
              <a:gd name="connsiteY0" fmla="*/ 6350 h 299973"/>
              <a:gd name="connsiteX1" fmla="*/ 6350 w 1318768"/>
              <a:gd name="connsiteY1" fmla="*/ 54355 h 299973"/>
              <a:gd name="connsiteX2" fmla="*/ 6350 w 1318768"/>
              <a:gd name="connsiteY2" fmla="*/ 246379 h 299973"/>
              <a:gd name="connsiteX3" fmla="*/ 54356 w 1318768"/>
              <a:gd name="connsiteY3" fmla="*/ 293623 h 299973"/>
              <a:gd name="connsiteX4" fmla="*/ 1265173 w 1318768"/>
              <a:gd name="connsiteY4" fmla="*/ 293623 h 299973"/>
              <a:gd name="connsiteX5" fmla="*/ 1312418 w 1318768"/>
              <a:gd name="connsiteY5" fmla="*/ 246379 h 299973"/>
              <a:gd name="connsiteX6" fmla="*/ 1312418 w 1318768"/>
              <a:gd name="connsiteY6" fmla="*/ 54355 h 299973"/>
              <a:gd name="connsiteX7" fmla="*/ 1265173 w 1318768"/>
              <a:gd name="connsiteY7" fmla="*/ 6350 h 299973"/>
              <a:gd name="connsiteX8" fmla="*/ 54356 w 1318768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8" h="299973">
                <a:moveTo>
                  <a:pt x="54356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4356" y="293623"/>
                </a:cubicBezTo>
                <a:lnTo>
                  <a:pt x="1265173" y="293623"/>
                </a:lnTo>
                <a:cubicBezTo>
                  <a:pt x="1291082" y="293623"/>
                  <a:pt x="1312418" y="272288"/>
                  <a:pt x="1312418" y="246379"/>
                </a:cubicBezTo>
                <a:lnTo>
                  <a:pt x="1312418" y="54355"/>
                </a:lnTo>
                <a:cubicBezTo>
                  <a:pt x="1312418" y="28447"/>
                  <a:pt x="1291082" y="6350"/>
                  <a:pt x="1265173" y="6350"/>
                </a:cubicBezTo>
                <a:lnTo>
                  <a:pt x="54356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86693" y="6903466"/>
            <a:ext cx="1318767" cy="299973"/>
          </a:xfrm>
          <a:custGeom>
            <a:avLst/>
            <a:gdLst>
              <a:gd name="connsiteX0" fmla="*/ 53594 w 1318767"/>
              <a:gd name="connsiteY0" fmla="*/ 6350 h 299973"/>
              <a:gd name="connsiteX1" fmla="*/ 6350 w 1318767"/>
              <a:gd name="connsiteY1" fmla="*/ 54355 h 299973"/>
              <a:gd name="connsiteX2" fmla="*/ 6350 w 1318767"/>
              <a:gd name="connsiteY2" fmla="*/ 246379 h 299973"/>
              <a:gd name="connsiteX3" fmla="*/ 53594 w 1318767"/>
              <a:gd name="connsiteY3" fmla="*/ 293623 h 299973"/>
              <a:gd name="connsiteX4" fmla="*/ 1264411 w 1318767"/>
              <a:gd name="connsiteY4" fmla="*/ 293623 h 299973"/>
              <a:gd name="connsiteX5" fmla="*/ 1312417 w 1318767"/>
              <a:gd name="connsiteY5" fmla="*/ 246379 h 299973"/>
              <a:gd name="connsiteX6" fmla="*/ 1312417 w 1318767"/>
              <a:gd name="connsiteY6" fmla="*/ 54355 h 299973"/>
              <a:gd name="connsiteX7" fmla="*/ 1264411 w 1318767"/>
              <a:gd name="connsiteY7" fmla="*/ 6350 h 299973"/>
              <a:gd name="connsiteX8" fmla="*/ 53594 w 1318767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7" h="299973">
                <a:moveTo>
                  <a:pt x="53594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3594" y="293623"/>
                </a:cubicBezTo>
                <a:lnTo>
                  <a:pt x="1264411" y="293623"/>
                </a:lnTo>
                <a:cubicBezTo>
                  <a:pt x="1291082" y="293623"/>
                  <a:pt x="1312417" y="272288"/>
                  <a:pt x="1312417" y="246379"/>
                </a:cubicBezTo>
                <a:lnTo>
                  <a:pt x="1312417" y="54355"/>
                </a:lnTo>
                <a:cubicBezTo>
                  <a:pt x="1312417" y="28447"/>
                  <a:pt x="1291082" y="6350"/>
                  <a:pt x="1264411" y="6350"/>
                </a:cubicBezTo>
                <a:lnTo>
                  <a:pt x="5359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8489" y="6903466"/>
            <a:ext cx="1319529" cy="299973"/>
          </a:xfrm>
          <a:custGeom>
            <a:avLst/>
            <a:gdLst>
              <a:gd name="connsiteX0" fmla="*/ 54355 w 1319529"/>
              <a:gd name="connsiteY0" fmla="*/ 6350 h 299973"/>
              <a:gd name="connsiteX1" fmla="*/ 6350 w 1319529"/>
              <a:gd name="connsiteY1" fmla="*/ 54355 h 299973"/>
              <a:gd name="connsiteX2" fmla="*/ 6350 w 1319529"/>
              <a:gd name="connsiteY2" fmla="*/ 246379 h 299973"/>
              <a:gd name="connsiteX3" fmla="*/ 54355 w 1319529"/>
              <a:gd name="connsiteY3" fmla="*/ 293623 h 299973"/>
              <a:gd name="connsiteX4" fmla="*/ 1265173 w 1319529"/>
              <a:gd name="connsiteY4" fmla="*/ 293623 h 299973"/>
              <a:gd name="connsiteX5" fmla="*/ 1313179 w 1319529"/>
              <a:gd name="connsiteY5" fmla="*/ 246379 h 299973"/>
              <a:gd name="connsiteX6" fmla="*/ 1313179 w 1319529"/>
              <a:gd name="connsiteY6" fmla="*/ 54355 h 299973"/>
              <a:gd name="connsiteX7" fmla="*/ 1265173 w 1319529"/>
              <a:gd name="connsiteY7" fmla="*/ 6350 h 299973"/>
              <a:gd name="connsiteX8" fmla="*/ 54355 w 1319529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29" h="299973">
                <a:moveTo>
                  <a:pt x="54355" y="6350"/>
                </a:moveTo>
                <a:cubicBezTo>
                  <a:pt x="27686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6" y="293623"/>
                  <a:pt x="54355" y="293623"/>
                </a:cubicBezTo>
                <a:lnTo>
                  <a:pt x="1265173" y="293623"/>
                </a:lnTo>
                <a:cubicBezTo>
                  <a:pt x="1291082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082" y="6350"/>
                  <a:pt x="1265173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75319" y="6903466"/>
            <a:ext cx="1318768" cy="299973"/>
          </a:xfrm>
          <a:custGeom>
            <a:avLst/>
            <a:gdLst>
              <a:gd name="connsiteX0" fmla="*/ 53594 w 1318768"/>
              <a:gd name="connsiteY0" fmla="*/ 6350 h 299973"/>
              <a:gd name="connsiteX1" fmla="*/ 6350 w 1318768"/>
              <a:gd name="connsiteY1" fmla="*/ 54355 h 299973"/>
              <a:gd name="connsiteX2" fmla="*/ 6350 w 1318768"/>
              <a:gd name="connsiteY2" fmla="*/ 246379 h 299973"/>
              <a:gd name="connsiteX3" fmla="*/ 53594 w 1318768"/>
              <a:gd name="connsiteY3" fmla="*/ 293623 h 299973"/>
              <a:gd name="connsiteX4" fmla="*/ 1264412 w 1318768"/>
              <a:gd name="connsiteY4" fmla="*/ 293623 h 299973"/>
              <a:gd name="connsiteX5" fmla="*/ 1312418 w 1318768"/>
              <a:gd name="connsiteY5" fmla="*/ 246379 h 299973"/>
              <a:gd name="connsiteX6" fmla="*/ 1312418 w 1318768"/>
              <a:gd name="connsiteY6" fmla="*/ 54355 h 299973"/>
              <a:gd name="connsiteX7" fmla="*/ 1264412 w 1318768"/>
              <a:gd name="connsiteY7" fmla="*/ 6350 h 299973"/>
              <a:gd name="connsiteX8" fmla="*/ 53594 w 1318768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8" h="299973">
                <a:moveTo>
                  <a:pt x="53594" y="6350"/>
                </a:moveTo>
                <a:cubicBezTo>
                  <a:pt x="27686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6" y="293623"/>
                  <a:pt x="53594" y="293623"/>
                </a:cubicBezTo>
                <a:lnTo>
                  <a:pt x="1264412" y="293623"/>
                </a:lnTo>
                <a:cubicBezTo>
                  <a:pt x="1291082" y="293623"/>
                  <a:pt x="1312418" y="272288"/>
                  <a:pt x="1312418" y="246379"/>
                </a:cubicBezTo>
                <a:lnTo>
                  <a:pt x="1312418" y="54355"/>
                </a:lnTo>
                <a:cubicBezTo>
                  <a:pt x="1312418" y="28447"/>
                  <a:pt x="1291082" y="6350"/>
                  <a:pt x="1264412" y="6350"/>
                </a:cubicBezTo>
                <a:lnTo>
                  <a:pt x="5359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92627" y="4701857"/>
            <a:ext cx="3333877" cy="671448"/>
          </a:xfrm>
          <a:custGeom>
            <a:avLst/>
            <a:gdLst>
              <a:gd name="connsiteX0" fmla="*/ 11112 w 3333877"/>
              <a:gd name="connsiteY0" fmla="*/ 11112 h 671448"/>
              <a:gd name="connsiteX1" fmla="*/ 11112 w 3333877"/>
              <a:gd name="connsiteY1" fmla="*/ 660336 h 671448"/>
              <a:gd name="connsiteX2" fmla="*/ 3322764 w 3333877"/>
              <a:gd name="connsiteY2" fmla="*/ 660336 h 671448"/>
              <a:gd name="connsiteX3" fmla="*/ 3322764 w 3333877"/>
              <a:gd name="connsiteY3" fmla="*/ 11112 h 671448"/>
              <a:gd name="connsiteX4" fmla="*/ 11112 w 3333877"/>
              <a:gd name="connsiteY4" fmla="*/ 11112 h 6714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333877" h="671448">
                <a:moveTo>
                  <a:pt x="11112" y="11112"/>
                </a:moveTo>
                <a:lnTo>
                  <a:pt x="11112" y="660336"/>
                </a:lnTo>
                <a:lnTo>
                  <a:pt x="3322764" y="660336"/>
                </a:lnTo>
                <a:lnTo>
                  <a:pt x="3322764" y="11112"/>
                </a:lnTo>
                <a:lnTo>
                  <a:pt x="11112" y="11112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26143" y="3272790"/>
            <a:ext cx="2592323" cy="1489709"/>
          </a:xfrm>
          <a:custGeom>
            <a:avLst/>
            <a:gdLst>
              <a:gd name="connsiteX0" fmla="*/ 432053 w 2592323"/>
              <a:gd name="connsiteY0" fmla="*/ 0 h 1489709"/>
              <a:gd name="connsiteX1" fmla="*/ 0 w 2592323"/>
              <a:gd name="connsiteY1" fmla="*/ 120395 h 1489709"/>
              <a:gd name="connsiteX2" fmla="*/ 0 w 2592323"/>
              <a:gd name="connsiteY2" fmla="*/ 599694 h 1489709"/>
              <a:gd name="connsiteX3" fmla="*/ 432053 w 2592323"/>
              <a:gd name="connsiteY3" fmla="*/ 719327 h 1489709"/>
              <a:gd name="connsiteX4" fmla="*/ 1511808 w 2592323"/>
              <a:gd name="connsiteY4" fmla="*/ 719327 h 1489709"/>
              <a:gd name="connsiteX5" fmla="*/ 2337815 w 2592323"/>
              <a:gd name="connsiteY5" fmla="*/ 1489709 h 1489709"/>
              <a:gd name="connsiteX6" fmla="*/ 2160270 w 2592323"/>
              <a:gd name="connsiteY6" fmla="*/ 719327 h 1489709"/>
              <a:gd name="connsiteX7" fmla="*/ 2592323 w 2592323"/>
              <a:gd name="connsiteY7" fmla="*/ 599694 h 1489709"/>
              <a:gd name="connsiteX8" fmla="*/ 2592323 w 2592323"/>
              <a:gd name="connsiteY8" fmla="*/ 120395 h 1489709"/>
              <a:gd name="connsiteX9" fmla="*/ 2160270 w 2592323"/>
              <a:gd name="connsiteY9" fmla="*/ 0 h 1489709"/>
              <a:gd name="connsiteX10" fmla="*/ 1511808 w 2592323"/>
              <a:gd name="connsiteY10" fmla="*/ 0 h 1489709"/>
              <a:gd name="connsiteX11" fmla="*/ 432053 w 2592323"/>
              <a:gd name="connsiteY11" fmla="*/ 0 h 14897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2592323" h="1489709">
                <a:moveTo>
                  <a:pt x="432053" y="0"/>
                </a:moveTo>
                <a:cubicBezTo>
                  <a:pt x="193547" y="0"/>
                  <a:pt x="0" y="54101"/>
                  <a:pt x="0" y="120395"/>
                </a:cubicBezTo>
                <a:lnTo>
                  <a:pt x="0" y="599694"/>
                </a:lnTo>
                <a:cubicBezTo>
                  <a:pt x="0" y="665988"/>
                  <a:pt x="193547" y="719327"/>
                  <a:pt x="432053" y="719327"/>
                </a:cubicBezTo>
                <a:lnTo>
                  <a:pt x="1511808" y="719327"/>
                </a:lnTo>
                <a:lnTo>
                  <a:pt x="2337815" y="1489709"/>
                </a:lnTo>
                <a:lnTo>
                  <a:pt x="2160270" y="719327"/>
                </a:lnTo>
                <a:cubicBezTo>
                  <a:pt x="2398776" y="719327"/>
                  <a:pt x="2592323" y="665988"/>
                  <a:pt x="2592323" y="599694"/>
                </a:cubicBezTo>
                <a:lnTo>
                  <a:pt x="2592323" y="120395"/>
                </a:lnTo>
                <a:cubicBezTo>
                  <a:pt x="2592323" y="54101"/>
                  <a:pt x="2398776" y="0"/>
                  <a:pt x="2160270" y="0"/>
                </a:cubicBezTo>
                <a:lnTo>
                  <a:pt x="1511808" y="0"/>
                </a:lnTo>
                <a:lnTo>
                  <a:pt x="432053" y="0"/>
                </a:lnTo>
              </a:path>
            </a:pathLst>
          </a:custGeom>
          <a:solidFill>
            <a:srgbClr val="ffff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16618" y="3263265"/>
            <a:ext cx="2611373" cy="1508759"/>
          </a:xfrm>
          <a:custGeom>
            <a:avLst/>
            <a:gdLst>
              <a:gd name="connsiteX0" fmla="*/ 441578 w 2611373"/>
              <a:gd name="connsiteY0" fmla="*/ 9525 h 1508759"/>
              <a:gd name="connsiteX1" fmla="*/ 9525 w 2611373"/>
              <a:gd name="connsiteY1" fmla="*/ 129920 h 1508759"/>
              <a:gd name="connsiteX2" fmla="*/ 9525 w 2611373"/>
              <a:gd name="connsiteY2" fmla="*/ 609219 h 1508759"/>
              <a:gd name="connsiteX3" fmla="*/ 441578 w 2611373"/>
              <a:gd name="connsiteY3" fmla="*/ 728852 h 1508759"/>
              <a:gd name="connsiteX4" fmla="*/ 1521333 w 2611373"/>
              <a:gd name="connsiteY4" fmla="*/ 728852 h 1508759"/>
              <a:gd name="connsiteX5" fmla="*/ 2347340 w 2611373"/>
              <a:gd name="connsiteY5" fmla="*/ 1499234 h 1508759"/>
              <a:gd name="connsiteX6" fmla="*/ 2169795 w 2611373"/>
              <a:gd name="connsiteY6" fmla="*/ 728852 h 1508759"/>
              <a:gd name="connsiteX7" fmla="*/ 2601848 w 2611373"/>
              <a:gd name="connsiteY7" fmla="*/ 609219 h 1508759"/>
              <a:gd name="connsiteX8" fmla="*/ 2601848 w 2611373"/>
              <a:gd name="connsiteY8" fmla="*/ 129920 h 1508759"/>
              <a:gd name="connsiteX9" fmla="*/ 2169795 w 2611373"/>
              <a:gd name="connsiteY9" fmla="*/ 9525 h 1508759"/>
              <a:gd name="connsiteX10" fmla="*/ 1521333 w 2611373"/>
              <a:gd name="connsiteY10" fmla="*/ 9525 h 1508759"/>
              <a:gd name="connsiteX11" fmla="*/ 441578 w 2611373"/>
              <a:gd name="connsiteY11" fmla="*/ 9525 h 1508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2611373" h="1508759">
                <a:moveTo>
                  <a:pt x="441578" y="9525"/>
                </a:moveTo>
                <a:cubicBezTo>
                  <a:pt x="203072" y="9525"/>
                  <a:pt x="9525" y="63626"/>
                  <a:pt x="9525" y="129920"/>
                </a:cubicBezTo>
                <a:lnTo>
                  <a:pt x="9525" y="609219"/>
                </a:lnTo>
                <a:cubicBezTo>
                  <a:pt x="9525" y="675513"/>
                  <a:pt x="203072" y="728852"/>
                  <a:pt x="441578" y="728852"/>
                </a:cubicBezTo>
                <a:lnTo>
                  <a:pt x="1521333" y="728852"/>
                </a:lnTo>
                <a:lnTo>
                  <a:pt x="2347340" y="1499234"/>
                </a:lnTo>
                <a:lnTo>
                  <a:pt x="2169795" y="728852"/>
                </a:lnTo>
                <a:cubicBezTo>
                  <a:pt x="2408301" y="728852"/>
                  <a:pt x="2601848" y="675513"/>
                  <a:pt x="2601848" y="609219"/>
                </a:cubicBezTo>
                <a:lnTo>
                  <a:pt x="2601848" y="129920"/>
                </a:lnTo>
                <a:cubicBezTo>
                  <a:pt x="2601848" y="63626"/>
                  <a:pt x="2408301" y="9525"/>
                  <a:pt x="2169795" y="9525"/>
                </a:cubicBezTo>
                <a:lnTo>
                  <a:pt x="1521333" y="9525"/>
                </a:lnTo>
                <a:lnTo>
                  <a:pt x="441578" y="952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002665" y="3345941"/>
            <a:ext cx="2520695" cy="1492758"/>
          </a:xfrm>
          <a:custGeom>
            <a:avLst/>
            <a:gdLst>
              <a:gd name="connsiteX0" fmla="*/ 419861 w 2520695"/>
              <a:gd name="connsiteY0" fmla="*/ 0 h 1492758"/>
              <a:gd name="connsiteX1" fmla="*/ 0 w 2520695"/>
              <a:gd name="connsiteY1" fmla="*/ 156210 h 1492758"/>
              <a:gd name="connsiteX2" fmla="*/ 0 w 2520695"/>
              <a:gd name="connsiteY2" fmla="*/ 779526 h 1492758"/>
              <a:gd name="connsiteX3" fmla="*/ 419861 w 2520695"/>
              <a:gd name="connsiteY3" fmla="*/ 934973 h 1492758"/>
              <a:gd name="connsiteX4" fmla="*/ 315468 w 2520695"/>
              <a:gd name="connsiteY4" fmla="*/ 1492758 h 1492758"/>
              <a:gd name="connsiteX5" fmla="*/ 1050035 w 2520695"/>
              <a:gd name="connsiteY5" fmla="*/ 934973 h 1492758"/>
              <a:gd name="connsiteX6" fmla="*/ 2100833 w 2520695"/>
              <a:gd name="connsiteY6" fmla="*/ 934973 h 1492758"/>
              <a:gd name="connsiteX7" fmla="*/ 2520695 w 2520695"/>
              <a:gd name="connsiteY7" fmla="*/ 779526 h 1492758"/>
              <a:gd name="connsiteX8" fmla="*/ 2520695 w 2520695"/>
              <a:gd name="connsiteY8" fmla="*/ 156210 h 1492758"/>
              <a:gd name="connsiteX9" fmla="*/ 2100833 w 2520695"/>
              <a:gd name="connsiteY9" fmla="*/ 0 h 1492758"/>
              <a:gd name="connsiteX10" fmla="*/ 419861 w 2520695"/>
              <a:gd name="connsiteY10" fmla="*/ 0 h 14927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2520695" h="1492758">
                <a:moveTo>
                  <a:pt x="419861" y="0"/>
                </a:moveTo>
                <a:cubicBezTo>
                  <a:pt x="188214" y="0"/>
                  <a:pt x="0" y="70104"/>
                  <a:pt x="0" y="156210"/>
                </a:cubicBezTo>
                <a:lnTo>
                  <a:pt x="0" y="779526"/>
                </a:lnTo>
                <a:cubicBezTo>
                  <a:pt x="0" y="865632"/>
                  <a:pt x="188214" y="934973"/>
                  <a:pt x="419861" y="934973"/>
                </a:cubicBezTo>
                <a:lnTo>
                  <a:pt x="315468" y="1492758"/>
                </a:lnTo>
                <a:lnTo>
                  <a:pt x="1050035" y="934973"/>
                </a:lnTo>
                <a:lnTo>
                  <a:pt x="2100833" y="934973"/>
                </a:lnTo>
                <a:cubicBezTo>
                  <a:pt x="2332482" y="934973"/>
                  <a:pt x="2520695" y="865632"/>
                  <a:pt x="2520695" y="779526"/>
                </a:cubicBezTo>
                <a:lnTo>
                  <a:pt x="2520695" y="156210"/>
                </a:lnTo>
                <a:cubicBezTo>
                  <a:pt x="2520695" y="70104"/>
                  <a:pt x="2332482" y="0"/>
                  <a:pt x="2100833" y="0"/>
                </a:cubicBezTo>
                <a:lnTo>
                  <a:pt x="419861" y="0"/>
                </a:lnTo>
              </a:path>
            </a:pathLst>
          </a:custGeom>
          <a:solidFill>
            <a:srgbClr val="ffff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993140" y="3336416"/>
            <a:ext cx="2539745" cy="1511808"/>
          </a:xfrm>
          <a:custGeom>
            <a:avLst/>
            <a:gdLst>
              <a:gd name="connsiteX0" fmla="*/ 429386 w 2539745"/>
              <a:gd name="connsiteY0" fmla="*/ 9525 h 1511808"/>
              <a:gd name="connsiteX1" fmla="*/ 9525 w 2539745"/>
              <a:gd name="connsiteY1" fmla="*/ 165735 h 1511808"/>
              <a:gd name="connsiteX2" fmla="*/ 9525 w 2539745"/>
              <a:gd name="connsiteY2" fmla="*/ 789051 h 1511808"/>
              <a:gd name="connsiteX3" fmla="*/ 429386 w 2539745"/>
              <a:gd name="connsiteY3" fmla="*/ 944498 h 1511808"/>
              <a:gd name="connsiteX4" fmla="*/ 324993 w 2539745"/>
              <a:gd name="connsiteY4" fmla="*/ 1502283 h 1511808"/>
              <a:gd name="connsiteX5" fmla="*/ 1059560 w 2539745"/>
              <a:gd name="connsiteY5" fmla="*/ 944498 h 1511808"/>
              <a:gd name="connsiteX6" fmla="*/ 2110358 w 2539745"/>
              <a:gd name="connsiteY6" fmla="*/ 944498 h 1511808"/>
              <a:gd name="connsiteX7" fmla="*/ 2530220 w 2539745"/>
              <a:gd name="connsiteY7" fmla="*/ 789051 h 1511808"/>
              <a:gd name="connsiteX8" fmla="*/ 2530220 w 2539745"/>
              <a:gd name="connsiteY8" fmla="*/ 165735 h 1511808"/>
              <a:gd name="connsiteX9" fmla="*/ 2110358 w 2539745"/>
              <a:gd name="connsiteY9" fmla="*/ 9525 h 1511808"/>
              <a:gd name="connsiteX10" fmla="*/ 429386 w 2539745"/>
              <a:gd name="connsiteY10" fmla="*/ 9525 h 15118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2539745" h="1511808">
                <a:moveTo>
                  <a:pt x="429386" y="9525"/>
                </a:moveTo>
                <a:cubicBezTo>
                  <a:pt x="197739" y="9525"/>
                  <a:pt x="9525" y="79629"/>
                  <a:pt x="9525" y="165735"/>
                </a:cubicBezTo>
                <a:lnTo>
                  <a:pt x="9525" y="789051"/>
                </a:lnTo>
                <a:cubicBezTo>
                  <a:pt x="9525" y="875157"/>
                  <a:pt x="197739" y="944498"/>
                  <a:pt x="429386" y="944498"/>
                </a:cubicBezTo>
                <a:lnTo>
                  <a:pt x="324993" y="1502283"/>
                </a:lnTo>
                <a:lnTo>
                  <a:pt x="1059560" y="944498"/>
                </a:lnTo>
                <a:lnTo>
                  <a:pt x="2110358" y="944498"/>
                </a:lnTo>
                <a:cubicBezTo>
                  <a:pt x="2342007" y="944498"/>
                  <a:pt x="2530220" y="875157"/>
                  <a:pt x="2530220" y="789051"/>
                </a:cubicBezTo>
                <a:lnTo>
                  <a:pt x="2530220" y="165735"/>
                </a:lnTo>
                <a:cubicBezTo>
                  <a:pt x="2530220" y="79629"/>
                  <a:pt x="2342007" y="9525"/>
                  <a:pt x="2110358" y="9525"/>
                </a:cubicBezTo>
                <a:lnTo>
                  <a:pt x="429386" y="952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6908800"/>
            <a:ext cx="9169400" cy="304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689100" y="3479800"/>
            <a:ext cx="28702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							</a:tabLst>
            </a:pPr>
            <a:r>
              <a:rPr lang="en-US" altLang="zh-CN" sz="3256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altLang="zh-CN" sz="325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56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325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56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25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的通解为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22700" y="69596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上页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135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下页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216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结束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181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返回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019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首页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57300" y="939800"/>
            <a:ext cx="8051800" cy="232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228600" algn="l"/>
                <a:tab pos="266700" algn="l"/>
                <a:tab pos="317500" algn="l"/>
              </a:tabLst>
            </a:pPr>
            <a:r>
              <a:rPr lang="en-US" altLang="zh-CN" sz="3197" dirty="0" smtClean="0">
                <a:solidFill>
                  <a:srgbClr val="3333cc"/>
                </a:solidFill>
                <a:latin typeface="隶书" pitchFamily="18" charset="0"/>
                <a:cs typeface="隶书" pitchFamily="18" charset="0"/>
              </a:rPr>
              <a:t>非齐次线性方程组解的结构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28600" algn="l"/>
                <a:tab pos="266700" algn="l"/>
                <a:tab pos="317500" algn="l"/>
              </a:tabLst>
            </a:pPr>
            <a:r>
              <a:rPr lang="en-US" altLang="zh-CN" dirty="0" smtClean="0"/>
              <a:t>	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已知矩阵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2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162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</a:t>
            </a:r>
            <a:r>
              <a:rPr lang="en-US" altLang="zh-CN" sz="162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的秩为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959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</a:t>
            </a:r>
            <a:r>
              <a:rPr lang="en-US" altLang="zh-CN" sz="162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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为非齐次线性方程组</a:t>
            </a:r>
          </a:p>
          <a:p>
            <a:pPr>
              <a:lnSpc>
                <a:spcPts val="3300"/>
              </a:lnSpc>
              <a:tabLst>
                <a:tab pos="228600" algn="l"/>
                <a:tab pos="266700" algn="l"/>
                <a:tab pos="317500" algn="l"/>
              </a:tabLst>
            </a:pPr>
            <a:r>
              <a:rPr lang="en-US" altLang="zh-CN" dirty="0" smtClean="0"/>
              <a:t>			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的一个解，其对应的齐次方程组为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>
              <a:lnSpc>
                <a:spcPts val="4200"/>
              </a:lnSpc>
              <a:tabLst>
                <a:tab pos="228600" algn="l"/>
                <a:tab pos="266700" algn="l"/>
                <a:tab pos="317500" algn="l"/>
              </a:tabLst>
            </a:pPr>
            <a:r>
              <a:rPr lang="en-US" altLang="zh-CN" dirty="0" smtClean="0"/>
              <a:t>		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的基础解系为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162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959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</a:t>
            </a:r>
            <a:r>
              <a:rPr lang="en-US" altLang="zh-CN" sz="162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959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</a:t>
            </a:r>
            <a:r>
              <a:rPr lang="en-US" altLang="zh-CN" sz="162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62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62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366000" y="4660900"/>
            <a:ext cx="1143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1929" dirty="0" smtClean="0">
                <a:solidFill>
                  <a:srgbClr val="1f1feb"/>
                </a:solidFill>
                <a:latin typeface="Symbol" pitchFamily="18" charset="0"/>
                <a:cs typeface="Symbol" pitchFamily="18" charset="0"/>
              </a:rPr>
              <a:t>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68600" y="3378200"/>
            <a:ext cx="4546600" cy="185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28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Ax=o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的通解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5600"/>
              </a:lnSpc>
              <a:tabLst>
                <a:tab pos="368300" algn="l"/>
              </a:tabLst>
            </a:pPr>
            <a:r>
              <a:rPr lang="en-US" altLang="zh-CN" sz="3308" b="1" i="1" dirty="0" smtClean="0">
                <a:solidFill>
                  <a:srgbClr val="1f1feb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3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308" dirty="0" smtClean="0">
                <a:solidFill>
                  <a:srgbClr val="1f1feb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33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308" b="1" i="1" dirty="0" smtClean="0">
                <a:solidFill>
                  <a:srgbClr val="1f1feb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929" b="1" dirty="0" smtClean="0">
                <a:solidFill>
                  <a:srgbClr val="1f1feb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496" dirty="0" smtClean="0">
                <a:solidFill>
                  <a:srgbClr val="1f1feb"/>
                </a:solidFill>
                <a:latin typeface="Symbol" pitchFamily="18" charset="0"/>
                <a:cs typeface="Symbol" pitchFamily="18" charset="0"/>
              </a:rPr>
              <a:t></a:t>
            </a:r>
            <a:r>
              <a:rPr lang="en-US" altLang="zh-CN" sz="1929" b="1" dirty="0" smtClean="0">
                <a:solidFill>
                  <a:srgbClr val="1f1feb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3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308" dirty="0" smtClean="0">
                <a:solidFill>
                  <a:srgbClr val="1f1feb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3308" dirty="0" smtClean="0">
                <a:solidFill>
                  <a:srgbClr val="1f1feb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3308" dirty="0" smtClean="0">
                <a:solidFill>
                  <a:srgbClr val="1f1feb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33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308" b="1" i="1" dirty="0" smtClean="0">
                <a:solidFill>
                  <a:srgbClr val="1f1feb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929" b="1" i="1" dirty="0" smtClean="0">
                <a:solidFill>
                  <a:srgbClr val="1f1feb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929" dirty="0" smtClean="0">
                <a:solidFill>
                  <a:srgbClr val="1f1feb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929" b="1" i="1" dirty="0" smtClean="0">
                <a:solidFill>
                  <a:srgbClr val="1f1feb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3496" dirty="0" smtClean="0">
                <a:solidFill>
                  <a:srgbClr val="1f1feb"/>
                </a:solidFill>
                <a:latin typeface="Symbol" pitchFamily="18" charset="0"/>
                <a:cs typeface="Symbol" pitchFamily="18" charset="0"/>
              </a:rPr>
              <a:t></a:t>
            </a:r>
            <a:r>
              <a:rPr lang="en-US" altLang="zh-CN" sz="1929" b="1" i="1" dirty="0" smtClean="0">
                <a:solidFill>
                  <a:srgbClr val="1f1feb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929" dirty="0" smtClean="0">
                <a:solidFill>
                  <a:srgbClr val="1f1feb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929" b="1" i="1" dirty="0" smtClean="0">
                <a:solidFill>
                  <a:srgbClr val="1f1feb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33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308" dirty="0" smtClean="0">
                <a:solidFill>
                  <a:srgbClr val="1f1feb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3496" dirty="0" smtClean="0">
                <a:solidFill>
                  <a:srgbClr val="1f1feb"/>
                </a:solidFill>
                <a:latin typeface="Symbol" pitchFamily="18" charset="0"/>
                <a:cs typeface="Symbol" pitchFamily="18" charset="0"/>
              </a:rPr>
              <a:t>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543800" y="3467100"/>
            <a:ext cx="1422400" cy="80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28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Ax=b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的</a:t>
            </a:r>
          </a:p>
          <a:p>
            <a:pPr>
              <a:lnSpc>
                <a:spcPts val="3300"/>
              </a:lnSpc>
              <a:tabLst>
                <a:tab pos="88900" algn="l"/>
              </a:tabLst>
            </a:pPr>
            <a:r>
              <a:rPr lang="en-US" altLang="zh-CN" sz="2802" dirty="0" smtClean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一个特解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61695"/>
            <a:ext cx="9144000" cy="6845300"/>
          </a:xfrm>
          <a:custGeom>
            <a:avLst/>
            <a:gdLst>
              <a:gd name="connsiteX0" fmla="*/ 0 w 9144000"/>
              <a:gd name="connsiteY0" fmla="*/ 0 h 6845300"/>
              <a:gd name="connsiteX1" fmla="*/ 9143999 w 9144000"/>
              <a:gd name="connsiteY1" fmla="*/ 0 h 6845300"/>
              <a:gd name="connsiteX2" fmla="*/ 9143999 w 9144000"/>
              <a:gd name="connsiteY2" fmla="*/ 6845299 h 6845300"/>
              <a:gd name="connsiteX3" fmla="*/ 0 w 9144000"/>
              <a:gd name="connsiteY3" fmla="*/ 6845299 h 6845300"/>
              <a:gd name="connsiteX4" fmla="*/ 0 w 9144000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45300">
                <a:moveTo>
                  <a:pt x="0" y="0"/>
                </a:moveTo>
                <a:lnTo>
                  <a:pt x="9143999" y="0"/>
                </a:lnTo>
                <a:lnTo>
                  <a:pt x="9143999" y="6845299"/>
                </a:lnTo>
                <a:lnTo>
                  <a:pt x="0" y="68452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95865" y="6913371"/>
            <a:ext cx="1317244" cy="299974"/>
          </a:xfrm>
          <a:custGeom>
            <a:avLst/>
            <a:gdLst>
              <a:gd name="connsiteX0" fmla="*/ 54355 w 1317244"/>
              <a:gd name="connsiteY0" fmla="*/ 6350 h 299974"/>
              <a:gd name="connsiteX1" fmla="*/ 6350 w 1317244"/>
              <a:gd name="connsiteY1" fmla="*/ 54356 h 299974"/>
              <a:gd name="connsiteX2" fmla="*/ 6350 w 1317244"/>
              <a:gd name="connsiteY2" fmla="*/ 245618 h 299974"/>
              <a:gd name="connsiteX3" fmla="*/ 54355 w 1317244"/>
              <a:gd name="connsiteY3" fmla="*/ 293623 h 299974"/>
              <a:gd name="connsiteX4" fmla="*/ 1263650 w 1317244"/>
              <a:gd name="connsiteY4" fmla="*/ 293623 h 299974"/>
              <a:gd name="connsiteX5" fmla="*/ 1310894 w 1317244"/>
              <a:gd name="connsiteY5" fmla="*/ 245618 h 299974"/>
              <a:gd name="connsiteX6" fmla="*/ 1310894 w 1317244"/>
              <a:gd name="connsiteY6" fmla="*/ 54356 h 299974"/>
              <a:gd name="connsiteX7" fmla="*/ 1263650 w 1317244"/>
              <a:gd name="connsiteY7" fmla="*/ 6350 h 299974"/>
              <a:gd name="connsiteX8" fmla="*/ 54355 w 1317244"/>
              <a:gd name="connsiteY8" fmla="*/ 6350 h 2999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7244" h="299974">
                <a:moveTo>
                  <a:pt x="54355" y="6350"/>
                </a:moveTo>
                <a:cubicBezTo>
                  <a:pt x="27686" y="6350"/>
                  <a:pt x="6350" y="27685"/>
                  <a:pt x="6350" y="54356"/>
                </a:cubicBezTo>
                <a:lnTo>
                  <a:pt x="6350" y="245618"/>
                </a:lnTo>
                <a:cubicBezTo>
                  <a:pt x="6350" y="272288"/>
                  <a:pt x="27686" y="293623"/>
                  <a:pt x="54355" y="293623"/>
                </a:cubicBezTo>
                <a:lnTo>
                  <a:pt x="1263650" y="293623"/>
                </a:lnTo>
                <a:cubicBezTo>
                  <a:pt x="1289558" y="293623"/>
                  <a:pt x="1310894" y="272288"/>
                  <a:pt x="1310894" y="245618"/>
                </a:cubicBezTo>
                <a:lnTo>
                  <a:pt x="1310894" y="54356"/>
                </a:lnTo>
                <a:cubicBezTo>
                  <a:pt x="1310894" y="27685"/>
                  <a:pt x="1289558" y="6350"/>
                  <a:pt x="1263650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92761" y="6903466"/>
            <a:ext cx="1319530" cy="299973"/>
          </a:xfrm>
          <a:custGeom>
            <a:avLst/>
            <a:gdLst>
              <a:gd name="connsiteX0" fmla="*/ 54355 w 1319530"/>
              <a:gd name="connsiteY0" fmla="*/ 6350 h 299973"/>
              <a:gd name="connsiteX1" fmla="*/ 6350 w 1319530"/>
              <a:gd name="connsiteY1" fmla="*/ 54355 h 299973"/>
              <a:gd name="connsiteX2" fmla="*/ 6350 w 1319530"/>
              <a:gd name="connsiteY2" fmla="*/ 246379 h 299973"/>
              <a:gd name="connsiteX3" fmla="*/ 54355 w 1319530"/>
              <a:gd name="connsiteY3" fmla="*/ 293623 h 299973"/>
              <a:gd name="connsiteX4" fmla="*/ 1265174 w 1319530"/>
              <a:gd name="connsiteY4" fmla="*/ 293623 h 299973"/>
              <a:gd name="connsiteX5" fmla="*/ 1313179 w 1319530"/>
              <a:gd name="connsiteY5" fmla="*/ 246379 h 299973"/>
              <a:gd name="connsiteX6" fmla="*/ 1313179 w 1319530"/>
              <a:gd name="connsiteY6" fmla="*/ 54355 h 299973"/>
              <a:gd name="connsiteX7" fmla="*/ 1265174 w 1319530"/>
              <a:gd name="connsiteY7" fmla="*/ 6350 h 299973"/>
              <a:gd name="connsiteX8" fmla="*/ 54355 w 1319530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30" h="299973">
                <a:moveTo>
                  <a:pt x="54355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4355" y="293623"/>
                </a:cubicBezTo>
                <a:lnTo>
                  <a:pt x="1265174" y="293623"/>
                </a:lnTo>
                <a:cubicBezTo>
                  <a:pt x="1291844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844" y="6350"/>
                  <a:pt x="1265174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605659" y="6903466"/>
            <a:ext cx="1319530" cy="299973"/>
          </a:xfrm>
          <a:custGeom>
            <a:avLst/>
            <a:gdLst>
              <a:gd name="connsiteX0" fmla="*/ 54355 w 1319530"/>
              <a:gd name="connsiteY0" fmla="*/ 6350 h 299973"/>
              <a:gd name="connsiteX1" fmla="*/ 6350 w 1319530"/>
              <a:gd name="connsiteY1" fmla="*/ 54355 h 299973"/>
              <a:gd name="connsiteX2" fmla="*/ 6350 w 1319530"/>
              <a:gd name="connsiteY2" fmla="*/ 246379 h 299973"/>
              <a:gd name="connsiteX3" fmla="*/ 54355 w 1319530"/>
              <a:gd name="connsiteY3" fmla="*/ 293623 h 299973"/>
              <a:gd name="connsiteX4" fmla="*/ 1265173 w 1319530"/>
              <a:gd name="connsiteY4" fmla="*/ 293623 h 299973"/>
              <a:gd name="connsiteX5" fmla="*/ 1313179 w 1319530"/>
              <a:gd name="connsiteY5" fmla="*/ 246379 h 299973"/>
              <a:gd name="connsiteX6" fmla="*/ 1313179 w 1319530"/>
              <a:gd name="connsiteY6" fmla="*/ 54355 h 299973"/>
              <a:gd name="connsiteX7" fmla="*/ 1265173 w 1319530"/>
              <a:gd name="connsiteY7" fmla="*/ 6350 h 299973"/>
              <a:gd name="connsiteX8" fmla="*/ 54355 w 1319530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30" h="299973">
                <a:moveTo>
                  <a:pt x="54355" y="6350"/>
                </a:moveTo>
                <a:cubicBezTo>
                  <a:pt x="28447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8447" y="293623"/>
                  <a:pt x="54355" y="293623"/>
                </a:cubicBezTo>
                <a:lnTo>
                  <a:pt x="1265173" y="293623"/>
                </a:lnTo>
                <a:cubicBezTo>
                  <a:pt x="1291843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843" y="6350"/>
                  <a:pt x="1265173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99591" y="6903466"/>
            <a:ext cx="1318768" cy="299973"/>
          </a:xfrm>
          <a:custGeom>
            <a:avLst/>
            <a:gdLst>
              <a:gd name="connsiteX0" fmla="*/ 54356 w 1318768"/>
              <a:gd name="connsiteY0" fmla="*/ 6350 h 299973"/>
              <a:gd name="connsiteX1" fmla="*/ 6350 w 1318768"/>
              <a:gd name="connsiteY1" fmla="*/ 54355 h 299973"/>
              <a:gd name="connsiteX2" fmla="*/ 6350 w 1318768"/>
              <a:gd name="connsiteY2" fmla="*/ 246379 h 299973"/>
              <a:gd name="connsiteX3" fmla="*/ 54356 w 1318768"/>
              <a:gd name="connsiteY3" fmla="*/ 293623 h 299973"/>
              <a:gd name="connsiteX4" fmla="*/ 1265173 w 1318768"/>
              <a:gd name="connsiteY4" fmla="*/ 293623 h 299973"/>
              <a:gd name="connsiteX5" fmla="*/ 1312418 w 1318768"/>
              <a:gd name="connsiteY5" fmla="*/ 246379 h 299973"/>
              <a:gd name="connsiteX6" fmla="*/ 1312418 w 1318768"/>
              <a:gd name="connsiteY6" fmla="*/ 54355 h 299973"/>
              <a:gd name="connsiteX7" fmla="*/ 1265173 w 1318768"/>
              <a:gd name="connsiteY7" fmla="*/ 6350 h 299973"/>
              <a:gd name="connsiteX8" fmla="*/ 54356 w 1318768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8" h="299973">
                <a:moveTo>
                  <a:pt x="54356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4356" y="293623"/>
                </a:cubicBezTo>
                <a:lnTo>
                  <a:pt x="1265173" y="293623"/>
                </a:lnTo>
                <a:cubicBezTo>
                  <a:pt x="1291082" y="293623"/>
                  <a:pt x="1312418" y="272288"/>
                  <a:pt x="1312418" y="246379"/>
                </a:cubicBezTo>
                <a:lnTo>
                  <a:pt x="1312418" y="54355"/>
                </a:lnTo>
                <a:cubicBezTo>
                  <a:pt x="1312418" y="28447"/>
                  <a:pt x="1291082" y="6350"/>
                  <a:pt x="1265173" y="6350"/>
                </a:cubicBezTo>
                <a:lnTo>
                  <a:pt x="54356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86693" y="6903466"/>
            <a:ext cx="1318767" cy="299973"/>
          </a:xfrm>
          <a:custGeom>
            <a:avLst/>
            <a:gdLst>
              <a:gd name="connsiteX0" fmla="*/ 53594 w 1318767"/>
              <a:gd name="connsiteY0" fmla="*/ 6350 h 299973"/>
              <a:gd name="connsiteX1" fmla="*/ 6350 w 1318767"/>
              <a:gd name="connsiteY1" fmla="*/ 54355 h 299973"/>
              <a:gd name="connsiteX2" fmla="*/ 6350 w 1318767"/>
              <a:gd name="connsiteY2" fmla="*/ 246379 h 299973"/>
              <a:gd name="connsiteX3" fmla="*/ 53594 w 1318767"/>
              <a:gd name="connsiteY3" fmla="*/ 293623 h 299973"/>
              <a:gd name="connsiteX4" fmla="*/ 1264411 w 1318767"/>
              <a:gd name="connsiteY4" fmla="*/ 293623 h 299973"/>
              <a:gd name="connsiteX5" fmla="*/ 1312417 w 1318767"/>
              <a:gd name="connsiteY5" fmla="*/ 246379 h 299973"/>
              <a:gd name="connsiteX6" fmla="*/ 1312417 w 1318767"/>
              <a:gd name="connsiteY6" fmla="*/ 54355 h 299973"/>
              <a:gd name="connsiteX7" fmla="*/ 1264411 w 1318767"/>
              <a:gd name="connsiteY7" fmla="*/ 6350 h 299973"/>
              <a:gd name="connsiteX8" fmla="*/ 53594 w 1318767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7" h="299973">
                <a:moveTo>
                  <a:pt x="53594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3594" y="293623"/>
                </a:cubicBezTo>
                <a:lnTo>
                  <a:pt x="1264411" y="293623"/>
                </a:lnTo>
                <a:cubicBezTo>
                  <a:pt x="1291082" y="293623"/>
                  <a:pt x="1312417" y="272288"/>
                  <a:pt x="1312417" y="246379"/>
                </a:cubicBezTo>
                <a:lnTo>
                  <a:pt x="1312417" y="54355"/>
                </a:lnTo>
                <a:cubicBezTo>
                  <a:pt x="1312417" y="28447"/>
                  <a:pt x="1291082" y="6350"/>
                  <a:pt x="1264411" y="6350"/>
                </a:cubicBezTo>
                <a:lnTo>
                  <a:pt x="5359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8489" y="6903466"/>
            <a:ext cx="1319529" cy="299973"/>
          </a:xfrm>
          <a:custGeom>
            <a:avLst/>
            <a:gdLst>
              <a:gd name="connsiteX0" fmla="*/ 54355 w 1319529"/>
              <a:gd name="connsiteY0" fmla="*/ 6350 h 299973"/>
              <a:gd name="connsiteX1" fmla="*/ 6350 w 1319529"/>
              <a:gd name="connsiteY1" fmla="*/ 54355 h 299973"/>
              <a:gd name="connsiteX2" fmla="*/ 6350 w 1319529"/>
              <a:gd name="connsiteY2" fmla="*/ 246379 h 299973"/>
              <a:gd name="connsiteX3" fmla="*/ 54355 w 1319529"/>
              <a:gd name="connsiteY3" fmla="*/ 293623 h 299973"/>
              <a:gd name="connsiteX4" fmla="*/ 1265173 w 1319529"/>
              <a:gd name="connsiteY4" fmla="*/ 293623 h 299973"/>
              <a:gd name="connsiteX5" fmla="*/ 1313179 w 1319529"/>
              <a:gd name="connsiteY5" fmla="*/ 246379 h 299973"/>
              <a:gd name="connsiteX6" fmla="*/ 1313179 w 1319529"/>
              <a:gd name="connsiteY6" fmla="*/ 54355 h 299973"/>
              <a:gd name="connsiteX7" fmla="*/ 1265173 w 1319529"/>
              <a:gd name="connsiteY7" fmla="*/ 6350 h 299973"/>
              <a:gd name="connsiteX8" fmla="*/ 54355 w 1319529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29" h="299973">
                <a:moveTo>
                  <a:pt x="54355" y="6350"/>
                </a:moveTo>
                <a:cubicBezTo>
                  <a:pt x="27686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6" y="293623"/>
                  <a:pt x="54355" y="293623"/>
                </a:cubicBezTo>
                <a:lnTo>
                  <a:pt x="1265173" y="293623"/>
                </a:lnTo>
                <a:cubicBezTo>
                  <a:pt x="1291082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082" y="6350"/>
                  <a:pt x="1265173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75319" y="6903466"/>
            <a:ext cx="1318768" cy="299973"/>
          </a:xfrm>
          <a:custGeom>
            <a:avLst/>
            <a:gdLst>
              <a:gd name="connsiteX0" fmla="*/ 53594 w 1318768"/>
              <a:gd name="connsiteY0" fmla="*/ 6350 h 299973"/>
              <a:gd name="connsiteX1" fmla="*/ 6350 w 1318768"/>
              <a:gd name="connsiteY1" fmla="*/ 54355 h 299973"/>
              <a:gd name="connsiteX2" fmla="*/ 6350 w 1318768"/>
              <a:gd name="connsiteY2" fmla="*/ 246379 h 299973"/>
              <a:gd name="connsiteX3" fmla="*/ 53594 w 1318768"/>
              <a:gd name="connsiteY3" fmla="*/ 293623 h 299973"/>
              <a:gd name="connsiteX4" fmla="*/ 1264412 w 1318768"/>
              <a:gd name="connsiteY4" fmla="*/ 293623 h 299973"/>
              <a:gd name="connsiteX5" fmla="*/ 1312418 w 1318768"/>
              <a:gd name="connsiteY5" fmla="*/ 246379 h 299973"/>
              <a:gd name="connsiteX6" fmla="*/ 1312418 w 1318768"/>
              <a:gd name="connsiteY6" fmla="*/ 54355 h 299973"/>
              <a:gd name="connsiteX7" fmla="*/ 1264412 w 1318768"/>
              <a:gd name="connsiteY7" fmla="*/ 6350 h 299973"/>
              <a:gd name="connsiteX8" fmla="*/ 53594 w 1318768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8" h="299973">
                <a:moveTo>
                  <a:pt x="53594" y="6350"/>
                </a:moveTo>
                <a:cubicBezTo>
                  <a:pt x="27686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6" y="293623"/>
                  <a:pt x="53594" y="293623"/>
                </a:cubicBezTo>
                <a:lnTo>
                  <a:pt x="1264412" y="293623"/>
                </a:lnTo>
                <a:cubicBezTo>
                  <a:pt x="1291082" y="293623"/>
                  <a:pt x="1312418" y="272288"/>
                  <a:pt x="1312418" y="246379"/>
                </a:cubicBezTo>
                <a:lnTo>
                  <a:pt x="1312418" y="54355"/>
                </a:lnTo>
                <a:cubicBezTo>
                  <a:pt x="1312418" y="28447"/>
                  <a:pt x="1291082" y="6350"/>
                  <a:pt x="1264412" y="6350"/>
                </a:cubicBezTo>
                <a:lnTo>
                  <a:pt x="5359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6908800"/>
            <a:ext cx="9169400" cy="304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822700" y="69596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上页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135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下页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216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结束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181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返回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019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首页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97000" y="2082800"/>
            <a:ext cx="4686300" cy="261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114300" algn="l"/>
                <a:tab pos="4572000" algn="l"/>
              </a:tabLst>
            </a:pPr>
            <a:r>
              <a:rPr lang="en-US" altLang="zh-CN" sz="3197" dirty="0" smtClean="0">
                <a:solidFill>
                  <a:srgbClr val="3333cc"/>
                </a:solidFill>
                <a:latin typeface="黑体" pitchFamily="18" charset="0"/>
                <a:cs typeface="黑体" pitchFamily="18" charset="0"/>
              </a:rPr>
              <a:t>一、正交矩阵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114300" algn="l"/>
                <a:tab pos="4572000" algn="l"/>
              </a:tabLst>
            </a:pPr>
            <a:r>
              <a:rPr lang="en-US" altLang="zh-CN" dirty="0" smtClean="0"/>
              <a:t>	</a:t>
            </a:r>
            <a:r>
              <a:rPr lang="en-US" altLang="zh-CN" sz="3015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</a:t>
            </a:r>
            <a:r>
              <a:rPr lang="en-US" altLang="zh-CN" sz="301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AA</a:t>
            </a:r>
            <a:r>
              <a:rPr lang="en-US" altLang="zh-CN" sz="1743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301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015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30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1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  <a:p>
            <a:pPr>
              <a:lnSpc>
                <a:spcPts val="4200"/>
              </a:lnSpc>
              <a:tabLst>
                <a:tab pos="114300" algn="l"/>
                <a:tab pos="4572000" algn="l"/>
              </a:tabLst>
            </a:pPr>
            <a:r>
              <a:rPr lang="en-US" altLang="zh-CN" dirty="0" smtClean="0"/>
              <a:t>	</a:t>
            </a:r>
            <a:r>
              <a:rPr lang="en-US" altLang="zh-CN" sz="3015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</a:t>
            </a:r>
            <a:r>
              <a:rPr lang="en-US" altLang="zh-CN" sz="30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15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</a:t>
            </a:r>
            <a:r>
              <a:rPr lang="en-US" altLang="zh-CN" sz="301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743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74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0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15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30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1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743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pPr>
              <a:lnSpc>
                <a:spcPts val="2200"/>
              </a:lnSpc>
              <a:tabLst>
                <a:tab pos="114300" algn="l"/>
                <a:tab pos="4572000" algn="l"/>
              </a:tabLst>
            </a:pPr>
            <a:r>
              <a:rPr lang="en-US" altLang="zh-CN" dirty="0" smtClean="0"/>
              <a:t>	</a:t>
            </a:r>
            <a:r>
              <a:rPr lang="en-US" altLang="zh-CN" sz="3015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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114300" algn="l"/>
                <a:tab pos="4572000" algn="l"/>
              </a:tabLst>
            </a:pPr>
            <a:r>
              <a:rPr lang="en-US" altLang="zh-CN" dirty="0" smtClean="0"/>
              <a:t>		</a:t>
            </a:r>
            <a:r>
              <a:rPr lang="en-US" altLang="zh-CN" sz="174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05000" y="1231900"/>
            <a:ext cx="13716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							</a:tabLst>
            </a:pPr>
            <a:r>
              <a:rPr lang="en-US" altLang="zh-CN" sz="3600" dirty="0" smtClean="0">
                <a:solidFill>
                  <a:srgbClr val="3333cc"/>
                </a:solidFill>
                <a:latin typeface="黑体" pitchFamily="18" charset="0"/>
                <a:cs typeface="黑体" pitchFamily="18" charset="0"/>
              </a:rPr>
              <a:t>第五章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962400" y="1231900"/>
            <a:ext cx="36576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							</a:tabLst>
            </a:pPr>
            <a:r>
              <a:rPr lang="en-US" altLang="zh-CN" sz="3600" dirty="0" smtClean="0">
                <a:solidFill>
                  <a:srgbClr val="3333cc"/>
                </a:solidFill>
                <a:latin typeface="黑体" pitchFamily="18" charset="0"/>
                <a:cs typeface="黑体" pitchFamily="18" charset="0"/>
              </a:rPr>
              <a:t>相似矩阵及二次型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61695"/>
            <a:ext cx="9144000" cy="6845300"/>
          </a:xfrm>
          <a:custGeom>
            <a:avLst/>
            <a:gdLst>
              <a:gd name="connsiteX0" fmla="*/ 0 w 9144000"/>
              <a:gd name="connsiteY0" fmla="*/ 0 h 6845300"/>
              <a:gd name="connsiteX1" fmla="*/ 9143999 w 9144000"/>
              <a:gd name="connsiteY1" fmla="*/ 0 h 6845300"/>
              <a:gd name="connsiteX2" fmla="*/ 9143999 w 9144000"/>
              <a:gd name="connsiteY2" fmla="*/ 6845299 h 6845300"/>
              <a:gd name="connsiteX3" fmla="*/ 0 w 9144000"/>
              <a:gd name="connsiteY3" fmla="*/ 6845299 h 6845300"/>
              <a:gd name="connsiteX4" fmla="*/ 0 w 9144000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45300">
                <a:moveTo>
                  <a:pt x="0" y="0"/>
                </a:moveTo>
                <a:lnTo>
                  <a:pt x="9143999" y="0"/>
                </a:lnTo>
                <a:lnTo>
                  <a:pt x="9143999" y="6845299"/>
                </a:lnTo>
                <a:lnTo>
                  <a:pt x="0" y="68452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95865" y="6913371"/>
            <a:ext cx="1317244" cy="299974"/>
          </a:xfrm>
          <a:custGeom>
            <a:avLst/>
            <a:gdLst>
              <a:gd name="connsiteX0" fmla="*/ 54355 w 1317244"/>
              <a:gd name="connsiteY0" fmla="*/ 6350 h 299974"/>
              <a:gd name="connsiteX1" fmla="*/ 6350 w 1317244"/>
              <a:gd name="connsiteY1" fmla="*/ 54356 h 299974"/>
              <a:gd name="connsiteX2" fmla="*/ 6350 w 1317244"/>
              <a:gd name="connsiteY2" fmla="*/ 245618 h 299974"/>
              <a:gd name="connsiteX3" fmla="*/ 54355 w 1317244"/>
              <a:gd name="connsiteY3" fmla="*/ 293623 h 299974"/>
              <a:gd name="connsiteX4" fmla="*/ 1263650 w 1317244"/>
              <a:gd name="connsiteY4" fmla="*/ 293623 h 299974"/>
              <a:gd name="connsiteX5" fmla="*/ 1310894 w 1317244"/>
              <a:gd name="connsiteY5" fmla="*/ 245618 h 299974"/>
              <a:gd name="connsiteX6" fmla="*/ 1310894 w 1317244"/>
              <a:gd name="connsiteY6" fmla="*/ 54356 h 299974"/>
              <a:gd name="connsiteX7" fmla="*/ 1263650 w 1317244"/>
              <a:gd name="connsiteY7" fmla="*/ 6350 h 299974"/>
              <a:gd name="connsiteX8" fmla="*/ 54355 w 1317244"/>
              <a:gd name="connsiteY8" fmla="*/ 6350 h 2999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7244" h="299974">
                <a:moveTo>
                  <a:pt x="54355" y="6350"/>
                </a:moveTo>
                <a:cubicBezTo>
                  <a:pt x="27686" y="6350"/>
                  <a:pt x="6350" y="27685"/>
                  <a:pt x="6350" y="54356"/>
                </a:cubicBezTo>
                <a:lnTo>
                  <a:pt x="6350" y="245618"/>
                </a:lnTo>
                <a:cubicBezTo>
                  <a:pt x="6350" y="272288"/>
                  <a:pt x="27686" y="293623"/>
                  <a:pt x="54355" y="293623"/>
                </a:cubicBezTo>
                <a:lnTo>
                  <a:pt x="1263650" y="293623"/>
                </a:lnTo>
                <a:cubicBezTo>
                  <a:pt x="1289558" y="293623"/>
                  <a:pt x="1310894" y="272288"/>
                  <a:pt x="1310894" y="245618"/>
                </a:cubicBezTo>
                <a:lnTo>
                  <a:pt x="1310894" y="54356"/>
                </a:lnTo>
                <a:cubicBezTo>
                  <a:pt x="1310894" y="27685"/>
                  <a:pt x="1289558" y="6350"/>
                  <a:pt x="1263650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92761" y="6903466"/>
            <a:ext cx="1319530" cy="299973"/>
          </a:xfrm>
          <a:custGeom>
            <a:avLst/>
            <a:gdLst>
              <a:gd name="connsiteX0" fmla="*/ 54355 w 1319530"/>
              <a:gd name="connsiteY0" fmla="*/ 6350 h 299973"/>
              <a:gd name="connsiteX1" fmla="*/ 6350 w 1319530"/>
              <a:gd name="connsiteY1" fmla="*/ 54355 h 299973"/>
              <a:gd name="connsiteX2" fmla="*/ 6350 w 1319530"/>
              <a:gd name="connsiteY2" fmla="*/ 246379 h 299973"/>
              <a:gd name="connsiteX3" fmla="*/ 54355 w 1319530"/>
              <a:gd name="connsiteY3" fmla="*/ 293623 h 299973"/>
              <a:gd name="connsiteX4" fmla="*/ 1265174 w 1319530"/>
              <a:gd name="connsiteY4" fmla="*/ 293623 h 299973"/>
              <a:gd name="connsiteX5" fmla="*/ 1313179 w 1319530"/>
              <a:gd name="connsiteY5" fmla="*/ 246379 h 299973"/>
              <a:gd name="connsiteX6" fmla="*/ 1313179 w 1319530"/>
              <a:gd name="connsiteY6" fmla="*/ 54355 h 299973"/>
              <a:gd name="connsiteX7" fmla="*/ 1265174 w 1319530"/>
              <a:gd name="connsiteY7" fmla="*/ 6350 h 299973"/>
              <a:gd name="connsiteX8" fmla="*/ 54355 w 1319530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30" h="299973">
                <a:moveTo>
                  <a:pt x="54355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4355" y="293623"/>
                </a:cubicBezTo>
                <a:lnTo>
                  <a:pt x="1265174" y="293623"/>
                </a:lnTo>
                <a:cubicBezTo>
                  <a:pt x="1291844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844" y="6350"/>
                  <a:pt x="1265174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605659" y="6903466"/>
            <a:ext cx="1319530" cy="299973"/>
          </a:xfrm>
          <a:custGeom>
            <a:avLst/>
            <a:gdLst>
              <a:gd name="connsiteX0" fmla="*/ 54355 w 1319530"/>
              <a:gd name="connsiteY0" fmla="*/ 6350 h 299973"/>
              <a:gd name="connsiteX1" fmla="*/ 6350 w 1319530"/>
              <a:gd name="connsiteY1" fmla="*/ 54355 h 299973"/>
              <a:gd name="connsiteX2" fmla="*/ 6350 w 1319530"/>
              <a:gd name="connsiteY2" fmla="*/ 246379 h 299973"/>
              <a:gd name="connsiteX3" fmla="*/ 54355 w 1319530"/>
              <a:gd name="connsiteY3" fmla="*/ 293623 h 299973"/>
              <a:gd name="connsiteX4" fmla="*/ 1265173 w 1319530"/>
              <a:gd name="connsiteY4" fmla="*/ 293623 h 299973"/>
              <a:gd name="connsiteX5" fmla="*/ 1313179 w 1319530"/>
              <a:gd name="connsiteY5" fmla="*/ 246379 h 299973"/>
              <a:gd name="connsiteX6" fmla="*/ 1313179 w 1319530"/>
              <a:gd name="connsiteY6" fmla="*/ 54355 h 299973"/>
              <a:gd name="connsiteX7" fmla="*/ 1265173 w 1319530"/>
              <a:gd name="connsiteY7" fmla="*/ 6350 h 299973"/>
              <a:gd name="connsiteX8" fmla="*/ 54355 w 1319530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30" h="299973">
                <a:moveTo>
                  <a:pt x="54355" y="6350"/>
                </a:moveTo>
                <a:cubicBezTo>
                  <a:pt x="28447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8447" y="293623"/>
                  <a:pt x="54355" y="293623"/>
                </a:cubicBezTo>
                <a:lnTo>
                  <a:pt x="1265173" y="293623"/>
                </a:lnTo>
                <a:cubicBezTo>
                  <a:pt x="1291843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843" y="6350"/>
                  <a:pt x="1265173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99591" y="6903466"/>
            <a:ext cx="1318768" cy="299973"/>
          </a:xfrm>
          <a:custGeom>
            <a:avLst/>
            <a:gdLst>
              <a:gd name="connsiteX0" fmla="*/ 54356 w 1318768"/>
              <a:gd name="connsiteY0" fmla="*/ 6350 h 299973"/>
              <a:gd name="connsiteX1" fmla="*/ 6350 w 1318768"/>
              <a:gd name="connsiteY1" fmla="*/ 54355 h 299973"/>
              <a:gd name="connsiteX2" fmla="*/ 6350 w 1318768"/>
              <a:gd name="connsiteY2" fmla="*/ 246379 h 299973"/>
              <a:gd name="connsiteX3" fmla="*/ 54356 w 1318768"/>
              <a:gd name="connsiteY3" fmla="*/ 293623 h 299973"/>
              <a:gd name="connsiteX4" fmla="*/ 1265173 w 1318768"/>
              <a:gd name="connsiteY4" fmla="*/ 293623 h 299973"/>
              <a:gd name="connsiteX5" fmla="*/ 1312418 w 1318768"/>
              <a:gd name="connsiteY5" fmla="*/ 246379 h 299973"/>
              <a:gd name="connsiteX6" fmla="*/ 1312418 w 1318768"/>
              <a:gd name="connsiteY6" fmla="*/ 54355 h 299973"/>
              <a:gd name="connsiteX7" fmla="*/ 1265173 w 1318768"/>
              <a:gd name="connsiteY7" fmla="*/ 6350 h 299973"/>
              <a:gd name="connsiteX8" fmla="*/ 54356 w 1318768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8" h="299973">
                <a:moveTo>
                  <a:pt x="54356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4356" y="293623"/>
                </a:cubicBezTo>
                <a:lnTo>
                  <a:pt x="1265173" y="293623"/>
                </a:lnTo>
                <a:cubicBezTo>
                  <a:pt x="1291082" y="293623"/>
                  <a:pt x="1312418" y="272288"/>
                  <a:pt x="1312418" y="246379"/>
                </a:cubicBezTo>
                <a:lnTo>
                  <a:pt x="1312418" y="54355"/>
                </a:lnTo>
                <a:cubicBezTo>
                  <a:pt x="1312418" y="28447"/>
                  <a:pt x="1291082" y="6350"/>
                  <a:pt x="1265173" y="6350"/>
                </a:cubicBezTo>
                <a:lnTo>
                  <a:pt x="54356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86693" y="6903466"/>
            <a:ext cx="1318767" cy="299973"/>
          </a:xfrm>
          <a:custGeom>
            <a:avLst/>
            <a:gdLst>
              <a:gd name="connsiteX0" fmla="*/ 53594 w 1318767"/>
              <a:gd name="connsiteY0" fmla="*/ 6350 h 299973"/>
              <a:gd name="connsiteX1" fmla="*/ 6350 w 1318767"/>
              <a:gd name="connsiteY1" fmla="*/ 54355 h 299973"/>
              <a:gd name="connsiteX2" fmla="*/ 6350 w 1318767"/>
              <a:gd name="connsiteY2" fmla="*/ 246379 h 299973"/>
              <a:gd name="connsiteX3" fmla="*/ 53594 w 1318767"/>
              <a:gd name="connsiteY3" fmla="*/ 293623 h 299973"/>
              <a:gd name="connsiteX4" fmla="*/ 1264411 w 1318767"/>
              <a:gd name="connsiteY4" fmla="*/ 293623 h 299973"/>
              <a:gd name="connsiteX5" fmla="*/ 1312417 w 1318767"/>
              <a:gd name="connsiteY5" fmla="*/ 246379 h 299973"/>
              <a:gd name="connsiteX6" fmla="*/ 1312417 w 1318767"/>
              <a:gd name="connsiteY6" fmla="*/ 54355 h 299973"/>
              <a:gd name="connsiteX7" fmla="*/ 1264411 w 1318767"/>
              <a:gd name="connsiteY7" fmla="*/ 6350 h 299973"/>
              <a:gd name="connsiteX8" fmla="*/ 53594 w 1318767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7" h="299973">
                <a:moveTo>
                  <a:pt x="53594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3594" y="293623"/>
                </a:cubicBezTo>
                <a:lnTo>
                  <a:pt x="1264411" y="293623"/>
                </a:lnTo>
                <a:cubicBezTo>
                  <a:pt x="1291082" y="293623"/>
                  <a:pt x="1312417" y="272288"/>
                  <a:pt x="1312417" y="246379"/>
                </a:cubicBezTo>
                <a:lnTo>
                  <a:pt x="1312417" y="54355"/>
                </a:lnTo>
                <a:cubicBezTo>
                  <a:pt x="1312417" y="28447"/>
                  <a:pt x="1291082" y="6350"/>
                  <a:pt x="1264411" y="6350"/>
                </a:cubicBezTo>
                <a:lnTo>
                  <a:pt x="5359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8489" y="6903466"/>
            <a:ext cx="1319529" cy="299973"/>
          </a:xfrm>
          <a:custGeom>
            <a:avLst/>
            <a:gdLst>
              <a:gd name="connsiteX0" fmla="*/ 54355 w 1319529"/>
              <a:gd name="connsiteY0" fmla="*/ 6350 h 299973"/>
              <a:gd name="connsiteX1" fmla="*/ 6350 w 1319529"/>
              <a:gd name="connsiteY1" fmla="*/ 54355 h 299973"/>
              <a:gd name="connsiteX2" fmla="*/ 6350 w 1319529"/>
              <a:gd name="connsiteY2" fmla="*/ 246379 h 299973"/>
              <a:gd name="connsiteX3" fmla="*/ 54355 w 1319529"/>
              <a:gd name="connsiteY3" fmla="*/ 293623 h 299973"/>
              <a:gd name="connsiteX4" fmla="*/ 1265173 w 1319529"/>
              <a:gd name="connsiteY4" fmla="*/ 293623 h 299973"/>
              <a:gd name="connsiteX5" fmla="*/ 1313179 w 1319529"/>
              <a:gd name="connsiteY5" fmla="*/ 246379 h 299973"/>
              <a:gd name="connsiteX6" fmla="*/ 1313179 w 1319529"/>
              <a:gd name="connsiteY6" fmla="*/ 54355 h 299973"/>
              <a:gd name="connsiteX7" fmla="*/ 1265173 w 1319529"/>
              <a:gd name="connsiteY7" fmla="*/ 6350 h 299973"/>
              <a:gd name="connsiteX8" fmla="*/ 54355 w 1319529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29" h="299973">
                <a:moveTo>
                  <a:pt x="54355" y="6350"/>
                </a:moveTo>
                <a:cubicBezTo>
                  <a:pt x="27686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6" y="293623"/>
                  <a:pt x="54355" y="293623"/>
                </a:cubicBezTo>
                <a:lnTo>
                  <a:pt x="1265173" y="293623"/>
                </a:lnTo>
                <a:cubicBezTo>
                  <a:pt x="1291082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082" y="6350"/>
                  <a:pt x="1265173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75319" y="6903466"/>
            <a:ext cx="1318768" cy="299973"/>
          </a:xfrm>
          <a:custGeom>
            <a:avLst/>
            <a:gdLst>
              <a:gd name="connsiteX0" fmla="*/ 53594 w 1318768"/>
              <a:gd name="connsiteY0" fmla="*/ 6350 h 299973"/>
              <a:gd name="connsiteX1" fmla="*/ 6350 w 1318768"/>
              <a:gd name="connsiteY1" fmla="*/ 54355 h 299973"/>
              <a:gd name="connsiteX2" fmla="*/ 6350 w 1318768"/>
              <a:gd name="connsiteY2" fmla="*/ 246379 h 299973"/>
              <a:gd name="connsiteX3" fmla="*/ 53594 w 1318768"/>
              <a:gd name="connsiteY3" fmla="*/ 293623 h 299973"/>
              <a:gd name="connsiteX4" fmla="*/ 1264412 w 1318768"/>
              <a:gd name="connsiteY4" fmla="*/ 293623 h 299973"/>
              <a:gd name="connsiteX5" fmla="*/ 1312418 w 1318768"/>
              <a:gd name="connsiteY5" fmla="*/ 246379 h 299973"/>
              <a:gd name="connsiteX6" fmla="*/ 1312418 w 1318768"/>
              <a:gd name="connsiteY6" fmla="*/ 54355 h 299973"/>
              <a:gd name="connsiteX7" fmla="*/ 1264412 w 1318768"/>
              <a:gd name="connsiteY7" fmla="*/ 6350 h 299973"/>
              <a:gd name="connsiteX8" fmla="*/ 53594 w 1318768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8" h="299973">
                <a:moveTo>
                  <a:pt x="53594" y="6350"/>
                </a:moveTo>
                <a:cubicBezTo>
                  <a:pt x="27686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6" y="293623"/>
                  <a:pt x="53594" y="293623"/>
                </a:cubicBezTo>
                <a:lnTo>
                  <a:pt x="1264412" y="293623"/>
                </a:lnTo>
                <a:cubicBezTo>
                  <a:pt x="1291082" y="293623"/>
                  <a:pt x="1312418" y="272288"/>
                  <a:pt x="1312418" y="246379"/>
                </a:cubicBezTo>
                <a:lnTo>
                  <a:pt x="1312418" y="54355"/>
                </a:lnTo>
                <a:cubicBezTo>
                  <a:pt x="1312418" y="28447"/>
                  <a:pt x="1291082" y="6350"/>
                  <a:pt x="1264412" y="6350"/>
                </a:cubicBezTo>
                <a:lnTo>
                  <a:pt x="5359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122563" y="4333240"/>
            <a:ext cx="19037" cy="404368"/>
          </a:xfrm>
          <a:custGeom>
            <a:avLst/>
            <a:gdLst>
              <a:gd name="connsiteX0" fmla="*/ 6350 w 19037"/>
              <a:gd name="connsiteY0" fmla="*/ 6350 h 404368"/>
              <a:gd name="connsiteX1" fmla="*/ 6350 w 19037"/>
              <a:gd name="connsiteY1" fmla="*/ 398017 h 4043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9037" h="404368">
                <a:moveTo>
                  <a:pt x="6350" y="6350"/>
                </a:moveTo>
                <a:lnTo>
                  <a:pt x="6350" y="39801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25177" y="4333240"/>
            <a:ext cx="19037" cy="404368"/>
          </a:xfrm>
          <a:custGeom>
            <a:avLst/>
            <a:gdLst>
              <a:gd name="connsiteX0" fmla="*/ 6350 w 19037"/>
              <a:gd name="connsiteY0" fmla="*/ 6350 h 404368"/>
              <a:gd name="connsiteX1" fmla="*/ 6350 w 19037"/>
              <a:gd name="connsiteY1" fmla="*/ 398017 h 4043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9037" h="404368">
                <a:moveTo>
                  <a:pt x="6350" y="6350"/>
                </a:moveTo>
                <a:lnTo>
                  <a:pt x="6350" y="39801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35845" y="4953508"/>
            <a:ext cx="19037" cy="405129"/>
          </a:xfrm>
          <a:custGeom>
            <a:avLst/>
            <a:gdLst>
              <a:gd name="connsiteX0" fmla="*/ 6350 w 19037"/>
              <a:gd name="connsiteY0" fmla="*/ 6350 h 405129"/>
              <a:gd name="connsiteX1" fmla="*/ 6350 w 19037"/>
              <a:gd name="connsiteY1" fmla="*/ 398779 h 4051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9037" h="405129">
                <a:moveTo>
                  <a:pt x="6350" y="6350"/>
                </a:moveTo>
                <a:lnTo>
                  <a:pt x="6350" y="39877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38459" y="4953508"/>
            <a:ext cx="19037" cy="405129"/>
          </a:xfrm>
          <a:custGeom>
            <a:avLst/>
            <a:gdLst>
              <a:gd name="connsiteX0" fmla="*/ 6350 w 19037"/>
              <a:gd name="connsiteY0" fmla="*/ 6350 h 405129"/>
              <a:gd name="connsiteX1" fmla="*/ 6350 w 19037"/>
              <a:gd name="connsiteY1" fmla="*/ 398779 h 4051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9037" h="405129">
                <a:moveTo>
                  <a:pt x="6350" y="6350"/>
                </a:moveTo>
                <a:lnTo>
                  <a:pt x="6350" y="39877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6908800"/>
            <a:ext cx="9169400" cy="304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822700" y="69596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上页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135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下页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216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结束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181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返回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019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首页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241800" y="2616200"/>
            <a:ext cx="12827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							</a:tabLst>
            </a:pPr>
            <a:r>
              <a:rPr lang="en-US" altLang="zh-CN" sz="289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altLang="zh-CN" sz="28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9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305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54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</a:t>
            </a:r>
            <a:r>
              <a:rPr lang="en-US" altLang="zh-CN" sz="289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82700" y="2692400"/>
            <a:ext cx="14732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8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使关系式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82700" y="3111500"/>
            <a:ext cx="7848600" cy="220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901700" algn="l"/>
              </a:tabLst>
            </a:pPr>
            <a:r>
              <a:rPr lang="en-US" altLang="zh-CN" sz="28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成立</a:t>
            </a:r>
            <a:r>
              <a:rPr lang="en-US" altLang="zh-CN" sz="289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那么</a:t>
            </a:r>
            <a:r>
              <a:rPr lang="en-US" altLang="zh-CN" sz="289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这样的数</a:t>
            </a:r>
            <a:r>
              <a:rPr lang="en-US" altLang="zh-CN" sz="3054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</a:t>
            </a:r>
            <a:r>
              <a:rPr lang="en-US" altLang="zh-CN" sz="28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称为方阵</a:t>
            </a:r>
            <a:r>
              <a:rPr lang="en-US" altLang="zh-CN" sz="289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的特征值</a:t>
            </a:r>
            <a:r>
              <a:rPr lang="en-US" altLang="zh-CN" sz="289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非零向</a:t>
            </a:r>
          </a:p>
          <a:p>
            <a:pPr>
              <a:lnSpc>
                <a:spcPts val="3800"/>
              </a:lnSpc>
              <a:tabLst>
                <a:tab pos="901700" algn="l"/>
              </a:tabLst>
            </a:pPr>
            <a:r>
              <a:rPr lang="en-US" altLang="zh-CN" sz="28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量</a:t>
            </a:r>
            <a:r>
              <a:rPr lang="en-US" altLang="zh-CN" sz="289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称为</a:t>
            </a:r>
            <a:r>
              <a:rPr lang="en-US" altLang="zh-CN" sz="289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的对应于特征值</a:t>
            </a:r>
            <a:r>
              <a:rPr lang="en-US" altLang="zh-CN" sz="3054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</a:t>
            </a:r>
            <a:r>
              <a:rPr lang="en-US" altLang="zh-CN" sz="28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的特征向量</a:t>
            </a:r>
            <a:r>
              <a:rPr lang="en-US" altLang="zh-CN" sz="289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>
                <a:tab pos="901700" algn="l"/>
              </a:tabLst>
            </a:pPr>
            <a:r>
              <a:rPr lang="en-US" altLang="zh-CN" dirty="0" smtClean="0"/>
              <a:t>	</a:t>
            </a:r>
            <a:r>
              <a:rPr lang="en-US" altLang="zh-CN" sz="279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799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2958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</a:t>
            </a:r>
            <a:r>
              <a:rPr lang="en-US" altLang="zh-CN" sz="279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799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9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279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799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称</a:t>
            </a:r>
            <a:r>
              <a:rPr lang="en-US" altLang="zh-CN" sz="2799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为</a:t>
            </a:r>
            <a:r>
              <a:rPr lang="en-US" altLang="zh-CN" sz="2799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方</a:t>
            </a:r>
            <a:r>
              <a:rPr lang="en-US" altLang="zh-CN" sz="2799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阵</a:t>
            </a:r>
            <a:r>
              <a:rPr lang="en-US" altLang="zh-CN" sz="279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799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的</a:t>
            </a:r>
            <a:r>
              <a:rPr lang="en-US" altLang="zh-CN" sz="2799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特</a:t>
            </a:r>
            <a:r>
              <a:rPr lang="en-US" altLang="zh-CN" sz="2799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征</a:t>
            </a:r>
            <a:r>
              <a:rPr lang="en-US" altLang="zh-CN" sz="2799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方</a:t>
            </a:r>
            <a:r>
              <a:rPr lang="en-US" altLang="zh-CN" sz="2799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程</a:t>
            </a:r>
            <a:r>
              <a:rPr lang="en-US" altLang="zh-CN" sz="279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800"/>
              </a:lnSpc>
              <a:tabLst>
                <a:tab pos="901700" algn="l"/>
              </a:tabLst>
            </a:pPr>
            <a:r>
              <a:rPr lang="en-US" altLang="zh-CN" dirty="0" smtClean="0"/>
              <a:t>	</a:t>
            </a:r>
            <a:r>
              <a:rPr lang="en-US" altLang="zh-CN" sz="279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79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958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</a:t>
            </a:r>
            <a:r>
              <a:rPr lang="en-US" altLang="zh-CN" sz="279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79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9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2799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799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2958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</a:t>
            </a:r>
            <a:r>
              <a:rPr lang="en-US" altLang="zh-CN" sz="279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79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9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称为方阵</a:t>
            </a:r>
            <a:r>
              <a:rPr lang="en-US" altLang="zh-CN" sz="279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799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的特征多项式</a:t>
            </a:r>
            <a:r>
              <a:rPr lang="en-US" altLang="zh-CN" sz="279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97000" y="1295400"/>
            <a:ext cx="7454900" cy="129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749300" algn="l"/>
              </a:tabLst>
            </a:pPr>
            <a:r>
              <a:rPr lang="en-US" altLang="zh-CN" sz="3197" dirty="0" smtClean="0">
                <a:solidFill>
                  <a:srgbClr val="3333cc"/>
                </a:solidFill>
                <a:latin typeface="黑体" pitchFamily="18" charset="0"/>
                <a:cs typeface="黑体" pitchFamily="18" charset="0"/>
              </a:rPr>
              <a:t>二、方阵的特征值与特征向量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100"/>
              </a:lnSpc>
              <a:tabLst>
                <a:tab pos="749300" algn="l"/>
              </a:tabLst>
            </a:pPr>
            <a:r>
              <a:rPr lang="en-US" altLang="zh-CN" dirty="0" smtClean="0"/>
              <a:t>	</a:t>
            </a:r>
            <a:r>
              <a:rPr lang="en-US" altLang="zh-CN" sz="28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89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289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阶矩阵</a:t>
            </a:r>
            <a:r>
              <a:rPr lang="en-US" altLang="zh-CN" sz="289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如果数</a:t>
            </a:r>
            <a:r>
              <a:rPr lang="en-US" altLang="zh-CN" sz="3054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</a:t>
            </a:r>
            <a:r>
              <a:rPr lang="en-US" altLang="zh-CN" sz="28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89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维非零列向量</a:t>
            </a:r>
            <a:r>
              <a:rPr lang="en-US" altLang="zh-CN" sz="289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61695"/>
            <a:ext cx="9144000" cy="6845300"/>
          </a:xfrm>
          <a:custGeom>
            <a:avLst/>
            <a:gdLst>
              <a:gd name="connsiteX0" fmla="*/ 0 w 9144000"/>
              <a:gd name="connsiteY0" fmla="*/ 0 h 6845300"/>
              <a:gd name="connsiteX1" fmla="*/ 9143999 w 9144000"/>
              <a:gd name="connsiteY1" fmla="*/ 0 h 6845300"/>
              <a:gd name="connsiteX2" fmla="*/ 9143999 w 9144000"/>
              <a:gd name="connsiteY2" fmla="*/ 6845299 h 6845300"/>
              <a:gd name="connsiteX3" fmla="*/ 0 w 9144000"/>
              <a:gd name="connsiteY3" fmla="*/ 6845299 h 6845300"/>
              <a:gd name="connsiteX4" fmla="*/ 0 w 9144000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45300">
                <a:moveTo>
                  <a:pt x="0" y="0"/>
                </a:moveTo>
                <a:lnTo>
                  <a:pt x="9143999" y="0"/>
                </a:lnTo>
                <a:lnTo>
                  <a:pt x="9143999" y="6845299"/>
                </a:lnTo>
                <a:lnTo>
                  <a:pt x="0" y="68452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95865" y="6913371"/>
            <a:ext cx="1317244" cy="299974"/>
          </a:xfrm>
          <a:custGeom>
            <a:avLst/>
            <a:gdLst>
              <a:gd name="connsiteX0" fmla="*/ 54355 w 1317244"/>
              <a:gd name="connsiteY0" fmla="*/ 6350 h 299974"/>
              <a:gd name="connsiteX1" fmla="*/ 6350 w 1317244"/>
              <a:gd name="connsiteY1" fmla="*/ 54356 h 299974"/>
              <a:gd name="connsiteX2" fmla="*/ 6350 w 1317244"/>
              <a:gd name="connsiteY2" fmla="*/ 245618 h 299974"/>
              <a:gd name="connsiteX3" fmla="*/ 54355 w 1317244"/>
              <a:gd name="connsiteY3" fmla="*/ 293623 h 299974"/>
              <a:gd name="connsiteX4" fmla="*/ 1263650 w 1317244"/>
              <a:gd name="connsiteY4" fmla="*/ 293623 h 299974"/>
              <a:gd name="connsiteX5" fmla="*/ 1310894 w 1317244"/>
              <a:gd name="connsiteY5" fmla="*/ 245618 h 299974"/>
              <a:gd name="connsiteX6" fmla="*/ 1310894 w 1317244"/>
              <a:gd name="connsiteY6" fmla="*/ 54356 h 299974"/>
              <a:gd name="connsiteX7" fmla="*/ 1263650 w 1317244"/>
              <a:gd name="connsiteY7" fmla="*/ 6350 h 299974"/>
              <a:gd name="connsiteX8" fmla="*/ 54355 w 1317244"/>
              <a:gd name="connsiteY8" fmla="*/ 6350 h 2999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7244" h="299974">
                <a:moveTo>
                  <a:pt x="54355" y="6350"/>
                </a:moveTo>
                <a:cubicBezTo>
                  <a:pt x="27686" y="6350"/>
                  <a:pt x="6350" y="27685"/>
                  <a:pt x="6350" y="54356"/>
                </a:cubicBezTo>
                <a:lnTo>
                  <a:pt x="6350" y="245618"/>
                </a:lnTo>
                <a:cubicBezTo>
                  <a:pt x="6350" y="272288"/>
                  <a:pt x="27686" y="293623"/>
                  <a:pt x="54355" y="293623"/>
                </a:cubicBezTo>
                <a:lnTo>
                  <a:pt x="1263650" y="293623"/>
                </a:lnTo>
                <a:cubicBezTo>
                  <a:pt x="1289558" y="293623"/>
                  <a:pt x="1310894" y="272288"/>
                  <a:pt x="1310894" y="245618"/>
                </a:cubicBezTo>
                <a:lnTo>
                  <a:pt x="1310894" y="54356"/>
                </a:lnTo>
                <a:cubicBezTo>
                  <a:pt x="1310894" y="27685"/>
                  <a:pt x="1289558" y="6350"/>
                  <a:pt x="1263650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92761" y="6903466"/>
            <a:ext cx="1319530" cy="299973"/>
          </a:xfrm>
          <a:custGeom>
            <a:avLst/>
            <a:gdLst>
              <a:gd name="connsiteX0" fmla="*/ 54355 w 1319530"/>
              <a:gd name="connsiteY0" fmla="*/ 6350 h 299973"/>
              <a:gd name="connsiteX1" fmla="*/ 6350 w 1319530"/>
              <a:gd name="connsiteY1" fmla="*/ 54355 h 299973"/>
              <a:gd name="connsiteX2" fmla="*/ 6350 w 1319530"/>
              <a:gd name="connsiteY2" fmla="*/ 246379 h 299973"/>
              <a:gd name="connsiteX3" fmla="*/ 54355 w 1319530"/>
              <a:gd name="connsiteY3" fmla="*/ 293623 h 299973"/>
              <a:gd name="connsiteX4" fmla="*/ 1265174 w 1319530"/>
              <a:gd name="connsiteY4" fmla="*/ 293623 h 299973"/>
              <a:gd name="connsiteX5" fmla="*/ 1313179 w 1319530"/>
              <a:gd name="connsiteY5" fmla="*/ 246379 h 299973"/>
              <a:gd name="connsiteX6" fmla="*/ 1313179 w 1319530"/>
              <a:gd name="connsiteY6" fmla="*/ 54355 h 299973"/>
              <a:gd name="connsiteX7" fmla="*/ 1265174 w 1319530"/>
              <a:gd name="connsiteY7" fmla="*/ 6350 h 299973"/>
              <a:gd name="connsiteX8" fmla="*/ 54355 w 1319530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30" h="299973">
                <a:moveTo>
                  <a:pt x="54355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4355" y="293623"/>
                </a:cubicBezTo>
                <a:lnTo>
                  <a:pt x="1265174" y="293623"/>
                </a:lnTo>
                <a:cubicBezTo>
                  <a:pt x="1291844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844" y="6350"/>
                  <a:pt x="1265174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605659" y="6903466"/>
            <a:ext cx="1319530" cy="299973"/>
          </a:xfrm>
          <a:custGeom>
            <a:avLst/>
            <a:gdLst>
              <a:gd name="connsiteX0" fmla="*/ 54355 w 1319530"/>
              <a:gd name="connsiteY0" fmla="*/ 6350 h 299973"/>
              <a:gd name="connsiteX1" fmla="*/ 6350 w 1319530"/>
              <a:gd name="connsiteY1" fmla="*/ 54355 h 299973"/>
              <a:gd name="connsiteX2" fmla="*/ 6350 w 1319530"/>
              <a:gd name="connsiteY2" fmla="*/ 246379 h 299973"/>
              <a:gd name="connsiteX3" fmla="*/ 54355 w 1319530"/>
              <a:gd name="connsiteY3" fmla="*/ 293623 h 299973"/>
              <a:gd name="connsiteX4" fmla="*/ 1265173 w 1319530"/>
              <a:gd name="connsiteY4" fmla="*/ 293623 h 299973"/>
              <a:gd name="connsiteX5" fmla="*/ 1313179 w 1319530"/>
              <a:gd name="connsiteY5" fmla="*/ 246379 h 299973"/>
              <a:gd name="connsiteX6" fmla="*/ 1313179 w 1319530"/>
              <a:gd name="connsiteY6" fmla="*/ 54355 h 299973"/>
              <a:gd name="connsiteX7" fmla="*/ 1265173 w 1319530"/>
              <a:gd name="connsiteY7" fmla="*/ 6350 h 299973"/>
              <a:gd name="connsiteX8" fmla="*/ 54355 w 1319530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30" h="299973">
                <a:moveTo>
                  <a:pt x="54355" y="6350"/>
                </a:moveTo>
                <a:cubicBezTo>
                  <a:pt x="28447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8447" y="293623"/>
                  <a:pt x="54355" y="293623"/>
                </a:cubicBezTo>
                <a:lnTo>
                  <a:pt x="1265173" y="293623"/>
                </a:lnTo>
                <a:cubicBezTo>
                  <a:pt x="1291843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843" y="6350"/>
                  <a:pt x="1265173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99591" y="6903466"/>
            <a:ext cx="1318768" cy="299973"/>
          </a:xfrm>
          <a:custGeom>
            <a:avLst/>
            <a:gdLst>
              <a:gd name="connsiteX0" fmla="*/ 54356 w 1318768"/>
              <a:gd name="connsiteY0" fmla="*/ 6350 h 299973"/>
              <a:gd name="connsiteX1" fmla="*/ 6350 w 1318768"/>
              <a:gd name="connsiteY1" fmla="*/ 54355 h 299973"/>
              <a:gd name="connsiteX2" fmla="*/ 6350 w 1318768"/>
              <a:gd name="connsiteY2" fmla="*/ 246379 h 299973"/>
              <a:gd name="connsiteX3" fmla="*/ 54356 w 1318768"/>
              <a:gd name="connsiteY3" fmla="*/ 293623 h 299973"/>
              <a:gd name="connsiteX4" fmla="*/ 1265173 w 1318768"/>
              <a:gd name="connsiteY4" fmla="*/ 293623 h 299973"/>
              <a:gd name="connsiteX5" fmla="*/ 1312418 w 1318768"/>
              <a:gd name="connsiteY5" fmla="*/ 246379 h 299973"/>
              <a:gd name="connsiteX6" fmla="*/ 1312418 w 1318768"/>
              <a:gd name="connsiteY6" fmla="*/ 54355 h 299973"/>
              <a:gd name="connsiteX7" fmla="*/ 1265173 w 1318768"/>
              <a:gd name="connsiteY7" fmla="*/ 6350 h 299973"/>
              <a:gd name="connsiteX8" fmla="*/ 54356 w 1318768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8" h="299973">
                <a:moveTo>
                  <a:pt x="54356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4356" y="293623"/>
                </a:cubicBezTo>
                <a:lnTo>
                  <a:pt x="1265173" y="293623"/>
                </a:lnTo>
                <a:cubicBezTo>
                  <a:pt x="1291082" y="293623"/>
                  <a:pt x="1312418" y="272288"/>
                  <a:pt x="1312418" y="246379"/>
                </a:cubicBezTo>
                <a:lnTo>
                  <a:pt x="1312418" y="54355"/>
                </a:lnTo>
                <a:cubicBezTo>
                  <a:pt x="1312418" y="28447"/>
                  <a:pt x="1291082" y="6350"/>
                  <a:pt x="1265173" y="6350"/>
                </a:cubicBezTo>
                <a:lnTo>
                  <a:pt x="54356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86693" y="6903466"/>
            <a:ext cx="1318767" cy="299973"/>
          </a:xfrm>
          <a:custGeom>
            <a:avLst/>
            <a:gdLst>
              <a:gd name="connsiteX0" fmla="*/ 53594 w 1318767"/>
              <a:gd name="connsiteY0" fmla="*/ 6350 h 299973"/>
              <a:gd name="connsiteX1" fmla="*/ 6350 w 1318767"/>
              <a:gd name="connsiteY1" fmla="*/ 54355 h 299973"/>
              <a:gd name="connsiteX2" fmla="*/ 6350 w 1318767"/>
              <a:gd name="connsiteY2" fmla="*/ 246379 h 299973"/>
              <a:gd name="connsiteX3" fmla="*/ 53594 w 1318767"/>
              <a:gd name="connsiteY3" fmla="*/ 293623 h 299973"/>
              <a:gd name="connsiteX4" fmla="*/ 1264411 w 1318767"/>
              <a:gd name="connsiteY4" fmla="*/ 293623 h 299973"/>
              <a:gd name="connsiteX5" fmla="*/ 1312417 w 1318767"/>
              <a:gd name="connsiteY5" fmla="*/ 246379 h 299973"/>
              <a:gd name="connsiteX6" fmla="*/ 1312417 w 1318767"/>
              <a:gd name="connsiteY6" fmla="*/ 54355 h 299973"/>
              <a:gd name="connsiteX7" fmla="*/ 1264411 w 1318767"/>
              <a:gd name="connsiteY7" fmla="*/ 6350 h 299973"/>
              <a:gd name="connsiteX8" fmla="*/ 53594 w 1318767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7" h="299973">
                <a:moveTo>
                  <a:pt x="53594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3594" y="293623"/>
                </a:cubicBezTo>
                <a:lnTo>
                  <a:pt x="1264411" y="293623"/>
                </a:lnTo>
                <a:cubicBezTo>
                  <a:pt x="1291082" y="293623"/>
                  <a:pt x="1312417" y="272288"/>
                  <a:pt x="1312417" y="246379"/>
                </a:cubicBezTo>
                <a:lnTo>
                  <a:pt x="1312417" y="54355"/>
                </a:lnTo>
                <a:cubicBezTo>
                  <a:pt x="1312417" y="28447"/>
                  <a:pt x="1291082" y="6350"/>
                  <a:pt x="1264411" y="6350"/>
                </a:cubicBezTo>
                <a:lnTo>
                  <a:pt x="5359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8489" y="6903466"/>
            <a:ext cx="1319529" cy="299973"/>
          </a:xfrm>
          <a:custGeom>
            <a:avLst/>
            <a:gdLst>
              <a:gd name="connsiteX0" fmla="*/ 54355 w 1319529"/>
              <a:gd name="connsiteY0" fmla="*/ 6350 h 299973"/>
              <a:gd name="connsiteX1" fmla="*/ 6350 w 1319529"/>
              <a:gd name="connsiteY1" fmla="*/ 54355 h 299973"/>
              <a:gd name="connsiteX2" fmla="*/ 6350 w 1319529"/>
              <a:gd name="connsiteY2" fmla="*/ 246379 h 299973"/>
              <a:gd name="connsiteX3" fmla="*/ 54355 w 1319529"/>
              <a:gd name="connsiteY3" fmla="*/ 293623 h 299973"/>
              <a:gd name="connsiteX4" fmla="*/ 1265173 w 1319529"/>
              <a:gd name="connsiteY4" fmla="*/ 293623 h 299973"/>
              <a:gd name="connsiteX5" fmla="*/ 1313179 w 1319529"/>
              <a:gd name="connsiteY5" fmla="*/ 246379 h 299973"/>
              <a:gd name="connsiteX6" fmla="*/ 1313179 w 1319529"/>
              <a:gd name="connsiteY6" fmla="*/ 54355 h 299973"/>
              <a:gd name="connsiteX7" fmla="*/ 1265173 w 1319529"/>
              <a:gd name="connsiteY7" fmla="*/ 6350 h 299973"/>
              <a:gd name="connsiteX8" fmla="*/ 54355 w 1319529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29" h="299973">
                <a:moveTo>
                  <a:pt x="54355" y="6350"/>
                </a:moveTo>
                <a:cubicBezTo>
                  <a:pt x="27686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6" y="293623"/>
                  <a:pt x="54355" y="293623"/>
                </a:cubicBezTo>
                <a:lnTo>
                  <a:pt x="1265173" y="293623"/>
                </a:lnTo>
                <a:cubicBezTo>
                  <a:pt x="1291082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082" y="6350"/>
                  <a:pt x="1265173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75319" y="6903466"/>
            <a:ext cx="1318768" cy="299973"/>
          </a:xfrm>
          <a:custGeom>
            <a:avLst/>
            <a:gdLst>
              <a:gd name="connsiteX0" fmla="*/ 53594 w 1318768"/>
              <a:gd name="connsiteY0" fmla="*/ 6350 h 299973"/>
              <a:gd name="connsiteX1" fmla="*/ 6350 w 1318768"/>
              <a:gd name="connsiteY1" fmla="*/ 54355 h 299973"/>
              <a:gd name="connsiteX2" fmla="*/ 6350 w 1318768"/>
              <a:gd name="connsiteY2" fmla="*/ 246379 h 299973"/>
              <a:gd name="connsiteX3" fmla="*/ 53594 w 1318768"/>
              <a:gd name="connsiteY3" fmla="*/ 293623 h 299973"/>
              <a:gd name="connsiteX4" fmla="*/ 1264412 w 1318768"/>
              <a:gd name="connsiteY4" fmla="*/ 293623 h 299973"/>
              <a:gd name="connsiteX5" fmla="*/ 1312418 w 1318768"/>
              <a:gd name="connsiteY5" fmla="*/ 246379 h 299973"/>
              <a:gd name="connsiteX6" fmla="*/ 1312418 w 1318768"/>
              <a:gd name="connsiteY6" fmla="*/ 54355 h 299973"/>
              <a:gd name="connsiteX7" fmla="*/ 1264412 w 1318768"/>
              <a:gd name="connsiteY7" fmla="*/ 6350 h 299973"/>
              <a:gd name="connsiteX8" fmla="*/ 53594 w 1318768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8" h="299973">
                <a:moveTo>
                  <a:pt x="53594" y="6350"/>
                </a:moveTo>
                <a:cubicBezTo>
                  <a:pt x="27686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6" y="293623"/>
                  <a:pt x="53594" y="293623"/>
                </a:cubicBezTo>
                <a:lnTo>
                  <a:pt x="1264412" y="293623"/>
                </a:lnTo>
                <a:cubicBezTo>
                  <a:pt x="1291082" y="293623"/>
                  <a:pt x="1312418" y="272288"/>
                  <a:pt x="1312418" y="246379"/>
                </a:cubicBezTo>
                <a:lnTo>
                  <a:pt x="1312418" y="54355"/>
                </a:lnTo>
                <a:cubicBezTo>
                  <a:pt x="1312418" y="28447"/>
                  <a:pt x="1291082" y="6350"/>
                  <a:pt x="1264412" y="6350"/>
                </a:cubicBezTo>
                <a:lnTo>
                  <a:pt x="5359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915299" y="2140966"/>
            <a:ext cx="19037" cy="2541777"/>
          </a:xfrm>
          <a:custGeom>
            <a:avLst/>
            <a:gdLst>
              <a:gd name="connsiteX0" fmla="*/ 6350 w 19037"/>
              <a:gd name="connsiteY0" fmla="*/ 6350 h 2541777"/>
              <a:gd name="connsiteX1" fmla="*/ 6350 w 19037"/>
              <a:gd name="connsiteY1" fmla="*/ 2535427 h 25417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9037" h="2541777">
                <a:moveTo>
                  <a:pt x="6350" y="6350"/>
                </a:moveTo>
                <a:lnTo>
                  <a:pt x="6350" y="253542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71503" y="2140966"/>
            <a:ext cx="19037" cy="2541777"/>
          </a:xfrm>
          <a:custGeom>
            <a:avLst/>
            <a:gdLst>
              <a:gd name="connsiteX0" fmla="*/ 6350 w 19037"/>
              <a:gd name="connsiteY0" fmla="*/ 6350 h 2541777"/>
              <a:gd name="connsiteX1" fmla="*/ 6350 w 19037"/>
              <a:gd name="connsiteY1" fmla="*/ 2535427 h 25417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9037" h="2541777">
                <a:moveTo>
                  <a:pt x="6350" y="6350"/>
                </a:moveTo>
                <a:lnTo>
                  <a:pt x="6350" y="253542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58129" y="1983295"/>
            <a:ext cx="31242" cy="2719197"/>
          </a:xfrm>
          <a:custGeom>
            <a:avLst/>
            <a:gdLst>
              <a:gd name="connsiteX0" fmla="*/ 7810 w 31242"/>
              <a:gd name="connsiteY0" fmla="*/ 7810 h 2719197"/>
              <a:gd name="connsiteX1" fmla="*/ 7810 w 31242"/>
              <a:gd name="connsiteY1" fmla="*/ 2711386 h 27191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242" h="2719197">
                <a:moveTo>
                  <a:pt x="7810" y="7810"/>
                </a:moveTo>
                <a:lnTo>
                  <a:pt x="7810" y="271138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619438" y="1983295"/>
            <a:ext cx="31242" cy="2719197"/>
          </a:xfrm>
          <a:custGeom>
            <a:avLst/>
            <a:gdLst>
              <a:gd name="connsiteX0" fmla="*/ 7810 w 31242"/>
              <a:gd name="connsiteY0" fmla="*/ 7810 h 2719197"/>
              <a:gd name="connsiteX1" fmla="*/ 7810 w 31242"/>
              <a:gd name="connsiteY1" fmla="*/ 2711386 h 27191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242" h="2719197">
                <a:moveTo>
                  <a:pt x="7810" y="7810"/>
                </a:moveTo>
                <a:lnTo>
                  <a:pt x="7810" y="271138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6908800"/>
            <a:ext cx="9169400" cy="304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822700" y="69596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上页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135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下页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216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结束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181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返回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019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首页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89100" y="850900"/>
            <a:ext cx="7277100" cy="82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802" dirty="0" smtClean="0">
                <a:solidFill>
                  <a:srgbClr val="cc0000"/>
                </a:solidFill>
                <a:latin typeface="隶书" pitchFamily="18" charset="0"/>
                <a:cs typeface="隶书" pitchFamily="18" charset="0"/>
              </a:rPr>
              <a:t>性质</a:t>
            </a:r>
            <a:r>
              <a:rPr lang="en-US" altLang="zh-CN" sz="2802" dirty="0" smtClean="0">
                <a:solidFill>
                  <a:srgbClr val="cc0000"/>
                </a:solidFill>
                <a:latin typeface="隶书" pitchFamily="18" charset="0"/>
                <a:cs typeface="隶书" pitchFamily="18" charset="0"/>
              </a:rPr>
              <a:t>3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802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行列式的某一行（列）中所有的元素都</a:t>
            </a:r>
          </a:p>
          <a:p>
            <a:pPr>
              <a:lnSpc>
                <a:spcPts val="37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乘以同一数</a:t>
            </a:r>
            <a:r>
              <a:rPr lang="en-US" altLang="zh-CN" sz="2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，等于用数</a:t>
            </a:r>
            <a:r>
              <a:rPr lang="en-US" altLang="zh-CN" sz="2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乘此行列式.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11400" y="3708400"/>
            <a:ext cx="23622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							</a:tabLst>
            </a:pPr>
            <a:r>
              <a:rPr lang="en-US" altLang="zh-CN" sz="2799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799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799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799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799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799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799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933700" y="4241800"/>
            <a:ext cx="18669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							</a:tabLst>
            </a:pPr>
            <a:r>
              <a:rPr lang="en-US" altLang="zh-CN" sz="279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9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69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799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99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799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9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9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46300" y="4318000"/>
            <a:ext cx="4191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279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9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69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55800" y="3251200"/>
            <a:ext cx="5461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279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ka</a:t>
            </a:r>
            <a:r>
              <a:rPr lang="en-US" altLang="zh-CN" sz="169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69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84400" y="2108200"/>
            <a:ext cx="2578100" cy="914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127000" algn="l"/>
              </a:tabLst>
            </a:pPr>
            <a:r>
              <a:rPr lang="en-US" altLang="zh-CN" sz="279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9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2799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79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9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altLang="zh-CN" sz="2799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99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799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9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9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9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>
              <a:lnSpc>
                <a:spcPts val="36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2799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799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799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799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799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799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799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18200" y="3657600"/>
            <a:ext cx="25527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							</a:tabLst>
            </a:pPr>
            <a:r>
              <a:rPr lang="en-US" altLang="zh-CN" sz="2952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952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952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952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952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952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952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04000" y="4229100"/>
            <a:ext cx="19431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							</a:tabLst>
            </a:pPr>
            <a:r>
              <a:rPr lang="en-US" altLang="zh-CN" sz="295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72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72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95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952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95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95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72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91200" y="4305300"/>
            <a:ext cx="4318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95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72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72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42100" y="3098800"/>
            <a:ext cx="18288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							</a:tabLst>
            </a:pPr>
            <a:r>
              <a:rPr lang="en-US" altLang="zh-CN" sz="295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72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72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95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952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95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95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72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42000" y="1968500"/>
            <a:ext cx="2667000" cy="965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76200" algn="l"/>
              </a:tabLst>
            </a:pPr>
            <a:r>
              <a:rPr lang="en-US" altLang="zh-CN" sz="295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72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2952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95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72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altLang="zh-CN" sz="295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952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95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95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72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72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>
              <a:lnSpc>
                <a:spcPts val="39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2952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952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952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952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952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952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952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882900" y="3060700"/>
            <a:ext cx="3378200" cy="57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500"/>
              </a:lnSpc>
              <a:tabLst>
							</a:tabLst>
            </a:pPr>
            <a:r>
              <a:rPr lang="en-US" altLang="zh-CN" sz="279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ka</a:t>
            </a:r>
            <a:r>
              <a:rPr lang="en-US" altLang="zh-CN" sz="169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69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799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99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799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9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ka</a:t>
            </a:r>
            <a:r>
              <a:rPr lang="en-US" altLang="zh-CN" sz="169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95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95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295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5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95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95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72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72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65300" y="5168900"/>
            <a:ext cx="74549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802" dirty="0" smtClean="0">
                <a:solidFill>
                  <a:srgbClr val="cc0000"/>
                </a:solidFill>
                <a:latin typeface="隶书" pitchFamily="18" charset="0"/>
                <a:cs typeface="隶书" pitchFamily="18" charset="0"/>
              </a:rPr>
              <a:t>推论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802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行列式的某一行（列）中所有元素的公因</a:t>
            </a:r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子可以提到行列式符号的外面．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61695"/>
            <a:ext cx="9144000" cy="6845300"/>
          </a:xfrm>
          <a:custGeom>
            <a:avLst/>
            <a:gdLst>
              <a:gd name="connsiteX0" fmla="*/ 0 w 9144000"/>
              <a:gd name="connsiteY0" fmla="*/ 0 h 6845300"/>
              <a:gd name="connsiteX1" fmla="*/ 9143999 w 9144000"/>
              <a:gd name="connsiteY1" fmla="*/ 0 h 6845300"/>
              <a:gd name="connsiteX2" fmla="*/ 9143999 w 9144000"/>
              <a:gd name="connsiteY2" fmla="*/ 6845299 h 6845300"/>
              <a:gd name="connsiteX3" fmla="*/ 0 w 9144000"/>
              <a:gd name="connsiteY3" fmla="*/ 6845299 h 6845300"/>
              <a:gd name="connsiteX4" fmla="*/ 0 w 9144000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45300">
                <a:moveTo>
                  <a:pt x="0" y="0"/>
                </a:moveTo>
                <a:lnTo>
                  <a:pt x="9143999" y="0"/>
                </a:lnTo>
                <a:lnTo>
                  <a:pt x="9143999" y="6845299"/>
                </a:lnTo>
                <a:lnTo>
                  <a:pt x="0" y="68452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95865" y="6913371"/>
            <a:ext cx="1317244" cy="299974"/>
          </a:xfrm>
          <a:custGeom>
            <a:avLst/>
            <a:gdLst>
              <a:gd name="connsiteX0" fmla="*/ 54355 w 1317244"/>
              <a:gd name="connsiteY0" fmla="*/ 6350 h 299974"/>
              <a:gd name="connsiteX1" fmla="*/ 6350 w 1317244"/>
              <a:gd name="connsiteY1" fmla="*/ 54356 h 299974"/>
              <a:gd name="connsiteX2" fmla="*/ 6350 w 1317244"/>
              <a:gd name="connsiteY2" fmla="*/ 245618 h 299974"/>
              <a:gd name="connsiteX3" fmla="*/ 54355 w 1317244"/>
              <a:gd name="connsiteY3" fmla="*/ 293623 h 299974"/>
              <a:gd name="connsiteX4" fmla="*/ 1263650 w 1317244"/>
              <a:gd name="connsiteY4" fmla="*/ 293623 h 299974"/>
              <a:gd name="connsiteX5" fmla="*/ 1310894 w 1317244"/>
              <a:gd name="connsiteY5" fmla="*/ 245618 h 299974"/>
              <a:gd name="connsiteX6" fmla="*/ 1310894 w 1317244"/>
              <a:gd name="connsiteY6" fmla="*/ 54356 h 299974"/>
              <a:gd name="connsiteX7" fmla="*/ 1263650 w 1317244"/>
              <a:gd name="connsiteY7" fmla="*/ 6350 h 299974"/>
              <a:gd name="connsiteX8" fmla="*/ 54355 w 1317244"/>
              <a:gd name="connsiteY8" fmla="*/ 6350 h 2999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7244" h="299974">
                <a:moveTo>
                  <a:pt x="54355" y="6350"/>
                </a:moveTo>
                <a:cubicBezTo>
                  <a:pt x="27686" y="6350"/>
                  <a:pt x="6350" y="27685"/>
                  <a:pt x="6350" y="54356"/>
                </a:cubicBezTo>
                <a:lnTo>
                  <a:pt x="6350" y="245618"/>
                </a:lnTo>
                <a:cubicBezTo>
                  <a:pt x="6350" y="272288"/>
                  <a:pt x="27686" y="293623"/>
                  <a:pt x="54355" y="293623"/>
                </a:cubicBezTo>
                <a:lnTo>
                  <a:pt x="1263650" y="293623"/>
                </a:lnTo>
                <a:cubicBezTo>
                  <a:pt x="1289558" y="293623"/>
                  <a:pt x="1310894" y="272288"/>
                  <a:pt x="1310894" y="245618"/>
                </a:cubicBezTo>
                <a:lnTo>
                  <a:pt x="1310894" y="54356"/>
                </a:lnTo>
                <a:cubicBezTo>
                  <a:pt x="1310894" y="27685"/>
                  <a:pt x="1289558" y="6350"/>
                  <a:pt x="1263650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92761" y="6903466"/>
            <a:ext cx="1319530" cy="299973"/>
          </a:xfrm>
          <a:custGeom>
            <a:avLst/>
            <a:gdLst>
              <a:gd name="connsiteX0" fmla="*/ 54355 w 1319530"/>
              <a:gd name="connsiteY0" fmla="*/ 6350 h 299973"/>
              <a:gd name="connsiteX1" fmla="*/ 6350 w 1319530"/>
              <a:gd name="connsiteY1" fmla="*/ 54355 h 299973"/>
              <a:gd name="connsiteX2" fmla="*/ 6350 w 1319530"/>
              <a:gd name="connsiteY2" fmla="*/ 246379 h 299973"/>
              <a:gd name="connsiteX3" fmla="*/ 54355 w 1319530"/>
              <a:gd name="connsiteY3" fmla="*/ 293623 h 299973"/>
              <a:gd name="connsiteX4" fmla="*/ 1265174 w 1319530"/>
              <a:gd name="connsiteY4" fmla="*/ 293623 h 299973"/>
              <a:gd name="connsiteX5" fmla="*/ 1313179 w 1319530"/>
              <a:gd name="connsiteY5" fmla="*/ 246379 h 299973"/>
              <a:gd name="connsiteX6" fmla="*/ 1313179 w 1319530"/>
              <a:gd name="connsiteY6" fmla="*/ 54355 h 299973"/>
              <a:gd name="connsiteX7" fmla="*/ 1265174 w 1319530"/>
              <a:gd name="connsiteY7" fmla="*/ 6350 h 299973"/>
              <a:gd name="connsiteX8" fmla="*/ 54355 w 1319530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30" h="299973">
                <a:moveTo>
                  <a:pt x="54355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4355" y="293623"/>
                </a:cubicBezTo>
                <a:lnTo>
                  <a:pt x="1265174" y="293623"/>
                </a:lnTo>
                <a:cubicBezTo>
                  <a:pt x="1291844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844" y="6350"/>
                  <a:pt x="1265174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605659" y="6903466"/>
            <a:ext cx="1319530" cy="299973"/>
          </a:xfrm>
          <a:custGeom>
            <a:avLst/>
            <a:gdLst>
              <a:gd name="connsiteX0" fmla="*/ 54355 w 1319530"/>
              <a:gd name="connsiteY0" fmla="*/ 6350 h 299973"/>
              <a:gd name="connsiteX1" fmla="*/ 6350 w 1319530"/>
              <a:gd name="connsiteY1" fmla="*/ 54355 h 299973"/>
              <a:gd name="connsiteX2" fmla="*/ 6350 w 1319530"/>
              <a:gd name="connsiteY2" fmla="*/ 246379 h 299973"/>
              <a:gd name="connsiteX3" fmla="*/ 54355 w 1319530"/>
              <a:gd name="connsiteY3" fmla="*/ 293623 h 299973"/>
              <a:gd name="connsiteX4" fmla="*/ 1265173 w 1319530"/>
              <a:gd name="connsiteY4" fmla="*/ 293623 h 299973"/>
              <a:gd name="connsiteX5" fmla="*/ 1313179 w 1319530"/>
              <a:gd name="connsiteY5" fmla="*/ 246379 h 299973"/>
              <a:gd name="connsiteX6" fmla="*/ 1313179 w 1319530"/>
              <a:gd name="connsiteY6" fmla="*/ 54355 h 299973"/>
              <a:gd name="connsiteX7" fmla="*/ 1265173 w 1319530"/>
              <a:gd name="connsiteY7" fmla="*/ 6350 h 299973"/>
              <a:gd name="connsiteX8" fmla="*/ 54355 w 1319530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30" h="299973">
                <a:moveTo>
                  <a:pt x="54355" y="6350"/>
                </a:moveTo>
                <a:cubicBezTo>
                  <a:pt x="28447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8447" y="293623"/>
                  <a:pt x="54355" y="293623"/>
                </a:cubicBezTo>
                <a:lnTo>
                  <a:pt x="1265173" y="293623"/>
                </a:lnTo>
                <a:cubicBezTo>
                  <a:pt x="1291843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843" y="6350"/>
                  <a:pt x="1265173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99591" y="6903466"/>
            <a:ext cx="1318768" cy="299973"/>
          </a:xfrm>
          <a:custGeom>
            <a:avLst/>
            <a:gdLst>
              <a:gd name="connsiteX0" fmla="*/ 54356 w 1318768"/>
              <a:gd name="connsiteY0" fmla="*/ 6350 h 299973"/>
              <a:gd name="connsiteX1" fmla="*/ 6350 w 1318768"/>
              <a:gd name="connsiteY1" fmla="*/ 54355 h 299973"/>
              <a:gd name="connsiteX2" fmla="*/ 6350 w 1318768"/>
              <a:gd name="connsiteY2" fmla="*/ 246379 h 299973"/>
              <a:gd name="connsiteX3" fmla="*/ 54356 w 1318768"/>
              <a:gd name="connsiteY3" fmla="*/ 293623 h 299973"/>
              <a:gd name="connsiteX4" fmla="*/ 1265173 w 1318768"/>
              <a:gd name="connsiteY4" fmla="*/ 293623 h 299973"/>
              <a:gd name="connsiteX5" fmla="*/ 1312418 w 1318768"/>
              <a:gd name="connsiteY5" fmla="*/ 246379 h 299973"/>
              <a:gd name="connsiteX6" fmla="*/ 1312418 w 1318768"/>
              <a:gd name="connsiteY6" fmla="*/ 54355 h 299973"/>
              <a:gd name="connsiteX7" fmla="*/ 1265173 w 1318768"/>
              <a:gd name="connsiteY7" fmla="*/ 6350 h 299973"/>
              <a:gd name="connsiteX8" fmla="*/ 54356 w 1318768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8" h="299973">
                <a:moveTo>
                  <a:pt x="54356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4356" y="293623"/>
                </a:cubicBezTo>
                <a:lnTo>
                  <a:pt x="1265173" y="293623"/>
                </a:lnTo>
                <a:cubicBezTo>
                  <a:pt x="1291082" y="293623"/>
                  <a:pt x="1312418" y="272288"/>
                  <a:pt x="1312418" y="246379"/>
                </a:cubicBezTo>
                <a:lnTo>
                  <a:pt x="1312418" y="54355"/>
                </a:lnTo>
                <a:cubicBezTo>
                  <a:pt x="1312418" y="28447"/>
                  <a:pt x="1291082" y="6350"/>
                  <a:pt x="1265173" y="6350"/>
                </a:cubicBezTo>
                <a:lnTo>
                  <a:pt x="54356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86693" y="6903466"/>
            <a:ext cx="1318767" cy="299973"/>
          </a:xfrm>
          <a:custGeom>
            <a:avLst/>
            <a:gdLst>
              <a:gd name="connsiteX0" fmla="*/ 53594 w 1318767"/>
              <a:gd name="connsiteY0" fmla="*/ 6350 h 299973"/>
              <a:gd name="connsiteX1" fmla="*/ 6350 w 1318767"/>
              <a:gd name="connsiteY1" fmla="*/ 54355 h 299973"/>
              <a:gd name="connsiteX2" fmla="*/ 6350 w 1318767"/>
              <a:gd name="connsiteY2" fmla="*/ 246379 h 299973"/>
              <a:gd name="connsiteX3" fmla="*/ 53594 w 1318767"/>
              <a:gd name="connsiteY3" fmla="*/ 293623 h 299973"/>
              <a:gd name="connsiteX4" fmla="*/ 1264411 w 1318767"/>
              <a:gd name="connsiteY4" fmla="*/ 293623 h 299973"/>
              <a:gd name="connsiteX5" fmla="*/ 1312417 w 1318767"/>
              <a:gd name="connsiteY5" fmla="*/ 246379 h 299973"/>
              <a:gd name="connsiteX6" fmla="*/ 1312417 w 1318767"/>
              <a:gd name="connsiteY6" fmla="*/ 54355 h 299973"/>
              <a:gd name="connsiteX7" fmla="*/ 1264411 w 1318767"/>
              <a:gd name="connsiteY7" fmla="*/ 6350 h 299973"/>
              <a:gd name="connsiteX8" fmla="*/ 53594 w 1318767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7" h="299973">
                <a:moveTo>
                  <a:pt x="53594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3594" y="293623"/>
                </a:cubicBezTo>
                <a:lnTo>
                  <a:pt x="1264411" y="293623"/>
                </a:lnTo>
                <a:cubicBezTo>
                  <a:pt x="1291082" y="293623"/>
                  <a:pt x="1312417" y="272288"/>
                  <a:pt x="1312417" y="246379"/>
                </a:cubicBezTo>
                <a:lnTo>
                  <a:pt x="1312417" y="54355"/>
                </a:lnTo>
                <a:cubicBezTo>
                  <a:pt x="1312417" y="28447"/>
                  <a:pt x="1291082" y="6350"/>
                  <a:pt x="1264411" y="6350"/>
                </a:cubicBezTo>
                <a:lnTo>
                  <a:pt x="5359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8489" y="6903466"/>
            <a:ext cx="1319529" cy="299973"/>
          </a:xfrm>
          <a:custGeom>
            <a:avLst/>
            <a:gdLst>
              <a:gd name="connsiteX0" fmla="*/ 54355 w 1319529"/>
              <a:gd name="connsiteY0" fmla="*/ 6350 h 299973"/>
              <a:gd name="connsiteX1" fmla="*/ 6350 w 1319529"/>
              <a:gd name="connsiteY1" fmla="*/ 54355 h 299973"/>
              <a:gd name="connsiteX2" fmla="*/ 6350 w 1319529"/>
              <a:gd name="connsiteY2" fmla="*/ 246379 h 299973"/>
              <a:gd name="connsiteX3" fmla="*/ 54355 w 1319529"/>
              <a:gd name="connsiteY3" fmla="*/ 293623 h 299973"/>
              <a:gd name="connsiteX4" fmla="*/ 1265173 w 1319529"/>
              <a:gd name="connsiteY4" fmla="*/ 293623 h 299973"/>
              <a:gd name="connsiteX5" fmla="*/ 1313179 w 1319529"/>
              <a:gd name="connsiteY5" fmla="*/ 246379 h 299973"/>
              <a:gd name="connsiteX6" fmla="*/ 1313179 w 1319529"/>
              <a:gd name="connsiteY6" fmla="*/ 54355 h 299973"/>
              <a:gd name="connsiteX7" fmla="*/ 1265173 w 1319529"/>
              <a:gd name="connsiteY7" fmla="*/ 6350 h 299973"/>
              <a:gd name="connsiteX8" fmla="*/ 54355 w 1319529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29" h="299973">
                <a:moveTo>
                  <a:pt x="54355" y="6350"/>
                </a:moveTo>
                <a:cubicBezTo>
                  <a:pt x="27686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6" y="293623"/>
                  <a:pt x="54355" y="293623"/>
                </a:cubicBezTo>
                <a:lnTo>
                  <a:pt x="1265173" y="293623"/>
                </a:lnTo>
                <a:cubicBezTo>
                  <a:pt x="1291082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082" y="6350"/>
                  <a:pt x="1265173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75319" y="6903466"/>
            <a:ext cx="1318768" cy="299973"/>
          </a:xfrm>
          <a:custGeom>
            <a:avLst/>
            <a:gdLst>
              <a:gd name="connsiteX0" fmla="*/ 53594 w 1318768"/>
              <a:gd name="connsiteY0" fmla="*/ 6350 h 299973"/>
              <a:gd name="connsiteX1" fmla="*/ 6350 w 1318768"/>
              <a:gd name="connsiteY1" fmla="*/ 54355 h 299973"/>
              <a:gd name="connsiteX2" fmla="*/ 6350 w 1318768"/>
              <a:gd name="connsiteY2" fmla="*/ 246379 h 299973"/>
              <a:gd name="connsiteX3" fmla="*/ 53594 w 1318768"/>
              <a:gd name="connsiteY3" fmla="*/ 293623 h 299973"/>
              <a:gd name="connsiteX4" fmla="*/ 1264412 w 1318768"/>
              <a:gd name="connsiteY4" fmla="*/ 293623 h 299973"/>
              <a:gd name="connsiteX5" fmla="*/ 1312418 w 1318768"/>
              <a:gd name="connsiteY5" fmla="*/ 246379 h 299973"/>
              <a:gd name="connsiteX6" fmla="*/ 1312418 w 1318768"/>
              <a:gd name="connsiteY6" fmla="*/ 54355 h 299973"/>
              <a:gd name="connsiteX7" fmla="*/ 1264412 w 1318768"/>
              <a:gd name="connsiteY7" fmla="*/ 6350 h 299973"/>
              <a:gd name="connsiteX8" fmla="*/ 53594 w 1318768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8" h="299973">
                <a:moveTo>
                  <a:pt x="53594" y="6350"/>
                </a:moveTo>
                <a:cubicBezTo>
                  <a:pt x="27686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6" y="293623"/>
                  <a:pt x="53594" y="293623"/>
                </a:cubicBezTo>
                <a:lnTo>
                  <a:pt x="1264412" y="293623"/>
                </a:lnTo>
                <a:cubicBezTo>
                  <a:pt x="1291082" y="293623"/>
                  <a:pt x="1312418" y="272288"/>
                  <a:pt x="1312418" y="246379"/>
                </a:cubicBezTo>
                <a:lnTo>
                  <a:pt x="1312418" y="54355"/>
                </a:lnTo>
                <a:cubicBezTo>
                  <a:pt x="1312418" y="28447"/>
                  <a:pt x="1291082" y="6350"/>
                  <a:pt x="1264412" y="6350"/>
                </a:cubicBezTo>
                <a:lnTo>
                  <a:pt x="5359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1325" y="4428045"/>
            <a:ext cx="282575" cy="36321"/>
          </a:xfrm>
          <a:custGeom>
            <a:avLst/>
            <a:gdLst>
              <a:gd name="connsiteX0" fmla="*/ 9080 w 282575"/>
              <a:gd name="connsiteY0" fmla="*/ 9080 h 36321"/>
              <a:gd name="connsiteX1" fmla="*/ 273494 w 282575"/>
              <a:gd name="connsiteY1" fmla="*/ 9080 h 363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82575" h="36321">
                <a:moveTo>
                  <a:pt x="9080" y="9080"/>
                </a:moveTo>
                <a:lnTo>
                  <a:pt x="273494" y="908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934910" y="4428045"/>
            <a:ext cx="282575" cy="36321"/>
          </a:xfrm>
          <a:custGeom>
            <a:avLst/>
            <a:gdLst>
              <a:gd name="connsiteX0" fmla="*/ 9080 w 282575"/>
              <a:gd name="connsiteY0" fmla="*/ 9080 h 36321"/>
              <a:gd name="connsiteX1" fmla="*/ 273494 w 282575"/>
              <a:gd name="connsiteY1" fmla="*/ 9080 h 363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82575" h="36321">
                <a:moveTo>
                  <a:pt x="9080" y="9080"/>
                </a:moveTo>
                <a:lnTo>
                  <a:pt x="273494" y="908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437830" y="4204779"/>
            <a:ext cx="36321" cy="465455"/>
          </a:xfrm>
          <a:custGeom>
            <a:avLst/>
            <a:gdLst>
              <a:gd name="connsiteX0" fmla="*/ 9080 w 36321"/>
              <a:gd name="connsiteY0" fmla="*/ 9080 h 465455"/>
              <a:gd name="connsiteX1" fmla="*/ 9080 w 36321"/>
              <a:gd name="connsiteY1" fmla="*/ 456374 h 4654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6321" h="465455">
                <a:moveTo>
                  <a:pt x="9080" y="9080"/>
                </a:moveTo>
                <a:lnTo>
                  <a:pt x="9080" y="45637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80730" y="4204779"/>
            <a:ext cx="36321" cy="465455"/>
          </a:xfrm>
          <a:custGeom>
            <a:avLst/>
            <a:gdLst>
              <a:gd name="connsiteX0" fmla="*/ 9080 w 36321"/>
              <a:gd name="connsiteY0" fmla="*/ 9080 h 465455"/>
              <a:gd name="connsiteX1" fmla="*/ 9080 w 36321"/>
              <a:gd name="connsiteY1" fmla="*/ 456374 h 4654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6321" h="465455">
                <a:moveTo>
                  <a:pt x="9080" y="9080"/>
                </a:moveTo>
                <a:lnTo>
                  <a:pt x="9080" y="45637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43596" y="1741659"/>
            <a:ext cx="40716" cy="522516"/>
          </a:xfrm>
          <a:custGeom>
            <a:avLst/>
            <a:gdLst>
              <a:gd name="connsiteX0" fmla="*/ 10179 w 40716"/>
              <a:gd name="connsiteY0" fmla="*/ 10179 h 522516"/>
              <a:gd name="connsiteX1" fmla="*/ 10179 w 40716"/>
              <a:gd name="connsiteY1" fmla="*/ 512336 h 5225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0716" h="522516">
                <a:moveTo>
                  <a:pt x="10179" y="10179"/>
                </a:moveTo>
                <a:lnTo>
                  <a:pt x="10179" y="512336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27644" y="1741659"/>
            <a:ext cx="40716" cy="522516"/>
          </a:xfrm>
          <a:custGeom>
            <a:avLst/>
            <a:gdLst>
              <a:gd name="connsiteX0" fmla="*/ 10179 w 40716"/>
              <a:gd name="connsiteY0" fmla="*/ 10179 h 522516"/>
              <a:gd name="connsiteX1" fmla="*/ 10179 w 40716"/>
              <a:gd name="connsiteY1" fmla="*/ 512336 h 5225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0716" h="522516">
                <a:moveTo>
                  <a:pt x="10179" y="10179"/>
                </a:moveTo>
                <a:lnTo>
                  <a:pt x="10179" y="512336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6908800"/>
            <a:ext cx="9169400" cy="304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4191000" y="4102100"/>
            <a:ext cx="47244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							</a:tabLst>
            </a:pPr>
            <a:r>
              <a:rPr lang="en-US" altLang="zh-CN" sz="289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9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9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2893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89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的特征值</a:t>
            </a:r>
            <a:r>
              <a:rPr lang="en-US" altLang="zh-CN" sz="289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altLang="zh-CN" sz="289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9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9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93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</a:t>
            </a:r>
            <a:r>
              <a:rPr lang="en-US" altLang="zh-CN" sz="289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93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9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9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289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89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65600" y="4381500"/>
            <a:ext cx="1905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							</a:tabLst>
            </a:pPr>
            <a:r>
              <a:rPr lang="en-US" altLang="zh-CN" sz="3058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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959600" y="4381500"/>
            <a:ext cx="1905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							</a:tabLst>
            </a:pPr>
            <a:r>
              <a:rPr lang="en-US" altLang="zh-CN" sz="3058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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22700" y="69596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上页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135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下页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216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结束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181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返回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019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首页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76800" y="4165600"/>
            <a:ext cx="37338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1673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67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73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</a:t>
            </a:r>
            <a:r>
              <a:rPr lang="en-US" altLang="zh-CN" sz="1673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</a:t>
            </a:r>
          </a:p>
          <a:p>
            <a:pPr>
              <a:lnSpc>
                <a:spcPts val="1800"/>
              </a:lnSpc>
              <a:tabLst>
                <a:tab pos="266700" algn="l"/>
              </a:tabLst>
            </a:pPr>
            <a:r>
              <a:rPr lang="en-US" altLang="zh-CN" sz="2893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93" dirty="0" smtClean="0">
                <a:latin typeface="Times New Roman" pitchFamily="18" charset="0"/>
                <a:cs typeface="Times New Roman" pitchFamily="18" charset="0"/>
              </a:rPr>
              <a:t>                                          </a:t>
            </a:r>
            <a:r>
              <a:rPr lang="en-US" altLang="zh-CN" sz="2893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79600" y="4203700"/>
            <a:ext cx="22098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9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(3)</a:t>
            </a:r>
            <a:r>
              <a:rPr lang="en-US" altLang="zh-CN" sz="289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当</a:t>
            </a:r>
            <a:r>
              <a:rPr lang="en-US" altLang="zh-CN" sz="2893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9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可逆时</a:t>
            </a:r>
            <a:r>
              <a:rPr lang="en-US" altLang="zh-CN" sz="289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82700" y="4876800"/>
            <a:ext cx="8102600" cy="144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711200" algn="l"/>
              </a:tabLst>
            </a:pPr>
            <a:r>
              <a:rPr lang="en-US" altLang="zh-CN" sz="289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特征值</a:t>
            </a:r>
            <a:r>
              <a:rPr lang="en-US" altLang="zh-CN" sz="289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ts val="4300"/>
              </a:lnSpc>
              <a:tabLst>
                <a:tab pos="711200" algn="l"/>
              </a:tabLst>
            </a:pPr>
            <a:r>
              <a:rPr lang="en-US" altLang="zh-CN" dirty="0" smtClean="0"/>
              <a:t>	</a:t>
            </a:r>
            <a:r>
              <a:rPr lang="en-US" altLang="zh-CN" sz="3058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</a:t>
            </a:r>
            <a:r>
              <a:rPr lang="en-US" altLang="zh-CN" sz="289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058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</a:t>
            </a:r>
            <a:r>
              <a:rPr lang="en-US" altLang="zh-CN" sz="289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9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3058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</a:t>
            </a:r>
            <a:r>
              <a:rPr lang="en-US" altLang="zh-CN" sz="289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93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9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9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93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289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93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7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93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89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93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289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93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7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93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93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2893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893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289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93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7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3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893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73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89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ts val="3900"/>
              </a:lnSpc>
              <a:tabLst>
                <a:tab pos="711200" algn="l"/>
              </a:tabLst>
            </a:pPr>
            <a:r>
              <a:rPr lang="en-US" altLang="zh-CN" dirty="0" smtClean="0"/>
              <a:t>	</a:t>
            </a:r>
            <a:r>
              <a:rPr lang="en-US" altLang="zh-CN" sz="3058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</a:t>
            </a:r>
            <a:r>
              <a:rPr lang="en-US" altLang="zh-CN" sz="289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93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9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9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的特征值</a:t>
            </a:r>
            <a:r>
              <a:rPr lang="en-US" altLang="zh-CN" sz="289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89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其中</a:t>
            </a:r>
            <a:r>
              <a:rPr lang="en-US" altLang="zh-CN" sz="3058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</a:t>
            </a:r>
            <a:r>
              <a:rPr lang="en-US" altLang="zh-CN" sz="289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058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</a:t>
            </a:r>
            <a:r>
              <a:rPr lang="en-US" altLang="zh-CN" sz="289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9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93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289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93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7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9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93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289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93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7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058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</a:t>
            </a:r>
            <a:r>
              <a:rPr lang="en-US" altLang="zh-CN" sz="289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93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2893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893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289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93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7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3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3058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</a:t>
            </a:r>
            <a:r>
              <a:rPr lang="en-US" altLang="zh-CN" sz="167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3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89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92200" y="609600"/>
            <a:ext cx="7302500" cy="3390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698500" algn="l"/>
                <a:tab pos="749300" algn="l"/>
                <a:tab pos="787400" algn="l"/>
                <a:tab pos="2451100" algn="l"/>
              </a:tabLst>
            </a:pPr>
            <a:r>
              <a:rPr lang="en-US" altLang="zh-CN" sz="3197" dirty="0" smtClean="0">
                <a:solidFill>
                  <a:srgbClr val="3333cc"/>
                </a:solidFill>
                <a:latin typeface="隶书" pitchFamily="18" charset="0"/>
                <a:cs typeface="隶书" pitchFamily="18" charset="0"/>
              </a:rPr>
              <a:t>特征值的一些结论</a:t>
            </a:r>
          </a:p>
          <a:p>
            <a:pPr>
              <a:lnSpc>
                <a:spcPts val="5200"/>
              </a:lnSpc>
              <a:tabLst>
                <a:tab pos="698500" algn="l"/>
                <a:tab pos="749300" algn="l"/>
                <a:tab pos="787400" algn="l"/>
                <a:tab pos="2451100" algn="l"/>
              </a:tabLst>
            </a:pPr>
            <a:r>
              <a:rPr lang="en-US" altLang="zh-CN" dirty="0" smtClean="0"/>
              <a:t>	</a:t>
            </a:r>
            <a:r>
              <a:rPr lang="en-US" altLang="zh-CN" sz="324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altLang="zh-CN" sz="343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</a:t>
            </a:r>
            <a:r>
              <a:rPr lang="en-US" altLang="zh-CN" sz="187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7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46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343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</a:t>
            </a:r>
            <a:r>
              <a:rPr lang="en-US" altLang="zh-CN" sz="187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7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4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46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3246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3246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343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</a:t>
            </a:r>
            <a:r>
              <a:rPr lang="en-US" altLang="zh-CN" sz="187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76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4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46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324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46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7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3246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324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46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7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22</a:t>
            </a:r>
            <a:r>
              <a:rPr lang="en-US" altLang="zh-CN" sz="324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46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3246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3246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324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46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7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76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nn</a:t>
            </a:r>
            <a:r>
              <a:rPr lang="en-US" altLang="zh-CN" sz="324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ts val="4400"/>
              </a:lnSpc>
              <a:tabLst>
                <a:tab pos="698500" algn="l"/>
                <a:tab pos="749300" algn="l"/>
                <a:tab pos="787400" algn="l"/>
                <a:tab pos="2451100" algn="l"/>
              </a:tabLst>
            </a:pPr>
            <a:r>
              <a:rPr lang="en-US" altLang="zh-CN" dirty="0" smtClean="0"/>
              <a:t>	</a:t>
            </a:r>
            <a:r>
              <a:rPr lang="en-US" altLang="zh-CN" sz="324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en-US" altLang="zh-CN" sz="343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</a:t>
            </a:r>
            <a:r>
              <a:rPr lang="en-US" altLang="zh-CN" sz="187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7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43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</a:t>
            </a:r>
            <a:r>
              <a:rPr lang="en-US" altLang="zh-CN" sz="187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7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46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343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</a:t>
            </a:r>
            <a:r>
              <a:rPr lang="en-US" altLang="zh-CN" sz="187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76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4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46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324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46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4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4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700"/>
              </a:lnSpc>
              <a:tabLst>
                <a:tab pos="698500" algn="l"/>
                <a:tab pos="749300" algn="l"/>
                <a:tab pos="787400" algn="l"/>
                <a:tab pos="2451100" algn="l"/>
              </a:tabLst>
            </a:pPr>
            <a:r>
              <a:rPr lang="en-US" altLang="zh-CN" dirty="0" smtClean="0"/>
              <a:t>		</a:t>
            </a:r>
            <a:r>
              <a:rPr lang="en-US" altLang="zh-CN" sz="289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3058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</a:t>
            </a:r>
            <a:r>
              <a:rPr lang="en-US" altLang="zh-CN" sz="289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2893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9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93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289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9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93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7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3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sz="289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673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673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</a:t>
            </a:r>
            <a:r>
              <a:rPr lang="en-US" altLang="zh-CN" sz="1673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9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的特征值</a:t>
            </a:r>
            <a:r>
              <a:rPr lang="en-US" altLang="zh-CN" sz="289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9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则</a:t>
            </a:r>
          </a:p>
          <a:p>
            <a:pPr>
              <a:lnSpc>
                <a:spcPts val="2100"/>
              </a:lnSpc>
              <a:tabLst>
                <a:tab pos="698500" algn="l"/>
                <a:tab pos="749300" algn="l"/>
                <a:tab pos="787400" algn="l"/>
                <a:tab pos="2451100" algn="l"/>
              </a:tabLst>
            </a:pPr>
            <a:r>
              <a:rPr lang="en-US" altLang="zh-CN" dirty="0" smtClean="0"/>
              <a:t>				</a:t>
            </a:r>
            <a:r>
              <a:rPr lang="en-US" altLang="zh-CN" sz="1673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800"/>
              </a:lnSpc>
              <a:tabLst>
                <a:tab pos="698500" algn="l"/>
                <a:tab pos="749300" algn="l"/>
                <a:tab pos="787400" algn="l"/>
                <a:tab pos="2451100" algn="l"/>
              </a:tabLst>
            </a:pPr>
            <a:r>
              <a:rPr lang="en-US" altLang="zh-CN" dirty="0" smtClean="0"/>
              <a:t>			</a:t>
            </a:r>
            <a:r>
              <a:rPr lang="en-US" altLang="zh-CN" sz="289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en-US" altLang="zh-CN" sz="3058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</a:t>
            </a:r>
            <a:r>
              <a:rPr lang="en-US" altLang="zh-CN" sz="167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3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9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2893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73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9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的特征值</a:t>
            </a:r>
            <a:r>
              <a:rPr lang="en-US" altLang="zh-CN" sz="289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93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9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为任意自然数</a:t>
            </a:r>
            <a:r>
              <a:rPr lang="en-US" altLang="zh-CN" sz="289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61695"/>
            <a:ext cx="9144000" cy="6845300"/>
          </a:xfrm>
          <a:custGeom>
            <a:avLst/>
            <a:gdLst>
              <a:gd name="connsiteX0" fmla="*/ 0 w 9144000"/>
              <a:gd name="connsiteY0" fmla="*/ 0 h 6845300"/>
              <a:gd name="connsiteX1" fmla="*/ 9143999 w 9144000"/>
              <a:gd name="connsiteY1" fmla="*/ 0 h 6845300"/>
              <a:gd name="connsiteX2" fmla="*/ 9143999 w 9144000"/>
              <a:gd name="connsiteY2" fmla="*/ 6845299 h 6845300"/>
              <a:gd name="connsiteX3" fmla="*/ 0 w 9144000"/>
              <a:gd name="connsiteY3" fmla="*/ 6845299 h 6845300"/>
              <a:gd name="connsiteX4" fmla="*/ 0 w 9144000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45300">
                <a:moveTo>
                  <a:pt x="0" y="0"/>
                </a:moveTo>
                <a:lnTo>
                  <a:pt x="9143999" y="0"/>
                </a:lnTo>
                <a:lnTo>
                  <a:pt x="9143999" y="6845299"/>
                </a:lnTo>
                <a:lnTo>
                  <a:pt x="0" y="68452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95865" y="6913371"/>
            <a:ext cx="1317244" cy="299974"/>
          </a:xfrm>
          <a:custGeom>
            <a:avLst/>
            <a:gdLst>
              <a:gd name="connsiteX0" fmla="*/ 54355 w 1317244"/>
              <a:gd name="connsiteY0" fmla="*/ 6350 h 299974"/>
              <a:gd name="connsiteX1" fmla="*/ 6350 w 1317244"/>
              <a:gd name="connsiteY1" fmla="*/ 54356 h 299974"/>
              <a:gd name="connsiteX2" fmla="*/ 6350 w 1317244"/>
              <a:gd name="connsiteY2" fmla="*/ 245618 h 299974"/>
              <a:gd name="connsiteX3" fmla="*/ 54355 w 1317244"/>
              <a:gd name="connsiteY3" fmla="*/ 293623 h 299974"/>
              <a:gd name="connsiteX4" fmla="*/ 1263650 w 1317244"/>
              <a:gd name="connsiteY4" fmla="*/ 293623 h 299974"/>
              <a:gd name="connsiteX5" fmla="*/ 1310894 w 1317244"/>
              <a:gd name="connsiteY5" fmla="*/ 245618 h 299974"/>
              <a:gd name="connsiteX6" fmla="*/ 1310894 w 1317244"/>
              <a:gd name="connsiteY6" fmla="*/ 54356 h 299974"/>
              <a:gd name="connsiteX7" fmla="*/ 1263650 w 1317244"/>
              <a:gd name="connsiteY7" fmla="*/ 6350 h 299974"/>
              <a:gd name="connsiteX8" fmla="*/ 54355 w 1317244"/>
              <a:gd name="connsiteY8" fmla="*/ 6350 h 2999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7244" h="299974">
                <a:moveTo>
                  <a:pt x="54355" y="6350"/>
                </a:moveTo>
                <a:cubicBezTo>
                  <a:pt x="27686" y="6350"/>
                  <a:pt x="6350" y="27685"/>
                  <a:pt x="6350" y="54356"/>
                </a:cubicBezTo>
                <a:lnTo>
                  <a:pt x="6350" y="245618"/>
                </a:lnTo>
                <a:cubicBezTo>
                  <a:pt x="6350" y="272288"/>
                  <a:pt x="27686" y="293623"/>
                  <a:pt x="54355" y="293623"/>
                </a:cubicBezTo>
                <a:lnTo>
                  <a:pt x="1263650" y="293623"/>
                </a:lnTo>
                <a:cubicBezTo>
                  <a:pt x="1289558" y="293623"/>
                  <a:pt x="1310894" y="272288"/>
                  <a:pt x="1310894" y="245618"/>
                </a:cubicBezTo>
                <a:lnTo>
                  <a:pt x="1310894" y="54356"/>
                </a:lnTo>
                <a:cubicBezTo>
                  <a:pt x="1310894" y="27685"/>
                  <a:pt x="1289558" y="6350"/>
                  <a:pt x="1263650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92761" y="6903466"/>
            <a:ext cx="1319530" cy="299973"/>
          </a:xfrm>
          <a:custGeom>
            <a:avLst/>
            <a:gdLst>
              <a:gd name="connsiteX0" fmla="*/ 54355 w 1319530"/>
              <a:gd name="connsiteY0" fmla="*/ 6350 h 299973"/>
              <a:gd name="connsiteX1" fmla="*/ 6350 w 1319530"/>
              <a:gd name="connsiteY1" fmla="*/ 54355 h 299973"/>
              <a:gd name="connsiteX2" fmla="*/ 6350 w 1319530"/>
              <a:gd name="connsiteY2" fmla="*/ 246379 h 299973"/>
              <a:gd name="connsiteX3" fmla="*/ 54355 w 1319530"/>
              <a:gd name="connsiteY3" fmla="*/ 293623 h 299973"/>
              <a:gd name="connsiteX4" fmla="*/ 1265174 w 1319530"/>
              <a:gd name="connsiteY4" fmla="*/ 293623 h 299973"/>
              <a:gd name="connsiteX5" fmla="*/ 1313179 w 1319530"/>
              <a:gd name="connsiteY5" fmla="*/ 246379 h 299973"/>
              <a:gd name="connsiteX6" fmla="*/ 1313179 w 1319530"/>
              <a:gd name="connsiteY6" fmla="*/ 54355 h 299973"/>
              <a:gd name="connsiteX7" fmla="*/ 1265174 w 1319530"/>
              <a:gd name="connsiteY7" fmla="*/ 6350 h 299973"/>
              <a:gd name="connsiteX8" fmla="*/ 54355 w 1319530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30" h="299973">
                <a:moveTo>
                  <a:pt x="54355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4355" y="293623"/>
                </a:cubicBezTo>
                <a:lnTo>
                  <a:pt x="1265174" y="293623"/>
                </a:lnTo>
                <a:cubicBezTo>
                  <a:pt x="1291844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844" y="6350"/>
                  <a:pt x="1265174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605659" y="6903466"/>
            <a:ext cx="1319530" cy="299973"/>
          </a:xfrm>
          <a:custGeom>
            <a:avLst/>
            <a:gdLst>
              <a:gd name="connsiteX0" fmla="*/ 54355 w 1319530"/>
              <a:gd name="connsiteY0" fmla="*/ 6350 h 299973"/>
              <a:gd name="connsiteX1" fmla="*/ 6350 w 1319530"/>
              <a:gd name="connsiteY1" fmla="*/ 54355 h 299973"/>
              <a:gd name="connsiteX2" fmla="*/ 6350 w 1319530"/>
              <a:gd name="connsiteY2" fmla="*/ 246379 h 299973"/>
              <a:gd name="connsiteX3" fmla="*/ 54355 w 1319530"/>
              <a:gd name="connsiteY3" fmla="*/ 293623 h 299973"/>
              <a:gd name="connsiteX4" fmla="*/ 1265173 w 1319530"/>
              <a:gd name="connsiteY4" fmla="*/ 293623 h 299973"/>
              <a:gd name="connsiteX5" fmla="*/ 1313179 w 1319530"/>
              <a:gd name="connsiteY5" fmla="*/ 246379 h 299973"/>
              <a:gd name="connsiteX6" fmla="*/ 1313179 w 1319530"/>
              <a:gd name="connsiteY6" fmla="*/ 54355 h 299973"/>
              <a:gd name="connsiteX7" fmla="*/ 1265173 w 1319530"/>
              <a:gd name="connsiteY7" fmla="*/ 6350 h 299973"/>
              <a:gd name="connsiteX8" fmla="*/ 54355 w 1319530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30" h="299973">
                <a:moveTo>
                  <a:pt x="54355" y="6350"/>
                </a:moveTo>
                <a:cubicBezTo>
                  <a:pt x="28447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8447" y="293623"/>
                  <a:pt x="54355" y="293623"/>
                </a:cubicBezTo>
                <a:lnTo>
                  <a:pt x="1265173" y="293623"/>
                </a:lnTo>
                <a:cubicBezTo>
                  <a:pt x="1291843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843" y="6350"/>
                  <a:pt x="1265173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99591" y="6903466"/>
            <a:ext cx="1318768" cy="299973"/>
          </a:xfrm>
          <a:custGeom>
            <a:avLst/>
            <a:gdLst>
              <a:gd name="connsiteX0" fmla="*/ 54356 w 1318768"/>
              <a:gd name="connsiteY0" fmla="*/ 6350 h 299973"/>
              <a:gd name="connsiteX1" fmla="*/ 6350 w 1318768"/>
              <a:gd name="connsiteY1" fmla="*/ 54355 h 299973"/>
              <a:gd name="connsiteX2" fmla="*/ 6350 w 1318768"/>
              <a:gd name="connsiteY2" fmla="*/ 246379 h 299973"/>
              <a:gd name="connsiteX3" fmla="*/ 54356 w 1318768"/>
              <a:gd name="connsiteY3" fmla="*/ 293623 h 299973"/>
              <a:gd name="connsiteX4" fmla="*/ 1265173 w 1318768"/>
              <a:gd name="connsiteY4" fmla="*/ 293623 h 299973"/>
              <a:gd name="connsiteX5" fmla="*/ 1312418 w 1318768"/>
              <a:gd name="connsiteY5" fmla="*/ 246379 h 299973"/>
              <a:gd name="connsiteX6" fmla="*/ 1312418 w 1318768"/>
              <a:gd name="connsiteY6" fmla="*/ 54355 h 299973"/>
              <a:gd name="connsiteX7" fmla="*/ 1265173 w 1318768"/>
              <a:gd name="connsiteY7" fmla="*/ 6350 h 299973"/>
              <a:gd name="connsiteX8" fmla="*/ 54356 w 1318768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8" h="299973">
                <a:moveTo>
                  <a:pt x="54356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4356" y="293623"/>
                </a:cubicBezTo>
                <a:lnTo>
                  <a:pt x="1265173" y="293623"/>
                </a:lnTo>
                <a:cubicBezTo>
                  <a:pt x="1291082" y="293623"/>
                  <a:pt x="1312418" y="272288"/>
                  <a:pt x="1312418" y="246379"/>
                </a:cubicBezTo>
                <a:lnTo>
                  <a:pt x="1312418" y="54355"/>
                </a:lnTo>
                <a:cubicBezTo>
                  <a:pt x="1312418" y="28447"/>
                  <a:pt x="1291082" y="6350"/>
                  <a:pt x="1265173" y="6350"/>
                </a:cubicBezTo>
                <a:lnTo>
                  <a:pt x="54356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86693" y="6903466"/>
            <a:ext cx="1318767" cy="299973"/>
          </a:xfrm>
          <a:custGeom>
            <a:avLst/>
            <a:gdLst>
              <a:gd name="connsiteX0" fmla="*/ 53594 w 1318767"/>
              <a:gd name="connsiteY0" fmla="*/ 6350 h 299973"/>
              <a:gd name="connsiteX1" fmla="*/ 6350 w 1318767"/>
              <a:gd name="connsiteY1" fmla="*/ 54355 h 299973"/>
              <a:gd name="connsiteX2" fmla="*/ 6350 w 1318767"/>
              <a:gd name="connsiteY2" fmla="*/ 246379 h 299973"/>
              <a:gd name="connsiteX3" fmla="*/ 53594 w 1318767"/>
              <a:gd name="connsiteY3" fmla="*/ 293623 h 299973"/>
              <a:gd name="connsiteX4" fmla="*/ 1264411 w 1318767"/>
              <a:gd name="connsiteY4" fmla="*/ 293623 h 299973"/>
              <a:gd name="connsiteX5" fmla="*/ 1312417 w 1318767"/>
              <a:gd name="connsiteY5" fmla="*/ 246379 h 299973"/>
              <a:gd name="connsiteX6" fmla="*/ 1312417 w 1318767"/>
              <a:gd name="connsiteY6" fmla="*/ 54355 h 299973"/>
              <a:gd name="connsiteX7" fmla="*/ 1264411 w 1318767"/>
              <a:gd name="connsiteY7" fmla="*/ 6350 h 299973"/>
              <a:gd name="connsiteX8" fmla="*/ 53594 w 1318767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7" h="299973">
                <a:moveTo>
                  <a:pt x="53594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3594" y="293623"/>
                </a:cubicBezTo>
                <a:lnTo>
                  <a:pt x="1264411" y="293623"/>
                </a:lnTo>
                <a:cubicBezTo>
                  <a:pt x="1291082" y="293623"/>
                  <a:pt x="1312417" y="272288"/>
                  <a:pt x="1312417" y="246379"/>
                </a:cubicBezTo>
                <a:lnTo>
                  <a:pt x="1312417" y="54355"/>
                </a:lnTo>
                <a:cubicBezTo>
                  <a:pt x="1312417" y="28447"/>
                  <a:pt x="1291082" y="6350"/>
                  <a:pt x="1264411" y="6350"/>
                </a:cubicBezTo>
                <a:lnTo>
                  <a:pt x="5359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8489" y="6903466"/>
            <a:ext cx="1319529" cy="299973"/>
          </a:xfrm>
          <a:custGeom>
            <a:avLst/>
            <a:gdLst>
              <a:gd name="connsiteX0" fmla="*/ 54355 w 1319529"/>
              <a:gd name="connsiteY0" fmla="*/ 6350 h 299973"/>
              <a:gd name="connsiteX1" fmla="*/ 6350 w 1319529"/>
              <a:gd name="connsiteY1" fmla="*/ 54355 h 299973"/>
              <a:gd name="connsiteX2" fmla="*/ 6350 w 1319529"/>
              <a:gd name="connsiteY2" fmla="*/ 246379 h 299973"/>
              <a:gd name="connsiteX3" fmla="*/ 54355 w 1319529"/>
              <a:gd name="connsiteY3" fmla="*/ 293623 h 299973"/>
              <a:gd name="connsiteX4" fmla="*/ 1265173 w 1319529"/>
              <a:gd name="connsiteY4" fmla="*/ 293623 h 299973"/>
              <a:gd name="connsiteX5" fmla="*/ 1313179 w 1319529"/>
              <a:gd name="connsiteY5" fmla="*/ 246379 h 299973"/>
              <a:gd name="connsiteX6" fmla="*/ 1313179 w 1319529"/>
              <a:gd name="connsiteY6" fmla="*/ 54355 h 299973"/>
              <a:gd name="connsiteX7" fmla="*/ 1265173 w 1319529"/>
              <a:gd name="connsiteY7" fmla="*/ 6350 h 299973"/>
              <a:gd name="connsiteX8" fmla="*/ 54355 w 1319529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29" h="299973">
                <a:moveTo>
                  <a:pt x="54355" y="6350"/>
                </a:moveTo>
                <a:cubicBezTo>
                  <a:pt x="27686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6" y="293623"/>
                  <a:pt x="54355" y="293623"/>
                </a:cubicBezTo>
                <a:lnTo>
                  <a:pt x="1265173" y="293623"/>
                </a:lnTo>
                <a:cubicBezTo>
                  <a:pt x="1291082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082" y="6350"/>
                  <a:pt x="1265173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75319" y="6903466"/>
            <a:ext cx="1318768" cy="299973"/>
          </a:xfrm>
          <a:custGeom>
            <a:avLst/>
            <a:gdLst>
              <a:gd name="connsiteX0" fmla="*/ 53594 w 1318768"/>
              <a:gd name="connsiteY0" fmla="*/ 6350 h 299973"/>
              <a:gd name="connsiteX1" fmla="*/ 6350 w 1318768"/>
              <a:gd name="connsiteY1" fmla="*/ 54355 h 299973"/>
              <a:gd name="connsiteX2" fmla="*/ 6350 w 1318768"/>
              <a:gd name="connsiteY2" fmla="*/ 246379 h 299973"/>
              <a:gd name="connsiteX3" fmla="*/ 53594 w 1318768"/>
              <a:gd name="connsiteY3" fmla="*/ 293623 h 299973"/>
              <a:gd name="connsiteX4" fmla="*/ 1264412 w 1318768"/>
              <a:gd name="connsiteY4" fmla="*/ 293623 h 299973"/>
              <a:gd name="connsiteX5" fmla="*/ 1312418 w 1318768"/>
              <a:gd name="connsiteY5" fmla="*/ 246379 h 299973"/>
              <a:gd name="connsiteX6" fmla="*/ 1312418 w 1318768"/>
              <a:gd name="connsiteY6" fmla="*/ 54355 h 299973"/>
              <a:gd name="connsiteX7" fmla="*/ 1264412 w 1318768"/>
              <a:gd name="connsiteY7" fmla="*/ 6350 h 299973"/>
              <a:gd name="connsiteX8" fmla="*/ 53594 w 1318768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8" h="299973">
                <a:moveTo>
                  <a:pt x="53594" y="6350"/>
                </a:moveTo>
                <a:cubicBezTo>
                  <a:pt x="27686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6" y="293623"/>
                  <a:pt x="53594" y="293623"/>
                </a:cubicBezTo>
                <a:lnTo>
                  <a:pt x="1264412" y="293623"/>
                </a:lnTo>
                <a:cubicBezTo>
                  <a:pt x="1291082" y="293623"/>
                  <a:pt x="1312418" y="272288"/>
                  <a:pt x="1312418" y="246379"/>
                </a:cubicBezTo>
                <a:lnTo>
                  <a:pt x="1312418" y="54355"/>
                </a:lnTo>
                <a:cubicBezTo>
                  <a:pt x="1312418" y="28447"/>
                  <a:pt x="1291082" y="6350"/>
                  <a:pt x="1264412" y="6350"/>
                </a:cubicBezTo>
                <a:lnTo>
                  <a:pt x="5359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6908800"/>
            <a:ext cx="9169400" cy="304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822700" y="69596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上页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135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下页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216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结束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181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返回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019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首页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54100" y="660400"/>
            <a:ext cx="8712200" cy="445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700"/>
              </a:lnSpc>
              <a:tabLst>
                <a:tab pos="38100" algn="l"/>
                <a:tab pos="431800" algn="l"/>
                <a:tab pos="444500" algn="l"/>
                <a:tab pos="520700" algn="l"/>
              </a:tabLst>
            </a:pPr>
            <a:r>
              <a:rPr lang="en-US" altLang="zh-CN" dirty="0" smtClean="0"/>
              <a:t>	</a:t>
            </a:r>
            <a:r>
              <a:rPr lang="en-US" altLang="zh-CN" sz="5524" dirty="0" smtClean="0">
                <a:solidFill>
                  <a:srgbClr val="3333cc"/>
                </a:solidFill>
                <a:latin typeface="Symbol" pitchFamily="18" charset="0"/>
                <a:cs typeface="Symbol" pitchFamily="18" charset="0"/>
              </a:rPr>
              <a:t></a:t>
            </a:r>
            <a:r>
              <a:rPr lang="en-US" altLang="zh-CN" sz="29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316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</a:t>
            </a:r>
            <a:r>
              <a:rPr lang="en-US" altLang="zh-CN" sz="172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99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316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</a:t>
            </a:r>
            <a:r>
              <a:rPr lang="en-US" altLang="zh-CN" sz="172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99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990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99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316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</a:t>
            </a:r>
            <a:r>
              <a:rPr lang="en-US" altLang="zh-CN" sz="172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9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是方阵</a:t>
            </a:r>
            <a:r>
              <a:rPr lang="en-US" altLang="zh-CN" sz="298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9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98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9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个特征值</a:t>
            </a:r>
            <a:r>
              <a:rPr lang="en-US" altLang="zh-CN" sz="299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98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8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72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99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98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8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72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99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990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99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98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8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72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</a:p>
          <a:p>
            <a:pPr>
              <a:lnSpc>
                <a:spcPts val="3600"/>
              </a:lnSpc>
              <a:tabLst>
                <a:tab pos="38100" algn="l"/>
                <a:tab pos="431800" algn="l"/>
                <a:tab pos="444500" algn="l"/>
                <a:tab pos="520700" algn="l"/>
              </a:tabLst>
            </a:pPr>
            <a:r>
              <a:rPr lang="en-US" altLang="zh-CN" dirty="0" smtClean="0"/>
              <a:t>			</a:t>
            </a:r>
            <a:r>
              <a:rPr lang="en-US" altLang="zh-CN" sz="29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依次是与之对应的特征向量</a:t>
            </a:r>
            <a:r>
              <a:rPr lang="en-US" altLang="zh-CN" sz="29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.如果</a:t>
            </a:r>
            <a:r>
              <a:rPr lang="en-US" altLang="zh-CN" sz="316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</a:t>
            </a:r>
            <a:r>
              <a:rPr lang="en-US" altLang="zh-CN" sz="172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99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316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</a:t>
            </a:r>
            <a:r>
              <a:rPr lang="en-US" altLang="zh-CN" sz="172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99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990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99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316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</a:t>
            </a:r>
            <a:r>
              <a:rPr lang="en-US" altLang="zh-CN" sz="172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</a:p>
          <a:p>
            <a:pPr>
              <a:lnSpc>
                <a:spcPts val="4100"/>
              </a:lnSpc>
              <a:tabLst>
                <a:tab pos="38100" algn="l"/>
                <a:tab pos="431800" algn="l"/>
                <a:tab pos="444500" algn="l"/>
                <a:tab pos="520700" algn="l"/>
              </a:tabLst>
            </a:pPr>
            <a:r>
              <a:rPr lang="en-US" altLang="zh-CN" dirty="0" smtClean="0"/>
              <a:t>			</a:t>
            </a:r>
            <a:r>
              <a:rPr lang="en-US" altLang="zh-CN" sz="29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各不相等</a:t>
            </a:r>
            <a:r>
              <a:rPr lang="en-US" altLang="zh-CN" sz="299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9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则</a:t>
            </a:r>
            <a:r>
              <a:rPr lang="en-US" altLang="zh-CN" sz="298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8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72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99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98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8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72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99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990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99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98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8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72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9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线性无关</a:t>
            </a:r>
            <a:r>
              <a:rPr lang="en-US" altLang="zh-CN" sz="299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7700"/>
              </a:lnSpc>
              <a:tabLst>
                <a:tab pos="38100" algn="l"/>
                <a:tab pos="431800" algn="l"/>
                <a:tab pos="444500" algn="l"/>
                <a:tab pos="520700" algn="l"/>
              </a:tabLst>
            </a:pPr>
            <a:r>
              <a:rPr lang="en-US" altLang="zh-CN" sz="5714" dirty="0" smtClean="0">
                <a:solidFill>
                  <a:srgbClr val="3333cc"/>
                </a:solidFill>
                <a:latin typeface="Symbol" pitchFamily="18" charset="0"/>
                <a:cs typeface="Symbol" pitchFamily="18" charset="0"/>
              </a:rPr>
              <a:t></a:t>
            </a:r>
            <a:r>
              <a:rPr lang="en-US" altLang="zh-CN" sz="293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3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93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36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71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93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93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36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71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93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3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是矩阵</a:t>
            </a:r>
            <a:r>
              <a:rPr lang="en-US" altLang="zh-CN" sz="2936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93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的两个属于特征值</a:t>
            </a:r>
            <a:r>
              <a:rPr lang="en-US" altLang="zh-CN" sz="3103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</a:t>
            </a:r>
            <a:r>
              <a:rPr lang="en-US" altLang="zh-CN" sz="293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的特征向量，</a:t>
            </a:r>
          </a:p>
          <a:p>
            <a:pPr>
              <a:lnSpc>
                <a:spcPts val="2900"/>
              </a:lnSpc>
              <a:tabLst>
                <a:tab pos="38100" algn="l"/>
                <a:tab pos="431800" algn="l"/>
                <a:tab pos="444500" algn="l"/>
                <a:tab pos="520700" algn="l"/>
              </a:tabLst>
            </a:pPr>
            <a:r>
              <a:rPr lang="en-US" altLang="zh-CN" dirty="0" smtClean="0"/>
              <a:t>		</a:t>
            </a:r>
            <a:r>
              <a:rPr lang="en-US" altLang="zh-CN" sz="293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则</a:t>
            </a:r>
            <a:r>
              <a:rPr lang="en-US" altLang="zh-CN" sz="293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36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71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936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71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93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36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293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36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71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936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71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93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36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</a:t>
            </a:r>
            <a:r>
              <a:rPr lang="en-US" altLang="zh-CN" sz="293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3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93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仍是</a:t>
            </a:r>
            <a:r>
              <a:rPr lang="en-US" altLang="zh-CN" sz="293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36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93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的属于</a:t>
            </a:r>
            <a:r>
              <a:rPr lang="en-US" altLang="zh-CN" sz="3103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</a:t>
            </a:r>
            <a:r>
              <a:rPr lang="en-US" altLang="zh-CN" sz="293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的特向量。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100"/>
              </a:lnSpc>
              <a:tabLst>
                <a:tab pos="38100" algn="l"/>
                <a:tab pos="431800" algn="l"/>
                <a:tab pos="444500" algn="l"/>
                <a:tab pos="520700" algn="l"/>
              </a:tabLst>
            </a:pPr>
            <a:r>
              <a:rPr lang="en-US" altLang="zh-CN" dirty="0" smtClean="0"/>
              <a:t>				</a:t>
            </a:r>
            <a:r>
              <a:rPr lang="en-US" altLang="zh-CN" sz="284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8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4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65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4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4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65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4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是矩阵</a:t>
            </a:r>
            <a:r>
              <a:rPr lang="en-US" altLang="zh-CN" sz="284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4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的两个属于不同特征值</a:t>
            </a:r>
            <a:r>
              <a:rPr lang="en-US" altLang="zh-CN" sz="28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4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的特征向</a:t>
            </a:r>
          </a:p>
          <a:p>
            <a:pPr>
              <a:lnSpc>
                <a:spcPts val="3600"/>
              </a:lnSpc>
              <a:tabLst>
                <a:tab pos="38100" algn="l"/>
                <a:tab pos="431800" algn="l"/>
                <a:tab pos="444500" algn="l"/>
                <a:tab pos="520700" algn="l"/>
              </a:tabLst>
            </a:pPr>
            <a:r>
              <a:rPr lang="en-US" altLang="zh-CN" dirty="0" smtClean="0"/>
              <a:t>				</a:t>
            </a:r>
            <a:r>
              <a:rPr lang="en-US" altLang="zh-CN" sz="284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量，则</a:t>
            </a:r>
            <a:r>
              <a:rPr lang="en-US" altLang="zh-CN" sz="28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4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65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4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65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45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28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4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65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4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65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4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不是</a:t>
            </a:r>
            <a:r>
              <a:rPr lang="en-US" altLang="zh-CN" sz="28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4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4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的特向量。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61695"/>
            <a:ext cx="9144000" cy="6845300"/>
          </a:xfrm>
          <a:custGeom>
            <a:avLst/>
            <a:gdLst>
              <a:gd name="connsiteX0" fmla="*/ 0 w 9144000"/>
              <a:gd name="connsiteY0" fmla="*/ 0 h 6845300"/>
              <a:gd name="connsiteX1" fmla="*/ 9143999 w 9144000"/>
              <a:gd name="connsiteY1" fmla="*/ 0 h 6845300"/>
              <a:gd name="connsiteX2" fmla="*/ 9143999 w 9144000"/>
              <a:gd name="connsiteY2" fmla="*/ 6845299 h 6845300"/>
              <a:gd name="connsiteX3" fmla="*/ 0 w 9144000"/>
              <a:gd name="connsiteY3" fmla="*/ 6845299 h 6845300"/>
              <a:gd name="connsiteX4" fmla="*/ 0 w 9144000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45300">
                <a:moveTo>
                  <a:pt x="0" y="0"/>
                </a:moveTo>
                <a:lnTo>
                  <a:pt x="9143999" y="0"/>
                </a:lnTo>
                <a:lnTo>
                  <a:pt x="9143999" y="6845299"/>
                </a:lnTo>
                <a:lnTo>
                  <a:pt x="0" y="68452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95865" y="6913371"/>
            <a:ext cx="1317244" cy="299974"/>
          </a:xfrm>
          <a:custGeom>
            <a:avLst/>
            <a:gdLst>
              <a:gd name="connsiteX0" fmla="*/ 54355 w 1317244"/>
              <a:gd name="connsiteY0" fmla="*/ 6350 h 299974"/>
              <a:gd name="connsiteX1" fmla="*/ 6350 w 1317244"/>
              <a:gd name="connsiteY1" fmla="*/ 54356 h 299974"/>
              <a:gd name="connsiteX2" fmla="*/ 6350 w 1317244"/>
              <a:gd name="connsiteY2" fmla="*/ 245618 h 299974"/>
              <a:gd name="connsiteX3" fmla="*/ 54355 w 1317244"/>
              <a:gd name="connsiteY3" fmla="*/ 293623 h 299974"/>
              <a:gd name="connsiteX4" fmla="*/ 1263650 w 1317244"/>
              <a:gd name="connsiteY4" fmla="*/ 293623 h 299974"/>
              <a:gd name="connsiteX5" fmla="*/ 1310894 w 1317244"/>
              <a:gd name="connsiteY5" fmla="*/ 245618 h 299974"/>
              <a:gd name="connsiteX6" fmla="*/ 1310894 w 1317244"/>
              <a:gd name="connsiteY6" fmla="*/ 54356 h 299974"/>
              <a:gd name="connsiteX7" fmla="*/ 1263650 w 1317244"/>
              <a:gd name="connsiteY7" fmla="*/ 6350 h 299974"/>
              <a:gd name="connsiteX8" fmla="*/ 54355 w 1317244"/>
              <a:gd name="connsiteY8" fmla="*/ 6350 h 2999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7244" h="299974">
                <a:moveTo>
                  <a:pt x="54355" y="6350"/>
                </a:moveTo>
                <a:cubicBezTo>
                  <a:pt x="27686" y="6350"/>
                  <a:pt x="6350" y="27685"/>
                  <a:pt x="6350" y="54356"/>
                </a:cubicBezTo>
                <a:lnTo>
                  <a:pt x="6350" y="245618"/>
                </a:lnTo>
                <a:cubicBezTo>
                  <a:pt x="6350" y="272288"/>
                  <a:pt x="27686" y="293623"/>
                  <a:pt x="54355" y="293623"/>
                </a:cubicBezTo>
                <a:lnTo>
                  <a:pt x="1263650" y="293623"/>
                </a:lnTo>
                <a:cubicBezTo>
                  <a:pt x="1289558" y="293623"/>
                  <a:pt x="1310894" y="272288"/>
                  <a:pt x="1310894" y="245618"/>
                </a:cubicBezTo>
                <a:lnTo>
                  <a:pt x="1310894" y="54356"/>
                </a:lnTo>
                <a:cubicBezTo>
                  <a:pt x="1310894" y="27685"/>
                  <a:pt x="1289558" y="6350"/>
                  <a:pt x="1263650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92761" y="6903466"/>
            <a:ext cx="1319530" cy="299973"/>
          </a:xfrm>
          <a:custGeom>
            <a:avLst/>
            <a:gdLst>
              <a:gd name="connsiteX0" fmla="*/ 54355 w 1319530"/>
              <a:gd name="connsiteY0" fmla="*/ 6350 h 299973"/>
              <a:gd name="connsiteX1" fmla="*/ 6350 w 1319530"/>
              <a:gd name="connsiteY1" fmla="*/ 54355 h 299973"/>
              <a:gd name="connsiteX2" fmla="*/ 6350 w 1319530"/>
              <a:gd name="connsiteY2" fmla="*/ 246379 h 299973"/>
              <a:gd name="connsiteX3" fmla="*/ 54355 w 1319530"/>
              <a:gd name="connsiteY3" fmla="*/ 293623 h 299973"/>
              <a:gd name="connsiteX4" fmla="*/ 1265174 w 1319530"/>
              <a:gd name="connsiteY4" fmla="*/ 293623 h 299973"/>
              <a:gd name="connsiteX5" fmla="*/ 1313179 w 1319530"/>
              <a:gd name="connsiteY5" fmla="*/ 246379 h 299973"/>
              <a:gd name="connsiteX6" fmla="*/ 1313179 w 1319530"/>
              <a:gd name="connsiteY6" fmla="*/ 54355 h 299973"/>
              <a:gd name="connsiteX7" fmla="*/ 1265174 w 1319530"/>
              <a:gd name="connsiteY7" fmla="*/ 6350 h 299973"/>
              <a:gd name="connsiteX8" fmla="*/ 54355 w 1319530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30" h="299973">
                <a:moveTo>
                  <a:pt x="54355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4355" y="293623"/>
                </a:cubicBezTo>
                <a:lnTo>
                  <a:pt x="1265174" y="293623"/>
                </a:lnTo>
                <a:cubicBezTo>
                  <a:pt x="1291844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844" y="6350"/>
                  <a:pt x="1265174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605659" y="6903466"/>
            <a:ext cx="1319530" cy="299973"/>
          </a:xfrm>
          <a:custGeom>
            <a:avLst/>
            <a:gdLst>
              <a:gd name="connsiteX0" fmla="*/ 54355 w 1319530"/>
              <a:gd name="connsiteY0" fmla="*/ 6350 h 299973"/>
              <a:gd name="connsiteX1" fmla="*/ 6350 w 1319530"/>
              <a:gd name="connsiteY1" fmla="*/ 54355 h 299973"/>
              <a:gd name="connsiteX2" fmla="*/ 6350 w 1319530"/>
              <a:gd name="connsiteY2" fmla="*/ 246379 h 299973"/>
              <a:gd name="connsiteX3" fmla="*/ 54355 w 1319530"/>
              <a:gd name="connsiteY3" fmla="*/ 293623 h 299973"/>
              <a:gd name="connsiteX4" fmla="*/ 1265173 w 1319530"/>
              <a:gd name="connsiteY4" fmla="*/ 293623 h 299973"/>
              <a:gd name="connsiteX5" fmla="*/ 1313179 w 1319530"/>
              <a:gd name="connsiteY5" fmla="*/ 246379 h 299973"/>
              <a:gd name="connsiteX6" fmla="*/ 1313179 w 1319530"/>
              <a:gd name="connsiteY6" fmla="*/ 54355 h 299973"/>
              <a:gd name="connsiteX7" fmla="*/ 1265173 w 1319530"/>
              <a:gd name="connsiteY7" fmla="*/ 6350 h 299973"/>
              <a:gd name="connsiteX8" fmla="*/ 54355 w 1319530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30" h="299973">
                <a:moveTo>
                  <a:pt x="54355" y="6350"/>
                </a:moveTo>
                <a:cubicBezTo>
                  <a:pt x="28447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8447" y="293623"/>
                  <a:pt x="54355" y="293623"/>
                </a:cubicBezTo>
                <a:lnTo>
                  <a:pt x="1265173" y="293623"/>
                </a:lnTo>
                <a:cubicBezTo>
                  <a:pt x="1291843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843" y="6350"/>
                  <a:pt x="1265173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99591" y="6903466"/>
            <a:ext cx="1318768" cy="299973"/>
          </a:xfrm>
          <a:custGeom>
            <a:avLst/>
            <a:gdLst>
              <a:gd name="connsiteX0" fmla="*/ 54356 w 1318768"/>
              <a:gd name="connsiteY0" fmla="*/ 6350 h 299973"/>
              <a:gd name="connsiteX1" fmla="*/ 6350 w 1318768"/>
              <a:gd name="connsiteY1" fmla="*/ 54355 h 299973"/>
              <a:gd name="connsiteX2" fmla="*/ 6350 w 1318768"/>
              <a:gd name="connsiteY2" fmla="*/ 246379 h 299973"/>
              <a:gd name="connsiteX3" fmla="*/ 54356 w 1318768"/>
              <a:gd name="connsiteY3" fmla="*/ 293623 h 299973"/>
              <a:gd name="connsiteX4" fmla="*/ 1265173 w 1318768"/>
              <a:gd name="connsiteY4" fmla="*/ 293623 h 299973"/>
              <a:gd name="connsiteX5" fmla="*/ 1312418 w 1318768"/>
              <a:gd name="connsiteY5" fmla="*/ 246379 h 299973"/>
              <a:gd name="connsiteX6" fmla="*/ 1312418 w 1318768"/>
              <a:gd name="connsiteY6" fmla="*/ 54355 h 299973"/>
              <a:gd name="connsiteX7" fmla="*/ 1265173 w 1318768"/>
              <a:gd name="connsiteY7" fmla="*/ 6350 h 299973"/>
              <a:gd name="connsiteX8" fmla="*/ 54356 w 1318768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8" h="299973">
                <a:moveTo>
                  <a:pt x="54356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4356" y="293623"/>
                </a:cubicBezTo>
                <a:lnTo>
                  <a:pt x="1265173" y="293623"/>
                </a:lnTo>
                <a:cubicBezTo>
                  <a:pt x="1291082" y="293623"/>
                  <a:pt x="1312418" y="272288"/>
                  <a:pt x="1312418" y="246379"/>
                </a:cubicBezTo>
                <a:lnTo>
                  <a:pt x="1312418" y="54355"/>
                </a:lnTo>
                <a:cubicBezTo>
                  <a:pt x="1312418" y="28447"/>
                  <a:pt x="1291082" y="6350"/>
                  <a:pt x="1265173" y="6350"/>
                </a:cubicBezTo>
                <a:lnTo>
                  <a:pt x="54356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86693" y="6903466"/>
            <a:ext cx="1318767" cy="299973"/>
          </a:xfrm>
          <a:custGeom>
            <a:avLst/>
            <a:gdLst>
              <a:gd name="connsiteX0" fmla="*/ 53594 w 1318767"/>
              <a:gd name="connsiteY0" fmla="*/ 6350 h 299973"/>
              <a:gd name="connsiteX1" fmla="*/ 6350 w 1318767"/>
              <a:gd name="connsiteY1" fmla="*/ 54355 h 299973"/>
              <a:gd name="connsiteX2" fmla="*/ 6350 w 1318767"/>
              <a:gd name="connsiteY2" fmla="*/ 246379 h 299973"/>
              <a:gd name="connsiteX3" fmla="*/ 53594 w 1318767"/>
              <a:gd name="connsiteY3" fmla="*/ 293623 h 299973"/>
              <a:gd name="connsiteX4" fmla="*/ 1264411 w 1318767"/>
              <a:gd name="connsiteY4" fmla="*/ 293623 h 299973"/>
              <a:gd name="connsiteX5" fmla="*/ 1312417 w 1318767"/>
              <a:gd name="connsiteY5" fmla="*/ 246379 h 299973"/>
              <a:gd name="connsiteX6" fmla="*/ 1312417 w 1318767"/>
              <a:gd name="connsiteY6" fmla="*/ 54355 h 299973"/>
              <a:gd name="connsiteX7" fmla="*/ 1264411 w 1318767"/>
              <a:gd name="connsiteY7" fmla="*/ 6350 h 299973"/>
              <a:gd name="connsiteX8" fmla="*/ 53594 w 1318767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7" h="299973">
                <a:moveTo>
                  <a:pt x="53594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3594" y="293623"/>
                </a:cubicBezTo>
                <a:lnTo>
                  <a:pt x="1264411" y="293623"/>
                </a:lnTo>
                <a:cubicBezTo>
                  <a:pt x="1291082" y="293623"/>
                  <a:pt x="1312417" y="272288"/>
                  <a:pt x="1312417" y="246379"/>
                </a:cubicBezTo>
                <a:lnTo>
                  <a:pt x="1312417" y="54355"/>
                </a:lnTo>
                <a:cubicBezTo>
                  <a:pt x="1312417" y="28447"/>
                  <a:pt x="1291082" y="6350"/>
                  <a:pt x="1264411" y="6350"/>
                </a:cubicBezTo>
                <a:lnTo>
                  <a:pt x="5359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8489" y="6903466"/>
            <a:ext cx="1319529" cy="299973"/>
          </a:xfrm>
          <a:custGeom>
            <a:avLst/>
            <a:gdLst>
              <a:gd name="connsiteX0" fmla="*/ 54355 w 1319529"/>
              <a:gd name="connsiteY0" fmla="*/ 6350 h 299973"/>
              <a:gd name="connsiteX1" fmla="*/ 6350 w 1319529"/>
              <a:gd name="connsiteY1" fmla="*/ 54355 h 299973"/>
              <a:gd name="connsiteX2" fmla="*/ 6350 w 1319529"/>
              <a:gd name="connsiteY2" fmla="*/ 246379 h 299973"/>
              <a:gd name="connsiteX3" fmla="*/ 54355 w 1319529"/>
              <a:gd name="connsiteY3" fmla="*/ 293623 h 299973"/>
              <a:gd name="connsiteX4" fmla="*/ 1265173 w 1319529"/>
              <a:gd name="connsiteY4" fmla="*/ 293623 h 299973"/>
              <a:gd name="connsiteX5" fmla="*/ 1313179 w 1319529"/>
              <a:gd name="connsiteY5" fmla="*/ 246379 h 299973"/>
              <a:gd name="connsiteX6" fmla="*/ 1313179 w 1319529"/>
              <a:gd name="connsiteY6" fmla="*/ 54355 h 299973"/>
              <a:gd name="connsiteX7" fmla="*/ 1265173 w 1319529"/>
              <a:gd name="connsiteY7" fmla="*/ 6350 h 299973"/>
              <a:gd name="connsiteX8" fmla="*/ 54355 w 1319529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29" h="299973">
                <a:moveTo>
                  <a:pt x="54355" y="6350"/>
                </a:moveTo>
                <a:cubicBezTo>
                  <a:pt x="27686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6" y="293623"/>
                  <a:pt x="54355" y="293623"/>
                </a:cubicBezTo>
                <a:lnTo>
                  <a:pt x="1265173" y="293623"/>
                </a:lnTo>
                <a:cubicBezTo>
                  <a:pt x="1291082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082" y="6350"/>
                  <a:pt x="1265173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75319" y="6903466"/>
            <a:ext cx="1318768" cy="299973"/>
          </a:xfrm>
          <a:custGeom>
            <a:avLst/>
            <a:gdLst>
              <a:gd name="connsiteX0" fmla="*/ 53594 w 1318768"/>
              <a:gd name="connsiteY0" fmla="*/ 6350 h 299973"/>
              <a:gd name="connsiteX1" fmla="*/ 6350 w 1318768"/>
              <a:gd name="connsiteY1" fmla="*/ 54355 h 299973"/>
              <a:gd name="connsiteX2" fmla="*/ 6350 w 1318768"/>
              <a:gd name="connsiteY2" fmla="*/ 246379 h 299973"/>
              <a:gd name="connsiteX3" fmla="*/ 53594 w 1318768"/>
              <a:gd name="connsiteY3" fmla="*/ 293623 h 299973"/>
              <a:gd name="connsiteX4" fmla="*/ 1264412 w 1318768"/>
              <a:gd name="connsiteY4" fmla="*/ 293623 h 299973"/>
              <a:gd name="connsiteX5" fmla="*/ 1312418 w 1318768"/>
              <a:gd name="connsiteY5" fmla="*/ 246379 h 299973"/>
              <a:gd name="connsiteX6" fmla="*/ 1312418 w 1318768"/>
              <a:gd name="connsiteY6" fmla="*/ 54355 h 299973"/>
              <a:gd name="connsiteX7" fmla="*/ 1264412 w 1318768"/>
              <a:gd name="connsiteY7" fmla="*/ 6350 h 299973"/>
              <a:gd name="connsiteX8" fmla="*/ 53594 w 1318768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8" h="299973">
                <a:moveTo>
                  <a:pt x="53594" y="6350"/>
                </a:moveTo>
                <a:cubicBezTo>
                  <a:pt x="27686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6" y="293623"/>
                  <a:pt x="53594" y="293623"/>
                </a:cubicBezTo>
                <a:lnTo>
                  <a:pt x="1264412" y="293623"/>
                </a:lnTo>
                <a:cubicBezTo>
                  <a:pt x="1291082" y="293623"/>
                  <a:pt x="1312418" y="272288"/>
                  <a:pt x="1312418" y="246379"/>
                </a:cubicBezTo>
                <a:lnTo>
                  <a:pt x="1312418" y="54355"/>
                </a:lnTo>
                <a:cubicBezTo>
                  <a:pt x="1312418" y="28447"/>
                  <a:pt x="1291082" y="6350"/>
                  <a:pt x="1264412" y="6350"/>
                </a:cubicBezTo>
                <a:lnTo>
                  <a:pt x="5359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6908800"/>
            <a:ext cx="9169400" cy="304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6413500" y="4419600"/>
            <a:ext cx="3429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181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</a:t>
            </a:r>
            <a:r>
              <a:rPr lang="en-US" altLang="zh-CN" sz="2305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</a:t>
            </a:r>
            <a:r>
              <a:rPr lang="en-US" altLang="zh-CN" sz="132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97000" y="5067300"/>
            <a:ext cx="44069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							</a:tabLst>
            </a:pPr>
            <a:r>
              <a:rPr lang="en-US" altLang="zh-CN" sz="2802" dirty="0" smtClean="0">
                <a:solidFill>
                  <a:srgbClr val="0000ff"/>
                </a:solidFill>
                <a:latin typeface="隶书" pitchFamily="18" charset="0"/>
                <a:cs typeface="隶书" pitchFamily="18" charset="0"/>
              </a:rPr>
              <a:t>推论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78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阶方阵</a:t>
            </a:r>
            <a:r>
              <a:rPr lang="en-US" altLang="zh-CN" sz="28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与对角阵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94400" y="5067300"/>
            <a:ext cx="5207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181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</a:t>
            </a:r>
            <a:r>
              <a:rPr lang="en-US" altLang="zh-CN" sz="2181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2181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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13500" y="5461000"/>
            <a:ext cx="1016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							</a:tabLst>
            </a:pPr>
            <a:r>
              <a:rPr lang="en-US" altLang="zh-CN" sz="2181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</a:t>
            </a:r>
            <a:r>
              <a:rPr lang="en-US" altLang="zh-CN" sz="218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81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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178800" y="4648200"/>
            <a:ext cx="101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181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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178800" y="5461000"/>
            <a:ext cx="1016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							</a:tabLst>
            </a:pPr>
            <a:r>
              <a:rPr lang="en-US" altLang="zh-CN" sz="2181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</a:t>
            </a:r>
            <a:r>
              <a:rPr lang="en-US" altLang="zh-CN" sz="218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81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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22700" y="69596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上页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135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下页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216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结束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181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返回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019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首页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49400" y="673100"/>
            <a:ext cx="25146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							</a:tabLst>
            </a:pPr>
            <a:r>
              <a:rPr lang="en-US" altLang="zh-CN" sz="3600" dirty="0" smtClean="0">
                <a:solidFill>
                  <a:srgbClr val="3333cc"/>
                </a:solidFill>
                <a:latin typeface="隶书" pitchFamily="18" charset="0"/>
                <a:cs typeface="隶书" pitchFamily="18" charset="0"/>
              </a:rPr>
              <a:t>三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600" dirty="0" smtClean="0">
                <a:solidFill>
                  <a:srgbClr val="3333cc"/>
                </a:solidFill>
                <a:latin typeface="隶书" pitchFamily="18" charset="0"/>
                <a:cs typeface="隶书" pitchFamily="18" charset="0"/>
              </a:rPr>
              <a:t>相似矩阵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79700" y="1168400"/>
            <a:ext cx="62611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93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93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93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93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93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都是</a:t>
            </a:r>
            <a:r>
              <a:rPr lang="en-US" altLang="zh-CN" sz="293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93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阶矩阵</a:t>
            </a:r>
            <a:r>
              <a:rPr lang="en-US" altLang="zh-CN" sz="293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93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若有可逆矩阵</a:t>
            </a:r>
            <a:r>
              <a:rPr lang="en-US" altLang="zh-CN" sz="293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93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93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使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12900" y="1143000"/>
            <a:ext cx="7112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802" dirty="0" smtClean="0">
                <a:solidFill>
                  <a:srgbClr val="0000ff"/>
                </a:solidFill>
                <a:latin typeface="隶书" pitchFamily="18" charset="0"/>
                <a:cs typeface="隶书" pitchFamily="18" charset="0"/>
              </a:rPr>
              <a:t>定义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46200" y="1663700"/>
            <a:ext cx="7886700" cy="232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50800" algn="l"/>
                <a:tab pos="1600200" algn="l"/>
                <a:tab pos="2819400" algn="l"/>
              </a:tabLst>
            </a:pPr>
            <a:r>
              <a:rPr lang="en-US" altLang="zh-CN" dirty="0" smtClean="0"/>
              <a:t>			</a:t>
            </a:r>
            <a:r>
              <a:rPr lang="en-US" altLang="zh-CN" sz="171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171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50800" algn="l"/>
                <a:tab pos="1600200" algn="l"/>
                <a:tab pos="2819400" algn="l"/>
              </a:tabLst>
            </a:pPr>
            <a:r>
              <a:rPr lang="en-US" altLang="zh-CN" sz="293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则称</a:t>
            </a:r>
            <a:r>
              <a:rPr lang="en-US" altLang="zh-CN" sz="293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93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293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93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的相似矩阵</a:t>
            </a:r>
            <a:r>
              <a:rPr lang="en-US" altLang="zh-CN" sz="293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93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或说矩阵</a:t>
            </a:r>
            <a:r>
              <a:rPr lang="en-US" altLang="zh-CN" sz="293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93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93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93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相似</a:t>
            </a:r>
            <a:r>
              <a:rPr lang="en-US" altLang="zh-CN" sz="293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93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</a:t>
            </a:r>
            <a:r>
              <a:rPr lang="en-US" altLang="zh-CN" sz="293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93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进</a:t>
            </a:r>
          </a:p>
          <a:p>
            <a:pPr>
              <a:lnSpc>
                <a:spcPts val="2200"/>
              </a:lnSpc>
              <a:tabLst>
                <a:tab pos="50800" algn="l"/>
                <a:tab pos="1600200" algn="l"/>
                <a:tab pos="2819400" algn="l"/>
              </a:tabLst>
            </a:pPr>
            <a:r>
              <a:rPr lang="en-US" altLang="zh-CN" dirty="0" smtClean="0"/>
              <a:t>		</a:t>
            </a:r>
            <a:r>
              <a:rPr lang="en-US" altLang="zh-CN" sz="171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171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50800" algn="l"/>
                <a:tab pos="1600200" algn="l"/>
                <a:tab pos="2819400" algn="l"/>
              </a:tabLst>
            </a:pPr>
            <a:r>
              <a:rPr lang="en-US" altLang="zh-CN" sz="293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称</a:t>
            </a:r>
            <a:r>
              <a:rPr lang="en-US" altLang="zh-CN" sz="293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293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把</a:t>
            </a:r>
            <a:r>
              <a:rPr lang="en-US" altLang="zh-CN" sz="293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93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变成</a:t>
            </a:r>
            <a:r>
              <a:rPr lang="en-US" altLang="zh-CN" sz="293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93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的相似变换矩阵</a:t>
            </a:r>
            <a:r>
              <a:rPr lang="en-US" altLang="zh-CN" sz="293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ts val="4000"/>
              </a:lnSpc>
              <a:tabLst>
                <a:tab pos="50800" algn="l"/>
                <a:tab pos="1600200" algn="l"/>
                <a:tab pos="28194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0000ff"/>
                </a:solidFill>
                <a:latin typeface="隶书" pitchFamily="18" charset="0"/>
                <a:cs typeface="隶书" pitchFamily="18" charset="0"/>
              </a:rPr>
              <a:t>定理1</a:t>
            </a:r>
            <a:r>
              <a:rPr lang="en-US" altLang="zh-CN" sz="2817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81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81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1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阶矩阵</a:t>
            </a:r>
            <a:r>
              <a:rPr lang="en-US" altLang="zh-CN" sz="281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1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81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1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相似</a:t>
            </a:r>
            <a:r>
              <a:rPr lang="en-US" altLang="zh-CN" sz="281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1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则</a:t>
            </a:r>
            <a:r>
              <a:rPr lang="en-US" altLang="zh-CN" sz="281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1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81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1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的特征多项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22400" y="4064000"/>
            <a:ext cx="5359400" cy="201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                <a:tab pos="4991100" algn="l"/>
              </a:tabLst>
            </a:pPr>
            <a:r>
              <a:rPr lang="en-US" altLang="zh-CN" sz="281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式相同</a:t>
            </a:r>
            <a:r>
              <a:rPr lang="en-US" altLang="zh-CN" sz="281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1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从而</a:t>
            </a:r>
            <a:r>
              <a:rPr lang="en-US" altLang="zh-CN" sz="281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1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81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1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的特征值亦相同</a:t>
            </a:r>
            <a:r>
              <a:rPr lang="en-US" altLang="zh-CN" sz="281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4991100" algn="l"/>
              </a:tabLst>
            </a:pPr>
            <a:r>
              <a:rPr lang="en-US" altLang="zh-CN" dirty="0" smtClean="0"/>
              <a:t>	</a:t>
            </a:r>
            <a:r>
              <a:rPr lang="en-US" altLang="zh-CN" sz="2181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</a:t>
            </a:r>
          </a:p>
          <a:p>
            <a:pPr>
              <a:lnSpc>
                <a:spcPts val="2100"/>
              </a:lnSpc>
              <a:tabLst>
                <a:tab pos="4991100" algn="l"/>
              </a:tabLst>
            </a:pPr>
            <a:r>
              <a:rPr lang="en-US" altLang="zh-CN" dirty="0" smtClean="0"/>
              <a:t>	</a:t>
            </a:r>
            <a:r>
              <a:rPr lang="en-US" altLang="zh-CN" sz="2181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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4991100" algn="l"/>
              </a:tabLst>
            </a:pPr>
            <a:r>
              <a:rPr lang="en-US" altLang="zh-CN" dirty="0" smtClean="0"/>
              <a:t>	</a:t>
            </a:r>
            <a:r>
              <a:rPr lang="en-US" altLang="zh-CN" sz="2181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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912100" y="4470400"/>
            <a:ext cx="368300" cy="161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2181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</a:t>
            </a:r>
          </a:p>
          <a:p>
            <a:pPr>
              <a:lnSpc>
                <a:spcPts val="3500"/>
              </a:lnSpc>
              <a:tabLst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2181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</a:t>
            </a:r>
          </a:p>
          <a:p>
            <a:pPr>
              <a:lnSpc>
                <a:spcPts val="2100"/>
              </a:lnSpc>
              <a:tabLst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2181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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266700" algn="l"/>
              </a:tabLst>
            </a:pPr>
            <a:r>
              <a:rPr lang="en-US" altLang="zh-CN" sz="2305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</a:t>
            </a:r>
            <a:r>
              <a:rPr lang="en-US" altLang="zh-CN" sz="132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181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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454900" y="5308600"/>
            <a:ext cx="2667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2181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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997700" y="4838700"/>
            <a:ext cx="2159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305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</a:t>
            </a:r>
            <a:r>
              <a:rPr lang="en-US" altLang="zh-CN" sz="132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425700" y="6248400"/>
            <a:ext cx="58039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							</a:tabLst>
            </a:pPr>
            <a:r>
              <a:rPr lang="en-US" altLang="zh-CN" sz="275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相似</a:t>
            </a:r>
            <a:r>
              <a:rPr lang="en-US" altLang="zh-CN" sz="275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75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则</a:t>
            </a:r>
            <a:r>
              <a:rPr lang="en-US" altLang="zh-CN" sz="2908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</a:t>
            </a:r>
            <a:r>
              <a:rPr lang="en-US" altLang="zh-CN" sz="160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75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908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</a:t>
            </a:r>
            <a:r>
              <a:rPr lang="en-US" altLang="zh-CN" sz="160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75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751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75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908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</a:t>
            </a:r>
            <a:r>
              <a:rPr lang="en-US" altLang="zh-CN" sz="160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75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即是</a:t>
            </a:r>
            <a:r>
              <a:rPr lang="en-US" altLang="zh-CN" sz="2751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75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751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75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个特征值</a:t>
            </a:r>
            <a:r>
              <a:rPr lang="en-US" altLang="zh-CN" sz="275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61695"/>
            <a:ext cx="9144000" cy="6845300"/>
          </a:xfrm>
          <a:custGeom>
            <a:avLst/>
            <a:gdLst>
              <a:gd name="connsiteX0" fmla="*/ 0 w 9144000"/>
              <a:gd name="connsiteY0" fmla="*/ 0 h 6845300"/>
              <a:gd name="connsiteX1" fmla="*/ 9143999 w 9144000"/>
              <a:gd name="connsiteY1" fmla="*/ 0 h 6845300"/>
              <a:gd name="connsiteX2" fmla="*/ 9143999 w 9144000"/>
              <a:gd name="connsiteY2" fmla="*/ 6845299 h 6845300"/>
              <a:gd name="connsiteX3" fmla="*/ 0 w 9144000"/>
              <a:gd name="connsiteY3" fmla="*/ 6845299 h 6845300"/>
              <a:gd name="connsiteX4" fmla="*/ 0 w 9144000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45300">
                <a:moveTo>
                  <a:pt x="0" y="0"/>
                </a:moveTo>
                <a:lnTo>
                  <a:pt x="9143999" y="0"/>
                </a:lnTo>
                <a:lnTo>
                  <a:pt x="9143999" y="6845299"/>
                </a:lnTo>
                <a:lnTo>
                  <a:pt x="0" y="68452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95865" y="6913371"/>
            <a:ext cx="1317244" cy="299974"/>
          </a:xfrm>
          <a:custGeom>
            <a:avLst/>
            <a:gdLst>
              <a:gd name="connsiteX0" fmla="*/ 54355 w 1317244"/>
              <a:gd name="connsiteY0" fmla="*/ 6350 h 299974"/>
              <a:gd name="connsiteX1" fmla="*/ 6350 w 1317244"/>
              <a:gd name="connsiteY1" fmla="*/ 54356 h 299974"/>
              <a:gd name="connsiteX2" fmla="*/ 6350 w 1317244"/>
              <a:gd name="connsiteY2" fmla="*/ 245618 h 299974"/>
              <a:gd name="connsiteX3" fmla="*/ 54355 w 1317244"/>
              <a:gd name="connsiteY3" fmla="*/ 293623 h 299974"/>
              <a:gd name="connsiteX4" fmla="*/ 1263650 w 1317244"/>
              <a:gd name="connsiteY4" fmla="*/ 293623 h 299974"/>
              <a:gd name="connsiteX5" fmla="*/ 1310894 w 1317244"/>
              <a:gd name="connsiteY5" fmla="*/ 245618 h 299974"/>
              <a:gd name="connsiteX6" fmla="*/ 1310894 w 1317244"/>
              <a:gd name="connsiteY6" fmla="*/ 54356 h 299974"/>
              <a:gd name="connsiteX7" fmla="*/ 1263650 w 1317244"/>
              <a:gd name="connsiteY7" fmla="*/ 6350 h 299974"/>
              <a:gd name="connsiteX8" fmla="*/ 54355 w 1317244"/>
              <a:gd name="connsiteY8" fmla="*/ 6350 h 2999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7244" h="299974">
                <a:moveTo>
                  <a:pt x="54355" y="6350"/>
                </a:moveTo>
                <a:cubicBezTo>
                  <a:pt x="27686" y="6350"/>
                  <a:pt x="6350" y="27685"/>
                  <a:pt x="6350" y="54356"/>
                </a:cubicBezTo>
                <a:lnTo>
                  <a:pt x="6350" y="245618"/>
                </a:lnTo>
                <a:cubicBezTo>
                  <a:pt x="6350" y="272288"/>
                  <a:pt x="27686" y="293623"/>
                  <a:pt x="54355" y="293623"/>
                </a:cubicBezTo>
                <a:lnTo>
                  <a:pt x="1263650" y="293623"/>
                </a:lnTo>
                <a:cubicBezTo>
                  <a:pt x="1289558" y="293623"/>
                  <a:pt x="1310894" y="272288"/>
                  <a:pt x="1310894" y="245618"/>
                </a:cubicBezTo>
                <a:lnTo>
                  <a:pt x="1310894" y="54356"/>
                </a:lnTo>
                <a:cubicBezTo>
                  <a:pt x="1310894" y="27685"/>
                  <a:pt x="1289558" y="6350"/>
                  <a:pt x="1263650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92761" y="6903466"/>
            <a:ext cx="1319530" cy="299973"/>
          </a:xfrm>
          <a:custGeom>
            <a:avLst/>
            <a:gdLst>
              <a:gd name="connsiteX0" fmla="*/ 54355 w 1319530"/>
              <a:gd name="connsiteY0" fmla="*/ 6350 h 299973"/>
              <a:gd name="connsiteX1" fmla="*/ 6350 w 1319530"/>
              <a:gd name="connsiteY1" fmla="*/ 54355 h 299973"/>
              <a:gd name="connsiteX2" fmla="*/ 6350 w 1319530"/>
              <a:gd name="connsiteY2" fmla="*/ 246379 h 299973"/>
              <a:gd name="connsiteX3" fmla="*/ 54355 w 1319530"/>
              <a:gd name="connsiteY3" fmla="*/ 293623 h 299973"/>
              <a:gd name="connsiteX4" fmla="*/ 1265174 w 1319530"/>
              <a:gd name="connsiteY4" fmla="*/ 293623 h 299973"/>
              <a:gd name="connsiteX5" fmla="*/ 1313179 w 1319530"/>
              <a:gd name="connsiteY5" fmla="*/ 246379 h 299973"/>
              <a:gd name="connsiteX6" fmla="*/ 1313179 w 1319530"/>
              <a:gd name="connsiteY6" fmla="*/ 54355 h 299973"/>
              <a:gd name="connsiteX7" fmla="*/ 1265174 w 1319530"/>
              <a:gd name="connsiteY7" fmla="*/ 6350 h 299973"/>
              <a:gd name="connsiteX8" fmla="*/ 54355 w 1319530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30" h="299973">
                <a:moveTo>
                  <a:pt x="54355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4355" y="293623"/>
                </a:cubicBezTo>
                <a:lnTo>
                  <a:pt x="1265174" y="293623"/>
                </a:lnTo>
                <a:cubicBezTo>
                  <a:pt x="1291844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844" y="6350"/>
                  <a:pt x="1265174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605659" y="6903466"/>
            <a:ext cx="1319530" cy="299973"/>
          </a:xfrm>
          <a:custGeom>
            <a:avLst/>
            <a:gdLst>
              <a:gd name="connsiteX0" fmla="*/ 54355 w 1319530"/>
              <a:gd name="connsiteY0" fmla="*/ 6350 h 299973"/>
              <a:gd name="connsiteX1" fmla="*/ 6350 w 1319530"/>
              <a:gd name="connsiteY1" fmla="*/ 54355 h 299973"/>
              <a:gd name="connsiteX2" fmla="*/ 6350 w 1319530"/>
              <a:gd name="connsiteY2" fmla="*/ 246379 h 299973"/>
              <a:gd name="connsiteX3" fmla="*/ 54355 w 1319530"/>
              <a:gd name="connsiteY3" fmla="*/ 293623 h 299973"/>
              <a:gd name="connsiteX4" fmla="*/ 1265173 w 1319530"/>
              <a:gd name="connsiteY4" fmla="*/ 293623 h 299973"/>
              <a:gd name="connsiteX5" fmla="*/ 1313179 w 1319530"/>
              <a:gd name="connsiteY5" fmla="*/ 246379 h 299973"/>
              <a:gd name="connsiteX6" fmla="*/ 1313179 w 1319530"/>
              <a:gd name="connsiteY6" fmla="*/ 54355 h 299973"/>
              <a:gd name="connsiteX7" fmla="*/ 1265173 w 1319530"/>
              <a:gd name="connsiteY7" fmla="*/ 6350 h 299973"/>
              <a:gd name="connsiteX8" fmla="*/ 54355 w 1319530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30" h="299973">
                <a:moveTo>
                  <a:pt x="54355" y="6350"/>
                </a:moveTo>
                <a:cubicBezTo>
                  <a:pt x="28447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8447" y="293623"/>
                  <a:pt x="54355" y="293623"/>
                </a:cubicBezTo>
                <a:lnTo>
                  <a:pt x="1265173" y="293623"/>
                </a:lnTo>
                <a:cubicBezTo>
                  <a:pt x="1291843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843" y="6350"/>
                  <a:pt x="1265173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99591" y="6903466"/>
            <a:ext cx="1318768" cy="299973"/>
          </a:xfrm>
          <a:custGeom>
            <a:avLst/>
            <a:gdLst>
              <a:gd name="connsiteX0" fmla="*/ 54356 w 1318768"/>
              <a:gd name="connsiteY0" fmla="*/ 6350 h 299973"/>
              <a:gd name="connsiteX1" fmla="*/ 6350 w 1318768"/>
              <a:gd name="connsiteY1" fmla="*/ 54355 h 299973"/>
              <a:gd name="connsiteX2" fmla="*/ 6350 w 1318768"/>
              <a:gd name="connsiteY2" fmla="*/ 246379 h 299973"/>
              <a:gd name="connsiteX3" fmla="*/ 54356 w 1318768"/>
              <a:gd name="connsiteY3" fmla="*/ 293623 h 299973"/>
              <a:gd name="connsiteX4" fmla="*/ 1265173 w 1318768"/>
              <a:gd name="connsiteY4" fmla="*/ 293623 h 299973"/>
              <a:gd name="connsiteX5" fmla="*/ 1312418 w 1318768"/>
              <a:gd name="connsiteY5" fmla="*/ 246379 h 299973"/>
              <a:gd name="connsiteX6" fmla="*/ 1312418 w 1318768"/>
              <a:gd name="connsiteY6" fmla="*/ 54355 h 299973"/>
              <a:gd name="connsiteX7" fmla="*/ 1265173 w 1318768"/>
              <a:gd name="connsiteY7" fmla="*/ 6350 h 299973"/>
              <a:gd name="connsiteX8" fmla="*/ 54356 w 1318768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8" h="299973">
                <a:moveTo>
                  <a:pt x="54356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4356" y="293623"/>
                </a:cubicBezTo>
                <a:lnTo>
                  <a:pt x="1265173" y="293623"/>
                </a:lnTo>
                <a:cubicBezTo>
                  <a:pt x="1291082" y="293623"/>
                  <a:pt x="1312418" y="272288"/>
                  <a:pt x="1312418" y="246379"/>
                </a:cubicBezTo>
                <a:lnTo>
                  <a:pt x="1312418" y="54355"/>
                </a:lnTo>
                <a:cubicBezTo>
                  <a:pt x="1312418" y="28447"/>
                  <a:pt x="1291082" y="6350"/>
                  <a:pt x="1265173" y="6350"/>
                </a:cubicBezTo>
                <a:lnTo>
                  <a:pt x="54356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86693" y="6903466"/>
            <a:ext cx="1318767" cy="299973"/>
          </a:xfrm>
          <a:custGeom>
            <a:avLst/>
            <a:gdLst>
              <a:gd name="connsiteX0" fmla="*/ 53594 w 1318767"/>
              <a:gd name="connsiteY0" fmla="*/ 6350 h 299973"/>
              <a:gd name="connsiteX1" fmla="*/ 6350 w 1318767"/>
              <a:gd name="connsiteY1" fmla="*/ 54355 h 299973"/>
              <a:gd name="connsiteX2" fmla="*/ 6350 w 1318767"/>
              <a:gd name="connsiteY2" fmla="*/ 246379 h 299973"/>
              <a:gd name="connsiteX3" fmla="*/ 53594 w 1318767"/>
              <a:gd name="connsiteY3" fmla="*/ 293623 h 299973"/>
              <a:gd name="connsiteX4" fmla="*/ 1264411 w 1318767"/>
              <a:gd name="connsiteY4" fmla="*/ 293623 h 299973"/>
              <a:gd name="connsiteX5" fmla="*/ 1312417 w 1318767"/>
              <a:gd name="connsiteY5" fmla="*/ 246379 h 299973"/>
              <a:gd name="connsiteX6" fmla="*/ 1312417 w 1318767"/>
              <a:gd name="connsiteY6" fmla="*/ 54355 h 299973"/>
              <a:gd name="connsiteX7" fmla="*/ 1264411 w 1318767"/>
              <a:gd name="connsiteY7" fmla="*/ 6350 h 299973"/>
              <a:gd name="connsiteX8" fmla="*/ 53594 w 1318767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7" h="299973">
                <a:moveTo>
                  <a:pt x="53594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3594" y="293623"/>
                </a:cubicBezTo>
                <a:lnTo>
                  <a:pt x="1264411" y="293623"/>
                </a:lnTo>
                <a:cubicBezTo>
                  <a:pt x="1291082" y="293623"/>
                  <a:pt x="1312417" y="272288"/>
                  <a:pt x="1312417" y="246379"/>
                </a:cubicBezTo>
                <a:lnTo>
                  <a:pt x="1312417" y="54355"/>
                </a:lnTo>
                <a:cubicBezTo>
                  <a:pt x="1312417" y="28447"/>
                  <a:pt x="1291082" y="6350"/>
                  <a:pt x="1264411" y="6350"/>
                </a:cubicBezTo>
                <a:lnTo>
                  <a:pt x="5359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8489" y="6903466"/>
            <a:ext cx="1319529" cy="299973"/>
          </a:xfrm>
          <a:custGeom>
            <a:avLst/>
            <a:gdLst>
              <a:gd name="connsiteX0" fmla="*/ 54355 w 1319529"/>
              <a:gd name="connsiteY0" fmla="*/ 6350 h 299973"/>
              <a:gd name="connsiteX1" fmla="*/ 6350 w 1319529"/>
              <a:gd name="connsiteY1" fmla="*/ 54355 h 299973"/>
              <a:gd name="connsiteX2" fmla="*/ 6350 w 1319529"/>
              <a:gd name="connsiteY2" fmla="*/ 246379 h 299973"/>
              <a:gd name="connsiteX3" fmla="*/ 54355 w 1319529"/>
              <a:gd name="connsiteY3" fmla="*/ 293623 h 299973"/>
              <a:gd name="connsiteX4" fmla="*/ 1265173 w 1319529"/>
              <a:gd name="connsiteY4" fmla="*/ 293623 h 299973"/>
              <a:gd name="connsiteX5" fmla="*/ 1313179 w 1319529"/>
              <a:gd name="connsiteY5" fmla="*/ 246379 h 299973"/>
              <a:gd name="connsiteX6" fmla="*/ 1313179 w 1319529"/>
              <a:gd name="connsiteY6" fmla="*/ 54355 h 299973"/>
              <a:gd name="connsiteX7" fmla="*/ 1265173 w 1319529"/>
              <a:gd name="connsiteY7" fmla="*/ 6350 h 299973"/>
              <a:gd name="connsiteX8" fmla="*/ 54355 w 1319529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29" h="299973">
                <a:moveTo>
                  <a:pt x="54355" y="6350"/>
                </a:moveTo>
                <a:cubicBezTo>
                  <a:pt x="27686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6" y="293623"/>
                  <a:pt x="54355" y="293623"/>
                </a:cubicBezTo>
                <a:lnTo>
                  <a:pt x="1265173" y="293623"/>
                </a:lnTo>
                <a:cubicBezTo>
                  <a:pt x="1291082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082" y="6350"/>
                  <a:pt x="1265173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75319" y="6903466"/>
            <a:ext cx="1318768" cy="299973"/>
          </a:xfrm>
          <a:custGeom>
            <a:avLst/>
            <a:gdLst>
              <a:gd name="connsiteX0" fmla="*/ 53594 w 1318768"/>
              <a:gd name="connsiteY0" fmla="*/ 6350 h 299973"/>
              <a:gd name="connsiteX1" fmla="*/ 6350 w 1318768"/>
              <a:gd name="connsiteY1" fmla="*/ 54355 h 299973"/>
              <a:gd name="connsiteX2" fmla="*/ 6350 w 1318768"/>
              <a:gd name="connsiteY2" fmla="*/ 246379 h 299973"/>
              <a:gd name="connsiteX3" fmla="*/ 53594 w 1318768"/>
              <a:gd name="connsiteY3" fmla="*/ 293623 h 299973"/>
              <a:gd name="connsiteX4" fmla="*/ 1264412 w 1318768"/>
              <a:gd name="connsiteY4" fmla="*/ 293623 h 299973"/>
              <a:gd name="connsiteX5" fmla="*/ 1312418 w 1318768"/>
              <a:gd name="connsiteY5" fmla="*/ 246379 h 299973"/>
              <a:gd name="connsiteX6" fmla="*/ 1312418 w 1318768"/>
              <a:gd name="connsiteY6" fmla="*/ 54355 h 299973"/>
              <a:gd name="connsiteX7" fmla="*/ 1264412 w 1318768"/>
              <a:gd name="connsiteY7" fmla="*/ 6350 h 299973"/>
              <a:gd name="connsiteX8" fmla="*/ 53594 w 1318768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8" h="299973">
                <a:moveTo>
                  <a:pt x="53594" y="6350"/>
                </a:moveTo>
                <a:cubicBezTo>
                  <a:pt x="27686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6" y="293623"/>
                  <a:pt x="53594" y="293623"/>
                </a:cubicBezTo>
                <a:lnTo>
                  <a:pt x="1264412" y="293623"/>
                </a:lnTo>
                <a:cubicBezTo>
                  <a:pt x="1291082" y="293623"/>
                  <a:pt x="1312418" y="272288"/>
                  <a:pt x="1312418" y="246379"/>
                </a:cubicBezTo>
                <a:lnTo>
                  <a:pt x="1312418" y="54355"/>
                </a:lnTo>
                <a:cubicBezTo>
                  <a:pt x="1312418" y="28447"/>
                  <a:pt x="1291082" y="6350"/>
                  <a:pt x="1264412" y="6350"/>
                </a:cubicBezTo>
                <a:lnTo>
                  <a:pt x="5359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6908800"/>
            <a:ext cx="9169400" cy="304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822700" y="69596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上页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135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下页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216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结束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181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返回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019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首页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36700" y="2070100"/>
            <a:ext cx="7480300" cy="80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0000ff"/>
                </a:solidFill>
                <a:latin typeface="隶书" pitchFamily="18" charset="0"/>
                <a:cs typeface="隶书" pitchFamily="18" charset="0"/>
              </a:rPr>
              <a:t>定理4</a:t>
            </a:r>
            <a:r>
              <a:rPr lang="en-US" altLang="zh-CN" sz="2747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4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7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阶矩阵</a:t>
            </a:r>
            <a:r>
              <a:rPr lang="en-US" altLang="zh-CN" sz="274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7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与对角矩阵相似</a:t>
            </a:r>
            <a:r>
              <a:rPr lang="en-US" altLang="zh-CN" sz="274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7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即</a:t>
            </a:r>
            <a:r>
              <a:rPr lang="en-US" altLang="zh-CN" sz="274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7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能对角化</a:t>
            </a:r>
            <a:r>
              <a:rPr lang="en-US" altLang="zh-CN" sz="274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3400"/>
              </a:lnSpc>
              <a:tabLst>
                <a:tab pos="76200" algn="l"/>
              </a:tabLst>
            </a:pPr>
            <a:r>
              <a:rPr lang="en-US" altLang="zh-CN" sz="27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的充分必要条件是</a:t>
            </a:r>
            <a:r>
              <a:rPr lang="en-US" altLang="zh-CN" sz="274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7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有</a:t>
            </a:r>
            <a:r>
              <a:rPr lang="en-US" altLang="zh-CN" sz="274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7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个线性无关的特征向量</a:t>
            </a:r>
            <a:r>
              <a:rPr lang="en-US" altLang="zh-CN" sz="274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276600" y="1028700"/>
            <a:ext cx="4572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							</a:tabLst>
            </a:pPr>
            <a:r>
              <a:rPr lang="en-US" altLang="zh-CN" sz="3600" dirty="0" smtClean="0">
                <a:solidFill>
                  <a:srgbClr val="3333cc"/>
                </a:solidFill>
                <a:latin typeface="隶书" pitchFamily="18" charset="0"/>
                <a:cs typeface="隶书" pitchFamily="18" charset="0"/>
              </a:rPr>
              <a:t>四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419600" y="1028700"/>
            <a:ext cx="27432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							</a:tabLst>
            </a:pPr>
            <a:r>
              <a:rPr lang="en-US" altLang="zh-CN" sz="3600" dirty="0" smtClean="0">
                <a:solidFill>
                  <a:srgbClr val="3333cc"/>
                </a:solidFill>
                <a:latin typeface="隶书" pitchFamily="18" charset="0"/>
                <a:cs typeface="隶书" pitchFamily="18" charset="0"/>
              </a:rPr>
              <a:t>矩阵的对角化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01800" y="3771900"/>
            <a:ext cx="7112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802" dirty="0" smtClean="0">
                <a:solidFill>
                  <a:srgbClr val="0000ff"/>
                </a:solidFill>
                <a:latin typeface="隶书" pitchFamily="18" charset="0"/>
                <a:cs typeface="隶书" pitchFamily="18" charset="0"/>
              </a:rPr>
              <a:t>推论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89100" y="4229100"/>
            <a:ext cx="31877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则</a:t>
            </a:r>
            <a:r>
              <a:rPr lang="en-US" altLang="zh-CN" sz="279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与对角阵相似．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933700" y="3797300"/>
            <a:ext cx="63881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如果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阶矩阵</a:t>
            </a:r>
            <a:r>
              <a:rPr lang="en-US" altLang="zh-CN" sz="279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个特征值互不相等，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61695"/>
            <a:ext cx="9144000" cy="6845300"/>
          </a:xfrm>
          <a:custGeom>
            <a:avLst/>
            <a:gdLst>
              <a:gd name="connsiteX0" fmla="*/ 0 w 9144000"/>
              <a:gd name="connsiteY0" fmla="*/ 0 h 6845300"/>
              <a:gd name="connsiteX1" fmla="*/ 9143999 w 9144000"/>
              <a:gd name="connsiteY1" fmla="*/ 0 h 6845300"/>
              <a:gd name="connsiteX2" fmla="*/ 9143999 w 9144000"/>
              <a:gd name="connsiteY2" fmla="*/ 6845299 h 6845300"/>
              <a:gd name="connsiteX3" fmla="*/ 0 w 9144000"/>
              <a:gd name="connsiteY3" fmla="*/ 6845299 h 6845300"/>
              <a:gd name="connsiteX4" fmla="*/ 0 w 9144000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45300">
                <a:moveTo>
                  <a:pt x="0" y="0"/>
                </a:moveTo>
                <a:lnTo>
                  <a:pt x="9143999" y="0"/>
                </a:lnTo>
                <a:lnTo>
                  <a:pt x="9143999" y="6845299"/>
                </a:lnTo>
                <a:lnTo>
                  <a:pt x="0" y="68452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95865" y="6913371"/>
            <a:ext cx="1317244" cy="299974"/>
          </a:xfrm>
          <a:custGeom>
            <a:avLst/>
            <a:gdLst>
              <a:gd name="connsiteX0" fmla="*/ 54355 w 1317244"/>
              <a:gd name="connsiteY0" fmla="*/ 6350 h 299974"/>
              <a:gd name="connsiteX1" fmla="*/ 6350 w 1317244"/>
              <a:gd name="connsiteY1" fmla="*/ 54356 h 299974"/>
              <a:gd name="connsiteX2" fmla="*/ 6350 w 1317244"/>
              <a:gd name="connsiteY2" fmla="*/ 245618 h 299974"/>
              <a:gd name="connsiteX3" fmla="*/ 54355 w 1317244"/>
              <a:gd name="connsiteY3" fmla="*/ 293623 h 299974"/>
              <a:gd name="connsiteX4" fmla="*/ 1263650 w 1317244"/>
              <a:gd name="connsiteY4" fmla="*/ 293623 h 299974"/>
              <a:gd name="connsiteX5" fmla="*/ 1310894 w 1317244"/>
              <a:gd name="connsiteY5" fmla="*/ 245618 h 299974"/>
              <a:gd name="connsiteX6" fmla="*/ 1310894 w 1317244"/>
              <a:gd name="connsiteY6" fmla="*/ 54356 h 299974"/>
              <a:gd name="connsiteX7" fmla="*/ 1263650 w 1317244"/>
              <a:gd name="connsiteY7" fmla="*/ 6350 h 299974"/>
              <a:gd name="connsiteX8" fmla="*/ 54355 w 1317244"/>
              <a:gd name="connsiteY8" fmla="*/ 6350 h 2999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7244" h="299974">
                <a:moveTo>
                  <a:pt x="54355" y="6350"/>
                </a:moveTo>
                <a:cubicBezTo>
                  <a:pt x="27686" y="6350"/>
                  <a:pt x="6350" y="27685"/>
                  <a:pt x="6350" y="54356"/>
                </a:cubicBezTo>
                <a:lnTo>
                  <a:pt x="6350" y="245618"/>
                </a:lnTo>
                <a:cubicBezTo>
                  <a:pt x="6350" y="272288"/>
                  <a:pt x="27686" y="293623"/>
                  <a:pt x="54355" y="293623"/>
                </a:cubicBezTo>
                <a:lnTo>
                  <a:pt x="1263650" y="293623"/>
                </a:lnTo>
                <a:cubicBezTo>
                  <a:pt x="1289558" y="293623"/>
                  <a:pt x="1310894" y="272288"/>
                  <a:pt x="1310894" y="245618"/>
                </a:cubicBezTo>
                <a:lnTo>
                  <a:pt x="1310894" y="54356"/>
                </a:lnTo>
                <a:cubicBezTo>
                  <a:pt x="1310894" y="27685"/>
                  <a:pt x="1289558" y="6350"/>
                  <a:pt x="1263650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92761" y="6903466"/>
            <a:ext cx="1319530" cy="299973"/>
          </a:xfrm>
          <a:custGeom>
            <a:avLst/>
            <a:gdLst>
              <a:gd name="connsiteX0" fmla="*/ 54355 w 1319530"/>
              <a:gd name="connsiteY0" fmla="*/ 6350 h 299973"/>
              <a:gd name="connsiteX1" fmla="*/ 6350 w 1319530"/>
              <a:gd name="connsiteY1" fmla="*/ 54355 h 299973"/>
              <a:gd name="connsiteX2" fmla="*/ 6350 w 1319530"/>
              <a:gd name="connsiteY2" fmla="*/ 246379 h 299973"/>
              <a:gd name="connsiteX3" fmla="*/ 54355 w 1319530"/>
              <a:gd name="connsiteY3" fmla="*/ 293623 h 299973"/>
              <a:gd name="connsiteX4" fmla="*/ 1265174 w 1319530"/>
              <a:gd name="connsiteY4" fmla="*/ 293623 h 299973"/>
              <a:gd name="connsiteX5" fmla="*/ 1313179 w 1319530"/>
              <a:gd name="connsiteY5" fmla="*/ 246379 h 299973"/>
              <a:gd name="connsiteX6" fmla="*/ 1313179 w 1319530"/>
              <a:gd name="connsiteY6" fmla="*/ 54355 h 299973"/>
              <a:gd name="connsiteX7" fmla="*/ 1265174 w 1319530"/>
              <a:gd name="connsiteY7" fmla="*/ 6350 h 299973"/>
              <a:gd name="connsiteX8" fmla="*/ 54355 w 1319530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30" h="299973">
                <a:moveTo>
                  <a:pt x="54355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4355" y="293623"/>
                </a:cubicBezTo>
                <a:lnTo>
                  <a:pt x="1265174" y="293623"/>
                </a:lnTo>
                <a:cubicBezTo>
                  <a:pt x="1291844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844" y="6350"/>
                  <a:pt x="1265174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605659" y="6903466"/>
            <a:ext cx="1319530" cy="299973"/>
          </a:xfrm>
          <a:custGeom>
            <a:avLst/>
            <a:gdLst>
              <a:gd name="connsiteX0" fmla="*/ 54355 w 1319530"/>
              <a:gd name="connsiteY0" fmla="*/ 6350 h 299973"/>
              <a:gd name="connsiteX1" fmla="*/ 6350 w 1319530"/>
              <a:gd name="connsiteY1" fmla="*/ 54355 h 299973"/>
              <a:gd name="connsiteX2" fmla="*/ 6350 w 1319530"/>
              <a:gd name="connsiteY2" fmla="*/ 246379 h 299973"/>
              <a:gd name="connsiteX3" fmla="*/ 54355 w 1319530"/>
              <a:gd name="connsiteY3" fmla="*/ 293623 h 299973"/>
              <a:gd name="connsiteX4" fmla="*/ 1265173 w 1319530"/>
              <a:gd name="connsiteY4" fmla="*/ 293623 h 299973"/>
              <a:gd name="connsiteX5" fmla="*/ 1313179 w 1319530"/>
              <a:gd name="connsiteY5" fmla="*/ 246379 h 299973"/>
              <a:gd name="connsiteX6" fmla="*/ 1313179 w 1319530"/>
              <a:gd name="connsiteY6" fmla="*/ 54355 h 299973"/>
              <a:gd name="connsiteX7" fmla="*/ 1265173 w 1319530"/>
              <a:gd name="connsiteY7" fmla="*/ 6350 h 299973"/>
              <a:gd name="connsiteX8" fmla="*/ 54355 w 1319530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30" h="299973">
                <a:moveTo>
                  <a:pt x="54355" y="6350"/>
                </a:moveTo>
                <a:cubicBezTo>
                  <a:pt x="28447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8447" y="293623"/>
                  <a:pt x="54355" y="293623"/>
                </a:cubicBezTo>
                <a:lnTo>
                  <a:pt x="1265173" y="293623"/>
                </a:lnTo>
                <a:cubicBezTo>
                  <a:pt x="1291843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843" y="6350"/>
                  <a:pt x="1265173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99591" y="6903466"/>
            <a:ext cx="1318768" cy="299973"/>
          </a:xfrm>
          <a:custGeom>
            <a:avLst/>
            <a:gdLst>
              <a:gd name="connsiteX0" fmla="*/ 54356 w 1318768"/>
              <a:gd name="connsiteY0" fmla="*/ 6350 h 299973"/>
              <a:gd name="connsiteX1" fmla="*/ 6350 w 1318768"/>
              <a:gd name="connsiteY1" fmla="*/ 54355 h 299973"/>
              <a:gd name="connsiteX2" fmla="*/ 6350 w 1318768"/>
              <a:gd name="connsiteY2" fmla="*/ 246379 h 299973"/>
              <a:gd name="connsiteX3" fmla="*/ 54356 w 1318768"/>
              <a:gd name="connsiteY3" fmla="*/ 293623 h 299973"/>
              <a:gd name="connsiteX4" fmla="*/ 1265173 w 1318768"/>
              <a:gd name="connsiteY4" fmla="*/ 293623 h 299973"/>
              <a:gd name="connsiteX5" fmla="*/ 1312418 w 1318768"/>
              <a:gd name="connsiteY5" fmla="*/ 246379 h 299973"/>
              <a:gd name="connsiteX6" fmla="*/ 1312418 w 1318768"/>
              <a:gd name="connsiteY6" fmla="*/ 54355 h 299973"/>
              <a:gd name="connsiteX7" fmla="*/ 1265173 w 1318768"/>
              <a:gd name="connsiteY7" fmla="*/ 6350 h 299973"/>
              <a:gd name="connsiteX8" fmla="*/ 54356 w 1318768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8" h="299973">
                <a:moveTo>
                  <a:pt x="54356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4356" y="293623"/>
                </a:cubicBezTo>
                <a:lnTo>
                  <a:pt x="1265173" y="293623"/>
                </a:lnTo>
                <a:cubicBezTo>
                  <a:pt x="1291082" y="293623"/>
                  <a:pt x="1312418" y="272288"/>
                  <a:pt x="1312418" y="246379"/>
                </a:cubicBezTo>
                <a:lnTo>
                  <a:pt x="1312418" y="54355"/>
                </a:lnTo>
                <a:cubicBezTo>
                  <a:pt x="1312418" y="28447"/>
                  <a:pt x="1291082" y="6350"/>
                  <a:pt x="1265173" y="6350"/>
                </a:cubicBezTo>
                <a:lnTo>
                  <a:pt x="54356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86693" y="6903466"/>
            <a:ext cx="1318767" cy="299973"/>
          </a:xfrm>
          <a:custGeom>
            <a:avLst/>
            <a:gdLst>
              <a:gd name="connsiteX0" fmla="*/ 53594 w 1318767"/>
              <a:gd name="connsiteY0" fmla="*/ 6350 h 299973"/>
              <a:gd name="connsiteX1" fmla="*/ 6350 w 1318767"/>
              <a:gd name="connsiteY1" fmla="*/ 54355 h 299973"/>
              <a:gd name="connsiteX2" fmla="*/ 6350 w 1318767"/>
              <a:gd name="connsiteY2" fmla="*/ 246379 h 299973"/>
              <a:gd name="connsiteX3" fmla="*/ 53594 w 1318767"/>
              <a:gd name="connsiteY3" fmla="*/ 293623 h 299973"/>
              <a:gd name="connsiteX4" fmla="*/ 1264411 w 1318767"/>
              <a:gd name="connsiteY4" fmla="*/ 293623 h 299973"/>
              <a:gd name="connsiteX5" fmla="*/ 1312417 w 1318767"/>
              <a:gd name="connsiteY5" fmla="*/ 246379 h 299973"/>
              <a:gd name="connsiteX6" fmla="*/ 1312417 w 1318767"/>
              <a:gd name="connsiteY6" fmla="*/ 54355 h 299973"/>
              <a:gd name="connsiteX7" fmla="*/ 1264411 w 1318767"/>
              <a:gd name="connsiteY7" fmla="*/ 6350 h 299973"/>
              <a:gd name="connsiteX8" fmla="*/ 53594 w 1318767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7" h="299973">
                <a:moveTo>
                  <a:pt x="53594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3594" y="293623"/>
                </a:cubicBezTo>
                <a:lnTo>
                  <a:pt x="1264411" y="293623"/>
                </a:lnTo>
                <a:cubicBezTo>
                  <a:pt x="1291082" y="293623"/>
                  <a:pt x="1312417" y="272288"/>
                  <a:pt x="1312417" y="246379"/>
                </a:cubicBezTo>
                <a:lnTo>
                  <a:pt x="1312417" y="54355"/>
                </a:lnTo>
                <a:cubicBezTo>
                  <a:pt x="1312417" y="28447"/>
                  <a:pt x="1291082" y="6350"/>
                  <a:pt x="1264411" y="6350"/>
                </a:cubicBezTo>
                <a:lnTo>
                  <a:pt x="5359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8489" y="6903466"/>
            <a:ext cx="1319529" cy="299973"/>
          </a:xfrm>
          <a:custGeom>
            <a:avLst/>
            <a:gdLst>
              <a:gd name="connsiteX0" fmla="*/ 54355 w 1319529"/>
              <a:gd name="connsiteY0" fmla="*/ 6350 h 299973"/>
              <a:gd name="connsiteX1" fmla="*/ 6350 w 1319529"/>
              <a:gd name="connsiteY1" fmla="*/ 54355 h 299973"/>
              <a:gd name="connsiteX2" fmla="*/ 6350 w 1319529"/>
              <a:gd name="connsiteY2" fmla="*/ 246379 h 299973"/>
              <a:gd name="connsiteX3" fmla="*/ 54355 w 1319529"/>
              <a:gd name="connsiteY3" fmla="*/ 293623 h 299973"/>
              <a:gd name="connsiteX4" fmla="*/ 1265173 w 1319529"/>
              <a:gd name="connsiteY4" fmla="*/ 293623 h 299973"/>
              <a:gd name="connsiteX5" fmla="*/ 1313179 w 1319529"/>
              <a:gd name="connsiteY5" fmla="*/ 246379 h 299973"/>
              <a:gd name="connsiteX6" fmla="*/ 1313179 w 1319529"/>
              <a:gd name="connsiteY6" fmla="*/ 54355 h 299973"/>
              <a:gd name="connsiteX7" fmla="*/ 1265173 w 1319529"/>
              <a:gd name="connsiteY7" fmla="*/ 6350 h 299973"/>
              <a:gd name="connsiteX8" fmla="*/ 54355 w 1319529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29" h="299973">
                <a:moveTo>
                  <a:pt x="54355" y="6350"/>
                </a:moveTo>
                <a:cubicBezTo>
                  <a:pt x="27686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6" y="293623"/>
                  <a:pt x="54355" y="293623"/>
                </a:cubicBezTo>
                <a:lnTo>
                  <a:pt x="1265173" y="293623"/>
                </a:lnTo>
                <a:cubicBezTo>
                  <a:pt x="1291082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082" y="6350"/>
                  <a:pt x="1265173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75319" y="6903466"/>
            <a:ext cx="1318768" cy="299973"/>
          </a:xfrm>
          <a:custGeom>
            <a:avLst/>
            <a:gdLst>
              <a:gd name="connsiteX0" fmla="*/ 53594 w 1318768"/>
              <a:gd name="connsiteY0" fmla="*/ 6350 h 299973"/>
              <a:gd name="connsiteX1" fmla="*/ 6350 w 1318768"/>
              <a:gd name="connsiteY1" fmla="*/ 54355 h 299973"/>
              <a:gd name="connsiteX2" fmla="*/ 6350 w 1318768"/>
              <a:gd name="connsiteY2" fmla="*/ 246379 h 299973"/>
              <a:gd name="connsiteX3" fmla="*/ 53594 w 1318768"/>
              <a:gd name="connsiteY3" fmla="*/ 293623 h 299973"/>
              <a:gd name="connsiteX4" fmla="*/ 1264412 w 1318768"/>
              <a:gd name="connsiteY4" fmla="*/ 293623 h 299973"/>
              <a:gd name="connsiteX5" fmla="*/ 1312418 w 1318768"/>
              <a:gd name="connsiteY5" fmla="*/ 246379 h 299973"/>
              <a:gd name="connsiteX6" fmla="*/ 1312418 w 1318768"/>
              <a:gd name="connsiteY6" fmla="*/ 54355 h 299973"/>
              <a:gd name="connsiteX7" fmla="*/ 1264412 w 1318768"/>
              <a:gd name="connsiteY7" fmla="*/ 6350 h 299973"/>
              <a:gd name="connsiteX8" fmla="*/ 53594 w 1318768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8" h="299973">
                <a:moveTo>
                  <a:pt x="53594" y="6350"/>
                </a:moveTo>
                <a:cubicBezTo>
                  <a:pt x="27686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6" y="293623"/>
                  <a:pt x="53594" y="293623"/>
                </a:cubicBezTo>
                <a:lnTo>
                  <a:pt x="1264412" y="293623"/>
                </a:lnTo>
                <a:cubicBezTo>
                  <a:pt x="1291082" y="293623"/>
                  <a:pt x="1312418" y="272288"/>
                  <a:pt x="1312418" y="246379"/>
                </a:cubicBezTo>
                <a:lnTo>
                  <a:pt x="1312418" y="54355"/>
                </a:lnTo>
                <a:cubicBezTo>
                  <a:pt x="1312418" y="28447"/>
                  <a:pt x="1291082" y="6350"/>
                  <a:pt x="1264412" y="6350"/>
                </a:cubicBezTo>
                <a:lnTo>
                  <a:pt x="5359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6908800"/>
            <a:ext cx="9169400" cy="304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822700" y="69596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上页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135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下页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216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结束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181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返回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019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首页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89100" y="1663700"/>
            <a:ext cx="7569200" cy="434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                <a:tab pos="25400" algn="l"/>
                <a:tab pos="50800" algn="l"/>
                <a:tab pos="685800" algn="l"/>
                <a:tab pos="698500" algn="l"/>
              </a:tabLst>
            </a:pPr>
            <a:r>
              <a:rPr lang="en-US" altLang="zh-CN" dirty="0" smtClean="0"/>
              <a:t>			</a:t>
            </a:r>
            <a:r>
              <a:rPr lang="en-US" altLang="zh-CN" sz="280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1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实对称矩阵的特征值为</a:t>
            </a:r>
            <a:r>
              <a:rPr lang="en-US" altLang="zh-CN" sz="280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1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实数</a:t>
            </a:r>
            <a:r>
              <a:rPr lang="en-US" altLang="zh-CN" sz="280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25400" algn="l"/>
                <a:tab pos="50800" algn="l"/>
                <a:tab pos="685800" algn="l"/>
                <a:tab pos="698500" algn="l"/>
              </a:tabLst>
            </a:pPr>
            <a:r>
              <a:rPr lang="en-US" altLang="zh-CN" dirty="0" smtClean="0"/>
              <a:t>			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实对称矩阵的属于不同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特征值的特征向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800"/>
              </a:lnSpc>
              <a:tabLst>
                <a:tab pos="25400" algn="l"/>
                <a:tab pos="50800" algn="l"/>
                <a:tab pos="685800" algn="l"/>
                <a:tab pos="698500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量必正交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ts val="3600"/>
              </a:lnSpc>
              <a:tabLst>
                <a:tab pos="25400" algn="l"/>
                <a:tab pos="50800" algn="l"/>
                <a:tab pos="685800" algn="l"/>
                <a:tab pos="698500" algn="l"/>
              </a:tabLst>
            </a:pPr>
            <a:r>
              <a:rPr lang="en-US" altLang="zh-CN" dirty="0" smtClean="0"/>
              <a:t>			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若</a:t>
            </a:r>
            <a:r>
              <a:rPr lang="en-US" altLang="zh-CN" sz="2959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</a:t>
            </a:r>
            <a:r>
              <a:rPr lang="en-US" altLang="zh-CN" sz="2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是实对称矩阵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的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重特征值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则对应</a:t>
            </a:r>
            <a:r>
              <a:rPr lang="en-US" altLang="zh-CN" sz="2959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800"/>
              </a:lnSpc>
              <a:tabLst>
                <a:tab pos="25400" algn="l"/>
                <a:tab pos="50800" algn="l"/>
                <a:tab pos="685800" algn="l"/>
                <a:tab pos="698500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的必有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个线性无关的特征向量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ts val="3800"/>
              </a:lnSpc>
              <a:tabLst>
                <a:tab pos="25400" algn="l"/>
                <a:tab pos="50800" algn="l"/>
                <a:tab pos="685800" algn="l"/>
                <a:tab pos="698500" algn="l"/>
              </a:tabLst>
            </a:pPr>
            <a:r>
              <a:rPr lang="en-US" altLang="zh-CN" dirty="0" smtClean="0"/>
              <a:t>				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实对称矩阵必可对角化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即若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为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阶实对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300"/>
              </a:lnSpc>
              <a:tabLst>
                <a:tab pos="25400" algn="l"/>
                <a:tab pos="50800" algn="l"/>
                <a:tab pos="685800" algn="l"/>
                <a:tab pos="698500" algn="l"/>
              </a:tabLst>
            </a:pPr>
            <a:r>
              <a:rPr lang="en-US" altLang="zh-CN" dirty="0" smtClean="0"/>
              <a:t>		</a:t>
            </a:r>
            <a:r>
              <a:rPr lang="en-US" altLang="zh-CN" sz="2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称阵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则必有正交阵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使得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7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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其中</a:t>
            </a:r>
            <a:r>
              <a:rPr lang="en-US" altLang="zh-CN" sz="28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</a:t>
            </a:r>
            <a:r>
              <a:rPr lang="en-US" altLang="zh-CN" sz="2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是</a:t>
            </a:r>
          </a:p>
          <a:p>
            <a:pPr>
              <a:lnSpc>
                <a:spcPts val="3900"/>
              </a:lnSpc>
              <a:tabLst>
                <a:tab pos="25400" algn="l"/>
                <a:tab pos="50800" algn="l"/>
                <a:tab pos="685800" algn="l"/>
                <a:tab pos="698500" algn="l"/>
              </a:tabLst>
            </a:pPr>
            <a:r>
              <a:rPr lang="en-US" altLang="zh-CN" dirty="0" smtClean="0"/>
              <a:t>	</a:t>
            </a:r>
            <a:r>
              <a:rPr lang="en-US" altLang="zh-CN" sz="2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以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的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个特征值为对角元素的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对角阵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17800" y="889000"/>
            <a:ext cx="4572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							</a:tabLst>
            </a:pPr>
            <a:r>
              <a:rPr lang="en-US" altLang="zh-CN" sz="3600" dirty="0" smtClean="0">
                <a:solidFill>
                  <a:srgbClr val="3333cc"/>
                </a:solidFill>
                <a:latin typeface="隶书" pitchFamily="18" charset="0"/>
                <a:cs typeface="隶书" pitchFamily="18" charset="0"/>
              </a:rPr>
              <a:t>五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60800" y="889000"/>
            <a:ext cx="41148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							</a:tabLst>
            </a:pPr>
            <a:r>
              <a:rPr lang="en-US" altLang="zh-CN" sz="3600" dirty="0" smtClean="0">
                <a:solidFill>
                  <a:srgbClr val="3333cc"/>
                </a:solidFill>
                <a:latin typeface="隶书" pitchFamily="18" charset="0"/>
                <a:cs typeface="隶书" pitchFamily="18" charset="0"/>
              </a:rPr>
              <a:t>实对称矩阵的对角化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61695"/>
            <a:ext cx="9144000" cy="6845300"/>
          </a:xfrm>
          <a:custGeom>
            <a:avLst/>
            <a:gdLst>
              <a:gd name="connsiteX0" fmla="*/ 0 w 9144000"/>
              <a:gd name="connsiteY0" fmla="*/ 0 h 6845300"/>
              <a:gd name="connsiteX1" fmla="*/ 9143999 w 9144000"/>
              <a:gd name="connsiteY1" fmla="*/ 0 h 6845300"/>
              <a:gd name="connsiteX2" fmla="*/ 9143999 w 9144000"/>
              <a:gd name="connsiteY2" fmla="*/ 6845299 h 6845300"/>
              <a:gd name="connsiteX3" fmla="*/ 0 w 9144000"/>
              <a:gd name="connsiteY3" fmla="*/ 6845299 h 6845300"/>
              <a:gd name="connsiteX4" fmla="*/ 0 w 9144000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45300">
                <a:moveTo>
                  <a:pt x="0" y="0"/>
                </a:moveTo>
                <a:lnTo>
                  <a:pt x="9143999" y="0"/>
                </a:lnTo>
                <a:lnTo>
                  <a:pt x="9143999" y="6845299"/>
                </a:lnTo>
                <a:lnTo>
                  <a:pt x="0" y="68452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95865" y="6913371"/>
            <a:ext cx="1317244" cy="299974"/>
          </a:xfrm>
          <a:custGeom>
            <a:avLst/>
            <a:gdLst>
              <a:gd name="connsiteX0" fmla="*/ 54355 w 1317244"/>
              <a:gd name="connsiteY0" fmla="*/ 6350 h 299974"/>
              <a:gd name="connsiteX1" fmla="*/ 6350 w 1317244"/>
              <a:gd name="connsiteY1" fmla="*/ 54356 h 299974"/>
              <a:gd name="connsiteX2" fmla="*/ 6350 w 1317244"/>
              <a:gd name="connsiteY2" fmla="*/ 245618 h 299974"/>
              <a:gd name="connsiteX3" fmla="*/ 54355 w 1317244"/>
              <a:gd name="connsiteY3" fmla="*/ 293623 h 299974"/>
              <a:gd name="connsiteX4" fmla="*/ 1263650 w 1317244"/>
              <a:gd name="connsiteY4" fmla="*/ 293623 h 299974"/>
              <a:gd name="connsiteX5" fmla="*/ 1310894 w 1317244"/>
              <a:gd name="connsiteY5" fmla="*/ 245618 h 299974"/>
              <a:gd name="connsiteX6" fmla="*/ 1310894 w 1317244"/>
              <a:gd name="connsiteY6" fmla="*/ 54356 h 299974"/>
              <a:gd name="connsiteX7" fmla="*/ 1263650 w 1317244"/>
              <a:gd name="connsiteY7" fmla="*/ 6350 h 299974"/>
              <a:gd name="connsiteX8" fmla="*/ 54355 w 1317244"/>
              <a:gd name="connsiteY8" fmla="*/ 6350 h 2999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7244" h="299974">
                <a:moveTo>
                  <a:pt x="54355" y="6350"/>
                </a:moveTo>
                <a:cubicBezTo>
                  <a:pt x="27686" y="6350"/>
                  <a:pt x="6350" y="27685"/>
                  <a:pt x="6350" y="54356"/>
                </a:cubicBezTo>
                <a:lnTo>
                  <a:pt x="6350" y="245618"/>
                </a:lnTo>
                <a:cubicBezTo>
                  <a:pt x="6350" y="272288"/>
                  <a:pt x="27686" y="293623"/>
                  <a:pt x="54355" y="293623"/>
                </a:cubicBezTo>
                <a:lnTo>
                  <a:pt x="1263650" y="293623"/>
                </a:lnTo>
                <a:cubicBezTo>
                  <a:pt x="1289558" y="293623"/>
                  <a:pt x="1310894" y="272288"/>
                  <a:pt x="1310894" y="245618"/>
                </a:cubicBezTo>
                <a:lnTo>
                  <a:pt x="1310894" y="54356"/>
                </a:lnTo>
                <a:cubicBezTo>
                  <a:pt x="1310894" y="27685"/>
                  <a:pt x="1289558" y="6350"/>
                  <a:pt x="1263650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92761" y="6903466"/>
            <a:ext cx="1319530" cy="299973"/>
          </a:xfrm>
          <a:custGeom>
            <a:avLst/>
            <a:gdLst>
              <a:gd name="connsiteX0" fmla="*/ 54355 w 1319530"/>
              <a:gd name="connsiteY0" fmla="*/ 6350 h 299973"/>
              <a:gd name="connsiteX1" fmla="*/ 6350 w 1319530"/>
              <a:gd name="connsiteY1" fmla="*/ 54355 h 299973"/>
              <a:gd name="connsiteX2" fmla="*/ 6350 w 1319530"/>
              <a:gd name="connsiteY2" fmla="*/ 246379 h 299973"/>
              <a:gd name="connsiteX3" fmla="*/ 54355 w 1319530"/>
              <a:gd name="connsiteY3" fmla="*/ 293623 h 299973"/>
              <a:gd name="connsiteX4" fmla="*/ 1265174 w 1319530"/>
              <a:gd name="connsiteY4" fmla="*/ 293623 h 299973"/>
              <a:gd name="connsiteX5" fmla="*/ 1313179 w 1319530"/>
              <a:gd name="connsiteY5" fmla="*/ 246379 h 299973"/>
              <a:gd name="connsiteX6" fmla="*/ 1313179 w 1319530"/>
              <a:gd name="connsiteY6" fmla="*/ 54355 h 299973"/>
              <a:gd name="connsiteX7" fmla="*/ 1265174 w 1319530"/>
              <a:gd name="connsiteY7" fmla="*/ 6350 h 299973"/>
              <a:gd name="connsiteX8" fmla="*/ 54355 w 1319530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30" h="299973">
                <a:moveTo>
                  <a:pt x="54355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4355" y="293623"/>
                </a:cubicBezTo>
                <a:lnTo>
                  <a:pt x="1265174" y="293623"/>
                </a:lnTo>
                <a:cubicBezTo>
                  <a:pt x="1291844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844" y="6350"/>
                  <a:pt x="1265174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605659" y="6903466"/>
            <a:ext cx="1319530" cy="299973"/>
          </a:xfrm>
          <a:custGeom>
            <a:avLst/>
            <a:gdLst>
              <a:gd name="connsiteX0" fmla="*/ 54355 w 1319530"/>
              <a:gd name="connsiteY0" fmla="*/ 6350 h 299973"/>
              <a:gd name="connsiteX1" fmla="*/ 6350 w 1319530"/>
              <a:gd name="connsiteY1" fmla="*/ 54355 h 299973"/>
              <a:gd name="connsiteX2" fmla="*/ 6350 w 1319530"/>
              <a:gd name="connsiteY2" fmla="*/ 246379 h 299973"/>
              <a:gd name="connsiteX3" fmla="*/ 54355 w 1319530"/>
              <a:gd name="connsiteY3" fmla="*/ 293623 h 299973"/>
              <a:gd name="connsiteX4" fmla="*/ 1265173 w 1319530"/>
              <a:gd name="connsiteY4" fmla="*/ 293623 h 299973"/>
              <a:gd name="connsiteX5" fmla="*/ 1313179 w 1319530"/>
              <a:gd name="connsiteY5" fmla="*/ 246379 h 299973"/>
              <a:gd name="connsiteX6" fmla="*/ 1313179 w 1319530"/>
              <a:gd name="connsiteY6" fmla="*/ 54355 h 299973"/>
              <a:gd name="connsiteX7" fmla="*/ 1265173 w 1319530"/>
              <a:gd name="connsiteY7" fmla="*/ 6350 h 299973"/>
              <a:gd name="connsiteX8" fmla="*/ 54355 w 1319530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30" h="299973">
                <a:moveTo>
                  <a:pt x="54355" y="6350"/>
                </a:moveTo>
                <a:cubicBezTo>
                  <a:pt x="28447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8447" y="293623"/>
                  <a:pt x="54355" y="293623"/>
                </a:cubicBezTo>
                <a:lnTo>
                  <a:pt x="1265173" y="293623"/>
                </a:lnTo>
                <a:cubicBezTo>
                  <a:pt x="1291843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843" y="6350"/>
                  <a:pt x="1265173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99591" y="6903466"/>
            <a:ext cx="1318768" cy="299973"/>
          </a:xfrm>
          <a:custGeom>
            <a:avLst/>
            <a:gdLst>
              <a:gd name="connsiteX0" fmla="*/ 54356 w 1318768"/>
              <a:gd name="connsiteY0" fmla="*/ 6350 h 299973"/>
              <a:gd name="connsiteX1" fmla="*/ 6350 w 1318768"/>
              <a:gd name="connsiteY1" fmla="*/ 54355 h 299973"/>
              <a:gd name="connsiteX2" fmla="*/ 6350 w 1318768"/>
              <a:gd name="connsiteY2" fmla="*/ 246379 h 299973"/>
              <a:gd name="connsiteX3" fmla="*/ 54356 w 1318768"/>
              <a:gd name="connsiteY3" fmla="*/ 293623 h 299973"/>
              <a:gd name="connsiteX4" fmla="*/ 1265173 w 1318768"/>
              <a:gd name="connsiteY4" fmla="*/ 293623 h 299973"/>
              <a:gd name="connsiteX5" fmla="*/ 1312418 w 1318768"/>
              <a:gd name="connsiteY5" fmla="*/ 246379 h 299973"/>
              <a:gd name="connsiteX6" fmla="*/ 1312418 w 1318768"/>
              <a:gd name="connsiteY6" fmla="*/ 54355 h 299973"/>
              <a:gd name="connsiteX7" fmla="*/ 1265173 w 1318768"/>
              <a:gd name="connsiteY7" fmla="*/ 6350 h 299973"/>
              <a:gd name="connsiteX8" fmla="*/ 54356 w 1318768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8" h="299973">
                <a:moveTo>
                  <a:pt x="54356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4356" y="293623"/>
                </a:cubicBezTo>
                <a:lnTo>
                  <a:pt x="1265173" y="293623"/>
                </a:lnTo>
                <a:cubicBezTo>
                  <a:pt x="1291082" y="293623"/>
                  <a:pt x="1312418" y="272288"/>
                  <a:pt x="1312418" y="246379"/>
                </a:cubicBezTo>
                <a:lnTo>
                  <a:pt x="1312418" y="54355"/>
                </a:lnTo>
                <a:cubicBezTo>
                  <a:pt x="1312418" y="28447"/>
                  <a:pt x="1291082" y="6350"/>
                  <a:pt x="1265173" y="6350"/>
                </a:cubicBezTo>
                <a:lnTo>
                  <a:pt x="54356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86693" y="6903466"/>
            <a:ext cx="1318767" cy="299973"/>
          </a:xfrm>
          <a:custGeom>
            <a:avLst/>
            <a:gdLst>
              <a:gd name="connsiteX0" fmla="*/ 53594 w 1318767"/>
              <a:gd name="connsiteY0" fmla="*/ 6350 h 299973"/>
              <a:gd name="connsiteX1" fmla="*/ 6350 w 1318767"/>
              <a:gd name="connsiteY1" fmla="*/ 54355 h 299973"/>
              <a:gd name="connsiteX2" fmla="*/ 6350 w 1318767"/>
              <a:gd name="connsiteY2" fmla="*/ 246379 h 299973"/>
              <a:gd name="connsiteX3" fmla="*/ 53594 w 1318767"/>
              <a:gd name="connsiteY3" fmla="*/ 293623 h 299973"/>
              <a:gd name="connsiteX4" fmla="*/ 1264411 w 1318767"/>
              <a:gd name="connsiteY4" fmla="*/ 293623 h 299973"/>
              <a:gd name="connsiteX5" fmla="*/ 1312417 w 1318767"/>
              <a:gd name="connsiteY5" fmla="*/ 246379 h 299973"/>
              <a:gd name="connsiteX6" fmla="*/ 1312417 w 1318767"/>
              <a:gd name="connsiteY6" fmla="*/ 54355 h 299973"/>
              <a:gd name="connsiteX7" fmla="*/ 1264411 w 1318767"/>
              <a:gd name="connsiteY7" fmla="*/ 6350 h 299973"/>
              <a:gd name="connsiteX8" fmla="*/ 53594 w 1318767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7" h="299973">
                <a:moveTo>
                  <a:pt x="53594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3594" y="293623"/>
                </a:cubicBezTo>
                <a:lnTo>
                  <a:pt x="1264411" y="293623"/>
                </a:lnTo>
                <a:cubicBezTo>
                  <a:pt x="1291082" y="293623"/>
                  <a:pt x="1312417" y="272288"/>
                  <a:pt x="1312417" y="246379"/>
                </a:cubicBezTo>
                <a:lnTo>
                  <a:pt x="1312417" y="54355"/>
                </a:lnTo>
                <a:cubicBezTo>
                  <a:pt x="1312417" y="28447"/>
                  <a:pt x="1291082" y="6350"/>
                  <a:pt x="1264411" y="6350"/>
                </a:cubicBezTo>
                <a:lnTo>
                  <a:pt x="5359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8489" y="6903466"/>
            <a:ext cx="1319529" cy="299973"/>
          </a:xfrm>
          <a:custGeom>
            <a:avLst/>
            <a:gdLst>
              <a:gd name="connsiteX0" fmla="*/ 54355 w 1319529"/>
              <a:gd name="connsiteY0" fmla="*/ 6350 h 299973"/>
              <a:gd name="connsiteX1" fmla="*/ 6350 w 1319529"/>
              <a:gd name="connsiteY1" fmla="*/ 54355 h 299973"/>
              <a:gd name="connsiteX2" fmla="*/ 6350 w 1319529"/>
              <a:gd name="connsiteY2" fmla="*/ 246379 h 299973"/>
              <a:gd name="connsiteX3" fmla="*/ 54355 w 1319529"/>
              <a:gd name="connsiteY3" fmla="*/ 293623 h 299973"/>
              <a:gd name="connsiteX4" fmla="*/ 1265173 w 1319529"/>
              <a:gd name="connsiteY4" fmla="*/ 293623 h 299973"/>
              <a:gd name="connsiteX5" fmla="*/ 1313179 w 1319529"/>
              <a:gd name="connsiteY5" fmla="*/ 246379 h 299973"/>
              <a:gd name="connsiteX6" fmla="*/ 1313179 w 1319529"/>
              <a:gd name="connsiteY6" fmla="*/ 54355 h 299973"/>
              <a:gd name="connsiteX7" fmla="*/ 1265173 w 1319529"/>
              <a:gd name="connsiteY7" fmla="*/ 6350 h 299973"/>
              <a:gd name="connsiteX8" fmla="*/ 54355 w 1319529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29" h="299973">
                <a:moveTo>
                  <a:pt x="54355" y="6350"/>
                </a:moveTo>
                <a:cubicBezTo>
                  <a:pt x="27686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6" y="293623"/>
                  <a:pt x="54355" y="293623"/>
                </a:cubicBezTo>
                <a:lnTo>
                  <a:pt x="1265173" y="293623"/>
                </a:lnTo>
                <a:cubicBezTo>
                  <a:pt x="1291082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082" y="6350"/>
                  <a:pt x="1265173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75319" y="6903466"/>
            <a:ext cx="1318768" cy="299973"/>
          </a:xfrm>
          <a:custGeom>
            <a:avLst/>
            <a:gdLst>
              <a:gd name="connsiteX0" fmla="*/ 53594 w 1318768"/>
              <a:gd name="connsiteY0" fmla="*/ 6350 h 299973"/>
              <a:gd name="connsiteX1" fmla="*/ 6350 w 1318768"/>
              <a:gd name="connsiteY1" fmla="*/ 54355 h 299973"/>
              <a:gd name="connsiteX2" fmla="*/ 6350 w 1318768"/>
              <a:gd name="connsiteY2" fmla="*/ 246379 h 299973"/>
              <a:gd name="connsiteX3" fmla="*/ 53594 w 1318768"/>
              <a:gd name="connsiteY3" fmla="*/ 293623 h 299973"/>
              <a:gd name="connsiteX4" fmla="*/ 1264412 w 1318768"/>
              <a:gd name="connsiteY4" fmla="*/ 293623 h 299973"/>
              <a:gd name="connsiteX5" fmla="*/ 1312418 w 1318768"/>
              <a:gd name="connsiteY5" fmla="*/ 246379 h 299973"/>
              <a:gd name="connsiteX6" fmla="*/ 1312418 w 1318768"/>
              <a:gd name="connsiteY6" fmla="*/ 54355 h 299973"/>
              <a:gd name="connsiteX7" fmla="*/ 1264412 w 1318768"/>
              <a:gd name="connsiteY7" fmla="*/ 6350 h 299973"/>
              <a:gd name="connsiteX8" fmla="*/ 53594 w 1318768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8" h="299973">
                <a:moveTo>
                  <a:pt x="53594" y="6350"/>
                </a:moveTo>
                <a:cubicBezTo>
                  <a:pt x="27686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6" y="293623"/>
                  <a:pt x="53594" y="293623"/>
                </a:cubicBezTo>
                <a:lnTo>
                  <a:pt x="1264412" y="293623"/>
                </a:lnTo>
                <a:cubicBezTo>
                  <a:pt x="1291082" y="293623"/>
                  <a:pt x="1312418" y="272288"/>
                  <a:pt x="1312418" y="246379"/>
                </a:cubicBezTo>
                <a:lnTo>
                  <a:pt x="1312418" y="54355"/>
                </a:lnTo>
                <a:cubicBezTo>
                  <a:pt x="1312418" y="28447"/>
                  <a:pt x="1291082" y="6350"/>
                  <a:pt x="1264412" y="6350"/>
                </a:cubicBezTo>
                <a:lnTo>
                  <a:pt x="5359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6908800"/>
            <a:ext cx="9169400" cy="304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822700" y="69596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上页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135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下页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216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结束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181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返回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019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首页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09700" y="1092200"/>
            <a:ext cx="1270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319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38300" y="546100"/>
            <a:ext cx="7124700" cy="965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2565400" algn="l"/>
              </a:tabLst>
            </a:pPr>
            <a:r>
              <a:rPr lang="en-US" altLang="zh-CN" dirty="0" smtClean="0"/>
              <a:t>	</a:t>
            </a:r>
            <a:r>
              <a:rPr lang="en-US" altLang="zh-CN" sz="3600" dirty="0" smtClean="0">
                <a:solidFill>
                  <a:srgbClr val="3333cc"/>
                </a:solidFill>
                <a:latin typeface="隶书" pitchFamily="18" charset="0"/>
                <a:cs typeface="隶书" pitchFamily="18" charset="0"/>
              </a:rPr>
              <a:t>六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3600" dirty="0" smtClean="0">
                <a:solidFill>
                  <a:srgbClr val="3333cc"/>
                </a:solidFill>
                <a:latin typeface="隶书" pitchFamily="18" charset="0"/>
                <a:cs typeface="隶书" pitchFamily="18" charset="0"/>
              </a:rPr>
              <a:t>二次型</a:t>
            </a:r>
          </a:p>
          <a:p>
            <a:pPr>
              <a:lnSpc>
                <a:spcPts val="4000"/>
              </a:lnSpc>
              <a:tabLst>
                <a:tab pos="2565400" algn="l"/>
              </a:tabLst>
            </a:pPr>
            <a:r>
              <a:rPr lang="en-US" altLang="zh-CN" sz="4014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</a:t>
            </a:r>
            <a:r>
              <a:rPr lang="en-US" altLang="zh-CN" sz="319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93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19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319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93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19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3192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319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319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93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4014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</a:t>
            </a:r>
            <a:r>
              <a:rPr lang="en-US" altLang="zh-CN" sz="31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31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93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319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93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93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3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1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31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93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22</a:t>
            </a:r>
            <a:r>
              <a:rPr lang="en-US" altLang="zh-CN" sz="319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93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93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3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1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3192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319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31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93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nn</a:t>
            </a:r>
            <a:r>
              <a:rPr lang="en-US" altLang="zh-CN" sz="319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93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93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3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1587500"/>
            <a:ext cx="7810500" cy="4800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0"/>
              </a:lnSpc>
              <a:tabLst>
                <a:tab pos="38100" algn="l"/>
                <a:tab pos="660400" algn="l"/>
                <a:tab pos="965200" algn="l"/>
                <a:tab pos="1155700" algn="l"/>
                <a:tab pos="1689100" algn="l"/>
                <a:tab pos="1714500" algn="l"/>
                <a:tab pos="2743200" algn="l"/>
              </a:tabLst>
            </a:pPr>
            <a:r>
              <a:rPr lang="en-US" altLang="zh-CN" dirty="0" smtClean="0"/>
              <a:t>		</a:t>
            </a:r>
            <a:r>
              <a:rPr lang="en-US" altLang="zh-CN" sz="319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31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79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19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93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altLang="zh-CN" sz="319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93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19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93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1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31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19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93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altLang="zh-CN" sz="319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93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19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93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31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3192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319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31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19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93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93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93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93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3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19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93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93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93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19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93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38100" algn="l"/>
                <a:tab pos="660400" algn="l"/>
                <a:tab pos="965200" algn="l"/>
                <a:tab pos="1155700" algn="l"/>
                <a:tab pos="1689100" algn="l"/>
                <a:tab pos="1714500" algn="l"/>
                <a:tab pos="2743200" algn="l"/>
              </a:tabLst>
            </a:pPr>
            <a:r>
              <a:rPr lang="en-US" altLang="zh-CN" dirty="0" smtClean="0"/>
              <a:t>						</a:t>
            </a:r>
            <a:r>
              <a:rPr lang="en-US" altLang="zh-CN" sz="1479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sz="1479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1479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479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479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j</a:t>
            </a:r>
          </a:p>
          <a:p>
            <a:pPr>
              <a:lnSpc>
                <a:spcPts val="1400"/>
              </a:lnSpc>
              <a:tabLst>
                <a:tab pos="38100" algn="l"/>
                <a:tab pos="660400" algn="l"/>
                <a:tab pos="965200" algn="l"/>
                <a:tab pos="1155700" algn="l"/>
                <a:tab pos="1689100" algn="l"/>
                <a:tab pos="1714500" algn="l"/>
                <a:tab pos="2743200" algn="l"/>
              </a:tabLst>
            </a:pPr>
            <a:r>
              <a:rPr lang="en-US" altLang="zh-CN" dirty="0" smtClean="0"/>
              <a:t>			</a:t>
            </a:r>
            <a:r>
              <a:rPr lang="en-US" altLang="zh-CN" sz="1479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479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79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1479" dirty="0" smtClean="0">
                <a:solidFill>
                  <a:srgbClr val="0000ff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1479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38100" algn="l"/>
                <a:tab pos="660400" algn="l"/>
                <a:tab pos="965200" algn="l"/>
                <a:tab pos="1155700" algn="l"/>
                <a:tab pos="1689100" algn="l"/>
                <a:tab pos="1714500" algn="l"/>
                <a:tab pos="27432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0000ff"/>
                </a:solidFill>
                <a:latin typeface="隶书" pitchFamily="18" charset="0"/>
                <a:cs typeface="隶书" pitchFamily="18" charset="0"/>
              </a:rPr>
              <a:t>定义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只含有平方项的二次型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38100" algn="l"/>
                <a:tab pos="660400" algn="l"/>
                <a:tab pos="965200" algn="l"/>
                <a:tab pos="1155700" algn="l"/>
                <a:tab pos="1689100" algn="l"/>
                <a:tab pos="1714500" algn="l"/>
                <a:tab pos="2743200" algn="l"/>
              </a:tabLst>
            </a:pPr>
            <a:r>
              <a:rPr lang="en-US" altLang="zh-CN" dirty="0" smtClean="0"/>
              <a:t>							</a:t>
            </a:r>
            <a:r>
              <a:rPr lang="en-US" altLang="zh-CN" sz="169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93" dirty="0" smtClean="0"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en-US" altLang="zh-CN" sz="169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93" dirty="0" smtClean="0">
                <a:latin typeface="Times New Roman" pitchFamily="18" charset="0"/>
                <a:cs typeface="Times New Roman" pitchFamily="18" charset="0"/>
              </a:rPr>
              <a:t>                                    </a:t>
            </a:r>
            <a:r>
              <a:rPr lang="en-US" altLang="zh-CN" sz="169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38100" algn="l"/>
                <a:tab pos="660400" algn="l"/>
                <a:tab pos="965200" algn="l"/>
                <a:tab pos="1155700" algn="l"/>
                <a:tab pos="1689100" algn="l"/>
                <a:tab pos="1714500" algn="l"/>
                <a:tab pos="2743200" algn="l"/>
              </a:tabLst>
            </a:pP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称为二次型的</a:t>
            </a:r>
            <a:r>
              <a:rPr lang="en-US" altLang="zh-CN" sz="2802" dirty="0" smtClean="0">
                <a:solidFill>
                  <a:srgbClr val="ff0000"/>
                </a:solidFill>
                <a:latin typeface="黑体" pitchFamily="18" charset="0"/>
                <a:cs typeface="黑体" pitchFamily="18" charset="0"/>
              </a:rPr>
              <a:t>标准形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（或</a:t>
            </a:r>
            <a:r>
              <a:rPr lang="en-US" altLang="zh-CN" sz="2802" dirty="0" smtClean="0">
                <a:solidFill>
                  <a:srgbClr val="ff0000"/>
                </a:solidFill>
                <a:latin typeface="黑体" pitchFamily="18" charset="0"/>
                <a:cs typeface="黑体" pitchFamily="18" charset="0"/>
              </a:rPr>
              <a:t>法式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）．若标准形的系数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38100" algn="l"/>
                <a:tab pos="660400" algn="l"/>
                <a:tab pos="965200" algn="l"/>
                <a:tab pos="1155700" algn="l"/>
                <a:tab pos="1689100" algn="l"/>
                <a:tab pos="1714500" algn="l"/>
                <a:tab pos="2743200" algn="l"/>
              </a:tabLst>
            </a:pPr>
            <a:r>
              <a:rPr lang="en-US" altLang="zh-CN" dirty="0" smtClean="0"/>
              <a:t>				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只在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1，-1，0三个数中取值，即</a:t>
            </a:r>
          </a:p>
          <a:p>
            <a:pPr>
              <a:lnSpc>
                <a:spcPts val="4500"/>
              </a:lnSpc>
              <a:tabLst>
                <a:tab pos="38100" algn="l"/>
                <a:tab pos="660400" algn="l"/>
                <a:tab pos="965200" algn="l"/>
                <a:tab pos="1155700" algn="l"/>
                <a:tab pos="1689100" algn="l"/>
                <a:tab pos="1714500" algn="l"/>
                <a:tab pos="2743200" algn="l"/>
              </a:tabLst>
            </a:pPr>
            <a:r>
              <a:rPr lang="en-US" altLang="zh-CN" dirty="0" smtClean="0"/>
              <a:t>					</a:t>
            </a:r>
            <a:r>
              <a:rPr lang="en-US" altLang="zh-CN" sz="277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77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75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277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7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161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1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7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75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2775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775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27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7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161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1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7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75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27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7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161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1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619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161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775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775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27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7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161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61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38100" algn="l"/>
                <a:tab pos="660400" algn="l"/>
                <a:tab pos="965200" algn="l"/>
                <a:tab pos="1155700" algn="l"/>
                <a:tab pos="1689100" algn="l"/>
                <a:tab pos="1714500" algn="l"/>
                <a:tab pos="2743200" algn="l"/>
              </a:tabLst>
            </a:pPr>
            <a:r>
              <a:rPr lang="en-US" altLang="zh-CN" dirty="0" smtClean="0"/>
              <a:t>				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称为二次型的</a:t>
            </a:r>
            <a:r>
              <a:rPr lang="en-US" altLang="zh-CN" sz="2802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规范形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．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61695"/>
            <a:ext cx="9144000" cy="6845300"/>
          </a:xfrm>
          <a:custGeom>
            <a:avLst/>
            <a:gdLst>
              <a:gd name="connsiteX0" fmla="*/ 0 w 9144000"/>
              <a:gd name="connsiteY0" fmla="*/ 0 h 6845300"/>
              <a:gd name="connsiteX1" fmla="*/ 9143999 w 9144000"/>
              <a:gd name="connsiteY1" fmla="*/ 0 h 6845300"/>
              <a:gd name="connsiteX2" fmla="*/ 9143999 w 9144000"/>
              <a:gd name="connsiteY2" fmla="*/ 6845299 h 6845300"/>
              <a:gd name="connsiteX3" fmla="*/ 0 w 9144000"/>
              <a:gd name="connsiteY3" fmla="*/ 6845299 h 6845300"/>
              <a:gd name="connsiteX4" fmla="*/ 0 w 9144000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45300">
                <a:moveTo>
                  <a:pt x="0" y="0"/>
                </a:moveTo>
                <a:lnTo>
                  <a:pt x="9143999" y="0"/>
                </a:lnTo>
                <a:lnTo>
                  <a:pt x="9143999" y="6845299"/>
                </a:lnTo>
                <a:lnTo>
                  <a:pt x="0" y="68452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95865" y="6913371"/>
            <a:ext cx="1317244" cy="299974"/>
          </a:xfrm>
          <a:custGeom>
            <a:avLst/>
            <a:gdLst>
              <a:gd name="connsiteX0" fmla="*/ 54355 w 1317244"/>
              <a:gd name="connsiteY0" fmla="*/ 6350 h 299974"/>
              <a:gd name="connsiteX1" fmla="*/ 6350 w 1317244"/>
              <a:gd name="connsiteY1" fmla="*/ 54356 h 299974"/>
              <a:gd name="connsiteX2" fmla="*/ 6350 w 1317244"/>
              <a:gd name="connsiteY2" fmla="*/ 245618 h 299974"/>
              <a:gd name="connsiteX3" fmla="*/ 54355 w 1317244"/>
              <a:gd name="connsiteY3" fmla="*/ 293623 h 299974"/>
              <a:gd name="connsiteX4" fmla="*/ 1263650 w 1317244"/>
              <a:gd name="connsiteY4" fmla="*/ 293623 h 299974"/>
              <a:gd name="connsiteX5" fmla="*/ 1310894 w 1317244"/>
              <a:gd name="connsiteY5" fmla="*/ 245618 h 299974"/>
              <a:gd name="connsiteX6" fmla="*/ 1310894 w 1317244"/>
              <a:gd name="connsiteY6" fmla="*/ 54356 h 299974"/>
              <a:gd name="connsiteX7" fmla="*/ 1263650 w 1317244"/>
              <a:gd name="connsiteY7" fmla="*/ 6350 h 299974"/>
              <a:gd name="connsiteX8" fmla="*/ 54355 w 1317244"/>
              <a:gd name="connsiteY8" fmla="*/ 6350 h 2999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7244" h="299974">
                <a:moveTo>
                  <a:pt x="54355" y="6350"/>
                </a:moveTo>
                <a:cubicBezTo>
                  <a:pt x="27686" y="6350"/>
                  <a:pt x="6350" y="27685"/>
                  <a:pt x="6350" y="54356"/>
                </a:cubicBezTo>
                <a:lnTo>
                  <a:pt x="6350" y="245618"/>
                </a:lnTo>
                <a:cubicBezTo>
                  <a:pt x="6350" y="272288"/>
                  <a:pt x="27686" y="293623"/>
                  <a:pt x="54355" y="293623"/>
                </a:cubicBezTo>
                <a:lnTo>
                  <a:pt x="1263650" y="293623"/>
                </a:lnTo>
                <a:cubicBezTo>
                  <a:pt x="1289558" y="293623"/>
                  <a:pt x="1310894" y="272288"/>
                  <a:pt x="1310894" y="245618"/>
                </a:cubicBezTo>
                <a:lnTo>
                  <a:pt x="1310894" y="54356"/>
                </a:lnTo>
                <a:cubicBezTo>
                  <a:pt x="1310894" y="27685"/>
                  <a:pt x="1289558" y="6350"/>
                  <a:pt x="1263650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92761" y="6903466"/>
            <a:ext cx="1319530" cy="299973"/>
          </a:xfrm>
          <a:custGeom>
            <a:avLst/>
            <a:gdLst>
              <a:gd name="connsiteX0" fmla="*/ 54355 w 1319530"/>
              <a:gd name="connsiteY0" fmla="*/ 6350 h 299973"/>
              <a:gd name="connsiteX1" fmla="*/ 6350 w 1319530"/>
              <a:gd name="connsiteY1" fmla="*/ 54355 h 299973"/>
              <a:gd name="connsiteX2" fmla="*/ 6350 w 1319530"/>
              <a:gd name="connsiteY2" fmla="*/ 246379 h 299973"/>
              <a:gd name="connsiteX3" fmla="*/ 54355 w 1319530"/>
              <a:gd name="connsiteY3" fmla="*/ 293623 h 299973"/>
              <a:gd name="connsiteX4" fmla="*/ 1265174 w 1319530"/>
              <a:gd name="connsiteY4" fmla="*/ 293623 h 299973"/>
              <a:gd name="connsiteX5" fmla="*/ 1313179 w 1319530"/>
              <a:gd name="connsiteY5" fmla="*/ 246379 h 299973"/>
              <a:gd name="connsiteX6" fmla="*/ 1313179 w 1319530"/>
              <a:gd name="connsiteY6" fmla="*/ 54355 h 299973"/>
              <a:gd name="connsiteX7" fmla="*/ 1265174 w 1319530"/>
              <a:gd name="connsiteY7" fmla="*/ 6350 h 299973"/>
              <a:gd name="connsiteX8" fmla="*/ 54355 w 1319530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30" h="299973">
                <a:moveTo>
                  <a:pt x="54355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4355" y="293623"/>
                </a:cubicBezTo>
                <a:lnTo>
                  <a:pt x="1265174" y="293623"/>
                </a:lnTo>
                <a:cubicBezTo>
                  <a:pt x="1291844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844" y="6350"/>
                  <a:pt x="1265174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605659" y="6903466"/>
            <a:ext cx="1319530" cy="299973"/>
          </a:xfrm>
          <a:custGeom>
            <a:avLst/>
            <a:gdLst>
              <a:gd name="connsiteX0" fmla="*/ 54355 w 1319530"/>
              <a:gd name="connsiteY0" fmla="*/ 6350 h 299973"/>
              <a:gd name="connsiteX1" fmla="*/ 6350 w 1319530"/>
              <a:gd name="connsiteY1" fmla="*/ 54355 h 299973"/>
              <a:gd name="connsiteX2" fmla="*/ 6350 w 1319530"/>
              <a:gd name="connsiteY2" fmla="*/ 246379 h 299973"/>
              <a:gd name="connsiteX3" fmla="*/ 54355 w 1319530"/>
              <a:gd name="connsiteY3" fmla="*/ 293623 h 299973"/>
              <a:gd name="connsiteX4" fmla="*/ 1265173 w 1319530"/>
              <a:gd name="connsiteY4" fmla="*/ 293623 h 299973"/>
              <a:gd name="connsiteX5" fmla="*/ 1313179 w 1319530"/>
              <a:gd name="connsiteY5" fmla="*/ 246379 h 299973"/>
              <a:gd name="connsiteX6" fmla="*/ 1313179 w 1319530"/>
              <a:gd name="connsiteY6" fmla="*/ 54355 h 299973"/>
              <a:gd name="connsiteX7" fmla="*/ 1265173 w 1319530"/>
              <a:gd name="connsiteY7" fmla="*/ 6350 h 299973"/>
              <a:gd name="connsiteX8" fmla="*/ 54355 w 1319530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30" h="299973">
                <a:moveTo>
                  <a:pt x="54355" y="6350"/>
                </a:moveTo>
                <a:cubicBezTo>
                  <a:pt x="28447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8447" y="293623"/>
                  <a:pt x="54355" y="293623"/>
                </a:cubicBezTo>
                <a:lnTo>
                  <a:pt x="1265173" y="293623"/>
                </a:lnTo>
                <a:cubicBezTo>
                  <a:pt x="1291843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843" y="6350"/>
                  <a:pt x="1265173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99591" y="6903466"/>
            <a:ext cx="1318768" cy="299973"/>
          </a:xfrm>
          <a:custGeom>
            <a:avLst/>
            <a:gdLst>
              <a:gd name="connsiteX0" fmla="*/ 54356 w 1318768"/>
              <a:gd name="connsiteY0" fmla="*/ 6350 h 299973"/>
              <a:gd name="connsiteX1" fmla="*/ 6350 w 1318768"/>
              <a:gd name="connsiteY1" fmla="*/ 54355 h 299973"/>
              <a:gd name="connsiteX2" fmla="*/ 6350 w 1318768"/>
              <a:gd name="connsiteY2" fmla="*/ 246379 h 299973"/>
              <a:gd name="connsiteX3" fmla="*/ 54356 w 1318768"/>
              <a:gd name="connsiteY3" fmla="*/ 293623 h 299973"/>
              <a:gd name="connsiteX4" fmla="*/ 1265173 w 1318768"/>
              <a:gd name="connsiteY4" fmla="*/ 293623 h 299973"/>
              <a:gd name="connsiteX5" fmla="*/ 1312418 w 1318768"/>
              <a:gd name="connsiteY5" fmla="*/ 246379 h 299973"/>
              <a:gd name="connsiteX6" fmla="*/ 1312418 w 1318768"/>
              <a:gd name="connsiteY6" fmla="*/ 54355 h 299973"/>
              <a:gd name="connsiteX7" fmla="*/ 1265173 w 1318768"/>
              <a:gd name="connsiteY7" fmla="*/ 6350 h 299973"/>
              <a:gd name="connsiteX8" fmla="*/ 54356 w 1318768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8" h="299973">
                <a:moveTo>
                  <a:pt x="54356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4356" y="293623"/>
                </a:cubicBezTo>
                <a:lnTo>
                  <a:pt x="1265173" y="293623"/>
                </a:lnTo>
                <a:cubicBezTo>
                  <a:pt x="1291082" y="293623"/>
                  <a:pt x="1312418" y="272288"/>
                  <a:pt x="1312418" y="246379"/>
                </a:cubicBezTo>
                <a:lnTo>
                  <a:pt x="1312418" y="54355"/>
                </a:lnTo>
                <a:cubicBezTo>
                  <a:pt x="1312418" y="28447"/>
                  <a:pt x="1291082" y="6350"/>
                  <a:pt x="1265173" y="6350"/>
                </a:cubicBezTo>
                <a:lnTo>
                  <a:pt x="54356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86693" y="6903466"/>
            <a:ext cx="1318767" cy="299973"/>
          </a:xfrm>
          <a:custGeom>
            <a:avLst/>
            <a:gdLst>
              <a:gd name="connsiteX0" fmla="*/ 53594 w 1318767"/>
              <a:gd name="connsiteY0" fmla="*/ 6350 h 299973"/>
              <a:gd name="connsiteX1" fmla="*/ 6350 w 1318767"/>
              <a:gd name="connsiteY1" fmla="*/ 54355 h 299973"/>
              <a:gd name="connsiteX2" fmla="*/ 6350 w 1318767"/>
              <a:gd name="connsiteY2" fmla="*/ 246379 h 299973"/>
              <a:gd name="connsiteX3" fmla="*/ 53594 w 1318767"/>
              <a:gd name="connsiteY3" fmla="*/ 293623 h 299973"/>
              <a:gd name="connsiteX4" fmla="*/ 1264411 w 1318767"/>
              <a:gd name="connsiteY4" fmla="*/ 293623 h 299973"/>
              <a:gd name="connsiteX5" fmla="*/ 1312417 w 1318767"/>
              <a:gd name="connsiteY5" fmla="*/ 246379 h 299973"/>
              <a:gd name="connsiteX6" fmla="*/ 1312417 w 1318767"/>
              <a:gd name="connsiteY6" fmla="*/ 54355 h 299973"/>
              <a:gd name="connsiteX7" fmla="*/ 1264411 w 1318767"/>
              <a:gd name="connsiteY7" fmla="*/ 6350 h 299973"/>
              <a:gd name="connsiteX8" fmla="*/ 53594 w 1318767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7" h="299973">
                <a:moveTo>
                  <a:pt x="53594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3594" y="293623"/>
                </a:cubicBezTo>
                <a:lnTo>
                  <a:pt x="1264411" y="293623"/>
                </a:lnTo>
                <a:cubicBezTo>
                  <a:pt x="1291082" y="293623"/>
                  <a:pt x="1312417" y="272288"/>
                  <a:pt x="1312417" y="246379"/>
                </a:cubicBezTo>
                <a:lnTo>
                  <a:pt x="1312417" y="54355"/>
                </a:lnTo>
                <a:cubicBezTo>
                  <a:pt x="1312417" y="28447"/>
                  <a:pt x="1291082" y="6350"/>
                  <a:pt x="1264411" y="6350"/>
                </a:cubicBezTo>
                <a:lnTo>
                  <a:pt x="5359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8489" y="6903466"/>
            <a:ext cx="1319529" cy="299973"/>
          </a:xfrm>
          <a:custGeom>
            <a:avLst/>
            <a:gdLst>
              <a:gd name="connsiteX0" fmla="*/ 54355 w 1319529"/>
              <a:gd name="connsiteY0" fmla="*/ 6350 h 299973"/>
              <a:gd name="connsiteX1" fmla="*/ 6350 w 1319529"/>
              <a:gd name="connsiteY1" fmla="*/ 54355 h 299973"/>
              <a:gd name="connsiteX2" fmla="*/ 6350 w 1319529"/>
              <a:gd name="connsiteY2" fmla="*/ 246379 h 299973"/>
              <a:gd name="connsiteX3" fmla="*/ 54355 w 1319529"/>
              <a:gd name="connsiteY3" fmla="*/ 293623 h 299973"/>
              <a:gd name="connsiteX4" fmla="*/ 1265173 w 1319529"/>
              <a:gd name="connsiteY4" fmla="*/ 293623 h 299973"/>
              <a:gd name="connsiteX5" fmla="*/ 1313179 w 1319529"/>
              <a:gd name="connsiteY5" fmla="*/ 246379 h 299973"/>
              <a:gd name="connsiteX6" fmla="*/ 1313179 w 1319529"/>
              <a:gd name="connsiteY6" fmla="*/ 54355 h 299973"/>
              <a:gd name="connsiteX7" fmla="*/ 1265173 w 1319529"/>
              <a:gd name="connsiteY7" fmla="*/ 6350 h 299973"/>
              <a:gd name="connsiteX8" fmla="*/ 54355 w 1319529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29" h="299973">
                <a:moveTo>
                  <a:pt x="54355" y="6350"/>
                </a:moveTo>
                <a:cubicBezTo>
                  <a:pt x="27686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6" y="293623"/>
                  <a:pt x="54355" y="293623"/>
                </a:cubicBezTo>
                <a:lnTo>
                  <a:pt x="1265173" y="293623"/>
                </a:lnTo>
                <a:cubicBezTo>
                  <a:pt x="1291082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082" y="6350"/>
                  <a:pt x="1265173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75319" y="6903466"/>
            <a:ext cx="1318768" cy="299973"/>
          </a:xfrm>
          <a:custGeom>
            <a:avLst/>
            <a:gdLst>
              <a:gd name="connsiteX0" fmla="*/ 53594 w 1318768"/>
              <a:gd name="connsiteY0" fmla="*/ 6350 h 299973"/>
              <a:gd name="connsiteX1" fmla="*/ 6350 w 1318768"/>
              <a:gd name="connsiteY1" fmla="*/ 54355 h 299973"/>
              <a:gd name="connsiteX2" fmla="*/ 6350 w 1318768"/>
              <a:gd name="connsiteY2" fmla="*/ 246379 h 299973"/>
              <a:gd name="connsiteX3" fmla="*/ 53594 w 1318768"/>
              <a:gd name="connsiteY3" fmla="*/ 293623 h 299973"/>
              <a:gd name="connsiteX4" fmla="*/ 1264412 w 1318768"/>
              <a:gd name="connsiteY4" fmla="*/ 293623 h 299973"/>
              <a:gd name="connsiteX5" fmla="*/ 1312418 w 1318768"/>
              <a:gd name="connsiteY5" fmla="*/ 246379 h 299973"/>
              <a:gd name="connsiteX6" fmla="*/ 1312418 w 1318768"/>
              <a:gd name="connsiteY6" fmla="*/ 54355 h 299973"/>
              <a:gd name="connsiteX7" fmla="*/ 1264412 w 1318768"/>
              <a:gd name="connsiteY7" fmla="*/ 6350 h 299973"/>
              <a:gd name="connsiteX8" fmla="*/ 53594 w 1318768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8" h="299973">
                <a:moveTo>
                  <a:pt x="53594" y="6350"/>
                </a:moveTo>
                <a:cubicBezTo>
                  <a:pt x="27686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6" y="293623"/>
                  <a:pt x="53594" y="293623"/>
                </a:cubicBezTo>
                <a:lnTo>
                  <a:pt x="1264412" y="293623"/>
                </a:lnTo>
                <a:cubicBezTo>
                  <a:pt x="1291082" y="293623"/>
                  <a:pt x="1312418" y="272288"/>
                  <a:pt x="1312418" y="246379"/>
                </a:cubicBezTo>
                <a:lnTo>
                  <a:pt x="1312418" y="54355"/>
                </a:lnTo>
                <a:cubicBezTo>
                  <a:pt x="1312418" y="28447"/>
                  <a:pt x="1291082" y="6350"/>
                  <a:pt x="1264412" y="6350"/>
                </a:cubicBezTo>
                <a:lnTo>
                  <a:pt x="5359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6908800"/>
            <a:ext cx="9169400" cy="304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4724400" y="2832100"/>
            <a:ext cx="4826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							</a:tabLst>
            </a:pPr>
            <a:r>
              <a:rPr lang="en-US" altLang="zh-CN" sz="2596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</a:t>
            </a:r>
            <a:r>
              <a:rPr lang="en-US" altLang="zh-CN" sz="2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6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57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400300" y="3543300"/>
            <a:ext cx="24384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2596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2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6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157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6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157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596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6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1576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596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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24400" y="4025900"/>
            <a:ext cx="1143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							</a:tabLst>
            </a:pPr>
            <a:r>
              <a:rPr lang="en-US" altLang="zh-CN" sz="2596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</a:t>
            </a:r>
            <a:r>
              <a:rPr lang="en-US" altLang="zh-CN" sz="2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6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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0" y="2819400"/>
            <a:ext cx="2667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							</a:tabLst>
            </a:pPr>
            <a:r>
              <a:rPr lang="en-US" altLang="zh-CN" sz="2596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</a:t>
            </a:r>
            <a:r>
              <a:rPr lang="en-US" altLang="zh-CN" sz="2596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0" y="4000500"/>
            <a:ext cx="2667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							</a:tabLst>
            </a:pPr>
            <a:r>
              <a:rPr lang="en-US" altLang="zh-CN" sz="2596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</a:t>
            </a:r>
            <a:r>
              <a:rPr lang="en-US" altLang="zh-CN" sz="2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6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</a:t>
            </a:r>
            <a:r>
              <a:rPr lang="en-US" altLang="zh-CN" sz="2596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</a:t>
            </a:r>
            <a:r>
              <a:rPr lang="en-US" altLang="zh-CN" sz="2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6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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645400" y="2819400"/>
            <a:ext cx="4318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							</a:tabLst>
            </a:pPr>
            <a:r>
              <a:rPr lang="en-US" altLang="zh-CN" sz="2596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157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596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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950200" y="3644900"/>
            <a:ext cx="2286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							</a:tabLst>
            </a:pPr>
            <a:r>
              <a:rPr lang="en-US" altLang="zh-CN" sz="2596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</a:t>
            </a:r>
            <a:r>
              <a:rPr lang="en-US" altLang="zh-CN" sz="2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950200" y="4000500"/>
            <a:ext cx="1143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							</a:tabLst>
            </a:pPr>
            <a:r>
              <a:rPr lang="en-US" altLang="zh-CN" sz="2596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</a:t>
            </a:r>
            <a:r>
              <a:rPr lang="en-US" altLang="zh-CN" sz="2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6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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22700" y="69596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上页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135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下页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216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结束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181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返回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019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首页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24400" y="3048000"/>
            <a:ext cx="114300" cy="168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596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</a:t>
            </a:r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2596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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							</a:tabLst>
            </a:pPr>
            <a:r>
              <a:rPr lang="en-US" altLang="zh-CN" sz="2596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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62600" y="3441700"/>
            <a:ext cx="3048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2596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57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7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870700" y="3035300"/>
            <a:ext cx="635000" cy="172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2596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</a:t>
            </a:r>
            <a:r>
              <a:rPr lang="en-US" altLang="zh-CN" sz="2596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</a:t>
            </a:r>
          </a:p>
          <a:p>
            <a:pPr>
              <a:lnSpc>
                <a:spcPts val="2500"/>
              </a:lnSpc>
              <a:tabLst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2596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</a:t>
            </a:r>
            <a:r>
              <a:rPr lang="en-US" altLang="zh-CN" sz="2596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</a:t>
            </a:r>
          </a:p>
          <a:p>
            <a:pPr>
              <a:lnSpc>
                <a:spcPts val="2500"/>
              </a:lnSpc>
              <a:tabLst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2596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</a:t>
            </a:r>
            <a:r>
              <a:rPr lang="en-US" altLang="zh-CN" sz="2596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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200"/>
              </a:lnSpc>
              <a:tabLst>
                <a:tab pos="368300" algn="l"/>
              </a:tabLst>
            </a:pPr>
            <a:r>
              <a:rPr lang="en-US" altLang="zh-CN" sz="2596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57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76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596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</a:t>
            </a:r>
            <a:r>
              <a:rPr lang="en-US" altLang="zh-CN" sz="2596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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620000" y="3035300"/>
            <a:ext cx="457200" cy="172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63500" algn="l"/>
                <a:tab pos="330200" algn="l"/>
              </a:tabLst>
            </a:pPr>
            <a:r>
              <a:rPr lang="en-US" altLang="zh-CN" dirty="0" smtClean="0"/>
              <a:t>		</a:t>
            </a:r>
            <a:r>
              <a:rPr lang="en-US" altLang="zh-CN" sz="2596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</a:t>
            </a:r>
          </a:p>
          <a:p>
            <a:pPr>
              <a:lnSpc>
                <a:spcPts val="2500"/>
              </a:lnSpc>
              <a:tabLst>
                <a:tab pos="63500" algn="l"/>
                <a:tab pos="330200" algn="l"/>
              </a:tabLst>
            </a:pPr>
            <a:r>
              <a:rPr lang="en-US" altLang="zh-CN" sz="2596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157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596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</a:t>
            </a:r>
          </a:p>
          <a:p>
            <a:pPr>
              <a:lnSpc>
                <a:spcPts val="3200"/>
              </a:lnSpc>
              <a:tabLst>
                <a:tab pos="63500" algn="l"/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596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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63500" algn="l"/>
                <a:tab pos="330200" algn="l"/>
              </a:tabLst>
            </a:pPr>
            <a:r>
              <a:rPr lang="en-US" altLang="zh-CN" sz="2596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1576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596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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197600" y="3822700"/>
            <a:ext cx="3175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596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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17700" y="5105400"/>
            <a:ext cx="52959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也就是要使</a:t>
            </a:r>
            <a:r>
              <a:rPr lang="en-US" altLang="zh-CN" sz="2607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60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152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60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</a:t>
            </a:r>
            <a:r>
              <a:rPr lang="en-US" altLang="zh-CN" sz="26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成为对角矩阵</a:t>
            </a:r>
            <a:r>
              <a:rPr lang="en-US" altLang="zh-CN" sz="260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60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95500" y="1193800"/>
            <a:ext cx="5778500" cy="140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0"/>
              </a:lnSpc>
              <a:tabLst>
                <a:tab pos="279400" algn="l"/>
              </a:tabLst>
            </a:pPr>
            <a:r>
              <a:rPr lang="en-US" altLang="zh-CN" sz="279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79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27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69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7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altLang="zh-CN" sz="2619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19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32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41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</a:t>
            </a:r>
            <a:r>
              <a:rPr lang="en-US" altLang="zh-CN" sz="261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</a:t>
            </a:r>
            <a:r>
              <a:rPr lang="en-US" altLang="zh-CN" sz="3241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</a:t>
            </a:r>
            <a:r>
              <a:rPr lang="en-US" altLang="zh-CN" sz="159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61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1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41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</a:t>
            </a:r>
            <a:r>
              <a:rPr lang="en-US" altLang="zh-CN" sz="261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</a:t>
            </a:r>
            <a:r>
              <a:rPr lang="en-US" altLang="zh-CN" sz="3241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</a:t>
            </a:r>
            <a:r>
              <a:rPr lang="en-US" altLang="zh-CN" sz="261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1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261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1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158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406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</a:t>
            </a:r>
            <a:r>
              <a:rPr lang="en-US" altLang="zh-CN" sz="261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158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1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</a:t>
            </a:r>
            <a:r>
              <a:rPr lang="en-US" altLang="zh-CN" sz="406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</a:t>
            </a:r>
            <a:r>
              <a:rPr lang="en-US" altLang="zh-CN" sz="261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61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1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2804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63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163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3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63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163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3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2804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804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63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163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6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3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61695"/>
            <a:ext cx="9144000" cy="6845300"/>
          </a:xfrm>
          <a:custGeom>
            <a:avLst/>
            <a:gdLst>
              <a:gd name="connsiteX0" fmla="*/ 0 w 9144000"/>
              <a:gd name="connsiteY0" fmla="*/ 0 h 6845300"/>
              <a:gd name="connsiteX1" fmla="*/ 9143999 w 9144000"/>
              <a:gd name="connsiteY1" fmla="*/ 0 h 6845300"/>
              <a:gd name="connsiteX2" fmla="*/ 9143999 w 9144000"/>
              <a:gd name="connsiteY2" fmla="*/ 6845299 h 6845300"/>
              <a:gd name="connsiteX3" fmla="*/ 0 w 9144000"/>
              <a:gd name="connsiteY3" fmla="*/ 6845299 h 6845300"/>
              <a:gd name="connsiteX4" fmla="*/ 0 w 9144000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45300">
                <a:moveTo>
                  <a:pt x="0" y="0"/>
                </a:moveTo>
                <a:lnTo>
                  <a:pt x="9143999" y="0"/>
                </a:lnTo>
                <a:lnTo>
                  <a:pt x="9143999" y="6845299"/>
                </a:lnTo>
                <a:lnTo>
                  <a:pt x="0" y="68452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95865" y="6913371"/>
            <a:ext cx="1317244" cy="299974"/>
          </a:xfrm>
          <a:custGeom>
            <a:avLst/>
            <a:gdLst>
              <a:gd name="connsiteX0" fmla="*/ 54355 w 1317244"/>
              <a:gd name="connsiteY0" fmla="*/ 6350 h 299974"/>
              <a:gd name="connsiteX1" fmla="*/ 6350 w 1317244"/>
              <a:gd name="connsiteY1" fmla="*/ 54356 h 299974"/>
              <a:gd name="connsiteX2" fmla="*/ 6350 w 1317244"/>
              <a:gd name="connsiteY2" fmla="*/ 245618 h 299974"/>
              <a:gd name="connsiteX3" fmla="*/ 54355 w 1317244"/>
              <a:gd name="connsiteY3" fmla="*/ 293623 h 299974"/>
              <a:gd name="connsiteX4" fmla="*/ 1263650 w 1317244"/>
              <a:gd name="connsiteY4" fmla="*/ 293623 h 299974"/>
              <a:gd name="connsiteX5" fmla="*/ 1310894 w 1317244"/>
              <a:gd name="connsiteY5" fmla="*/ 245618 h 299974"/>
              <a:gd name="connsiteX6" fmla="*/ 1310894 w 1317244"/>
              <a:gd name="connsiteY6" fmla="*/ 54356 h 299974"/>
              <a:gd name="connsiteX7" fmla="*/ 1263650 w 1317244"/>
              <a:gd name="connsiteY7" fmla="*/ 6350 h 299974"/>
              <a:gd name="connsiteX8" fmla="*/ 54355 w 1317244"/>
              <a:gd name="connsiteY8" fmla="*/ 6350 h 2999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7244" h="299974">
                <a:moveTo>
                  <a:pt x="54355" y="6350"/>
                </a:moveTo>
                <a:cubicBezTo>
                  <a:pt x="27686" y="6350"/>
                  <a:pt x="6350" y="27685"/>
                  <a:pt x="6350" y="54356"/>
                </a:cubicBezTo>
                <a:lnTo>
                  <a:pt x="6350" y="245618"/>
                </a:lnTo>
                <a:cubicBezTo>
                  <a:pt x="6350" y="272288"/>
                  <a:pt x="27686" y="293623"/>
                  <a:pt x="54355" y="293623"/>
                </a:cubicBezTo>
                <a:lnTo>
                  <a:pt x="1263650" y="293623"/>
                </a:lnTo>
                <a:cubicBezTo>
                  <a:pt x="1289558" y="293623"/>
                  <a:pt x="1310894" y="272288"/>
                  <a:pt x="1310894" y="245618"/>
                </a:cubicBezTo>
                <a:lnTo>
                  <a:pt x="1310894" y="54356"/>
                </a:lnTo>
                <a:cubicBezTo>
                  <a:pt x="1310894" y="27685"/>
                  <a:pt x="1289558" y="6350"/>
                  <a:pt x="1263650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92761" y="6903466"/>
            <a:ext cx="1319530" cy="299973"/>
          </a:xfrm>
          <a:custGeom>
            <a:avLst/>
            <a:gdLst>
              <a:gd name="connsiteX0" fmla="*/ 54355 w 1319530"/>
              <a:gd name="connsiteY0" fmla="*/ 6350 h 299973"/>
              <a:gd name="connsiteX1" fmla="*/ 6350 w 1319530"/>
              <a:gd name="connsiteY1" fmla="*/ 54355 h 299973"/>
              <a:gd name="connsiteX2" fmla="*/ 6350 w 1319530"/>
              <a:gd name="connsiteY2" fmla="*/ 246379 h 299973"/>
              <a:gd name="connsiteX3" fmla="*/ 54355 w 1319530"/>
              <a:gd name="connsiteY3" fmla="*/ 293623 h 299973"/>
              <a:gd name="connsiteX4" fmla="*/ 1265174 w 1319530"/>
              <a:gd name="connsiteY4" fmla="*/ 293623 h 299973"/>
              <a:gd name="connsiteX5" fmla="*/ 1313179 w 1319530"/>
              <a:gd name="connsiteY5" fmla="*/ 246379 h 299973"/>
              <a:gd name="connsiteX6" fmla="*/ 1313179 w 1319530"/>
              <a:gd name="connsiteY6" fmla="*/ 54355 h 299973"/>
              <a:gd name="connsiteX7" fmla="*/ 1265174 w 1319530"/>
              <a:gd name="connsiteY7" fmla="*/ 6350 h 299973"/>
              <a:gd name="connsiteX8" fmla="*/ 54355 w 1319530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30" h="299973">
                <a:moveTo>
                  <a:pt x="54355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4355" y="293623"/>
                </a:cubicBezTo>
                <a:lnTo>
                  <a:pt x="1265174" y="293623"/>
                </a:lnTo>
                <a:cubicBezTo>
                  <a:pt x="1291844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844" y="6350"/>
                  <a:pt x="1265174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605659" y="6903466"/>
            <a:ext cx="1319530" cy="299973"/>
          </a:xfrm>
          <a:custGeom>
            <a:avLst/>
            <a:gdLst>
              <a:gd name="connsiteX0" fmla="*/ 54355 w 1319530"/>
              <a:gd name="connsiteY0" fmla="*/ 6350 h 299973"/>
              <a:gd name="connsiteX1" fmla="*/ 6350 w 1319530"/>
              <a:gd name="connsiteY1" fmla="*/ 54355 h 299973"/>
              <a:gd name="connsiteX2" fmla="*/ 6350 w 1319530"/>
              <a:gd name="connsiteY2" fmla="*/ 246379 h 299973"/>
              <a:gd name="connsiteX3" fmla="*/ 54355 w 1319530"/>
              <a:gd name="connsiteY3" fmla="*/ 293623 h 299973"/>
              <a:gd name="connsiteX4" fmla="*/ 1265173 w 1319530"/>
              <a:gd name="connsiteY4" fmla="*/ 293623 h 299973"/>
              <a:gd name="connsiteX5" fmla="*/ 1313179 w 1319530"/>
              <a:gd name="connsiteY5" fmla="*/ 246379 h 299973"/>
              <a:gd name="connsiteX6" fmla="*/ 1313179 w 1319530"/>
              <a:gd name="connsiteY6" fmla="*/ 54355 h 299973"/>
              <a:gd name="connsiteX7" fmla="*/ 1265173 w 1319530"/>
              <a:gd name="connsiteY7" fmla="*/ 6350 h 299973"/>
              <a:gd name="connsiteX8" fmla="*/ 54355 w 1319530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30" h="299973">
                <a:moveTo>
                  <a:pt x="54355" y="6350"/>
                </a:moveTo>
                <a:cubicBezTo>
                  <a:pt x="28447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8447" y="293623"/>
                  <a:pt x="54355" y="293623"/>
                </a:cubicBezTo>
                <a:lnTo>
                  <a:pt x="1265173" y="293623"/>
                </a:lnTo>
                <a:cubicBezTo>
                  <a:pt x="1291843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843" y="6350"/>
                  <a:pt x="1265173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99591" y="6903466"/>
            <a:ext cx="1318768" cy="299973"/>
          </a:xfrm>
          <a:custGeom>
            <a:avLst/>
            <a:gdLst>
              <a:gd name="connsiteX0" fmla="*/ 54356 w 1318768"/>
              <a:gd name="connsiteY0" fmla="*/ 6350 h 299973"/>
              <a:gd name="connsiteX1" fmla="*/ 6350 w 1318768"/>
              <a:gd name="connsiteY1" fmla="*/ 54355 h 299973"/>
              <a:gd name="connsiteX2" fmla="*/ 6350 w 1318768"/>
              <a:gd name="connsiteY2" fmla="*/ 246379 h 299973"/>
              <a:gd name="connsiteX3" fmla="*/ 54356 w 1318768"/>
              <a:gd name="connsiteY3" fmla="*/ 293623 h 299973"/>
              <a:gd name="connsiteX4" fmla="*/ 1265173 w 1318768"/>
              <a:gd name="connsiteY4" fmla="*/ 293623 h 299973"/>
              <a:gd name="connsiteX5" fmla="*/ 1312418 w 1318768"/>
              <a:gd name="connsiteY5" fmla="*/ 246379 h 299973"/>
              <a:gd name="connsiteX6" fmla="*/ 1312418 w 1318768"/>
              <a:gd name="connsiteY6" fmla="*/ 54355 h 299973"/>
              <a:gd name="connsiteX7" fmla="*/ 1265173 w 1318768"/>
              <a:gd name="connsiteY7" fmla="*/ 6350 h 299973"/>
              <a:gd name="connsiteX8" fmla="*/ 54356 w 1318768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8" h="299973">
                <a:moveTo>
                  <a:pt x="54356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4356" y="293623"/>
                </a:cubicBezTo>
                <a:lnTo>
                  <a:pt x="1265173" y="293623"/>
                </a:lnTo>
                <a:cubicBezTo>
                  <a:pt x="1291082" y="293623"/>
                  <a:pt x="1312418" y="272288"/>
                  <a:pt x="1312418" y="246379"/>
                </a:cubicBezTo>
                <a:lnTo>
                  <a:pt x="1312418" y="54355"/>
                </a:lnTo>
                <a:cubicBezTo>
                  <a:pt x="1312418" y="28447"/>
                  <a:pt x="1291082" y="6350"/>
                  <a:pt x="1265173" y="6350"/>
                </a:cubicBezTo>
                <a:lnTo>
                  <a:pt x="54356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86693" y="6903466"/>
            <a:ext cx="1318767" cy="299973"/>
          </a:xfrm>
          <a:custGeom>
            <a:avLst/>
            <a:gdLst>
              <a:gd name="connsiteX0" fmla="*/ 53594 w 1318767"/>
              <a:gd name="connsiteY0" fmla="*/ 6350 h 299973"/>
              <a:gd name="connsiteX1" fmla="*/ 6350 w 1318767"/>
              <a:gd name="connsiteY1" fmla="*/ 54355 h 299973"/>
              <a:gd name="connsiteX2" fmla="*/ 6350 w 1318767"/>
              <a:gd name="connsiteY2" fmla="*/ 246379 h 299973"/>
              <a:gd name="connsiteX3" fmla="*/ 53594 w 1318767"/>
              <a:gd name="connsiteY3" fmla="*/ 293623 h 299973"/>
              <a:gd name="connsiteX4" fmla="*/ 1264411 w 1318767"/>
              <a:gd name="connsiteY4" fmla="*/ 293623 h 299973"/>
              <a:gd name="connsiteX5" fmla="*/ 1312417 w 1318767"/>
              <a:gd name="connsiteY5" fmla="*/ 246379 h 299973"/>
              <a:gd name="connsiteX6" fmla="*/ 1312417 w 1318767"/>
              <a:gd name="connsiteY6" fmla="*/ 54355 h 299973"/>
              <a:gd name="connsiteX7" fmla="*/ 1264411 w 1318767"/>
              <a:gd name="connsiteY7" fmla="*/ 6350 h 299973"/>
              <a:gd name="connsiteX8" fmla="*/ 53594 w 1318767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7" h="299973">
                <a:moveTo>
                  <a:pt x="53594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3594" y="293623"/>
                </a:cubicBezTo>
                <a:lnTo>
                  <a:pt x="1264411" y="293623"/>
                </a:lnTo>
                <a:cubicBezTo>
                  <a:pt x="1291082" y="293623"/>
                  <a:pt x="1312417" y="272288"/>
                  <a:pt x="1312417" y="246379"/>
                </a:cubicBezTo>
                <a:lnTo>
                  <a:pt x="1312417" y="54355"/>
                </a:lnTo>
                <a:cubicBezTo>
                  <a:pt x="1312417" y="28447"/>
                  <a:pt x="1291082" y="6350"/>
                  <a:pt x="1264411" y="6350"/>
                </a:cubicBezTo>
                <a:lnTo>
                  <a:pt x="5359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8489" y="6903466"/>
            <a:ext cx="1319529" cy="299973"/>
          </a:xfrm>
          <a:custGeom>
            <a:avLst/>
            <a:gdLst>
              <a:gd name="connsiteX0" fmla="*/ 54355 w 1319529"/>
              <a:gd name="connsiteY0" fmla="*/ 6350 h 299973"/>
              <a:gd name="connsiteX1" fmla="*/ 6350 w 1319529"/>
              <a:gd name="connsiteY1" fmla="*/ 54355 h 299973"/>
              <a:gd name="connsiteX2" fmla="*/ 6350 w 1319529"/>
              <a:gd name="connsiteY2" fmla="*/ 246379 h 299973"/>
              <a:gd name="connsiteX3" fmla="*/ 54355 w 1319529"/>
              <a:gd name="connsiteY3" fmla="*/ 293623 h 299973"/>
              <a:gd name="connsiteX4" fmla="*/ 1265173 w 1319529"/>
              <a:gd name="connsiteY4" fmla="*/ 293623 h 299973"/>
              <a:gd name="connsiteX5" fmla="*/ 1313179 w 1319529"/>
              <a:gd name="connsiteY5" fmla="*/ 246379 h 299973"/>
              <a:gd name="connsiteX6" fmla="*/ 1313179 w 1319529"/>
              <a:gd name="connsiteY6" fmla="*/ 54355 h 299973"/>
              <a:gd name="connsiteX7" fmla="*/ 1265173 w 1319529"/>
              <a:gd name="connsiteY7" fmla="*/ 6350 h 299973"/>
              <a:gd name="connsiteX8" fmla="*/ 54355 w 1319529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29" h="299973">
                <a:moveTo>
                  <a:pt x="54355" y="6350"/>
                </a:moveTo>
                <a:cubicBezTo>
                  <a:pt x="27686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6" y="293623"/>
                  <a:pt x="54355" y="293623"/>
                </a:cubicBezTo>
                <a:lnTo>
                  <a:pt x="1265173" y="293623"/>
                </a:lnTo>
                <a:cubicBezTo>
                  <a:pt x="1291082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082" y="6350"/>
                  <a:pt x="1265173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75319" y="6903466"/>
            <a:ext cx="1318768" cy="299973"/>
          </a:xfrm>
          <a:custGeom>
            <a:avLst/>
            <a:gdLst>
              <a:gd name="connsiteX0" fmla="*/ 53594 w 1318768"/>
              <a:gd name="connsiteY0" fmla="*/ 6350 h 299973"/>
              <a:gd name="connsiteX1" fmla="*/ 6350 w 1318768"/>
              <a:gd name="connsiteY1" fmla="*/ 54355 h 299973"/>
              <a:gd name="connsiteX2" fmla="*/ 6350 w 1318768"/>
              <a:gd name="connsiteY2" fmla="*/ 246379 h 299973"/>
              <a:gd name="connsiteX3" fmla="*/ 53594 w 1318768"/>
              <a:gd name="connsiteY3" fmla="*/ 293623 h 299973"/>
              <a:gd name="connsiteX4" fmla="*/ 1264412 w 1318768"/>
              <a:gd name="connsiteY4" fmla="*/ 293623 h 299973"/>
              <a:gd name="connsiteX5" fmla="*/ 1312418 w 1318768"/>
              <a:gd name="connsiteY5" fmla="*/ 246379 h 299973"/>
              <a:gd name="connsiteX6" fmla="*/ 1312418 w 1318768"/>
              <a:gd name="connsiteY6" fmla="*/ 54355 h 299973"/>
              <a:gd name="connsiteX7" fmla="*/ 1264412 w 1318768"/>
              <a:gd name="connsiteY7" fmla="*/ 6350 h 299973"/>
              <a:gd name="connsiteX8" fmla="*/ 53594 w 1318768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8" h="299973">
                <a:moveTo>
                  <a:pt x="53594" y="6350"/>
                </a:moveTo>
                <a:cubicBezTo>
                  <a:pt x="27686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6" y="293623"/>
                  <a:pt x="53594" y="293623"/>
                </a:cubicBezTo>
                <a:lnTo>
                  <a:pt x="1264412" y="293623"/>
                </a:lnTo>
                <a:cubicBezTo>
                  <a:pt x="1291082" y="293623"/>
                  <a:pt x="1312418" y="272288"/>
                  <a:pt x="1312418" y="246379"/>
                </a:cubicBezTo>
                <a:lnTo>
                  <a:pt x="1312418" y="54355"/>
                </a:lnTo>
                <a:cubicBezTo>
                  <a:pt x="1312418" y="28447"/>
                  <a:pt x="1291082" y="6350"/>
                  <a:pt x="1264412" y="6350"/>
                </a:cubicBezTo>
                <a:lnTo>
                  <a:pt x="5359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6908800"/>
            <a:ext cx="9169400" cy="304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822700" y="69596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上页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135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下页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216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结束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181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返回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019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首页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660400"/>
            <a:ext cx="7721600" cy="473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25400" algn="l"/>
                <a:tab pos="660400" algn="l"/>
                <a:tab pos="2082800" algn="l"/>
                <a:tab pos="2641600" algn="l"/>
                <a:tab pos="3949700" algn="l"/>
                <a:tab pos="4165600" algn="l"/>
              </a:tabLst>
            </a:pPr>
            <a:r>
              <a:rPr lang="en-US" altLang="zh-CN" dirty="0" smtClean="0"/>
              <a:t>			</a:t>
            </a:r>
            <a:r>
              <a:rPr lang="en-US" altLang="zh-CN" sz="3600" dirty="0" smtClean="0">
                <a:solidFill>
                  <a:srgbClr val="3333cc"/>
                </a:solidFill>
                <a:latin typeface="隶书" pitchFamily="18" charset="0"/>
                <a:cs typeface="隶书" pitchFamily="18" charset="0"/>
              </a:rPr>
              <a:t>化二次型为标准形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>
                <a:tab pos="25400" algn="l"/>
                <a:tab pos="660400" algn="l"/>
                <a:tab pos="2082800" algn="l"/>
                <a:tab pos="2641600" algn="l"/>
                <a:tab pos="3949700" algn="l"/>
                <a:tab pos="4165600" algn="l"/>
              </a:tabLst>
            </a:pPr>
            <a:r>
              <a:rPr lang="en-US" altLang="zh-CN" dirty="0" smtClean="0"/>
              <a:t>		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任给可逆矩阵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令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17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如果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为对称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25400" algn="l"/>
                <a:tab pos="660400" algn="l"/>
                <a:tab pos="2082800" algn="l"/>
                <a:tab pos="2641600" algn="l"/>
                <a:tab pos="3949700" algn="l"/>
                <a:tab pos="4165600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阵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则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亦为对称阵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且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)..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25400" algn="l"/>
                <a:tab pos="660400" algn="l"/>
                <a:tab pos="2082800" algn="l"/>
                <a:tab pos="2641600" algn="l"/>
                <a:tab pos="3949700" algn="l"/>
                <a:tab pos="4165600" algn="l"/>
              </a:tabLst>
            </a:pPr>
            <a:r>
              <a:rPr lang="en-US" altLang="zh-CN" dirty="0" smtClean="0"/>
              <a:t>						</a:t>
            </a:r>
            <a:r>
              <a:rPr lang="en-US" altLang="zh-CN" sz="169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25400" algn="l"/>
                <a:tab pos="660400" algn="l"/>
                <a:tab pos="2082800" algn="l"/>
                <a:tab pos="2641600" algn="l"/>
                <a:tab pos="3949700" algn="l"/>
                <a:tab pos="4165600" algn="l"/>
              </a:tabLst>
            </a:pPr>
            <a:r>
              <a:rPr lang="en-US" altLang="zh-CN" dirty="0" smtClean="0"/>
              <a:t>					</a:t>
            </a:r>
            <a:r>
              <a:rPr lang="en-US" altLang="zh-CN" sz="169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69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69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1699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169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4200"/>
              </a:lnSpc>
              <a:tabLst>
                <a:tab pos="25400" algn="l"/>
                <a:tab pos="660400" algn="l"/>
                <a:tab pos="2082800" algn="l"/>
                <a:tab pos="2641600" algn="l"/>
                <a:tab pos="3949700" algn="l"/>
                <a:tab pos="4165600" algn="l"/>
              </a:tabLst>
            </a:pPr>
            <a:r>
              <a:rPr lang="en-US" altLang="zh-CN" dirty="0" smtClean="0"/>
              <a:t>	</a:t>
            </a:r>
            <a:r>
              <a:rPr lang="en-US" altLang="zh-CN" sz="2799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有正交变换</a:t>
            </a:r>
            <a:r>
              <a:rPr lang="en-US" altLang="zh-CN" sz="279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79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9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279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Py</a:t>
            </a:r>
            <a:r>
              <a:rPr lang="en-US" altLang="zh-CN" sz="279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799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使</a:t>
            </a:r>
            <a:r>
              <a:rPr lang="en-US" altLang="zh-CN" sz="279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799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化为标准形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25400" algn="l"/>
                <a:tab pos="660400" algn="l"/>
                <a:tab pos="2082800" algn="l"/>
                <a:tab pos="2641600" algn="l"/>
                <a:tab pos="3949700" algn="l"/>
                <a:tab pos="4165600" algn="l"/>
              </a:tabLst>
            </a:pPr>
            <a:r>
              <a:rPr lang="en-US" altLang="zh-CN" dirty="0" smtClean="0"/>
              <a:t>				</a:t>
            </a:r>
            <a:r>
              <a:rPr lang="en-US" altLang="zh-CN" sz="169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99" dirty="0" smtClean="0">
                <a:latin typeface="Times New Roman" pitchFamily="18" charset="0"/>
                <a:cs typeface="Times New Roman" pitchFamily="18" charset="0"/>
              </a:rPr>
              <a:t>                       </a:t>
            </a:r>
            <a:r>
              <a:rPr lang="en-US" altLang="zh-CN" sz="169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99" dirty="0" smtClean="0">
                <a:latin typeface="Times New Roman" pitchFamily="18" charset="0"/>
                <a:cs typeface="Times New Roman" pitchFamily="18" charset="0"/>
              </a:rPr>
              <a:t>                               </a:t>
            </a:r>
            <a:r>
              <a:rPr lang="en-US" altLang="zh-CN" sz="169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800"/>
              </a:lnSpc>
              <a:tabLst>
                <a:tab pos="25400" algn="l"/>
                <a:tab pos="660400" algn="l"/>
                <a:tab pos="2082800" algn="l"/>
                <a:tab pos="2641600" algn="l"/>
                <a:tab pos="3949700" algn="l"/>
                <a:tab pos="4165600" algn="l"/>
              </a:tabLst>
            </a:pPr>
            <a:r>
              <a:rPr lang="en-US" altLang="zh-CN" dirty="0" smtClean="0"/>
              <a:t>	</a:t>
            </a:r>
            <a:r>
              <a:rPr lang="en-US" altLang="zh-CN" sz="2799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其中</a:t>
            </a:r>
            <a:r>
              <a:rPr lang="en-US" altLang="zh-CN" sz="2958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</a:t>
            </a:r>
            <a:r>
              <a:rPr lang="en-US" altLang="zh-CN" sz="169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79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958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</a:t>
            </a:r>
            <a:r>
              <a:rPr lang="en-US" altLang="zh-CN" sz="169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79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799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79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958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</a:t>
            </a:r>
            <a:r>
              <a:rPr lang="en-US" altLang="zh-CN" sz="169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799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是</a:t>
            </a:r>
            <a:r>
              <a:rPr lang="en-US" altLang="zh-CN" sz="279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799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的矩阵</a:t>
            </a:r>
            <a:r>
              <a:rPr lang="en-US" altLang="zh-CN" sz="279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79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9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279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79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9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sz="279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799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的特征值</a:t>
            </a:r>
            <a:r>
              <a:rPr lang="en-US" altLang="zh-CN" sz="279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61695"/>
            <a:ext cx="9144000" cy="6845300"/>
          </a:xfrm>
          <a:custGeom>
            <a:avLst/>
            <a:gdLst>
              <a:gd name="connsiteX0" fmla="*/ 0 w 9144000"/>
              <a:gd name="connsiteY0" fmla="*/ 0 h 6845300"/>
              <a:gd name="connsiteX1" fmla="*/ 9143999 w 9144000"/>
              <a:gd name="connsiteY1" fmla="*/ 0 h 6845300"/>
              <a:gd name="connsiteX2" fmla="*/ 9143999 w 9144000"/>
              <a:gd name="connsiteY2" fmla="*/ 6845299 h 6845300"/>
              <a:gd name="connsiteX3" fmla="*/ 0 w 9144000"/>
              <a:gd name="connsiteY3" fmla="*/ 6845299 h 6845300"/>
              <a:gd name="connsiteX4" fmla="*/ 0 w 9144000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45300">
                <a:moveTo>
                  <a:pt x="0" y="0"/>
                </a:moveTo>
                <a:lnTo>
                  <a:pt x="9143999" y="0"/>
                </a:lnTo>
                <a:lnTo>
                  <a:pt x="9143999" y="6845299"/>
                </a:lnTo>
                <a:lnTo>
                  <a:pt x="0" y="68452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95865" y="6913371"/>
            <a:ext cx="1317244" cy="299974"/>
          </a:xfrm>
          <a:custGeom>
            <a:avLst/>
            <a:gdLst>
              <a:gd name="connsiteX0" fmla="*/ 54355 w 1317244"/>
              <a:gd name="connsiteY0" fmla="*/ 6350 h 299974"/>
              <a:gd name="connsiteX1" fmla="*/ 6350 w 1317244"/>
              <a:gd name="connsiteY1" fmla="*/ 54356 h 299974"/>
              <a:gd name="connsiteX2" fmla="*/ 6350 w 1317244"/>
              <a:gd name="connsiteY2" fmla="*/ 245618 h 299974"/>
              <a:gd name="connsiteX3" fmla="*/ 54355 w 1317244"/>
              <a:gd name="connsiteY3" fmla="*/ 293623 h 299974"/>
              <a:gd name="connsiteX4" fmla="*/ 1263650 w 1317244"/>
              <a:gd name="connsiteY4" fmla="*/ 293623 h 299974"/>
              <a:gd name="connsiteX5" fmla="*/ 1310894 w 1317244"/>
              <a:gd name="connsiteY5" fmla="*/ 245618 h 299974"/>
              <a:gd name="connsiteX6" fmla="*/ 1310894 w 1317244"/>
              <a:gd name="connsiteY6" fmla="*/ 54356 h 299974"/>
              <a:gd name="connsiteX7" fmla="*/ 1263650 w 1317244"/>
              <a:gd name="connsiteY7" fmla="*/ 6350 h 299974"/>
              <a:gd name="connsiteX8" fmla="*/ 54355 w 1317244"/>
              <a:gd name="connsiteY8" fmla="*/ 6350 h 2999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7244" h="299974">
                <a:moveTo>
                  <a:pt x="54355" y="6350"/>
                </a:moveTo>
                <a:cubicBezTo>
                  <a:pt x="27686" y="6350"/>
                  <a:pt x="6350" y="27685"/>
                  <a:pt x="6350" y="54356"/>
                </a:cubicBezTo>
                <a:lnTo>
                  <a:pt x="6350" y="245618"/>
                </a:lnTo>
                <a:cubicBezTo>
                  <a:pt x="6350" y="272288"/>
                  <a:pt x="27686" y="293623"/>
                  <a:pt x="54355" y="293623"/>
                </a:cubicBezTo>
                <a:lnTo>
                  <a:pt x="1263650" y="293623"/>
                </a:lnTo>
                <a:cubicBezTo>
                  <a:pt x="1289558" y="293623"/>
                  <a:pt x="1310894" y="272288"/>
                  <a:pt x="1310894" y="245618"/>
                </a:cubicBezTo>
                <a:lnTo>
                  <a:pt x="1310894" y="54356"/>
                </a:lnTo>
                <a:cubicBezTo>
                  <a:pt x="1310894" y="27685"/>
                  <a:pt x="1289558" y="6350"/>
                  <a:pt x="1263650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92761" y="6903466"/>
            <a:ext cx="1319530" cy="299973"/>
          </a:xfrm>
          <a:custGeom>
            <a:avLst/>
            <a:gdLst>
              <a:gd name="connsiteX0" fmla="*/ 54355 w 1319530"/>
              <a:gd name="connsiteY0" fmla="*/ 6350 h 299973"/>
              <a:gd name="connsiteX1" fmla="*/ 6350 w 1319530"/>
              <a:gd name="connsiteY1" fmla="*/ 54355 h 299973"/>
              <a:gd name="connsiteX2" fmla="*/ 6350 w 1319530"/>
              <a:gd name="connsiteY2" fmla="*/ 246379 h 299973"/>
              <a:gd name="connsiteX3" fmla="*/ 54355 w 1319530"/>
              <a:gd name="connsiteY3" fmla="*/ 293623 h 299973"/>
              <a:gd name="connsiteX4" fmla="*/ 1265174 w 1319530"/>
              <a:gd name="connsiteY4" fmla="*/ 293623 h 299973"/>
              <a:gd name="connsiteX5" fmla="*/ 1313179 w 1319530"/>
              <a:gd name="connsiteY5" fmla="*/ 246379 h 299973"/>
              <a:gd name="connsiteX6" fmla="*/ 1313179 w 1319530"/>
              <a:gd name="connsiteY6" fmla="*/ 54355 h 299973"/>
              <a:gd name="connsiteX7" fmla="*/ 1265174 w 1319530"/>
              <a:gd name="connsiteY7" fmla="*/ 6350 h 299973"/>
              <a:gd name="connsiteX8" fmla="*/ 54355 w 1319530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30" h="299973">
                <a:moveTo>
                  <a:pt x="54355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4355" y="293623"/>
                </a:cubicBezTo>
                <a:lnTo>
                  <a:pt x="1265174" y="293623"/>
                </a:lnTo>
                <a:cubicBezTo>
                  <a:pt x="1291844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844" y="6350"/>
                  <a:pt x="1265174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605659" y="6903466"/>
            <a:ext cx="1319530" cy="299973"/>
          </a:xfrm>
          <a:custGeom>
            <a:avLst/>
            <a:gdLst>
              <a:gd name="connsiteX0" fmla="*/ 54355 w 1319530"/>
              <a:gd name="connsiteY0" fmla="*/ 6350 h 299973"/>
              <a:gd name="connsiteX1" fmla="*/ 6350 w 1319530"/>
              <a:gd name="connsiteY1" fmla="*/ 54355 h 299973"/>
              <a:gd name="connsiteX2" fmla="*/ 6350 w 1319530"/>
              <a:gd name="connsiteY2" fmla="*/ 246379 h 299973"/>
              <a:gd name="connsiteX3" fmla="*/ 54355 w 1319530"/>
              <a:gd name="connsiteY3" fmla="*/ 293623 h 299973"/>
              <a:gd name="connsiteX4" fmla="*/ 1265173 w 1319530"/>
              <a:gd name="connsiteY4" fmla="*/ 293623 h 299973"/>
              <a:gd name="connsiteX5" fmla="*/ 1313179 w 1319530"/>
              <a:gd name="connsiteY5" fmla="*/ 246379 h 299973"/>
              <a:gd name="connsiteX6" fmla="*/ 1313179 w 1319530"/>
              <a:gd name="connsiteY6" fmla="*/ 54355 h 299973"/>
              <a:gd name="connsiteX7" fmla="*/ 1265173 w 1319530"/>
              <a:gd name="connsiteY7" fmla="*/ 6350 h 299973"/>
              <a:gd name="connsiteX8" fmla="*/ 54355 w 1319530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30" h="299973">
                <a:moveTo>
                  <a:pt x="54355" y="6350"/>
                </a:moveTo>
                <a:cubicBezTo>
                  <a:pt x="28447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8447" y="293623"/>
                  <a:pt x="54355" y="293623"/>
                </a:cubicBezTo>
                <a:lnTo>
                  <a:pt x="1265173" y="293623"/>
                </a:lnTo>
                <a:cubicBezTo>
                  <a:pt x="1291843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843" y="6350"/>
                  <a:pt x="1265173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99591" y="6903466"/>
            <a:ext cx="1318768" cy="299973"/>
          </a:xfrm>
          <a:custGeom>
            <a:avLst/>
            <a:gdLst>
              <a:gd name="connsiteX0" fmla="*/ 54356 w 1318768"/>
              <a:gd name="connsiteY0" fmla="*/ 6350 h 299973"/>
              <a:gd name="connsiteX1" fmla="*/ 6350 w 1318768"/>
              <a:gd name="connsiteY1" fmla="*/ 54355 h 299973"/>
              <a:gd name="connsiteX2" fmla="*/ 6350 w 1318768"/>
              <a:gd name="connsiteY2" fmla="*/ 246379 h 299973"/>
              <a:gd name="connsiteX3" fmla="*/ 54356 w 1318768"/>
              <a:gd name="connsiteY3" fmla="*/ 293623 h 299973"/>
              <a:gd name="connsiteX4" fmla="*/ 1265173 w 1318768"/>
              <a:gd name="connsiteY4" fmla="*/ 293623 h 299973"/>
              <a:gd name="connsiteX5" fmla="*/ 1312418 w 1318768"/>
              <a:gd name="connsiteY5" fmla="*/ 246379 h 299973"/>
              <a:gd name="connsiteX6" fmla="*/ 1312418 w 1318768"/>
              <a:gd name="connsiteY6" fmla="*/ 54355 h 299973"/>
              <a:gd name="connsiteX7" fmla="*/ 1265173 w 1318768"/>
              <a:gd name="connsiteY7" fmla="*/ 6350 h 299973"/>
              <a:gd name="connsiteX8" fmla="*/ 54356 w 1318768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8" h="299973">
                <a:moveTo>
                  <a:pt x="54356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4356" y="293623"/>
                </a:cubicBezTo>
                <a:lnTo>
                  <a:pt x="1265173" y="293623"/>
                </a:lnTo>
                <a:cubicBezTo>
                  <a:pt x="1291082" y="293623"/>
                  <a:pt x="1312418" y="272288"/>
                  <a:pt x="1312418" y="246379"/>
                </a:cubicBezTo>
                <a:lnTo>
                  <a:pt x="1312418" y="54355"/>
                </a:lnTo>
                <a:cubicBezTo>
                  <a:pt x="1312418" y="28447"/>
                  <a:pt x="1291082" y="6350"/>
                  <a:pt x="1265173" y="6350"/>
                </a:cubicBezTo>
                <a:lnTo>
                  <a:pt x="54356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86693" y="6903466"/>
            <a:ext cx="1318767" cy="299973"/>
          </a:xfrm>
          <a:custGeom>
            <a:avLst/>
            <a:gdLst>
              <a:gd name="connsiteX0" fmla="*/ 53594 w 1318767"/>
              <a:gd name="connsiteY0" fmla="*/ 6350 h 299973"/>
              <a:gd name="connsiteX1" fmla="*/ 6350 w 1318767"/>
              <a:gd name="connsiteY1" fmla="*/ 54355 h 299973"/>
              <a:gd name="connsiteX2" fmla="*/ 6350 w 1318767"/>
              <a:gd name="connsiteY2" fmla="*/ 246379 h 299973"/>
              <a:gd name="connsiteX3" fmla="*/ 53594 w 1318767"/>
              <a:gd name="connsiteY3" fmla="*/ 293623 h 299973"/>
              <a:gd name="connsiteX4" fmla="*/ 1264411 w 1318767"/>
              <a:gd name="connsiteY4" fmla="*/ 293623 h 299973"/>
              <a:gd name="connsiteX5" fmla="*/ 1312417 w 1318767"/>
              <a:gd name="connsiteY5" fmla="*/ 246379 h 299973"/>
              <a:gd name="connsiteX6" fmla="*/ 1312417 w 1318767"/>
              <a:gd name="connsiteY6" fmla="*/ 54355 h 299973"/>
              <a:gd name="connsiteX7" fmla="*/ 1264411 w 1318767"/>
              <a:gd name="connsiteY7" fmla="*/ 6350 h 299973"/>
              <a:gd name="connsiteX8" fmla="*/ 53594 w 1318767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7" h="299973">
                <a:moveTo>
                  <a:pt x="53594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3594" y="293623"/>
                </a:cubicBezTo>
                <a:lnTo>
                  <a:pt x="1264411" y="293623"/>
                </a:lnTo>
                <a:cubicBezTo>
                  <a:pt x="1291082" y="293623"/>
                  <a:pt x="1312417" y="272288"/>
                  <a:pt x="1312417" y="246379"/>
                </a:cubicBezTo>
                <a:lnTo>
                  <a:pt x="1312417" y="54355"/>
                </a:lnTo>
                <a:cubicBezTo>
                  <a:pt x="1312417" y="28447"/>
                  <a:pt x="1291082" y="6350"/>
                  <a:pt x="1264411" y="6350"/>
                </a:cubicBezTo>
                <a:lnTo>
                  <a:pt x="5359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8489" y="6903466"/>
            <a:ext cx="1319529" cy="299973"/>
          </a:xfrm>
          <a:custGeom>
            <a:avLst/>
            <a:gdLst>
              <a:gd name="connsiteX0" fmla="*/ 54355 w 1319529"/>
              <a:gd name="connsiteY0" fmla="*/ 6350 h 299973"/>
              <a:gd name="connsiteX1" fmla="*/ 6350 w 1319529"/>
              <a:gd name="connsiteY1" fmla="*/ 54355 h 299973"/>
              <a:gd name="connsiteX2" fmla="*/ 6350 w 1319529"/>
              <a:gd name="connsiteY2" fmla="*/ 246379 h 299973"/>
              <a:gd name="connsiteX3" fmla="*/ 54355 w 1319529"/>
              <a:gd name="connsiteY3" fmla="*/ 293623 h 299973"/>
              <a:gd name="connsiteX4" fmla="*/ 1265173 w 1319529"/>
              <a:gd name="connsiteY4" fmla="*/ 293623 h 299973"/>
              <a:gd name="connsiteX5" fmla="*/ 1313179 w 1319529"/>
              <a:gd name="connsiteY5" fmla="*/ 246379 h 299973"/>
              <a:gd name="connsiteX6" fmla="*/ 1313179 w 1319529"/>
              <a:gd name="connsiteY6" fmla="*/ 54355 h 299973"/>
              <a:gd name="connsiteX7" fmla="*/ 1265173 w 1319529"/>
              <a:gd name="connsiteY7" fmla="*/ 6350 h 299973"/>
              <a:gd name="connsiteX8" fmla="*/ 54355 w 1319529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29" h="299973">
                <a:moveTo>
                  <a:pt x="54355" y="6350"/>
                </a:moveTo>
                <a:cubicBezTo>
                  <a:pt x="27686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6" y="293623"/>
                  <a:pt x="54355" y="293623"/>
                </a:cubicBezTo>
                <a:lnTo>
                  <a:pt x="1265173" y="293623"/>
                </a:lnTo>
                <a:cubicBezTo>
                  <a:pt x="1291082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082" y="6350"/>
                  <a:pt x="1265173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75319" y="6903466"/>
            <a:ext cx="1318768" cy="299973"/>
          </a:xfrm>
          <a:custGeom>
            <a:avLst/>
            <a:gdLst>
              <a:gd name="connsiteX0" fmla="*/ 53594 w 1318768"/>
              <a:gd name="connsiteY0" fmla="*/ 6350 h 299973"/>
              <a:gd name="connsiteX1" fmla="*/ 6350 w 1318768"/>
              <a:gd name="connsiteY1" fmla="*/ 54355 h 299973"/>
              <a:gd name="connsiteX2" fmla="*/ 6350 w 1318768"/>
              <a:gd name="connsiteY2" fmla="*/ 246379 h 299973"/>
              <a:gd name="connsiteX3" fmla="*/ 53594 w 1318768"/>
              <a:gd name="connsiteY3" fmla="*/ 293623 h 299973"/>
              <a:gd name="connsiteX4" fmla="*/ 1264412 w 1318768"/>
              <a:gd name="connsiteY4" fmla="*/ 293623 h 299973"/>
              <a:gd name="connsiteX5" fmla="*/ 1312418 w 1318768"/>
              <a:gd name="connsiteY5" fmla="*/ 246379 h 299973"/>
              <a:gd name="connsiteX6" fmla="*/ 1312418 w 1318768"/>
              <a:gd name="connsiteY6" fmla="*/ 54355 h 299973"/>
              <a:gd name="connsiteX7" fmla="*/ 1264412 w 1318768"/>
              <a:gd name="connsiteY7" fmla="*/ 6350 h 299973"/>
              <a:gd name="connsiteX8" fmla="*/ 53594 w 1318768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8" h="299973">
                <a:moveTo>
                  <a:pt x="53594" y="6350"/>
                </a:moveTo>
                <a:cubicBezTo>
                  <a:pt x="27686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6" y="293623"/>
                  <a:pt x="53594" y="293623"/>
                </a:cubicBezTo>
                <a:lnTo>
                  <a:pt x="1264412" y="293623"/>
                </a:lnTo>
                <a:cubicBezTo>
                  <a:pt x="1291082" y="293623"/>
                  <a:pt x="1312418" y="272288"/>
                  <a:pt x="1312418" y="246379"/>
                </a:cubicBezTo>
                <a:lnTo>
                  <a:pt x="1312418" y="54355"/>
                </a:lnTo>
                <a:cubicBezTo>
                  <a:pt x="1312418" y="28447"/>
                  <a:pt x="1291082" y="6350"/>
                  <a:pt x="1264412" y="6350"/>
                </a:cubicBezTo>
                <a:lnTo>
                  <a:pt x="5359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7887" y="361695"/>
            <a:ext cx="608076" cy="6578600"/>
          </a:xfrm>
          <a:custGeom>
            <a:avLst/>
            <a:gdLst>
              <a:gd name="connsiteX0" fmla="*/ 0 w 608076"/>
              <a:gd name="connsiteY0" fmla="*/ 0 h 6578600"/>
              <a:gd name="connsiteX1" fmla="*/ 608075 w 608076"/>
              <a:gd name="connsiteY1" fmla="*/ 0 h 6578600"/>
              <a:gd name="connsiteX2" fmla="*/ 608075 w 608076"/>
              <a:gd name="connsiteY2" fmla="*/ 6578599 h 6578600"/>
              <a:gd name="connsiteX3" fmla="*/ 0 w 608076"/>
              <a:gd name="connsiteY3" fmla="*/ 6578599 h 6578600"/>
              <a:gd name="connsiteX4" fmla="*/ 0 w 608076"/>
              <a:gd name="connsiteY4" fmla="*/ 0 h 657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08076" h="6578600">
                <a:moveTo>
                  <a:pt x="0" y="0"/>
                </a:moveTo>
                <a:lnTo>
                  <a:pt x="608075" y="0"/>
                </a:lnTo>
                <a:lnTo>
                  <a:pt x="608075" y="6578599"/>
                </a:lnTo>
                <a:lnTo>
                  <a:pt x="0" y="6578599"/>
                </a:lnTo>
                <a:lnTo>
                  <a:pt x="0" y="0"/>
                </a:lnTo>
              </a:path>
            </a:pathLst>
          </a:custGeom>
          <a:solidFill>
            <a:srgbClr val="ffff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6908800"/>
            <a:ext cx="9169400" cy="304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822700" y="69596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上页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135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下页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216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结束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181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返回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019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首页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54200" y="838200"/>
            <a:ext cx="7429500" cy="4800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25400" algn="l"/>
                <a:tab pos="38100" algn="l"/>
                <a:tab pos="50800" algn="l"/>
                <a:tab pos="114300" algn="l"/>
                <a:tab pos="1346200" algn="l"/>
                <a:tab pos="1422400" algn="l"/>
                <a:tab pos="2260600" algn="l"/>
              </a:tabLst>
            </a:pPr>
            <a:r>
              <a:rPr lang="en-US" altLang="zh-CN" dirty="0" smtClean="0"/>
              <a:t>	</a:t>
            </a:r>
            <a:r>
              <a:rPr lang="en-US" altLang="zh-CN" sz="274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74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74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将二次型表成矩阵形式</a:t>
            </a:r>
            <a:r>
              <a:rPr lang="en-US" altLang="zh-CN" sz="274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43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74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43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274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43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66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74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43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altLang="zh-CN" sz="274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74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求出</a:t>
            </a:r>
            <a:r>
              <a:rPr lang="en-US" altLang="zh-CN" sz="2743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74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300"/>
              </a:lnSpc>
              <a:tabLst>
                <a:tab pos="25400" algn="l"/>
                <a:tab pos="38100" algn="l"/>
                <a:tab pos="50800" algn="l"/>
                <a:tab pos="114300" algn="l"/>
                <a:tab pos="1346200" algn="l"/>
                <a:tab pos="1422400" algn="l"/>
                <a:tab pos="2260600" algn="l"/>
              </a:tabLst>
            </a:pPr>
            <a:r>
              <a:rPr lang="en-US" altLang="zh-CN" dirty="0" smtClean="0"/>
              <a:t>		</a:t>
            </a:r>
            <a:r>
              <a:rPr lang="en-US" altLang="zh-CN" sz="279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79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求出</a:t>
            </a:r>
            <a:r>
              <a:rPr lang="en-US" altLang="zh-CN" sz="279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的所有特征值</a:t>
            </a:r>
            <a:r>
              <a:rPr lang="en-US" altLang="zh-CN" sz="2958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</a:t>
            </a:r>
            <a:r>
              <a:rPr lang="en-US" altLang="zh-CN" sz="169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79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958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</a:t>
            </a:r>
            <a:r>
              <a:rPr lang="en-US" altLang="zh-CN" sz="169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79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799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79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958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</a:t>
            </a:r>
            <a:r>
              <a:rPr lang="en-US" altLang="zh-CN" sz="169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79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>
                <a:tab pos="25400" algn="l"/>
                <a:tab pos="38100" algn="l"/>
                <a:tab pos="50800" algn="l"/>
                <a:tab pos="114300" algn="l"/>
                <a:tab pos="1346200" algn="l"/>
                <a:tab pos="1422400" algn="l"/>
                <a:tab pos="2260600" algn="l"/>
              </a:tabLst>
            </a:pPr>
            <a:r>
              <a:rPr lang="en-US" altLang="zh-CN" dirty="0" smtClean="0"/>
              <a:t>			</a:t>
            </a:r>
            <a:r>
              <a:rPr lang="en-US" altLang="zh-CN" sz="280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8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求出对应于特征值的线</a:t>
            </a:r>
            <a:r>
              <a:rPr lang="en-US" altLang="zh-CN" sz="28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性无关的特征向量</a:t>
            </a:r>
          </a:p>
          <a:p>
            <a:pPr>
              <a:lnSpc>
                <a:spcPts val="4600"/>
              </a:lnSpc>
              <a:tabLst>
                <a:tab pos="25400" algn="l"/>
                <a:tab pos="38100" algn="l"/>
                <a:tab pos="50800" algn="l"/>
                <a:tab pos="114300" algn="l"/>
                <a:tab pos="1346200" algn="l"/>
                <a:tab pos="1422400" algn="l"/>
                <a:tab pos="2260600" algn="l"/>
              </a:tabLst>
            </a:pPr>
            <a:r>
              <a:rPr lang="en-US" altLang="zh-CN" dirty="0" smtClean="0"/>
              <a:t>							</a:t>
            </a:r>
            <a:r>
              <a:rPr lang="en-US" altLang="zh-CN" sz="296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</a:t>
            </a:r>
            <a:r>
              <a:rPr lang="en-US" altLang="zh-CN" sz="163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96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</a:t>
            </a:r>
            <a:r>
              <a:rPr lang="en-US" altLang="zh-CN" sz="163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7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8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96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</a:t>
            </a:r>
            <a:r>
              <a:rPr lang="en-US" altLang="zh-CN" sz="163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ts val="4600"/>
              </a:lnSpc>
              <a:tabLst>
                <a:tab pos="25400" algn="l"/>
                <a:tab pos="38100" algn="l"/>
                <a:tab pos="50800" algn="l"/>
                <a:tab pos="114300" algn="l"/>
                <a:tab pos="1346200" algn="l"/>
                <a:tab pos="1422400" algn="l"/>
                <a:tab pos="2260600" algn="l"/>
              </a:tabLst>
            </a:pPr>
            <a:r>
              <a:rPr lang="en-US" altLang="zh-CN" sz="266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en-US" altLang="zh-CN" sz="266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6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将</a:t>
            </a:r>
            <a:r>
              <a:rPr lang="en-US" altLang="zh-CN" sz="266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属</a:t>
            </a:r>
            <a:r>
              <a:rPr lang="en-US" altLang="zh-CN" sz="266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于</a:t>
            </a:r>
            <a:r>
              <a:rPr lang="en-US" altLang="zh-CN" sz="266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特</a:t>
            </a:r>
            <a:r>
              <a:rPr lang="en-US" altLang="zh-CN" sz="266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征</a:t>
            </a:r>
            <a:r>
              <a:rPr lang="en-US" altLang="zh-CN" sz="266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值</a:t>
            </a:r>
            <a:r>
              <a:rPr lang="en-US" altLang="zh-CN" sz="281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</a:t>
            </a:r>
            <a:r>
              <a:rPr lang="en-US" altLang="zh-CN" sz="154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66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66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特</a:t>
            </a:r>
            <a:r>
              <a:rPr lang="en-US" altLang="zh-CN" sz="266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征</a:t>
            </a:r>
            <a:r>
              <a:rPr lang="en-US" altLang="zh-CN" sz="266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向</a:t>
            </a:r>
            <a:r>
              <a:rPr lang="en-US" altLang="zh-CN" sz="266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量</a:t>
            </a:r>
            <a:r>
              <a:rPr lang="en-US" altLang="zh-CN" sz="266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正</a:t>
            </a:r>
            <a:r>
              <a:rPr lang="en-US" altLang="zh-CN" sz="266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交</a:t>
            </a:r>
            <a:r>
              <a:rPr lang="en-US" altLang="zh-CN" sz="266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化</a:t>
            </a:r>
            <a:r>
              <a:rPr lang="en-US" altLang="zh-CN" sz="266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66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单</a:t>
            </a:r>
            <a:r>
              <a:rPr lang="en-US" altLang="zh-CN" sz="266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位</a:t>
            </a:r>
            <a:r>
              <a:rPr lang="en-US" altLang="zh-CN" sz="266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化</a:t>
            </a:r>
            <a:r>
              <a:rPr lang="en-US" altLang="zh-CN" sz="266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66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得</a:t>
            </a:r>
          </a:p>
          <a:p>
            <a:pPr>
              <a:lnSpc>
                <a:spcPts val="3800"/>
              </a:lnSpc>
              <a:tabLst>
                <a:tab pos="25400" algn="l"/>
                <a:tab pos="38100" algn="l"/>
                <a:tab pos="50800" algn="l"/>
                <a:tab pos="114300" algn="l"/>
                <a:tab pos="1346200" algn="l"/>
                <a:tab pos="1422400" algn="l"/>
                <a:tab pos="2260600" algn="l"/>
              </a:tabLst>
            </a:pPr>
            <a:r>
              <a:rPr lang="en-US" altLang="zh-CN" dirty="0" smtClean="0"/>
              <a:t>						</a:t>
            </a:r>
            <a:r>
              <a:rPr lang="en-US" altLang="zh-CN" sz="281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</a:t>
            </a:r>
            <a:r>
              <a:rPr lang="en-US" altLang="zh-CN" sz="154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66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1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</a:t>
            </a:r>
            <a:r>
              <a:rPr lang="en-US" altLang="zh-CN" sz="154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66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665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66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1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</a:t>
            </a:r>
            <a:r>
              <a:rPr lang="en-US" altLang="zh-CN" sz="1541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66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66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记</a:t>
            </a:r>
            <a:r>
              <a:rPr lang="en-US" altLang="zh-CN" sz="266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66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65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358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58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</a:t>
            </a:r>
            <a:r>
              <a:rPr lang="en-US" altLang="zh-CN" sz="281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</a:t>
            </a:r>
            <a:r>
              <a:rPr lang="en-US" altLang="zh-CN" sz="154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66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1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</a:t>
            </a:r>
            <a:r>
              <a:rPr lang="en-US" altLang="zh-CN" sz="154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66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665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66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1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</a:t>
            </a:r>
            <a:r>
              <a:rPr lang="en-US" altLang="zh-CN" sz="1541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58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</a:t>
            </a:r>
            <a:r>
              <a:rPr lang="en-US" altLang="zh-CN" sz="266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25400" algn="l"/>
                <a:tab pos="38100" algn="l"/>
                <a:tab pos="50800" algn="l"/>
                <a:tab pos="114300" algn="l"/>
                <a:tab pos="1346200" algn="l"/>
                <a:tab pos="1422400" algn="l"/>
                <a:tab pos="2260600" algn="l"/>
              </a:tabLst>
            </a:pPr>
            <a:r>
              <a:rPr lang="en-US" altLang="zh-CN" dirty="0" smtClean="0"/>
              <a:t>				</a:t>
            </a:r>
            <a:r>
              <a:rPr lang="en-US" altLang="zh-CN" sz="276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76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76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作正交变换</a:t>
            </a:r>
            <a:r>
              <a:rPr lang="en-US" altLang="zh-CN" sz="276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6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76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64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276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6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</a:t>
            </a:r>
            <a:r>
              <a:rPr lang="en-US" altLang="zh-CN" sz="276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76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则得</a:t>
            </a:r>
            <a:r>
              <a:rPr lang="en-US" altLang="zh-CN" sz="276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76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的标准形</a:t>
            </a:r>
          </a:p>
          <a:p>
            <a:pPr>
              <a:lnSpc>
                <a:spcPts val="4900"/>
              </a:lnSpc>
              <a:tabLst>
                <a:tab pos="25400" algn="l"/>
                <a:tab pos="38100" algn="l"/>
                <a:tab pos="50800" algn="l"/>
                <a:tab pos="114300" algn="l"/>
                <a:tab pos="1346200" algn="l"/>
                <a:tab pos="1422400" algn="l"/>
                <a:tab pos="2260600" algn="l"/>
              </a:tabLst>
            </a:pPr>
            <a:r>
              <a:rPr lang="en-US" altLang="zh-CN" dirty="0" smtClean="0"/>
              <a:t>					</a:t>
            </a:r>
            <a:r>
              <a:rPr lang="en-US" altLang="zh-CN" sz="276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76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64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292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21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</a:t>
            </a:r>
            <a:r>
              <a:rPr lang="en-US" altLang="zh-CN" sz="167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76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6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167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76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64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276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64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76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64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292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21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</a:t>
            </a:r>
            <a:r>
              <a:rPr lang="en-US" altLang="zh-CN" sz="167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76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6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167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6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76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41400" y="419100"/>
            <a:ext cx="0" cy="628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用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正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交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变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换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化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二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次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型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为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标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准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形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的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具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体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步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骤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61695"/>
            <a:ext cx="9144000" cy="6845300"/>
          </a:xfrm>
          <a:custGeom>
            <a:avLst/>
            <a:gdLst>
              <a:gd name="connsiteX0" fmla="*/ 0 w 9144000"/>
              <a:gd name="connsiteY0" fmla="*/ 0 h 6845300"/>
              <a:gd name="connsiteX1" fmla="*/ 9143999 w 9144000"/>
              <a:gd name="connsiteY1" fmla="*/ 0 h 6845300"/>
              <a:gd name="connsiteX2" fmla="*/ 9143999 w 9144000"/>
              <a:gd name="connsiteY2" fmla="*/ 6845299 h 6845300"/>
              <a:gd name="connsiteX3" fmla="*/ 0 w 9144000"/>
              <a:gd name="connsiteY3" fmla="*/ 6845299 h 6845300"/>
              <a:gd name="connsiteX4" fmla="*/ 0 w 9144000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45300">
                <a:moveTo>
                  <a:pt x="0" y="0"/>
                </a:moveTo>
                <a:lnTo>
                  <a:pt x="9143999" y="0"/>
                </a:lnTo>
                <a:lnTo>
                  <a:pt x="9143999" y="6845299"/>
                </a:lnTo>
                <a:lnTo>
                  <a:pt x="0" y="68452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95865" y="6913371"/>
            <a:ext cx="1317244" cy="299974"/>
          </a:xfrm>
          <a:custGeom>
            <a:avLst/>
            <a:gdLst>
              <a:gd name="connsiteX0" fmla="*/ 54355 w 1317244"/>
              <a:gd name="connsiteY0" fmla="*/ 6350 h 299974"/>
              <a:gd name="connsiteX1" fmla="*/ 6350 w 1317244"/>
              <a:gd name="connsiteY1" fmla="*/ 54356 h 299974"/>
              <a:gd name="connsiteX2" fmla="*/ 6350 w 1317244"/>
              <a:gd name="connsiteY2" fmla="*/ 245618 h 299974"/>
              <a:gd name="connsiteX3" fmla="*/ 54355 w 1317244"/>
              <a:gd name="connsiteY3" fmla="*/ 293623 h 299974"/>
              <a:gd name="connsiteX4" fmla="*/ 1263650 w 1317244"/>
              <a:gd name="connsiteY4" fmla="*/ 293623 h 299974"/>
              <a:gd name="connsiteX5" fmla="*/ 1310894 w 1317244"/>
              <a:gd name="connsiteY5" fmla="*/ 245618 h 299974"/>
              <a:gd name="connsiteX6" fmla="*/ 1310894 w 1317244"/>
              <a:gd name="connsiteY6" fmla="*/ 54356 h 299974"/>
              <a:gd name="connsiteX7" fmla="*/ 1263650 w 1317244"/>
              <a:gd name="connsiteY7" fmla="*/ 6350 h 299974"/>
              <a:gd name="connsiteX8" fmla="*/ 54355 w 1317244"/>
              <a:gd name="connsiteY8" fmla="*/ 6350 h 2999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7244" h="299974">
                <a:moveTo>
                  <a:pt x="54355" y="6350"/>
                </a:moveTo>
                <a:cubicBezTo>
                  <a:pt x="27686" y="6350"/>
                  <a:pt x="6350" y="27685"/>
                  <a:pt x="6350" y="54356"/>
                </a:cubicBezTo>
                <a:lnTo>
                  <a:pt x="6350" y="245618"/>
                </a:lnTo>
                <a:cubicBezTo>
                  <a:pt x="6350" y="272288"/>
                  <a:pt x="27686" y="293623"/>
                  <a:pt x="54355" y="293623"/>
                </a:cubicBezTo>
                <a:lnTo>
                  <a:pt x="1263650" y="293623"/>
                </a:lnTo>
                <a:cubicBezTo>
                  <a:pt x="1289558" y="293623"/>
                  <a:pt x="1310894" y="272288"/>
                  <a:pt x="1310894" y="245618"/>
                </a:cubicBezTo>
                <a:lnTo>
                  <a:pt x="1310894" y="54356"/>
                </a:lnTo>
                <a:cubicBezTo>
                  <a:pt x="1310894" y="27685"/>
                  <a:pt x="1289558" y="6350"/>
                  <a:pt x="1263650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92761" y="6903466"/>
            <a:ext cx="1319530" cy="299973"/>
          </a:xfrm>
          <a:custGeom>
            <a:avLst/>
            <a:gdLst>
              <a:gd name="connsiteX0" fmla="*/ 54355 w 1319530"/>
              <a:gd name="connsiteY0" fmla="*/ 6350 h 299973"/>
              <a:gd name="connsiteX1" fmla="*/ 6350 w 1319530"/>
              <a:gd name="connsiteY1" fmla="*/ 54355 h 299973"/>
              <a:gd name="connsiteX2" fmla="*/ 6350 w 1319530"/>
              <a:gd name="connsiteY2" fmla="*/ 246379 h 299973"/>
              <a:gd name="connsiteX3" fmla="*/ 54355 w 1319530"/>
              <a:gd name="connsiteY3" fmla="*/ 293623 h 299973"/>
              <a:gd name="connsiteX4" fmla="*/ 1265174 w 1319530"/>
              <a:gd name="connsiteY4" fmla="*/ 293623 h 299973"/>
              <a:gd name="connsiteX5" fmla="*/ 1313179 w 1319530"/>
              <a:gd name="connsiteY5" fmla="*/ 246379 h 299973"/>
              <a:gd name="connsiteX6" fmla="*/ 1313179 w 1319530"/>
              <a:gd name="connsiteY6" fmla="*/ 54355 h 299973"/>
              <a:gd name="connsiteX7" fmla="*/ 1265174 w 1319530"/>
              <a:gd name="connsiteY7" fmla="*/ 6350 h 299973"/>
              <a:gd name="connsiteX8" fmla="*/ 54355 w 1319530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30" h="299973">
                <a:moveTo>
                  <a:pt x="54355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4355" y="293623"/>
                </a:cubicBezTo>
                <a:lnTo>
                  <a:pt x="1265174" y="293623"/>
                </a:lnTo>
                <a:cubicBezTo>
                  <a:pt x="1291844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844" y="6350"/>
                  <a:pt x="1265174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605659" y="6903466"/>
            <a:ext cx="1319530" cy="299973"/>
          </a:xfrm>
          <a:custGeom>
            <a:avLst/>
            <a:gdLst>
              <a:gd name="connsiteX0" fmla="*/ 54355 w 1319530"/>
              <a:gd name="connsiteY0" fmla="*/ 6350 h 299973"/>
              <a:gd name="connsiteX1" fmla="*/ 6350 w 1319530"/>
              <a:gd name="connsiteY1" fmla="*/ 54355 h 299973"/>
              <a:gd name="connsiteX2" fmla="*/ 6350 w 1319530"/>
              <a:gd name="connsiteY2" fmla="*/ 246379 h 299973"/>
              <a:gd name="connsiteX3" fmla="*/ 54355 w 1319530"/>
              <a:gd name="connsiteY3" fmla="*/ 293623 h 299973"/>
              <a:gd name="connsiteX4" fmla="*/ 1265173 w 1319530"/>
              <a:gd name="connsiteY4" fmla="*/ 293623 h 299973"/>
              <a:gd name="connsiteX5" fmla="*/ 1313179 w 1319530"/>
              <a:gd name="connsiteY5" fmla="*/ 246379 h 299973"/>
              <a:gd name="connsiteX6" fmla="*/ 1313179 w 1319530"/>
              <a:gd name="connsiteY6" fmla="*/ 54355 h 299973"/>
              <a:gd name="connsiteX7" fmla="*/ 1265173 w 1319530"/>
              <a:gd name="connsiteY7" fmla="*/ 6350 h 299973"/>
              <a:gd name="connsiteX8" fmla="*/ 54355 w 1319530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30" h="299973">
                <a:moveTo>
                  <a:pt x="54355" y="6350"/>
                </a:moveTo>
                <a:cubicBezTo>
                  <a:pt x="28447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8447" y="293623"/>
                  <a:pt x="54355" y="293623"/>
                </a:cubicBezTo>
                <a:lnTo>
                  <a:pt x="1265173" y="293623"/>
                </a:lnTo>
                <a:cubicBezTo>
                  <a:pt x="1291843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843" y="6350"/>
                  <a:pt x="1265173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99591" y="6903466"/>
            <a:ext cx="1318768" cy="299973"/>
          </a:xfrm>
          <a:custGeom>
            <a:avLst/>
            <a:gdLst>
              <a:gd name="connsiteX0" fmla="*/ 54356 w 1318768"/>
              <a:gd name="connsiteY0" fmla="*/ 6350 h 299973"/>
              <a:gd name="connsiteX1" fmla="*/ 6350 w 1318768"/>
              <a:gd name="connsiteY1" fmla="*/ 54355 h 299973"/>
              <a:gd name="connsiteX2" fmla="*/ 6350 w 1318768"/>
              <a:gd name="connsiteY2" fmla="*/ 246379 h 299973"/>
              <a:gd name="connsiteX3" fmla="*/ 54356 w 1318768"/>
              <a:gd name="connsiteY3" fmla="*/ 293623 h 299973"/>
              <a:gd name="connsiteX4" fmla="*/ 1265173 w 1318768"/>
              <a:gd name="connsiteY4" fmla="*/ 293623 h 299973"/>
              <a:gd name="connsiteX5" fmla="*/ 1312418 w 1318768"/>
              <a:gd name="connsiteY5" fmla="*/ 246379 h 299973"/>
              <a:gd name="connsiteX6" fmla="*/ 1312418 w 1318768"/>
              <a:gd name="connsiteY6" fmla="*/ 54355 h 299973"/>
              <a:gd name="connsiteX7" fmla="*/ 1265173 w 1318768"/>
              <a:gd name="connsiteY7" fmla="*/ 6350 h 299973"/>
              <a:gd name="connsiteX8" fmla="*/ 54356 w 1318768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8" h="299973">
                <a:moveTo>
                  <a:pt x="54356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4356" y="293623"/>
                </a:cubicBezTo>
                <a:lnTo>
                  <a:pt x="1265173" y="293623"/>
                </a:lnTo>
                <a:cubicBezTo>
                  <a:pt x="1291082" y="293623"/>
                  <a:pt x="1312418" y="272288"/>
                  <a:pt x="1312418" y="246379"/>
                </a:cubicBezTo>
                <a:lnTo>
                  <a:pt x="1312418" y="54355"/>
                </a:lnTo>
                <a:cubicBezTo>
                  <a:pt x="1312418" y="28447"/>
                  <a:pt x="1291082" y="6350"/>
                  <a:pt x="1265173" y="6350"/>
                </a:cubicBezTo>
                <a:lnTo>
                  <a:pt x="54356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86693" y="6903466"/>
            <a:ext cx="1318767" cy="299973"/>
          </a:xfrm>
          <a:custGeom>
            <a:avLst/>
            <a:gdLst>
              <a:gd name="connsiteX0" fmla="*/ 53594 w 1318767"/>
              <a:gd name="connsiteY0" fmla="*/ 6350 h 299973"/>
              <a:gd name="connsiteX1" fmla="*/ 6350 w 1318767"/>
              <a:gd name="connsiteY1" fmla="*/ 54355 h 299973"/>
              <a:gd name="connsiteX2" fmla="*/ 6350 w 1318767"/>
              <a:gd name="connsiteY2" fmla="*/ 246379 h 299973"/>
              <a:gd name="connsiteX3" fmla="*/ 53594 w 1318767"/>
              <a:gd name="connsiteY3" fmla="*/ 293623 h 299973"/>
              <a:gd name="connsiteX4" fmla="*/ 1264411 w 1318767"/>
              <a:gd name="connsiteY4" fmla="*/ 293623 h 299973"/>
              <a:gd name="connsiteX5" fmla="*/ 1312417 w 1318767"/>
              <a:gd name="connsiteY5" fmla="*/ 246379 h 299973"/>
              <a:gd name="connsiteX6" fmla="*/ 1312417 w 1318767"/>
              <a:gd name="connsiteY6" fmla="*/ 54355 h 299973"/>
              <a:gd name="connsiteX7" fmla="*/ 1264411 w 1318767"/>
              <a:gd name="connsiteY7" fmla="*/ 6350 h 299973"/>
              <a:gd name="connsiteX8" fmla="*/ 53594 w 1318767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7" h="299973">
                <a:moveTo>
                  <a:pt x="53594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3594" y="293623"/>
                </a:cubicBezTo>
                <a:lnTo>
                  <a:pt x="1264411" y="293623"/>
                </a:lnTo>
                <a:cubicBezTo>
                  <a:pt x="1291082" y="293623"/>
                  <a:pt x="1312417" y="272288"/>
                  <a:pt x="1312417" y="246379"/>
                </a:cubicBezTo>
                <a:lnTo>
                  <a:pt x="1312417" y="54355"/>
                </a:lnTo>
                <a:cubicBezTo>
                  <a:pt x="1312417" y="28447"/>
                  <a:pt x="1291082" y="6350"/>
                  <a:pt x="1264411" y="6350"/>
                </a:cubicBezTo>
                <a:lnTo>
                  <a:pt x="5359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8489" y="6903466"/>
            <a:ext cx="1319529" cy="299973"/>
          </a:xfrm>
          <a:custGeom>
            <a:avLst/>
            <a:gdLst>
              <a:gd name="connsiteX0" fmla="*/ 54355 w 1319529"/>
              <a:gd name="connsiteY0" fmla="*/ 6350 h 299973"/>
              <a:gd name="connsiteX1" fmla="*/ 6350 w 1319529"/>
              <a:gd name="connsiteY1" fmla="*/ 54355 h 299973"/>
              <a:gd name="connsiteX2" fmla="*/ 6350 w 1319529"/>
              <a:gd name="connsiteY2" fmla="*/ 246379 h 299973"/>
              <a:gd name="connsiteX3" fmla="*/ 54355 w 1319529"/>
              <a:gd name="connsiteY3" fmla="*/ 293623 h 299973"/>
              <a:gd name="connsiteX4" fmla="*/ 1265173 w 1319529"/>
              <a:gd name="connsiteY4" fmla="*/ 293623 h 299973"/>
              <a:gd name="connsiteX5" fmla="*/ 1313179 w 1319529"/>
              <a:gd name="connsiteY5" fmla="*/ 246379 h 299973"/>
              <a:gd name="connsiteX6" fmla="*/ 1313179 w 1319529"/>
              <a:gd name="connsiteY6" fmla="*/ 54355 h 299973"/>
              <a:gd name="connsiteX7" fmla="*/ 1265173 w 1319529"/>
              <a:gd name="connsiteY7" fmla="*/ 6350 h 299973"/>
              <a:gd name="connsiteX8" fmla="*/ 54355 w 1319529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29" h="299973">
                <a:moveTo>
                  <a:pt x="54355" y="6350"/>
                </a:moveTo>
                <a:cubicBezTo>
                  <a:pt x="27686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6" y="293623"/>
                  <a:pt x="54355" y="293623"/>
                </a:cubicBezTo>
                <a:lnTo>
                  <a:pt x="1265173" y="293623"/>
                </a:lnTo>
                <a:cubicBezTo>
                  <a:pt x="1291082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082" y="6350"/>
                  <a:pt x="1265173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75319" y="6903466"/>
            <a:ext cx="1318768" cy="299973"/>
          </a:xfrm>
          <a:custGeom>
            <a:avLst/>
            <a:gdLst>
              <a:gd name="connsiteX0" fmla="*/ 53594 w 1318768"/>
              <a:gd name="connsiteY0" fmla="*/ 6350 h 299973"/>
              <a:gd name="connsiteX1" fmla="*/ 6350 w 1318768"/>
              <a:gd name="connsiteY1" fmla="*/ 54355 h 299973"/>
              <a:gd name="connsiteX2" fmla="*/ 6350 w 1318768"/>
              <a:gd name="connsiteY2" fmla="*/ 246379 h 299973"/>
              <a:gd name="connsiteX3" fmla="*/ 53594 w 1318768"/>
              <a:gd name="connsiteY3" fmla="*/ 293623 h 299973"/>
              <a:gd name="connsiteX4" fmla="*/ 1264412 w 1318768"/>
              <a:gd name="connsiteY4" fmla="*/ 293623 h 299973"/>
              <a:gd name="connsiteX5" fmla="*/ 1312418 w 1318768"/>
              <a:gd name="connsiteY5" fmla="*/ 246379 h 299973"/>
              <a:gd name="connsiteX6" fmla="*/ 1312418 w 1318768"/>
              <a:gd name="connsiteY6" fmla="*/ 54355 h 299973"/>
              <a:gd name="connsiteX7" fmla="*/ 1264412 w 1318768"/>
              <a:gd name="connsiteY7" fmla="*/ 6350 h 299973"/>
              <a:gd name="connsiteX8" fmla="*/ 53594 w 1318768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8" h="299973">
                <a:moveTo>
                  <a:pt x="53594" y="6350"/>
                </a:moveTo>
                <a:cubicBezTo>
                  <a:pt x="27686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6" y="293623"/>
                  <a:pt x="53594" y="293623"/>
                </a:cubicBezTo>
                <a:lnTo>
                  <a:pt x="1264412" y="293623"/>
                </a:lnTo>
                <a:cubicBezTo>
                  <a:pt x="1291082" y="293623"/>
                  <a:pt x="1312418" y="272288"/>
                  <a:pt x="1312418" y="246379"/>
                </a:cubicBezTo>
                <a:lnTo>
                  <a:pt x="1312418" y="54355"/>
                </a:lnTo>
                <a:cubicBezTo>
                  <a:pt x="1312418" y="28447"/>
                  <a:pt x="1291082" y="6350"/>
                  <a:pt x="1264412" y="6350"/>
                </a:cubicBezTo>
                <a:lnTo>
                  <a:pt x="5359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18447" y="2212594"/>
            <a:ext cx="18897" cy="1963420"/>
          </a:xfrm>
          <a:custGeom>
            <a:avLst/>
            <a:gdLst>
              <a:gd name="connsiteX0" fmla="*/ 6350 w 18897"/>
              <a:gd name="connsiteY0" fmla="*/ 6350 h 1963420"/>
              <a:gd name="connsiteX1" fmla="*/ 6350 w 18897"/>
              <a:gd name="connsiteY1" fmla="*/ 1957070 h 19634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8897" h="1963420">
                <a:moveTo>
                  <a:pt x="6350" y="6350"/>
                </a:moveTo>
                <a:lnTo>
                  <a:pt x="6350" y="195707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808607" y="2212594"/>
            <a:ext cx="18897" cy="1963420"/>
          </a:xfrm>
          <a:custGeom>
            <a:avLst/>
            <a:gdLst>
              <a:gd name="connsiteX0" fmla="*/ 6350 w 18897"/>
              <a:gd name="connsiteY0" fmla="*/ 6350 h 1963420"/>
              <a:gd name="connsiteX1" fmla="*/ 6350 w 18897"/>
              <a:gd name="connsiteY1" fmla="*/ 1957070 h 19634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8897" h="1963420">
                <a:moveTo>
                  <a:pt x="6350" y="6350"/>
                </a:moveTo>
                <a:lnTo>
                  <a:pt x="6350" y="195707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326963" y="4465250"/>
            <a:ext cx="36855" cy="1635391"/>
          </a:xfrm>
          <a:custGeom>
            <a:avLst/>
            <a:gdLst>
              <a:gd name="connsiteX0" fmla="*/ 9213 w 36855"/>
              <a:gd name="connsiteY0" fmla="*/ 9213 h 1635391"/>
              <a:gd name="connsiteX1" fmla="*/ 9213 w 36855"/>
              <a:gd name="connsiteY1" fmla="*/ 1626177 h 16353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6855" h="1635391">
                <a:moveTo>
                  <a:pt x="9213" y="9213"/>
                </a:moveTo>
                <a:lnTo>
                  <a:pt x="9213" y="162617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566225" y="4465250"/>
            <a:ext cx="36855" cy="1635391"/>
          </a:xfrm>
          <a:custGeom>
            <a:avLst/>
            <a:gdLst>
              <a:gd name="connsiteX0" fmla="*/ 9213 w 36855"/>
              <a:gd name="connsiteY0" fmla="*/ 9213 h 1635391"/>
              <a:gd name="connsiteX1" fmla="*/ 9213 w 36855"/>
              <a:gd name="connsiteY1" fmla="*/ 1626177 h 16353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6855" h="1635391">
                <a:moveTo>
                  <a:pt x="9213" y="9213"/>
                </a:moveTo>
                <a:lnTo>
                  <a:pt x="9213" y="162617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74657" y="4465250"/>
            <a:ext cx="36855" cy="1635391"/>
          </a:xfrm>
          <a:custGeom>
            <a:avLst/>
            <a:gdLst>
              <a:gd name="connsiteX0" fmla="*/ 9213 w 36855"/>
              <a:gd name="connsiteY0" fmla="*/ 9213 h 1635391"/>
              <a:gd name="connsiteX1" fmla="*/ 9213 w 36855"/>
              <a:gd name="connsiteY1" fmla="*/ 1626177 h 16353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6855" h="1635391">
                <a:moveTo>
                  <a:pt x="9213" y="9213"/>
                </a:moveTo>
                <a:lnTo>
                  <a:pt x="9213" y="162617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213919" y="4465250"/>
            <a:ext cx="36855" cy="1635391"/>
          </a:xfrm>
          <a:custGeom>
            <a:avLst/>
            <a:gdLst>
              <a:gd name="connsiteX0" fmla="*/ 9214 w 36855"/>
              <a:gd name="connsiteY0" fmla="*/ 9213 h 1635391"/>
              <a:gd name="connsiteX1" fmla="*/ 9214 w 36855"/>
              <a:gd name="connsiteY1" fmla="*/ 1626177 h 16353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6855" h="1635391">
                <a:moveTo>
                  <a:pt x="9214" y="9213"/>
                </a:moveTo>
                <a:lnTo>
                  <a:pt x="9214" y="162617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6908800"/>
            <a:ext cx="9169400" cy="304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2006600" y="4927600"/>
            <a:ext cx="7747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2941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294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941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7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10100" y="4851400"/>
            <a:ext cx="25654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							</a:tabLst>
            </a:pPr>
            <a:r>
              <a:rPr lang="en-US" altLang="zh-CN" sz="2941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941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7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7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94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941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29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41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7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altLang="zh-CN" sz="294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941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22700" y="69596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上页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135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下页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216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结束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181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返回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019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首页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33500" y="850900"/>
            <a:ext cx="70993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802" dirty="0" smtClean="0">
                <a:solidFill>
                  <a:srgbClr val="cc0000"/>
                </a:solidFill>
                <a:latin typeface="隶书" pitchFamily="18" charset="0"/>
                <a:cs typeface="隶书" pitchFamily="18" charset="0"/>
              </a:rPr>
              <a:t>性质４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802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行列式中如果有两行（列）元素成比</a:t>
            </a:r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例，则此行列式为零．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17900" y="2260600"/>
            <a:ext cx="419100" cy="193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25400" algn="l"/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73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6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25400" algn="l"/>
                <a:tab pos="177800" algn="l"/>
              </a:tabLst>
            </a:pPr>
            <a:r>
              <a:rPr lang="en-US" altLang="zh-CN" sz="273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6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22</a:t>
            </a:r>
          </a:p>
          <a:p>
            <a:pPr>
              <a:lnSpc>
                <a:spcPts val="3600"/>
              </a:lnSpc>
              <a:tabLst>
                <a:tab pos="25400" algn="l"/>
                <a:tab pos="177800" algn="l"/>
              </a:tabLst>
            </a:pPr>
            <a:r>
              <a:rPr lang="en-US" altLang="zh-CN" dirty="0" smtClean="0"/>
              <a:t>		</a:t>
            </a:r>
            <a:r>
              <a:rPr lang="en-US" altLang="zh-CN" sz="2737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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25400" algn="l"/>
                <a:tab pos="177800" algn="l"/>
              </a:tabLst>
            </a:pPr>
            <a:r>
              <a:rPr lang="en-US" altLang="zh-CN" sz="273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6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66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55900" y="2260600"/>
            <a:ext cx="406400" cy="193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165100" algn="l"/>
              </a:tabLst>
            </a:pPr>
            <a:r>
              <a:rPr lang="en-US" altLang="zh-CN" sz="273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6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165100" algn="l"/>
              </a:tabLst>
            </a:pPr>
            <a:r>
              <a:rPr lang="en-US" altLang="zh-CN" sz="273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6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21</a:t>
            </a:r>
          </a:p>
          <a:p>
            <a:pPr>
              <a:lnSpc>
                <a:spcPts val="3600"/>
              </a:lnSpc>
              <a:tabLst>
                <a:tab pos="165100" algn="l"/>
              </a:tabLst>
            </a:pPr>
            <a:r>
              <a:rPr lang="en-US" altLang="zh-CN" dirty="0" smtClean="0"/>
              <a:t>	</a:t>
            </a:r>
            <a:r>
              <a:rPr lang="en-US" altLang="zh-CN" sz="2737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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165100" algn="l"/>
              </a:tabLst>
            </a:pPr>
            <a:r>
              <a:rPr lang="en-US" altLang="zh-CN" sz="273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6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66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292600" y="2120900"/>
            <a:ext cx="3454400" cy="205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                <a:tab pos="1168400" algn="l"/>
              </a:tabLst>
            </a:pPr>
            <a:r>
              <a:rPr lang="en-US" altLang="zh-CN" sz="2737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737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3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73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6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6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73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3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273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3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6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73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3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</a:t>
            </a:r>
            <a:r>
              <a:rPr lang="en-US" altLang="zh-CN" sz="166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73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737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37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737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3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6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6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>
              <a:lnSpc>
                <a:spcPts val="4100"/>
              </a:lnSpc>
              <a:tabLst>
                <a:tab pos="1168400" algn="l"/>
              </a:tabLst>
            </a:pPr>
            <a:r>
              <a:rPr lang="en-US" altLang="zh-CN" sz="2737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737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3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73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6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6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73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3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273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3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73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</a:t>
            </a:r>
            <a:r>
              <a:rPr lang="en-US" altLang="zh-CN" sz="16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6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73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737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37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737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3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6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6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>
              <a:lnSpc>
                <a:spcPts val="3600"/>
              </a:lnSpc>
              <a:tabLst>
                <a:tab pos="1168400" algn="l"/>
              </a:tabLst>
            </a:pPr>
            <a:r>
              <a:rPr lang="en-US" altLang="zh-CN" dirty="0" smtClean="0"/>
              <a:t>	</a:t>
            </a:r>
            <a:r>
              <a:rPr lang="en-US" altLang="zh-CN" sz="2737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</a:t>
            </a:r>
            <a:r>
              <a:rPr lang="en-US" altLang="zh-CN" sz="2737" dirty="0" smtClean="0">
                <a:latin typeface="Times New Roman" pitchFamily="18" charset="0"/>
                <a:cs typeface="Times New Roman" pitchFamily="18" charset="0"/>
              </a:rPr>
              <a:t>                         </a:t>
            </a:r>
            <a:r>
              <a:rPr lang="en-US" altLang="zh-CN" sz="2737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</a:t>
            </a:r>
          </a:p>
          <a:p>
            <a:pPr>
              <a:lnSpc>
                <a:spcPts val="4600"/>
              </a:lnSpc>
              <a:tabLst>
                <a:tab pos="1168400" algn="l"/>
              </a:tabLst>
            </a:pPr>
            <a:r>
              <a:rPr lang="en-US" altLang="zh-CN" sz="2737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737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3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73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6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ni</a:t>
            </a:r>
            <a:r>
              <a:rPr lang="en-US" altLang="zh-CN" sz="273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3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273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3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6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ni</a:t>
            </a:r>
            <a:r>
              <a:rPr lang="en-US" altLang="zh-CN" sz="273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3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</a:t>
            </a:r>
            <a:r>
              <a:rPr lang="en-US" altLang="zh-CN" sz="273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3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737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37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737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3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6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33500" y="2006600"/>
            <a:ext cx="1270000" cy="134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723900" algn="l"/>
              </a:tabLst>
            </a:pPr>
            <a:r>
              <a:rPr lang="en-US" altLang="zh-CN" sz="2802" dirty="0" smtClean="0">
                <a:solidFill>
                  <a:srgbClr val="cc0000"/>
                </a:solidFill>
                <a:latin typeface="隶书" pitchFamily="18" charset="0"/>
                <a:cs typeface="隶书" pitchFamily="18" charset="0"/>
              </a:rPr>
              <a:t>性质</a:t>
            </a:r>
            <a:r>
              <a:rPr lang="en-US" altLang="zh-CN" sz="2802" dirty="0" smtClean="0">
                <a:solidFill>
                  <a:srgbClr val="cc0000"/>
                </a:solidFill>
                <a:latin typeface="隶书" pitchFamily="18" charset="0"/>
                <a:cs typeface="隶书" pitchFamily="18" charset="0"/>
              </a:rPr>
              <a:t>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800"/>
              </a:lnSpc>
              <a:tabLst>
                <a:tab pos="723900" algn="l"/>
              </a:tabLst>
            </a:pPr>
            <a:r>
              <a:rPr lang="en-US" altLang="zh-CN" dirty="0" smtClean="0"/>
              <a:t>	</a:t>
            </a:r>
            <a:r>
              <a:rPr lang="en-US" altLang="zh-CN" sz="273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73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3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21600" y="4394200"/>
            <a:ext cx="889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941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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4787900"/>
            <a:ext cx="889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941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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5549900"/>
            <a:ext cx="889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941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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74900" y="4533900"/>
            <a:ext cx="419100" cy="156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38100" algn="l"/>
              </a:tabLst>
            </a:pPr>
            <a:r>
              <a:rPr lang="en-US" altLang="zh-CN" sz="2941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7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2941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</a:p>
          <a:p>
            <a:pPr>
              <a:lnSpc>
                <a:spcPts val="3500"/>
              </a:lnSpc>
              <a:tabLst>
                <a:tab pos="38100" algn="l"/>
              </a:tabLst>
            </a:pPr>
            <a:r>
              <a:rPr lang="en-US" altLang="zh-CN" sz="2941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7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7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49600" y="4457700"/>
            <a:ext cx="368300" cy="156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							</a:tabLst>
            </a:pPr>
            <a:r>
              <a:rPr lang="en-US" altLang="zh-CN" sz="2941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941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941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2941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48100" y="4457700"/>
            <a:ext cx="3314700" cy="163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941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7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7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94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941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941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7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7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941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2941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7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294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941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</a:p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sz="2941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7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7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  <a:p>
            <a:pPr>
              <a:lnSpc>
                <a:spcPts val="2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941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941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941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941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altLang="zh-CN" sz="2941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94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941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</a:p>
          <a:p>
            <a:pPr>
              <a:lnSpc>
                <a:spcPts val="3500"/>
              </a:lnSpc>
              <a:tabLst>
                <a:tab pos="25400" algn="l"/>
              </a:tabLst>
            </a:pPr>
            <a:r>
              <a:rPr lang="en-US" altLang="zh-CN" sz="2941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7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ni</a:t>
            </a:r>
            <a:r>
              <a:rPr lang="en-US" altLang="zh-CN" sz="294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941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941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7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nn</a:t>
            </a:r>
            <a:r>
              <a:rPr lang="en-US" altLang="zh-CN" sz="2941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2941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7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7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94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941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493000" y="4457700"/>
            <a:ext cx="1625600" cy="163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38100" algn="l"/>
              </a:tabLst>
            </a:pPr>
            <a:r>
              <a:rPr lang="en-US" altLang="zh-CN" sz="2941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7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7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94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941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941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7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7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>
              <a:lnSpc>
                <a:spcPts val="3100"/>
              </a:lnSpc>
              <a:tabLst>
                <a:tab pos="38100" algn="l"/>
              </a:tabLst>
            </a:pPr>
            <a:r>
              <a:rPr lang="en-US" altLang="zh-CN" sz="2941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7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7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94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941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941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7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7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>
              <a:lnSpc>
                <a:spcPts val="25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2941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941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941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</a:p>
          <a:p>
            <a:pPr>
              <a:lnSpc>
                <a:spcPts val="3500"/>
              </a:lnSpc>
              <a:tabLst>
                <a:tab pos="38100" algn="l"/>
              </a:tabLst>
            </a:pPr>
            <a:r>
              <a:rPr lang="en-US" altLang="zh-CN" sz="2941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7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ni</a:t>
            </a:r>
            <a:r>
              <a:rPr lang="en-US" altLang="zh-CN" sz="294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941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941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7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61695"/>
            <a:ext cx="9144000" cy="6845300"/>
          </a:xfrm>
          <a:custGeom>
            <a:avLst/>
            <a:gdLst>
              <a:gd name="connsiteX0" fmla="*/ 0 w 9144000"/>
              <a:gd name="connsiteY0" fmla="*/ 0 h 6845300"/>
              <a:gd name="connsiteX1" fmla="*/ 9143999 w 9144000"/>
              <a:gd name="connsiteY1" fmla="*/ 0 h 6845300"/>
              <a:gd name="connsiteX2" fmla="*/ 9143999 w 9144000"/>
              <a:gd name="connsiteY2" fmla="*/ 6845299 h 6845300"/>
              <a:gd name="connsiteX3" fmla="*/ 0 w 9144000"/>
              <a:gd name="connsiteY3" fmla="*/ 6845299 h 6845300"/>
              <a:gd name="connsiteX4" fmla="*/ 0 w 9144000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45300">
                <a:moveTo>
                  <a:pt x="0" y="0"/>
                </a:moveTo>
                <a:lnTo>
                  <a:pt x="9143999" y="0"/>
                </a:lnTo>
                <a:lnTo>
                  <a:pt x="9143999" y="6845299"/>
                </a:lnTo>
                <a:lnTo>
                  <a:pt x="0" y="68452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95865" y="6913371"/>
            <a:ext cx="1317244" cy="299974"/>
          </a:xfrm>
          <a:custGeom>
            <a:avLst/>
            <a:gdLst>
              <a:gd name="connsiteX0" fmla="*/ 54355 w 1317244"/>
              <a:gd name="connsiteY0" fmla="*/ 6350 h 299974"/>
              <a:gd name="connsiteX1" fmla="*/ 6350 w 1317244"/>
              <a:gd name="connsiteY1" fmla="*/ 54356 h 299974"/>
              <a:gd name="connsiteX2" fmla="*/ 6350 w 1317244"/>
              <a:gd name="connsiteY2" fmla="*/ 245618 h 299974"/>
              <a:gd name="connsiteX3" fmla="*/ 54355 w 1317244"/>
              <a:gd name="connsiteY3" fmla="*/ 293623 h 299974"/>
              <a:gd name="connsiteX4" fmla="*/ 1263650 w 1317244"/>
              <a:gd name="connsiteY4" fmla="*/ 293623 h 299974"/>
              <a:gd name="connsiteX5" fmla="*/ 1310894 w 1317244"/>
              <a:gd name="connsiteY5" fmla="*/ 245618 h 299974"/>
              <a:gd name="connsiteX6" fmla="*/ 1310894 w 1317244"/>
              <a:gd name="connsiteY6" fmla="*/ 54356 h 299974"/>
              <a:gd name="connsiteX7" fmla="*/ 1263650 w 1317244"/>
              <a:gd name="connsiteY7" fmla="*/ 6350 h 299974"/>
              <a:gd name="connsiteX8" fmla="*/ 54355 w 1317244"/>
              <a:gd name="connsiteY8" fmla="*/ 6350 h 2999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7244" h="299974">
                <a:moveTo>
                  <a:pt x="54355" y="6350"/>
                </a:moveTo>
                <a:cubicBezTo>
                  <a:pt x="27686" y="6350"/>
                  <a:pt x="6350" y="27685"/>
                  <a:pt x="6350" y="54356"/>
                </a:cubicBezTo>
                <a:lnTo>
                  <a:pt x="6350" y="245618"/>
                </a:lnTo>
                <a:cubicBezTo>
                  <a:pt x="6350" y="272288"/>
                  <a:pt x="27686" y="293623"/>
                  <a:pt x="54355" y="293623"/>
                </a:cubicBezTo>
                <a:lnTo>
                  <a:pt x="1263650" y="293623"/>
                </a:lnTo>
                <a:cubicBezTo>
                  <a:pt x="1289558" y="293623"/>
                  <a:pt x="1310894" y="272288"/>
                  <a:pt x="1310894" y="245618"/>
                </a:cubicBezTo>
                <a:lnTo>
                  <a:pt x="1310894" y="54356"/>
                </a:lnTo>
                <a:cubicBezTo>
                  <a:pt x="1310894" y="27685"/>
                  <a:pt x="1289558" y="6350"/>
                  <a:pt x="1263650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92761" y="6903466"/>
            <a:ext cx="1319530" cy="299973"/>
          </a:xfrm>
          <a:custGeom>
            <a:avLst/>
            <a:gdLst>
              <a:gd name="connsiteX0" fmla="*/ 54355 w 1319530"/>
              <a:gd name="connsiteY0" fmla="*/ 6350 h 299973"/>
              <a:gd name="connsiteX1" fmla="*/ 6350 w 1319530"/>
              <a:gd name="connsiteY1" fmla="*/ 54355 h 299973"/>
              <a:gd name="connsiteX2" fmla="*/ 6350 w 1319530"/>
              <a:gd name="connsiteY2" fmla="*/ 246379 h 299973"/>
              <a:gd name="connsiteX3" fmla="*/ 54355 w 1319530"/>
              <a:gd name="connsiteY3" fmla="*/ 293623 h 299973"/>
              <a:gd name="connsiteX4" fmla="*/ 1265174 w 1319530"/>
              <a:gd name="connsiteY4" fmla="*/ 293623 h 299973"/>
              <a:gd name="connsiteX5" fmla="*/ 1313179 w 1319530"/>
              <a:gd name="connsiteY5" fmla="*/ 246379 h 299973"/>
              <a:gd name="connsiteX6" fmla="*/ 1313179 w 1319530"/>
              <a:gd name="connsiteY6" fmla="*/ 54355 h 299973"/>
              <a:gd name="connsiteX7" fmla="*/ 1265174 w 1319530"/>
              <a:gd name="connsiteY7" fmla="*/ 6350 h 299973"/>
              <a:gd name="connsiteX8" fmla="*/ 54355 w 1319530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30" h="299973">
                <a:moveTo>
                  <a:pt x="54355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4355" y="293623"/>
                </a:cubicBezTo>
                <a:lnTo>
                  <a:pt x="1265174" y="293623"/>
                </a:lnTo>
                <a:cubicBezTo>
                  <a:pt x="1291844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844" y="6350"/>
                  <a:pt x="1265174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605659" y="6903466"/>
            <a:ext cx="1319530" cy="299973"/>
          </a:xfrm>
          <a:custGeom>
            <a:avLst/>
            <a:gdLst>
              <a:gd name="connsiteX0" fmla="*/ 54355 w 1319530"/>
              <a:gd name="connsiteY0" fmla="*/ 6350 h 299973"/>
              <a:gd name="connsiteX1" fmla="*/ 6350 w 1319530"/>
              <a:gd name="connsiteY1" fmla="*/ 54355 h 299973"/>
              <a:gd name="connsiteX2" fmla="*/ 6350 w 1319530"/>
              <a:gd name="connsiteY2" fmla="*/ 246379 h 299973"/>
              <a:gd name="connsiteX3" fmla="*/ 54355 w 1319530"/>
              <a:gd name="connsiteY3" fmla="*/ 293623 h 299973"/>
              <a:gd name="connsiteX4" fmla="*/ 1265173 w 1319530"/>
              <a:gd name="connsiteY4" fmla="*/ 293623 h 299973"/>
              <a:gd name="connsiteX5" fmla="*/ 1313179 w 1319530"/>
              <a:gd name="connsiteY5" fmla="*/ 246379 h 299973"/>
              <a:gd name="connsiteX6" fmla="*/ 1313179 w 1319530"/>
              <a:gd name="connsiteY6" fmla="*/ 54355 h 299973"/>
              <a:gd name="connsiteX7" fmla="*/ 1265173 w 1319530"/>
              <a:gd name="connsiteY7" fmla="*/ 6350 h 299973"/>
              <a:gd name="connsiteX8" fmla="*/ 54355 w 1319530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30" h="299973">
                <a:moveTo>
                  <a:pt x="54355" y="6350"/>
                </a:moveTo>
                <a:cubicBezTo>
                  <a:pt x="28447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8447" y="293623"/>
                  <a:pt x="54355" y="293623"/>
                </a:cubicBezTo>
                <a:lnTo>
                  <a:pt x="1265173" y="293623"/>
                </a:lnTo>
                <a:cubicBezTo>
                  <a:pt x="1291843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843" y="6350"/>
                  <a:pt x="1265173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99591" y="6903466"/>
            <a:ext cx="1318768" cy="299973"/>
          </a:xfrm>
          <a:custGeom>
            <a:avLst/>
            <a:gdLst>
              <a:gd name="connsiteX0" fmla="*/ 54356 w 1318768"/>
              <a:gd name="connsiteY0" fmla="*/ 6350 h 299973"/>
              <a:gd name="connsiteX1" fmla="*/ 6350 w 1318768"/>
              <a:gd name="connsiteY1" fmla="*/ 54355 h 299973"/>
              <a:gd name="connsiteX2" fmla="*/ 6350 w 1318768"/>
              <a:gd name="connsiteY2" fmla="*/ 246379 h 299973"/>
              <a:gd name="connsiteX3" fmla="*/ 54356 w 1318768"/>
              <a:gd name="connsiteY3" fmla="*/ 293623 h 299973"/>
              <a:gd name="connsiteX4" fmla="*/ 1265173 w 1318768"/>
              <a:gd name="connsiteY4" fmla="*/ 293623 h 299973"/>
              <a:gd name="connsiteX5" fmla="*/ 1312418 w 1318768"/>
              <a:gd name="connsiteY5" fmla="*/ 246379 h 299973"/>
              <a:gd name="connsiteX6" fmla="*/ 1312418 w 1318768"/>
              <a:gd name="connsiteY6" fmla="*/ 54355 h 299973"/>
              <a:gd name="connsiteX7" fmla="*/ 1265173 w 1318768"/>
              <a:gd name="connsiteY7" fmla="*/ 6350 h 299973"/>
              <a:gd name="connsiteX8" fmla="*/ 54356 w 1318768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8" h="299973">
                <a:moveTo>
                  <a:pt x="54356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4356" y="293623"/>
                </a:cubicBezTo>
                <a:lnTo>
                  <a:pt x="1265173" y="293623"/>
                </a:lnTo>
                <a:cubicBezTo>
                  <a:pt x="1291082" y="293623"/>
                  <a:pt x="1312418" y="272288"/>
                  <a:pt x="1312418" y="246379"/>
                </a:cubicBezTo>
                <a:lnTo>
                  <a:pt x="1312418" y="54355"/>
                </a:lnTo>
                <a:cubicBezTo>
                  <a:pt x="1312418" y="28447"/>
                  <a:pt x="1291082" y="6350"/>
                  <a:pt x="1265173" y="6350"/>
                </a:cubicBezTo>
                <a:lnTo>
                  <a:pt x="54356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86693" y="6903466"/>
            <a:ext cx="1318767" cy="299973"/>
          </a:xfrm>
          <a:custGeom>
            <a:avLst/>
            <a:gdLst>
              <a:gd name="connsiteX0" fmla="*/ 53594 w 1318767"/>
              <a:gd name="connsiteY0" fmla="*/ 6350 h 299973"/>
              <a:gd name="connsiteX1" fmla="*/ 6350 w 1318767"/>
              <a:gd name="connsiteY1" fmla="*/ 54355 h 299973"/>
              <a:gd name="connsiteX2" fmla="*/ 6350 w 1318767"/>
              <a:gd name="connsiteY2" fmla="*/ 246379 h 299973"/>
              <a:gd name="connsiteX3" fmla="*/ 53594 w 1318767"/>
              <a:gd name="connsiteY3" fmla="*/ 293623 h 299973"/>
              <a:gd name="connsiteX4" fmla="*/ 1264411 w 1318767"/>
              <a:gd name="connsiteY4" fmla="*/ 293623 h 299973"/>
              <a:gd name="connsiteX5" fmla="*/ 1312417 w 1318767"/>
              <a:gd name="connsiteY5" fmla="*/ 246379 h 299973"/>
              <a:gd name="connsiteX6" fmla="*/ 1312417 w 1318767"/>
              <a:gd name="connsiteY6" fmla="*/ 54355 h 299973"/>
              <a:gd name="connsiteX7" fmla="*/ 1264411 w 1318767"/>
              <a:gd name="connsiteY7" fmla="*/ 6350 h 299973"/>
              <a:gd name="connsiteX8" fmla="*/ 53594 w 1318767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7" h="299973">
                <a:moveTo>
                  <a:pt x="53594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3594" y="293623"/>
                </a:cubicBezTo>
                <a:lnTo>
                  <a:pt x="1264411" y="293623"/>
                </a:lnTo>
                <a:cubicBezTo>
                  <a:pt x="1291082" y="293623"/>
                  <a:pt x="1312417" y="272288"/>
                  <a:pt x="1312417" y="246379"/>
                </a:cubicBezTo>
                <a:lnTo>
                  <a:pt x="1312417" y="54355"/>
                </a:lnTo>
                <a:cubicBezTo>
                  <a:pt x="1312417" y="28447"/>
                  <a:pt x="1291082" y="6350"/>
                  <a:pt x="1264411" y="6350"/>
                </a:cubicBezTo>
                <a:lnTo>
                  <a:pt x="5359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8489" y="6903466"/>
            <a:ext cx="1319529" cy="299973"/>
          </a:xfrm>
          <a:custGeom>
            <a:avLst/>
            <a:gdLst>
              <a:gd name="connsiteX0" fmla="*/ 54355 w 1319529"/>
              <a:gd name="connsiteY0" fmla="*/ 6350 h 299973"/>
              <a:gd name="connsiteX1" fmla="*/ 6350 w 1319529"/>
              <a:gd name="connsiteY1" fmla="*/ 54355 h 299973"/>
              <a:gd name="connsiteX2" fmla="*/ 6350 w 1319529"/>
              <a:gd name="connsiteY2" fmla="*/ 246379 h 299973"/>
              <a:gd name="connsiteX3" fmla="*/ 54355 w 1319529"/>
              <a:gd name="connsiteY3" fmla="*/ 293623 h 299973"/>
              <a:gd name="connsiteX4" fmla="*/ 1265173 w 1319529"/>
              <a:gd name="connsiteY4" fmla="*/ 293623 h 299973"/>
              <a:gd name="connsiteX5" fmla="*/ 1313179 w 1319529"/>
              <a:gd name="connsiteY5" fmla="*/ 246379 h 299973"/>
              <a:gd name="connsiteX6" fmla="*/ 1313179 w 1319529"/>
              <a:gd name="connsiteY6" fmla="*/ 54355 h 299973"/>
              <a:gd name="connsiteX7" fmla="*/ 1265173 w 1319529"/>
              <a:gd name="connsiteY7" fmla="*/ 6350 h 299973"/>
              <a:gd name="connsiteX8" fmla="*/ 54355 w 1319529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29" h="299973">
                <a:moveTo>
                  <a:pt x="54355" y="6350"/>
                </a:moveTo>
                <a:cubicBezTo>
                  <a:pt x="27686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6" y="293623"/>
                  <a:pt x="54355" y="293623"/>
                </a:cubicBezTo>
                <a:lnTo>
                  <a:pt x="1265173" y="293623"/>
                </a:lnTo>
                <a:cubicBezTo>
                  <a:pt x="1291082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082" y="6350"/>
                  <a:pt x="1265173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75319" y="6903466"/>
            <a:ext cx="1318768" cy="299973"/>
          </a:xfrm>
          <a:custGeom>
            <a:avLst/>
            <a:gdLst>
              <a:gd name="connsiteX0" fmla="*/ 53594 w 1318768"/>
              <a:gd name="connsiteY0" fmla="*/ 6350 h 299973"/>
              <a:gd name="connsiteX1" fmla="*/ 6350 w 1318768"/>
              <a:gd name="connsiteY1" fmla="*/ 54355 h 299973"/>
              <a:gd name="connsiteX2" fmla="*/ 6350 w 1318768"/>
              <a:gd name="connsiteY2" fmla="*/ 246379 h 299973"/>
              <a:gd name="connsiteX3" fmla="*/ 53594 w 1318768"/>
              <a:gd name="connsiteY3" fmla="*/ 293623 h 299973"/>
              <a:gd name="connsiteX4" fmla="*/ 1264412 w 1318768"/>
              <a:gd name="connsiteY4" fmla="*/ 293623 h 299973"/>
              <a:gd name="connsiteX5" fmla="*/ 1312418 w 1318768"/>
              <a:gd name="connsiteY5" fmla="*/ 246379 h 299973"/>
              <a:gd name="connsiteX6" fmla="*/ 1312418 w 1318768"/>
              <a:gd name="connsiteY6" fmla="*/ 54355 h 299973"/>
              <a:gd name="connsiteX7" fmla="*/ 1264412 w 1318768"/>
              <a:gd name="connsiteY7" fmla="*/ 6350 h 299973"/>
              <a:gd name="connsiteX8" fmla="*/ 53594 w 1318768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8" h="299973">
                <a:moveTo>
                  <a:pt x="53594" y="6350"/>
                </a:moveTo>
                <a:cubicBezTo>
                  <a:pt x="27686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6" y="293623"/>
                  <a:pt x="53594" y="293623"/>
                </a:cubicBezTo>
                <a:lnTo>
                  <a:pt x="1264412" y="293623"/>
                </a:lnTo>
                <a:cubicBezTo>
                  <a:pt x="1291082" y="293623"/>
                  <a:pt x="1312418" y="272288"/>
                  <a:pt x="1312418" y="246379"/>
                </a:cubicBezTo>
                <a:lnTo>
                  <a:pt x="1312418" y="54355"/>
                </a:lnTo>
                <a:cubicBezTo>
                  <a:pt x="1312418" y="28447"/>
                  <a:pt x="1291082" y="6350"/>
                  <a:pt x="1264412" y="6350"/>
                </a:cubicBezTo>
                <a:lnTo>
                  <a:pt x="5359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6908800"/>
            <a:ext cx="9169400" cy="304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822700" y="69596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上页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135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下页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216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结束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181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返回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019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首页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41400" y="838200"/>
            <a:ext cx="8623300" cy="435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38100" algn="l"/>
                <a:tab pos="50800" algn="l"/>
                <a:tab pos="88900" algn="l"/>
                <a:tab pos="800100" algn="l"/>
                <a:tab pos="6667500" algn="l"/>
              </a:tabLst>
            </a:pPr>
            <a:r>
              <a:rPr lang="en-US" altLang="zh-CN" sz="2802" dirty="0" smtClean="0">
                <a:solidFill>
                  <a:srgbClr val="cc0000"/>
                </a:solidFill>
                <a:latin typeface="隶书" pitchFamily="18" charset="0"/>
                <a:cs typeface="隶书" pitchFamily="18" charset="0"/>
              </a:rPr>
              <a:t>性质６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802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把行列式的某一列（行）的各元素乘以同一数</a:t>
            </a:r>
          </a:p>
          <a:p>
            <a:pPr>
              <a:lnSpc>
                <a:spcPts val="3300"/>
              </a:lnSpc>
              <a:tabLst>
                <a:tab pos="38100" algn="l"/>
                <a:tab pos="50800" algn="l"/>
                <a:tab pos="88900" algn="l"/>
                <a:tab pos="800100" algn="l"/>
                <a:tab pos="6667500" algn="l"/>
              </a:tabLst>
            </a:pPr>
            <a:r>
              <a:rPr lang="en-US" altLang="zh-CN" sz="2802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然后加到另一列(行)对应的元素上去，行列式不变．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38100" algn="l"/>
                <a:tab pos="50800" algn="l"/>
                <a:tab pos="88900" algn="l"/>
                <a:tab pos="800100" algn="l"/>
                <a:tab pos="6667500" algn="l"/>
              </a:tabLst>
            </a:pPr>
            <a:r>
              <a:rPr lang="en-US" altLang="zh-CN" sz="2802" dirty="0" smtClean="0">
                <a:solidFill>
                  <a:srgbClr val="cc0000"/>
                </a:solidFill>
                <a:latin typeface="隶书" pitchFamily="18" charset="0"/>
                <a:cs typeface="隶书" pitchFamily="18" charset="0"/>
              </a:rPr>
              <a:t>行列式按行（列）展开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200"/>
              </a:lnSpc>
              <a:tabLst>
                <a:tab pos="38100" algn="l"/>
                <a:tab pos="50800" algn="l"/>
                <a:tab pos="88900" algn="l"/>
                <a:tab pos="800100" algn="l"/>
                <a:tab pos="6667500" algn="l"/>
              </a:tabLst>
            </a:pPr>
            <a:r>
              <a:rPr lang="en-US" altLang="zh-CN" dirty="0" smtClean="0"/>
              <a:t>		</a:t>
            </a:r>
            <a:r>
              <a:rPr lang="en-US" altLang="zh-CN" sz="286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已知矩阵</a:t>
            </a:r>
            <a:r>
              <a:rPr lang="en-US" altLang="zh-CN" sz="286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6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6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64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286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6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6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56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sz="286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6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altLang="zh-CN" sz="286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则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38100" algn="l"/>
                <a:tab pos="50800" algn="l"/>
                <a:tab pos="88900" algn="l"/>
                <a:tab pos="800100" algn="l"/>
                <a:tab pos="6667500" algn="l"/>
              </a:tabLst>
            </a:pPr>
            <a:r>
              <a:rPr lang="en-US" altLang="zh-CN" dirty="0" smtClean="0"/>
              <a:t>			</a:t>
            </a:r>
            <a:r>
              <a:rPr lang="en-US" altLang="zh-CN" sz="1723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>
                <a:tab pos="38100" algn="l"/>
                <a:tab pos="50800" algn="l"/>
                <a:tab pos="88900" algn="l"/>
                <a:tab pos="800100" algn="l"/>
                <a:tab pos="6667500" algn="l"/>
              </a:tabLst>
            </a:pPr>
            <a:r>
              <a:rPr lang="en-US" altLang="zh-CN" dirty="0" smtClean="0"/>
              <a:t>					</a:t>
            </a:r>
            <a:r>
              <a:rPr lang="en-US" altLang="zh-CN" sz="298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98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8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98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98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当</a:t>
            </a:r>
            <a:r>
              <a:rPr lang="en-US" altLang="zh-CN" sz="298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81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98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81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</a:t>
            </a:r>
            <a:r>
              <a:rPr lang="en-US" altLang="zh-CN" sz="298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981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98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ts val="2400"/>
              </a:lnSpc>
              <a:tabLst>
                <a:tab pos="38100" algn="l"/>
                <a:tab pos="50800" algn="l"/>
                <a:tab pos="88900" algn="l"/>
                <a:tab pos="800100" algn="l"/>
                <a:tab pos="6667500" algn="l"/>
              </a:tabLst>
            </a:pPr>
            <a:r>
              <a:rPr lang="en-US" altLang="zh-CN" dirty="0" smtClean="0"/>
              <a:t>	</a:t>
            </a:r>
            <a:r>
              <a:rPr lang="en-US" altLang="zh-CN" sz="173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>
              <a:lnSpc>
                <a:spcPts val="3300"/>
              </a:lnSpc>
              <a:tabLst>
                <a:tab pos="38100" algn="l"/>
                <a:tab pos="50800" algn="l"/>
                <a:tab pos="88900" algn="l"/>
                <a:tab pos="800100" algn="l"/>
                <a:tab pos="6667500" algn="l"/>
              </a:tabLst>
            </a:pPr>
            <a:r>
              <a:rPr lang="en-US" altLang="zh-CN" dirty="0" smtClean="0"/>
              <a:t>				</a:t>
            </a:r>
            <a:r>
              <a:rPr lang="en-US" altLang="zh-CN" sz="3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                                     </a:t>
            </a:r>
            <a:r>
              <a:rPr lang="en-US" altLang="zh-CN" sz="30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3000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30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3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61695"/>
            <a:ext cx="9144000" cy="6845300"/>
          </a:xfrm>
          <a:custGeom>
            <a:avLst/>
            <a:gdLst>
              <a:gd name="connsiteX0" fmla="*/ 0 w 9144000"/>
              <a:gd name="connsiteY0" fmla="*/ 0 h 6845300"/>
              <a:gd name="connsiteX1" fmla="*/ 9143999 w 9144000"/>
              <a:gd name="connsiteY1" fmla="*/ 0 h 6845300"/>
              <a:gd name="connsiteX2" fmla="*/ 9143999 w 9144000"/>
              <a:gd name="connsiteY2" fmla="*/ 6845299 h 6845300"/>
              <a:gd name="connsiteX3" fmla="*/ 0 w 9144000"/>
              <a:gd name="connsiteY3" fmla="*/ 6845299 h 6845300"/>
              <a:gd name="connsiteX4" fmla="*/ 0 w 9144000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45300">
                <a:moveTo>
                  <a:pt x="0" y="0"/>
                </a:moveTo>
                <a:lnTo>
                  <a:pt x="9143999" y="0"/>
                </a:lnTo>
                <a:lnTo>
                  <a:pt x="9143999" y="6845299"/>
                </a:lnTo>
                <a:lnTo>
                  <a:pt x="0" y="68452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95865" y="6913371"/>
            <a:ext cx="1317244" cy="299974"/>
          </a:xfrm>
          <a:custGeom>
            <a:avLst/>
            <a:gdLst>
              <a:gd name="connsiteX0" fmla="*/ 54355 w 1317244"/>
              <a:gd name="connsiteY0" fmla="*/ 6350 h 299974"/>
              <a:gd name="connsiteX1" fmla="*/ 6350 w 1317244"/>
              <a:gd name="connsiteY1" fmla="*/ 54356 h 299974"/>
              <a:gd name="connsiteX2" fmla="*/ 6350 w 1317244"/>
              <a:gd name="connsiteY2" fmla="*/ 245618 h 299974"/>
              <a:gd name="connsiteX3" fmla="*/ 54355 w 1317244"/>
              <a:gd name="connsiteY3" fmla="*/ 293623 h 299974"/>
              <a:gd name="connsiteX4" fmla="*/ 1263650 w 1317244"/>
              <a:gd name="connsiteY4" fmla="*/ 293623 h 299974"/>
              <a:gd name="connsiteX5" fmla="*/ 1310894 w 1317244"/>
              <a:gd name="connsiteY5" fmla="*/ 245618 h 299974"/>
              <a:gd name="connsiteX6" fmla="*/ 1310894 w 1317244"/>
              <a:gd name="connsiteY6" fmla="*/ 54356 h 299974"/>
              <a:gd name="connsiteX7" fmla="*/ 1263650 w 1317244"/>
              <a:gd name="connsiteY7" fmla="*/ 6350 h 299974"/>
              <a:gd name="connsiteX8" fmla="*/ 54355 w 1317244"/>
              <a:gd name="connsiteY8" fmla="*/ 6350 h 2999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7244" h="299974">
                <a:moveTo>
                  <a:pt x="54355" y="6350"/>
                </a:moveTo>
                <a:cubicBezTo>
                  <a:pt x="27686" y="6350"/>
                  <a:pt x="6350" y="27685"/>
                  <a:pt x="6350" y="54356"/>
                </a:cubicBezTo>
                <a:lnTo>
                  <a:pt x="6350" y="245618"/>
                </a:lnTo>
                <a:cubicBezTo>
                  <a:pt x="6350" y="272288"/>
                  <a:pt x="27686" y="293623"/>
                  <a:pt x="54355" y="293623"/>
                </a:cubicBezTo>
                <a:lnTo>
                  <a:pt x="1263650" y="293623"/>
                </a:lnTo>
                <a:cubicBezTo>
                  <a:pt x="1289558" y="293623"/>
                  <a:pt x="1310894" y="272288"/>
                  <a:pt x="1310894" y="245618"/>
                </a:cubicBezTo>
                <a:lnTo>
                  <a:pt x="1310894" y="54356"/>
                </a:lnTo>
                <a:cubicBezTo>
                  <a:pt x="1310894" y="27685"/>
                  <a:pt x="1289558" y="6350"/>
                  <a:pt x="1263650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92761" y="6903466"/>
            <a:ext cx="1319530" cy="299973"/>
          </a:xfrm>
          <a:custGeom>
            <a:avLst/>
            <a:gdLst>
              <a:gd name="connsiteX0" fmla="*/ 54355 w 1319530"/>
              <a:gd name="connsiteY0" fmla="*/ 6350 h 299973"/>
              <a:gd name="connsiteX1" fmla="*/ 6350 w 1319530"/>
              <a:gd name="connsiteY1" fmla="*/ 54355 h 299973"/>
              <a:gd name="connsiteX2" fmla="*/ 6350 w 1319530"/>
              <a:gd name="connsiteY2" fmla="*/ 246379 h 299973"/>
              <a:gd name="connsiteX3" fmla="*/ 54355 w 1319530"/>
              <a:gd name="connsiteY3" fmla="*/ 293623 h 299973"/>
              <a:gd name="connsiteX4" fmla="*/ 1265174 w 1319530"/>
              <a:gd name="connsiteY4" fmla="*/ 293623 h 299973"/>
              <a:gd name="connsiteX5" fmla="*/ 1313179 w 1319530"/>
              <a:gd name="connsiteY5" fmla="*/ 246379 h 299973"/>
              <a:gd name="connsiteX6" fmla="*/ 1313179 w 1319530"/>
              <a:gd name="connsiteY6" fmla="*/ 54355 h 299973"/>
              <a:gd name="connsiteX7" fmla="*/ 1265174 w 1319530"/>
              <a:gd name="connsiteY7" fmla="*/ 6350 h 299973"/>
              <a:gd name="connsiteX8" fmla="*/ 54355 w 1319530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30" h="299973">
                <a:moveTo>
                  <a:pt x="54355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4355" y="293623"/>
                </a:cubicBezTo>
                <a:lnTo>
                  <a:pt x="1265174" y="293623"/>
                </a:lnTo>
                <a:cubicBezTo>
                  <a:pt x="1291844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844" y="6350"/>
                  <a:pt x="1265174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605659" y="6903466"/>
            <a:ext cx="1319530" cy="299973"/>
          </a:xfrm>
          <a:custGeom>
            <a:avLst/>
            <a:gdLst>
              <a:gd name="connsiteX0" fmla="*/ 54355 w 1319530"/>
              <a:gd name="connsiteY0" fmla="*/ 6350 h 299973"/>
              <a:gd name="connsiteX1" fmla="*/ 6350 w 1319530"/>
              <a:gd name="connsiteY1" fmla="*/ 54355 h 299973"/>
              <a:gd name="connsiteX2" fmla="*/ 6350 w 1319530"/>
              <a:gd name="connsiteY2" fmla="*/ 246379 h 299973"/>
              <a:gd name="connsiteX3" fmla="*/ 54355 w 1319530"/>
              <a:gd name="connsiteY3" fmla="*/ 293623 h 299973"/>
              <a:gd name="connsiteX4" fmla="*/ 1265173 w 1319530"/>
              <a:gd name="connsiteY4" fmla="*/ 293623 h 299973"/>
              <a:gd name="connsiteX5" fmla="*/ 1313179 w 1319530"/>
              <a:gd name="connsiteY5" fmla="*/ 246379 h 299973"/>
              <a:gd name="connsiteX6" fmla="*/ 1313179 w 1319530"/>
              <a:gd name="connsiteY6" fmla="*/ 54355 h 299973"/>
              <a:gd name="connsiteX7" fmla="*/ 1265173 w 1319530"/>
              <a:gd name="connsiteY7" fmla="*/ 6350 h 299973"/>
              <a:gd name="connsiteX8" fmla="*/ 54355 w 1319530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30" h="299973">
                <a:moveTo>
                  <a:pt x="54355" y="6350"/>
                </a:moveTo>
                <a:cubicBezTo>
                  <a:pt x="28447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8447" y="293623"/>
                  <a:pt x="54355" y="293623"/>
                </a:cubicBezTo>
                <a:lnTo>
                  <a:pt x="1265173" y="293623"/>
                </a:lnTo>
                <a:cubicBezTo>
                  <a:pt x="1291843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843" y="6350"/>
                  <a:pt x="1265173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99591" y="6903466"/>
            <a:ext cx="1318768" cy="299973"/>
          </a:xfrm>
          <a:custGeom>
            <a:avLst/>
            <a:gdLst>
              <a:gd name="connsiteX0" fmla="*/ 54356 w 1318768"/>
              <a:gd name="connsiteY0" fmla="*/ 6350 h 299973"/>
              <a:gd name="connsiteX1" fmla="*/ 6350 w 1318768"/>
              <a:gd name="connsiteY1" fmla="*/ 54355 h 299973"/>
              <a:gd name="connsiteX2" fmla="*/ 6350 w 1318768"/>
              <a:gd name="connsiteY2" fmla="*/ 246379 h 299973"/>
              <a:gd name="connsiteX3" fmla="*/ 54356 w 1318768"/>
              <a:gd name="connsiteY3" fmla="*/ 293623 h 299973"/>
              <a:gd name="connsiteX4" fmla="*/ 1265173 w 1318768"/>
              <a:gd name="connsiteY4" fmla="*/ 293623 h 299973"/>
              <a:gd name="connsiteX5" fmla="*/ 1312418 w 1318768"/>
              <a:gd name="connsiteY5" fmla="*/ 246379 h 299973"/>
              <a:gd name="connsiteX6" fmla="*/ 1312418 w 1318768"/>
              <a:gd name="connsiteY6" fmla="*/ 54355 h 299973"/>
              <a:gd name="connsiteX7" fmla="*/ 1265173 w 1318768"/>
              <a:gd name="connsiteY7" fmla="*/ 6350 h 299973"/>
              <a:gd name="connsiteX8" fmla="*/ 54356 w 1318768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8" h="299973">
                <a:moveTo>
                  <a:pt x="54356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4356" y="293623"/>
                </a:cubicBezTo>
                <a:lnTo>
                  <a:pt x="1265173" y="293623"/>
                </a:lnTo>
                <a:cubicBezTo>
                  <a:pt x="1291082" y="293623"/>
                  <a:pt x="1312418" y="272288"/>
                  <a:pt x="1312418" y="246379"/>
                </a:cubicBezTo>
                <a:lnTo>
                  <a:pt x="1312418" y="54355"/>
                </a:lnTo>
                <a:cubicBezTo>
                  <a:pt x="1312418" y="28447"/>
                  <a:pt x="1291082" y="6350"/>
                  <a:pt x="1265173" y="6350"/>
                </a:cubicBezTo>
                <a:lnTo>
                  <a:pt x="54356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86693" y="6903466"/>
            <a:ext cx="1318767" cy="299973"/>
          </a:xfrm>
          <a:custGeom>
            <a:avLst/>
            <a:gdLst>
              <a:gd name="connsiteX0" fmla="*/ 53594 w 1318767"/>
              <a:gd name="connsiteY0" fmla="*/ 6350 h 299973"/>
              <a:gd name="connsiteX1" fmla="*/ 6350 w 1318767"/>
              <a:gd name="connsiteY1" fmla="*/ 54355 h 299973"/>
              <a:gd name="connsiteX2" fmla="*/ 6350 w 1318767"/>
              <a:gd name="connsiteY2" fmla="*/ 246379 h 299973"/>
              <a:gd name="connsiteX3" fmla="*/ 53594 w 1318767"/>
              <a:gd name="connsiteY3" fmla="*/ 293623 h 299973"/>
              <a:gd name="connsiteX4" fmla="*/ 1264411 w 1318767"/>
              <a:gd name="connsiteY4" fmla="*/ 293623 h 299973"/>
              <a:gd name="connsiteX5" fmla="*/ 1312417 w 1318767"/>
              <a:gd name="connsiteY5" fmla="*/ 246379 h 299973"/>
              <a:gd name="connsiteX6" fmla="*/ 1312417 w 1318767"/>
              <a:gd name="connsiteY6" fmla="*/ 54355 h 299973"/>
              <a:gd name="connsiteX7" fmla="*/ 1264411 w 1318767"/>
              <a:gd name="connsiteY7" fmla="*/ 6350 h 299973"/>
              <a:gd name="connsiteX8" fmla="*/ 53594 w 1318767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7" h="299973">
                <a:moveTo>
                  <a:pt x="53594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3594" y="293623"/>
                </a:cubicBezTo>
                <a:lnTo>
                  <a:pt x="1264411" y="293623"/>
                </a:lnTo>
                <a:cubicBezTo>
                  <a:pt x="1291082" y="293623"/>
                  <a:pt x="1312417" y="272288"/>
                  <a:pt x="1312417" y="246379"/>
                </a:cubicBezTo>
                <a:lnTo>
                  <a:pt x="1312417" y="54355"/>
                </a:lnTo>
                <a:cubicBezTo>
                  <a:pt x="1312417" y="28447"/>
                  <a:pt x="1291082" y="6350"/>
                  <a:pt x="1264411" y="6350"/>
                </a:cubicBezTo>
                <a:lnTo>
                  <a:pt x="5359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8489" y="6903466"/>
            <a:ext cx="1319529" cy="299973"/>
          </a:xfrm>
          <a:custGeom>
            <a:avLst/>
            <a:gdLst>
              <a:gd name="connsiteX0" fmla="*/ 54355 w 1319529"/>
              <a:gd name="connsiteY0" fmla="*/ 6350 h 299973"/>
              <a:gd name="connsiteX1" fmla="*/ 6350 w 1319529"/>
              <a:gd name="connsiteY1" fmla="*/ 54355 h 299973"/>
              <a:gd name="connsiteX2" fmla="*/ 6350 w 1319529"/>
              <a:gd name="connsiteY2" fmla="*/ 246379 h 299973"/>
              <a:gd name="connsiteX3" fmla="*/ 54355 w 1319529"/>
              <a:gd name="connsiteY3" fmla="*/ 293623 h 299973"/>
              <a:gd name="connsiteX4" fmla="*/ 1265173 w 1319529"/>
              <a:gd name="connsiteY4" fmla="*/ 293623 h 299973"/>
              <a:gd name="connsiteX5" fmla="*/ 1313179 w 1319529"/>
              <a:gd name="connsiteY5" fmla="*/ 246379 h 299973"/>
              <a:gd name="connsiteX6" fmla="*/ 1313179 w 1319529"/>
              <a:gd name="connsiteY6" fmla="*/ 54355 h 299973"/>
              <a:gd name="connsiteX7" fmla="*/ 1265173 w 1319529"/>
              <a:gd name="connsiteY7" fmla="*/ 6350 h 299973"/>
              <a:gd name="connsiteX8" fmla="*/ 54355 w 1319529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29" h="299973">
                <a:moveTo>
                  <a:pt x="54355" y="6350"/>
                </a:moveTo>
                <a:cubicBezTo>
                  <a:pt x="27686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6" y="293623"/>
                  <a:pt x="54355" y="293623"/>
                </a:cubicBezTo>
                <a:lnTo>
                  <a:pt x="1265173" y="293623"/>
                </a:lnTo>
                <a:cubicBezTo>
                  <a:pt x="1291082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082" y="6350"/>
                  <a:pt x="1265173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75319" y="6903466"/>
            <a:ext cx="1318768" cy="299973"/>
          </a:xfrm>
          <a:custGeom>
            <a:avLst/>
            <a:gdLst>
              <a:gd name="connsiteX0" fmla="*/ 53594 w 1318768"/>
              <a:gd name="connsiteY0" fmla="*/ 6350 h 299973"/>
              <a:gd name="connsiteX1" fmla="*/ 6350 w 1318768"/>
              <a:gd name="connsiteY1" fmla="*/ 54355 h 299973"/>
              <a:gd name="connsiteX2" fmla="*/ 6350 w 1318768"/>
              <a:gd name="connsiteY2" fmla="*/ 246379 h 299973"/>
              <a:gd name="connsiteX3" fmla="*/ 53594 w 1318768"/>
              <a:gd name="connsiteY3" fmla="*/ 293623 h 299973"/>
              <a:gd name="connsiteX4" fmla="*/ 1264412 w 1318768"/>
              <a:gd name="connsiteY4" fmla="*/ 293623 h 299973"/>
              <a:gd name="connsiteX5" fmla="*/ 1312418 w 1318768"/>
              <a:gd name="connsiteY5" fmla="*/ 246379 h 299973"/>
              <a:gd name="connsiteX6" fmla="*/ 1312418 w 1318768"/>
              <a:gd name="connsiteY6" fmla="*/ 54355 h 299973"/>
              <a:gd name="connsiteX7" fmla="*/ 1264412 w 1318768"/>
              <a:gd name="connsiteY7" fmla="*/ 6350 h 299973"/>
              <a:gd name="connsiteX8" fmla="*/ 53594 w 1318768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8" h="299973">
                <a:moveTo>
                  <a:pt x="53594" y="6350"/>
                </a:moveTo>
                <a:cubicBezTo>
                  <a:pt x="27686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6" y="293623"/>
                  <a:pt x="53594" y="293623"/>
                </a:cubicBezTo>
                <a:lnTo>
                  <a:pt x="1264412" y="293623"/>
                </a:lnTo>
                <a:cubicBezTo>
                  <a:pt x="1291082" y="293623"/>
                  <a:pt x="1312418" y="272288"/>
                  <a:pt x="1312418" y="246379"/>
                </a:cubicBezTo>
                <a:lnTo>
                  <a:pt x="1312418" y="54355"/>
                </a:lnTo>
                <a:cubicBezTo>
                  <a:pt x="1312418" y="28447"/>
                  <a:pt x="1291082" y="6350"/>
                  <a:pt x="1264412" y="6350"/>
                </a:cubicBezTo>
                <a:lnTo>
                  <a:pt x="5359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32797" y="4491735"/>
            <a:ext cx="17945" cy="1782826"/>
          </a:xfrm>
          <a:custGeom>
            <a:avLst/>
            <a:gdLst>
              <a:gd name="connsiteX0" fmla="*/ 6350 w 17945"/>
              <a:gd name="connsiteY0" fmla="*/ 6350 h 1782826"/>
              <a:gd name="connsiteX1" fmla="*/ 6350 w 17945"/>
              <a:gd name="connsiteY1" fmla="*/ 1776476 h 17828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945" h="1782826">
                <a:moveTo>
                  <a:pt x="6350" y="6350"/>
                </a:moveTo>
                <a:lnTo>
                  <a:pt x="6350" y="177647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566803" y="4491735"/>
            <a:ext cx="17945" cy="1782826"/>
          </a:xfrm>
          <a:custGeom>
            <a:avLst/>
            <a:gdLst>
              <a:gd name="connsiteX0" fmla="*/ 6350 w 17945"/>
              <a:gd name="connsiteY0" fmla="*/ 6350 h 1782826"/>
              <a:gd name="connsiteX1" fmla="*/ 6350 w 17945"/>
              <a:gd name="connsiteY1" fmla="*/ 1776476 h 17828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945" h="1782826">
                <a:moveTo>
                  <a:pt x="6350" y="6350"/>
                </a:moveTo>
                <a:lnTo>
                  <a:pt x="6350" y="177647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6908800"/>
            <a:ext cx="9169400" cy="304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2247900" y="2806700"/>
            <a:ext cx="40513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>
							</a:tabLst>
            </a:pPr>
            <a:r>
              <a:rPr lang="en-US" altLang="zh-CN" sz="2525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</a:t>
            </a:r>
            <a:r>
              <a:rPr lang="en-US" altLang="zh-CN" sz="252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525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525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525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525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525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525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525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525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525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525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525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525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22700" y="69596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上页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135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下页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216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结束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181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返回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019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首页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17600" y="736600"/>
            <a:ext cx="4572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							</a:tabLst>
            </a:pPr>
            <a:r>
              <a:rPr lang="en-US" altLang="zh-CN" sz="3600" dirty="0" smtClean="0">
                <a:solidFill>
                  <a:srgbClr val="3333cc"/>
                </a:solidFill>
                <a:latin typeface="隶书" pitchFamily="18" charset="0"/>
                <a:cs typeface="隶书" pitchFamily="18" charset="0"/>
              </a:rPr>
              <a:t>三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35200" y="736600"/>
            <a:ext cx="22860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							</a:tabLst>
            </a:pPr>
            <a:r>
              <a:rPr lang="en-US" altLang="zh-CN" sz="3600" dirty="0" smtClean="0">
                <a:solidFill>
                  <a:srgbClr val="3333cc"/>
                </a:solidFill>
                <a:latin typeface="隶书" pitchFamily="18" charset="0"/>
                <a:cs typeface="隶书" pitchFamily="18" charset="0"/>
              </a:rPr>
              <a:t>克拉默法则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57300" y="1422400"/>
            <a:ext cx="24765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如果线性方程组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493000" y="2628900"/>
            <a:ext cx="3556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52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52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52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82700" y="1803400"/>
            <a:ext cx="5219700" cy="2425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965200" algn="l"/>
              </a:tabLst>
            </a:pPr>
            <a:r>
              <a:rPr lang="en-US" altLang="zh-CN" dirty="0" smtClean="0"/>
              <a:t>	</a:t>
            </a:r>
            <a:r>
              <a:rPr lang="en-US" altLang="zh-CN" sz="2525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</a:t>
            </a:r>
            <a:r>
              <a:rPr lang="en-US" altLang="zh-CN" sz="252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53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252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53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5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25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25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2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53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altLang="zh-CN" sz="252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53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5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25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2525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525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25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2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53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533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52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533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5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25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25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2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53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3700"/>
              </a:lnSpc>
              <a:tabLst>
                <a:tab pos="965200" algn="l"/>
              </a:tabLst>
            </a:pPr>
            <a:r>
              <a:rPr lang="en-US" altLang="zh-CN" dirty="0" smtClean="0"/>
              <a:t>	</a:t>
            </a:r>
            <a:r>
              <a:rPr lang="en-US" altLang="zh-CN" sz="2525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</a:t>
            </a:r>
            <a:r>
              <a:rPr lang="en-US" altLang="zh-CN" sz="252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53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altLang="zh-CN" sz="252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53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5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25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25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2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53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22</a:t>
            </a:r>
            <a:r>
              <a:rPr lang="en-US" altLang="zh-CN" sz="252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53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5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25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2525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525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25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2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53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533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52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533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5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25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25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2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53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1800"/>
              </a:lnSpc>
              <a:tabLst>
                <a:tab pos="965200" algn="l"/>
              </a:tabLst>
            </a:pPr>
            <a:r>
              <a:rPr lang="en-US" altLang="zh-CN" dirty="0" smtClean="0"/>
              <a:t>	</a:t>
            </a:r>
            <a:r>
              <a:rPr lang="en-US" altLang="zh-CN" sz="2525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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800"/>
              </a:lnSpc>
              <a:tabLst>
                <a:tab pos="965200" algn="l"/>
              </a:tabLst>
            </a:pPr>
            <a:r>
              <a:rPr lang="en-US" altLang="zh-CN" dirty="0" smtClean="0"/>
              <a:t>	</a:t>
            </a:r>
            <a:r>
              <a:rPr lang="en-US" altLang="zh-CN" sz="2525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</a:t>
            </a:r>
            <a:r>
              <a:rPr lang="en-US" altLang="zh-CN" sz="25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25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</a:t>
            </a:r>
            <a:r>
              <a:rPr lang="en-US" altLang="zh-CN" sz="252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533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53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52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53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5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25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25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2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533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53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52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53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5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25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2525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525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25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2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533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nn</a:t>
            </a:r>
            <a:r>
              <a:rPr lang="en-US" altLang="zh-CN" sz="252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533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5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25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25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2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533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965200" algn="l"/>
              </a:tabLst>
            </a:pPr>
            <a:r>
              <a:rPr lang="en-US" altLang="zh-CN" sz="2802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的系数行列式不等于零，即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251200" y="4940300"/>
            <a:ext cx="2247900" cy="133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88900" algn="l"/>
                <a:tab pos="673100" algn="l"/>
              </a:tabLst>
            </a:pPr>
            <a:r>
              <a:rPr lang="en-US" altLang="zh-CN" sz="2486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4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altLang="zh-CN" sz="2486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486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4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22</a:t>
            </a:r>
            <a:r>
              <a:rPr lang="en-US" altLang="zh-CN" sz="248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86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48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86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4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243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>
              <a:lnSpc>
                <a:spcPts val="3300"/>
              </a:lnSpc>
              <a:tabLst>
                <a:tab pos="88900" algn="l"/>
                <a:tab pos="673100" algn="l"/>
              </a:tabLst>
            </a:pPr>
            <a:r>
              <a:rPr lang="en-US" altLang="zh-CN" dirty="0" smtClean="0"/>
              <a:t>	</a:t>
            </a:r>
            <a:r>
              <a:rPr lang="en-US" altLang="zh-CN" sz="2486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486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486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486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486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486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486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88900" algn="l"/>
                <a:tab pos="673100" algn="l"/>
              </a:tabLst>
            </a:pPr>
            <a:r>
              <a:rPr lang="en-US" altLang="zh-CN" dirty="0" smtClean="0"/>
              <a:t>		</a:t>
            </a:r>
            <a:r>
              <a:rPr lang="en-US" altLang="zh-CN" sz="2486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43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24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8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86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48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86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43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nn</a:t>
            </a:r>
          </a:p>
          <a:p>
            <a:pPr>
              <a:lnSpc>
                <a:spcPts val="0"/>
              </a:lnSpc>
              <a:tabLst>
                <a:tab pos="88900" algn="l"/>
                <a:tab pos="673100" algn="l"/>
              </a:tabLst>
            </a:pPr>
            <a:r>
              <a:rPr lang="en-US" altLang="zh-CN" sz="2486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43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24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937000" y="4470400"/>
            <a:ext cx="15367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486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4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altLang="zh-CN" sz="248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86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48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86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4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243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289300" y="4533900"/>
            <a:ext cx="3175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486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4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67000" y="5143500"/>
            <a:ext cx="4699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							</a:tabLst>
            </a:pPr>
            <a:r>
              <a:rPr lang="en-US" altLang="zh-CN" sz="2486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48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86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02300" y="5118100"/>
            <a:ext cx="4826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							</a:tabLst>
            </a:pPr>
            <a:r>
              <a:rPr lang="en-US" altLang="zh-CN" sz="2886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</a:t>
            </a:r>
            <a:r>
              <a:rPr lang="en-US" altLang="zh-CN" sz="288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8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61695"/>
            <a:ext cx="9144000" cy="6845300"/>
          </a:xfrm>
          <a:custGeom>
            <a:avLst/>
            <a:gdLst>
              <a:gd name="connsiteX0" fmla="*/ 0 w 9144000"/>
              <a:gd name="connsiteY0" fmla="*/ 0 h 6845300"/>
              <a:gd name="connsiteX1" fmla="*/ 9143999 w 9144000"/>
              <a:gd name="connsiteY1" fmla="*/ 0 h 6845300"/>
              <a:gd name="connsiteX2" fmla="*/ 9143999 w 9144000"/>
              <a:gd name="connsiteY2" fmla="*/ 6845299 h 6845300"/>
              <a:gd name="connsiteX3" fmla="*/ 0 w 9144000"/>
              <a:gd name="connsiteY3" fmla="*/ 6845299 h 6845300"/>
              <a:gd name="connsiteX4" fmla="*/ 0 w 9144000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45300">
                <a:moveTo>
                  <a:pt x="0" y="0"/>
                </a:moveTo>
                <a:lnTo>
                  <a:pt x="9143999" y="0"/>
                </a:lnTo>
                <a:lnTo>
                  <a:pt x="9143999" y="6845299"/>
                </a:lnTo>
                <a:lnTo>
                  <a:pt x="0" y="68452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95865" y="6913371"/>
            <a:ext cx="1317244" cy="299974"/>
          </a:xfrm>
          <a:custGeom>
            <a:avLst/>
            <a:gdLst>
              <a:gd name="connsiteX0" fmla="*/ 54355 w 1317244"/>
              <a:gd name="connsiteY0" fmla="*/ 6350 h 299974"/>
              <a:gd name="connsiteX1" fmla="*/ 6350 w 1317244"/>
              <a:gd name="connsiteY1" fmla="*/ 54356 h 299974"/>
              <a:gd name="connsiteX2" fmla="*/ 6350 w 1317244"/>
              <a:gd name="connsiteY2" fmla="*/ 245618 h 299974"/>
              <a:gd name="connsiteX3" fmla="*/ 54355 w 1317244"/>
              <a:gd name="connsiteY3" fmla="*/ 293623 h 299974"/>
              <a:gd name="connsiteX4" fmla="*/ 1263650 w 1317244"/>
              <a:gd name="connsiteY4" fmla="*/ 293623 h 299974"/>
              <a:gd name="connsiteX5" fmla="*/ 1310894 w 1317244"/>
              <a:gd name="connsiteY5" fmla="*/ 245618 h 299974"/>
              <a:gd name="connsiteX6" fmla="*/ 1310894 w 1317244"/>
              <a:gd name="connsiteY6" fmla="*/ 54356 h 299974"/>
              <a:gd name="connsiteX7" fmla="*/ 1263650 w 1317244"/>
              <a:gd name="connsiteY7" fmla="*/ 6350 h 299974"/>
              <a:gd name="connsiteX8" fmla="*/ 54355 w 1317244"/>
              <a:gd name="connsiteY8" fmla="*/ 6350 h 2999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7244" h="299974">
                <a:moveTo>
                  <a:pt x="54355" y="6350"/>
                </a:moveTo>
                <a:cubicBezTo>
                  <a:pt x="27686" y="6350"/>
                  <a:pt x="6350" y="27685"/>
                  <a:pt x="6350" y="54356"/>
                </a:cubicBezTo>
                <a:lnTo>
                  <a:pt x="6350" y="245618"/>
                </a:lnTo>
                <a:cubicBezTo>
                  <a:pt x="6350" y="272288"/>
                  <a:pt x="27686" y="293623"/>
                  <a:pt x="54355" y="293623"/>
                </a:cubicBezTo>
                <a:lnTo>
                  <a:pt x="1263650" y="293623"/>
                </a:lnTo>
                <a:cubicBezTo>
                  <a:pt x="1289558" y="293623"/>
                  <a:pt x="1310894" y="272288"/>
                  <a:pt x="1310894" y="245618"/>
                </a:cubicBezTo>
                <a:lnTo>
                  <a:pt x="1310894" y="54356"/>
                </a:lnTo>
                <a:cubicBezTo>
                  <a:pt x="1310894" y="27685"/>
                  <a:pt x="1289558" y="6350"/>
                  <a:pt x="1263650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92761" y="6903466"/>
            <a:ext cx="1319530" cy="299973"/>
          </a:xfrm>
          <a:custGeom>
            <a:avLst/>
            <a:gdLst>
              <a:gd name="connsiteX0" fmla="*/ 54355 w 1319530"/>
              <a:gd name="connsiteY0" fmla="*/ 6350 h 299973"/>
              <a:gd name="connsiteX1" fmla="*/ 6350 w 1319530"/>
              <a:gd name="connsiteY1" fmla="*/ 54355 h 299973"/>
              <a:gd name="connsiteX2" fmla="*/ 6350 w 1319530"/>
              <a:gd name="connsiteY2" fmla="*/ 246379 h 299973"/>
              <a:gd name="connsiteX3" fmla="*/ 54355 w 1319530"/>
              <a:gd name="connsiteY3" fmla="*/ 293623 h 299973"/>
              <a:gd name="connsiteX4" fmla="*/ 1265174 w 1319530"/>
              <a:gd name="connsiteY4" fmla="*/ 293623 h 299973"/>
              <a:gd name="connsiteX5" fmla="*/ 1313179 w 1319530"/>
              <a:gd name="connsiteY5" fmla="*/ 246379 h 299973"/>
              <a:gd name="connsiteX6" fmla="*/ 1313179 w 1319530"/>
              <a:gd name="connsiteY6" fmla="*/ 54355 h 299973"/>
              <a:gd name="connsiteX7" fmla="*/ 1265174 w 1319530"/>
              <a:gd name="connsiteY7" fmla="*/ 6350 h 299973"/>
              <a:gd name="connsiteX8" fmla="*/ 54355 w 1319530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30" h="299973">
                <a:moveTo>
                  <a:pt x="54355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4355" y="293623"/>
                </a:cubicBezTo>
                <a:lnTo>
                  <a:pt x="1265174" y="293623"/>
                </a:lnTo>
                <a:cubicBezTo>
                  <a:pt x="1291844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844" y="6350"/>
                  <a:pt x="1265174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605659" y="6903466"/>
            <a:ext cx="1319530" cy="299973"/>
          </a:xfrm>
          <a:custGeom>
            <a:avLst/>
            <a:gdLst>
              <a:gd name="connsiteX0" fmla="*/ 54355 w 1319530"/>
              <a:gd name="connsiteY0" fmla="*/ 6350 h 299973"/>
              <a:gd name="connsiteX1" fmla="*/ 6350 w 1319530"/>
              <a:gd name="connsiteY1" fmla="*/ 54355 h 299973"/>
              <a:gd name="connsiteX2" fmla="*/ 6350 w 1319530"/>
              <a:gd name="connsiteY2" fmla="*/ 246379 h 299973"/>
              <a:gd name="connsiteX3" fmla="*/ 54355 w 1319530"/>
              <a:gd name="connsiteY3" fmla="*/ 293623 h 299973"/>
              <a:gd name="connsiteX4" fmla="*/ 1265173 w 1319530"/>
              <a:gd name="connsiteY4" fmla="*/ 293623 h 299973"/>
              <a:gd name="connsiteX5" fmla="*/ 1313179 w 1319530"/>
              <a:gd name="connsiteY5" fmla="*/ 246379 h 299973"/>
              <a:gd name="connsiteX6" fmla="*/ 1313179 w 1319530"/>
              <a:gd name="connsiteY6" fmla="*/ 54355 h 299973"/>
              <a:gd name="connsiteX7" fmla="*/ 1265173 w 1319530"/>
              <a:gd name="connsiteY7" fmla="*/ 6350 h 299973"/>
              <a:gd name="connsiteX8" fmla="*/ 54355 w 1319530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30" h="299973">
                <a:moveTo>
                  <a:pt x="54355" y="6350"/>
                </a:moveTo>
                <a:cubicBezTo>
                  <a:pt x="28447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8447" y="293623"/>
                  <a:pt x="54355" y="293623"/>
                </a:cubicBezTo>
                <a:lnTo>
                  <a:pt x="1265173" y="293623"/>
                </a:lnTo>
                <a:cubicBezTo>
                  <a:pt x="1291843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843" y="6350"/>
                  <a:pt x="1265173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99591" y="6903466"/>
            <a:ext cx="1318768" cy="299973"/>
          </a:xfrm>
          <a:custGeom>
            <a:avLst/>
            <a:gdLst>
              <a:gd name="connsiteX0" fmla="*/ 54356 w 1318768"/>
              <a:gd name="connsiteY0" fmla="*/ 6350 h 299973"/>
              <a:gd name="connsiteX1" fmla="*/ 6350 w 1318768"/>
              <a:gd name="connsiteY1" fmla="*/ 54355 h 299973"/>
              <a:gd name="connsiteX2" fmla="*/ 6350 w 1318768"/>
              <a:gd name="connsiteY2" fmla="*/ 246379 h 299973"/>
              <a:gd name="connsiteX3" fmla="*/ 54356 w 1318768"/>
              <a:gd name="connsiteY3" fmla="*/ 293623 h 299973"/>
              <a:gd name="connsiteX4" fmla="*/ 1265173 w 1318768"/>
              <a:gd name="connsiteY4" fmla="*/ 293623 h 299973"/>
              <a:gd name="connsiteX5" fmla="*/ 1312418 w 1318768"/>
              <a:gd name="connsiteY5" fmla="*/ 246379 h 299973"/>
              <a:gd name="connsiteX6" fmla="*/ 1312418 w 1318768"/>
              <a:gd name="connsiteY6" fmla="*/ 54355 h 299973"/>
              <a:gd name="connsiteX7" fmla="*/ 1265173 w 1318768"/>
              <a:gd name="connsiteY7" fmla="*/ 6350 h 299973"/>
              <a:gd name="connsiteX8" fmla="*/ 54356 w 1318768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8" h="299973">
                <a:moveTo>
                  <a:pt x="54356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4356" y="293623"/>
                </a:cubicBezTo>
                <a:lnTo>
                  <a:pt x="1265173" y="293623"/>
                </a:lnTo>
                <a:cubicBezTo>
                  <a:pt x="1291082" y="293623"/>
                  <a:pt x="1312418" y="272288"/>
                  <a:pt x="1312418" y="246379"/>
                </a:cubicBezTo>
                <a:lnTo>
                  <a:pt x="1312418" y="54355"/>
                </a:lnTo>
                <a:cubicBezTo>
                  <a:pt x="1312418" y="28447"/>
                  <a:pt x="1291082" y="6350"/>
                  <a:pt x="1265173" y="6350"/>
                </a:cubicBezTo>
                <a:lnTo>
                  <a:pt x="54356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86693" y="6903466"/>
            <a:ext cx="1318767" cy="299973"/>
          </a:xfrm>
          <a:custGeom>
            <a:avLst/>
            <a:gdLst>
              <a:gd name="connsiteX0" fmla="*/ 53594 w 1318767"/>
              <a:gd name="connsiteY0" fmla="*/ 6350 h 299973"/>
              <a:gd name="connsiteX1" fmla="*/ 6350 w 1318767"/>
              <a:gd name="connsiteY1" fmla="*/ 54355 h 299973"/>
              <a:gd name="connsiteX2" fmla="*/ 6350 w 1318767"/>
              <a:gd name="connsiteY2" fmla="*/ 246379 h 299973"/>
              <a:gd name="connsiteX3" fmla="*/ 53594 w 1318767"/>
              <a:gd name="connsiteY3" fmla="*/ 293623 h 299973"/>
              <a:gd name="connsiteX4" fmla="*/ 1264411 w 1318767"/>
              <a:gd name="connsiteY4" fmla="*/ 293623 h 299973"/>
              <a:gd name="connsiteX5" fmla="*/ 1312417 w 1318767"/>
              <a:gd name="connsiteY5" fmla="*/ 246379 h 299973"/>
              <a:gd name="connsiteX6" fmla="*/ 1312417 w 1318767"/>
              <a:gd name="connsiteY6" fmla="*/ 54355 h 299973"/>
              <a:gd name="connsiteX7" fmla="*/ 1264411 w 1318767"/>
              <a:gd name="connsiteY7" fmla="*/ 6350 h 299973"/>
              <a:gd name="connsiteX8" fmla="*/ 53594 w 1318767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7" h="299973">
                <a:moveTo>
                  <a:pt x="53594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3594" y="293623"/>
                </a:cubicBezTo>
                <a:lnTo>
                  <a:pt x="1264411" y="293623"/>
                </a:lnTo>
                <a:cubicBezTo>
                  <a:pt x="1291082" y="293623"/>
                  <a:pt x="1312417" y="272288"/>
                  <a:pt x="1312417" y="246379"/>
                </a:cubicBezTo>
                <a:lnTo>
                  <a:pt x="1312417" y="54355"/>
                </a:lnTo>
                <a:cubicBezTo>
                  <a:pt x="1312417" y="28447"/>
                  <a:pt x="1291082" y="6350"/>
                  <a:pt x="1264411" y="6350"/>
                </a:cubicBezTo>
                <a:lnTo>
                  <a:pt x="5359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8489" y="6903466"/>
            <a:ext cx="1319529" cy="299973"/>
          </a:xfrm>
          <a:custGeom>
            <a:avLst/>
            <a:gdLst>
              <a:gd name="connsiteX0" fmla="*/ 54355 w 1319529"/>
              <a:gd name="connsiteY0" fmla="*/ 6350 h 299973"/>
              <a:gd name="connsiteX1" fmla="*/ 6350 w 1319529"/>
              <a:gd name="connsiteY1" fmla="*/ 54355 h 299973"/>
              <a:gd name="connsiteX2" fmla="*/ 6350 w 1319529"/>
              <a:gd name="connsiteY2" fmla="*/ 246379 h 299973"/>
              <a:gd name="connsiteX3" fmla="*/ 54355 w 1319529"/>
              <a:gd name="connsiteY3" fmla="*/ 293623 h 299973"/>
              <a:gd name="connsiteX4" fmla="*/ 1265173 w 1319529"/>
              <a:gd name="connsiteY4" fmla="*/ 293623 h 299973"/>
              <a:gd name="connsiteX5" fmla="*/ 1313179 w 1319529"/>
              <a:gd name="connsiteY5" fmla="*/ 246379 h 299973"/>
              <a:gd name="connsiteX6" fmla="*/ 1313179 w 1319529"/>
              <a:gd name="connsiteY6" fmla="*/ 54355 h 299973"/>
              <a:gd name="connsiteX7" fmla="*/ 1265173 w 1319529"/>
              <a:gd name="connsiteY7" fmla="*/ 6350 h 299973"/>
              <a:gd name="connsiteX8" fmla="*/ 54355 w 1319529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29" h="299973">
                <a:moveTo>
                  <a:pt x="54355" y="6350"/>
                </a:moveTo>
                <a:cubicBezTo>
                  <a:pt x="27686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6" y="293623"/>
                  <a:pt x="54355" y="293623"/>
                </a:cubicBezTo>
                <a:lnTo>
                  <a:pt x="1265173" y="293623"/>
                </a:lnTo>
                <a:cubicBezTo>
                  <a:pt x="1291082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082" y="6350"/>
                  <a:pt x="1265173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75319" y="6903466"/>
            <a:ext cx="1318768" cy="299973"/>
          </a:xfrm>
          <a:custGeom>
            <a:avLst/>
            <a:gdLst>
              <a:gd name="connsiteX0" fmla="*/ 53594 w 1318768"/>
              <a:gd name="connsiteY0" fmla="*/ 6350 h 299973"/>
              <a:gd name="connsiteX1" fmla="*/ 6350 w 1318768"/>
              <a:gd name="connsiteY1" fmla="*/ 54355 h 299973"/>
              <a:gd name="connsiteX2" fmla="*/ 6350 w 1318768"/>
              <a:gd name="connsiteY2" fmla="*/ 246379 h 299973"/>
              <a:gd name="connsiteX3" fmla="*/ 53594 w 1318768"/>
              <a:gd name="connsiteY3" fmla="*/ 293623 h 299973"/>
              <a:gd name="connsiteX4" fmla="*/ 1264412 w 1318768"/>
              <a:gd name="connsiteY4" fmla="*/ 293623 h 299973"/>
              <a:gd name="connsiteX5" fmla="*/ 1312418 w 1318768"/>
              <a:gd name="connsiteY5" fmla="*/ 246379 h 299973"/>
              <a:gd name="connsiteX6" fmla="*/ 1312418 w 1318768"/>
              <a:gd name="connsiteY6" fmla="*/ 54355 h 299973"/>
              <a:gd name="connsiteX7" fmla="*/ 1264412 w 1318768"/>
              <a:gd name="connsiteY7" fmla="*/ 6350 h 299973"/>
              <a:gd name="connsiteX8" fmla="*/ 53594 w 1318768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8" h="299973">
                <a:moveTo>
                  <a:pt x="53594" y="6350"/>
                </a:moveTo>
                <a:cubicBezTo>
                  <a:pt x="27686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6" y="293623"/>
                  <a:pt x="53594" y="293623"/>
                </a:cubicBezTo>
                <a:lnTo>
                  <a:pt x="1264412" y="293623"/>
                </a:lnTo>
                <a:cubicBezTo>
                  <a:pt x="1291082" y="293623"/>
                  <a:pt x="1312418" y="272288"/>
                  <a:pt x="1312418" y="246379"/>
                </a:cubicBezTo>
                <a:lnTo>
                  <a:pt x="1312418" y="54355"/>
                </a:lnTo>
                <a:cubicBezTo>
                  <a:pt x="1312418" y="28447"/>
                  <a:pt x="1291082" y="6350"/>
                  <a:pt x="1264412" y="6350"/>
                </a:cubicBezTo>
                <a:lnTo>
                  <a:pt x="5359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49027" y="4330953"/>
            <a:ext cx="19037" cy="1657095"/>
          </a:xfrm>
          <a:custGeom>
            <a:avLst/>
            <a:gdLst>
              <a:gd name="connsiteX0" fmla="*/ 6350 w 19037"/>
              <a:gd name="connsiteY0" fmla="*/ 6350 h 1657095"/>
              <a:gd name="connsiteX1" fmla="*/ 6350 w 19037"/>
              <a:gd name="connsiteY1" fmla="*/ 1650746 h 16570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9037" h="1657095">
                <a:moveTo>
                  <a:pt x="6350" y="6350"/>
                </a:moveTo>
                <a:lnTo>
                  <a:pt x="6350" y="165074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820799" y="4330953"/>
            <a:ext cx="19037" cy="1657095"/>
          </a:xfrm>
          <a:custGeom>
            <a:avLst/>
            <a:gdLst>
              <a:gd name="connsiteX0" fmla="*/ 6350 w 19037"/>
              <a:gd name="connsiteY0" fmla="*/ 6350 h 1657095"/>
              <a:gd name="connsiteX1" fmla="*/ 6350 w 19037"/>
              <a:gd name="connsiteY1" fmla="*/ 1650746 h 16570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9037" h="1657095">
                <a:moveTo>
                  <a:pt x="6350" y="6350"/>
                </a:moveTo>
                <a:lnTo>
                  <a:pt x="6350" y="165074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28987" y="2435098"/>
            <a:ext cx="430276" cy="19037"/>
          </a:xfrm>
          <a:custGeom>
            <a:avLst/>
            <a:gdLst>
              <a:gd name="connsiteX0" fmla="*/ 6350 w 430276"/>
              <a:gd name="connsiteY0" fmla="*/ 6350 h 19037"/>
              <a:gd name="connsiteX1" fmla="*/ 423926 w 430276"/>
              <a:gd name="connsiteY1" fmla="*/ 6350 h 190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30276" h="19037">
                <a:moveTo>
                  <a:pt x="6350" y="6350"/>
                </a:moveTo>
                <a:lnTo>
                  <a:pt x="423926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54689" y="2435098"/>
            <a:ext cx="447801" cy="19037"/>
          </a:xfrm>
          <a:custGeom>
            <a:avLst/>
            <a:gdLst>
              <a:gd name="connsiteX0" fmla="*/ 6350 w 447801"/>
              <a:gd name="connsiteY0" fmla="*/ 6350 h 19037"/>
              <a:gd name="connsiteX1" fmla="*/ 441452 w 447801"/>
              <a:gd name="connsiteY1" fmla="*/ 6350 h 190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47801" h="19037">
                <a:moveTo>
                  <a:pt x="6350" y="6350"/>
                </a:moveTo>
                <a:lnTo>
                  <a:pt x="441452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97917" y="2435098"/>
            <a:ext cx="447801" cy="19037"/>
          </a:xfrm>
          <a:custGeom>
            <a:avLst/>
            <a:gdLst>
              <a:gd name="connsiteX0" fmla="*/ 6350 w 447801"/>
              <a:gd name="connsiteY0" fmla="*/ 6350 h 19037"/>
              <a:gd name="connsiteX1" fmla="*/ 441452 w 447801"/>
              <a:gd name="connsiteY1" fmla="*/ 6350 h 190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47801" h="19037">
                <a:moveTo>
                  <a:pt x="6350" y="6350"/>
                </a:moveTo>
                <a:lnTo>
                  <a:pt x="441452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017395" y="2435098"/>
            <a:ext cx="459994" cy="19037"/>
          </a:xfrm>
          <a:custGeom>
            <a:avLst/>
            <a:gdLst>
              <a:gd name="connsiteX0" fmla="*/ 6350 w 459994"/>
              <a:gd name="connsiteY0" fmla="*/ 6350 h 19037"/>
              <a:gd name="connsiteX1" fmla="*/ 453643 w 459994"/>
              <a:gd name="connsiteY1" fmla="*/ 6350 h 190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59994" h="19037">
                <a:moveTo>
                  <a:pt x="6350" y="6350"/>
                </a:moveTo>
                <a:lnTo>
                  <a:pt x="453643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6908800"/>
            <a:ext cx="9169400" cy="304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822700" y="69596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上页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135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下页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216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结束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181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返回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019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首页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78000" y="3187700"/>
            <a:ext cx="7454900" cy="78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其中</a:t>
            </a:r>
            <a:r>
              <a:rPr lang="en-US" altLang="zh-CN" sz="299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149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802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是把系数行列式</a:t>
            </a:r>
            <a:r>
              <a:rPr lang="en-US" altLang="zh-CN" sz="298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98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802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中第</a:t>
            </a:r>
            <a:r>
              <a:rPr lang="en-US" altLang="zh-CN" sz="298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86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802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列的元素用方程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组右端的常数项代替后所得到的</a:t>
            </a:r>
            <a:r>
              <a:rPr lang="en-US" altLang="zh-CN" sz="29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7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2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阶行列式，即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11800" y="5562600"/>
            <a:ext cx="2794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99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49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24500" y="4419600"/>
            <a:ext cx="2667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99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49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197600" y="5486400"/>
            <a:ext cx="15494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							</a:tabLst>
            </a:pPr>
            <a:r>
              <a:rPr lang="en-US" altLang="zh-CN" sz="299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49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49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49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1499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149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999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99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49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68700" y="5486400"/>
            <a:ext cx="15367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							</a:tabLst>
            </a:pPr>
            <a:r>
              <a:rPr lang="en-US" altLang="zh-CN" sz="299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49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49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999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99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49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49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49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1499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49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172200" y="4343400"/>
            <a:ext cx="15113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							</a:tabLst>
            </a:pPr>
            <a:r>
              <a:rPr lang="en-US" altLang="zh-CN" sz="299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49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49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49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1499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149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999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99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49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49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644900" y="4343400"/>
            <a:ext cx="14859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							</a:tabLst>
            </a:pPr>
            <a:r>
              <a:rPr lang="en-US" altLang="zh-CN" sz="299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49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2999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99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49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49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49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1499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49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30500" y="4876800"/>
            <a:ext cx="49530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							</a:tabLst>
            </a:pPr>
            <a:r>
              <a:rPr lang="en-US" altLang="zh-CN" sz="299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149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99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99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2999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999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999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999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999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999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999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999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999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999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999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999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534400" y="2273300"/>
            <a:ext cx="889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3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039100" y="2032000"/>
            <a:ext cx="3683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76200" algn="l"/>
              </a:tabLst>
            </a:pPr>
            <a:r>
              <a:rPr lang="en-US" altLang="zh-CN" sz="3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15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3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16700" y="2159000"/>
            <a:ext cx="12954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							</a:tabLst>
            </a:pPr>
            <a:r>
              <a:rPr lang="en-US" altLang="zh-CN" sz="3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3000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3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3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5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121400" y="2032000"/>
            <a:ext cx="3683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63500" algn="l"/>
              </a:tabLst>
            </a:pPr>
            <a:r>
              <a:rPr lang="en-US" altLang="zh-CN" sz="3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15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3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68900" y="2159000"/>
            <a:ext cx="8255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							</a:tabLst>
            </a:pPr>
            <a:r>
              <a:rPr lang="en-US" altLang="zh-CN" sz="3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5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73600" y="2032000"/>
            <a:ext cx="3683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76200" algn="l"/>
              </a:tabLst>
            </a:pPr>
            <a:r>
              <a:rPr lang="en-US" altLang="zh-CN" sz="3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15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3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721100" y="2159000"/>
            <a:ext cx="8255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							</a:tabLst>
            </a:pPr>
            <a:r>
              <a:rPr lang="en-US" altLang="zh-CN" sz="3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5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251200" y="2032000"/>
            <a:ext cx="3556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63500" algn="l"/>
              </a:tabLst>
            </a:pPr>
            <a:r>
              <a:rPr lang="en-US" altLang="zh-CN" sz="3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15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3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01900" y="2159000"/>
            <a:ext cx="6096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							</a:tabLst>
            </a:pPr>
            <a:r>
              <a:rPr lang="en-US" altLang="zh-CN" sz="3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5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78000" y="825500"/>
            <a:ext cx="7099300" cy="952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5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那么线性方程组</a:t>
            </a:r>
            <a:r>
              <a:rPr lang="en-US" altLang="zh-CN" sz="3685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</a:t>
            </a:r>
            <a:r>
              <a:rPr lang="en-US" altLang="zh-CN" sz="299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685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</a:t>
            </a:r>
            <a:r>
              <a:rPr lang="en-US" altLang="zh-CN" sz="2802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有解，并且解是唯一的，解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可以表为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61695"/>
            <a:ext cx="9144000" cy="6845300"/>
          </a:xfrm>
          <a:custGeom>
            <a:avLst/>
            <a:gdLst>
              <a:gd name="connsiteX0" fmla="*/ 0 w 9144000"/>
              <a:gd name="connsiteY0" fmla="*/ 0 h 6845300"/>
              <a:gd name="connsiteX1" fmla="*/ 9143999 w 9144000"/>
              <a:gd name="connsiteY1" fmla="*/ 0 h 6845300"/>
              <a:gd name="connsiteX2" fmla="*/ 9143999 w 9144000"/>
              <a:gd name="connsiteY2" fmla="*/ 6845299 h 6845300"/>
              <a:gd name="connsiteX3" fmla="*/ 0 w 9144000"/>
              <a:gd name="connsiteY3" fmla="*/ 6845299 h 6845300"/>
              <a:gd name="connsiteX4" fmla="*/ 0 w 9144000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45300">
                <a:moveTo>
                  <a:pt x="0" y="0"/>
                </a:moveTo>
                <a:lnTo>
                  <a:pt x="9143999" y="0"/>
                </a:lnTo>
                <a:lnTo>
                  <a:pt x="9143999" y="6845299"/>
                </a:lnTo>
                <a:lnTo>
                  <a:pt x="0" y="68452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95865" y="6913371"/>
            <a:ext cx="1317244" cy="299974"/>
          </a:xfrm>
          <a:custGeom>
            <a:avLst/>
            <a:gdLst>
              <a:gd name="connsiteX0" fmla="*/ 54355 w 1317244"/>
              <a:gd name="connsiteY0" fmla="*/ 6350 h 299974"/>
              <a:gd name="connsiteX1" fmla="*/ 6350 w 1317244"/>
              <a:gd name="connsiteY1" fmla="*/ 54356 h 299974"/>
              <a:gd name="connsiteX2" fmla="*/ 6350 w 1317244"/>
              <a:gd name="connsiteY2" fmla="*/ 245618 h 299974"/>
              <a:gd name="connsiteX3" fmla="*/ 54355 w 1317244"/>
              <a:gd name="connsiteY3" fmla="*/ 293623 h 299974"/>
              <a:gd name="connsiteX4" fmla="*/ 1263650 w 1317244"/>
              <a:gd name="connsiteY4" fmla="*/ 293623 h 299974"/>
              <a:gd name="connsiteX5" fmla="*/ 1310894 w 1317244"/>
              <a:gd name="connsiteY5" fmla="*/ 245618 h 299974"/>
              <a:gd name="connsiteX6" fmla="*/ 1310894 w 1317244"/>
              <a:gd name="connsiteY6" fmla="*/ 54356 h 299974"/>
              <a:gd name="connsiteX7" fmla="*/ 1263650 w 1317244"/>
              <a:gd name="connsiteY7" fmla="*/ 6350 h 299974"/>
              <a:gd name="connsiteX8" fmla="*/ 54355 w 1317244"/>
              <a:gd name="connsiteY8" fmla="*/ 6350 h 2999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7244" h="299974">
                <a:moveTo>
                  <a:pt x="54355" y="6350"/>
                </a:moveTo>
                <a:cubicBezTo>
                  <a:pt x="27686" y="6350"/>
                  <a:pt x="6350" y="27685"/>
                  <a:pt x="6350" y="54356"/>
                </a:cubicBezTo>
                <a:lnTo>
                  <a:pt x="6350" y="245618"/>
                </a:lnTo>
                <a:cubicBezTo>
                  <a:pt x="6350" y="272288"/>
                  <a:pt x="27686" y="293623"/>
                  <a:pt x="54355" y="293623"/>
                </a:cubicBezTo>
                <a:lnTo>
                  <a:pt x="1263650" y="293623"/>
                </a:lnTo>
                <a:cubicBezTo>
                  <a:pt x="1289558" y="293623"/>
                  <a:pt x="1310894" y="272288"/>
                  <a:pt x="1310894" y="245618"/>
                </a:cubicBezTo>
                <a:lnTo>
                  <a:pt x="1310894" y="54356"/>
                </a:lnTo>
                <a:cubicBezTo>
                  <a:pt x="1310894" y="27685"/>
                  <a:pt x="1289558" y="6350"/>
                  <a:pt x="1263650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92761" y="6903466"/>
            <a:ext cx="1319530" cy="299973"/>
          </a:xfrm>
          <a:custGeom>
            <a:avLst/>
            <a:gdLst>
              <a:gd name="connsiteX0" fmla="*/ 54355 w 1319530"/>
              <a:gd name="connsiteY0" fmla="*/ 6350 h 299973"/>
              <a:gd name="connsiteX1" fmla="*/ 6350 w 1319530"/>
              <a:gd name="connsiteY1" fmla="*/ 54355 h 299973"/>
              <a:gd name="connsiteX2" fmla="*/ 6350 w 1319530"/>
              <a:gd name="connsiteY2" fmla="*/ 246379 h 299973"/>
              <a:gd name="connsiteX3" fmla="*/ 54355 w 1319530"/>
              <a:gd name="connsiteY3" fmla="*/ 293623 h 299973"/>
              <a:gd name="connsiteX4" fmla="*/ 1265174 w 1319530"/>
              <a:gd name="connsiteY4" fmla="*/ 293623 h 299973"/>
              <a:gd name="connsiteX5" fmla="*/ 1313179 w 1319530"/>
              <a:gd name="connsiteY5" fmla="*/ 246379 h 299973"/>
              <a:gd name="connsiteX6" fmla="*/ 1313179 w 1319530"/>
              <a:gd name="connsiteY6" fmla="*/ 54355 h 299973"/>
              <a:gd name="connsiteX7" fmla="*/ 1265174 w 1319530"/>
              <a:gd name="connsiteY7" fmla="*/ 6350 h 299973"/>
              <a:gd name="connsiteX8" fmla="*/ 54355 w 1319530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30" h="299973">
                <a:moveTo>
                  <a:pt x="54355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4355" y="293623"/>
                </a:cubicBezTo>
                <a:lnTo>
                  <a:pt x="1265174" y="293623"/>
                </a:lnTo>
                <a:cubicBezTo>
                  <a:pt x="1291844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844" y="6350"/>
                  <a:pt x="1265174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605659" y="6903466"/>
            <a:ext cx="1319530" cy="299973"/>
          </a:xfrm>
          <a:custGeom>
            <a:avLst/>
            <a:gdLst>
              <a:gd name="connsiteX0" fmla="*/ 54355 w 1319530"/>
              <a:gd name="connsiteY0" fmla="*/ 6350 h 299973"/>
              <a:gd name="connsiteX1" fmla="*/ 6350 w 1319530"/>
              <a:gd name="connsiteY1" fmla="*/ 54355 h 299973"/>
              <a:gd name="connsiteX2" fmla="*/ 6350 w 1319530"/>
              <a:gd name="connsiteY2" fmla="*/ 246379 h 299973"/>
              <a:gd name="connsiteX3" fmla="*/ 54355 w 1319530"/>
              <a:gd name="connsiteY3" fmla="*/ 293623 h 299973"/>
              <a:gd name="connsiteX4" fmla="*/ 1265173 w 1319530"/>
              <a:gd name="connsiteY4" fmla="*/ 293623 h 299973"/>
              <a:gd name="connsiteX5" fmla="*/ 1313179 w 1319530"/>
              <a:gd name="connsiteY5" fmla="*/ 246379 h 299973"/>
              <a:gd name="connsiteX6" fmla="*/ 1313179 w 1319530"/>
              <a:gd name="connsiteY6" fmla="*/ 54355 h 299973"/>
              <a:gd name="connsiteX7" fmla="*/ 1265173 w 1319530"/>
              <a:gd name="connsiteY7" fmla="*/ 6350 h 299973"/>
              <a:gd name="connsiteX8" fmla="*/ 54355 w 1319530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30" h="299973">
                <a:moveTo>
                  <a:pt x="54355" y="6350"/>
                </a:moveTo>
                <a:cubicBezTo>
                  <a:pt x="28447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8447" y="293623"/>
                  <a:pt x="54355" y="293623"/>
                </a:cubicBezTo>
                <a:lnTo>
                  <a:pt x="1265173" y="293623"/>
                </a:lnTo>
                <a:cubicBezTo>
                  <a:pt x="1291843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843" y="6350"/>
                  <a:pt x="1265173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99591" y="6903466"/>
            <a:ext cx="1318768" cy="299973"/>
          </a:xfrm>
          <a:custGeom>
            <a:avLst/>
            <a:gdLst>
              <a:gd name="connsiteX0" fmla="*/ 54356 w 1318768"/>
              <a:gd name="connsiteY0" fmla="*/ 6350 h 299973"/>
              <a:gd name="connsiteX1" fmla="*/ 6350 w 1318768"/>
              <a:gd name="connsiteY1" fmla="*/ 54355 h 299973"/>
              <a:gd name="connsiteX2" fmla="*/ 6350 w 1318768"/>
              <a:gd name="connsiteY2" fmla="*/ 246379 h 299973"/>
              <a:gd name="connsiteX3" fmla="*/ 54356 w 1318768"/>
              <a:gd name="connsiteY3" fmla="*/ 293623 h 299973"/>
              <a:gd name="connsiteX4" fmla="*/ 1265173 w 1318768"/>
              <a:gd name="connsiteY4" fmla="*/ 293623 h 299973"/>
              <a:gd name="connsiteX5" fmla="*/ 1312418 w 1318768"/>
              <a:gd name="connsiteY5" fmla="*/ 246379 h 299973"/>
              <a:gd name="connsiteX6" fmla="*/ 1312418 w 1318768"/>
              <a:gd name="connsiteY6" fmla="*/ 54355 h 299973"/>
              <a:gd name="connsiteX7" fmla="*/ 1265173 w 1318768"/>
              <a:gd name="connsiteY7" fmla="*/ 6350 h 299973"/>
              <a:gd name="connsiteX8" fmla="*/ 54356 w 1318768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8" h="299973">
                <a:moveTo>
                  <a:pt x="54356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4356" y="293623"/>
                </a:cubicBezTo>
                <a:lnTo>
                  <a:pt x="1265173" y="293623"/>
                </a:lnTo>
                <a:cubicBezTo>
                  <a:pt x="1291082" y="293623"/>
                  <a:pt x="1312418" y="272288"/>
                  <a:pt x="1312418" y="246379"/>
                </a:cubicBezTo>
                <a:lnTo>
                  <a:pt x="1312418" y="54355"/>
                </a:lnTo>
                <a:cubicBezTo>
                  <a:pt x="1312418" y="28447"/>
                  <a:pt x="1291082" y="6350"/>
                  <a:pt x="1265173" y="6350"/>
                </a:cubicBezTo>
                <a:lnTo>
                  <a:pt x="54356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86693" y="6903466"/>
            <a:ext cx="1318767" cy="299973"/>
          </a:xfrm>
          <a:custGeom>
            <a:avLst/>
            <a:gdLst>
              <a:gd name="connsiteX0" fmla="*/ 53594 w 1318767"/>
              <a:gd name="connsiteY0" fmla="*/ 6350 h 299973"/>
              <a:gd name="connsiteX1" fmla="*/ 6350 w 1318767"/>
              <a:gd name="connsiteY1" fmla="*/ 54355 h 299973"/>
              <a:gd name="connsiteX2" fmla="*/ 6350 w 1318767"/>
              <a:gd name="connsiteY2" fmla="*/ 246379 h 299973"/>
              <a:gd name="connsiteX3" fmla="*/ 53594 w 1318767"/>
              <a:gd name="connsiteY3" fmla="*/ 293623 h 299973"/>
              <a:gd name="connsiteX4" fmla="*/ 1264411 w 1318767"/>
              <a:gd name="connsiteY4" fmla="*/ 293623 h 299973"/>
              <a:gd name="connsiteX5" fmla="*/ 1312417 w 1318767"/>
              <a:gd name="connsiteY5" fmla="*/ 246379 h 299973"/>
              <a:gd name="connsiteX6" fmla="*/ 1312417 w 1318767"/>
              <a:gd name="connsiteY6" fmla="*/ 54355 h 299973"/>
              <a:gd name="connsiteX7" fmla="*/ 1264411 w 1318767"/>
              <a:gd name="connsiteY7" fmla="*/ 6350 h 299973"/>
              <a:gd name="connsiteX8" fmla="*/ 53594 w 1318767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7" h="299973">
                <a:moveTo>
                  <a:pt x="53594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3594" y="293623"/>
                </a:cubicBezTo>
                <a:lnTo>
                  <a:pt x="1264411" y="293623"/>
                </a:lnTo>
                <a:cubicBezTo>
                  <a:pt x="1291082" y="293623"/>
                  <a:pt x="1312417" y="272288"/>
                  <a:pt x="1312417" y="246379"/>
                </a:cubicBezTo>
                <a:lnTo>
                  <a:pt x="1312417" y="54355"/>
                </a:lnTo>
                <a:cubicBezTo>
                  <a:pt x="1312417" y="28447"/>
                  <a:pt x="1291082" y="6350"/>
                  <a:pt x="1264411" y="6350"/>
                </a:cubicBezTo>
                <a:lnTo>
                  <a:pt x="5359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8489" y="6903466"/>
            <a:ext cx="1319529" cy="299973"/>
          </a:xfrm>
          <a:custGeom>
            <a:avLst/>
            <a:gdLst>
              <a:gd name="connsiteX0" fmla="*/ 54355 w 1319529"/>
              <a:gd name="connsiteY0" fmla="*/ 6350 h 299973"/>
              <a:gd name="connsiteX1" fmla="*/ 6350 w 1319529"/>
              <a:gd name="connsiteY1" fmla="*/ 54355 h 299973"/>
              <a:gd name="connsiteX2" fmla="*/ 6350 w 1319529"/>
              <a:gd name="connsiteY2" fmla="*/ 246379 h 299973"/>
              <a:gd name="connsiteX3" fmla="*/ 54355 w 1319529"/>
              <a:gd name="connsiteY3" fmla="*/ 293623 h 299973"/>
              <a:gd name="connsiteX4" fmla="*/ 1265173 w 1319529"/>
              <a:gd name="connsiteY4" fmla="*/ 293623 h 299973"/>
              <a:gd name="connsiteX5" fmla="*/ 1313179 w 1319529"/>
              <a:gd name="connsiteY5" fmla="*/ 246379 h 299973"/>
              <a:gd name="connsiteX6" fmla="*/ 1313179 w 1319529"/>
              <a:gd name="connsiteY6" fmla="*/ 54355 h 299973"/>
              <a:gd name="connsiteX7" fmla="*/ 1265173 w 1319529"/>
              <a:gd name="connsiteY7" fmla="*/ 6350 h 299973"/>
              <a:gd name="connsiteX8" fmla="*/ 54355 w 1319529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29" h="299973">
                <a:moveTo>
                  <a:pt x="54355" y="6350"/>
                </a:moveTo>
                <a:cubicBezTo>
                  <a:pt x="27686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6" y="293623"/>
                  <a:pt x="54355" y="293623"/>
                </a:cubicBezTo>
                <a:lnTo>
                  <a:pt x="1265173" y="293623"/>
                </a:lnTo>
                <a:cubicBezTo>
                  <a:pt x="1291082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082" y="6350"/>
                  <a:pt x="1265173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75319" y="6903466"/>
            <a:ext cx="1318768" cy="299973"/>
          </a:xfrm>
          <a:custGeom>
            <a:avLst/>
            <a:gdLst>
              <a:gd name="connsiteX0" fmla="*/ 53594 w 1318768"/>
              <a:gd name="connsiteY0" fmla="*/ 6350 h 299973"/>
              <a:gd name="connsiteX1" fmla="*/ 6350 w 1318768"/>
              <a:gd name="connsiteY1" fmla="*/ 54355 h 299973"/>
              <a:gd name="connsiteX2" fmla="*/ 6350 w 1318768"/>
              <a:gd name="connsiteY2" fmla="*/ 246379 h 299973"/>
              <a:gd name="connsiteX3" fmla="*/ 53594 w 1318768"/>
              <a:gd name="connsiteY3" fmla="*/ 293623 h 299973"/>
              <a:gd name="connsiteX4" fmla="*/ 1264412 w 1318768"/>
              <a:gd name="connsiteY4" fmla="*/ 293623 h 299973"/>
              <a:gd name="connsiteX5" fmla="*/ 1312418 w 1318768"/>
              <a:gd name="connsiteY5" fmla="*/ 246379 h 299973"/>
              <a:gd name="connsiteX6" fmla="*/ 1312418 w 1318768"/>
              <a:gd name="connsiteY6" fmla="*/ 54355 h 299973"/>
              <a:gd name="connsiteX7" fmla="*/ 1264412 w 1318768"/>
              <a:gd name="connsiteY7" fmla="*/ 6350 h 299973"/>
              <a:gd name="connsiteX8" fmla="*/ 53594 w 1318768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8" h="299973">
                <a:moveTo>
                  <a:pt x="53594" y="6350"/>
                </a:moveTo>
                <a:cubicBezTo>
                  <a:pt x="27686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6" y="293623"/>
                  <a:pt x="53594" y="293623"/>
                </a:cubicBezTo>
                <a:lnTo>
                  <a:pt x="1264412" y="293623"/>
                </a:lnTo>
                <a:cubicBezTo>
                  <a:pt x="1291082" y="293623"/>
                  <a:pt x="1312418" y="272288"/>
                  <a:pt x="1312418" y="246379"/>
                </a:cubicBezTo>
                <a:lnTo>
                  <a:pt x="1312418" y="54355"/>
                </a:lnTo>
                <a:cubicBezTo>
                  <a:pt x="1312418" y="28447"/>
                  <a:pt x="1291082" y="6350"/>
                  <a:pt x="1264412" y="6350"/>
                </a:cubicBezTo>
                <a:lnTo>
                  <a:pt x="5359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6908800"/>
            <a:ext cx="9169400" cy="304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822700" y="69596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上页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135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下页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216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结束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181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返回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019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首页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1066800"/>
            <a:ext cx="8166100" cy="473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500"/>
              </a:lnSpc>
              <a:tabLst>
                <a:tab pos="1244600" algn="l"/>
              </a:tabLst>
            </a:pPr>
            <a:r>
              <a:rPr lang="en-US" altLang="zh-CN" sz="2802" dirty="0" smtClean="0">
                <a:solidFill>
                  <a:srgbClr val="cc0000"/>
                </a:solidFill>
                <a:latin typeface="隶书" pitchFamily="18" charset="0"/>
                <a:cs typeface="隶书" pitchFamily="18" charset="0"/>
              </a:rPr>
              <a:t>定理</a:t>
            </a:r>
            <a:r>
              <a:rPr lang="en-US" altLang="zh-CN" sz="2802" dirty="0" smtClean="0">
                <a:solidFill>
                  <a:srgbClr val="cc0000"/>
                </a:solidFill>
                <a:latin typeface="隶书" pitchFamily="18" charset="0"/>
                <a:cs typeface="隶书" pitchFamily="18" charset="0"/>
              </a:rPr>
              <a:t>4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802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如果线性方程组</a:t>
            </a:r>
            <a:r>
              <a:rPr lang="en-US" altLang="zh-CN" sz="3685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</a:t>
            </a:r>
            <a:r>
              <a:rPr lang="en-US" altLang="zh-CN" sz="299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685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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的系数行列式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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7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>
              <a:lnSpc>
                <a:spcPts val="3000"/>
              </a:lnSpc>
              <a:tabLst>
                <a:tab pos="1244600" algn="l"/>
              </a:tabLst>
            </a:pPr>
            <a:r>
              <a:rPr lang="en-US" altLang="zh-CN" sz="2802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则</a:t>
            </a:r>
            <a:r>
              <a:rPr lang="en-US" altLang="zh-CN" sz="36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85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</a:t>
            </a:r>
            <a:r>
              <a:rPr lang="en-US" altLang="zh-CN" sz="299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685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</a:t>
            </a:r>
            <a:r>
              <a:rPr lang="en-US" altLang="zh-CN" sz="2802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一定有解,且解是唯一的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5500"/>
              </a:lnSpc>
              <a:tabLst>
                <a:tab pos="1244600" algn="l"/>
              </a:tabLst>
            </a:pPr>
            <a:r>
              <a:rPr lang="en-US" altLang="zh-CN" sz="2802" dirty="0" smtClean="0">
                <a:solidFill>
                  <a:srgbClr val="cc0000"/>
                </a:solidFill>
                <a:latin typeface="隶书" pitchFamily="18" charset="0"/>
                <a:cs typeface="隶书" pitchFamily="18" charset="0"/>
              </a:rPr>
              <a:t>定理</a:t>
            </a:r>
            <a:r>
              <a:rPr lang="en-US" altLang="zh-CN" sz="2802" dirty="0" smtClean="0">
                <a:solidFill>
                  <a:srgbClr val="cc0000"/>
                </a:solidFill>
                <a:latin typeface="隶书" pitchFamily="18" charset="0"/>
                <a:cs typeface="隶书" pitchFamily="18" charset="0"/>
              </a:rPr>
              <a:t>4</a:t>
            </a:r>
            <a:r>
              <a:rPr lang="en-US" altLang="zh-CN" sz="2802" b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2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如果线性方程组</a:t>
            </a:r>
            <a:r>
              <a:rPr lang="en-US" altLang="zh-CN" sz="3685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</a:t>
            </a:r>
            <a:r>
              <a:rPr lang="en-US" altLang="zh-CN" sz="299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685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</a:t>
            </a:r>
            <a:r>
              <a:rPr lang="en-US" altLang="zh-CN" sz="2802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无解或有两个不同的</a:t>
            </a:r>
          </a:p>
          <a:p>
            <a:pPr>
              <a:lnSpc>
                <a:spcPts val="3000"/>
              </a:lnSpc>
              <a:tabLst>
                <a:tab pos="1244600" algn="l"/>
              </a:tabLst>
            </a:pPr>
            <a:r>
              <a:rPr lang="en-US" altLang="zh-CN" sz="2802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解，则它的系数行列式必为零.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1244600" algn="l"/>
              </a:tabLst>
            </a:pPr>
            <a:r>
              <a:rPr lang="en-US" altLang="zh-CN" sz="2802" dirty="0" smtClean="0">
                <a:solidFill>
                  <a:srgbClr val="cc0000"/>
                </a:solidFill>
                <a:latin typeface="隶书" pitchFamily="18" charset="0"/>
                <a:cs typeface="隶书" pitchFamily="18" charset="0"/>
              </a:rPr>
              <a:t>定理</a:t>
            </a:r>
            <a:r>
              <a:rPr lang="en-US" altLang="zh-CN" sz="2802" dirty="0" smtClean="0">
                <a:solidFill>
                  <a:srgbClr val="cc0000"/>
                </a:solidFill>
                <a:latin typeface="隶书" pitchFamily="18" charset="0"/>
                <a:cs typeface="隶书" pitchFamily="18" charset="0"/>
              </a:rPr>
              <a:t>5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802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如果齐次线性方程组(3)的系数行列式</a:t>
            </a:r>
            <a:r>
              <a:rPr lang="en-US" altLang="zh-CN" sz="275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5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7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55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</a:t>
            </a:r>
            <a:r>
              <a:rPr lang="en-US" altLang="zh-CN" sz="27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5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2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,</a:t>
            </a:r>
          </a:p>
          <a:p>
            <a:pPr>
              <a:lnSpc>
                <a:spcPts val="3000"/>
              </a:lnSpc>
              <a:tabLst>
                <a:tab pos="12446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则齐次线性方程组(3)没有非零解.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1244600" algn="l"/>
              </a:tabLst>
            </a:pPr>
            <a:r>
              <a:rPr lang="en-US" altLang="zh-CN" sz="2802" dirty="0" smtClean="0">
                <a:solidFill>
                  <a:srgbClr val="cc0000"/>
                </a:solidFill>
                <a:latin typeface="隶书" pitchFamily="18" charset="0"/>
                <a:cs typeface="隶书" pitchFamily="18" charset="0"/>
              </a:rPr>
              <a:t>定理</a:t>
            </a:r>
            <a:r>
              <a:rPr lang="en-US" altLang="zh-CN" sz="2802" dirty="0" smtClean="0">
                <a:solidFill>
                  <a:srgbClr val="cc0000"/>
                </a:solidFill>
                <a:latin typeface="隶书" pitchFamily="18" charset="0"/>
                <a:cs typeface="隶书" pitchFamily="18" charset="0"/>
              </a:rPr>
              <a:t>5</a:t>
            </a:r>
            <a:r>
              <a:rPr lang="en-US" altLang="zh-CN" sz="2802" b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如果齐次线性方程组(2)有非零解,则它的系</a:t>
            </a:r>
          </a:p>
          <a:p>
            <a:pPr>
              <a:lnSpc>
                <a:spcPts val="3300"/>
              </a:lnSpc>
              <a:tabLst>
                <a:tab pos="12446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数行列式必为零.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61695"/>
            <a:ext cx="9144000" cy="6845300"/>
          </a:xfrm>
          <a:custGeom>
            <a:avLst/>
            <a:gdLst>
              <a:gd name="connsiteX0" fmla="*/ 0 w 9144000"/>
              <a:gd name="connsiteY0" fmla="*/ 0 h 6845300"/>
              <a:gd name="connsiteX1" fmla="*/ 9143999 w 9144000"/>
              <a:gd name="connsiteY1" fmla="*/ 0 h 6845300"/>
              <a:gd name="connsiteX2" fmla="*/ 9143999 w 9144000"/>
              <a:gd name="connsiteY2" fmla="*/ 6845299 h 6845300"/>
              <a:gd name="connsiteX3" fmla="*/ 0 w 9144000"/>
              <a:gd name="connsiteY3" fmla="*/ 6845299 h 6845300"/>
              <a:gd name="connsiteX4" fmla="*/ 0 w 9144000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45300">
                <a:moveTo>
                  <a:pt x="0" y="0"/>
                </a:moveTo>
                <a:lnTo>
                  <a:pt x="9143999" y="0"/>
                </a:lnTo>
                <a:lnTo>
                  <a:pt x="9143999" y="6845299"/>
                </a:lnTo>
                <a:lnTo>
                  <a:pt x="0" y="68452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95865" y="6913371"/>
            <a:ext cx="1317244" cy="299974"/>
          </a:xfrm>
          <a:custGeom>
            <a:avLst/>
            <a:gdLst>
              <a:gd name="connsiteX0" fmla="*/ 54355 w 1317244"/>
              <a:gd name="connsiteY0" fmla="*/ 6350 h 299974"/>
              <a:gd name="connsiteX1" fmla="*/ 6350 w 1317244"/>
              <a:gd name="connsiteY1" fmla="*/ 54356 h 299974"/>
              <a:gd name="connsiteX2" fmla="*/ 6350 w 1317244"/>
              <a:gd name="connsiteY2" fmla="*/ 245618 h 299974"/>
              <a:gd name="connsiteX3" fmla="*/ 54355 w 1317244"/>
              <a:gd name="connsiteY3" fmla="*/ 293623 h 299974"/>
              <a:gd name="connsiteX4" fmla="*/ 1263650 w 1317244"/>
              <a:gd name="connsiteY4" fmla="*/ 293623 h 299974"/>
              <a:gd name="connsiteX5" fmla="*/ 1310894 w 1317244"/>
              <a:gd name="connsiteY5" fmla="*/ 245618 h 299974"/>
              <a:gd name="connsiteX6" fmla="*/ 1310894 w 1317244"/>
              <a:gd name="connsiteY6" fmla="*/ 54356 h 299974"/>
              <a:gd name="connsiteX7" fmla="*/ 1263650 w 1317244"/>
              <a:gd name="connsiteY7" fmla="*/ 6350 h 299974"/>
              <a:gd name="connsiteX8" fmla="*/ 54355 w 1317244"/>
              <a:gd name="connsiteY8" fmla="*/ 6350 h 2999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7244" h="299974">
                <a:moveTo>
                  <a:pt x="54355" y="6350"/>
                </a:moveTo>
                <a:cubicBezTo>
                  <a:pt x="27686" y="6350"/>
                  <a:pt x="6350" y="27685"/>
                  <a:pt x="6350" y="54356"/>
                </a:cubicBezTo>
                <a:lnTo>
                  <a:pt x="6350" y="245618"/>
                </a:lnTo>
                <a:cubicBezTo>
                  <a:pt x="6350" y="272288"/>
                  <a:pt x="27686" y="293623"/>
                  <a:pt x="54355" y="293623"/>
                </a:cubicBezTo>
                <a:lnTo>
                  <a:pt x="1263650" y="293623"/>
                </a:lnTo>
                <a:cubicBezTo>
                  <a:pt x="1289558" y="293623"/>
                  <a:pt x="1310894" y="272288"/>
                  <a:pt x="1310894" y="245618"/>
                </a:cubicBezTo>
                <a:lnTo>
                  <a:pt x="1310894" y="54356"/>
                </a:lnTo>
                <a:cubicBezTo>
                  <a:pt x="1310894" y="27685"/>
                  <a:pt x="1289558" y="6350"/>
                  <a:pt x="1263650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92761" y="6903466"/>
            <a:ext cx="1319530" cy="299973"/>
          </a:xfrm>
          <a:custGeom>
            <a:avLst/>
            <a:gdLst>
              <a:gd name="connsiteX0" fmla="*/ 54355 w 1319530"/>
              <a:gd name="connsiteY0" fmla="*/ 6350 h 299973"/>
              <a:gd name="connsiteX1" fmla="*/ 6350 w 1319530"/>
              <a:gd name="connsiteY1" fmla="*/ 54355 h 299973"/>
              <a:gd name="connsiteX2" fmla="*/ 6350 w 1319530"/>
              <a:gd name="connsiteY2" fmla="*/ 246379 h 299973"/>
              <a:gd name="connsiteX3" fmla="*/ 54355 w 1319530"/>
              <a:gd name="connsiteY3" fmla="*/ 293623 h 299973"/>
              <a:gd name="connsiteX4" fmla="*/ 1265174 w 1319530"/>
              <a:gd name="connsiteY4" fmla="*/ 293623 h 299973"/>
              <a:gd name="connsiteX5" fmla="*/ 1313179 w 1319530"/>
              <a:gd name="connsiteY5" fmla="*/ 246379 h 299973"/>
              <a:gd name="connsiteX6" fmla="*/ 1313179 w 1319530"/>
              <a:gd name="connsiteY6" fmla="*/ 54355 h 299973"/>
              <a:gd name="connsiteX7" fmla="*/ 1265174 w 1319530"/>
              <a:gd name="connsiteY7" fmla="*/ 6350 h 299973"/>
              <a:gd name="connsiteX8" fmla="*/ 54355 w 1319530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30" h="299973">
                <a:moveTo>
                  <a:pt x="54355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4355" y="293623"/>
                </a:cubicBezTo>
                <a:lnTo>
                  <a:pt x="1265174" y="293623"/>
                </a:lnTo>
                <a:cubicBezTo>
                  <a:pt x="1291844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844" y="6350"/>
                  <a:pt x="1265174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605659" y="6903466"/>
            <a:ext cx="1319530" cy="299973"/>
          </a:xfrm>
          <a:custGeom>
            <a:avLst/>
            <a:gdLst>
              <a:gd name="connsiteX0" fmla="*/ 54355 w 1319530"/>
              <a:gd name="connsiteY0" fmla="*/ 6350 h 299973"/>
              <a:gd name="connsiteX1" fmla="*/ 6350 w 1319530"/>
              <a:gd name="connsiteY1" fmla="*/ 54355 h 299973"/>
              <a:gd name="connsiteX2" fmla="*/ 6350 w 1319530"/>
              <a:gd name="connsiteY2" fmla="*/ 246379 h 299973"/>
              <a:gd name="connsiteX3" fmla="*/ 54355 w 1319530"/>
              <a:gd name="connsiteY3" fmla="*/ 293623 h 299973"/>
              <a:gd name="connsiteX4" fmla="*/ 1265173 w 1319530"/>
              <a:gd name="connsiteY4" fmla="*/ 293623 h 299973"/>
              <a:gd name="connsiteX5" fmla="*/ 1313179 w 1319530"/>
              <a:gd name="connsiteY5" fmla="*/ 246379 h 299973"/>
              <a:gd name="connsiteX6" fmla="*/ 1313179 w 1319530"/>
              <a:gd name="connsiteY6" fmla="*/ 54355 h 299973"/>
              <a:gd name="connsiteX7" fmla="*/ 1265173 w 1319530"/>
              <a:gd name="connsiteY7" fmla="*/ 6350 h 299973"/>
              <a:gd name="connsiteX8" fmla="*/ 54355 w 1319530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30" h="299973">
                <a:moveTo>
                  <a:pt x="54355" y="6350"/>
                </a:moveTo>
                <a:cubicBezTo>
                  <a:pt x="28447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8447" y="293623"/>
                  <a:pt x="54355" y="293623"/>
                </a:cubicBezTo>
                <a:lnTo>
                  <a:pt x="1265173" y="293623"/>
                </a:lnTo>
                <a:cubicBezTo>
                  <a:pt x="1291843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843" y="6350"/>
                  <a:pt x="1265173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99591" y="6903466"/>
            <a:ext cx="1318768" cy="299973"/>
          </a:xfrm>
          <a:custGeom>
            <a:avLst/>
            <a:gdLst>
              <a:gd name="connsiteX0" fmla="*/ 54356 w 1318768"/>
              <a:gd name="connsiteY0" fmla="*/ 6350 h 299973"/>
              <a:gd name="connsiteX1" fmla="*/ 6350 w 1318768"/>
              <a:gd name="connsiteY1" fmla="*/ 54355 h 299973"/>
              <a:gd name="connsiteX2" fmla="*/ 6350 w 1318768"/>
              <a:gd name="connsiteY2" fmla="*/ 246379 h 299973"/>
              <a:gd name="connsiteX3" fmla="*/ 54356 w 1318768"/>
              <a:gd name="connsiteY3" fmla="*/ 293623 h 299973"/>
              <a:gd name="connsiteX4" fmla="*/ 1265173 w 1318768"/>
              <a:gd name="connsiteY4" fmla="*/ 293623 h 299973"/>
              <a:gd name="connsiteX5" fmla="*/ 1312418 w 1318768"/>
              <a:gd name="connsiteY5" fmla="*/ 246379 h 299973"/>
              <a:gd name="connsiteX6" fmla="*/ 1312418 w 1318768"/>
              <a:gd name="connsiteY6" fmla="*/ 54355 h 299973"/>
              <a:gd name="connsiteX7" fmla="*/ 1265173 w 1318768"/>
              <a:gd name="connsiteY7" fmla="*/ 6350 h 299973"/>
              <a:gd name="connsiteX8" fmla="*/ 54356 w 1318768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8" h="299973">
                <a:moveTo>
                  <a:pt x="54356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4356" y="293623"/>
                </a:cubicBezTo>
                <a:lnTo>
                  <a:pt x="1265173" y="293623"/>
                </a:lnTo>
                <a:cubicBezTo>
                  <a:pt x="1291082" y="293623"/>
                  <a:pt x="1312418" y="272288"/>
                  <a:pt x="1312418" y="246379"/>
                </a:cubicBezTo>
                <a:lnTo>
                  <a:pt x="1312418" y="54355"/>
                </a:lnTo>
                <a:cubicBezTo>
                  <a:pt x="1312418" y="28447"/>
                  <a:pt x="1291082" y="6350"/>
                  <a:pt x="1265173" y="6350"/>
                </a:cubicBezTo>
                <a:lnTo>
                  <a:pt x="54356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86693" y="6903466"/>
            <a:ext cx="1318767" cy="299973"/>
          </a:xfrm>
          <a:custGeom>
            <a:avLst/>
            <a:gdLst>
              <a:gd name="connsiteX0" fmla="*/ 53594 w 1318767"/>
              <a:gd name="connsiteY0" fmla="*/ 6350 h 299973"/>
              <a:gd name="connsiteX1" fmla="*/ 6350 w 1318767"/>
              <a:gd name="connsiteY1" fmla="*/ 54355 h 299973"/>
              <a:gd name="connsiteX2" fmla="*/ 6350 w 1318767"/>
              <a:gd name="connsiteY2" fmla="*/ 246379 h 299973"/>
              <a:gd name="connsiteX3" fmla="*/ 53594 w 1318767"/>
              <a:gd name="connsiteY3" fmla="*/ 293623 h 299973"/>
              <a:gd name="connsiteX4" fmla="*/ 1264411 w 1318767"/>
              <a:gd name="connsiteY4" fmla="*/ 293623 h 299973"/>
              <a:gd name="connsiteX5" fmla="*/ 1312417 w 1318767"/>
              <a:gd name="connsiteY5" fmla="*/ 246379 h 299973"/>
              <a:gd name="connsiteX6" fmla="*/ 1312417 w 1318767"/>
              <a:gd name="connsiteY6" fmla="*/ 54355 h 299973"/>
              <a:gd name="connsiteX7" fmla="*/ 1264411 w 1318767"/>
              <a:gd name="connsiteY7" fmla="*/ 6350 h 299973"/>
              <a:gd name="connsiteX8" fmla="*/ 53594 w 1318767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7" h="299973">
                <a:moveTo>
                  <a:pt x="53594" y="6350"/>
                </a:moveTo>
                <a:cubicBezTo>
                  <a:pt x="27685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5" y="293623"/>
                  <a:pt x="53594" y="293623"/>
                </a:cubicBezTo>
                <a:lnTo>
                  <a:pt x="1264411" y="293623"/>
                </a:lnTo>
                <a:cubicBezTo>
                  <a:pt x="1291082" y="293623"/>
                  <a:pt x="1312417" y="272288"/>
                  <a:pt x="1312417" y="246379"/>
                </a:cubicBezTo>
                <a:lnTo>
                  <a:pt x="1312417" y="54355"/>
                </a:lnTo>
                <a:cubicBezTo>
                  <a:pt x="1312417" y="28447"/>
                  <a:pt x="1291082" y="6350"/>
                  <a:pt x="1264411" y="6350"/>
                </a:cubicBezTo>
                <a:lnTo>
                  <a:pt x="5359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8489" y="6903466"/>
            <a:ext cx="1319529" cy="299973"/>
          </a:xfrm>
          <a:custGeom>
            <a:avLst/>
            <a:gdLst>
              <a:gd name="connsiteX0" fmla="*/ 54355 w 1319529"/>
              <a:gd name="connsiteY0" fmla="*/ 6350 h 299973"/>
              <a:gd name="connsiteX1" fmla="*/ 6350 w 1319529"/>
              <a:gd name="connsiteY1" fmla="*/ 54355 h 299973"/>
              <a:gd name="connsiteX2" fmla="*/ 6350 w 1319529"/>
              <a:gd name="connsiteY2" fmla="*/ 246379 h 299973"/>
              <a:gd name="connsiteX3" fmla="*/ 54355 w 1319529"/>
              <a:gd name="connsiteY3" fmla="*/ 293623 h 299973"/>
              <a:gd name="connsiteX4" fmla="*/ 1265173 w 1319529"/>
              <a:gd name="connsiteY4" fmla="*/ 293623 h 299973"/>
              <a:gd name="connsiteX5" fmla="*/ 1313179 w 1319529"/>
              <a:gd name="connsiteY5" fmla="*/ 246379 h 299973"/>
              <a:gd name="connsiteX6" fmla="*/ 1313179 w 1319529"/>
              <a:gd name="connsiteY6" fmla="*/ 54355 h 299973"/>
              <a:gd name="connsiteX7" fmla="*/ 1265173 w 1319529"/>
              <a:gd name="connsiteY7" fmla="*/ 6350 h 299973"/>
              <a:gd name="connsiteX8" fmla="*/ 54355 w 1319529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9529" h="299973">
                <a:moveTo>
                  <a:pt x="54355" y="6350"/>
                </a:moveTo>
                <a:cubicBezTo>
                  <a:pt x="27686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6" y="293623"/>
                  <a:pt x="54355" y="293623"/>
                </a:cubicBezTo>
                <a:lnTo>
                  <a:pt x="1265173" y="293623"/>
                </a:lnTo>
                <a:cubicBezTo>
                  <a:pt x="1291082" y="293623"/>
                  <a:pt x="1313179" y="272288"/>
                  <a:pt x="1313179" y="246379"/>
                </a:cubicBezTo>
                <a:lnTo>
                  <a:pt x="1313179" y="54355"/>
                </a:lnTo>
                <a:cubicBezTo>
                  <a:pt x="1313179" y="28447"/>
                  <a:pt x="1291082" y="6350"/>
                  <a:pt x="1265173" y="6350"/>
                </a:cubicBezTo>
                <a:lnTo>
                  <a:pt x="5435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75319" y="6903466"/>
            <a:ext cx="1318768" cy="299973"/>
          </a:xfrm>
          <a:custGeom>
            <a:avLst/>
            <a:gdLst>
              <a:gd name="connsiteX0" fmla="*/ 53594 w 1318768"/>
              <a:gd name="connsiteY0" fmla="*/ 6350 h 299973"/>
              <a:gd name="connsiteX1" fmla="*/ 6350 w 1318768"/>
              <a:gd name="connsiteY1" fmla="*/ 54355 h 299973"/>
              <a:gd name="connsiteX2" fmla="*/ 6350 w 1318768"/>
              <a:gd name="connsiteY2" fmla="*/ 246379 h 299973"/>
              <a:gd name="connsiteX3" fmla="*/ 53594 w 1318768"/>
              <a:gd name="connsiteY3" fmla="*/ 293623 h 299973"/>
              <a:gd name="connsiteX4" fmla="*/ 1264412 w 1318768"/>
              <a:gd name="connsiteY4" fmla="*/ 293623 h 299973"/>
              <a:gd name="connsiteX5" fmla="*/ 1312418 w 1318768"/>
              <a:gd name="connsiteY5" fmla="*/ 246379 h 299973"/>
              <a:gd name="connsiteX6" fmla="*/ 1312418 w 1318768"/>
              <a:gd name="connsiteY6" fmla="*/ 54355 h 299973"/>
              <a:gd name="connsiteX7" fmla="*/ 1264412 w 1318768"/>
              <a:gd name="connsiteY7" fmla="*/ 6350 h 299973"/>
              <a:gd name="connsiteX8" fmla="*/ 53594 w 1318768"/>
              <a:gd name="connsiteY8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68" h="299973">
                <a:moveTo>
                  <a:pt x="53594" y="6350"/>
                </a:moveTo>
                <a:cubicBezTo>
                  <a:pt x="27686" y="6350"/>
                  <a:pt x="6350" y="28447"/>
                  <a:pt x="6350" y="54355"/>
                </a:cubicBezTo>
                <a:lnTo>
                  <a:pt x="6350" y="246379"/>
                </a:lnTo>
                <a:cubicBezTo>
                  <a:pt x="6350" y="272288"/>
                  <a:pt x="27686" y="293623"/>
                  <a:pt x="53594" y="293623"/>
                </a:cubicBezTo>
                <a:lnTo>
                  <a:pt x="1264412" y="293623"/>
                </a:lnTo>
                <a:cubicBezTo>
                  <a:pt x="1291082" y="293623"/>
                  <a:pt x="1312418" y="272288"/>
                  <a:pt x="1312418" y="246379"/>
                </a:cubicBezTo>
                <a:lnTo>
                  <a:pt x="1312418" y="54355"/>
                </a:lnTo>
                <a:cubicBezTo>
                  <a:pt x="1312418" y="28447"/>
                  <a:pt x="1291082" y="6350"/>
                  <a:pt x="1264412" y="6350"/>
                </a:cubicBezTo>
                <a:lnTo>
                  <a:pt x="5359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6908800"/>
            <a:ext cx="9169400" cy="304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822700" y="69596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上页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135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下页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216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结束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181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返回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01900" y="6946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首页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54200" y="825500"/>
            <a:ext cx="3975100" cy="3810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101600" algn="l"/>
                <a:tab pos="127000" algn="l"/>
                <a:tab pos="330200" algn="l"/>
              </a:tabLst>
            </a:pPr>
            <a:r>
              <a:rPr lang="en-US" altLang="zh-CN" dirty="0" smtClean="0"/>
              <a:t>			</a:t>
            </a:r>
            <a:r>
              <a:rPr lang="en-US" altLang="zh-CN" sz="3197" dirty="0" smtClean="0">
                <a:solidFill>
                  <a:srgbClr val="3333cc"/>
                </a:solidFill>
                <a:latin typeface="隶书" pitchFamily="18" charset="0"/>
                <a:cs typeface="隶书" pitchFamily="18" charset="0"/>
              </a:rPr>
              <a:t>计算（证明）行列式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101600" algn="l"/>
                <a:tab pos="127000" algn="l"/>
                <a:tab pos="330200" algn="l"/>
              </a:tabLst>
            </a:pPr>
            <a:r>
              <a:rPr lang="en-US" altLang="zh-CN" sz="2802" dirty="0" smtClean="0">
                <a:solidFill>
                  <a:srgbClr val="ff0000"/>
                </a:solidFill>
                <a:latin typeface="隶书" pitchFamily="18" charset="0"/>
                <a:cs typeface="隶书" pitchFamily="18" charset="0"/>
              </a:rPr>
              <a:t>１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802" dirty="0" smtClean="0">
                <a:solidFill>
                  <a:srgbClr val="ff0000"/>
                </a:solidFill>
                <a:latin typeface="隶书" pitchFamily="18" charset="0"/>
                <a:cs typeface="隶书" pitchFamily="18" charset="0"/>
              </a:rPr>
              <a:t>用定义计算（证明）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101600" algn="l"/>
                <a:tab pos="127000" algn="l"/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ff3300"/>
                </a:solidFill>
                <a:latin typeface="隶书" pitchFamily="18" charset="0"/>
                <a:cs typeface="隶书" pitchFamily="18" charset="0"/>
              </a:rPr>
              <a:t>2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802" dirty="0" smtClean="0">
                <a:solidFill>
                  <a:srgbClr val="ff3300"/>
                </a:solidFill>
                <a:latin typeface="隶书" pitchFamily="18" charset="0"/>
                <a:cs typeface="隶书" pitchFamily="18" charset="0"/>
              </a:rPr>
              <a:t>用数学归纳法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101600" algn="l"/>
                <a:tab pos="127000" algn="l"/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802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2" dirty="0" smtClean="0">
                <a:solidFill>
                  <a:srgbClr val="ff0000"/>
                </a:solidFill>
                <a:latin typeface="隶书" pitchFamily="18" charset="0"/>
                <a:cs typeface="隶书" pitchFamily="18" charset="0"/>
              </a:rPr>
              <a:t>用行列式的性质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>
                <a:tab pos="101600" algn="l"/>
                <a:tab pos="127000" algn="l"/>
                <a:tab pos="330200" algn="l"/>
              </a:tabLst>
            </a:pPr>
            <a:r>
              <a:rPr lang="en-US" altLang="zh-CN" dirty="0" smtClean="0"/>
              <a:t>		</a:t>
            </a:r>
            <a:r>
              <a:rPr lang="en-US" altLang="zh-CN" sz="2802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2" dirty="0" smtClean="0">
                <a:solidFill>
                  <a:srgbClr val="ff0000"/>
                </a:solidFill>
                <a:latin typeface="隶书" pitchFamily="18" charset="0"/>
                <a:cs typeface="隶书" pitchFamily="18" charset="0"/>
              </a:rPr>
              <a:t>利用范德蒙行列式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