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3"/>
    <p:sldId id="499" r:id="rId4"/>
    <p:sldId id="500" r:id="rId5"/>
    <p:sldId id="501" r:id="rId6"/>
    <p:sldId id="502" r:id="rId7"/>
    <p:sldId id="505" r:id="rId8"/>
    <p:sldId id="507" r:id="rId9"/>
    <p:sldId id="508" r:id="rId10"/>
    <p:sldId id="509" r:id="rId11"/>
    <p:sldId id="510" r:id="rId12"/>
    <p:sldId id="511" r:id="rId13"/>
    <p:sldId id="475" r:id="rId14"/>
    <p:sldId id="542" r:id="rId15"/>
    <p:sldId id="476" r:id="rId16"/>
    <p:sldId id="513" r:id="rId17"/>
    <p:sldId id="514" r:id="rId18"/>
    <p:sldId id="515" r:id="rId19"/>
    <p:sldId id="516" r:id="rId20"/>
    <p:sldId id="517" r:id="rId21"/>
    <p:sldId id="518" r:id="rId22"/>
    <p:sldId id="521" r:id="rId23"/>
    <p:sldId id="522" r:id="rId24"/>
    <p:sldId id="523" r:id="rId25"/>
    <p:sldId id="524" r:id="rId26"/>
    <p:sldId id="526" r:id="rId27"/>
    <p:sldId id="527" r:id="rId28"/>
    <p:sldId id="528" r:id="rId29"/>
    <p:sldId id="529" r:id="rId30"/>
    <p:sldId id="530" r:id="rId31"/>
    <p:sldId id="531" r:id="rId32"/>
    <p:sldId id="532" r:id="rId33"/>
    <p:sldId id="533" r:id="rId34"/>
    <p:sldId id="543" r:id="rId35"/>
    <p:sldId id="426" r:id="rId36"/>
    <p:sldId id="428"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763" y="62"/>
      </p:cViewPr>
      <p:guideLst>
        <p:guide orient="horz" pos="212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notesMaster" Target="notesMasters/notesMaster1.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68313" y="1916113"/>
            <a:ext cx="7772400" cy="1470025"/>
          </a:xfrm>
        </p:spPr>
        <p:txBody>
          <a:bodyPr/>
          <a:lstStyle>
            <a:lvl1pPr>
              <a:defRPr sz="4400">
                <a:effectLst>
                  <a:outerShdw blurRad="38100" dist="38100" dir="2700000" algn="tl">
                    <a:srgbClr val="C0C0C0"/>
                  </a:outerShdw>
                </a:effectLst>
                <a:latin typeface="Arial Black" panose="020B0A04020102020204" pitchFamily="34" charset="0"/>
              </a:defRPr>
            </a:lvl1pPr>
          </a:lstStyle>
          <a:p>
            <a:pPr lvl="0"/>
            <a:r>
              <a:rPr lang="zh-CN" altLang="en-US" noProof="0"/>
              <a:t>单击此处编辑母版标题样式</a:t>
            </a:r>
            <a:endParaRPr lang="zh-CN" noProof="0"/>
          </a:p>
        </p:txBody>
      </p:sp>
      <p:sp>
        <p:nvSpPr>
          <p:cNvPr id="2051" name="Rectangle 3"/>
          <p:cNvSpPr>
            <a:spLocks noGrp="1" noChangeArrowheads="1"/>
          </p:cNvSpPr>
          <p:nvPr>
            <p:ph type="subTitle" idx="1"/>
          </p:nvPr>
        </p:nvSpPr>
        <p:spPr>
          <a:xfrm>
            <a:off x="1154113" y="3860800"/>
            <a:ext cx="6400800" cy="792163"/>
          </a:xfrm>
        </p:spPr>
        <p:txBody>
          <a:bodyPr anchor="ctr"/>
          <a:lstStyle>
            <a:lvl1pPr marL="0" indent="0" algn="ctr">
              <a:buFontTx/>
              <a:buNone/>
              <a:defRPr/>
            </a:lvl1pPr>
          </a:lstStyle>
          <a:p>
            <a:pPr lvl="0"/>
            <a:r>
              <a:rPr lang="zh-CN" altLang="en-US" noProof="0"/>
              <a:t>单击此处编辑母版副标题样式</a:t>
            </a:r>
            <a:endParaRPr lang="zh-CN" noProof="0"/>
          </a:p>
        </p:txBody>
      </p:sp>
      <p:sp>
        <p:nvSpPr>
          <p:cNvPr id="2052" name="Rectangle 4"/>
          <p:cNvSpPr>
            <a:spLocks noGrp="1" noChangeArrowheads="1"/>
          </p:cNvSpPr>
          <p:nvPr>
            <p:ph type="dt" sz="half" idx="2"/>
          </p:nvPr>
        </p:nvSpPr>
        <p:spPr/>
        <p:txBody>
          <a:bodyPr/>
          <a:lstStyle>
            <a:lvl1pPr>
              <a:defRPr/>
            </a:lvl1pPr>
          </a:lstStyle>
          <a:p>
            <a:fld id="{A95295A1-CB2B-4425-9A47-3FB1258B1CCA}" type="datetimeFigureOut">
              <a:rPr lang="zh-CN" altLang="en-US" smtClean="0"/>
            </a:fld>
            <a:endParaRPr lang="zh-CN" altLang="en-US"/>
          </a:p>
        </p:txBody>
      </p:sp>
      <p:sp>
        <p:nvSpPr>
          <p:cNvPr id="2053" name="Rectangle 5"/>
          <p:cNvSpPr>
            <a:spLocks noGrp="1" noChangeArrowheads="1"/>
          </p:cNvSpPr>
          <p:nvPr>
            <p:ph type="ftr" sz="quarter" idx="3"/>
          </p:nvPr>
        </p:nvSpPr>
        <p:spPr/>
        <p:txBody>
          <a:bodyPr/>
          <a:lstStyle>
            <a:lvl1pPr>
              <a:defRPr/>
            </a:lvl1pPr>
          </a:lstStyle>
          <a:p>
            <a:endParaRPr lang="zh-CN" altLang="en-US"/>
          </a:p>
        </p:txBody>
      </p:sp>
      <p:sp>
        <p:nvSpPr>
          <p:cNvPr id="2054" name="Rectangle 6"/>
          <p:cNvSpPr>
            <a:spLocks noGrp="1" noChangeArrowheads="1"/>
          </p:cNvSpPr>
          <p:nvPr>
            <p:ph type="sldNum" sz="quarter" idx="4"/>
          </p:nvPr>
        </p:nvSpPr>
        <p:spPr/>
        <p:txBody>
          <a:bodyPr/>
          <a:lstStyle>
            <a:lvl1pPr>
              <a:defRPr/>
            </a:lvl1pPr>
          </a:lstStyle>
          <a:p>
            <a:fld id="{1B155BA4-300C-4B26-BF83-FA0B69165F84}" type="slidenum">
              <a:rPr lang="zh-CN" altLang="en-US" smtClean="0"/>
            </a:fld>
            <a:endParaRPr lang="zh-CN" altLang="en-US"/>
          </a:p>
        </p:txBody>
      </p:sp>
      <p:cxnSp>
        <p:nvCxnSpPr>
          <p:cNvPr id="2" name="直接连接符 1"/>
          <p:cNvCxnSpPr/>
          <p:nvPr userDrawn="1"/>
        </p:nvCxnSpPr>
        <p:spPr>
          <a:xfrm>
            <a:off x="0" y="6371590"/>
            <a:ext cx="9135745" cy="4445"/>
          </a:xfrm>
          <a:prstGeom prst="line">
            <a:avLst/>
          </a:prstGeom>
          <a:ln w="31750">
            <a:solidFill>
              <a:srgbClr val="FFFF00"/>
            </a:solidFill>
          </a:ln>
        </p:spPr>
        <p:style>
          <a:lnRef idx="1">
            <a:schemeClr val="accent1"/>
          </a:lnRef>
          <a:fillRef idx="0">
            <a:schemeClr val="accent1"/>
          </a:fillRef>
          <a:effectRef idx="0">
            <a:schemeClr val="accent1"/>
          </a:effectRef>
          <a:fontRef idx="minor">
            <a:schemeClr val="tx1"/>
          </a:fontRef>
        </p:style>
      </p:cxnSp>
      <p:sp>
        <p:nvSpPr>
          <p:cNvPr id="3" name="矩形 2"/>
          <p:cNvSpPr/>
          <p:nvPr userDrawn="1"/>
        </p:nvSpPr>
        <p:spPr>
          <a:xfrm>
            <a:off x="0" y="6393815"/>
            <a:ext cx="9144000" cy="451485"/>
          </a:xfrm>
          <a:prstGeom prst="rect">
            <a:avLst/>
          </a:prstGeom>
          <a:blipFill>
            <a:blip r:embed="rId3">
              <a:alphaModFix amt="46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bg1"/>
                </a:solidFill>
              </a:rPr>
              <a:t>MySQL</a:t>
            </a:r>
            <a:r>
              <a:rPr lang="zh-CN" altLang="en-US">
                <a:solidFill>
                  <a:schemeClr val="bg1"/>
                </a:solidFill>
              </a:rPr>
              <a:t>数据库原理及应用（微课版</a:t>
            </a:r>
            <a:r>
              <a:rPr lang="en-US" altLang="zh-CN">
                <a:solidFill>
                  <a:schemeClr val="bg1"/>
                </a:solidFill>
              </a:rPr>
              <a:t>|</a:t>
            </a:r>
            <a:r>
              <a:rPr lang="zh-CN" altLang="en-US">
                <a:solidFill>
                  <a:schemeClr val="bg1"/>
                </a:solidFill>
              </a:rPr>
              <a:t>第</a:t>
            </a:r>
            <a:r>
              <a:rPr lang="en-US" altLang="zh-CN">
                <a:solidFill>
                  <a:schemeClr val="bg1"/>
                </a:solidFill>
              </a:rPr>
              <a:t>3</a:t>
            </a:r>
            <a:r>
              <a:rPr lang="zh-CN" altLang="en-US">
                <a:solidFill>
                  <a:schemeClr val="bg1"/>
                </a:solidFill>
              </a:rPr>
              <a:t>版）</a:t>
            </a:r>
            <a:endParaRPr lang="zh-CN" altLang="en-US">
              <a:solidFill>
                <a:schemeClr val="bg1"/>
              </a:solidFill>
            </a:endParaRPr>
          </a:p>
        </p:txBody>
      </p:sp>
      <p:pic>
        <p:nvPicPr>
          <p:cNvPr id="19" name="图片 18"/>
          <p:cNvPicPr>
            <a:picLocks noChangeAspect="1"/>
          </p:cNvPicPr>
          <p:nvPr userDrawn="1"/>
        </p:nvPicPr>
        <p:blipFill>
          <a:blip r:embed="rId4">
            <a:alphaModFix amt="40000"/>
            <a:clrChange>
              <a:clrFrom>
                <a:srgbClr val="FFFFFF">
                  <a:alpha val="100000"/>
                </a:srgbClr>
              </a:clrFrom>
              <a:clrTo>
                <a:srgbClr val="FFFFFF">
                  <a:alpha val="100000"/>
                  <a:alpha val="0"/>
                </a:srgbClr>
              </a:clrTo>
            </a:clrChange>
            <a:biLevel thresh="50000"/>
            <a:lum bright="6000"/>
            <a:extLst>
              <a:ext uri="{28A0092B-C50C-407E-A947-70E740481C1C}">
                <a14:useLocalDpi xmlns:a14="http://schemas.microsoft.com/office/drawing/2010/main" val="0"/>
              </a:ext>
            </a:extLst>
          </a:blip>
          <a:stretch>
            <a:fillRect/>
          </a:stretch>
        </p:blipFill>
        <p:spPr>
          <a:xfrm>
            <a:off x="7236460" y="6308725"/>
            <a:ext cx="1861185" cy="583565"/>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A95295A1-CB2B-4425-9A47-3FB1258B1CCA}"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1B155BA4-300C-4B26-BF83-FA0B69165F84}" type="slidenum">
              <a:rPr lang="zh-CN" altLang="en-US" smtClean="0"/>
            </a:fld>
            <a:endParaRPr lang="zh-CN" altLang="en-US"/>
          </a:p>
        </p:txBody>
      </p:sp>
      <p:pic>
        <p:nvPicPr>
          <p:cNvPr id="7" name="图片 6"/>
          <p:cNvPicPr>
            <a:picLocks noChangeAspect="1"/>
          </p:cNvPicPr>
          <p:nvPr userDrawn="1"/>
        </p:nvPicPr>
        <p:blipFill>
          <a:blip r:embed="rId2"/>
          <a:stretch>
            <a:fillRect/>
          </a:stretch>
        </p:blipFill>
        <p:spPr>
          <a:xfrm>
            <a:off x="7327008" y="32733"/>
            <a:ext cx="1816992" cy="803979"/>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17475"/>
            <a:ext cx="2057400" cy="56769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17475"/>
            <a:ext cx="6019800" cy="56769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A95295A1-CB2B-4425-9A47-3FB1258B1CCA}"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1B155BA4-300C-4B26-BF83-FA0B69165F84}" type="slidenum">
              <a:rPr lang="zh-CN" altLang="en-US" smtClean="0"/>
            </a:fld>
            <a:endParaRPr lang="zh-CN" altLang="en-US"/>
          </a:p>
        </p:txBody>
      </p:sp>
      <p:pic>
        <p:nvPicPr>
          <p:cNvPr id="7" name="图片 6"/>
          <p:cNvPicPr>
            <a:picLocks noChangeAspect="1"/>
          </p:cNvPicPr>
          <p:nvPr userDrawn="1"/>
        </p:nvPicPr>
        <p:blipFill>
          <a:blip r:embed="rId2"/>
          <a:stretch>
            <a:fillRect/>
          </a:stretch>
        </p:blipFill>
        <p:spPr>
          <a:xfrm>
            <a:off x="7327008" y="32733"/>
            <a:ext cx="1816992" cy="80397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A95295A1-CB2B-4425-9A47-3FB1258B1CCA}"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1B155BA4-300C-4B26-BF83-FA0B69165F84}" type="slidenum">
              <a:rPr lang="zh-CN" altLang="en-US" smtClean="0"/>
            </a:fld>
            <a:endParaRPr lang="zh-CN" altLang="en-US"/>
          </a:p>
        </p:txBody>
      </p:sp>
      <p:pic>
        <p:nvPicPr>
          <p:cNvPr id="7" name="图片 6"/>
          <p:cNvPicPr>
            <a:picLocks noChangeAspect="1"/>
          </p:cNvPicPr>
          <p:nvPr userDrawn="1"/>
        </p:nvPicPr>
        <p:blipFill>
          <a:blip r:embed="rId2"/>
          <a:stretch>
            <a:fillRect/>
          </a:stretch>
        </p:blipFill>
        <p:spPr>
          <a:xfrm>
            <a:off x="7327008" y="32733"/>
            <a:ext cx="1816992" cy="803979"/>
          </a:xfrm>
          <a:prstGeom prst="rect">
            <a:avLst/>
          </a:prstGeom>
        </p:spPr>
      </p:pic>
      <p:cxnSp>
        <p:nvCxnSpPr>
          <p:cNvPr id="8" name="直接连接符 7"/>
          <p:cNvCxnSpPr/>
          <p:nvPr userDrawn="1"/>
        </p:nvCxnSpPr>
        <p:spPr>
          <a:xfrm>
            <a:off x="0" y="6371590"/>
            <a:ext cx="9135745" cy="4445"/>
          </a:xfrm>
          <a:prstGeom prst="line">
            <a:avLst/>
          </a:prstGeom>
          <a:ln w="31750">
            <a:solidFill>
              <a:srgbClr val="FFFF00"/>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0" y="6393815"/>
            <a:ext cx="9144000" cy="451485"/>
          </a:xfrm>
          <a:prstGeom prst="rect">
            <a:avLst/>
          </a:prstGeom>
          <a:blipFill>
            <a:blip r:embed="rId3">
              <a:alphaModFix amt="46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bg1"/>
                </a:solidFill>
              </a:rPr>
              <a:t>MySQL</a:t>
            </a:r>
            <a:r>
              <a:rPr lang="zh-CN" altLang="en-US">
                <a:solidFill>
                  <a:schemeClr val="bg1"/>
                </a:solidFill>
              </a:rPr>
              <a:t>数据库原理及应用（微课版</a:t>
            </a:r>
            <a:r>
              <a:rPr lang="en-US" altLang="zh-CN">
                <a:solidFill>
                  <a:schemeClr val="bg1"/>
                </a:solidFill>
              </a:rPr>
              <a:t>|</a:t>
            </a:r>
            <a:r>
              <a:rPr lang="zh-CN" altLang="en-US">
                <a:solidFill>
                  <a:schemeClr val="bg1"/>
                </a:solidFill>
              </a:rPr>
              <a:t>第</a:t>
            </a:r>
            <a:r>
              <a:rPr lang="en-US" altLang="zh-CN">
                <a:solidFill>
                  <a:schemeClr val="bg1"/>
                </a:solidFill>
              </a:rPr>
              <a:t>3</a:t>
            </a:r>
            <a:r>
              <a:rPr lang="zh-CN" altLang="en-US">
                <a:solidFill>
                  <a:schemeClr val="bg1"/>
                </a:solidFill>
              </a:rPr>
              <a:t>版）</a:t>
            </a:r>
            <a:endParaRPr lang="zh-CN" altLang="en-US">
              <a:solidFill>
                <a:schemeClr val="bg1"/>
              </a:solidFill>
            </a:endParaRPr>
          </a:p>
        </p:txBody>
      </p:sp>
      <p:pic>
        <p:nvPicPr>
          <p:cNvPr id="19" name="图片 18"/>
          <p:cNvPicPr>
            <a:picLocks noChangeAspect="1"/>
          </p:cNvPicPr>
          <p:nvPr userDrawn="1"/>
        </p:nvPicPr>
        <p:blipFill>
          <a:blip r:embed="rId4">
            <a:alphaModFix amt="40000"/>
            <a:clrChange>
              <a:clrFrom>
                <a:srgbClr val="FFFFFF">
                  <a:alpha val="100000"/>
                </a:srgbClr>
              </a:clrFrom>
              <a:clrTo>
                <a:srgbClr val="FFFFFF">
                  <a:alpha val="100000"/>
                  <a:alpha val="0"/>
                </a:srgbClr>
              </a:clrTo>
            </a:clrChange>
            <a:biLevel thresh="50000"/>
            <a:lum bright="-12000"/>
            <a:extLst>
              <a:ext uri="{28A0092B-C50C-407E-A947-70E740481C1C}">
                <a14:useLocalDpi xmlns:a14="http://schemas.microsoft.com/office/drawing/2010/main" val="0"/>
              </a:ext>
            </a:extLst>
          </a:blip>
          <a:stretch>
            <a:fillRect/>
          </a:stretch>
        </p:blipFill>
        <p:spPr>
          <a:xfrm>
            <a:off x="7308215" y="6316345"/>
            <a:ext cx="1772920" cy="555625"/>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fld id="{A95295A1-CB2B-4425-9A47-3FB1258B1CCA}"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1B155BA4-300C-4B26-BF83-FA0B69165F84}" type="slidenum">
              <a:rPr lang="zh-CN" altLang="en-US" smtClean="0"/>
            </a:fld>
            <a:endParaRPr lang="zh-CN" altLang="en-US"/>
          </a:p>
        </p:txBody>
      </p:sp>
      <p:pic>
        <p:nvPicPr>
          <p:cNvPr id="7" name="图片 6"/>
          <p:cNvPicPr>
            <a:picLocks noChangeAspect="1"/>
          </p:cNvPicPr>
          <p:nvPr userDrawn="1"/>
        </p:nvPicPr>
        <p:blipFill>
          <a:blip r:embed="rId2"/>
          <a:stretch>
            <a:fillRect/>
          </a:stretch>
        </p:blipFill>
        <p:spPr>
          <a:xfrm>
            <a:off x="7363520" y="32733"/>
            <a:ext cx="1816992" cy="80397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6841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6841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fld id="{A95295A1-CB2B-4425-9A47-3FB1258B1CCA}"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1B155BA4-300C-4B26-BF83-FA0B69165F84}" type="slidenum">
              <a:rPr lang="zh-CN" altLang="en-US" smtClean="0"/>
            </a:fld>
            <a:endParaRPr lang="zh-CN" altLang="en-US"/>
          </a:p>
        </p:txBody>
      </p:sp>
      <p:pic>
        <p:nvPicPr>
          <p:cNvPr id="8" name="图片 7"/>
          <p:cNvPicPr>
            <a:picLocks noChangeAspect="1"/>
          </p:cNvPicPr>
          <p:nvPr userDrawn="1"/>
        </p:nvPicPr>
        <p:blipFill>
          <a:blip r:embed="rId2"/>
          <a:stretch>
            <a:fillRect/>
          </a:stretch>
        </p:blipFill>
        <p:spPr>
          <a:xfrm>
            <a:off x="7327008" y="32733"/>
            <a:ext cx="1816992" cy="803979"/>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fld id="{A95295A1-CB2B-4425-9A47-3FB1258B1CCA}"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1B155BA4-300C-4B26-BF83-FA0B69165F84}" type="slidenum">
              <a:rPr lang="zh-CN" altLang="en-US" smtClean="0"/>
            </a:fld>
            <a:endParaRPr lang="zh-CN" altLang="en-US"/>
          </a:p>
        </p:txBody>
      </p:sp>
      <p:pic>
        <p:nvPicPr>
          <p:cNvPr id="10" name="图片 9"/>
          <p:cNvPicPr>
            <a:picLocks noChangeAspect="1"/>
          </p:cNvPicPr>
          <p:nvPr userDrawn="1"/>
        </p:nvPicPr>
        <p:blipFill>
          <a:blip r:embed="rId2"/>
          <a:stretch>
            <a:fillRect/>
          </a:stretch>
        </p:blipFill>
        <p:spPr>
          <a:xfrm>
            <a:off x="7327008" y="32733"/>
            <a:ext cx="1816992" cy="803979"/>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A95295A1-CB2B-4425-9A47-3FB1258B1CCA}"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1B155BA4-300C-4B26-BF83-FA0B69165F84}" type="slidenum">
              <a:rPr lang="zh-CN" altLang="en-US" smtClean="0"/>
            </a:fld>
            <a:endParaRPr lang="zh-CN" altLang="en-US"/>
          </a:p>
        </p:txBody>
      </p:sp>
      <p:pic>
        <p:nvPicPr>
          <p:cNvPr id="6" name="图片 5"/>
          <p:cNvPicPr>
            <a:picLocks noChangeAspect="1"/>
          </p:cNvPicPr>
          <p:nvPr userDrawn="1"/>
        </p:nvPicPr>
        <p:blipFill>
          <a:blip r:embed="rId2"/>
          <a:stretch>
            <a:fillRect/>
          </a:stretch>
        </p:blipFill>
        <p:spPr>
          <a:xfrm>
            <a:off x="7327008" y="32733"/>
            <a:ext cx="1816992" cy="803979"/>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A95295A1-CB2B-4425-9A47-3FB1258B1CCA}"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1B155BA4-300C-4B26-BF83-FA0B69165F84}" type="slidenum">
              <a:rPr lang="zh-CN" altLang="en-US" smtClean="0"/>
            </a:fld>
            <a:endParaRPr lang="zh-CN" altLang="en-US"/>
          </a:p>
        </p:txBody>
      </p:sp>
      <p:pic>
        <p:nvPicPr>
          <p:cNvPr id="5" name="图片 4"/>
          <p:cNvPicPr>
            <a:picLocks noChangeAspect="1"/>
          </p:cNvPicPr>
          <p:nvPr userDrawn="1"/>
        </p:nvPicPr>
        <p:blipFill>
          <a:blip r:embed="rId2"/>
          <a:stretch>
            <a:fillRect/>
          </a:stretch>
        </p:blipFill>
        <p:spPr>
          <a:xfrm>
            <a:off x="7327008" y="32733"/>
            <a:ext cx="1816992" cy="80397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A95295A1-CB2B-4425-9A47-3FB1258B1CCA}"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1B155BA4-300C-4B26-BF83-FA0B69165F84}" type="slidenum">
              <a:rPr lang="zh-CN" altLang="en-US" smtClean="0"/>
            </a:fld>
            <a:endParaRPr lang="zh-CN" altLang="en-US"/>
          </a:p>
        </p:txBody>
      </p:sp>
      <p:pic>
        <p:nvPicPr>
          <p:cNvPr id="8" name="图片 7"/>
          <p:cNvPicPr>
            <a:picLocks noChangeAspect="1"/>
          </p:cNvPicPr>
          <p:nvPr userDrawn="1"/>
        </p:nvPicPr>
        <p:blipFill>
          <a:blip r:embed="rId2"/>
          <a:stretch>
            <a:fillRect/>
          </a:stretch>
        </p:blipFill>
        <p:spPr>
          <a:xfrm>
            <a:off x="7327008" y="32733"/>
            <a:ext cx="1816992" cy="803979"/>
          </a:xfrm>
          <a:prstGeom prst="rect">
            <a:avLst/>
          </a:prstGeom>
        </p:spPr>
      </p:pic>
      <p:cxnSp>
        <p:nvCxnSpPr>
          <p:cNvPr id="9" name="直接连接符 8"/>
          <p:cNvCxnSpPr/>
          <p:nvPr userDrawn="1"/>
        </p:nvCxnSpPr>
        <p:spPr>
          <a:xfrm>
            <a:off x="0" y="6371590"/>
            <a:ext cx="9135745" cy="4445"/>
          </a:xfrm>
          <a:prstGeom prst="line">
            <a:avLst/>
          </a:prstGeom>
          <a:ln w="31750">
            <a:solidFill>
              <a:srgbClr val="FFFF00"/>
            </a:soli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0" y="6393815"/>
            <a:ext cx="9144000" cy="451485"/>
          </a:xfrm>
          <a:prstGeom prst="rect">
            <a:avLst/>
          </a:prstGeom>
          <a:blipFill>
            <a:blip r:embed="rId3">
              <a:alphaModFix amt="46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bg1"/>
                </a:solidFill>
              </a:rPr>
              <a:t>MySQL</a:t>
            </a:r>
            <a:r>
              <a:rPr lang="zh-CN" altLang="en-US">
                <a:solidFill>
                  <a:schemeClr val="bg1"/>
                </a:solidFill>
              </a:rPr>
              <a:t>数据库原理及应用（微课版</a:t>
            </a:r>
            <a:r>
              <a:rPr lang="en-US" altLang="zh-CN">
                <a:solidFill>
                  <a:schemeClr val="bg1"/>
                </a:solidFill>
              </a:rPr>
              <a:t>|</a:t>
            </a:r>
            <a:r>
              <a:rPr lang="zh-CN" altLang="en-US">
                <a:solidFill>
                  <a:schemeClr val="bg1"/>
                </a:solidFill>
              </a:rPr>
              <a:t>第</a:t>
            </a:r>
            <a:r>
              <a:rPr lang="en-US" altLang="zh-CN">
                <a:solidFill>
                  <a:schemeClr val="bg1"/>
                </a:solidFill>
              </a:rPr>
              <a:t>3</a:t>
            </a:r>
            <a:r>
              <a:rPr lang="zh-CN" altLang="en-US">
                <a:solidFill>
                  <a:schemeClr val="bg1"/>
                </a:solidFill>
              </a:rPr>
              <a:t>版）</a:t>
            </a:r>
            <a:endParaRPr lang="zh-CN" altLang="en-US">
              <a:solidFill>
                <a:schemeClr val="bg1"/>
              </a:solidFill>
            </a:endParaRPr>
          </a:p>
        </p:txBody>
      </p:sp>
      <p:pic>
        <p:nvPicPr>
          <p:cNvPr id="19" name="图片 18"/>
          <p:cNvPicPr>
            <a:picLocks noChangeAspect="1"/>
          </p:cNvPicPr>
          <p:nvPr userDrawn="1"/>
        </p:nvPicPr>
        <p:blipFill>
          <a:blip r:embed="rId4">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tretch>
            <a:fillRect/>
          </a:stretch>
        </p:blipFill>
        <p:spPr>
          <a:xfrm>
            <a:off x="7127875" y="6314440"/>
            <a:ext cx="2031365" cy="6369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A95295A1-CB2B-4425-9A47-3FB1258B1CCA}"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1B155BA4-300C-4B26-BF83-FA0B69165F84}" type="slidenum">
              <a:rPr lang="zh-CN" altLang="en-US" smtClean="0"/>
            </a:fld>
            <a:endParaRPr lang="zh-CN" altLang="en-US"/>
          </a:p>
        </p:txBody>
      </p:sp>
      <p:pic>
        <p:nvPicPr>
          <p:cNvPr id="8" name="图片 7"/>
          <p:cNvPicPr>
            <a:picLocks noChangeAspect="1"/>
          </p:cNvPicPr>
          <p:nvPr userDrawn="1"/>
        </p:nvPicPr>
        <p:blipFill>
          <a:blip r:embed="rId2"/>
          <a:stretch>
            <a:fillRect/>
          </a:stretch>
        </p:blipFill>
        <p:spPr>
          <a:xfrm>
            <a:off x="7327008" y="32733"/>
            <a:ext cx="1816992" cy="803979"/>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5.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17475"/>
            <a:ext cx="82296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t>单击此处编辑母版标题样式</a:t>
            </a:r>
            <a:endParaRPr lang="zh-CN"/>
          </a:p>
        </p:txBody>
      </p:sp>
      <p:sp>
        <p:nvSpPr>
          <p:cNvPr id="1027" name="Rectangle 3"/>
          <p:cNvSpPr>
            <a:spLocks noGrp="1" noChangeArrowheads="1"/>
          </p:cNvSpPr>
          <p:nvPr>
            <p:ph type="body" idx="1"/>
          </p:nvPr>
        </p:nvSpPr>
        <p:spPr bwMode="auto">
          <a:xfrm>
            <a:off x="457200" y="1268413"/>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A95295A1-CB2B-4425-9A47-3FB1258B1CCA}" type="datetimeFigureOut">
              <a:rPr lang="zh-CN" altLang="en-US" smtClean="0"/>
            </a:fld>
            <a:endParaRPr lang="zh-CN"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1B155BA4-300C-4B26-BF83-FA0B69165F8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000" b="1">
          <a:solidFill>
            <a:schemeClr val="tx2"/>
          </a:solidFill>
          <a:latin typeface="+mj-lt"/>
          <a:ea typeface="+mj-ea"/>
          <a:cs typeface="+mj-cs"/>
        </a:defRPr>
      </a:lvl1pPr>
      <a:lvl2pPr algn="ctr" rtl="0" eaLnBrk="1" fontAlgn="base" hangingPunct="1">
        <a:spcBef>
          <a:spcPct val="0"/>
        </a:spcBef>
        <a:spcAft>
          <a:spcPct val="0"/>
        </a:spcAft>
        <a:defRPr sz="4000" b="1">
          <a:solidFill>
            <a:schemeClr val="tx2"/>
          </a:solidFill>
          <a:latin typeface="Arial" panose="020B0604020202020204" pitchFamily="34" charset="0"/>
          <a:ea typeface="黑体" panose="02010609060101010101" pitchFamily="49" charset="-122"/>
        </a:defRPr>
      </a:lvl2pPr>
      <a:lvl3pPr algn="ctr" rtl="0" eaLnBrk="1" fontAlgn="base" hangingPunct="1">
        <a:spcBef>
          <a:spcPct val="0"/>
        </a:spcBef>
        <a:spcAft>
          <a:spcPct val="0"/>
        </a:spcAft>
        <a:defRPr sz="4000" b="1">
          <a:solidFill>
            <a:schemeClr val="tx2"/>
          </a:solidFill>
          <a:latin typeface="Arial" panose="020B0604020202020204" pitchFamily="34" charset="0"/>
          <a:ea typeface="黑体" panose="02010609060101010101" pitchFamily="49" charset="-122"/>
        </a:defRPr>
      </a:lvl3pPr>
      <a:lvl4pPr algn="ctr" rtl="0" eaLnBrk="1" fontAlgn="base" hangingPunct="1">
        <a:spcBef>
          <a:spcPct val="0"/>
        </a:spcBef>
        <a:spcAft>
          <a:spcPct val="0"/>
        </a:spcAft>
        <a:defRPr sz="4000" b="1">
          <a:solidFill>
            <a:schemeClr val="tx2"/>
          </a:solidFill>
          <a:latin typeface="Arial" panose="020B0604020202020204" pitchFamily="34" charset="0"/>
          <a:ea typeface="黑体" panose="02010609060101010101" pitchFamily="49" charset="-122"/>
        </a:defRPr>
      </a:lvl4pPr>
      <a:lvl5pPr algn="ctr" rtl="0" eaLnBrk="1" fontAlgn="base" hangingPunct="1">
        <a:spcBef>
          <a:spcPct val="0"/>
        </a:spcBef>
        <a:spcAft>
          <a:spcPct val="0"/>
        </a:spcAft>
        <a:defRPr sz="4000" b="1">
          <a:solidFill>
            <a:schemeClr val="tx2"/>
          </a:solidFill>
          <a:latin typeface="Arial" panose="020B0604020202020204" pitchFamily="34" charset="0"/>
          <a:ea typeface="黑体" panose="02010609060101010101" pitchFamily="49" charset="-122"/>
        </a:defRPr>
      </a:lvl5pPr>
      <a:lvl6pPr marL="457200" algn="ctr" rtl="0" eaLnBrk="1" fontAlgn="base" hangingPunct="1">
        <a:spcBef>
          <a:spcPct val="0"/>
        </a:spcBef>
        <a:spcAft>
          <a:spcPct val="0"/>
        </a:spcAft>
        <a:defRPr sz="4000" b="1">
          <a:solidFill>
            <a:schemeClr val="tx2"/>
          </a:solidFill>
          <a:latin typeface="Arial" panose="020B0604020202020204" pitchFamily="34" charset="0"/>
          <a:ea typeface="黑体" panose="02010609060101010101" pitchFamily="49" charset="-122"/>
        </a:defRPr>
      </a:lvl6pPr>
      <a:lvl7pPr marL="914400" algn="ctr" rtl="0" eaLnBrk="1" fontAlgn="base" hangingPunct="1">
        <a:spcBef>
          <a:spcPct val="0"/>
        </a:spcBef>
        <a:spcAft>
          <a:spcPct val="0"/>
        </a:spcAft>
        <a:defRPr sz="4000" b="1">
          <a:solidFill>
            <a:schemeClr val="tx2"/>
          </a:solidFill>
          <a:latin typeface="Arial" panose="020B0604020202020204" pitchFamily="34" charset="0"/>
          <a:ea typeface="黑体" panose="02010609060101010101" pitchFamily="49" charset="-122"/>
        </a:defRPr>
      </a:lvl7pPr>
      <a:lvl8pPr marL="1371600" algn="ctr" rtl="0" eaLnBrk="1" fontAlgn="base" hangingPunct="1">
        <a:spcBef>
          <a:spcPct val="0"/>
        </a:spcBef>
        <a:spcAft>
          <a:spcPct val="0"/>
        </a:spcAft>
        <a:defRPr sz="4000" b="1">
          <a:solidFill>
            <a:schemeClr val="tx2"/>
          </a:solidFill>
          <a:latin typeface="Arial" panose="020B0604020202020204" pitchFamily="34" charset="0"/>
          <a:ea typeface="黑体" panose="02010609060101010101" pitchFamily="49" charset="-122"/>
        </a:defRPr>
      </a:lvl8pPr>
      <a:lvl9pPr marL="1828800" algn="ctr" rtl="0" eaLnBrk="1" fontAlgn="base" hangingPunct="1">
        <a:spcBef>
          <a:spcPct val="0"/>
        </a:spcBef>
        <a:spcAft>
          <a:spcPct val="0"/>
        </a:spcAft>
        <a:defRPr sz="4000" b="1">
          <a:solidFill>
            <a:schemeClr val="tx2"/>
          </a:solidFill>
          <a:latin typeface="Arial" panose="020B0604020202020204" pitchFamily="34" charset="0"/>
          <a:ea typeface="黑体" panose="02010609060101010101" pitchFamily="49"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bwMode="auto">
          <a:xfrm>
            <a:off x="1280" y="1772816"/>
            <a:ext cx="8791575" cy="1272361"/>
          </a:xfrm>
          <a:prstGeom prst="rect">
            <a:avLst/>
          </a:prstGeom>
          <a:noFill/>
          <a:ln>
            <a:noFill/>
          </a:ln>
          <a:effectLst>
            <a:glow rad="558800">
              <a:schemeClr val="accent1">
                <a:alpha val="58000"/>
              </a:schemeClr>
            </a:glow>
            <a:outerShdw blurRad="50800" dist="50800" dir="5400000" algn="ctr" rotWithShape="0">
              <a:srgbClr val="000000">
                <a:alpha val="82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Black" panose="020B0A04020102020204" pitchFamily="34" charset="0"/>
                <a:ea typeface="+mj-ea"/>
                <a:cs typeface="+mj-cs"/>
              </a:defRPr>
            </a:lvl1pPr>
            <a:lvl2pPr algn="ctr" rtl="0" eaLnBrk="1" fontAlgn="base" hangingPunct="1">
              <a:spcBef>
                <a:spcPct val="0"/>
              </a:spcBef>
              <a:spcAft>
                <a:spcPct val="0"/>
              </a:spcAft>
              <a:defRPr sz="4000" b="1">
                <a:solidFill>
                  <a:schemeClr val="tx2"/>
                </a:solidFill>
                <a:latin typeface="Arial" panose="020B0604020202020204" pitchFamily="34" charset="0"/>
                <a:ea typeface="黑体" panose="02010609060101010101" pitchFamily="49" charset="-122"/>
              </a:defRPr>
            </a:lvl2pPr>
            <a:lvl3pPr algn="ctr" rtl="0" eaLnBrk="1" fontAlgn="base" hangingPunct="1">
              <a:spcBef>
                <a:spcPct val="0"/>
              </a:spcBef>
              <a:spcAft>
                <a:spcPct val="0"/>
              </a:spcAft>
              <a:defRPr sz="4000" b="1">
                <a:solidFill>
                  <a:schemeClr val="tx2"/>
                </a:solidFill>
                <a:latin typeface="Arial" panose="020B0604020202020204" pitchFamily="34" charset="0"/>
                <a:ea typeface="黑体" panose="02010609060101010101" pitchFamily="49" charset="-122"/>
              </a:defRPr>
            </a:lvl3pPr>
            <a:lvl4pPr algn="ctr" rtl="0" eaLnBrk="1" fontAlgn="base" hangingPunct="1">
              <a:spcBef>
                <a:spcPct val="0"/>
              </a:spcBef>
              <a:spcAft>
                <a:spcPct val="0"/>
              </a:spcAft>
              <a:defRPr sz="4000" b="1">
                <a:solidFill>
                  <a:schemeClr val="tx2"/>
                </a:solidFill>
                <a:latin typeface="Arial" panose="020B0604020202020204" pitchFamily="34" charset="0"/>
                <a:ea typeface="黑体" panose="02010609060101010101" pitchFamily="49" charset="-122"/>
              </a:defRPr>
            </a:lvl4pPr>
            <a:lvl5pPr algn="ctr" rtl="0" eaLnBrk="1" fontAlgn="base" hangingPunct="1">
              <a:spcBef>
                <a:spcPct val="0"/>
              </a:spcBef>
              <a:spcAft>
                <a:spcPct val="0"/>
              </a:spcAft>
              <a:defRPr sz="4000" b="1">
                <a:solidFill>
                  <a:schemeClr val="tx2"/>
                </a:solidFill>
                <a:latin typeface="Arial" panose="020B0604020202020204" pitchFamily="34" charset="0"/>
                <a:ea typeface="黑体" panose="02010609060101010101" pitchFamily="49" charset="-122"/>
              </a:defRPr>
            </a:lvl5pPr>
            <a:lvl6pPr marL="457200" algn="ctr" rtl="0" eaLnBrk="1" fontAlgn="base" hangingPunct="1">
              <a:spcBef>
                <a:spcPct val="0"/>
              </a:spcBef>
              <a:spcAft>
                <a:spcPct val="0"/>
              </a:spcAft>
              <a:defRPr sz="4000" b="1">
                <a:solidFill>
                  <a:schemeClr val="tx2"/>
                </a:solidFill>
                <a:latin typeface="Arial" panose="020B0604020202020204" pitchFamily="34" charset="0"/>
                <a:ea typeface="黑体" panose="02010609060101010101" pitchFamily="49" charset="-122"/>
              </a:defRPr>
            </a:lvl6pPr>
            <a:lvl7pPr marL="914400" algn="ctr" rtl="0" eaLnBrk="1" fontAlgn="base" hangingPunct="1">
              <a:spcBef>
                <a:spcPct val="0"/>
              </a:spcBef>
              <a:spcAft>
                <a:spcPct val="0"/>
              </a:spcAft>
              <a:defRPr sz="4000" b="1">
                <a:solidFill>
                  <a:schemeClr val="tx2"/>
                </a:solidFill>
                <a:latin typeface="Arial" panose="020B0604020202020204" pitchFamily="34" charset="0"/>
                <a:ea typeface="黑体" panose="02010609060101010101" pitchFamily="49" charset="-122"/>
              </a:defRPr>
            </a:lvl7pPr>
            <a:lvl8pPr marL="1371600" algn="ctr" rtl="0" eaLnBrk="1" fontAlgn="base" hangingPunct="1">
              <a:spcBef>
                <a:spcPct val="0"/>
              </a:spcBef>
              <a:spcAft>
                <a:spcPct val="0"/>
              </a:spcAft>
              <a:defRPr sz="4000" b="1">
                <a:solidFill>
                  <a:schemeClr val="tx2"/>
                </a:solidFill>
                <a:latin typeface="Arial" panose="020B0604020202020204" pitchFamily="34" charset="0"/>
                <a:ea typeface="黑体" panose="02010609060101010101" pitchFamily="49" charset="-122"/>
              </a:defRPr>
            </a:lvl8pPr>
            <a:lvl9pPr marL="1828800" algn="ctr" rtl="0" eaLnBrk="1" fontAlgn="base" hangingPunct="1">
              <a:spcBef>
                <a:spcPct val="0"/>
              </a:spcBef>
              <a:spcAft>
                <a:spcPct val="0"/>
              </a:spcAft>
              <a:defRPr sz="4000" b="1">
                <a:solidFill>
                  <a:schemeClr val="tx2"/>
                </a:solidFill>
                <a:latin typeface="Arial" panose="020B0604020202020204" pitchFamily="34" charset="0"/>
                <a:ea typeface="黑体" panose="02010609060101010101" pitchFamily="49" charset="-122"/>
              </a:defRPr>
            </a:lvl9pPr>
          </a:lstStyle>
          <a:p>
            <a:r>
              <a:rPr lang="zh-CN" altLang="en-US" sz="6000" kern="0" dirty="0">
                <a:solidFill>
                  <a:srgbClr val="92D050"/>
                </a:solidFill>
              </a:rPr>
              <a:t>数据库系统实训</a:t>
            </a:r>
            <a:endParaRPr lang="zh-CN" altLang="en-US" sz="6000" kern="0" dirty="0">
              <a:solidFill>
                <a:srgbClr val="92D050"/>
              </a:solidFill>
            </a:endParaRPr>
          </a:p>
        </p:txBody>
      </p:sp>
      <p:sp>
        <p:nvSpPr>
          <p:cNvPr id="4" name="副标题 2"/>
          <p:cNvSpPr>
            <a:spLocks noGrp="1"/>
          </p:cNvSpPr>
          <p:nvPr>
            <p:ph type="subTitle" idx="1"/>
          </p:nvPr>
        </p:nvSpPr>
        <p:spPr>
          <a:xfrm>
            <a:off x="1403985" y="4436745"/>
            <a:ext cx="6149975" cy="1272540"/>
          </a:xfrm>
        </p:spPr>
        <p:txBody>
          <a:bodyPr>
            <a:normAutofit/>
          </a:bodyPr>
          <a:lstStyle/>
          <a:p>
            <a:r>
              <a:rPr lang="en-US" altLang="zh-CN" dirty="0">
                <a:solidFill>
                  <a:schemeClr val="accent5">
                    <a:lumMod val="50000"/>
                  </a:schemeClr>
                </a:solidFill>
              </a:rPr>
              <a:t>----</a:t>
            </a:r>
            <a:r>
              <a:rPr lang="zh-CN" dirty="0">
                <a:solidFill>
                  <a:schemeClr val="accent5">
                    <a:lumMod val="50000"/>
                  </a:schemeClr>
                </a:solidFill>
              </a:rPr>
              <a:t>任务五</a:t>
            </a:r>
            <a:r>
              <a:rPr lang="en-US" altLang="zh-CN" dirty="0">
                <a:solidFill>
                  <a:schemeClr val="accent5">
                    <a:lumMod val="50000"/>
                  </a:schemeClr>
                </a:solidFill>
              </a:rPr>
              <a:t>   </a:t>
            </a:r>
            <a:r>
              <a:rPr lang="zh-CN" altLang="en-US" dirty="0">
                <a:solidFill>
                  <a:schemeClr val="accent5">
                    <a:lumMod val="50000"/>
                  </a:schemeClr>
                </a:solidFill>
              </a:rPr>
              <a:t>触发器与事务</a:t>
            </a:r>
            <a:endParaRPr lang="zh-CN" altLang="en-US" dirty="0">
              <a:solidFill>
                <a:schemeClr val="accent5">
                  <a:lumMod val="50000"/>
                </a:schemeClr>
              </a:solidFill>
            </a:endParaRPr>
          </a:p>
        </p:txBody>
      </p:sp>
      <p:pic>
        <p:nvPicPr>
          <p:cNvPr id="6" name="图片 5"/>
          <p:cNvPicPr>
            <a:picLocks noChangeAspect="1"/>
          </p:cNvPicPr>
          <p:nvPr/>
        </p:nvPicPr>
        <p:blipFill>
          <a:blip r:embed="rId1"/>
          <a:stretch>
            <a:fillRect/>
          </a:stretch>
        </p:blipFill>
        <p:spPr>
          <a:xfrm>
            <a:off x="18704" y="32733"/>
            <a:ext cx="1816992" cy="80397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1259632" y="1916832"/>
            <a:ext cx="7207329" cy="301395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177800" lvl="2" indent="450850">
              <a:lnSpc>
                <a:spcPct val="150000"/>
              </a:lnSpc>
              <a:buNone/>
            </a:pPr>
            <a:r>
              <a:rPr lang="zh-CN" altLang="zh-CN" sz="2000" dirty="0">
                <a:solidFill>
                  <a:schemeClr val="tx1">
                    <a:lumMod val="60000"/>
                    <a:lumOff val="40000"/>
                  </a:schemeClr>
                </a:solidFill>
                <a:sym typeface="+mn-ea"/>
              </a:rPr>
              <a:t>例如，利用</a:t>
            </a:r>
            <a:r>
              <a:rPr lang="en-US" altLang="zh-CN" sz="2000" dirty="0">
                <a:solidFill>
                  <a:schemeClr val="tx1">
                    <a:lumMod val="60000"/>
                    <a:lumOff val="40000"/>
                  </a:schemeClr>
                </a:solidFill>
                <a:sym typeface="+mn-ea"/>
              </a:rPr>
              <a:t>SELECT</a:t>
            </a:r>
            <a:r>
              <a:rPr lang="zh-CN" altLang="zh-CN" sz="2000" dirty="0">
                <a:solidFill>
                  <a:schemeClr val="tx1">
                    <a:lumMod val="60000"/>
                    <a:lumOff val="40000"/>
                  </a:schemeClr>
                </a:solidFill>
                <a:sym typeface="+mn-ea"/>
              </a:rPr>
              <a:t>语句查询触发器</a:t>
            </a:r>
            <a:r>
              <a:rPr lang="en-US" altLang="zh-CN" sz="2000" dirty="0" err="1">
                <a:solidFill>
                  <a:schemeClr val="tx1">
                    <a:lumMod val="60000"/>
                    <a:lumOff val="40000"/>
                  </a:schemeClr>
                </a:solidFill>
                <a:sym typeface="+mn-ea"/>
              </a:rPr>
              <a:t>trig_teacher</a:t>
            </a:r>
            <a:r>
              <a:rPr lang="zh-CN" altLang="zh-CN" sz="2000" dirty="0">
                <a:solidFill>
                  <a:schemeClr val="tx1">
                    <a:lumMod val="60000"/>
                    <a:lumOff val="40000"/>
                  </a:schemeClr>
                </a:solidFill>
                <a:sym typeface="+mn-ea"/>
              </a:rPr>
              <a:t>的信息，代码执行如下。</a:t>
            </a:r>
            <a:endParaRPr lang="zh-CN" altLang="zh-CN" sz="2000" dirty="0">
              <a:solidFill>
                <a:schemeClr val="tx1">
                  <a:lumMod val="60000"/>
                  <a:lumOff val="40000"/>
                </a:schemeClr>
              </a:solidFill>
            </a:endParaRPr>
          </a:p>
          <a:p>
            <a:pPr marL="177800" lvl="2" indent="450850">
              <a:lnSpc>
                <a:spcPct val="150000"/>
              </a:lnSpc>
              <a:buNone/>
            </a:pPr>
            <a:r>
              <a:rPr lang="en-US" altLang="zh-CN" sz="2000" dirty="0">
                <a:solidFill>
                  <a:schemeClr val="tx1">
                    <a:lumMod val="60000"/>
                    <a:lumOff val="40000"/>
                  </a:schemeClr>
                </a:solidFill>
                <a:sym typeface="+mn-ea"/>
              </a:rPr>
              <a:t>SELECT * FROM </a:t>
            </a:r>
            <a:r>
              <a:rPr lang="en-US" altLang="zh-CN" sz="2000" dirty="0" err="1">
                <a:solidFill>
                  <a:schemeClr val="tx1">
                    <a:lumMod val="60000"/>
                    <a:lumOff val="40000"/>
                  </a:schemeClr>
                </a:solidFill>
                <a:sym typeface="+mn-ea"/>
              </a:rPr>
              <a:t>information_schema.triggers</a:t>
            </a:r>
            <a:r>
              <a:rPr lang="en-US" altLang="zh-CN" sz="2000" dirty="0">
                <a:solidFill>
                  <a:schemeClr val="tx1">
                    <a:lumMod val="60000"/>
                    <a:lumOff val="40000"/>
                  </a:schemeClr>
                </a:solidFill>
                <a:sym typeface="+mn-ea"/>
              </a:rPr>
              <a:t> </a:t>
            </a:r>
            <a:endParaRPr lang="en-US" altLang="zh-CN" sz="2000" dirty="0">
              <a:solidFill>
                <a:schemeClr val="tx1">
                  <a:lumMod val="60000"/>
                  <a:lumOff val="40000"/>
                </a:schemeClr>
              </a:solidFill>
              <a:sym typeface="+mn-ea"/>
            </a:endParaRPr>
          </a:p>
          <a:p>
            <a:pPr marL="177800" lvl="2" indent="450850">
              <a:lnSpc>
                <a:spcPct val="150000"/>
              </a:lnSpc>
              <a:buNone/>
            </a:pPr>
            <a:r>
              <a:rPr lang="en-US" altLang="zh-CN" sz="2000" dirty="0">
                <a:solidFill>
                  <a:schemeClr val="tx1">
                    <a:lumMod val="60000"/>
                    <a:lumOff val="40000"/>
                  </a:schemeClr>
                </a:solidFill>
                <a:sym typeface="+mn-ea"/>
              </a:rPr>
              <a:t>WHERE </a:t>
            </a:r>
            <a:r>
              <a:rPr lang="en-US" altLang="zh-CN" sz="2000" dirty="0" err="1">
                <a:solidFill>
                  <a:schemeClr val="tx1">
                    <a:lumMod val="60000"/>
                    <a:lumOff val="40000"/>
                  </a:schemeClr>
                </a:solidFill>
                <a:sym typeface="+mn-ea"/>
              </a:rPr>
              <a:t>trigger_name</a:t>
            </a:r>
            <a:r>
              <a:rPr lang="en-US" altLang="zh-CN" sz="2000" dirty="0">
                <a:solidFill>
                  <a:schemeClr val="tx1">
                    <a:lumMod val="60000"/>
                    <a:lumOff val="40000"/>
                  </a:schemeClr>
                </a:solidFill>
                <a:sym typeface="+mn-ea"/>
              </a:rPr>
              <a:t>='</a:t>
            </a:r>
            <a:r>
              <a:rPr lang="en-US" altLang="zh-CN" sz="2000" dirty="0" err="1">
                <a:solidFill>
                  <a:schemeClr val="tx1">
                    <a:lumMod val="60000"/>
                    <a:lumOff val="40000"/>
                  </a:schemeClr>
                </a:solidFill>
                <a:sym typeface="+mn-ea"/>
              </a:rPr>
              <a:t>trig_teacher</a:t>
            </a:r>
            <a:r>
              <a:rPr lang="en-US" altLang="zh-CN" sz="2000" dirty="0">
                <a:solidFill>
                  <a:schemeClr val="tx1">
                    <a:lumMod val="60000"/>
                    <a:lumOff val="40000"/>
                  </a:schemeClr>
                </a:solidFill>
                <a:sym typeface="+mn-ea"/>
              </a:rPr>
              <a:t>';</a:t>
            </a:r>
            <a:endParaRPr lang="zh-CN" altLang="zh-CN" sz="2000" dirty="0">
              <a:solidFill>
                <a:schemeClr val="tx1">
                  <a:lumMod val="60000"/>
                  <a:lumOff val="40000"/>
                </a:schemeClr>
              </a:solidFill>
            </a:endParaRPr>
          </a:p>
        </p:txBody>
      </p:sp>
      <p:sp>
        <p:nvSpPr>
          <p:cNvPr id="5" name="标题 1"/>
          <p:cNvSpPr>
            <a:spLocks noGrp="1"/>
          </p:cNvSpPr>
          <p:nvPr>
            <p:ph type="title"/>
          </p:nvPr>
        </p:nvSpPr>
        <p:spPr>
          <a:xfrm>
            <a:off x="1015683" y="217012"/>
            <a:ext cx="5791200" cy="757237"/>
          </a:xfrm>
        </p:spPr>
        <p:txBody>
          <a:bodyPr/>
          <a:p>
            <a:pPr eaLnBrk="1" hangingPunct="1"/>
            <a:r>
              <a:rPr lang="zh-CN" altLang="en-US" sz="2800" dirty="0">
                <a:solidFill>
                  <a:srgbClr val="660033"/>
                </a:solidFill>
                <a:latin typeface="+mn-lt"/>
                <a:ea typeface="+mn-ea"/>
                <a:cs typeface="+mn-cs"/>
              </a:rPr>
              <a:t>（三）查看触发器</a:t>
            </a:r>
            <a:endParaRPr lang="en-US" altLang="zh-CN" sz="2800" dirty="0">
              <a:solidFill>
                <a:srgbClr val="660033"/>
              </a:solidFill>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bg/>
                                          </p:spTgt>
                                        </p:tgtEl>
                                        <p:attrNameLst>
                                          <p:attrName>style.visibility</p:attrName>
                                        </p:attrNameLst>
                                      </p:cBhvr>
                                      <p:to>
                                        <p:strVal val="visible"/>
                                      </p:to>
                                    </p:set>
                                    <p:animEffect transition="in" filter="blinds(horizontal)">
                                      <p:cBhvr>
                                        <p:cTn id="7" dur="500"/>
                                        <p:tgtEl>
                                          <p:spTgt spid="7171">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1">
                                            <p:txEl>
                                              <p:pRg st="0" end="0"/>
                                            </p:txEl>
                                          </p:spTgt>
                                        </p:tgtEl>
                                        <p:attrNameLst>
                                          <p:attrName>style.visibility</p:attrName>
                                        </p:attrNameLst>
                                      </p:cBhvr>
                                      <p:to>
                                        <p:strVal val="visible"/>
                                      </p:to>
                                    </p:set>
                                    <p:animEffect transition="in" filter="blinds(horizontal)">
                                      <p:cBhvr>
                                        <p:cTn id="10" dur="500"/>
                                        <p:tgtEl>
                                          <p:spTgt spid="7171">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3" dur="500"/>
                                        <p:tgtEl>
                                          <p:spTgt spid="7171">
                                            <p:txEl>
                                              <p:pRg st="1" end="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6" dur="500"/>
                                        <p:tgtEl>
                                          <p:spTgt spid="717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nimBg="1" build="p"/>
      <p:bldP spid="5"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467360" y="1269365"/>
            <a:ext cx="7820025" cy="281559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177800" lvl="2" indent="450850">
              <a:lnSpc>
                <a:spcPct val="150000"/>
              </a:lnSpc>
              <a:buNone/>
            </a:pPr>
            <a:r>
              <a:rPr altLang="zh-CN" sz="2000" dirty="0">
                <a:solidFill>
                  <a:schemeClr val="tx1">
                    <a:lumMod val="60000"/>
                    <a:lumOff val="40000"/>
                  </a:schemeClr>
                </a:solidFill>
                <a:sym typeface="+mn-ea"/>
              </a:rPr>
              <a:t>使用DROP TRIGGER语句可删除当前数据库的触发器。其基本语法如下。</a:t>
            </a:r>
            <a:endParaRPr altLang="zh-CN" sz="2000" dirty="0">
              <a:solidFill>
                <a:schemeClr val="tx1">
                  <a:lumMod val="60000"/>
                  <a:lumOff val="40000"/>
                </a:schemeClr>
              </a:solidFill>
              <a:sym typeface="+mn-ea"/>
            </a:endParaRPr>
          </a:p>
          <a:p>
            <a:pPr marL="177800" lvl="2" indent="450850">
              <a:lnSpc>
                <a:spcPct val="150000"/>
              </a:lnSpc>
              <a:buNone/>
            </a:pPr>
            <a:r>
              <a:rPr altLang="zh-CN" sz="2000" dirty="0">
                <a:solidFill>
                  <a:schemeClr val="tx1">
                    <a:lumMod val="60000"/>
                    <a:lumOff val="40000"/>
                  </a:schemeClr>
                </a:solidFill>
                <a:sym typeface="+mn-ea"/>
              </a:rPr>
              <a:t>DROP TRIGGER [dbname.]trig_name;</a:t>
            </a:r>
            <a:endParaRPr altLang="zh-CN" sz="2000" dirty="0">
              <a:solidFill>
                <a:schemeClr val="tx1">
                  <a:lumMod val="60000"/>
                  <a:lumOff val="40000"/>
                </a:schemeClr>
              </a:solidFill>
              <a:sym typeface="+mn-ea"/>
            </a:endParaRPr>
          </a:p>
          <a:p>
            <a:pPr marL="177800" lvl="2" indent="450850">
              <a:lnSpc>
                <a:spcPct val="150000"/>
              </a:lnSpc>
              <a:buNone/>
            </a:pPr>
            <a:r>
              <a:rPr altLang="zh-CN" sz="2000" dirty="0">
                <a:solidFill>
                  <a:schemeClr val="tx1">
                    <a:lumMod val="60000"/>
                    <a:lumOff val="40000"/>
                  </a:schemeClr>
                </a:solidFill>
                <a:sym typeface="+mn-ea"/>
              </a:rPr>
              <a:t>其中，dbname表示数据库名，如果缺省，表示删除当前数据库中的触发器。trig_name表示要删除的触发器的名称。</a:t>
            </a:r>
            <a:endParaRPr lang="zh-CN" altLang="zh-CN" dirty="0">
              <a:sym typeface="+mn-ea"/>
            </a:endParaRPr>
          </a:p>
        </p:txBody>
      </p:sp>
      <p:sp>
        <p:nvSpPr>
          <p:cNvPr id="5" name="标题 1"/>
          <p:cNvSpPr>
            <a:spLocks noGrp="1"/>
          </p:cNvSpPr>
          <p:nvPr>
            <p:ph type="title"/>
          </p:nvPr>
        </p:nvSpPr>
        <p:spPr>
          <a:xfrm>
            <a:off x="1015683" y="217012"/>
            <a:ext cx="5791200" cy="757237"/>
          </a:xfrm>
        </p:spPr>
        <p:txBody>
          <a:bodyPr/>
          <a:p>
            <a:pPr eaLnBrk="1" hangingPunct="1"/>
            <a:r>
              <a:rPr lang="zh-CN" altLang="en-US" sz="2800" dirty="0">
                <a:solidFill>
                  <a:srgbClr val="660033"/>
                </a:solidFill>
                <a:latin typeface="+mn-lt"/>
                <a:ea typeface="+mn-ea"/>
                <a:cs typeface="+mn-cs"/>
              </a:rPr>
              <a:t>（四）删除触发器</a:t>
            </a:r>
            <a:endParaRPr lang="en-US" altLang="zh-CN" sz="2800" dirty="0">
              <a:solidFill>
                <a:srgbClr val="660033"/>
              </a:solidFill>
              <a:latin typeface="+mn-lt"/>
              <a:ea typeface="+mn-ea"/>
              <a:cs typeface="+mn-cs"/>
            </a:endParaRPr>
          </a:p>
        </p:txBody>
      </p:sp>
      <p:sp>
        <p:nvSpPr>
          <p:cNvPr id="3" name="矩形 2"/>
          <p:cNvSpPr/>
          <p:nvPr/>
        </p:nvSpPr>
        <p:spPr>
          <a:xfrm>
            <a:off x="1897380" y="4149090"/>
            <a:ext cx="6582410" cy="1682750"/>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noAutofit/>
          </a:bodyPr>
          <a:lstStyle/>
          <a:p>
            <a:pPr marL="177800" lvl="2" indent="450850" algn="l" fontAlgn="base">
              <a:lnSpc>
                <a:spcPct val="150000"/>
              </a:lnSpc>
              <a:spcBef>
                <a:spcPct val="20000"/>
              </a:spcBef>
              <a:buClrTx/>
              <a:buSzTx/>
              <a:buFontTx/>
            </a:pPr>
            <a:r>
              <a:rPr altLang="zh-CN" sz="1900" kern="0" dirty="0">
                <a:solidFill>
                  <a:schemeClr val="tx1">
                    <a:lumMod val="60000"/>
                    <a:lumOff val="40000"/>
                  </a:schemeClr>
                </a:solidFill>
                <a:cs typeface="+mn-ea"/>
                <a:sym typeface="+mn-ea"/>
              </a:rPr>
              <a:t>例如，删除触发器“trig_teacher”，可以使用如下语句。</a:t>
            </a:r>
            <a:endParaRPr altLang="zh-CN" sz="1900" kern="0" dirty="0">
              <a:solidFill>
                <a:schemeClr val="tx1">
                  <a:lumMod val="60000"/>
                  <a:lumOff val="40000"/>
                </a:schemeClr>
              </a:solidFill>
              <a:cs typeface="+mn-ea"/>
              <a:sym typeface="+mn-ea"/>
            </a:endParaRPr>
          </a:p>
          <a:p>
            <a:pPr marL="177800" lvl="2" indent="450850" algn="l" fontAlgn="base">
              <a:lnSpc>
                <a:spcPct val="150000"/>
              </a:lnSpc>
              <a:spcBef>
                <a:spcPct val="20000"/>
              </a:spcBef>
              <a:buClrTx/>
              <a:buSzTx/>
              <a:buFontTx/>
            </a:pPr>
            <a:r>
              <a:rPr altLang="zh-CN" sz="1900" kern="0" dirty="0">
                <a:solidFill>
                  <a:schemeClr val="tx1">
                    <a:lumMod val="60000"/>
                    <a:lumOff val="40000"/>
                  </a:schemeClr>
                </a:solidFill>
                <a:cs typeface="+mn-ea"/>
                <a:sym typeface="+mn-ea"/>
              </a:rPr>
              <a:t>USE gradem;</a:t>
            </a:r>
            <a:endParaRPr altLang="zh-CN" sz="1900" kern="0" dirty="0">
              <a:solidFill>
                <a:schemeClr val="tx1">
                  <a:lumMod val="60000"/>
                  <a:lumOff val="40000"/>
                </a:schemeClr>
              </a:solidFill>
              <a:cs typeface="+mn-ea"/>
              <a:sym typeface="+mn-ea"/>
            </a:endParaRPr>
          </a:p>
          <a:p>
            <a:pPr marL="177800" lvl="2" indent="450850" algn="l" fontAlgn="base">
              <a:lnSpc>
                <a:spcPct val="150000"/>
              </a:lnSpc>
              <a:spcBef>
                <a:spcPct val="20000"/>
              </a:spcBef>
              <a:buClrTx/>
              <a:buSzTx/>
              <a:buFontTx/>
            </a:pPr>
            <a:r>
              <a:rPr altLang="zh-CN" sz="1900" kern="0" dirty="0">
                <a:solidFill>
                  <a:schemeClr val="tx1">
                    <a:lumMod val="60000"/>
                    <a:lumOff val="40000"/>
                  </a:schemeClr>
                </a:solidFill>
                <a:cs typeface="+mn-ea"/>
                <a:sym typeface="+mn-ea"/>
              </a:rPr>
              <a:t>DROP TRIGGER trig_teacher;</a:t>
            </a:r>
            <a:endParaRPr altLang="zh-CN" sz="1700" kern="0" dirty="0">
              <a:solidFill>
                <a:schemeClr val="tx1">
                  <a:lumMod val="60000"/>
                  <a:lumOff val="40000"/>
                </a:schemeClr>
              </a:solidFill>
              <a:cs typeface="+mn-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1" nodeType="withEffect">
                                  <p:stCondLst>
                                    <p:cond delay="0"/>
                                  </p:stCondLst>
                                  <p:childTnLst>
                                    <p:set>
                                      <p:cBhvr>
                                        <p:cTn id="6" dur="1" fill="hold">
                                          <p:stCondLst>
                                            <p:cond delay="0"/>
                                          </p:stCondLst>
                                        </p:cTn>
                                        <p:tgtEl>
                                          <p:spTgt spid="7171">
                                            <p:txEl>
                                              <p:pRg st="4294967295" end="4294967295"/>
                                            </p:txEl>
                                          </p:spTgt>
                                        </p:tgtEl>
                                        <p:attrNameLst>
                                          <p:attrName>style.visibility</p:attrName>
                                        </p:attrNameLst>
                                      </p:cBhvr>
                                      <p:to>
                                        <p:strVal val="visible"/>
                                      </p:to>
                                    </p:set>
                                    <p:animEffect transition="in" filter="box(in)">
                                      <p:cBhvr>
                                        <p:cTn id="7" dur="2000"/>
                                        <p:tgtEl>
                                          <p:spTgt spid="7171">
                                            <p:txEl>
                                              <p:pRg st="4294967295" end="4294967295"/>
                                            </p:txEl>
                                          </p:spTgt>
                                        </p:tgtEl>
                                      </p:cBhvr>
                                    </p:animEffect>
                                  </p:childTnLst>
                                </p:cTn>
                              </p:par>
                              <p:par>
                                <p:cTn id="8" presetID="4" presetClass="entr" presetSubtype="16" fill="hold" grpId="1" nodeType="withEffect">
                                  <p:stCondLst>
                                    <p:cond delay="0"/>
                                  </p:stCondLst>
                                  <p:childTnLst>
                                    <p:set>
                                      <p:cBhvr>
                                        <p:cTn id="9" dur="1" fill="hold">
                                          <p:stCondLst>
                                            <p:cond delay="0"/>
                                          </p:stCondLst>
                                        </p:cTn>
                                        <p:tgtEl>
                                          <p:spTgt spid="7171">
                                            <p:txEl>
                                              <p:pRg st="0" end="0"/>
                                            </p:txEl>
                                          </p:spTgt>
                                        </p:tgtEl>
                                        <p:attrNameLst>
                                          <p:attrName>style.visibility</p:attrName>
                                        </p:attrNameLst>
                                      </p:cBhvr>
                                      <p:to>
                                        <p:strVal val="visible"/>
                                      </p:to>
                                    </p:set>
                                    <p:animEffect transition="in" filter="box(in)">
                                      <p:cBhvr>
                                        <p:cTn id="10" dur="2000"/>
                                        <p:tgtEl>
                                          <p:spTgt spid="7171">
                                            <p:txEl>
                                              <p:pRg st="0" end="0"/>
                                            </p:txEl>
                                          </p:spTgt>
                                        </p:tgtEl>
                                      </p:cBhvr>
                                    </p:animEffect>
                                  </p:childTnLst>
                                </p:cTn>
                              </p:par>
                              <p:par>
                                <p:cTn id="11" presetID="4" presetClass="entr" presetSubtype="16" fill="hold" grpId="1" nodeType="withEffect">
                                  <p:stCondLst>
                                    <p:cond delay="0"/>
                                  </p:stCondLst>
                                  <p:childTnLst>
                                    <p:set>
                                      <p:cBhvr>
                                        <p:cTn id="12" dur="1" fill="hold">
                                          <p:stCondLst>
                                            <p:cond delay="0"/>
                                          </p:stCondLst>
                                        </p:cTn>
                                        <p:tgtEl>
                                          <p:spTgt spid="7171">
                                            <p:txEl>
                                              <p:pRg st="0" end="0"/>
                                            </p:txEl>
                                          </p:spTgt>
                                        </p:tgtEl>
                                        <p:attrNameLst>
                                          <p:attrName>style.visibility</p:attrName>
                                        </p:attrNameLst>
                                      </p:cBhvr>
                                      <p:to>
                                        <p:strVal val="visible"/>
                                      </p:to>
                                    </p:set>
                                    <p:animEffect transition="in" filter="box(in)">
                                      <p:cBhvr>
                                        <p:cTn id="13" dur="2000"/>
                                        <p:tgtEl>
                                          <p:spTgt spid="7171">
                                            <p:txEl>
                                              <p:pRg st="0" end="0"/>
                                            </p:txEl>
                                          </p:spTgt>
                                        </p:tgtEl>
                                      </p:cBhvr>
                                    </p:animEffect>
                                  </p:childTnLst>
                                </p:cTn>
                              </p:par>
                              <p:par>
                                <p:cTn id="14" presetID="4" presetClass="entr" presetSubtype="16" fill="hold" grpId="1" nodeType="withEffect">
                                  <p:stCondLst>
                                    <p:cond delay="0"/>
                                  </p:stCondLst>
                                  <p:childTnLst>
                                    <p:set>
                                      <p:cBhvr>
                                        <p:cTn id="15" dur="1" fill="hold">
                                          <p:stCondLst>
                                            <p:cond delay="0"/>
                                          </p:stCondLst>
                                        </p:cTn>
                                        <p:tgtEl>
                                          <p:spTgt spid="7171">
                                            <p:txEl>
                                              <p:pRg st="0" end="0"/>
                                            </p:txEl>
                                          </p:spTgt>
                                        </p:tgtEl>
                                        <p:attrNameLst>
                                          <p:attrName>style.visibility</p:attrName>
                                        </p:attrNameLst>
                                      </p:cBhvr>
                                      <p:to>
                                        <p:strVal val="visible"/>
                                      </p:to>
                                    </p:set>
                                    <p:animEffect transition="in" filter="box(in)">
                                      <p:cBhvr>
                                        <p:cTn id="16" dur="2000"/>
                                        <p:tgtEl>
                                          <p:spTgt spid="7171">
                                            <p:txEl>
                                              <p:pRg st="0" end="0"/>
                                            </p:txEl>
                                          </p:spTgt>
                                        </p:tgtEl>
                                      </p:cBhvr>
                                    </p:animEffect>
                                  </p:childTnLst>
                                </p:cTn>
                              </p:par>
                              <p:par>
                                <p:cTn id="17" presetID="4" presetClass="entr" presetSubtype="16" fill="hold" grpId="1" nodeType="withEffect">
                                  <p:stCondLst>
                                    <p:cond delay="0"/>
                                  </p:stCondLst>
                                  <p:childTnLst>
                                    <p:set>
                                      <p:cBhvr>
                                        <p:cTn id="18" dur="1" fill="hold">
                                          <p:stCondLst>
                                            <p:cond delay="0"/>
                                          </p:stCondLst>
                                        </p:cTn>
                                        <p:tgtEl>
                                          <p:spTgt spid="7171">
                                            <p:txEl>
                                              <p:pRg st="1" end="1"/>
                                            </p:txEl>
                                          </p:spTgt>
                                        </p:tgtEl>
                                        <p:attrNameLst>
                                          <p:attrName>style.visibility</p:attrName>
                                        </p:attrNameLst>
                                      </p:cBhvr>
                                      <p:to>
                                        <p:strVal val="visible"/>
                                      </p:to>
                                    </p:set>
                                    <p:animEffect transition="in" filter="box(in)">
                                      <p:cBhvr>
                                        <p:cTn id="19" dur="2000"/>
                                        <p:tgtEl>
                                          <p:spTgt spid="7171">
                                            <p:txEl>
                                              <p:pRg st="1" end="1"/>
                                            </p:txEl>
                                          </p:spTgt>
                                        </p:tgtEl>
                                      </p:cBhvr>
                                    </p:animEffect>
                                  </p:childTnLst>
                                </p:cTn>
                              </p:par>
                              <p:par>
                                <p:cTn id="20" presetID="4" presetClass="entr" presetSubtype="16" fill="hold" grpId="1" nodeType="withEffect">
                                  <p:stCondLst>
                                    <p:cond delay="0"/>
                                  </p:stCondLst>
                                  <p:childTnLst>
                                    <p:set>
                                      <p:cBhvr>
                                        <p:cTn id="21" dur="1" fill="hold">
                                          <p:stCondLst>
                                            <p:cond delay="0"/>
                                          </p:stCondLst>
                                        </p:cTn>
                                        <p:tgtEl>
                                          <p:spTgt spid="7171">
                                            <p:txEl>
                                              <p:pRg st="2" end="2"/>
                                            </p:txEl>
                                          </p:spTgt>
                                        </p:tgtEl>
                                        <p:attrNameLst>
                                          <p:attrName>style.visibility</p:attrName>
                                        </p:attrNameLst>
                                      </p:cBhvr>
                                      <p:to>
                                        <p:strVal val="visible"/>
                                      </p:to>
                                    </p:set>
                                    <p:animEffect transition="in" filter="box(in)">
                                      <p:cBhvr>
                                        <p:cTn id="22" dur="2000"/>
                                        <p:tgtEl>
                                          <p:spTgt spid="717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1" animBg="1" uiExpand="1" build="p"/>
      <p:bldP spid="5"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a:spLocks noGrp="1"/>
          </p:cNvSpPr>
          <p:nvPr>
            <p:ph idx="1"/>
          </p:nvPr>
        </p:nvSpPr>
        <p:spPr>
          <a:xfrm>
            <a:off x="1547495" y="1268413"/>
            <a:ext cx="5903913" cy="647700"/>
          </a:xfrm>
        </p:spPr>
        <p:txBody>
          <a:bodyPr/>
          <a:lstStyle/>
          <a:p>
            <a:pPr marL="0" indent="0" eaLnBrk="1" hangingPunct="1">
              <a:buNone/>
            </a:pPr>
            <a:r>
              <a:rPr lang="zh-CN" altLang="zh-CN" sz="2800" b="1" dirty="0">
                <a:solidFill>
                  <a:srgbClr val="660033"/>
                </a:solidFill>
              </a:rPr>
              <a:t>【任务实施】</a:t>
            </a:r>
            <a:endParaRPr lang="zh-CN" altLang="en-US" sz="2800" b="1" dirty="0">
              <a:solidFill>
                <a:srgbClr val="660033"/>
              </a:solidFill>
            </a:endParaRPr>
          </a:p>
        </p:txBody>
      </p:sp>
      <p:sp>
        <p:nvSpPr>
          <p:cNvPr id="4" name="内容占位符 2"/>
          <p:cNvSpPr txBox="1"/>
          <p:nvPr/>
        </p:nvSpPr>
        <p:spPr bwMode="auto">
          <a:xfrm>
            <a:off x="1889125" y="1773555"/>
            <a:ext cx="6859905" cy="754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800" b="1">
                <a:solidFill>
                  <a:schemeClr val="tx2"/>
                </a:solidFill>
                <a:latin typeface="微软雅黑" panose="020B0503020204020204" pitchFamily="34" charset="-122"/>
                <a:ea typeface="微软雅黑" panose="020B0503020204020204" pitchFamily="34" charset="-122"/>
              </a:defRPr>
            </a:lvl1pPr>
            <a:lvl2pPr marL="742950" indent="-285750" eaLnBrk="0" hangingPunct="0">
              <a:defRPr sz="2800" b="1">
                <a:solidFill>
                  <a:schemeClr val="tx2"/>
                </a:solidFill>
                <a:latin typeface="微软雅黑" panose="020B0503020204020204" pitchFamily="34" charset="-122"/>
                <a:ea typeface="微软雅黑" panose="020B0503020204020204" pitchFamily="34" charset="-122"/>
              </a:defRPr>
            </a:lvl2pPr>
            <a:lvl3pPr marL="1143000" indent="-228600" eaLnBrk="0" hangingPunct="0">
              <a:defRPr sz="2800" b="1">
                <a:solidFill>
                  <a:schemeClr val="tx2"/>
                </a:solidFill>
                <a:latin typeface="微软雅黑" panose="020B0503020204020204" pitchFamily="34" charset="-122"/>
                <a:ea typeface="微软雅黑" panose="020B0503020204020204" pitchFamily="34" charset="-122"/>
              </a:defRPr>
            </a:lvl3pPr>
            <a:lvl4pPr marL="1600200" indent="-228600" eaLnBrk="0" hangingPunct="0">
              <a:defRPr sz="2800" b="1">
                <a:solidFill>
                  <a:schemeClr val="tx2"/>
                </a:solidFill>
                <a:latin typeface="微软雅黑" panose="020B0503020204020204" pitchFamily="34" charset="-122"/>
                <a:ea typeface="微软雅黑" panose="020B0503020204020204" pitchFamily="34" charset="-122"/>
              </a:defRPr>
            </a:lvl4pPr>
            <a:lvl5pPr marL="2057400" indent="-228600" eaLnBrk="0" hangingPunct="0">
              <a:defRPr sz="2800" b="1">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20000"/>
              </a:spcBef>
              <a:buClr>
                <a:schemeClr val="hlink"/>
              </a:buClr>
              <a:buFont typeface="Wingdings" panose="05000000000000000000" pitchFamily="2" charset="2"/>
              <a:buNone/>
            </a:pPr>
            <a:r>
              <a:rPr lang="zh-CN" altLang="zh-CN" sz="2400" dirty="0">
                <a:solidFill>
                  <a:srgbClr val="002060"/>
                </a:solidFill>
                <a:latin typeface="+mn-lt"/>
                <a:ea typeface="宋体" panose="02010600030101010101" pitchFamily="2" charset="-122"/>
              </a:rPr>
              <a:t>王宁根据所学的触发器知识，写出了以下代码。</a:t>
            </a:r>
            <a:endParaRPr lang="zh-CN" altLang="zh-CN" sz="2400" dirty="0">
              <a:solidFill>
                <a:srgbClr val="002060"/>
              </a:solidFill>
              <a:latin typeface="+mn-lt"/>
              <a:ea typeface="宋体" panose="02010600030101010101" pitchFamily="2" charset="-122"/>
            </a:endParaRPr>
          </a:p>
        </p:txBody>
      </p:sp>
      <p:sp>
        <p:nvSpPr>
          <p:cNvPr id="5122" name="标题 1"/>
          <p:cNvSpPr>
            <a:spLocks noGrp="1"/>
          </p:cNvSpPr>
          <p:nvPr>
            <p:ph type="title"/>
          </p:nvPr>
        </p:nvSpPr>
        <p:spPr>
          <a:xfrm>
            <a:off x="1804988" y="217012"/>
            <a:ext cx="5791200" cy="757237"/>
          </a:xfrm>
        </p:spPr>
        <p:txBody>
          <a:bodyPr/>
          <a:p>
            <a:pPr eaLnBrk="1" hangingPunct="1"/>
            <a:r>
              <a:rPr lang="zh-CN" altLang="zh-CN" sz="2800" dirty="0">
                <a:solidFill>
                  <a:srgbClr val="660033"/>
                </a:solidFill>
                <a:latin typeface="+mn-lt"/>
                <a:ea typeface="+mn-ea"/>
                <a:cs typeface="+mn-cs"/>
              </a:rPr>
              <a:t>任务</a:t>
            </a:r>
            <a:r>
              <a:rPr lang="en-US" altLang="zh-CN" sz="2800" dirty="0">
                <a:solidFill>
                  <a:srgbClr val="660033"/>
                </a:solidFill>
                <a:latin typeface="+mn-lt"/>
                <a:ea typeface="+mn-ea"/>
                <a:cs typeface="+mn-cs"/>
              </a:rPr>
              <a:t>7-3  </a:t>
            </a:r>
            <a:r>
              <a:rPr lang="zh-CN" altLang="en-US" sz="2800" dirty="0">
                <a:solidFill>
                  <a:srgbClr val="660033"/>
                </a:solidFill>
                <a:latin typeface="+mn-lt"/>
                <a:ea typeface="+mn-ea"/>
                <a:cs typeface="+mn-cs"/>
              </a:rPr>
              <a:t>创建与使用触发器</a:t>
            </a:r>
            <a:endParaRPr lang="en-US" altLang="zh-CN" sz="2800" dirty="0">
              <a:solidFill>
                <a:srgbClr val="660033"/>
              </a:solidFill>
              <a:latin typeface="+mn-lt"/>
              <a:ea typeface="+mn-ea"/>
              <a:cs typeface="+mn-cs"/>
            </a:endParaRPr>
          </a:p>
        </p:txBody>
      </p:sp>
      <p:sp>
        <p:nvSpPr>
          <p:cNvPr id="100" name="文本框 99"/>
          <p:cNvSpPr txBox="1"/>
          <p:nvPr/>
        </p:nvSpPr>
        <p:spPr>
          <a:xfrm>
            <a:off x="2124075" y="3141345"/>
            <a:ext cx="5709920" cy="2168525"/>
          </a:xfrm>
          <a:prstGeom prst="rect">
            <a:avLst/>
          </a:prstGeom>
          <a:noFill/>
          <a:ln w="9525">
            <a:noFill/>
          </a:ln>
        </p:spPr>
        <p:txBody>
          <a:bodyPr wrap="square">
            <a:spAutoFit/>
          </a:bodyPr>
          <a:p>
            <a:pPr indent="0" fontAlgn="auto">
              <a:lnSpc>
                <a:spcPct val="150000"/>
              </a:lnSpc>
            </a:pPr>
            <a:r>
              <a:rPr lang="en-US" b="0">
                <a:latin typeface="Courier New" panose="02070309020205020404" charset="0"/>
                <a:cs typeface="方正书宋简体" charset="0"/>
              </a:rPr>
              <a:t>USE gradem;CREATE TRIGGER trig_classnumAFTER INSERT ON student FOR EACH ROW      UPDATE class SET number=number+1  WHERE classno = left(new.sno,8);</a:t>
            </a:r>
            <a:endParaRPr lang="en-US" altLang="en-US" b="0">
              <a:latin typeface="Courier New" panose="02070309020205020404" charset="0"/>
              <a:cs typeface="方正书宋简体" charset="0"/>
            </a:endParaRPr>
          </a:p>
        </p:txBody>
      </p:sp>
      <p:sp>
        <p:nvSpPr>
          <p:cNvPr id="2" name="文本框 1"/>
          <p:cNvSpPr txBox="1"/>
          <p:nvPr/>
        </p:nvSpPr>
        <p:spPr>
          <a:xfrm>
            <a:off x="1835785" y="2565400"/>
            <a:ext cx="6659245" cy="506730"/>
          </a:xfrm>
          <a:prstGeom prst="rect">
            <a:avLst/>
          </a:prstGeom>
          <a:noFill/>
          <a:ln w="9525">
            <a:noFill/>
          </a:ln>
        </p:spPr>
        <p:txBody>
          <a:bodyPr wrap="square">
            <a:spAutoFit/>
          </a:bodyPr>
          <a:p>
            <a:pPr lvl="0" algn="l">
              <a:lnSpc>
                <a:spcPct val="150000"/>
              </a:lnSpc>
              <a:buClrTx/>
              <a:buSzTx/>
              <a:buFontTx/>
            </a:pPr>
            <a:r>
              <a:rPr lang="en-US">
                <a:latin typeface="Courier New" panose="02070309020205020404" charset="0"/>
                <a:cs typeface="方正书宋简体" charset="0"/>
                <a:sym typeface="+mn-ea"/>
              </a:rPr>
              <a:t>（</a:t>
            </a:r>
            <a:r>
              <a:rPr lang="en-US">
                <a:latin typeface="Courier New" panose="02070309020205020404" charset="0"/>
                <a:cs typeface="方正书宋简体" charset="0"/>
                <a:sym typeface="+mn-ea"/>
              </a:rPr>
              <a:t>1</a:t>
            </a:r>
            <a:r>
              <a:rPr lang="en-US">
                <a:latin typeface="Courier New" panose="02070309020205020404" charset="0"/>
                <a:cs typeface="方正书宋简体" charset="0"/>
                <a:sym typeface="+mn-ea"/>
              </a:rPr>
              <a:t>）使用</a:t>
            </a:r>
            <a:r>
              <a:rPr lang="en-US">
                <a:latin typeface="Courier New" panose="02070309020205020404" charset="0"/>
                <a:cs typeface="方正书宋简体" charset="0"/>
                <a:sym typeface="+mn-ea"/>
              </a:rPr>
              <a:t>CREATE TRIGGER</a:t>
            </a:r>
            <a:r>
              <a:rPr lang="en-US">
                <a:latin typeface="Courier New" panose="02070309020205020404" charset="0"/>
                <a:cs typeface="方正书宋简体" charset="0"/>
                <a:sym typeface="+mn-ea"/>
              </a:rPr>
              <a:t>语句创建触发器</a:t>
            </a:r>
            <a:r>
              <a:rPr lang="en-US">
                <a:latin typeface="Courier New" panose="02070309020205020404" charset="0"/>
                <a:cs typeface="方正书宋简体" charset="0"/>
                <a:sym typeface="+mn-ea"/>
              </a:rPr>
              <a:t>trig_classnum</a:t>
            </a:r>
            <a:r>
              <a:rPr lang="en-US">
                <a:latin typeface="Courier New" panose="02070309020205020404" charset="0"/>
                <a:cs typeface="方正书宋简体" charset="0"/>
                <a:sym typeface="+mn-ea"/>
              </a:rPr>
              <a:t>。</a:t>
            </a:r>
            <a:endParaRPr lang="en-US">
              <a:latin typeface="Courier New" panose="02070309020205020404" charset="0"/>
              <a:cs typeface="方正书宋简体"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23">
                                            <p:txEl>
                                              <p:pRg st="4294967295" end="4294967295"/>
                                            </p:txEl>
                                          </p:spTgt>
                                        </p:tgtEl>
                                        <p:attrNameLst>
                                          <p:attrName>style.visibility</p:attrName>
                                        </p:attrNameLst>
                                      </p:cBhvr>
                                      <p:to>
                                        <p:strVal val="visible"/>
                                      </p:to>
                                    </p:set>
                                    <p:animEffect transition="in" filter="wipe(down)">
                                      <p:cBhvr>
                                        <p:cTn id="7" dur="500"/>
                                        <p:tgtEl>
                                          <p:spTgt spid="5123">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123">
                                            <p:txEl>
                                              <p:pRg st="4294967295" end="4294967295"/>
                                            </p:txEl>
                                          </p:spTgt>
                                        </p:tgtEl>
                                        <p:attrNameLst>
                                          <p:attrName>style.visibility</p:attrName>
                                        </p:attrNameLst>
                                      </p:cBhvr>
                                      <p:to>
                                        <p:strVal val="visible"/>
                                      </p:to>
                                    </p:set>
                                    <p:animEffect transition="in" filter="wipe(down)">
                                      <p:cBhvr>
                                        <p:cTn id="12" dur="500"/>
                                        <p:tgtEl>
                                          <p:spTgt spid="5123">
                                            <p:txEl>
                                              <p:p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123">
                                            <p:txEl>
                                              <p:pRg st="4294967295" end="4294967295"/>
                                            </p:txEl>
                                          </p:spTgt>
                                        </p:tgtEl>
                                        <p:attrNameLst>
                                          <p:attrName>style.visibility</p:attrName>
                                        </p:attrNameLst>
                                      </p:cBhvr>
                                      <p:to>
                                        <p:strVal val="visible"/>
                                      </p:to>
                                    </p:set>
                                    <p:animEffect transition="in" filter="wipe(down)">
                                      <p:cBhvr>
                                        <p:cTn id="17" dur="500"/>
                                        <p:tgtEl>
                                          <p:spTgt spid="5123">
                                            <p:txEl>
                                              <p:pRg st="4294967295" end="42949672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123">
                                            <p:txEl>
                                              <p:pRg st="4294967295" end="4294967295"/>
                                            </p:txEl>
                                          </p:spTgt>
                                        </p:tgtEl>
                                        <p:attrNameLst>
                                          <p:attrName>style.visibility</p:attrName>
                                        </p:attrNameLst>
                                      </p:cBhvr>
                                      <p:to>
                                        <p:strVal val="visible"/>
                                      </p:to>
                                    </p:set>
                                    <p:animEffect transition="in" filter="wipe(down)">
                                      <p:cBhvr>
                                        <p:cTn id="22" dur="500"/>
                                        <p:tgtEl>
                                          <p:spTgt spid="5123">
                                            <p:txEl>
                                              <p:pRg st="4294967295" end="429496729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123">
                                            <p:txEl>
                                              <p:pRg st="4294967295" end="4294967295"/>
                                            </p:txEl>
                                          </p:spTgt>
                                        </p:tgtEl>
                                        <p:attrNameLst>
                                          <p:attrName>style.visibility</p:attrName>
                                        </p:attrNameLst>
                                      </p:cBhvr>
                                      <p:to>
                                        <p:strVal val="visible"/>
                                      </p:to>
                                    </p:set>
                                    <p:animEffect transition="in" filter="wipe(down)">
                                      <p:cBhvr>
                                        <p:cTn id="27" dur="500"/>
                                        <p:tgtEl>
                                          <p:spTgt spid="5123">
                                            <p:txEl>
                                              <p:pRg st="4294967295" end="429496729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123">
                                            <p:txEl>
                                              <p:pRg st="4294967295" end="4294967295"/>
                                            </p:txEl>
                                          </p:spTgt>
                                        </p:tgtEl>
                                        <p:attrNameLst>
                                          <p:attrName>style.visibility</p:attrName>
                                        </p:attrNameLst>
                                      </p:cBhvr>
                                      <p:to>
                                        <p:strVal val="visible"/>
                                      </p:to>
                                    </p:set>
                                    <p:animEffect transition="in" filter="wipe(down)">
                                      <p:cBhvr>
                                        <p:cTn id="32" dur="500"/>
                                        <p:tgtEl>
                                          <p:spTgt spid="5123">
                                            <p:txEl>
                                              <p:pRg st="4294967295" end="429496729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123">
                                            <p:txEl>
                                              <p:pRg st="0" end="0"/>
                                            </p:txEl>
                                          </p:spTgt>
                                        </p:tgtEl>
                                        <p:attrNameLst>
                                          <p:attrName>style.visibility</p:attrName>
                                        </p:attrNameLst>
                                      </p:cBhvr>
                                      <p:to>
                                        <p:strVal val="visible"/>
                                      </p:to>
                                    </p:set>
                                    <p:animEffect transition="in" filter="wipe(down)">
                                      <p:cBhvr>
                                        <p:cTn id="37" dur="500"/>
                                        <p:tgtEl>
                                          <p:spTgt spid="512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down)">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122"/>
                                        </p:tgtEl>
                                        <p:attrNameLst>
                                          <p:attrName>style.visibility</p:attrName>
                                        </p:attrNameLst>
                                      </p:cBhvr>
                                      <p:to>
                                        <p:strVal val="visible"/>
                                      </p:to>
                                    </p:set>
                                    <p:animEffect transition="in" filter="fade">
                                      <p:cBhvr>
                                        <p:cTn id="4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4" grpId="0" bldLvl="0" animBg="1"/>
      <p:bldP spid="512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a:spLocks noGrp="1"/>
          </p:cNvSpPr>
          <p:nvPr>
            <p:ph idx="1"/>
          </p:nvPr>
        </p:nvSpPr>
        <p:spPr>
          <a:xfrm>
            <a:off x="327025" y="1269048"/>
            <a:ext cx="5903913" cy="647700"/>
          </a:xfrm>
        </p:spPr>
        <p:txBody>
          <a:bodyPr/>
          <a:lstStyle/>
          <a:p>
            <a:pPr marL="0" indent="0" eaLnBrk="1" hangingPunct="1">
              <a:buNone/>
            </a:pPr>
            <a:r>
              <a:rPr lang="zh-CN" altLang="zh-CN" sz="2800" b="1" dirty="0">
                <a:solidFill>
                  <a:srgbClr val="660033"/>
                </a:solidFill>
              </a:rPr>
              <a:t>【任务实施】</a:t>
            </a:r>
            <a:endParaRPr lang="zh-CN" altLang="en-US" sz="2800" b="1" dirty="0">
              <a:solidFill>
                <a:srgbClr val="660033"/>
              </a:solidFill>
            </a:endParaRPr>
          </a:p>
        </p:txBody>
      </p:sp>
      <p:sp>
        <p:nvSpPr>
          <p:cNvPr id="5122" name="标题 1"/>
          <p:cNvSpPr>
            <a:spLocks noGrp="1"/>
          </p:cNvSpPr>
          <p:nvPr>
            <p:ph type="title"/>
          </p:nvPr>
        </p:nvSpPr>
        <p:spPr>
          <a:xfrm>
            <a:off x="1804988" y="217012"/>
            <a:ext cx="5791200" cy="757237"/>
          </a:xfrm>
        </p:spPr>
        <p:txBody>
          <a:bodyPr/>
          <a:p>
            <a:pPr eaLnBrk="1" hangingPunct="1"/>
            <a:r>
              <a:rPr lang="zh-CN" altLang="zh-CN" sz="2800" dirty="0">
                <a:solidFill>
                  <a:srgbClr val="660033"/>
                </a:solidFill>
                <a:latin typeface="+mn-lt"/>
                <a:ea typeface="+mn-ea"/>
                <a:cs typeface="+mn-cs"/>
              </a:rPr>
              <a:t>任务</a:t>
            </a:r>
            <a:r>
              <a:rPr lang="en-US" altLang="zh-CN" sz="2800" dirty="0">
                <a:solidFill>
                  <a:srgbClr val="660033"/>
                </a:solidFill>
                <a:latin typeface="+mn-lt"/>
                <a:ea typeface="+mn-ea"/>
                <a:cs typeface="+mn-cs"/>
              </a:rPr>
              <a:t>7-3  </a:t>
            </a:r>
            <a:r>
              <a:rPr lang="zh-CN" altLang="en-US" sz="2800" dirty="0">
                <a:solidFill>
                  <a:srgbClr val="660033"/>
                </a:solidFill>
                <a:latin typeface="+mn-lt"/>
                <a:ea typeface="+mn-ea"/>
                <a:cs typeface="+mn-cs"/>
              </a:rPr>
              <a:t>创建与使用触发器</a:t>
            </a:r>
            <a:endParaRPr lang="en-US" altLang="zh-CN" sz="2800" dirty="0">
              <a:solidFill>
                <a:srgbClr val="660033"/>
              </a:solidFill>
              <a:latin typeface="+mn-lt"/>
              <a:ea typeface="+mn-ea"/>
              <a:cs typeface="+mn-cs"/>
            </a:endParaRPr>
          </a:p>
        </p:txBody>
      </p:sp>
      <p:sp>
        <p:nvSpPr>
          <p:cNvPr id="3" name="文本框 2"/>
          <p:cNvSpPr txBox="1"/>
          <p:nvPr/>
        </p:nvSpPr>
        <p:spPr>
          <a:xfrm>
            <a:off x="467360" y="1772920"/>
            <a:ext cx="3613785" cy="2168525"/>
          </a:xfrm>
          <a:prstGeom prst="rect">
            <a:avLst/>
          </a:prstGeom>
          <a:noFill/>
          <a:ln w="9525">
            <a:noFill/>
          </a:ln>
        </p:spPr>
        <p:txBody>
          <a:bodyPr wrap="square">
            <a:spAutoFit/>
          </a:bodyPr>
          <a:p>
            <a:pPr>
              <a:lnSpc>
                <a:spcPct val="150000"/>
              </a:lnSpc>
              <a:buClrTx/>
              <a:buSzTx/>
              <a:buFontTx/>
            </a:pPr>
            <a:r>
              <a:rPr lang="en-US">
                <a:latin typeface="Courier New" panose="02070309020205020404" charset="0"/>
                <a:cs typeface="方正书宋简体" charset="0"/>
                <a:sym typeface="+mn-ea"/>
              </a:rPr>
              <a:t>（</a:t>
            </a:r>
            <a:r>
              <a:rPr lang="en-US">
                <a:latin typeface="Courier New" panose="02070309020205020404" charset="0"/>
                <a:cs typeface="方正书宋简体" charset="0"/>
                <a:sym typeface="+mn-ea"/>
              </a:rPr>
              <a:t>2</a:t>
            </a:r>
            <a:r>
              <a:rPr lang="en-US">
                <a:latin typeface="Courier New" panose="02070309020205020404" charset="0"/>
                <a:cs typeface="方正书宋简体" charset="0"/>
                <a:sym typeface="+mn-ea"/>
              </a:rPr>
              <a:t>）验证触发器是否会自动执行。在</a:t>
            </a:r>
            <a:r>
              <a:rPr lang="en-US">
                <a:latin typeface="Courier New" panose="02070309020205020404" charset="0"/>
                <a:cs typeface="方正书宋简体" charset="0"/>
                <a:sym typeface="+mn-ea"/>
              </a:rPr>
              <a:t>INSERT</a:t>
            </a:r>
            <a:r>
              <a:rPr lang="en-US">
                <a:latin typeface="Courier New" panose="02070309020205020404" charset="0"/>
                <a:cs typeface="方正书宋简体" charset="0"/>
                <a:sym typeface="+mn-ea"/>
              </a:rPr>
              <a:t>语句之前、之后各执行一条</a:t>
            </a:r>
            <a:r>
              <a:rPr lang="en-US">
                <a:latin typeface="Courier New" panose="02070309020205020404" charset="0"/>
                <a:cs typeface="方正书宋简体" charset="0"/>
                <a:sym typeface="+mn-ea"/>
              </a:rPr>
              <a:t>SELECT</a:t>
            </a:r>
            <a:r>
              <a:rPr lang="en-US">
                <a:latin typeface="Courier New" panose="02070309020205020404" charset="0"/>
                <a:cs typeface="方正书宋简体" charset="0"/>
                <a:sym typeface="+mn-ea"/>
              </a:rPr>
              <a:t>语句，比较一下插入记录前后处理状态的变化。具体验证步骤如下。</a:t>
            </a:r>
            <a:endParaRPr lang="en-US">
              <a:latin typeface="Courier New" panose="02070309020205020404" charset="0"/>
              <a:cs typeface="方正书宋简体" charset="0"/>
              <a:sym typeface="+mn-ea"/>
            </a:endParaRPr>
          </a:p>
        </p:txBody>
      </p:sp>
      <p:sp>
        <p:nvSpPr>
          <p:cNvPr id="5" name="文本框 4"/>
          <p:cNvSpPr txBox="1"/>
          <p:nvPr/>
        </p:nvSpPr>
        <p:spPr>
          <a:xfrm>
            <a:off x="4356100" y="1196975"/>
            <a:ext cx="4328160" cy="5262245"/>
          </a:xfrm>
          <a:prstGeom prst="rect">
            <a:avLst/>
          </a:prstGeom>
          <a:noFill/>
          <a:ln w="9525">
            <a:noFill/>
          </a:ln>
        </p:spPr>
        <p:txBody>
          <a:bodyPr wrap="square">
            <a:spAutoFit/>
          </a:bodyPr>
          <a:p>
            <a:pPr lvl="0" algn="l">
              <a:lnSpc>
                <a:spcPct val="100000"/>
              </a:lnSpc>
              <a:buClrTx/>
              <a:buSzTx/>
              <a:buFontTx/>
            </a:pPr>
            <a:r>
              <a:rPr lang="en-US" sz="1600">
                <a:latin typeface="Courier New" panose="02070309020205020404" charset="0"/>
                <a:cs typeface="方正书宋简体" charset="0"/>
                <a:sym typeface="+mn-ea"/>
              </a:rPr>
              <a:t>① SELECT number as </a:t>
            </a:r>
            <a:r>
              <a:rPr lang="en-US" sz="1600">
                <a:latin typeface="Courier New" panose="02070309020205020404" charset="0"/>
                <a:cs typeface="方正书宋简体" charset="0"/>
                <a:sym typeface="+mn-ea"/>
              </a:rPr>
              <a:t>插入前班级人数</a:t>
            </a:r>
            <a:r>
              <a:rPr lang="en-US" sz="1600">
                <a:latin typeface="Courier New" panose="02070309020205020404" charset="0"/>
                <a:cs typeface="方正书宋简体" charset="0"/>
                <a:sym typeface="+mn-ea"/>
              </a:rPr>
              <a:t>   FROM classWHERE classno='20200301';+----------------+| </a:t>
            </a:r>
            <a:r>
              <a:rPr lang="en-US" sz="1600">
                <a:latin typeface="Courier New" panose="02070309020205020404" charset="0"/>
                <a:cs typeface="方正书宋简体" charset="0"/>
                <a:sym typeface="+mn-ea"/>
              </a:rPr>
              <a:t>插入前班级人数    </a:t>
            </a:r>
            <a:r>
              <a:rPr lang="en-US" sz="1600">
                <a:latin typeface="Courier New" panose="02070309020205020404" charset="0"/>
                <a:cs typeface="方正书宋简体" charset="0"/>
                <a:sym typeface="+mn-ea"/>
              </a:rPr>
              <a:t>|+----------------+|             47    |+----------------+1 row in set② INSERT INTO student(sno,sname,ssex) VALUES('2020030148','</a:t>
            </a:r>
            <a:r>
              <a:rPr lang="en-US" sz="1600">
                <a:latin typeface="Courier New" panose="02070309020205020404" charset="0"/>
                <a:cs typeface="方正书宋简体" charset="0"/>
                <a:sym typeface="+mn-ea"/>
              </a:rPr>
              <a:t>李勇</a:t>
            </a:r>
            <a:r>
              <a:rPr lang="en-US" sz="1600">
                <a:latin typeface="Courier New" panose="02070309020205020404" charset="0"/>
                <a:cs typeface="方正书宋简体" charset="0"/>
                <a:sym typeface="+mn-ea"/>
              </a:rPr>
              <a:t>','</a:t>
            </a:r>
            <a:r>
              <a:rPr lang="en-US" sz="1600">
                <a:latin typeface="Courier New" panose="02070309020205020404" charset="0"/>
                <a:cs typeface="方正书宋简体" charset="0"/>
                <a:sym typeface="+mn-ea"/>
              </a:rPr>
              <a:t>男</a:t>
            </a:r>
            <a:r>
              <a:rPr lang="en-US" sz="1600">
                <a:latin typeface="Courier New" panose="02070309020205020404" charset="0"/>
                <a:cs typeface="方正书宋简体" charset="0"/>
                <a:sym typeface="+mn-ea"/>
              </a:rPr>
              <a:t>');③ SELECT number as </a:t>
            </a:r>
            <a:r>
              <a:rPr lang="en-US" sz="1600">
                <a:latin typeface="Courier New" panose="02070309020205020404" charset="0"/>
                <a:cs typeface="方正书宋简体" charset="0"/>
                <a:sym typeface="+mn-ea"/>
              </a:rPr>
              <a:t>插入后班级人数 </a:t>
            </a:r>
            <a:r>
              <a:rPr lang="en-US" sz="1600">
                <a:latin typeface="Courier New" panose="02070309020205020404" charset="0"/>
                <a:cs typeface="方正书宋简体" charset="0"/>
                <a:sym typeface="+mn-ea"/>
              </a:rPr>
              <a:t>FROM classWHERE classno='20200301';+----------------+| </a:t>
            </a:r>
            <a:r>
              <a:rPr lang="en-US" sz="1600">
                <a:latin typeface="Courier New" panose="02070309020205020404" charset="0"/>
                <a:cs typeface="方正书宋简体" charset="0"/>
                <a:sym typeface="+mn-ea"/>
              </a:rPr>
              <a:t>插入后班级人数    </a:t>
            </a:r>
            <a:r>
              <a:rPr lang="en-US" sz="1600">
                <a:latin typeface="Courier New" panose="02070309020205020404" charset="0"/>
                <a:cs typeface="方正书宋简体" charset="0"/>
                <a:sym typeface="+mn-ea"/>
              </a:rPr>
              <a:t>|+----------------+|             48    |+----------------+1 row in set</a:t>
            </a:r>
            <a:endParaRPr lang="en-US" sz="1600">
              <a:latin typeface="Courier New" panose="02070309020205020404" charset="0"/>
              <a:cs typeface="方正书宋简体"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23">
                                            <p:txEl>
                                              <p:pRg st="4294967295" end="4294967295"/>
                                            </p:txEl>
                                          </p:spTgt>
                                        </p:tgtEl>
                                        <p:attrNameLst>
                                          <p:attrName>style.visibility</p:attrName>
                                        </p:attrNameLst>
                                      </p:cBhvr>
                                      <p:to>
                                        <p:strVal val="visible"/>
                                      </p:to>
                                    </p:set>
                                    <p:animEffect transition="in" filter="wipe(down)">
                                      <p:cBhvr>
                                        <p:cTn id="7" dur="500"/>
                                        <p:tgtEl>
                                          <p:spTgt spid="5123">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123">
                                            <p:txEl>
                                              <p:pRg st="4294967295" end="4294967295"/>
                                            </p:txEl>
                                          </p:spTgt>
                                        </p:tgtEl>
                                        <p:attrNameLst>
                                          <p:attrName>style.visibility</p:attrName>
                                        </p:attrNameLst>
                                      </p:cBhvr>
                                      <p:to>
                                        <p:strVal val="visible"/>
                                      </p:to>
                                    </p:set>
                                    <p:animEffect transition="in" filter="wipe(down)">
                                      <p:cBhvr>
                                        <p:cTn id="12" dur="500"/>
                                        <p:tgtEl>
                                          <p:spTgt spid="5123">
                                            <p:txEl>
                                              <p:p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123">
                                            <p:txEl>
                                              <p:pRg st="4294967295" end="4294967295"/>
                                            </p:txEl>
                                          </p:spTgt>
                                        </p:tgtEl>
                                        <p:attrNameLst>
                                          <p:attrName>style.visibility</p:attrName>
                                        </p:attrNameLst>
                                      </p:cBhvr>
                                      <p:to>
                                        <p:strVal val="visible"/>
                                      </p:to>
                                    </p:set>
                                    <p:animEffect transition="in" filter="wipe(down)">
                                      <p:cBhvr>
                                        <p:cTn id="17" dur="500"/>
                                        <p:tgtEl>
                                          <p:spTgt spid="5123">
                                            <p:txEl>
                                              <p:pRg st="4294967295" end="42949672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123">
                                            <p:txEl>
                                              <p:pRg st="4294967295" end="4294967295"/>
                                            </p:txEl>
                                          </p:spTgt>
                                        </p:tgtEl>
                                        <p:attrNameLst>
                                          <p:attrName>style.visibility</p:attrName>
                                        </p:attrNameLst>
                                      </p:cBhvr>
                                      <p:to>
                                        <p:strVal val="visible"/>
                                      </p:to>
                                    </p:set>
                                    <p:animEffect transition="in" filter="wipe(down)">
                                      <p:cBhvr>
                                        <p:cTn id="22" dur="500"/>
                                        <p:tgtEl>
                                          <p:spTgt spid="5123">
                                            <p:txEl>
                                              <p:pRg st="4294967295" end="429496729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123">
                                            <p:txEl>
                                              <p:pRg st="4294967295" end="4294967295"/>
                                            </p:txEl>
                                          </p:spTgt>
                                        </p:tgtEl>
                                        <p:attrNameLst>
                                          <p:attrName>style.visibility</p:attrName>
                                        </p:attrNameLst>
                                      </p:cBhvr>
                                      <p:to>
                                        <p:strVal val="visible"/>
                                      </p:to>
                                    </p:set>
                                    <p:animEffect transition="in" filter="wipe(down)">
                                      <p:cBhvr>
                                        <p:cTn id="27" dur="500"/>
                                        <p:tgtEl>
                                          <p:spTgt spid="5123">
                                            <p:txEl>
                                              <p:pRg st="4294967295" end="429496729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123">
                                            <p:txEl>
                                              <p:pRg st="4294967295" end="4294967295"/>
                                            </p:txEl>
                                          </p:spTgt>
                                        </p:tgtEl>
                                        <p:attrNameLst>
                                          <p:attrName>style.visibility</p:attrName>
                                        </p:attrNameLst>
                                      </p:cBhvr>
                                      <p:to>
                                        <p:strVal val="visible"/>
                                      </p:to>
                                    </p:set>
                                    <p:animEffect transition="in" filter="wipe(down)">
                                      <p:cBhvr>
                                        <p:cTn id="32" dur="500"/>
                                        <p:tgtEl>
                                          <p:spTgt spid="5123">
                                            <p:txEl>
                                              <p:pRg st="4294967295" end="429496729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123">
                                            <p:txEl>
                                              <p:pRg st="4294967295" end="4294967295"/>
                                            </p:txEl>
                                          </p:spTgt>
                                        </p:tgtEl>
                                        <p:attrNameLst>
                                          <p:attrName>style.visibility</p:attrName>
                                        </p:attrNameLst>
                                      </p:cBhvr>
                                      <p:to>
                                        <p:strVal val="visible"/>
                                      </p:to>
                                    </p:set>
                                    <p:animEffect transition="in" filter="wipe(down)">
                                      <p:cBhvr>
                                        <p:cTn id="37" dur="500"/>
                                        <p:tgtEl>
                                          <p:spTgt spid="5123">
                                            <p:txEl>
                                              <p:pRg st="4294967295" end="429496729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123">
                                            <p:txEl>
                                              <p:pRg st="0" end="0"/>
                                            </p:txEl>
                                          </p:spTgt>
                                        </p:tgtEl>
                                        <p:attrNameLst>
                                          <p:attrName>style.visibility</p:attrName>
                                        </p:attrNameLst>
                                      </p:cBhvr>
                                      <p:to>
                                        <p:strVal val="visible"/>
                                      </p:to>
                                    </p:set>
                                    <p:animEffect transition="in" filter="wipe(down)">
                                      <p:cBhvr>
                                        <p:cTn id="42" dur="500"/>
                                        <p:tgtEl>
                                          <p:spTgt spid="5123">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122"/>
                                        </p:tgtEl>
                                        <p:attrNameLst>
                                          <p:attrName>style.visibility</p:attrName>
                                        </p:attrNameLst>
                                      </p:cBhvr>
                                      <p:to>
                                        <p:strVal val="visible"/>
                                      </p:to>
                                    </p:set>
                                    <p:animEffect transition="in" filter="fade">
                                      <p:cBhvr>
                                        <p:cTn id="4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512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1876743" y="217012"/>
            <a:ext cx="5791200" cy="757237"/>
          </a:xfrm>
        </p:spPr>
        <p:txBody>
          <a:bodyPr/>
          <a:lstStyle/>
          <a:p>
            <a:pPr eaLnBrk="1" hangingPunct="1"/>
            <a:r>
              <a:rPr lang="zh-CN" altLang="zh-CN" sz="2400" dirty="0">
                <a:solidFill>
                  <a:srgbClr val="660033"/>
                </a:solidFill>
                <a:latin typeface="+mn-lt"/>
                <a:ea typeface="+mn-ea"/>
                <a:cs typeface="+mn-cs"/>
              </a:rPr>
              <a:t>任务</a:t>
            </a:r>
            <a:r>
              <a:rPr lang="en-US" altLang="zh-CN" sz="2400" dirty="0">
                <a:solidFill>
                  <a:srgbClr val="660033"/>
                </a:solidFill>
                <a:latin typeface="+mn-lt"/>
                <a:ea typeface="+mn-ea"/>
                <a:cs typeface="+mn-cs"/>
              </a:rPr>
              <a:t>7</a:t>
            </a:r>
            <a:r>
              <a:rPr lang="en-US" altLang="zh-CN" sz="2400" dirty="0">
                <a:solidFill>
                  <a:srgbClr val="660033"/>
                </a:solidFill>
                <a:latin typeface="+mn-lt"/>
                <a:ea typeface="+mn-ea"/>
                <a:cs typeface="+mn-cs"/>
              </a:rPr>
              <a:t>-4  </a:t>
            </a:r>
            <a:r>
              <a:rPr lang="zh-CN" altLang="en-US" sz="2400" dirty="0">
                <a:solidFill>
                  <a:srgbClr val="660033"/>
                </a:solidFill>
                <a:latin typeface="+mn-lt"/>
                <a:ea typeface="+mn-ea"/>
                <a:cs typeface="+mn-cs"/>
              </a:rPr>
              <a:t>掌握事务、锁的概念和应用</a:t>
            </a:r>
            <a:endParaRPr lang="zh-CN" altLang="en-US" sz="2400" dirty="0">
              <a:solidFill>
                <a:srgbClr val="660033"/>
              </a:solidFill>
              <a:latin typeface="+mn-lt"/>
              <a:ea typeface="+mn-ea"/>
              <a:cs typeface="+mn-cs"/>
            </a:endParaRPr>
          </a:p>
        </p:txBody>
      </p:sp>
      <p:sp>
        <p:nvSpPr>
          <p:cNvPr id="5123" name="内容占位符 2"/>
          <p:cNvSpPr>
            <a:spLocks noGrp="1"/>
          </p:cNvSpPr>
          <p:nvPr>
            <p:ph idx="1"/>
          </p:nvPr>
        </p:nvSpPr>
        <p:spPr>
          <a:xfrm>
            <a:off x="1547495" y="1268413"/>
            <a:ext cx="5903913" cy="647700"/>
          </a:xfrm>
        </p:spPr>
        <p:txBody>
          <a:bodyPr/>
          <a:lstStyle/>
          <a:p>
            <a:pPr marL="0" indent="0" eaLnBrk="1" hangingPunct="1">
              <a:buNone/>
            </a:pPr>
            <a:r>
              <a:rPr lang="zh-CN" altLang="zh-CN" sz="2800" b="1" dirty="0">
                <a:solidFill>
                  <a:srgbClr val="660033"/>
                </a:solidFill>
              </a:rPr>
              <a:t>【任务提出】</a:t>
            </a:r>
            <a:endParaRPr lang="zh-CN" altLang="en-US" sz="2800" b="1" dirty="0">
              <a:solidFill>
                <a:srgbClr val="660033"/>
              </a:solidFill>
            </a:endParaRPr>
          </a:p>
        </p:txBody>
      </p:sp>
      <p:sp>
        <p:nvSpPr>
          <p:cNvPr id="4" name="内容占位符 2"/>
          <p:cNvSpPr txBox="1"/>
          <p:nvPr/>
        </p:nvSpPr>
        <p:spPr bwMode="auto">
          <a:xfrm>
            <a:off x="1764030" y="1772920"/>
            <a:ext cx="6859905" cy="2861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800" b="1">
                <a:solidFill>
                  <a:schemeClr val="tx2"/>
                </a:solidFill>
                <a:latin typeface="微软雅黑" panose="020B0503020204020204" pitchFamily="34" charset="-122"/>
                <a:ea typeface="微软雅黑" panose="020B0503020204020204" pitchFamily="34" charset="-122"/>
              </a:defRPr>
            </a:lvl1pPr>
            <a:lvl2pPr marL="742950" indent="-285750" eaLnBrk="0" hangingPunct="0">
              <a:defRPr sz="2800" b="1">
                <a:solidFill>
                  <a:schemeClr val="tx2"/>
                </a:solidFill>
                <a:latin typeface="微软雅黑" panose="020B0503020204020204" pitchFamily="34" charset="-122"/>
                <a:ea typeface="微软雅黑" panose="020B0503020204020204" pitchFamily="34" charset="-122"/>
              </a:defRPr>
            </a:lvl2pPr>
            <a:lvl3pPr marL="1143000" indent="-228600" eaLnBrk="0" hangingPunct="0">
              <a:defRPr sz="2800" b="1">
                <a:solidFill>
                  <a:schemeClr val="tx2"/>
                </a:solidFill>
                <a:latin typeface="微软雅黑" panose="020B0503020204020204" pitchFamily="34" charset="-122"/>
                <a:ea typeface="微软雅黑" panose="020B0503020204020204" pitchFamily="34" charset="-122"/>
              </a:defRPr>
            </a:lvl3pPr>
            <a:lvl4pPr marL="1600200" indent="-228600" eaLnBrk="0" hangingPunct="0">
              <a:defRPr sz="2800" b="1">
                <a:solidFill>
                  <a:schemeClr val="tx2"/>
                </a:solidFill>
                <a:latin typeface="微软雅黑" panose="020B0503020204020204" pitchFamily="34" charset="-122"/>
                <a:ea typeface="微软雅黑" panose="020B0503020204020204" pitchFamily="34" charset="-122"/>
              </a:defRPr>
            </a:lvl4pPr>
            <a:lvl5pPr marL="2057400" indent="-228600" eaLnBrk="0" hangingPunct="0">
              <a:defRPr sz="2800" b="1">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chemeClr val="tx2"/>
                </a:solidFill>
                <a:latin typeface="微软雅黑" panose="020B0503020204020204" pitchFamily="34" charset="-122"/>
                <a:ea typeface="微软雅黑" panose="020B0503020204020204" pitchFamily="34" charset="-122"/>
              </a:defRPr>
            </a:lvl9pPr>
          </a:lstStyle>
          <a:p>
            <a:pPr indent="508000" fontAlgn="auto">
              <a:lnSpc>
                <a:spcPct val="150000"/>
              </a:lnSpc>
              <a:spcBef>
                <a:spcPts val="0"/>
              </a:spcBef>
              <a:buClr>
                <a:schemeClr val="hlink"/>
              </a:buClr>
              <a:buFont typeface="Wingdings" panose="05000000000000000000" pitchFamily="2" charset="2"/>
              <a:buNone/>
              <a:extLst>
                <a:ext uri="{35155182-B16C-46BC-9424-99874614C6A1}">
                  <wpsdc:indentchars xmlns:wpsdc="http://www.wps.cn/officeDocument/2017/drawingmlCustomData" val="200" checksum="282533468"/>
                </a:ext>
              </a:extLst>
            </a:pPr>
            <a:r>
              <a:rPr lang="zh-CN" altLang="zh-CN" sz="2000" dirty="0">
                <a:solidFill>
                  <a:srgbClr val="002060"/>
                </a:solidFill>
                <a:latin typeface="+mn-lt"/>
                <a:ea typeface="宋体" panose="02010600030101010101" pitchFamily="2" charset="-122"/>
              </a:rPr>
              <a:t>学期末，王宁的同学李四跟他借1000块钱。于是，王宁到自动存取款机上转账。如果余额足够，在转账成功后，王宁的账户减少1000元，李四的账户增加1000元，如果转账过程中发生异常情况，需把所有数据回退，从而保证数据一致。王宁需要用存储过程、事务和锁等相关知识模拟实现转账过程。</a:t>
            </a:r>
            <a:endParaRPr lang="zh-CN" altLang="zh-CN" sz="2000" dirty="0">
              <a:solidFill>
                <a:srgbClr val="002060"/>
              </a:solidFill>
              <a:latin typeface="+mn-lt"/>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123">
                                            <p:txEl>
                                              <p:pRg st="4294967295" end="4294967295"/>
                                            </p:txEl>
                                          </p:spTgt>
                                        </p:tgtEl>
                                        <p:attrNameLst>
                                          <p:attrName>style.visibility</p:attrName>
                                        </p:attrNameLst>
                                      </p:cBhvr>
                                      <p:to>
                                        <p:strVal val="visible"/>
                                      </p:to>
                                    </p:set>
                                    <p:animEffect transition="in" filter="wipe(down)">
                                      <p:cBhvr>
                                        <p:cTn id="12" dur="500"/>
                                        <p:tgtEl>
                                          <p:spTgt spid="5123">
                                            <p:txEl>
                                              <p:p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123">
                                            <p:txEl>
                                              <p:pRg st="4294967295" end="4294967295"/>
                                            </p:txEl>
                                          </p:spTgt>
                                        </p:tgtEl>
                                        <p:attrNameLst>
                                          <p:attrName>style.visibility</p:attrName>
                                        </p:attrNameLst>
                                      </p:cBhvr>
                                      <p:to>
                                        <p:strVal val="visible"/>
                                      </p:to>
                                    </p:set>
                                    <p:animEffect transition="in" filter="wipe(down)">
                                      <p:cBhvr>
                                        <p:cTn id="17" dur="500"/>
                                        <p:tgtEl>
                                          <p:spTgt spid="5123">
                                            <p:txEl>
                                              <p:pRg st="4294967295" end="42949672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123">
                                            <p:txEl>
                                              <p:pRg st="4294967295" end="4294967295"/>
                                            </p:txEl>
                                          </p:spTgt>
                                        </p:tgtEl>
                                        <p:attrNameLst>
                                          <p:attrName>style.visibility</p:attrName>
                                        </p:attrNameLst>
                                      </p:cBhvr>
                                      <p:to>
                                        <p:strVal val="visible"/>
                                      </p:to>
                                    </p:set>
                                    <p:animEffect transition="in" filter="wipe(down)">
                                      <p:cBhvr>
                                        <p:cTn id="22" dur="500"/>
                                        <p:tgtEl>
                                          <p:spTgt spid="5123">
                                            <p:txEl>
                                              <p:pRg st="4294967295" end="429496729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123">
                                            <p:txEl>
                                              <p:pRg st="4294967295" end="4294967295"/>
                                            </p:txEl>
                                          </p:spTgt>
                                        </p:tgtEl>
                                        <p:attrNameLst>
                                          <p:attrName>style.visibility</p:attrName>
                                        </p:attrNameLst>
                                      </p:cBhvr>
                                      <p:to>
                                        <p:strVal val="visible"/>
                                      </p:to>
                                    </p:set>
                                    <p:animEffect transition="in" filter="wipe(down)">
                                      <p:cBhvr>
                                        <p:cTn id="27" dur="500"/>
                                        <p:tgtEl>
                                          <p:spTgt spid="5123">
                                            <p:txEl>
                                              <p:pRg st="4294967295" end="429496729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123">
                                            <p:txEl>
                                              <p:pRg st="4294967295" end="4294967295"/>
                                            </p:txEl>
                                          </p:spTgt>
                                        </p:tgtEl>
                                        <p:attrNameLst>
                                          <p:attrName>style.visibility</p:attrName>
                                        </p:attrNameLst>
                                      </p:cBhvr>
                                      <p:to>
                                        <p:strVal val="visible"/>
                                      </p:to>
                                    </p:set>
                                    <p:animEffect transition="in" filter="wipe(down)">
                                      <p:cBhvr>
                                        <p:cTn id="32" dur="500"/>
                                        <p:tgtEl>
                                          <p:spTgt spid="5123">
                                            <p:txEl>
                                              <p:pRg st="4294967295" end="429496729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123">
                                            <p:txEl>
                                              <p:pRg st="0" end="0"/>
                                            </p:txEl>
                                          </p:spTgt>
                                        </p:tgtEl>
                                        <p:attrNameLst>
                                          <p:attrName>style.visibility</p:attrName>
                                        </p:attrNameLst>
                                      </p:cBhvr>
                                      <p:to>
                                        <p:strVal val="visible"/>
                                      </p:to>
                                    </p:set>
                                    <p:animEffect transition="in" filter="wipe(down)">
                                      <p:cBhvr>
                                        <p:cTn id="37" dur="500"/>
                                        <p:tgtEl>
                                          <p:spTgt spid="512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down)">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p:bldP spid="5123" grpId="0" build="p"/>
      <p:bldP spid="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467360" y="1196975"/>
            <a:ext cx="8568690" cy="2278380"/>
          </a:xfrm>
        </p:spPr>
        <p:txBody>
          <a:bodyPr/>
          <a:lstStyle/>
          <a:p>
            <a:pPr marL="0" lvl="2" indent="532130">
              <a:lnSpc>
                <a:spcPct val="150000"/>
              </a:lnSpc>
              <a:buNone/>
            </a:pPr>
            <a:r>
              <a:rPr altLang="zh-CN" sz="1800" dirty="0" err="1">
                <a:solidFill>
                  <a:schemeClr val="accent4">
                    <a:lumMod val="60000"/>
                    <a:lumOff val="40000"/>
                  </a:schemeClr>
                </a:solidFill>
                <a:sym typeface="+mn-ea"/>
              </a:rPr>
              <a:t>所谓事务就是用户定义的一个数据库操作序列，这些操作要么全做</a:t>
            </a:r>
            <a:r>
              <a:rPr lang="zh-CN" altLang="en-US" sz="1800" dirty="0">
                <a:solidFill>
                  <a:schemeClr val="accent4">
                    <a:lumMod val="60000"/>
                    <a:lumOff val="40000"/>
                  </a:schemeClr>
                </a:solidFill>
                <a:sym typeface="+mn-ea"/>
              </a:rPr>
              <a:t>，</a:t>
            </a:r>
            <a:r>
              <a:rPr altLang="zh-CN" sz="1800" dirty="0" err="1">
                <a:solidFill>
                  <a:schemeClr val="accent4">
                    <a:lumMod val="60000"/>
                    <a:lumOff val="40000"/>
                  </a:schemeClr>
                </a:solidFill>
                <a:sym typeface="+mn-ea"/>
              </a:rPr>
              <a:t>要么全不做，是一个不可分割的工作单位</a:t>
            </a:r>
            <a:r>
              <a:rPr altLang="zh-CN" sz="1800" dirty="0">
                <a:solidFill>
                  <a:schemeClr val="accent4">
                    <a:lumMod val="60000"/>
                    <a:lumOff val="40000"/>
                  </a:schemeClr>
                </a:solidFill>
                <a:sym typeface="+mn-ea"/>
              </a:rPr>
              <a:t>。</a:t>
            </a:r>
            <a:endParaRPr lang="en-US" altLang="zh-CN" sz="1800" dirty="0">
              <a:solidFill>
                <a:schemeClr val="accent4">
                  <a:lumMod val="60000"/>
                  <a:lumOff val="40000"/>
                </a:schemeClr>
              </a:solidFill>
              <a:sym typeface="+mn-ea"/>
            </a:endParaRPr>
          </a:p>
          <a:p>
            <a:pPr marL="0" lvl="2" indent="532130">
              <a:lnSpc>
                <a:spcPct val="150000"/>
              </a:lnSpc>
              <a:buNone/>
            </a:pPr>
            <a:r>
              <a:rPr lang="en-US" altLang="zh-CN" sz="1800" dirty="0">
                <a:solidFill>
                  <a:schemeClr val="accent4">
                    <a:lumMod val="60000"/>
                    <a:lumOff val="40000"/>
                  </a:schemeClr>
                </a:solidFill>
                <a:sym typeface="+mn-ea"/>
              </a:rPr>
              <a:t> </a:t>
            </a:r>
            <a:r>
              <a:rPr lang="en-US" altLang="zh-CN" sz="1800" b="1" dirty="0">
                <a:solidFill>
                  <a:schemeClr val="accent4">
                    <a:lumMod val="60000"/>
                    <a:lumOff val="40000"/>
                  </a:schemeClr>
                </a:solidFill>
                <a:sym typeface="+mn-ea"/>
              </a:rPr>
              <a:t>1</a:t>
            </a:r>
            <a:r>
              <a:rPr lang="zh-CN" altLang="zh-CN" sz="1800" b="1" dirty="0">
                <a:solidFill>
                  <a:schemeClr val="accent4">
                    <a:lumMod val="60000"/>
                    <a:lumOff val="40000"/>
                  </a:schemeClr>
                </a:solidFill>
                <a:sym typeface="+mn-ea"/>
              </a:rPr>
              <a:t>．为什么要引入事务</a:t>
            </a:r>
            <a:endParaRPr lang="zh-CN" altLang="zh-CN" sz="1800" b="1" dirty="0">
              <a:solidFill>
                <a:schemeClr val="accent4">
                  <a:lumMod val="60000"/>
                  <a:lumOff val="40000"/>
                </a:schemeClr>
              </a:solidFill>
            </a:endParaRPr>
          </a:p>
          <a:p>
            <a:pPr marL="0" lvl="2" indent="532130">
              <a:lnSpc>
                <a:spcPct val="150000"/>
              </a:lnSpc>
            </a:pPr>
            <a:r>
              <a:rPr lang="zh-CN" altLang="zh-CN" sz="1800" dirty="0">
                <a:solidFill>
                  <a:schemeClr val="accent4">
                    <a:lumMod val="60000"/>
                    <a:lumOff val="40000"/>
                  </a:schemeClr>
                </a:solidFill>
                <a:sym typeface="+mn-ea"/>
              </a:rPr>
              <a:t>事务处理机制在程序开发过程中有着非常重要的作用，它可以使整个系统更加安全。</a:t>
            </a:r>
            <a:endParaRPr lang="zh-CN" altLang="zh-CN" sz="1800" b="0" dirty="0">
              <a:solidFill>
                <a:schemeClr val="accent4">
                  <a:lumMod val="60000"/>
                  <a:lumOff val="40000"/>
                </a:schemeClr>
              </a:solidFill>
              <a:sym typeface="+mn-ea"/>
            </a:endParaRPr>
          </a:p>
        </p:txBody>
      </p:sp>
      <p:sp>
        <p:nvSpPr>
          <p:cNvPr id="5" name="标题 1"/>
          <p:cNvSpPr>
            <a:spLocks noGrp="1"/>
          </p:cNvSpPr>
          <p:nvPr>
            <p:ph type="title"/>
          </p:nvPr>
        </p:nvSpPr>
        <p:spPr>
          <a:xfrm>
            <a:off x="1015683" y="217012"/>
            <a:ext cx="5791200" cy="757237"/>
          </a:xfrm>
        </p:spPr>
        <p:txBody>
          <a:bodyPr/>
          <a:p>
            <a:pPr eaLnBrk="1" hangingPunct="1"/>
            <a:r>
              <a:rPr lang="zh-CN" altLang="en-US" sz="2800" dirty="0">
                <a:solidFill>
                  <a:srgbClr val="660033"/>
                </a:solidFill>
                <a:latin typeface="+mn-lt"/>
                <a:ea typeface="+mn-ea"/>
                <a:cs typeface="+mn-cs"/>
              </a:rPr>
              <a:t>（一）事务概述</a:t>
            </a:r>
            <a:endParaRPr lang="en-US" altLang="zh-CN" sz="2800" dirty="0">
              <a:solidFill>
                <a:srgbClr val="660033"/>
              </a:solidFill>
              <a:latin typeface="+mn-lt"/>
              <a:ea typeface="+mn-ea"/>
              <a:cs typeface="+mn-cs"/>
            </a:endParaRPr>
          </a:p>
        </p:txBody>
      </p:sp>
      <p:sp>
        <p:nvSpPr>
          <p:cNvPr id="4" name="文本框 3"/>
          <p:cNvSpPr txBox="1"/>
          <p:nvPr/>
        </p:nvSpPr>
        <p:spPr>
          <a:xfrm>
            <a:off x="2267585" y="3357245"/>
            <a:ext cx="6598285" cy="2584450"/>
          </a:xfrm>
          <a:prstGeom prst="rect">
            <a:avLst/>
          </a:prstGeom>
          <a:noFill/>
        </p:spPr>
        <p:txBody>
          <a:bodyPr wrap="square" rtlCol="0" anchor="t">
            <a:spAutoFit/>
          </a:bodyPr>
          <a:p>
            <a:pPr marL="0" lvl="2" indent="532130">
              <a:lnSpc>
                <a:spcPct val="150000"/>
              </a:lnSpc>
            </a:pPr>
            <a:r>
              <a:rPr lang="en-US" altLang="zh-CN" b="1" dirty="0">
                <a:solidFill>
                  <a:schemeClr val="accent4">
                    <a:lumMod val="60000"/>
                    <a:lumOff val="40000"/>
                  </a:schemeClr>
                </a:solidFill>
                <a:sym typeface="+mn-ea"/>
              </a:rPr>
              <a:t>2</a:t>
            </a:r>
            <a:r>
              <a:rPr lang="zh-CN" altLang="zh-CN" b="1" dirty="0">
                <a:solidFill>
                  <a:schemeClr val="accent4">
                    <a:lumMod val="60000"/>
                    <a:lumOff val="40000"/>
                  </a:schemeClr>
                </a:solidFill>
                <a:sym typeface="+mn-ea"/>
              </a:rPr>
              <a:t>．</a:t>
            </a:r>
            <a:r>
              <a:rPr lang="en-US" altLang="zh-CN" b="1" dirty="0">
                <a:solidFill>
                  <a:schemeClr val="accent4">
                    <a:lumMod val="60000"/>
                    <a:lumOff val="40000"/>
                  </a:schemeClr>
                </a:solidFill>
                <a:sym typeface="+mn-ea"/>
              </a:rPr>
              <a:t>MySQL</a:t>
            </a:r>
            <a:r>
              <a:rPr lang="zh-CN" altLang="zh-CN" b="1" dirty="0">
                <a:solidFill>
                  <a:schemeClr val="accent4">
                    <a:lumMod val="60000"/>
                    <a:lumOff val="40000"/>
                  </a:schemeClr>
                </a:solidFill>
                <a:sym typeface="+mn-ea"/>
              </a:rPr>
              <a:t>事务处理机制</a:t>
            </a:r>
            <a:endParaRPr lang="zh-CN" altLang="zh-CN" b="1" dirty="0">
              <a:solidFill>
                <a:schemeClr val="accent4">
                  <a:lumMod val="60000"/>
                  <a:lumOff val="40000"/>
                </a:schemeClr>
              </a:solidFill>
            </a:endParaRPr>
          </a:p>
          <a:p>
            <a:pPr marL="0" lvl="2" indent="532130">
              <a:lnSpc>
                <a:spcPct val="150000"/>
              </a:lnSpc>
            </a:pPr>
            <a:r>
              <a:rPr lang="en-US" altLang="zh-CN" dirty="0">
                <a:solidFill>
                  <a:schemeClr val="accent4">
                    <a:lumMod val="60000"/>
                    <a:lumOff val="40000"/>
                  </a:schemeClr>
                </a:solidFill>
                <a:sym typeface="+mn-ea"/>
              </a:rPr>
              <a:t>MySQL</a:t>
            </a:r>
            <a:r>
              <a:rPr lang="zh-CN" altLang="zh-CN" dirty="0">
                <a:solidFill>
                  <a:schemeClr val="accent4">
                    <a:lumMod val="60000"/>
                    <a:lumOff val="40000"/>
                  </a:schemeClr>
                </a:solidFill>
                <a:sym typeface="+mn-ea"/>
              </a:rPr>
              <a:t>系统具有事务处理功能，能够保证数据库操作的一致性和完整性，使用事务可以确保同时发生的行为与数据的有效性不发生冲突。</a:t>
            </a:r>
            <a:endParaRPr lang="zh-CN" altLang="zh-CN" dirty="0">
              <a:solidFill>
                <a:schemeClr val="accent4">
                  <a:lumMod val="60000"/>
                  <a:lumOff val="40000"/>
                </a:schemeClr>
              </a:solidFill>
            </a:endParaRPr>
          </a:p>
          <a:p>
            <a:pPr marL="0" lvl="1" indent="457200">
              <a:lnSpc>
                <a:spcPct val="150000"/>
              </a:lnSpc>
            </a:pPr>
            <a:r>
              <a:rPr lang="zh-CN" altLang="zh-CN" dirty="0">
                <a:solidFill>
                  <a:schemeClr val="accent4">
                    <a:lumMod val="60000"/>
                    <a:lumOff val="40000"/>
                  </a:schemeClr>
                </a:solidFill>
                <a:sym typeface="+mn-ea"/>
              </a:rPr>
              <a:t>在</a:t>
            </a:r>
            <a:r>
              <a:rPr lang="en-US" altLang="zh-CN" dirty="0">
                <a:solidFill>
                  <a:schemeClr val="accent4">
                    <a:lumMod val="60000"/>
                    <a:lumOff val="40000"/>
                  </a:schemeClr>
                </a:solidFill>
                <a:sym typeface="+mn-ea"/>
              </a:rPr>
              <a:t>MySQL</a:t>
            </a:r>
            <a:r>
              <a:rPr lang="zh-CN" altLang="zh-CN" dirty="0">
                <a:solidFill>
                  <a:schemeClr val="accent4">
                    <a:lumMod val="60000"/>
                    <a:lumOff val="40000"/>
                  </a:schemeClr>
                </a:solidFill>
                <a:sym typeface="+mn-ea"/>
              </a:rPr>
              <a:t>中，并不是所有的存储引擎都支持事务，如</a:t>
            </a:r>
            <a:r>
              <a:rPr lang="en-US" altLang="zh-CN" dirty="0" err="1">
                <a:solidFill>
                  <a:schemeClr val="accent4">
                    <a:lumMod val="60000"/>
                    <a:lumOff val="40000"/>
                  </a:schemeClr>
                </a:solidFill>
                <a:sym typeface="+mn-ea"/>
              </a:rPr>
              <a:t>InnoDB</a:t>
            </a:r>
            <a:r>
              <a:rPr lang="zh-CN" altLang="zh-CN" dirty="0">
                <a:solidFill>
                  <a:schemeClr val="accent4">
                    <a:lumMod val="60000"/>
                    <a:lumOff val="40000"/>
                  </a:schemeClr>
                </a:solidFill>
                <a:sym typeface="+mn-ea"/>
              </a:rPr>
              <a:t>和</a:t>
            </a:r>
            <a:r>
              <a:rPr lang="en-US" altLang="zh-CN" dirty="0">
                <a:solidFill>
                  <a:schemeClr val="accent4">
                    <a:lumMod val="60000"/>
                    <a:lumOff val="40000"/>
                  </a:schemeClr>
                </a:solidFill>
                <a:sym typeface="+mn-ea"/>
              </a:rPr>
              <a:t>BDB</a:t>
            </a:r>
            <a:r>
              <a:rPr lang="zh-CN" altLang="zh-CN" dirty="0">
                <a:solidFill>
                  <a:schemeClr val="accent4">
                    <a:lumMod val="60000"/>
                    <a:lumOff val="40000"/>
                  </a:schemeClr>
                </a:solidFill>
                <a:sym typeface="+mn-ea"/>
              </a:rPr>
              <a:t>支持，但</a:t>
            </a:r>
            <a:r>
              <a:rPr lang="en-US" altLang="zh-CN" dirty="0" err="1">
                <a:solidFill>
                  <a:schemeClr val="accent4">
                    <a:lumMod val="60000"/>
                    <a:lumOff val="40000"/>
                  </a:schemeClr>
                </a:solidFill>
                <a:sym typeface="+mn-ea"/>
              </a:rPr>
              <a:t>MyISAM</a:t>
            </a:r>
            <a:r>
              <a:rPr lang="zh-CN" altLang="zh-CN" dirty="0">
                <a:solidFill>
                  <a:schemeClr val="accent4">
                    <a:lumMod val="60000"/>
                    <a:lumOff val="40000"/>
                  </a:schemeClr>
                </a:solidFill>
                <a:sym typeface="+mn-ea"/>
              </a:rPr>
              <a:t>和</a:t>
            </a:r>
            <a:r>
              <a:rPr lang="en-US" altLang="zh-CN" dirty="0">
                <a:solidFill>
                  <a:schemeClr val="accent4">
                    <a:lumMod val="60000"/>
                    <a:lumOff val="40000"/>
                  </a:schemeClr>
                </a:solidFill>
                <a:sym typeface="+mn-ea"/>
              </a:rPr>
              <a:t>MEMORY</a:t>
            </a:r>
            <a:r>
              <a:rPr lang="zh-CN" altLang="zh-CN" dirty="0">
                <a:solidFill>
                  <a:schemeClr val="accent4">
                    <a:lumMod val="60000"/>
                    <a:lumOff val="40000"/>
                  </a:schemeClr>
                </a:solidFill>
                <a:sym typeface="+mn-ea"/>
              </a:rPr>
              <a:t>则不支持。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71">
                                            <p:txEl>
                                              <p:pRg st="4294967295" end="4294967295"/>
                                            </p:txEl>
                                          </p:spTgt>
                                        </p:tgtEl>
                                        <p:attrNameLst>
                                          <p:attrName>style.visibility</p:attrName>
                                        </p:attrNameLst>
                                      </p:cBhvr>
                                      <p:to>
                                        <p:strVal val="visible"/>
                                      </p:to>
                                    </p:set>
                                    <p:animEffect transition="in" filter="wipe(down)">
                                      <p:cBhvr>
                                        <p:cTn id="7" dur="500"/>
                                        <p:tgtEl>
                                          <p:spTgt spid="7171">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171">
                                            <p:txEl>
                                              <p:pRg st="0" end="0"/>
                                            </p:txEl>
                                          </p:spTgt>
                                        </p:tgtEl>
                                        <p:attrNameLst>
                                          <p:attrName>style.visibility</p:attrName>
                                        </p:attrNameLst>
                                      </p:cBhvr>
                                      <p:to>
                                        <p:strVal val="visible"/>
                                      </p:to>
                                    </p:set>
                                    <p:animEffect transition="in" filter="wipe(down)">
                                      <p:cBhvr>
                                        <p:cTn id="12" dur="500"/>
                                        <p:tgtEl>
                                          <p:spTgt spid="717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171">
                                            <p:txEl>
                                              <p:pRg st="0" end="0"/>
                                            </p:txEl>
                                          </p:spTgt>
                                        </p:tgtEl>
                                        <p:attrNameLst>
                                          <p:attrName>style.visibility</p:attrName>
                                        </p:attrNameLst>
                                      </p:cBhvr>
                                      <p:to>
                                        <p:strVal val="visible"/>
                                      </p:to>
                                    </p:set>
                                    <p:animEffect transition="in" filter="wipe(down)">
                                      <p:cBhvr>
                                        <p:cTn id="17" dur="500"/>
                                        <p:tgtEl>
                                          <p:spTgt spid="717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171">
                                            <p:txEl>
                                              <p:pRg st="0" end="0"/>
                                            </p:txEl>
                                          </p:spTgt>
                                        </p:tgtEl>
                                        <p:attrNameLst>
                                          <p:attrName>style.visibility</p:attrName>
                                        </p:attrNameLst>
                                      </p:cBhvr>
                                      <p:to>
                                        <p:strVal val="visible"/>
                                      </p:to>
                                    </p:set>
                                    <p:animEffect transition="in" filter="wipe(down)">
                                      <p:cBhvr>
                                        <p:cTn id="22" dur="500"/>
                                        <p:tgtEl>
                                          <p:spTgt spid="717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171">
                                            <p:txEl>
                                              <p:pRg st="1" end="1"/>
                                            </p:txEl>
                                          </p:spTgt>
                                        </p:tgtEl>
                                        <p:attrNameLst>
                                          <p:attrName>style.visibility</p:attrName>
                                        </p:attrNameLst>
                                      </p:cBhvr>
                                      <p:to>
                                        <p:strVal val="visible"/>
                                      </p:to>
                                    </p:set>
                                    <p:animEffect transition="in" filter="wipe(down)">
                                      <p:cBhvr>
                                        <p:cTn id="27" dur="500"/>
                                        <p:tgtEl>
                                          <p:spTgt spid="7171">
                                            <p:txEl>
                                              <p:pRg st="1" end="1"/>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171">
                                            <p:txEl>
                                              <p:pRg st="2" end="2"/>
                                            </p:txEl>
                                          </p:spTgt>
                                        </p:tgtEl>
                                        <p:attrNameLst>
                                          <p:attrName>style.visibility</p:attrName>
                                        </p:attrNameLst>
                                      </p:cBhvr>
                                      <p:to>
                                        <p:strVal val="visible"/>
                                      </p:to>
                                    </p:set>
                                    <p:animEffect transition="in" filter="wipe(down)">
                                      <p:cBhvr>
                                        <p:cTn id="30" dur="500"/>
                                        <p:tgtEl>
                                          <p:spTgt spid="7171">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P spid="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1044243" y="1126386"/>
            <a:ext cx="7953127" cy="4464496"/>
          </a:xfrm>
        </p:spPr>
        <p:txBody>
          <a:bodyPr/>
          <a:lstStyle/>
          <a:p>
            <a:pPr lvl="1">
              <a:lnSpc>
                <a:spcPct val="150000"/>
              </a:lnSpc>
            </a:pPr>
            <a:r>
              <a:rPr lang="zh-CN" altLang="zh-CN" sz="2000" dirty="0">
                <a:solidFill>
                  <a:schemeClr val="accent4">
                    <a:lumMod val="60000"/>
                    <a:lumOff val="40000"/>
                  </a:schemeClr>
                </a:solidFill>
                <a:sym typeface="+mn-ea"/>
              </a:rPr>
              <a:t>事务是由有限的数据库操作序列组成的，但并不是任意的数据库操作序列都能成为事务，为了保护数据的完整性，一般要求事务具有以下</a:t>
            </a:r>
            <a:r>
              <a:rPr lang="en-US" altLang="zh-CN" sz="2000" dirty="0">
                <a:solidFill>
                  <a:schemeClr val="accent4">
                    <a:lumMod val="60000"/>
                    <a:lumOff val="40000"/>
                  </a:schemeClr>
                </a:solidFill>
                <a:sym typeface="+mn-ea"/>
              </a:rPr>
              <a:t>4</a:t>
            </a:r>
            <a:r>
              <a:rPr lang="zh-CN" altLang="zh-CN" sz="2000" dirty="0">
                <a:solidFill>
                  <a:schemeClr val="accent4">
                    <a:lumMod val="60000"/>
                    <a:lumOff val="40000"/>
                  </a:schemeClr>
                </a:solidFill>
                <a:sym typeface="+mn-ea"/>
              </a:rPr>
              <a:t>个特征。</a:t>
            </a:r>
            <a:endParaRPr lang="zh-CN" altLang="zh-CN" sz="2000" dirty="0">
              <a:solidFill>
                <a:schemeClr val="accent4">
                  <a:lumMod val="60000"/>
                  <a:lumOff val="40000"/>
                </a:schemeClr>
              </a:solidFill>
            </a:endParaRPr>
          </a:p>
          <a:p>
            <a:pPr lvl="2">
              <a:lnSpc>
                <a:spcPct val="150000"/>
              </a:lnSpc>
            </a:pPr>
            <a:r>
              <a:rPr lang="en-US" altLang="zh-CN" sz="2000" dirty="0">
                <a:solidFill>
                  <a:schemeClr val="accent4">
                    <a:lumMod val="60000"/>
                    <a:lumOff val="40000"/>
                  </a:schemeClr>
                </a:solidFill>
                <a:sym typeface="+mn-ea"/>
              </a:rPr>
              <a:t>1</a:t>
            </a:r>
            <a:r>
              <a:rPr lang="zh-CN" altLang="zh-CN" sz="2000" dirty="0">
                <a:solidFill>
                  <a:schemeClr val="accent4">
                    <a:lumMod val="60000"/>
                    <a:lumOff val="40000"/>
                  </a:schemeClr>
                </a:solidFill>
                <a:sym typeface="+mn-ea"/>
              </a:rPr>
              <a:t>．原子性（</a:t>
            </a:r>
            <a:r>
              <a:rPr lang="en-US" altLang="zh-CN" sz="2000" dirty="0">
                <a:solidFill>
                  <a:schemeClr val="accent4">
                    <a:lumMod val="60000"/>
                    <a:lumOff val="40000"/>
                  </a:schemeClr>
                </a:solidFill>
                <a:sym typeface="+mn-ea"/>
              </a:rPr>
              <a:t>Atomic</a:t>
            </a:r>
            <a:r>
              <a:rPr lang="zh-CN" altLang="zh-CN" sz="2000" dirty="0">
                <a:solidFill>
                  <a:schemeClr val="accent4">
                    <a:lumMod val="60000"/>
                    <a:lumOff val="40000"/>
                  </a:schemeClr>
                </a:solidFill>
                <a:sym typeface="+mn-ea"/>
              </a:rPr>
              <a:t>）</a:t>
            </a:r>
            <a:endParaRPr lang="en-US" altLang="zh-CN" sz="2000" dirty="0">
              <a:solidFill>
                <a:schemeClr val="accent4">
                  <a:lumMod val="60000"/>
                  <a:lumOff val="40000"/>
                </a:schemeClr>
              </a:solidFill>
            </a:endParaRPr>
          </a:p>
          <a:p>
            <a:pPr lvl="2">
              <a:lnSpc>
                <a:spcPct val="150000"/>
              </a:lnSpc>
            </a:pPr>
            <a:r>
              <a:rPr lang="en-US" altLang="zh-CN" sz="2000" dirty="0">
                <a:solidFill>
                  <a:schemeClr val="accent4">
                    <a:lumMod val="60000"/>
                    <a:lumOff val="40000"/>
                  </a:schemeClr>
                </a:solidFill>
                <a:sym typeface="+mn-ea"/>
              </a:rPr>
              <a:t>2</a:t>
            </a:r>
            <a:r>
              <a:rPr lang="zh-CN" altLang="zh-CN" sz="2000" dirty="0">
                <a:solidFill>
                  <a:schemeClr val="accent4">
                    <a:lumMod val="60000"/>
                    <a:lumOff val="40000"/>
                  </a:schemeClr>
                </a:solidFill>
                <a:sym typeface="+mn-ea"/>
              </a:rPr>
              <a:t>．一致性（</a:t>
            </a:r>
            <a:r>
              <a:rPr lang="en-US" altLang="zh-CN" sz="2000" dirty="0">
                <a:solidFill>
                  <a:schemeClr val="accent4">
                    <a:lumMod val="60000"/>
                    <a:lumOff val="40000"/>
                  </a:schemeClr>
                </a:solidFill>
                <a:sym typeface="+mn-ea"/>
              </a:rPr>
              <a:t>Consistency</a:t>
            </a:r>
            <a:r>
              <a:rPr lang="zh-CN" altLang="zh-CN" sz="2000" dirty="0">
                <a:solidFill>
                  <a:schemeClr val="accent4">
                    <a:lumMod val="60000"/>
                    <a:lumOff val="40000"/>
                  </a:schemeClr>
                </a:solidFill>
                <a:sym typeface="+mn-ea"/>
              </a:rPr>
              <a:t>）</a:t>
            </a:r>
            <a:endParaRPr lang="zh-CN" altLang="zh-CN" sz="2000" dirty="0">
              <a:solidFill>
                <a:schemeClr val="accent4">
                  <a:lumMod val="60000"/>
                  <a:lumOff val="40000"/>
                </a:schemeClr>
              </a:solidFill>
            </a:endParaRPr>
          </a:p>
          <a:p>
            <a:pPr lvl="2">
              <a:lnSpc>
                <a:spcPct val="150000"/>
              </a:lnSpc>
            </a:pPr>
            <a:r>
              <a:rPr lang="en-US" altLang="zh-CN" sz="2000" dirty="0">
                <a:solidFill>
                  <a:schemeClr val="accent4">
                    <a:lumMod val="60000"/>
                    <a:lumOff val="40000"/>
                  </a:schemeClr>
                </a:solidFill>
                <a:sym typeface="+mn-ea"/>
              </a:rPr>
              <a:t>3</a:t>
            </a:r>
            <a:r>
              <a:rPr lang="zh-CN" altLang="zh-CN" sz="2000" dirty="0">
                <a:solidFill>
                  <a:schemeClr val="accent4">
                    <a:lumMod val="60000"/>
                    <a:lumOff val="40000"/>
                  </a:schemeClr>
                </a:solidFill>
                <a:sym typeface="+mn-ea"/>
              </a:rPr>
              <a:t>．隔离性（</a:t>
            </a:r>
            <a:r>
              <a:rPr lang="en-US" altLang="zh-CN" sz="2000" dirty="0">
                <a:solidFill>
                  <a:schemeClr val="accent4">
                    <a:lumMod val="60000"/>
                    <a:lumOff val="40000"/>
                  </a:schemeClr>
                </a:solidFill>
                <a:sym typeface="+mn-ea"/>
              </a:rPr>
              <a:t>Isolation</a:t>
            </a:r>
            <a:r>
              <a:rPr lang="zh-CN" altLang="zh-CN" sz="2000" dirty="0">
                <a:solidFill>
                  <a:schemeClr val="accent4">
                    <a:lumMod val="60000"/>
                    <a:lumOff val="40000"/>
                  </a:schemeClr>
                </a:solidFill>
                <a:sym typeface="+mn-ea"/>
              </a:rPr>
              <a:t>）</a:t>
            </a:r>
            <a:endParaRPr lang="zh-CN" altLang="zh-CN" sz="2000" dirty="0">
              <a:solidFill>
                <a:schemeClr val="accent4">
                  <a:lumMod val="60000"/>
                  <a:lumOff val="40000"/>
                </a:schemeClr>
              </a:solidFill>
            </a:endParaRPr>
          </a:p>
          <a:p>
            <a:pPr lvl="2">
              <a:lnSpc>
                <a:spcPct val="150000"/>
              </a:lnSpc>
            </a:pPr>
            <a:r>
              <a:rPr lang="en-US" altLang="zh-CN" sz="2000" dirty="0">
                <a:solidFill>
                  <a:schemeClr val="accent4">
                    <a:lumMod val="60000"/>
                    <a:lumOff val="40000"/>
                  </a:schemeClr>
                </a:solidFill>
                <a:sym typeface="+mn-ea"/>
              </a:rPr>
              <a:t>4</a:t>
            </a:r>
            <a:r>
              <a:rPr lang="zh-CN" altLang="zh-CN" sz="2000" dirty="0">
                <a:solidFill>
                  <a:schemeClr val="accent4">
                    <a:lumMod val="60000"/>
                    <a:lumOff val="40000"/>
                  </a:schemeClr>
                </a:solidFill>
                <a:sym typeface="+mn-ea"/>
              </a:rPr>
              <a:t>．持久性（</a:t>
            </a:r>
            <a:r>
              <a:rPr lang="en-US" altLang="zh-CN" sz="2000" dirty="0">
                <a:solidFill>
                  <a:schemeClr val="accent4">
                    <a:lumMod val="60000"/>
                    <a:lumOff val="40000"/>
                  </a:schemeClr>
                </a:solidFill>
                <a:sym typeface="+mn-ea"/>
              </a:rPr>
              <a:t>Durability</a:t>
            </a:r>
            <a:r>
              <a:rPr lang="zh-CN" altLang="zh-CN" sz="2000" dirty="0">
                <a:solidFill>
                  <a:schemeClr val="accent4">
                    <a:lumMod val="60000"/>
                    <a:lumOff val="40000"/>
                  </a:schemeClr>
                </a:solidFill>
                <a:sym typeface="+mn-ea"/>
              </a:rPr>
              <a:t>）</a:t>
            </a:r>
            <a:endParaRPr lang="en-US" altLang="zh-CN" sz="2000" dirty="0">
              <a:solidFill>
                <a:schemeClr val="accent4">
                  <a:lumMod val="60000"/>
                  <a:lumOff val="40000"/>
                </a:schemeClr>
              </a:solidFill>
            </a:endParaRPr>
          </a:p>
          <a:p>
            <a:pPr lvl="1">
              <a:lnSpc>
                <a:spcPct val="150000"/>
              </a:lnSpc>
            </a:pPr>
            <a:r>
              <a:rPr lang="zh-CN" altLang="zh-CN" sz="2000" dirty="0">
                <a:solidFill>
                  <a:schemeClr val="accent4">
                    <a:lumMod val="60000"/>
                    <a:lumOff val="40000"/>
                  </a:schemeClr>
                </a:solidFill>
                <a:sym typeface="+mn-ea"/>
              </a:rPr>
              <a:t>这</a:t>
            </a:r>
            <a:r>
              <a:rPr lang="en-US" altLang="zh-CN" sz="2000" dirty="0">
                <a:solidFill>
                  <a:schemeClr val="accent4">
                    <a:lumMod val="60000"/>
                    <a:lumOff val="40000"/>
                  </a:schemeClr>
                </a:solidFill>
                <a:sym typeface="+mn-ea"/>
              </a:rPr>
              <a:t>4</a:t>
            </a:r>
            <a:r>
              <a:rPr lang="zh-CN" altLang="zh-CN" sz="2000" dirty="0">
                <a:solidFill>
                  <a:schemeClr val="accent4">
                    <a:lumMod val="60000"/>
                    <a:lumOff val="40000"/>
                  </a:schemeClr>
                </a:solidFill>
                <a:sym typeface="+mn-ea"/>
              </a:rPr>
              <a:t>个性质被称为事务的</a:t>
            </a:r>
            <a:r>
              <a:rPr lang="en-US" altLang="zh-CN" sz="2000" dirty="0">
                <a:solidFill>
                  <a:schemeClr val="accent4">
                    <a:lumMod val="60000"/>
                    <a:lumOff val="40000"/>
                  </a:schemeClr>
                </a:solidFill>
                <a:sym typeface="+mn-ea"/>
              </a:rPr>
              <a:t>ACID</a:t>
            </a:r>
            <a:r>
              <a:rPr lang="zh-CN" altLang="zh-CN" sz="2000" dirty="0">
                <a:solidFill>
                  <a:schemeClr val="accent4">
                    <a:lumMod val="60000"/>
                    <a:lumOff val="40000"/>
                  </a:schemeClr>
                </a:solidFill>
                <a:sym typeface="+mn-ea"/>
              </a:rPr>
              <a:t>属性</a:t>
            </a:r>
            <a:endParaRPr altLang="zh-CN" sz="2000" dirty="0">
              <a:solidFill>
                <a:schemeClr val="accent4">
                  <a:lumMod val="60000"/>
                  <a:lumOff val="40000"/>
                </a:schemeClr>
              </a:solidFill>
              <a:sym typeface="+mn-ea"/>
            </a:endParaRPr>
          </a:p>
          <a:p>
            <a:pPr lvl="1">
              <a:lnSpc>
                <a:spcPct val="150000"/>
              </a:lnSpc>
            </a:pPr>
            <a:endParaRPr lang="zh-CN" altLang="zh-CN" sz="2000" b="0" dirty="0">
              <a:solidFill>
                <a:schemeClr val="accent4">
                  <a:lumMod val="60000"/>
                  <a:lumOff val="40000"/>
                </a:schemeClr>
              </a:solidFill>
              <a:sym typeface="+mn-ea"/>
            </a:endParaRPr>
          </a:p>
        </p:txBody>
      </p:sp>
      <p:sp>
        <p:nvSpPr>
          <p:cNvPr id="5" name="标题 1"/>
          <p:cNvSpPr>
            <a:spLocks noGrp="1"/>
          </p:cNvSpPr>
          <p:nvPr>
            <p:ph type="title"/>
          </p:nvPr>
        </p:nvSpPr>
        <p:spPr>
          <a:xfrm>
            <a:off x="1302703" y="217012"/>
            <a:ext cx="5791200" cy="757237"/>
          </a:xfrm>
        </p:spPr>
        <p:txBody>
          <a:bodyPr/>
          <a:p>
            <a:pPr eaLnBrk="1" hangingPunct="1"/>
            <a:r>
              <a:rPr lang="zh-CN" altLang="en-US" sz="2800" dirty="0">
                <a:solidFill>
                  <a:srgbClr val="660033"/>
                </a:solidFill>
                <a:latin typeface="+mn-lt"/>
                <a:ea typeface="+mn-ea"/>
                <a:cs typeface="+mn-cs"/>
              </a:rPr>
              <a:t>（二）事务的</a:t>
            </a:r>
            <a:r>
              <a:rPr lang="en-US" altLang="zh-CN" sz="2800" dirty="0">
                <a:solidFill>
                  <a:srgbClr val="660033"/>
                </a:solidFill>
                <a:latin typeface="+mn-lt"/>
                <a:ea typeface="+mn-ea"/>
                <a:cs typeface="+mn-cs"/>
              </a:rPr>
              <a:t>ACID</a:t>
            </a:r>
            <a:r>
              <a:rPr lang="zh-CN" altLang="en-US" sz="2800" dirty="0">
                <a:solidFill>
                  <a:srgbClr val="660033"/>
                </a:solidFill>
                <a:latin typeface="+mn-lt"/>
                <a:ea typeface="+mn-ea"/>
                <a:cs typeface="+mn-cs"/>
              </a:rPr>
              <a:t>特性</a:t>
            </a:r>
            <a:endParaRPr lang="zh-CN" altLang="en-US" sz="2800" dirty="0">
              <a:solidFill>
                <a:srgbClr val="660033"/>
              </a:solidFill>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71">
                                            <p:txEl>
                                              <p:pRg st="4294967295" end="4294967295"/>
                                            </p:txEl>
                                          </p:spTgt>
                                        </p:tgtEl>
                                        <p:attrNameLst>
                                          <p:attrName>style.visibility</p:attrName>
                                        </p:attrNameLst>
                                      </p:cBhvr>
                                      <p:to>
                                        <p:strVal val="visible"/>
                                      </p:to>
                                    </p:set>
                                    <p:animEffect transition="in" filter="wipe(down)">
                                      <p:cBhvr>
                                        <p:cTn id="7" dur="500"/>
                                        <p:tgtEl>
                                          <p:spTgt spid="7171">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171">
                                            <p:txEl>
                                              <p:pRg st="4294967295" end="4294967295"/>
                                            </p:txEl>
                                          </p:spTgt>
                                        </p:tgtEl>
                                        <p:attrNameLst>
                                          <p:attrName>style.visibility</p:attrName>
                                        </p:attrNameLst>
                                      </p:cBhvr>
                                      <p:to>
                                        <p:strVal val="visible"/>
                                      </p:to>
                                    </p:set>
                                    <p:animEffect transition="in" filter="wipe(down)">
                                      <p:cBhvr>
                                        <p:cTn id="12" dur="500"/>
                                        <p:tgtEl>
                                          <p:spTgt spid="7171">
                                            <p:txEl>
                                              <p:p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171">
                                            <p:txEl>
                                              <p:pRg st="4294967295" end="4294967295"/>
                                            </p:txEl>
                                          </p:spTgt>
                                        </p:tgtEl>
                                        <p:attrNameLst>
                                          <p:attrName>style.visibility</p:attrName>
                                        </p:attrNameLst>
                                      </p:cBhvr>
                                      <p:to>
                                        <p:strVal val="visible"/>
                                      </p:to>
                                    </p:set>
                                    <p:animEffect transition="in" filter="wipe(down)">
                                      <p:cBhvr>
                                        <p:cTn id="17" dur="500"/>
                                        <p:tgtEl>
                                          <p:spTgt spid="7171">
                                            <p:txEl>
                                              <p:pRg st="4294967295" end="42949672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171">
                                            <p:txEl>
                                              <p:pRg st="0" end="0"/>
                                            </p:txEl>
                                          </p:spTgt>
                                        </p:tgtEl>
                                        <p:attrNameLst>
                                          <p:attrName>style.visibility</p:attrName>
                                        </p:attrNameLst>
                                      </p:cBhvr>
                                      <p:to>
                                        <p:strVal val="visible"/>
                                      </p:to>
                                    </p:set>
                                    <p:animEffect transition="in" filter="wipe(down)">
                                      <p:cBhvr>
                                        <p:cTn id="22" dur="500"/>
                                        <p:tgtEl>
                                          <p:spTgt spid="7171">
                                            <p:txEl>
                                              <p:pRg st="0" end="0"/>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171">
                                            <p:txEl>
                                              <p:pRg st="1" end="1"/>
                                            </p:txEl>
                                          </p:spTgt>
                                        </p:tgtEl>
                                        <p:attrNameLst>
                                          <p:attrName>style.visibility</p:attrName>
                                        </p:attrNameLst>
                                      </p:cBhvr>
                                      <p:to>
                                        <p:strVal val="visible"/>
                                      </p:to>
                                    </p:set>
                                    <p:animEffect transition="in" filter="wipe(down)">
                                      <p:cBhvr>
                                        <p:cTn id="25" dur="500"/>
                                        <p:tgtEl>
                                          <p:spTgt spid="7171">
                                            <p:txEl>
                                              <p:pRg st="1" end="1"/>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7171">
                                            <p:txEl>
                                              <p:pRg st="2" end="2"/>
                                            </p:txEl>
                                          </p:spTgt>
                                        </p:tgtEl>
                                        <p:attrNameLst>
                                          <p:attrName>style.visibility</p:attrName>
                                        </p:attrNameLst>
                                      </p:cBhvr>
                                      <p:to>
                                        <p:strVal val="visible"/>
                                      </p:to>
                                    </p:set>
                                    <p:animEffect transition="in" filter="wipe(down)">
                                      <p:cBhvr>
                                        <p:cTn id="28" dur="500"/>
                                        <p:tgtEl>
                                          <p:spTgt spid="7171">
                                            <p:txEl>
                                              <p:pRg st="2" end="2"/>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7171">
                                            <p:txEl>
                                              <p:pRg st="3" end="3"/>
                                            </p:txEl>
                                          </p:spTgt>
                                        </p:tgtEl>
                                        <p:attrNameLst>
                                          <p:attrName>style.visibility</p:attrName>
                                        </p:attrNameLst>
                                      </p:cBhvr>
                                      <p:to>
                                        <p:strVal val="visible"/>
                                      </p:to>
                                    </p:set>
                                    <p:animEffect transition="in" filter="wipe(down)">
                                      <p:cBhvr>
                                        <p:cTn id="31" dur="500"/>
                                        <p:tgtEl>
                                          <p:spTgt spid="7171">
                                            <p:txEl>
                                              <p:pRg st="3" end="3"/>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171">
                                            <p:txEl>
                                              <p:pRg st="4" end="4"/>
                                            </p:txEl>
                                          </p:spTgt>
                                        </p:tgtEl>
                                        <p:attrNameLst>
                                          <p:attrName>style.visibility</p:attrName>
                                        </p:attrNameLst>
                                      </p:cBhvr>
                                      <p:to>
                                        <p:strVal val="visible"/>
                                      </p:to>
                                    </p:set>
                                    <p:animEffect transition="in" filter="wipe(down)">
                                      <p:cBhvr>
                                        <p:cTn id="34" dur="500"/>
                                        <p:tgtEl>
                                          <p:spTgt spid="7171">
                                            <p:txEl>
                                              <p:pRg st="4" end="4"/>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7171">
                                            <p:txEl>
                                              <p:pRg st="5" end="5"/>
                                            </p:txEl>
                                          </p:spTgt>
                                        </p:tgtEl>
                                        <p:attrNameLst>
                                          <p:attrName>style.visibility</p:attrName>
                                        </p:attrNameLst>
                                      </p:cBhvr>
                                      <p:to>
                                        <p:strVal val="visible"/>
                                      </p:to>
                                    </p:set>
                                    <p:animEffect transition="in" filter="wipe(down)">
                                      <p:cBhvr>
                                        <p:cTn id="37" dur="500"/>
                                        <p:tgtEl>
                                          <p:spTgt spid="717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P spid="5"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755875" y="1269261"/>
            <a:ext cx="8136890" cy="1152127"/>
          </a:xfrm>
        </p:spPr>
        <p:txBody>
          <a:bodyPr/>
          <a:lstStyle/>
          <a:p>
            <a:pPr lvl="1">
              <a:lnSpc>
                <a:spcPct val="150000"/>
              </a:lnSpc>
            </a:pPr>
            <a:r>
              <a:rPr lang="zh-CN" altLang="zh-CN" sz="2000" dirty="0">
                <a:solidFill>
                  <a:schemeClr val="accent4">
                    <a:lumMod val="60000"/>
                    <a:lumOff val="40000"/>
                  </a:schemeClr>
                </a:solidFill>
                <a:sym typeface="+mn-ea"/>
              </a:rPr>
              <a:t>一个事务可以是一组</a:t>
            </a:r>
            <a:r>
              <a:rPr lang="en-US" altLang="zh-CN" sz="2000" dirty="0">
                <a:solidFill>
                  <a:schemeClr val="accent4">
                    <a:lumMod val="60000"/>
                    <a:lumOff val="40000"/>
                  </a:schemeClr>
                </a:solidFill>
                <a:sym typeface="+mn-ea"/>
              </a:rPr>
              <a:t>SQL</a:t>
            </a:r>
            <a:r>
              <a:rPr lang="zh-CN" altLang="zh-CN" sz="2000" dirty="0">
                <a:solidFill>
                  <a:schemeClr val="accent4">
                    <a:lumMod val="60000"/>
                    <a:lumOff val="40000"/>
                  </a:schemeClr>
                </a:solidFill>
                <a:sym typeface="+mn-ea"/>
              </a:rPr>
              <a:t>语句、一条</a:t>
            </a:r>
            <a:r>
              <a:rPr lang="en-US" altLang="zh-CN" sz="2000" dirty="0">
                <a:solidFill>
                  <a:schemeClr val="accent4">
                    <a:lumMod val="60000"/>
                    <a:lumOff val="40000"/>
                  </a:schemeClr>
                </a:solidFill>
                <a:sym typeface="+mn-ea"/>
              </a:rPr>
              <a:t>SQL</a:t>
            </a:r>
            <a:r>
              <a:rPr lang="zh-CN" altLang="zh-CN" sz="2000" dirty="0">
                <a:solidFill>
                  <a:schemeClr val="accent4">
                    <a:lumMod val="60000"/>
                    <a:lumOff val="40000"/>
                  </a:schemeClr>
                </a:solidFill>
                <a:sym typeface="+mn-ea"/>
              </a:rPr>
              <a:t>语句或整个程序，一个应用程序可以包括多个事务。</a:t>
            </a:r>
            <a:endParaRPr lang="zh-CN" altLang="zh-CN" sz="2000" b="0" dirty="0">
              <a:solidFill>
                <a:schemeClr val="accent4">
                  <a:lumMod val="60000"/>
                  <a:lumOff val="40000"/>
                </a:schemeClr>
              </a:solidFill>
              <a:sym typeface="+mn-ea"/>
            </a:endParaRPr>
          </a:p>
        </p:txBody>
      </p:sp>
      <p:sp>
        <p:nvSpPr>
          <p:cNvPr id="5" name="内容占位符 2"/>
          <p:cNvSpPr txBox="1"/>
          <p:nvPr/>
        </p:nvSpPr>
        <p:spPr bwMode="auto">
          <a:xfrm>
            <a:off x="756510" y="2493268"/>
            <a:ext cx="8136890"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lvl="1">
              <a:lnSpc>
                <a:spcPct val="150000"/>
              </a:lnSpc>
            </a:pPr>
            <a:r>
              <a:rPr lang="zh-CN" altLang="en-US" sz="2000" b="0" dirty="0">
                <a:solidFill>
                  <a:schemeClr val="accent4">
                    <a:lumMod val="60000"/>
                    <a:lumOff val="40000"/>
                  </a:schemeClr>
                </a:solidFill>
                <a:sym typeface="+mn-ea"/>
              </a:rPr>
              <a:t>事务的开始与结束可以由用户显式控制。如果用户没有显式地定义事务，则由</a:t>
            </a:r>
            <a:r>
              <a:rPr lang="en-US" altLang="zh-CN" sz="2000" b="0" dirty="0">
                <a:solidFill>
                  <a:schemeClr val="accent4">
                    <a:lumMod val="60000"/>
                    <a:lumOff val="40000"/>
                  </a:schemeClr>
                </a:solidFill>
                <a:sym typeface="+mn-ea"/>
              </a:rPr>
              <a:t>DBMS</a:t>
            </a:r>
            <a:r>
              <a:rPr lang="zh-CN" altLang="en-US" sz="2000" b="0" dirty="0">
                <a:solidFill>
                  <a:schemeClr val="accent4">
                    <a:lumMod val="60000"/>
                    <a:lumOff val="40000"/>
                  </a:schemeClr>
                </a:solidFill>
                <a:sym typeface="+mn-ea"/>
              </a:rPr>
              <a:t>按照默认规则自动划分事务。在</a:t>
            </a:r>
            <a:r>
              <a:rPr lang="en-US" altLang="zh-CN" sz="2000" b="0" dirty="0">
                <a:solidFill>
                  <a:schemeClr val="accent4">
                    <a:lumMod val="60000"/>
                    <a:lumOff val="40000"/>
                  </a:schemeClr>
                </a:solidFill>
                <a:sym typeface="+mn-ea"/>
              </a:rPr>
              <a:t>MySQL</a:t>
            </a:r>
            <a:r>
              <a:rPr lang="zh-CN" altLang="en-US" sz="2000" b="0" dirty="0">
                <a:solidFill>
                  <a:schemeClr val="accent4">
                    <a:lumMod val="60000"/>
                    <a:lumOff val="40000"/>
                  </a:schemeClr>
                </a:solidFill>
                <a:sym typeface="+mn-ea"/>
              </a:rPr>
              <a:t>系统中，定义事务的语句主要有下列</a:t>
            </a:r>
            <a:r>
              <a:rPr lang="en-US" altLang="zh-CN" sz="2000" b="0" dirty="0">
                <a:solidFill>
                  <a:schemeClr val="accent4">
                    <a:lumMod val="60000"/>
                    <a:lumOff val="40000"/>
                  </a:schemeClr>
                </a:solidFill>
                <a:sym typeface="+mn-ea"/>
              </a:rPr>
              <a:t>3</a:t>
            </a:r>
            <a:r>
              <a:rPr lang="zh-CN" altLang="en-US" sz="2000" b="0" dirty="0">
                <a:solidFill>
                  <a:schemeClr val="accent4">
                    <a:lumMod val="60000"/>
                    <a:lumOff val="40000"/>
                  </a:schemeClr>
                </a:solidFill>
                <a:sym typeface="+mn-ea"/>
              </a:rPr>
              <a:t>条：</a:t>
            </a:r>
            <a:r>
              <a:rPr lang="en-US" altLang="zh-CN" sz="2000" b="0" dirty="0">
                <a:solidFill>
                  <a:srgbClr val="990000"/>
                </a:solidFill>
                <a:sym typeface="+mn-ea"/>
              </a:rPr>
              <a:t>START TRANSACTION</a:t>
            </a:r>
            <a:r>
              <a:rPr lang="zh-CN" altLang="en-US" sz="2000" b="0" dirty="0">
                <a:solidFill>
                  <a:srgbClr val="990000"/>
                </a:solidFill>
                <a:sym typeface="+mn-ea"/>
              </a:rPr>
              <a:t>、</a:t>
            </a:r>
            <a:r>
              <a:rPr lang="en-US" altLang="zh-CN" sz="2000" b="0" dirty="0">
                <a:solidFill>
                  <a:srgbClr val="990000"/>
                </a:solidFill>
                <a:sym typeface="+mn-ea"/>
              </a:rPr>
              <a:t>COMMIT</a:t>
            </a:r>
            <a:r>
              <a:rPr lang="zh-CN" altLang="en-US" sz="2000" b="0" dirty="0">
                <a:solidFill>
                  <a:srgbClr val="990000"/>
                </a:solidFill>
                <a:sym typeface="+mn-ea"/>
              </a:rPr>
              <a:t>和</a:t>
            </a:r>
            <a:r>
              <a:rPr lang="en-US" altLang="zh-CN" sz="2000" b="0" dirty="0">
                <a:solidFill>
                  <a:srgbClr val="990000"/>
                </a:solidFill>
                <a:sym typeface="+mn-ea"/>
              </a:rPr>
              <a:t>ROLLBACK</a:t>
            </a:r>
            <a:r>
              <a:rPr lang="zh-CN" altLang="en-US" sz="2000" b="0" dirty="0">
                <a:solidFill>
                  <a:schemeClr val="accent4">
                    <a:lumMod val="60000"/>
                    <a:lumOff val="40000"/>
                  </a:schemeClr>
                </a:solidFill>
                <a:sym typeface="+mn-ea"/>
              </a:rPr>
              <a:t>。</a:t>
            </a:r>
            <a:endParaRPr lang="zh-CN" altLang="en-US" sz="2000" b="0" dirty="0">
              <a:solidFill>
                <a:schemeClr val="accent4">
                  <a:lumMod val="60000"/>
                  <a:lumOff val="40000"/>
                </a:schemeClr>
              </a:solidFill>
              <a:sym typeface="+mn-ea"/>
            </a:endParaRPr>
          </a:p>
          <a:p>
            <a:pPr lvl="1">
              <a:lnSpc>
                <a:spcPct val="150000"/>
              </a:lnSpc>
            </a:pPr>
            <a:endParaRPr lang="zh-CN" altLang="en-US" sz="2000" b="0" dirty="0">
              <a:solidFill>
                <a:schemeClr val="accent4">
                  <a:lumMod val="60000"/>
                  <a:lumOff val="40000"/>
                </a:schemeClr>
              </a:solidFill>
              <a:sym typeface="+mn-ea"/>
            </a:endParaRPr>
          </a:p>
        </p:txBody>
      </p:sp>
      <p:sp>
        <p:nvSpPr>
          <p:cNvPr id="4" name="标题 1"/>
          <p:cNvSpPr>
            <a:spLocks noGrp="1"/>
          </p:cNvSpPr>
          <p:nvPr>
            <p:ph type="title"/>
          </p:nvPr>
        </p:nvSpPr>
        <p:spPr>
          <a:xfrm>
            <a:off x="1015683" y="217012"/>
            <a:ext cx="5791200" cy="757237"/>
          </a:xfrm>
        </p:spPr>
        <p:txBody>
          <a:bodyPr/>
          <a:p>
            <a:pPr eaLnBrk="1" hangingPunct="1"/>
            <a:r>
              <a:rPr lang="zh-CN" altLang="en-US" sz="2800" dirty="0">
                <a:solidFill>
                  <a:srgbClr val="660033"/>
                </a:solidFill>
                <a:latin typeface="+mn-lt"/>
                <a:ea typeface="+mn-ea"/>
                <a:cs typeface="+mn-cs"/>
              </a:rPr>
              <a:t>（三）事务的定义</a:t>
            </a:r>
            <a:endParaRPr lang="en-US" altLang="zh-CN" sz="2800" dirty="0">
              <a:solidFill>
                <a:srgbClr val="660033"/>
              </a:solidFill>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71">
                                            <p:txEl>
                                              <p:pRg st="4294967295" end="4294967295"/>
                                            </p:txEl>
                                          </p:spTgt>
                                        </p:tgtEl>
                                        <p:attrNameLst>
                                          <p:attrName>style.visibility</p:attrName>
                                        </p:attrNameLst>
                                      </p:cBhvr>
                                      <p:to>
                                        <p:strVal val="visible"/>
                                      </p:to>
                                    </p:set>
                                    <p:animEffect transition="in" filter="wipe(down)">
                                      <p:cBhvr>
                                        <p:cTn id="7" dur="500"/>
                                        <p:tgtEl>
                                          <p:spTgt spid="7171">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171">
                                            <p:txEl>
                                              <p:pRg st="4294967295" end="4294967295"/>
                                            </p:txEl>
                                          </p:spTgt>
                                        </p:tgtEl>
                                        <p:attrNameLst>
                                          <p:attrName>style.visibility</p:attrName>
                                        </p:attrNameLst>
                                      </p:cBhvr>
                                      <p:to>
                                        <p:strVal val="visible"/>
                                      </p:to>
                                    </p:set>
                                    <p:animEffect transition="in" filter="wipe(down)">
                                      <p:cBhvr>
                                        <p:cTn id="12" dur="500"/>
                                        <p:tgtEl>
                                          <p:spTgt spid="7171">
                                            <p:txEl>
                                              <p:p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171">
                                            <p:txEl>
                                              <p:pRg st="4294967295" end="4294967295"/>
                                            </p:txEl>
                                          </p:spTgt>
                                        </p:tgtEl>
                                        <p:attrNameLst>
                                          <p:attrName>style.visibility</p:attrName>
                                        </p:attrNameLst>
                                      </p:cBhvr>
                                      <p:to>
                                        <p:strVal val="visible"/>
                                      </p:to>
                                    </p:set>
                                    <p:animEffect transition="in" filter="wipe(down)">
                                      <p:cBhvr>
                                        <p:cTn id="17" dur="500"/>
                                        <p:tgtEl>
                                          <p:spTgt spid="7171">
                                            <p:txEl>
                                              <p:pRg st="4294967295" end="42949672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171">
                                            <p:txEl>
                                              <p:pRg st="0" end="0"/>
                                            </p:txEl>
                                          </p:spTgt>
                                        </p:tgtEl>
                                        <p:attrNameLst>
                                          <p:attrName>style.visibility</p:attrName>
                                        </p:attrNameLst>
                                      </p:cBhvr>
                                      <p:to>
                                        <p:strVal val="visible"/>
                                      </p:to>
                                    </p:set>
                                    <p:animEffect transition="in" filter="wipe(down)">
                                      <p:cBhvr>
                                        <p:cTn id="22" dur="500"/>
                                        <p:tgtEl>
                                          <p:spTgt spid="717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4294967295" end="4294967295"/>
                                            </p:txEl>
                                          </p:spTgt>
                                        </p:tgtEl>
                                        <p:attrNameLst>
                                          <p:attrName>style.visibility</p:attrName>
                                        </p:attrNameLst>
                                      </p:cBhvr>
                                      <p:to>
                                        <p:strVal val="visible"/>
                                      </p:to>
                                    </p:set>
                                    <p:animEffect transition="in" filter="wipe(down)">
                                      <p:cBhvr>
                                        <p:cTn id="27" dur="500"/>
                                        <p:tgtEl>
                                          <p:spTgt spid="5">
                                            <p:txEl>
                                              <p:pRg st="4294967295" end="429496729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xEl>
                                              <p:pRg st="4294967295" end="4294967295"/>
                                            </p:txEl>
                                          </p:spTgt>
                                        </p:tgtEl>
                                        <p:attrNameLst>
                                          <p:attrName>style.visibility</p:attrName>
                                        </p:attrNameLst>
                                      </p:cBhvr>
                                      <p:to>
                                        <p:strVal val="visible"/>
                                      </p:to>
                                    </p:set>
                                    <p:animEffect transition="in" filter="wipe(down)">
                                      <p:cBhvr>
                                        <p:cTn id="32" dur="500"/>
                                        <p:tgtEl>
                                          <p:spTgt spid="5">
                                            <p:txEl>
                                              <p:pRg st="4294967295" end="429496729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xEl>
                                              <p:pRg st="4294967295" end="4294967295"/>
                                            </p:txEl>
                                          </p:spTgt>
                                        </p:tgtEl>
                                        <p:attrNameLst>
                                          <p:attrName>style.visibility</p:attrName>
                                        </p:attrNameLst>
                                      </p:cBhvr>
                                      <p:to>
                                        <p:strVal val="visible"/>
                                      </p:to>
                                    </p:set>
                                    <p:animEffect transition="in" filter="wipe(down)">
                                      <p:cBhvr>
                                        <p:cTn id="37" dur="500"/>
                                        <p:tgtEl>
                                          <p:spTgt spid="5">
                                            <p:txEl>
                                              <p:pRg st="4294967295" end="429496729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wipe(down)">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5" grpId="0" build="p"/>
      <p:bldP spid="4"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1838325" y="3933190"/>
            <a:ext cx="6903085" cy="2155190"/>
          </a:xfrm>
        </p:spPr>
        <p:txBody>
          <a:bodyPr/>
          <a:lstStyle/>
          <a:p>
            <a:pPr marL="914400" lvl="2" indent="0">
              <a:lnSpc>
                <a:spcPct val="150000"/>
              </a:lnSpc>
              <a:buNone/>
            </a:pPr>
            <a:r>
              <a:rPr lang="zh-CN" altLang="zh-CN" sz="2000" dirty="0">
                <a:solidFill>
                  <a:srgbClr val="660033"/>
                </a:solidFill>
                <a:sym typeface="+mn-ea"/>
              </a:rPr>
              <a:t>2．结束事务</a:t>
            </a:r>
            <a:endParaRPr lang="zh-CN" altLang="zh-CN" sz="2000" dirty="0">
              <a:solidFill>
                <a:srgbClr val="660033"/>
              </a:solidFill>
              <a:sym typeface="+mn-ea"/>
            </a:endParaRPr>
          </a:p>
          <a:p>
            <a:pPr marL="355600" lvl="2" indent="558800">
              <a:lnSpc>
                <a:spcPct val="150000"/>
              </a:lnSpc>
              <a:buNone/>
            </a:pPr>
            <a:r>
              <a:rPr lang="zh-CN" altLang="zh-CN" sz="2000" dirty="0">
                <a:solidFill>
                  <a:schemeClr val="tx1">
                    <a:lumMod val="60000"/>
                    <a:lumOff val="40000"/>
                  </a:schemeClr>
                </a:solidFill>
                <a:sym typeface="+mn-ea"/>
              </a:rPr>
              <a:t>COMMIT语句用于结束一个用户定义的事务，保证对数据的修改已经成功地写入数据库。此时事务正常结束。</a:t>
            </a:r>
            <a:endParaRPr lang="zh-CN" altLang="zh-CN" sz="2000" dirty="0">
              <a:solidFill>
                <a:schemeClr val="tx1">
                  <a:lumMod val="60000"/>
                  <a:lumOff val="40000"/>
                </a:schemeClr>
              </a:solidFill>
              <a:sym typeface="+mn-ea"/>
            </a:endParaRPr>
          </a:p>
          <a:p>
            <a:pPr marL="914400" lvl="2" indent="0">
              <a:lnSpc>
                <a:spcPct val="150000"/>
              </a:lnSpc>
              <a:buNone/>
            </a:pPr>
            <a:r>
              <a:rPr lang="zh-CN" altLang="zh-CN" sz="2000" dirty="0">
                <a:solidFill>
                  <a:schemeClr val="tx1">
                    <a:lumMod val="60000"/>
                    <a:lumOff val="40000"/>
                  </a:schemeClr>
                </a:solidFill>
                <a:sym typeface="+mn-ea"/>
              </a:rPr>
              <a:t>其语法格式如下：</a:t>
            </a:r>
            <a:r>
              <a:rPr lang="zh-CN" altLang="zh-CN" sz="2000" dirty="0">
                <a:solidFill>
                  <a:schemeClr val="tx1">
                    <a:lumMod val="60000"/>
                    <a:lumOff val="40000"/>
                  </a:schemeClr>
                </a:solidFill>
                <a:sym typeface="+mn-ea"/>
              </a:rPr>
              <a:t>COMMIT ;</a:t>
            </a:r>
            <a:endParaRPr lang="zh-CN" altLang="zh-CN" sz="2000" dirty="0">
              <a:solidFill>
                <a:schemeClr val="tx1">
                  <a:lumMod val="60000"/>
                  <a:lumOff val="40000"/>
                </a:schemeClr>
              </a:solidFill>
              <a:sym typeface="+mn-ea"/>
            </a:endParaRPr>
          </a:p>
        </p:txBody>
      </p:sp>
      <p:sp>
        <p:nvSpPr>
          <p:cNvPr id="4" name="内容占位符 2"/>
          <p:cNvSpPr txBox="1"/>
          <p:nvPr/>
        </p:nvSpPr>
        <p:spPr bwMode="auto">
          <a:xfrm>
            <a:off x="706755" y="1124585"/>
            <a:ext cx="8127365" cy="288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lvl="2" indent="532130">
              <a:lnSpc>
                <a:spcPct val="150000"/>
              </a:lnSpc>
              <a:buFontTx/>
              <a:buNone/>
            </a:pPr>
            <a:r>
              <a:rPr lang="zh-CN" altLang="zh-CN" sz="2000" b="0" dirty="0">
                <a:solidFill>
                  <a:srgbClr val="660033"/>
                </a:solidFill>
                <a:sym typeface="+mn-ea"/>
              </a:rPr>
              <a:t>1．开始事务</a:t>
            </a:r>
            <a:endParaRPr lang="zh-CN" altLang="zh-CN" sz="2000" b="0" dirty="0">
              <a:solidFill>
                <a:srgbClr val="660033"/>
              </a:solidFill>
              <a:sym typeface="+mn-ea"/>
            </a:endParaRPr>
          </a:p>
          <a:p>
            <a:pPr marL="0" lvl="2" indent="532130">
              <a:lnSpc>
                <a:spcPct val="150000"/>
              </a:lnSpc>
              <a:buFontTx/>
              <a:buNone/>
            </a:pPr>
            <a:r>
              <a:rPr lang="zh-CN" altLang="zh-CN" sz="2000" b="0" dirty="0">
                <a:solidFill>
                  <a:schemeClr val="tx1">
                    <a:lumMod val="60000"/>
                    <a:lumOff val="40000"/>
                  </a:schemeClr>
                </a:solidFill>
                <a:sym typeface="+mn-ea"/>
              </a:rPr>
              <a:t>START TRANSACTION 语句标识一个用户自定义事务的开始。其语法格式如下。</a:t>
            </a:r>
            <a:endParaRPr lang="zh-CN" altLang="zh-CN" sz="2000" b="0" dirty="0">
              <a:solidFill>
                <a:schemeClr val="tx1">
                  <a:lumMod val="60000"/>
                  <a:lumOff val="40000"/>
                </a:schemeClr>
              </a:solidFill>
              <a:sym typeface="+mn-ea"/>
            </a:endParaRPr>
          </a:p>
          <a:p>
            <a:pPr marL="0" lvl="2" indent="532130">
              <a:lnSpc>
                <a:spcPct val="150000"/>
              </a:lnSpc>
              <a:buFontTx/>
              <a:buNone/>
            </a:pPr>
            <a:r>
              <a:rPr lang="zh-CN" altLang="zh-CN" sz="2000" b="0" dirty="0">
                <a:solidFill>
                  <a:schemeClr val="tx1">
                    <a:lumMod val="60000"/>
                    <a:lumOff val="40000"/>
                  </a:schemeClr>
                </a:solidFill>
                <a:sym typeface="+mn-ea"/>
              </a:rPr>
              <a:t>START </a:t>
            </a:r>
            <a:r>
              <a:rPr lang="en-US" altLang="zh-CN" sz="2000" b="0" dirty="0">
                <a:solidFill>
                  <a:schemeClr val="tx1">
                    <a:lumMod val="60000"/>
                    <a:lumOff val="40000"/>
                  </a:schemeClr>
                </a:solidFill>
                <a:sym typeface="+mn-ea"/>
              </a:rPr>
              <a:t> </a:t>
            </a:r>
            <a:r>
              <a:rPr lang="zh-CN" altLang="zh-CN" sz="2000" b="0" dirty="0">
                <a:solidFill>
                  <a:schemeClr val="tx1">
                    <a:lumMod val="60000"/>
                    <a:lumOff val="40000"/>
                  </a:schemeClr>
                </a:solidFill>
                <a:sym typeface="+mn-ea"/>
              </a:rPr>
              <a:t>TRANSACTION;</a:t>
            </a:r>
            <a:endParaRPr lang="en-US" altLang="zh-CN" sz="2000" b="0" dirty="0">
              <a:solidFill>
                <a:schemeClr val="tx1">
                  <a:lumMod val="60000"/>
                  <a:lumOff val="40000"/>
                </a:schemeClr>
              </a:solidFill>
              <a:sym typeface="+mn-ea"/>
            </a:endParaRPr>
          </a:p>
          <a:p>
            <a:pPr marL="0" lvl="2" indent="532130">
              <a:lnSpc>
                <a:spcPct val="150000"/>
              </a:lnSpc>
              <a:buFontTx/>
              <a:buNone/>
            </a:pPr>
            <a:r>
              <a:rPr lang="en-US" altLang="zh-CN" sz="2000" b="0" dirty="0">
                <a:solidFill>
                  <a:schemeClr val="tx1">
                    <a:lumMod val="60000"/>
                    <a:lumOff val="40000"/>
                  </a:schemeClr>
                </a:solidFill>
                <a:sym typeface="+mn-ea"/>
              </a:rPr>
              <a:t>MySQL</a:t>
            </a:r>
            <a:r>
              <a:rPr lang="zh-CN" altLang="en-US" sz="2000" b="0" dirty="0">
                <a:solidFill>
                  <a:schemeClr val="tx1">
                    <a:lumMod val="60000"/>
                    <a:lumOff val="40000"/>
                  </a:schemeClr>
                </a:solidFill>
                <a:sym typeface="+mn-ea"/>
              </a:rPr>
              <a:t>不允许事务嵌套，当第</a:t>
            </a:r>
            <a:r>
              <a:rPr lang="en-US" altLang="zh-CN" sz="2000" b="0" dirty="0">
                <a:solidFill>
                  <a:schemeClr val="tx1">
                    <a:lumMod val="60000"/>
                    <a:lumOff val="40000"/>
                  </a:schemeClr>
                </a:solidFill>
                <a:sym typeface="+mn-ea"/>
              </a:rPr>
              <a:t>2</a:t>
            </a:r>
            <a:r>
              <a:rPr lang="zh-CN" altLang="en-US" sz="2000" b="0" dirty="0">
                <a:solidFill>
                  <a:schemeClr val="tx1">
                    <a:lumMod val="60000"/>
                    <a:lumOff val="40000"/>
                  </a:schemeClr>
                </a:solidFill>
                <a:sym typeface="+mn-ea"/>
              </a:rPr>
              <a:t>个事务开始时，系统会自动提交第</a:t>
            </a:r>
            <a:r>
              <a:rPr lang="en-US" altLang="zh-CN" sz="2000" b="0" dirty="0">
                <a:solidFill>
                  <a:schemeClr val="tx1">
                    <a:lumMod val="60000"/>
                    <a:lumOff val="40000"/>
                  </a:schemeClr>
                </a:solidFill>
                <a:sym typeface="+mn-ea"/>
              </a:rPr>
              <a:t>1</a:t>
            </a:r>
            <a:r>
              <a:rPr lang="zh-CN" altLang="en-US" sz="2000" b="0" dirty="0">
                <a:solidFill>
                  <a:schemeClr val="tx1">
                    <a:lumMod val="60000"/>
                    <a:lumOff val="40000"/>
                  </a:schemeClr>
                </a:solidFill>
                <a:sym typeface="+mn-ea"/>
              </a:rPr>
              <a:t>个事务。</a:t>
            </a:r>
            <a:endParaRPr lang="zh-CN" altLang="zh-CN" sz="2000" b="0" dirty="0">
              <a:solidFill>
                <a:schemeClr val="tx1">
                  <a:lumMod val="60000"/>
                  <a:lumOff val="40000"/>
                </a:schemeClr>
              </a:solidFill>
              <a:sym typeface="+mn-ea"/>
            </a:endParaRPr>
          </a:p>
        </p:txBody>
      </p:sp>
      <p:sp>
        <p:nvSpPr>
          <p:cNvPr id="3" name="标题 1"/>
          <p:cNvSpPr>
            <a:spLocks noGrp="1"/>
          </p:cNvSpPr>
          <p:nvPr>
            <p:ph type="title"/>
          </p:nvPr>
        </p:nvSpPr>
        <p:spPr>
          <a:xfrm>
            <a:off x="1015683" y="217012"/>
            <a:ext cx="5791200" cy="757237"/>
          </a:xfrm>
        </p:spPr>
        <p:txBody>
          <a:bodyPr/>
          <a:p>
            <a:pPr eaLnBrk="1" hangingPunct="1"/>
            <a:r>
              <a:rPr lang="zh-CN" altLang="en-US" sz="2800" dirty="0">
                <a:solidFill>
                  <a:srgbClr val="660033"/>
                </a:solidFill>
                <a:latin typeface="+mn-lt"/>
                <a:ea typeface="+mn-ea"/>
                <a:cs typeface="+mn-cs"/>
              </a:rPr>
              <a:t>（三）事务的定义</a:t>
            </a:r>
            <a:endParaRPr lang="en-US" altLang="zh-CN" sz="2800" dirty="0">
              <a:solidFill>
                <a:srgbClr val="660033"/>
              </a:solidFill>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4294967295" end="4294967295"/>
                                            </p:txEl>
                                          </p:spTgt>
                                        </p:tgtEl>
                                        <p:attrNameLst>
                                          <p:attrName>style.visibility</p:attrName>
                                        </p:attrNameLst>
                                      </p:cBhvr>
                                      <p:to>
                                        <p:strVal val="visible"/>
                                      </p:to>
                                    </p:set>
                                    <p:animEffect transition="in" filter="wipe(down)">
                                      <p:cBhvr>
                                        <p:cTn id="7" dur="500"/>
                                        <p:tgtEl>
                                          <p:spTgt spid="4">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4294967295" end="4294967295"/>
                                            </p:txEl>
                                          </p:spTgt>
                                        </p:tgtEl>
                                        <p:attrNameLst>
                                          <p:attrName>style.visibility</p:attrName>
                                        </p:attrNameLst>
                                      </p:cBhvr>
                                      <p:to>
                                        <p:strVal val="visible"/>
                                      </p:to>
                                    </p:set>
                                    <p:animEffect transition="in" filter="wipe(down)">
                                      <p:cBhvr>
                                        <p:cTn id="12" dur="500"/>
                                        <p:tgtEl>
                                          <p:spTgt spid="4">
                                            <p:txEl>
                                              <p:p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4294967295" end="4294967295"/>
                                            </p:txEl>
                                          </p:spTgt>
                                        </p:tgtEl>
                                        <p:attrNameLst>
                                          <p:attrName>style.visibility</p:attrName>
                                        </p:attrNameLst>
                                      </p:cBhvr>
                                      <p:to>
                                        <p:strVal val="visible"/>
                                      </p:to>
                                    </p:set>
                                    <p:animEffect transition="in" filter="wipe(down)">
                                      <p:cBhvr>
                                        <p:cTn id="17" dur="500"/>
                                        <p:tgtEl>
                                          <p:spTgt spid="4">
                                            <p:txEl>
                                              <p:pRg st="4294967295" end="42949672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down)">
                                      <p:cBhvr>
                                        <p:cTn id="22" dur="500"/>
                                        <p:tgtEl>
                                          <p:spTgt spid="4">
                                            <p:txEl>
                                              <p:pRg st="0" end="0"/>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wipe(down)">
                                      <p:cBhvr>
                                        <p:cTn id="25" dur="500"/>
                                        <p:tgtEl>
                                          <p:spTgt spid="4">
                                            <p:txEl>
                                              <p:pRg st="1" end="1"/>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wipe(down)">
                                      <p:cBhvr>
                                        <p:cTn id="28" dur="500"/>
                                        <p:tgtEl>
                                          <p:spTgt spid="4">
                                            <p:txEl>
                                              <p:pRg st="2" end="2"/>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wipe(down)">
                                      <p:cBhvr>
                                        <p:cTn id="31" dur="500"/>
                                        <p:tgtEl>
                                          <p:spTgt spid="4">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7171">
                                            <p:txEl>
                                              <p:pRg st="4294967295" end="4294967295"/>
                                            </p:txEl>
                                          </p:spTgt>
                                        </p:tgtEl>
                                        <p:attrNameLst>
                                          <p:attrName>style.visibility</p:attrName>
                                        </p:attrNameLst>
                                      </p:cBhvr>
                                      <p:to>
                                        <p:strVal val="visible"/>
                                      </p:to>
                                    </p:set>
                                    <p:animEffect transition="in" filter="wipe(down)">
                                      <p:cBhvr>
                                        <p:cTn id="36" dur="500"/>
                                        <p:tgtEl>
                                          <p:spTgt spid="7171">
                                            <p:txEl>
                                              <p:pRg st="4294967295" end="429496729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7171">
                                            <p:txEl>
                                              <p:pRg st="4294967295" end="4294967295"/>
                                            </p:txEl>
                                          </p:spTgt>
                                        </p:tgtEl>
                                        <p:attrNameLst>
                                          <p:attrName>style.visibility</p:attrName>
                                        </p:attrNameLst>
                                      </p:cBhvr>
                                      <p:to>
                                        <p:strVal val="visible"/>
                                      </p:to>
                                    </p:set>
                                    <p:animEffect transition="in" filter="wipe(down)">
                                      <p:cBhvr>
                                        <p:cTn id="41" dur="500"/>
                                        <p:tgtEl>
                                          <p:spTgt spid="7171">
                                            <p:txEl>
                                              <p:pRg st="4294967295" end="429496729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7171">
                                            <p:txEl>
                                              <p:pRg st="4294967295" end="4294967295"/>
                                            </p:txEl>
                                          </p:spTgt>
                                        </p:tgtEl>
                                        <p:attrNameLst>
                                          <p:attrName>style.visibility</p:attrName>
                                        </p:attrNameLst>
                                      </p:cBhvr>
                                      <p:to>
                                        <p:strVal val="visible"/>
                                      </p:to>
                                    </p:set>
                                    <p:animEffect transition="in" filter="wipe(down)">
                                      <p:cBhvr>
                                        <p:cTn id="46" dur="500"/>
                                        <p:tgtEl>
                                          <p:spTgt spid="7171">
                                            <p:txEl>
                                              <p:pRg st="4294967295" end="429496729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7171">
                                            <p:txEl>
                                              <p:pRg st="0" end="0"/>
                                            </p:txEl>
                                          </p:spTgt>
                                        </p:tgtEl>
                                        <p:attrNameLst>
                                          <p:attrName>style.visibility</p:attrName>
                                        </p:attrNameLst>
                                      </p:cBhvr>
                                      <p:to>
                                        <p:strVal val="visible"/>
                                      </p:to>
                                    </p:set>
                                    <p:animEffect transition="in" filter="wipe(down)">
                                      <p:cBhvr>
                                        <p:cTn id="51" dur="500"/>
                                        <p:tgtEl>
                                          <p:spTgt spid="7171">
                                            <p:txEl>
                                              <p:pRg st="0" end="0"/>
                                            </p:txEl>
                                          </p:spTgt>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7171">
                                            <p:txEl>
                                              <p:pRg st="1" end="1"/>
                                            </p:txEl>
                                          </p:spTgt>
                                        </p:tgtEl>
                                        <p:attrNameLst>
                                          <p:attrName>style.visibility</p:attrName>
                                        </p:attrNameLst>
                                      </p:cBhvr>
                                      <p:to>
                                        <p:strVal val="visible"/>
                                      </p:to>
                                    </p:set>
                                    <p:animEffect transition="in" filter="wipe(down)">
                                      <p:cBhvr>
                                        <p:cTn id="54" dur="500"/>
                                        <p:tgtEl>
                                          <p:spTgt spid="7171">
                                            <p:txEl>
                                              <p:pRg st="1" end="1"/>
                                            </p:txEl>
                                          </p:spTgt>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7171">
                                            <p:txEl>
                                              <p:pRg st="2" end="2"/>
                                            </p:txEl>
                                          </p:spTgt>
                                        </p:tgtEl>
                                        <p:attrNameLst>
                                          <p:attrName>style.visibility</p:attrName>
                                        </p:attrNameLst>
                                      </p:cBhvr>
                                      <p:to>
                                        <p:strVal val="visible"/>
                                      </p:to>
                                    </p:set>
                                    <p:animEffect transition="in" filter="wipe(down)">
                                      <p:cBhvr>
                                        <p:cTn id="57" dur="500"/>
                                        <p:tgtEl>
                                          <p:spTgt spid="7171">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fade">
                                      <p:cBhvr>
                                        <p:cTn id="6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4" grpId="0" build="p"/>
      <p:bldP spid="3"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1691640" y="3206750"/>
            <a:ext cx="7131050" cy="2653665"/>
          </a:xfrm>
        </p:spPr>
        <p:txBody>
          <a:bodyPr/>
          <a:lstStyle/>
          <a:p>
            <a:pPr marL="914400" lvl="2" indent="0">
              <a:lnSpc>
                <a:spcPct val="150000"/>
              </a:lnSpc>
              <a:buNone/>
            </a:pPr>
            <a:r>
              <a:rPr lang="zh-CN" altLang="zh-CN" sz="2000" dirty="0">
                <a:solidFill>
                  <a:srgbClr val="660033"/>
                </a:solidFill>
                <a:sym typeface="+mn-ea"/>
              </a:rPr>
              <a:t>4．回滚事务</a:t>
            </a:r>
            <a:endParaRPr lang="zh-CN" altLang="zh-CN" sz="2000" dirty="0">
              <a:solidFill>
                <a:srgbClr val="660033"/>
              </a:solidFill>
              <a:sym typeface="+mn-ea"/>
            </a:endParaRPr>
          </a:p>
          <a:p>
            <a:pPr marL="355600" lvl="2" indent="558800">
              <a:lnSpc>
                <a:spcPct val="150000"/>
              </a:lnSpc>
              <a:buNone/>
            </a:pPr>
            <a:r>
              <a:rPr lang="zh-CN" altLang="zh-CN" sz="2000" dirty="0">
                <a:solidFill>
                  <a:schemeClr val="tx1">
                    <a:lumMod val="60000"/>
                    <a:lumOff val="40000"/>
                  </a:schemeClr>
                </a:solidFill>
                <a:sym typeface="+mn-ea"/>
              </a:rPr>
              <a:t>除了撤销整个事务，用户还可以使用ROLLBACK TO语句使事务回滚到某个点，在这之前需要使用SAVEPOINT语句来设置一个保存点。SAVEPOINT语句的语法格式如下。</a:t>
            </a:r>
            <a:endParaRPr lang="zh-CN" altLang="zh-CN" sz="2000" dirty="0">
              <a:solidFill>
                <a:schemeClr val="tx1">
                  <a:lumMod val="60000"/>
                  <a:lumOff val="40000"/>
                </a:schemeClr>
              </a:solidFill>
              <a:sym typeface="+mn-ea"/>
            </a:endParaRPr>
          </a:p>
          <a:p>
            <a:pPr marL="914400" lvl="2" indent="0">
              <a:lnSpc>
                <a:spcPct val="150000"/>
              </a:lnSpc>
              <a:buNone/>
            </a:pPr>
            <a:r>
              <a:rPr lang="zh-CN" altLang="zh-CN" sz="2000" dirty="0">
                <a:solidFill>
                  <a:schemeClr val="tx1">
                    <a:lumMod val="60000"/>
                    <a:lumOff val="40000"/>
                  </a:schemeClr>
                </a:solidFill>
                <a:sym typeface="+mn-ea"/>
              </a:rPr>
              <a:t>SAVEPOINT identifier;</a:t>
            </a:r>
            <a:endParaRPr lang="zh-CN" altLang="zh-CN" sz="2000" dirty="0">
              <a:solidFill>
                <a:schemeClr val="tx1">
                  <a:lumMod val="60000"/>
                  <a:lumOff val="40000"/>
                </a:schemeClr>
              </a:solidFill>
              <a:sym typeface="+mn-ea"/>
            </a:endParaRPr>
          </a:p>
        </p:txBody>
      </p:sp>
      <p:sp>
        <p:nvSpPr>
          <p:cNvPr id="2" name="TextBox 1"/>
          <p:cNvSpPr txBox="1"/>
          <p:nvPr/>
        </p:nvSpPr>
        <p:spPr>
          <a:xfrm>
            <a:off x="755650" y="1268730"/>
            <a:ext cx="7949565" cy="1938020"/>
          </a:xfrm>
          <a:prstGeom prst="rect">
            <a:avLst/>
          </a:prstGeom>
          <a:noFill/>
        </p:spPr>
        <p:txBody>
          <a:bodyPr wrap="square" rtlCol="0">
            <a:spAutoFit/>
          </a:bodyPr>
          <a:lstStyle/>
          <a:p>
            <a:pPr lvl="2">
              <a:lnSpc>
                <a:spcPct val="150000"/>
              </a:lnSpc>
            </a:pPr>
            <a:r>
              <a:rPr lang="zh-CN" altLang="zh-CN" sz="2000" b="0" kern="0" dirty="0">
                <a:solidFill>
                  <a:srgbClr val="660033"/>
                </a:solidFill>
                <a:cs typeface="+mn-ea"/>
                <a:sym typeface="+mn-ea"/>
              </a:rPr>
              <a:t>3．撤销事务</a:t>
            </a:r>
            <a:endParaRPr lang="zh-CN" altLang="zh-CN" sz="2000" b="0" kern="0" dirty="0">
              <a:solidFill>
                <a:srgbClr val="660033"/>
              </a:solidFill>
              <a:cs typeface="+mn-ea"/>
              <a:sym typeface="+mn-ea"/>
            </a:endParaRPr>
          </a:p>
          <a:p>
            <a:pPr marL="355600" lvl="2" indent="558800">
              <a:lnSpc>
                <a:spcPct val="150000"/>
              </a:lnSpc>
            </a:pPr>
            <a:r>
              <a:rPr lang="zh-CN" altLang="zh-CN" sz="2000" b="0" kern="0" dirty="0">
                <a:solidFill>
                  <a:schemeClr val="tx1">
                    <a:lumMod val="60000"/>
                    <a:lumOff val="40000"/>
                  </a:schemeClr>
                </a:solidFill>
                <a:cs typeface="+mn-ea"/>
                <a:sym typeface="+mn-ea"/>
              </a:rPr>
              <a:t>ROLLBACK语句用于事务的撤销，它撤销事务所做的修改，并结束当前这个事务。其语法格式如下。</a:t>
            </a:r>
            <a:endParaRPr lang="zh-CN" altLang="zh-CN" sz="2000" b="0" kern="0" dirty="0">
              <a:solidFill>
                <a:schemeClr val="tx1">
                  <a:lumMod val="60000"/>
                  <a:lumOff val="40000"/>
                </a:schemeClr>
              </a:solidFill>
              <a:cs typeface="+mn-ea"/>
              <a:sym typeface="+mn-ea"/>
            </a:endParaRPr>
          </a:p>
          <a:p>
            <a:pPr lvl="2">
              <a:lnSpc>
                <a:spcPct val="150000"/>
              </a:lnSpc>
            </a:pPr>
            <a:r>
              <a:rPr lang="zh-CN" altLang="zh-CN" sz="2000" b="0" kern="0" dirty="0">
                <a:solidFill>
                  <a:schemeClr val="tx1">
                    <a:lumMod val="60000"/>
                    <a:lumOff val="40000"/>
                  </a:schemeClr>
                </a:solidFill>
                <a:cs typeface="+mn-ea"/>
                <a:sym typeface="+mn-ea"/>
              </a:rPr>
              <a:t>ROLLBACK;</a:t>
            </a:r>
            <a:endParaRPr lang="zh-CN" altLang="zh-CN" sz="2000" b="0" kern="0" dirty="0">
              <a:solidFill>
                <a:schemeClr val="tx1">
                  <a:lumMod val="60000"/>
                  <a:lumOff val="40000"/>
                </a:schemeClr>
              </a:solidFill>
              <a:cs typeface="+mn-ea"/>
              <a:sym typeface="+mn-ea"/>
            </a:endParaRPr>
          </a:p>
        </p:txBody>
      </p:sp>
      <p:sp>
        <p:nvSpPr>
          <p:cNvPr id="4" name="标题 1"/>
          <p:cNvSpPr>
            <a:spLocks noGrp="1"/>
          </p:cNvSpPr>
          <p:nvPr>
            <p:ph type="title"/>
          </p:nvPr>
        </p:nvSpPr>
        <p:spPr>
          <a:xfrm>
            <a:off x="1015683" y="217012"/>
            <a:ext cx="5791200" cy="757237"/>
          </a:xfrm>
        </p:spPr>
        <p:txBody>
          <a:bodyPr/>
          <a:p>
            <a:pPr eaLnBrk="1" hangingPunct="1"/>
            <a:r>
              <a:rPr lang="zh-CN" altLang="en-US" sz="2800" dirty="0">
                <a:solidFill>
                  <a:srgbClr val="660033"/>
                </a:solidFill>
                <a:latin typeface="+mn-lt"/>
                <a:ea typeface="+mn-ea"/>
                <a:cs typeface="+mn-cs"/>
              </a:rPr>
              <a:t>（三）事务的定义</a:t>
            </a:r>
            <a:endParaRPr lang="en-US" altLang="zh-CN" sz="2800" dirty="0">
              <a:solidFill>
                <a:srgbClr val="660033"/>
              </a:solidFill>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171">
                                            <p:txEl>
                                              <p:pRg st="4294967295" end="4294967295"/>
                                            </p:txEl>
                                          </p:spTgt>
                                        </p:tgtEl>
                                        <p:attrNameLst>
                                          <p:attrName>style.visibility</p:attrName>
                                        </p:attrNameLst>
                                      </p:cBhvr>
                                      <p:to>
                                        <p:strVal val="visible"/>
                                      </p:to>
                                    </p:set>
                                    <p:animEffect transition="in" filter="wipe(down)">
                                      <p:cBhvr>
                                        <p:cTn id="12" dur="500"/>
                                        <p:tgtEl>
                                          <p:spTgt spid="7171">
                                            <p:txEl>
                                              <p:p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171">
                                            <p:txEl>
                                              <p:pRg st="4294967295" end="4294967295"/>
                                            </p:txEl>
                                          </p:spTgt>
                                        </p:tgtEl>
                                        <p:attrNameLst>
                                          <p:attrName>style.visibility</p:attrName>
                                        </p:attrNameLst>
                                      </p:cBhvr>
                                      <p:to>
                                        <p:strVal val="visible"/>
                                      </p:to>
                                    </p:set>
                                    <p:animEffect transition="in" filter="wipe(down)">
                                      <p:cBhvr>
                                        <p:cTn id="17" dur="500"/>
                                        <p:tgtEl>
                                          <p:spTgt spid="7171">
                                            <p:txEl>
                                              <p:pRg st="4294967295" end="42949672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171">
                                            <p:txEl>
                                              <p:pRg st="4294967295" end="4294967295"/>
                                            </p:txEl>
                                          </p:spTgt>
                                        </p:tgtEl>
                                        <p:attrNameLst>
                                          <p:attrName>style.visibility</p:attrName>
                                        </p:attrNameLst>
                                      </p:cBhvr>
                                      <p:to>
                                        <p:strVal val="visible"/>
                                      </p:to>
                                    </p:set>
                                    <p:animEffect transition="in" filter="wipe(down)">
                                      <p:cBhvr>
                                        <p:cTn id="22" dur="500"/>
                                        <p:tgtEl>
                                          <p:spTgt spid="7171">
                                            <p:txEl>
                                              <p:pRg st="4294967295" end="429496729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171">
                                            <p:txEl>
                                              <p:pRg st="0" end="0"/>
                                            </p:txEl>
                                          </p:spTgt>
                                        </p:tgtEl>
                                        <p:attrNameLst>
                                          <p:attrName>style.visibility</p:attrName>
                                        </p:attrNameLst>
                                      </p:cBhvr>
                                      <p:to>
                                        <p:strVal val="visible"/>
                                      </p:to>
                                    </p:set>
                                    <p:animEffect transition="in" filter="wipe(down)">
                                      <p:cBhvr>
                                        <p:cTn id="27" dur="500"/>
                                        <p:tgtEl>
                                          <p:spTgt spid="7171">
                                            <p:txEl>
                                              <p:pRg st="0" end="0"/>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171">
                                            <p:txEl>
                                              <p:pRg st="1" end="1"/>
                                            </p:txEl>
                                          </p:spTgt>
                                        </p:tgtEl>
                                        <p:attrNameLst>
                                          <p:attrName>style.visibility</p:attrName>
                                        </p:attrNameLst>
                                      </p:cBhvr>
                                      <p:to>
                                        <p:strVal val="visible"/>
                                      </p:to>
                                    </p:set>
                                    <p:animEffect transition="in" filter="wipe(down)">
                                      <p:cBhvr>
                                        <p:cTn id="30" dur="500"/>
                                        <p:tgtEl>
                                          <p:spTgt spid="7171">
                                            <p:txEl>
                                              <p:pRg st="1" end="1"/>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7171">
                                            <p:txEl>
                                              <p:pRg st="2" end="2"/>
                                            </p:txEl>
                                          </p:spTgt>
                                        </p:tgtEl>
                                        <p:attrNameLst>
                                          <p:attrName>style.visibility</p:attrName>
                                        </p:attrNameLst>
                                      </p:cBhvr>
                                      <p:to>
                                        <p:strVal val="visible"/>
                                      </p:to>
                                    </p:set>
                                    <p:animEffect transition="in" filter="wipe(down)">
                                      <p:cBhvr>
                                        <p:cTn id="33" dur="500"/>
                                        <p:tgtEl>
                                          <p:spTgt spid="7171">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2" grpId="0"/>
      <p:bldP spid="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bwMode="auto">
          <a:xfrm>
            <a:off x="646430" y="1412875"/>
            <a:ext cx="7879080"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eaLnBrk="0" hangingPunct="0">
              <a:lnSpc>
                <a:spcPct val="150000"/>
              </a:lnSpc>
              <a:defRPr sz="2000" b="0">
                <a:solidFill>
                  <a:schemeClr val="tx1">
                    <a:lumMod val="60000"/>
                    <a:lumOff val="40000"/>
                  </a:schemeClr>
                </a:solidFill>
                <a:latin typeface="+mn-lt"/>
                <a:ea typeface="+mn-ea"/>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indent="535305"/>
            <a:r>
              <a:rPr altLang="zh-CN" dirty="0"/>
              <a:t>触发器（Trigger）是一种</a:t>
            </a:r>
            <a:r>
              <a:rPr altLang="zh-CN" sz="2400" u="wavyDbl" dirty="0">
                <a:solidFill>
                  <a:srgbClr val="FF0000"/>
                </a:solidFill>
                <a:effectLst>
                  <a:outerShdw blurRad="38100" dist="38100" dir="2700000" algn="tl">
                    <a:srgbClr val="000000">
                      <a:alpha val="43137"/>
                    </a:srgbClr>
                  </a:outerShdw>
                </a:effectLst>
                <a:uFill>
                  <a:solidFill>
                    <a:schemeClr val="accent6">
                      <a:lumMod val="60000"/>
                      <a:lumOff val="40000"/>
                    </a:schemeClr>
                  </a:solidFill>
                </a:uFill>
                <a:latin typeface="华文中宋" panose="02010600040101010101" pitchFamily="2" charset="-122"/>
                <a:ea typeface="华文中宋" panose="02010600040101010101" pitchFamily="2" charset="-122"/>
              </a:rPr>
              <a:t>特殊的存储过程</a:t>
            </a:r>
            <a:r>
              <a:rPr altLang="zh-CN" dirty="0"/>
              <a:t>，它与表紧密相连，可以是表定义的一部分。当预定义的事件（如用户修改指定表或者视图中的数据时）发生时，触发器将会自动执行。</a:t>
            </a:r>
            <a:endParaRPr altLang="zh-CN" dirty="0"/>
          </a:p>
          <a:p>
            <a:r>
              <a:rPr altLang="zh-CN" dirty="0"/>
              <a:t>      触发器</a:t>
            </a:r>
            <a:r>
              <a:rPr altLang="zh-CN" dirty="0">
                <a:solidFill>
                  <a:srgbClr val="C00000"/>
                </a:solidFill>
              </a:rPr>
              <a:t>基于一个表</a:t>
            </a:r>
            <a:r>
              <a:rPr altLang="zh-CN" dirty="0"/>
              <a:t>创建，但是</a:t>
            </a:r>
            <a:r>
              <a:rPr altLang="zh-CN" dirty="0">
                <a:solidFill>
                  <a:srgbClr val="C00000"/>
                </a:solidFill>
              </a:rPr>
              <a:t>可以针对多个表进行操作</a:t>
            </a:r>
            <a:r>
              <a:rPr altLang="zh-CN" dirty="0"/>
              <a:t>。所以触发器可以用来对表实施复杂的完整性约束，当触发器所保存的数据发生改变时，触发器被自动激活，从而防止对数据进行不正确的修改。</a:t>
            </a:r>
            <a:endParaRPr altLang="zh-CN" dirty="0"/>
          </a:p>
        </p:txBody>
      </p:sp>
      <p:sp>
        <p:nvSpPr>
          <p:cNvPr id="5" name="标题 1"/>
          <p:cNvSpPr>
            <a:spLocks noGrp="1"/>
          </p:cNvSpPr>
          <p:nvPr>
            <p:ph type="title"/>
          </p:nvPr>
        </p:nvSpPr>
        <p:spPr>
          <a:xfrm>
            <a:off x="1015683" y="217012"/>
            <a:ext cx="5791200" cy="757237"/>
          </a:xfrm>
        </p:spPr>
        <p:txBody>
          <a:bodyPr/>
          <a:p>
            <a:pPr eaLnBrk="1" hangingPunct="1"/>
            <a:r>
              <a:rPr lang="zh-CN" altLang="en-US" sz="2800" dirty="0">
                <a:solidFill>
                  <a:srgbClr val="660033"/>
                </a:solidFill>
                <a:latin typeface="+mn-lt"/>
                <a:ea typeface="+mn-ea"/>
                <a:cs typeface="+mn-cs"/>
              </a:rPr>
              <a:t>（一）触发器概述</a:t>
            </a:r>
            <a:endParaRPr lang="en-US" altLang="zh-CN" sz="2800" dirty="0">
              <a:solidFill>
                <a:srgbClr val="660033"/>
              </a:solidFill>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4038" y="1053113"/>
            <a:ext cx="7200800" cy="2306955"/>
          </a:xfrm>
          <a:prstGeom prst="rect">
            <a:avLst/>
          </a:prstGeom>
          <a:noFill/>
        </p:spPr>
        <p:txBody>
          <a:bodyPr wrap="square" rtlCol="0">
            <a:spAutoFit/>
          </a:bodyPr>
          <a:lstStyle/>
          <a:p>
            <a:pPr marL="381000" lvl="2" indent="-285750">
              <a:lnSpc>
                <a:spcPct val="200000"/>
              </a:lnSpc>
              <a:buClr>
                <a:srgbClr val="FF079B"/>
              </a:buClr>
              <a:buFont typeface="Wingdings" panose="05000000000000000000" pitchFamily="2" charset="2"/>
              <a:buChar char="@"/>
            </a:pPr>
            <a:r>
              <a:rPr lang="zh-CN" altLang="en-US" sz="1800" b="0" dirty="0">
                <a:solidFill>
                  <a:srgbClr val="660033"/>
                </a:solidFill>
                <a:sym typeface="+mn-ea"/>
              </a:rPr>
              <a:t>提交与回滚的区别</a:t>
            </a:r>
            <a:endParaRPr lang="en-US" altLang="zh-CN" sz="1800" b="0" dirty="0">
              <a:solidFill>
                <a:srgbClr val="660033"/>
              </a:solidFill>
              <a:sym typeface="+mn-ea"/>
            </a:endParaRPr>
          </a:p>
          <a:p>
            <a:pPr marL="627380" lvl="2" indent="-532130">
              <a:lnSpc>
                <a:spcPct val="200000"/>
              </a:lnSpc>
              <a:buFontTx/>
              <a:buChar char="-"/>
            </a:pPr>
            <a:r>
              <a:rPr lang="zh-CN" altLang="en-US" sz="1800" b="0" dirty="0">
                <a:solidFill>
                  <a:srgbClr val="990000"/>
                </a:solidFill>
              </a:rPr>
              <a:t>提交：成功的结束，将所有的</a:t>
            </a:r>
            <a:r>
              <a:rPr lang="en-US" altLang="zh-CN" sz="1800" b="0" dirty="0">
                <a:solidFill>
                  <a:srgbClr val="990000"/>
                </a:solidFill>
              </a:rPr>
              <a:t>DML</a:t>
            </a:r>
            <a:r>
              <a:rPr lang="zh-CN" altLang="en-US" sz="1800" b="0" dirty="0">
                <a:solidFill>
                  <a:srgbClr val="990000"/>
                </a:solidFill>
              </a:rPr>
              <a:t>语句操作历史记录和底层硬盘数据来一次同步 </a:t>
            </a:r>
            <a:endParaRPr lang="en-US" altLang="zh-CN" sz="1800" b="0" dirty="0">
              <a:solidFill>
                <a:srgbClr val="990000"/>
              </a:solidFill>
            </a:endParaRPr>
          </a:p>
          <a:p>
            <a:pPr marL="627380" lvl="2" indent="-532130">
              <a:lnSpc>
                <a:spcPct val="200000"/>
              </a:lnSpc>
              <a:buFontTx/>
              <a:buChar char="-"/>
            </a:pPr>
            <a:r>
              <a:rPr lang="zh-CN" altLang="en-US" sz="1800" b="0" dirty="0">
                <a:solidFill>
                  <a:srgbClr val="990000"/>
                </a:solidFill>
              </a:rPr>
              <a:t>回滚：失败的结束，将所有的</a:t>
            </a:r>
            <a:r>
              <a:rPr lang="en-US" altLang="zh-CN" sz="1800" b="0" dirty="0">
                <a:solidFill>
                  <a:srgbClr val="990000"/>
                </a:solidFill>
              </a:rPr>
              <a:t>DML</a:t>
            </a:r>
            <a:r>
              <a:rPr lang="zh-CN" altLang="en-US" sz="1800" b="0" dirty="0">
                <a:solidFill>
                  <a:srgbClr val="990000"/>
                </a:solidFill>
              </a:rPr>
              <a:t>语句操作历史记录全部清空 </a:t>
            </a:r>
            <a:endParaRPr lang="zh-CN" altLang="zh-CN" sz="2000" b="0" dirty="0">
              <a:solidFill>
                <a:schemeClr val="tx1">
                  <a:lumMod val="60000"/>
                  <a:lumOff val="40000"/>
                </a:schemeClr>
              </a:solidFill>
              <a:latin typeface="宋体" panose="02010600030101010101" pitchFamily="2" charset="-122"/>
              <a:ea typeface="宋体" panose="02010600030101010101" pitchFamily="2" charset="-122"/>
              <a:sym typeface="+mn-ea"/>
            </a:endParaRPr>
          </a:p>
        </p:txBody>
      </p:sp>
      <p:sp>
        <p:nvSpPr>
          <p:cNvPr id="6" name="TextBox 5"/>
          <p:cNvSpPr txBox="1"/>
          <p:nvPr/>
        </p:nvSpPr>
        <p:spPr>
          <a:xfrm>
            <a:off x="2051685" y="3387090"/>
            <a:ext cx="6334125" cy="2861310"/>
          </a:xfrm>
          <a:prstGeom prst="rect">
            <a:avLst/>
          </a:prstGeom>
          <a:noFill/>
        </p:spPr>
        <p:txBody>
          <a:bodyPr wrap="square" rtlCol="0">
            <a:spAutoFit/>
          </a:bodyPr>
          <a:lstStyle/>
          <a:p>
            <a:pPr marL="381000" lvl="2" indent="-285750">
              <a:lnSpc>
                <a:spcPct val="200000"/>
              </a:lnSpc>
              <a:buClr>
                <a:srgbClr val="FF079B"/>
              </a:buClr>
              <a:buFont typeface="Wingdings" panose="05000000000000000000" pitchFamily="2" charset="2"/>
              <a:buChar char="@"/>
            </a:pPr>
            <a:r>
              <a:rPr lang="zh-CN" altLang="en-US" sz="1800" b="0" dirty="0">
                <a:solidFill>
                  <a:srgbClr val="660033"/>
                </a:solidFill>
              </a:rPr>
              <a:t>事务与数据库底层数据</a:t>
            </a:r>
            <a:endParaRPr lang="en-US" altLang="zh-CN" sz="1800" b="0" dirty="0">
              <a:solidFill>
                <a:srgbClr val="660033"/>
              </a:solidFill>
            </a:endParaRPr>
          </a:p>
          <a:p>
            <a:pPr marL="95250" lvl="2" indent="436880">
              <a:lnSpc>
                <a:spcPct val="200000"/>
              </a:lnSpc>
            </a:pPr>
            <a:r>
              <a:rPr lang="zh-CN" altLang="en-US" sz="1800" b="0" dirty="0">
                <a:solidFill>
                  <a:srgbClr val="990000"/>
                </a:solidFill>
              </a:rPr>
              <a:t>在事务进行过程中，未结束之前，</a:t>
            </a:r>
            <a:r>
              <a:rPr lang="en-US" altLang="zh-CN" sz="1800" b="0" dirty="0">
                <a:solidFill>
                  <a:srgbClr val="990000"/>
                </a:solidFill>
              </a:rPr>
              <a:t>DML</a:t>
            </a:r>
            <a:r>
              <a:rPr lang="zh-CN" altLang="en-US" sz="1800" b="0" dirty="0">
                <a:solidFill>
                  <a:srgbClr val="990000"/>
                </a:solidFill>
              </a:rPr>
              <a:t>语句不会更改底层数据，只是将历史操作记录一下，在内存中完成记录。</a:t>
            </a:r>
            <a:endParaRPr lang="en-US" altLang="zh-CN" sz="1800" b="0" dirty="0">
              <a:solidFill>
                <a:srgbClr val="990000"/>
              </a:solidFill>
            </a:endParaRPr>
          </a:p>
          <a:p>
            <a:pPr marL="95250" lvl="2" indent="436880">
              <a:lnSpc>
                <a:spcPct val="200000"/>
              </a:lnSpc>
            </a:pPr>
            <a:r>
              <a:rPr lang="zh-CN" altLang="en-US" sz="1800" b="0" dirty="0">
                <a:solidFill>
                  <a:srgbClr val="990000"/>
                </a:solidFill>
              </a:rPr>
              <a:t>只有在事务结束的时候，而且是成功结束的时候，才会修改底层硬盘文件中的数据。</a:t>
            </a:r>
            <a:endParaRPr lang="zh-CN" altLang="zh-CN" sz="2000" b="0" dirty="0">
              <a:solidFill>
                <a:srgbClr val="990000"/>
              </a:solidFill>
              <a:latin typeface="宋体" panose="02010600030101010101" pitchFamily="2" charset="-122"/>
              <a:ea typeface="宋体" panose="02010600030101010101" pitchFamily="2" charset="-122"/>
              <a:sym typeface="+mn-ea"/>
            </a:endParaRPr>
          </a:p>
        </p:txBody>
      </p:sp>
      <p:sp>
        <p:nvSpPr>
          <p:cNvPr id="4" name="标题 1"/>
          <p:cNvSpPr>
            <a:spLocks noGrp="1"/>
          </p:cNvSpPr>
          <p:nvPr>
            <p:ph type="title"/>
          </p:nvPr>
        </p:nvSpPr>
        <p:spPr>
          <a:xfrm>
            <a:off x="1015683" y="217012"/>
            <a:ext cx="5791200" cy="757237"/>
          </a:xfrm>
        </p:spPr>
        <p:txBody>
          <a:bodyPr/>
          <a:p>
            <a:pPr eaLnBrk="1" hangingPunct="1"/>
            <a:r>
              <a:rPr lang="zh-CN" altLang="en-US" sz="2800" dirty="0">
                <a:solidFill>
                  <a:srgbClr val="660033"/>
                </a:solidFill>
                <a:latin typeface="+mn-lt"/>
                <a:ea typeface="+mn-ea"/>
                <a:cs typeface="+mn-cs"/>
              </a:rPr>
              <a:t>（三）事务的定义</a:t>
            </a:r>
            <a:endParaRPr lang="en-US" altLang="zh-CN" sz="2800" dirty="0">
              <a:solidFill>
                <a:srgbClr val="660033"/>
              </a:solidFill>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1115740" y="1485156"/>
            <a:ext cx="7200800" cy="3096344"/>
          </a:xfrm>
        </p:spPr>
        <p:txBody>
          <a:bodyPr/>
          <a:lstStyle/>
          <a:p>
            <a:pPr lvl="1">
              <a:lnSpc>
                <a:spcPct val="150000"/>
              </a:lnSpc>
            </a:pPr>
            <a:r>
              <a:rPr lang="zh-CN" altLang="zh-CN" sz="2000" dirty="0">
                <a:solidFill>
                  <a:schemeClr val="accent4">
                    <a:lumMod val="60000"/>
                    <a:lumOff val="40000"/>
                  </a:schemeClr>
                </a:solidFill>
                <a:sym typeface="+mn-ea"/>
              </a:rPr>
              <a:t>当同一数据库系统中有多个事务并发运行时，如果不加以适当控制，就可能产生数据的不一致性问题。</a:t>
            </a:r>
            <a:endParaRPr lang="zh-CN" altLang="zh-CN" sz="2000" dirty="0">
              <a:solidFill>
                <a:schemeClr val="accent4">
                  <a:lumMod val="60000"/>
                  <a:lumOff val="40000"/>
                </a:schemeClr>
              </a:solidFill>
            </a:endParaRPr>
          </a:p>
          <a:p>
            <a:pPr lvl="1">
              <a:lnSpc>
                <a:spcPct val="150000"/>
              </a:lnSpc>
            </a:pPr>
            <a:r>
              <a:rPr lang="zh-CN" altLang="zh-CN" sz="2000" dirty="0">
                <a:solidFill>
                  <a:schemeClr val="accent4">
                    <a:lumMod val="60000"/>
                    <a:lumOff val="40000"/>
                  </a:schemeClr>
                </a:solidFill>
                <a:sym typeface="+mn-ea"/>
              </a:rPr>
              <a:t>数据库的并发操作导致的数据库的不一致性主要有</a:t>
            </a:r>
            <a:r>
              <a:rPr lang="en-US" altLang="zh-CN" sz="2000" dirty="0">
                <a:solidFill>
                  <a:schemeClr val="accent4">
                    <a:lumMod val="60000"/>
                    <a:lumOff val="40000"/>
                  </a:schemeClr>
                </a:solidFill>
                <a:sym typeface="+mn-ea"/>
              </a:rPr>
              <a:t>3</a:t>
            </a:r>
            <a:r>
              <a:rPr lang="zh-CN" altLang="zh-CN" sz="2000" dirty="0">
                <a:solidFill>
                  <a:schemeClr val="accent4">
                    <a:lumMod val="60000"/>
                    <a:lumOff val="40000"/>
                  </a:schemeClr>
                </a:solidFill>
                <a:sym typeface="+mn-ea"/>
              </a:rPr>
              <a:t>种：</a:t>
            </a:r>
            <a:endParaRPr lang="en-US" altLang="zh-CN" sz="2000" dirty="0">
              <a:solidFill>
                <a:schemeClr val="accent4">
                  <a:lumMod val="60000"/>
                  <a:lumOff val="40000"/>
                </a:schemeClr>
              </a:solidFill>
              <a:sym typeface="+mn-ea"/>
            </a:endParaRPr>
          </a:p>
          <a:p>
            <a:pPr lvl="1" indent="-28575">
              <a:lnSpc>
                <a:spcPct val="150000"/>
              </a:lnSpc>
              <a:buClr>
                <a:srgbClr val="FF079B"/>
              </a:buClr>
              <a:buFont typeface="Wingdings" panose="05000000000000000000" pitchFamily="2" charset="2"/>
              <a:buChar char="Q"/>
            </a:pPr>
            <a:r>
              <a:rPr lang="zh-CN" altLang="zh-CN" sz="2000" dirty="0">
                <a:solidFill>
                  <a:schemeClr val="accent4">
                    <a:lumMod val="60000"/>
                    <a:lumOff val="40000"/>
                  </a:schemeClr>
                </a:solidFill>
                <a:sym typeface="+mn-ea"/>
              </a:rPr>
              <a:t>丢失更新</a:t>
            </a:r>
            <a:endParaRPr lang="en-US" altLang="zh-CN" sz="2000" dirty="0">
              <a:solidFill>
                <a:schemeClr val="accent4">
                  <a:lumMod val="60000"/>
                  <a:lumOff val="40000"/>
                </a:schemeClr>
              </a:solidFill>
              <a:sym typeface="+mn-ea"/>
            </a:endParaRPr>
          </a:p>
          <a:p>
            <a:pPr lvl="1" indent="-28575">
              <a:lnSpc>
                <a:spcPct val="150000"/>
              </a:lnSpc>
              <a:buClr>
                <a:srgbClr val="FF079B"/>
              </a:buClr>
              <a:buFont typeface="Wingdings" panose="05000000000000000000" pitchFamily="2" charset="2"/>
              <a:buChar char="Q"/>
            </a:pPr>
            <a:r>
              <a:rPr lang="zh-CN" altLang="zh-CN" sz="2000" dirty="0">
                <a:solidFill>
                  <a:schemeClr val="accent4">
                    <a:lumMod val="60000"/>
                    <a:lumOff val="40000"/>
                  </a:schemeClr>
                </a:solidFill>
                <a:sym typeface="+mn-ea"/>
              </a:rPr>
              <a:t>读“脏”数据</a:t>
            </a:r>
            <a:endParaRPr lang="en-US" altLang="zh-CN" sz="2000" dirty="0">
              <a:solidFill>
                <a:schemeClr val="accent4">
                  <a:lumMod val="60000"/>
                  <a:lumOff val="40000"/>
                </a:schemeClr>
              </a:solidFill>
              <a:sym typeface="+mn-ea"/>
            </a:endParaRPr>
          </a:p>
          <a:p>
            <a:pPr lvl="1" indent="-28575">
              <a:lnSpc>
                <a:spcPct val="150000"/>
              </a:lnSpc>
              <a:buClr>
                <a:srgbClr val="FF079B"/>
              </a:buClr>
              <a:buFont typeface="Wingdings" panose="05000000000000000000" pitchFamily="2" charset="2"/>
              <a:buChar char="Q"/>
            </a:pPr>
            <a:r>
              <a:rPr lang="zh-CN" altLang="zh-CN" sz="2000" dirty="0">
                <a:solidFill>
                  <a:schemeClr val="accent4">
                    <a:lumMod val="60000"/>
                    <a:lumOff val="40000"/>
                  </a:schemeClr>
                </a:solidFill>
                <a:sym typeface="+mn-ea"/>
              </a:rPr>
              <a:t>不可重复读</a:t>
            </a:r>
            <a:endParaRPr lang="zh-CN" altLang="zh-CN" sz="2000" dirty="0">
              <a:solidFill>
                <a:schemeClr val="accent4">
                  <a:lumMod val="60000"/>
                  <a:lumOff val="40000"/>
                </a:schemeClr>
              </a:solidFill>
              <a:sym typeface="+mn-ea"/>
            </a:endParaRPr>
          </a:p>
        </p:txBody>
      </p:sp>
      <p:sp>
        <p:nvSpPr>
          <p:cNvPr id="4" name="标题 1"/>
          <p:cNvSpPr>
            <a:spLocks noGrp="1"/>
          </p:cNvSpPr>
          <p:nvPr>
            <p:ph type="title"/>
          </p:nvPr>
        </p:nvSpPr>
        <p:spPr>
          <a:xfrm>
            <a:off x="1804988" y="217012"/>
            <a:ext cx="5791200" cy="757237"/>
          </a:xfrm>
        </p:spPr>
        <p:txBody>
          <a:bodyPr/>
          <a:p>
            <a:pPr eaLnBrk="1" hangingPunct="1"/>
            <a:r>
              <a:rPr lang="zh-CN" altLang="en-US" sz="2800" dirty="0">
                <a:solidFill>
                  <a:srgbClr val="660033"/>
                </a:solidFill>
                <a:latin typeface="+mn-lt"/>
                <a:ea typeface="+mn-ea"/>
                <a:cs typeface="+mn-cs"/>
              </a:rPr>
              <a:t>（四）事务并发操作引起的问题</a:t>
            </a:r>
            <a:endParaRPr lang="en-US" altLang="zh-CN" sz="2800" dirty="0">
              <a:solidFill>
                <a:srgbClr val="660033"/>
              </a:solidFill>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171">
                                            <p:txEl>
                                              <p:pRg st="4294967295" end="4294967295"/>
                                            </p:txEl>
                                          </p:spTgt>
                                        </p:tgtEl>
                                        <p:attrNameLst>
                                          <p:attrName>style.visibility</p:attrName>
                                        </p:attrNameLst>
                                      </p:cBhvr>
                                      <p:to>
                                        <p:strVal val="visible"/>
                                      </p:to>
                                    </p:set>
                                    <p:animEffect transition="in" filter="randombar(horizontal)">
                                      <p:cBhvr>
                                        <p:cTn id="7" dur="500"/>
                                        <p:tgtEl>
                                          <p:spTgt spid="7171">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171">
                                            <p:txEl>
                                              <p:pRg st="4294967295" end="4294967295"/>
                                            </p:txEl>
                                          </p:spTgt>
                                        </p:tgtEl>
                                        <p:attrNameLst>
                                          <p:attrName>style.visibility</p:attrName>
                                        </p:attrNameLst>
                                      </p:cBhvr>
                                      <p:to>
                                        <p:strVal val="visible"/>
                                      </p:to>
                                    </p:set>
                                    <p:animEffect transition="in" filter="randombar(horizontal)">
                                      <p:cBhvr>
                                        <p:cTn id="12" dur="500"/>
                                        <p:tgtEl>
                                          <p:spTgt spid="7171">
                                            <p:txEl>
                                              <p:p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171">
                                            <p:txEl>
                                              <p:pRg st="4294967295" end="4294967295"/>
                                            </p:txEl>
                                          </p:spTgt>
                                        </p:tgtEl>
                                        <p:attrNameLst>
                                          <p:attrName>style.visibility</p:attrName>
                                        </p:attrNameLst>
                                      </p:cBhvr>
                                      <p:to>
                                        <p:strVal val="visible"/>
                                      </p:to>
                                    </p:set>
                                    <p:animEffect transition="in" filter="randombar(horizontal)">
                                      <p:cBhvr>
                                        <p:cTn id="17" dur="500"/>
                                        <p:tgtEl>
                                          <p:spTgt spid="7171">
                                            <p:txEl>
                                              <p:pRg st="4294967295" end="42949672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171">
                                            <p:txEl>
                                              <p:pRg st="0" end="0"/>
                                            </p:txEl>
                                          </p:spTgt>
                                        </p:tgtEl>
                                        <p:attrNameLst>
                                          <p:attrName>style.visibility</p:attrName>
                                        </p:attrNameLst>
                                      </p:cBhvr>
                                      <p:to>
                                        <p:strVal val="visible"/>
                                      </p:to>
                                    </p:set>
                                    <p:animEffect transition="in" filter="randombar(horizontal)">
                                      <p:cBhvr>
                                        <p:cTn id="22" dur="500"/>
                                        <p:tgtEl>
                                          <p:spTgt spid="7171">
                                            <p:txEl>
                                              <p:pRg st="0" end="0"/>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7171">
                                            <p:txEl>
                                              <p:pRg st="1" end="1"/>
                                            </p:txEl>
                                          </p:spTgt>
                                        </p:tgtEl>
                                        <p:attrNameLst>
                                          <p:attrName>style.visibility</p:attrName>
                                        </p:attrNameLst>
                                      </p:cBhvr>
                                      <p:to>
                                        <p:strVal val="visible"/>
                                      </p:to>
                                    </p:set>
                                    <p:animEffect transition="in" filter="randombar(horizontal)">
                                      <p:cBhvr>
                                        <p:cTn id="25" dur="500"/>
                                        <p:tgtEl>
                                          <p:spTgt spid="7171">
                                            <p:txEl>
                                              <p:pRg st="1" end="1"/>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7171">
                                            <p:txEl>
                                              <p:pRg st="2" end="2"/>
                                            </p:txEl>
                                          </p:spTgt>
                                        </p:tgtEl>
                                        <p:attrNameLst>
                                          <p:attrName>style.visibility</p:attrName>
                                        </p:attrNameLst>
                                      </p:cBhvr>
                                      <p:to>
                                        <p:strVal val="visible"/>
                                      </p:to>
                                    </p:set>
                                    <p:animEffect transition="in" filter="randombar(horizontal)">
                                      <p:cBhvr>
                                        <p:cTn id="28" dur="500"/>
                                        <p:tgtEl>
                                          <p:spTgt spid="7171">
                                            <p:txEl>
                                              <p:pRg st="2" end="2"/>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7171">
                                            <p:txEl>
                                              <p:pRg st="3" end="3"/>
                                            </p:txEl>
                                          </p:spTgt>
                                        </p:tgtEl>
                                        <p:attrNameLst>
                                          <p:attrName>style.visibility</p:attrName>
                                        </p:attrNameLst>
                                      </p:cBhvr>
                                      <p:to>
                                        <p:strVal val="visible"/>
                                      </p:to>
                                    </p:set>
                                    <p:animEffect transition="in" filter="randombar(horizontal)">
                                      <p:cBhvr>
                                        <p:cTn id="31" dur="500"/>
                                        <p:tgtEl>
                                          <p:spTgt spid="7171">
                                            <p:txEl>
                                              <p:pRg st="3" end="3"/>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7171">
                                            <p:txEl>
                                              <p:pRg st="4" end="4"/>
                                            </p:txEl>
                                          </p:spTgt>
                                        </p:tgtEl>
                                        <p:attrNameLst>
                                          <p:attrName>style.visibility</p:attrName>
                                        </p:attrNameLst>
                                      </p:cBhvr>
                                      <p:to>
                                        <p:strVal val="visible"/>
                                      </p:to>
                                    </p:set>
                                    <p:animEffect transition="in" filter="randombar(horizontal)">
                                      <p:cBhvr>
                                        <p:cTn id="34" dur="500"/>
                                        <p:tgtEl>
                                          <p:spTgt spid="7171">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4"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118745" y="1196753"/>
            <a:ext cx="7189559" cy="720080"/>
          </a:xfrm>
        </p:spPr>
        <p:txBody>
          <a:bodyPr/>
          <a:lstStyle/>
          <a:p>
            <a:pPr lvl="1"/>
            <a:r>
              <a:rPr lang="en-US" altLang="zh-CN" sz="2800" b="1" dirty="0">
                <a:solidFill>
                  <a:srgbClr val="990000"/>
                </a:solidFill>
                <a:sym typeface="+mn-ea"/>
              </a:rPr>
              <a:t>1</a:t>
            </a:r>
            <a:r>
              <a:rPr lang="zh-CN" altLang="zh-CN" sz="2800" b="1" dirty="0">
                <a:solidFill>
                  <a:srgbClr val="990000"/>
                </a:solidFill>
                <a:sym typeface="+mn-ea"/>
              </a:rPr>
              <a:t>．丢失更新（</a:t>
            </a:r>
            <a:r>
              <a:rPr lang="en-US" altLang="zh-CN" sz="2800" b="1" dirty="0">
                <a:solidFill>
                  <a:srgbClr val="990000"/>
                </a:solidFill>
                <a:sym typeface="+mn-ea"/>
              </a:rPr>
              <a:t>Lost Update</a:t>
            </a:r>
            <a:r>
              <a:rPr lang="zh-CN" altLang="zh-CN" sz="2800" b="1" dirty="0">
                <a:solidFill>
                  <a:srgbClr val="990000"/>
                </a:solidFill>
                <a:sym typeface="+mn-ea"/>
              </a:rPr>
              <a:t>）</a:t>
            </a:r>
            <a:endParaRPr lang="zh-CN" altLang="zh-CN" sz="2800" b="1" dirty="0">
              <a:solidFill>
                <a:srgbClr val="990000"/>
              </a:solidFill>
              <a:sym typeface="+mn-ea"/>
            </a:endParaRPr>
          </a:p>
        </p:txBody>
      </p:sp>
      <p:graphicFrame>
        <p:nvGraphicFramePr>
          <p:cNvPr id="3" name="表格 2"/>
          <p:cNvGraphicFramePr>
            <a:graphicFrameLocks noGrp="1"/>
          </p:cNvGraphicFramePr>
          <p:nvPr/>
        </p:nvGraphicFramePr>
        <p:xfrm>
          <a:off x="1043608" y="2060845"/>
          <a:ext cx="7789690" cy="3465273"/>
        </p:xfrm>
        <a:graphic>
          <a:graphicData uri="http://schemas.openxmlformats.org/drawingml/2006/table">
            <a:tbl>
              <a:tblPr firstRow="1" firstCol="1" lastRow="1" lastCol="1" bandRow="1" bandCol="1">
                <a:tableStyleId>{69CF1AB2-1976-4502-BF36-3FF5EA218861}</a:tableStyleId>
              </a:tblPr>
              <a:tblGrid>
                <a:gridCol w="1373759"/>
                <a:gridCol w="2269072"/>
                <a:gridCol w="1877787"/>
                <a:gridCol w="2269072"/>
              </a:tblGrid>
              <a:tr h="385249">
                <a:tc>
                  <a:txBody>
                    <a:bodyPr/>
                    <a:lstStyle/>
                    <a:p>
                      <a:pPr marL="0" marR="0" indent="259080" algn="ctr">
                        <a:lnSpc>
                          <a:spcPts val="1560"/>
                        </a:lnSpc>
                        <a:spcBef>
                          <a:spcPts val="45"/>
                        </a:spcBef>
                        <a:spcAft>
                          <a:spcPts val="45"/>
                        </a:spcAft>
                      </a:pPr>
                      <a:r>
                        <a:rPr lang="zh-CN" sz="2000" kern="100" spc="10" dirty="0">
                          <a:effectLst/>
                        </a:rPr>
                        <a:t>时</a:t>
                      </a:r>
                      <a:r>
                        <a:rPr lang="en-US" sz="2000" kern="100" spc="10" dirty="0">
                          <a:effectLst/>
                        </a:rPr>
                        <a:t>    </a:t>
                      </a:r>
                      <a:r>
                        <a:rPr lang="zh-CN" sz="2000" kern="100" spc="10" dirty="0">
                          <a:effectLst/>
                        </a:rPr>
                        <a:t>间</a:t>
                      </a:r>
                      <a:endParaRPr lang="zh-CN" sz="2000" kern="100" spc="10" dirty="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zh-CN" sz="2000" kern="100" spc="10" dirty="0">
                          <a:effectLst/>
                        </a:rPr>
                        <a:t>事务</a:t>
                      </a:r>
                      <a:r>
                        <a:rPr lang="en-US" sz="2000" kern="100" spc="10" dirty="0">
                          <a:effectLst/>
                        </a:rPr>
                        <a:t>T1</a:t>
                      </a:r>
                      <a:endParaRPr lang="zh-CN" sz="2000" kern="100" spc="10" dirty="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R</a:t>
                      </a:r>
                      <a:r>
                        <a:rPr lang="zh-CN" sz="2000" kern="100" spc="10">
                          <a:effectLst/>
                        </a:rPr>
                        <a:t>的值</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zh-CN" sz="2000" kern="100" spc="10">
                          <a:effectLst/>
                        </a:rPr>
                        <a:t>事务</a:t>
                      </a:r>
                      <a:r>
                        <a:rPr lang="en-US" sz="2000" kern="100" spc="10">
                          <a:effectLst/>
                        </a:rPr>
                        <a:t>T2</a:t>
                      </a:r>
                      <a:endParaRPr lang="zh-CN" sz="2000" kern="100" spc="10">
                        <a:effectLst/>
                        <a:latin typeface="方正宋一简体"/>
                        <a:cs typeface="Times New Roman" panose="02020603050405020304"/>
                      </a:endParaRPr>
                    </a:p>
                  </a:txBody>
                  <a:tcPr marL="68580" marR="68580" marT="0" marB="0" anchor="ctr"/>
                </a:tc>
              </a:tr>
              <a:tr h="385003">
                <a:tc>
                  <a:txBody>
                    <a:bodyPr/>
                    <a:lstStyle/>
                    <a:p>
                      <a:pPr marL="0" marR="0" indent="259080" algn="ctr">
                        <a:lnSpc>
                          <a:spcPts val="1560"/>
                        </a:lnSpc>
                        <a:spcBef>
                          <a:spcPts val="45"/>
                        </a:spcBef>
                        <a:spcAft>
                          <a:spcPts val="45"/>
                        </a:spcAft>
                      </a:pPr>
                      <a:r>
                        <a:rPr lang="en-US" sz="2000" kern="100" spc="10">
                          <a:effectLst/>
                        </a:rPr>
                        <a:t>t0</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1000</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r>
              <a:tr h="385003">
                <a:tc>
                  <a:txBody>
                    <a:bodyPr/>
                    <a:lstStyle/>
                    <a:p>
                      <a:pPr marL="0" marR="0" indent="259080" algn="ctr">
                        <a:lnSpc>
                          <a:spcPts val="1560"/>
                        </a:lnSpc>
                        <a:spcBef>
                          <a:spcPts val="45"/>
                        </a:spcBef>
                        <a:spcAft>
                          <a:spcPts val="45"/>
                        </a:spcAft>
                      </a:pPr>
                      <a:r>
                        <a:rPr lang="en-US" sz="2000" kern="100" spc="10">
                          <a:effectLst/>
                        </a:rPr>
                        <a:t>t1</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Find R</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r>
              <a:tr h="385003">
                <a:tc>
                  <a:txBody>
                    <a:bodyPr/>
                    <a:lstStyle/>
                    <a:p>
                      <a:pPr marL="0" marR="0" indent="259080" algn="ctr">
                        <a:lnSpc>
                          <a:spcPts val="1560"/>
                        </a:lnSpc>
                        <a:spcBef>
                          <a:spcPts val="45"/>
                        </a:spcBef>
                        <a:spcAft>
                          <a:spcPts val="45"/>
                        </a:spcAft>
                      </a:pPr>
                      <a:r>
                        <a:rPr lang="en-US" sz="2000" kern="100" spc="10">
                          <a:effectLst/>
                        </a:rPr>
                        <a:t>t2</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Find R</a:t>
                      </a:r>
                      <a:endParaRPr lang="zh-CN" sz="2000" kern="100" spc="10">
                        <a:effectLst/>
                        <a:latin typeface="方正宋一简体"/>
                        <a:cs typeface="Times New Roman" panose="02020603050405020304"/>
                      </a:endParaRPr>
                    </a:p>
                  </a:txBody>
                  <a:tcPr marL="68580" marR="68580" marT="0" marB="0" anchor="ctr"/>
                </a:tc>
              </a:tr>
              <a:tr h="385003">
                <a:tc>
                  <a:txBody>
                    <a:bodyPr/>
                    <a:lstStyle/>
                    <a:p>
                      <a:pPr marL="0" marR="0" indent="259080" algn="ctr">
                        <a:lnSpc>
                          <a:spcPts val="1560"/>
                        </a:lnSpc>
                        <a:spcBef>
                          <a:spcPts val="45"/>
                        </a:spcBef>
                        <a:spcAft>
                          <a:spcPts val="45"/>
                        </a:spcAft>
                      </a:pPr>
                      <a:r>
                        <a:rPr lang="en-US" sz="2000" kern="100" spc="10">
                          <a:effectLst/>
                        </a:rPr>
                        <a:t>t3</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R=R-100</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r>
              <a:tr h="385003">
                <a:tc>
                  <a:txBody>
                    <a:bodyPr/>
                    <a:lstStyle/>
                    <a:p>
                      <a:pPr marL="0" marR="0" indent="259080" algn="ctr">
                        <a:lnSpc>
                          <a:spcPts val="1560"/>
                        </a:lnSpc>
                        <a:spcBef>
                          <a:spcPts val="45"/>
                        </a:spcBef>
                        <a:spcAft>
                          <a:spcPts val="45"/>
                        </a:spcAft>
                      </a:pPr>
                      <a:r>
                        <a:rPr lang="en-US" sz="2000" kern="100" spc="10">
                          <a:effectLst/>
                        </a:rPr>
                        <a:t>t4</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R=R-200</a:t>
                      </a:r>
                      <a:endParaRPr lang="zh-CN" sz="2000" kern="100" spc="10">
                        <a:effectLst/>
                        <a:latin typeface="方正宋一简体"/>
                        <a:cs typeface="Times New Roman" panose="02020603050405020304"/>
                      </a:endParaRPr>
                    </a:p>
                  </a:txBody>
                  <a:tcPr marL="68580" marR="68580" marT="0" marB="0" anchor="ctr"/>
                </a:tc>
              </a:tr>
              <a:tr h="385003">
                <a:tc>
                  <a:txBody>
                    <a:bodyPr/>
                    <a:lstStyle/>
                    <a:p>
                      <a:pPr marL="0" marR="0" indent="259080" algn="ctr">
                        <a:lnSpc>
                          <a:spcPts val="1560"/>
                        </a:lnSpc>
                        <a:spcBef>
                          <a:spcPts val="45"/>
                        </a:spcBef>
                        <a:spcAft>
                          <a:spcPts val="45"/>
                        </a:spcAft>
                      </a:pPr>
                      <a:r>
                        <a:rPr lang="en-US" sz="2000" kern="100" spc="10">
                          <a:effectLst/>
                        </a:rPr>
                        <a:t>t5</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Update R</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r>
              <a:tr h="385003">
                <a:tc>
                  <a:txBody>
                    <a:bodyPr/>
                    <a:lstStyle/>
                    <a:p>
                      <a:pPr marL="0" marR="0" indent="259080" algn="ctr">
                        <a:lnSpc>
                          <a:spcPts val="1560"/>
                        </a:lnSpc>
                        <a:spcBef>
                          <a:spcPts val="45"/>
                        </a:spcBef>
                        <a:spcAft>
                          <a:spcPts val="45"/>
                        </a:spcAft>
                      </a:pPr>
                      <a:r>
                        <a:rPr lang="en-US" sz="2000" kern="100" spc="10">
                          <a:effectLst/>
                        </a:rPr>
                        <a:t>t6</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900</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Update R</a:t>
                      </a:r>
                      <a:endParaRPr lang="zh-CN" sz="2000" kern="100" spc="10">
                        <a:effectLst/>
                        <a:latin typeface="方正宋一简体"/>
                        <a:cs typeface="Times New Roman" panose="02020603050405020304"/>
                      </a:endParaRPr>
                    </a:p>
                  </a:txBody>
                  <a:tcPr marL="68580" marR="68580" marT="0" marB="0" anchor="ctr"/>
                </a:tc>
              </a:tr>
              <a:tr h="385003">
                <a:tc>
                  <a:txBody>
                    <a:bodyPr/>
                    <a:lstStyle/>
                    <a:p>
                      <a:pPr marL="0" marR="0" indent="259080" algn="ctr">
                        <a:lnSpc>
                          <a:spcPts val="1560"/>
                        </a:lnSpc>
                        <a:spcBef>
                          <a:spcPts val="45"/>
                        </a:spcBef>
                        <a:spcAft>
                          <a:spcPts val="45"/>
                        </a:spcAft>
                      </a:pPr>
                      <a:r>
                        <a:rPr lang="en-US" sz="2000" kern="100" spc="10">
                          <a:effectLst/>
                        </a:rPr>
                        <a:t>t7</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800</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dirty="0">
                          <a:effectLst/>
                        </a:rPr>
                        <a:t> </a:t>
                      </a:r>
                      <a:endParaRPr lang="zh-CN" sz="2000" kern="100" spc="10" dirty="0">
                        <a:effectLst/>
                        <a:latin typeface="方正宋一简体"/>
                        <a:cs typeface="Times New Roman" panose="02020603050405020304"/>
                      </a:endParaRPr>
                    </a:p>
                  </a:txBody>
                  <a:tcPr marL="68580" marR="68580" marT="0" marB="0" anchor="ctr"/>
                </a:tc>
              </a:tr>
            </a:tbl>
          </a:graphicData>
        </a:graphic>
      </p:graphicFrame>
      <p:sp>
        <p:nvSpPr>
          <p:cNvPr id="4" name="标题 1"/>
          <p:cNvSpPr>
            <a:spLocks noGrp="1"/>
          </p:cNvSpPr>
          <p:nvPr>
            <p:ph type="title"/>
          </p:nvPr>
        </p:nvSpPr>
        <p:spPr>
          <a:xfrm>
            <a:off x="1804988" y="217012"/>
            <a:ext cx="5791200" cy="757237"/>
          </a:xfrm>
        </p:spPr>
        <p:txBody>
          <a:bodyPr/>
          <a:p>
            <a:pPr eaLnBrk="1" hangingPunct="1"/>
            <a:r>
              <a:rPr lang="zh-CN" altLang="en-US" sz="2800" dirty="0">
                <a:solidFill>
                  <a:srgbClr val="660033"/>
                </a:solidFill>
                <a:latin typeface="+mn-lt"/>
                <a:ea typeface="+mn-ea"/>
                <a:cs typeface="+mn-cs"/>
              </a:rPr>
              <a:t>（四）事务并发操作引起的问题</a:t>
            </a:r>
            <a:endParaRPr lang="en-US" altLang="zh-CN" sz="2800" dirty="0">
              <a:solidFill>
                <a:srgbClr val="660033"/>
              </a:solidFill>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71">
                                            <p:txEl>
                                              <p:pRg st="4294967295" end="4294967295"/>
                                            </p:txEl>
                                          </p:spTgt>
                                        </p:tgtEl>
                                        <p:attrNameLst>
                                          <p:attrName>style.visibility</p:attrName>
                                        </p:attrNameLst>
                                      </p:cBhvr>
                                      <p:to>
                                        <p:strVal val="visible"/>
                                      </p:to>
                                    </p:set>
                                    <p:animEffect transition="in" filter="wipe(down)">
                                      <p:cBhvr>
                                        <p:cTn id="7" dur="500"/>
                                        <p:tgtEl>
                                          <p:spTgt spid="7171">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171">
                                            <p:txEl>
                                              <p:pRg st="4294967295" end="4294967295"/>
                                            </p:txEl>
                                          </p:spTgt>
                                        </p:tgtEl>
                                        <p:attrNameLst>
                                          <p:attrName>style.visibility</p:attrName>
                                        </p:attrNameLst>
                                      </p:cBhvr>
                                      <p:to>
                                        <p:strVal val="visible"/>
                                      </p:to>
                                    </p:set>
                                    <p:animEffect transition="in" filter="wipe(down)">
                                      <p:cBhvr>
                                        <p:cTn id="12" dur="500"/>
                                        <p:tgtEl>
                                          <p:spTgt spid="7171">
                                            <p:txEl>
                                              <p:p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171">
                                            <p:txEl>
                                              <p:pRg st="0" end="0"/>
                                            </p:txEl>
                                          </p:spTgt>
                                        </p:tgtEl>
                                        <p:attrNameLst>
                                          <p:attrName>style.visibility</p:attrName>
                                        </p:attrNameLst>
                                      </p:cBhvr>
                                      <p:to>
                                        <p:strVal val="visible"/>
                                      </p:to>
                                    </p:set>
                                    <p:animEffect transition="in" filter="wipe(down)">
                                      <p:cBhvr>
                                        <p:cTn id="17" dur="500"/>
                                        <p:tgtEl>
                                          <p:spTgt spid="7171">
                                            <p:txEl>
                                              <p:pRg st="0" end="0"/>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P spid="4"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683568" y="1268760"/>
            <a:ext cx="7416824" cy="792088"/>
          </a:xfrm>
        </p:spPr>
        <p:txBody>
          <a:bodyPr/>
          <a:lstStyle/>
          <a:p>
            <a:pPr lvl="1"/>
            <a:r>
              <a:rPr lang="en-US" altLang="zh-CN" sz="2800" b="1" dirty="0">
                <a:solidFill>
                  <a:srgbClr val="990000"/>
                </a:solidFill>
                <a:sym typeface="+mn-ea"/>
              </a:rPr>
              <a:t>2</a:t>
            </a:r>
            <a:r>
              <a:rPr lang="zh-CN" altLang="zh-CN" sz="2800" b="1" dirty="0">
                <a:solidFill>
                  <a:srgbClr val="990000"/>
                </a:solidFill>
                <a:sym typeface="+mn-ea"/>
              </a:rPr>
              <a:t>．读“脏”数据（</a:t>
            </a:r>
            <a:r>
              <a:rPr lang="en-US" altLang="zh-CN" sz="2800" b="1" dirty="0">
                <a:solidFill>
                  <a:srgbClr val="990000"/>
                </a:solidFill>
                <a:sym typeface="+mn-ea"/>
              </a:rPr>
              <a:t>Dirty Reads</a:t>
            </a:r>
            <a:r>
              <a:rPr lang="zh-CN" altLang="zh-CN" sz="2800" b="1" dirty="0">
                <a:solidFill>
                  <a:srgbClr val="990000"/>
                </a:solidFill>
                <a:sym typeface="+mn-ea"/>
              </a:rPr>
              <a:t>）</a:t>
            </a:r>
            <a:endParaRPr lang="zh-CN" altLang="zh-CN" sz="2800" b="1" dirty="0">
              <a:solidFill>
                <a:srgbClr val="990000"/>
              </a:solidFill>
              <a:sym typeface="+mn-ea"/>
            </a:endParaRPr>
          </a:p>
        </p:txBody>
      </p:sp>
      <p:graphicFrame>
        <p:nvGraphicFramePr>
          <p:cNvPr id="2" name="表格 1"/>
          <p:cNvGraphicFramePr>
            <a:graphicFrameLocks noGrp="1"/>
          </p:cNvGraphicFramePr>
          <p:nvPr>
            <p:custDataLst>
              <p:tags r:id="rId1"/>
            </p:custDataLst>
          </p:nvPr>
        </p:nvGraphicFramePr>
        <p:xfrm>
          <a:off x="1187371" y="2061096"/>
          <a:ext cx="7344815" cy="3312369"/>
        </p:xfrm>
        <a:graphic>
          <a:graphicData uri="http://schemas.openxmlformats.org/drawingml/2006/table">
            <a:tbl>
              <a:tblPr firstRow="1" firstCol="1" lastRow="1" lastCol="1" bandRow="1" bandCol="1">
                <a:tableStyleId>{69CF1AB2-1976-4502-BF36-3FF5EA218861}</a:tableStyleId>
              </a:tblPr>
              <a:tblGrid>
                <a:gridCol w="1418884"/>
                <a:gridCol w="2292647"/>
                <a:gridCol w="1954444"/>
                <a:gridCol w="1678840"/>
              </a:tblGrid>
              <a:tr h="414089">
                <a:tc>
                  <a:txBody>
                    <a:bodyPr/>
                    <a:lstStyle/>
                    <a:p>
                      <a:pPr marL="0" marR="0" indent="259080" algn="ctr">
                        <a:lnSpc>
                          <a:spcPts val="1560"/>
                        </a:lnSpc>
                        <a:spcBef>
                          <a:spcPts val="45"/>
                        </a:spcBef>
                        <a:spcAft>
                          <a:spcPts val="45"/>
                        </a:spcAft>
                      </a:pPr>
                      <a:r>
                        <a:rPr lang="zh-CN" sz="2000" kern="100" spc="10" dirty="0">
                          <a:effectLst/>
                        </a:rPr>
                        <a:t>时</a:t>
                      </a:r>
                      <a:r>
                        <a:rPr lang="en-US" sz="2000" kern="100" spc="10" dirty="0">
                          <a:effectLst/>
                        </a:rPr>
                        <a:t>    </a:t>
                      </a:r>
                      <a:r>
                        <a:rPr lang="zh-CN" sz="2000" kern="100" spc="10" dirty="0">
                          <a:effectLst/>
                        </a:rPr>
                        <a:t>间</a:t>
                      </a:r>
                      <a:endParaRPr lang="zh-CN" sz="2000" kern="100" spc="10" dirty="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zh-CN" sz="2000" kern="100" spc="10">
                          <a:effectLst/>
                        </a:rPr>
                        <a:t>事务</a:t>
                      </a:r>
                      <a:r>
                        <a:rPr lang="en-US" sz="2000" kern="100" spc="10">
                          <a:effectLst/>
                        </a:rPr>
                        <a:t>T1</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R</a:t>
                      </a:r>
                      <a:r>
                        <a:rPr lang="zh-CN" sz="2000" kern="100" spc="10">
                          <a:effectLst/>
                        </a:rPr>
                        <a:t>的值</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zh-CN" sz="2000" kern="100" spc="10">
                          <a:effectLst/>
                        </a:rPr>
                        <a:t>事务</a:t>
                      </a:r>
                      <a:r>
                        <a:rPr lang="en-US" sz="2000" kern="100" spc="10">
                          <a:effectLst/>
                        </a:rPr>
                        <a:t>T2</a:t>
                      </a:r>
                      <a:endParaRPr lang="zh-CN" sz="2000" kern="100" spc="10">
                        <a:effectLst/>
                        <a:latin typeface="方正宋一简体"/>
                        <a:cs typeface="Times New Roman" panose="02020603050405020304"/>
                      </a:endParaRPr>
                    </a:p>
                  </a:txBody>
                  <a:tcPr marL="68580" marR="68580" marT="0" marB="0" anchor="ctr"/>
                </a:tc>
              </a:tr>
              <a:tr h="414040">
                <a:tc>
                  <a:txBody>
                    <a:bodyPr/>
                    <a:lstStyle/>
                    <a:p>
                      <a:pPr marL="0" marR="0" indent="259080" algn="ctr">
                        <a:lnSpc>
                          <a:spcPts val="1560"/>
                        </a:lnSpc>
                        <a:spcBef>
                          <a:spcPts val="45"/>
                        </a:spcBef>
                        <a:spcAft>
                          <a:spcPts val="45"/>
                        </a:spcAft>
                      </a:pPr>
                      <a:r>
                        <a:rPr lang="en-US" sz="2000" kern="100" spc="10">
                          <a:effectLst/>
                        </a:rPr>
                        <a:t>t0</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1000</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r>
              <a:tr h="414020">
                <a:tc>
                  <a:txBody>
                    <a:bodyPr/>
                    <a:lstStyle/>
                    <a:p>
                      <a:pPr marL="0" marR="0" indent="259080" algn="ctr">
                        <a:lnSpc>
                          <a:spcPts val="1560"/>
                        </a:lnSpc>
                        <a:spcBef>
                          <a:spcPts val="45"/>
                        </a:spcBef>
                        <a:spcAft>
                          <a:spcPts val="45"/>
                        </a:spcAft>
                      </a:pPr>
                      <a:r>
                        <a:rPr lang="en-US" sz="2000" kern="100" spc="10">
                          <a:effectLst/>
                        </a:rPr>
                        <a:t>t1</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Find R</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r>
              <a:tr h="414040">
                <a:tc>
                  <a:txBody>
                    <a:bodyPr/>
                    <a:lstStyle/>
                    <a:p>
                      <a:pPr marL="0" marR="0" indent="259080" algn="ctr">
                        <a:lnSpc>
                          <a:spcPts val="1560"/>
                        </a:lnSpc>
                        <a:spcBef>
                          <a:spcPts val="45"/>
                        </a:spcBef>
                        <a:spcAft>
                          <a:spcPts val="45"/>
                        </a:spcAft>
                      </a:pPr>
                      <a:r>
                        <a:rPr lang="en-US" sz="2000" kern="100" spc="10" dirty="0">
                          <a:effectLst/>
                        </a:rPr>
                        <a:t>t2</a:t>
                      </a:r>
                      <a:endParaRPr lang="zh-CN" sz="2000" kern="100" spc="10" dirty="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R=R-100</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r>
              <a:tr h="414040">
                <a:tc>
                  <a:txBody>
                    <a:bodyPr/>
                    <a:lstStyle/>
                    <a:p>
                      <a:pPr marL="0" marR="0" indent="259080" algn="ctr">
                        <a:lnSpc>
                          <a:spcPts val="1560"/>
                        </a:lnSpc>
                        <a:spcBef>
                          <a:spcPts val="45"/>
                        </a:spcBef>
                        <a:spcAft>
                          <a:spcPts val="45"/>
                        </a:spcAft>
                      </a:pPr>
                      <a:r>
                        <a:rPr lang="en-US" sz="2000" kern="100" spc="10">
                          <a:effectLst/>
                        </a:rPr>
                        <a:t>t3</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Update R</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r>
              <a:tr h="414040">
                <a:tc>
                  <a:txBody>
                    <a:bodyPr/>
                    <a:lstStyle/>
                    <a:p>
                      <a:pPr marL="0" marR="0" indent="259080" algn="ctr">
                        <a:lnSpc>
                          <a:spcPts val="1560"/>
                        </a:lnSpc>
                        <a:spcBef>
                          <a:spcPts val="45"/>
                        </a:spcBef>
                        <a:spcAft>
                          <a:spcPts val="45"/>
                        </a:spcAft>
                      </a:pPr>
                      <a:r>
                        <a:rPr lang="en-US" sz="2000" kern="100" spc="10">
                          <a:effectLst/>
                        </a:rPr>
                        <a:t>t4</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dirty="0">
                          <a:effectLst/>
                        </a:rPr>
                        <a:t> </a:t>
                      </a:r>
                      <a:endParaRPr lang="zh-CN" sz="2000" kern="100" spc="10" dirty="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900</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Find R</a:t>
                      </a:r>
                      <a:endParaRPr lang="zh-CN" sz="2000" kern="100" spc="10">
                        <a:effectLst/>
                        <a:latin typeface="方正宋一简体"/>
                        <a:cs typeface="Times New Roman" panose="02020603050405020304"/>
                      </a:endParaRPr>
                    </a:p>
                  </a:txBody>
                  <a:tcPr marL="68580" marR="68580" marT="0" marB="0" anchor="ctr"/>
                </a:tc>
              </a:tr>
              <a:tr h="414040">
                <a:tc>
                  <a:txBody>
                    <a:bodyPr/>
                    <a:lstStyle/>
                    <a:p>
                      <a:pPr marL="0" marR="0" indent="259080" algn="ctr">
                        <a:lnSpc>
                          <a:spcPts val="1560"/>
                        </a:lnSpc>
                        <a:spcBef>
                          <a:spcPts val="45"/>
                        </a:spcBef>
                        <a:spcAft>
                          <a:spcPts val="45"/>
                        </a:spcAft>
                      </a:pPr>
                      <a:r>
                        <a:rPr lang="en-US" sz="2000" kern="100" spc="10">
                          <a:effectLst/>
                        </a:rPr>
                        <a:t>t5</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ROLLBACK</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dirty="0">
                          <a:effectLst/>
                        </a:rPr>
                        <a:t> </a:t>
                      </a:r>
                      <a:endParaRPr lang="zh-CN" sz="2000" kern="100" spc="10" dirty="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r>
              <a:tr h="414040">
                <a:tc>
                  <a:txBody>
                    <a:bodyPr/>
                    <a:lstStyle/>
                    <a:p>
                      <a:pPr marL="0" marR="0" indent="259080" algn="ctr">
                        <a:lnSpc>
                          <a:spcPts val="1560"/>
                        </a:lnSpc>
                        <a:spcBef>
                          <a:spcPts val="45"/>
                        </a:spcBef>
                        <a:spcAft>
                          <a:spcPts val="45"/>
                        </a:spcAft>
                      </a:pPr>
                      <a:r>
                        <a:rPr lang="en-US" sz="2000" kern="100" spc="10" dirty="0">
                          <a:effectLst/>
                        </a:rPr>
                        <a:t>t6</a:t>
                      </a:r>
                      <a:endParaRPr lang="zh-CN" sz="2000" kern="100" spc="10" dirty="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1000</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dirty="0">
                          <a:effectLst/>
                        </a:rPr>
                        <a:t> </a:t>
                      </a:r>
                      <a:endParaRPr lang="zh-CN" sz="2000" kern="100" spc="10" dirty="0">
                        <a:effectLst/>
                        <a:latin typeface="方正宋一简体"/>
                        <a:cs typeface="Times New Roman" panose="02020603050405020304"/>
                      </a:endParaRPr>
                    </a:p>
                  </a:txBody>
                  <a:tcPr marL="68580" marR="68580" marT="0" marB="0" anchor="ctr"/>
                </a:tc>
              </a:tr>
            </a:tbl>
          </a:graphicData>
        </a:graphic>
      </p:graphicFrame>
      <p:sp>
        <p:nvSpPr>
          <p:cNvPr id="4" name="标题 1"/>
          <p:cNvSpPr>
            <a:spLocks noGrp="1"/>
          </p:cNvSpPr>
          <p:nvPr>
            <p:ph type="title"/>
          </p:nvPr>
        </p:nvSpPr>
        <p:spPr>
          <a:xfrm>
            <a:off x="1804988" y="217012"/>
            <a:ext cx="5791200" cy="757237"/>
          </a:xfrm>
        </p:spPr>
        <p:txBody>
          <a:bodyPr/>
          <a:p>
            <a:pPr eaLnBrk="1" hangingPunct="1"/>
            <a:r>
              <a:rPr lang="zh-CN" altLang="en-US" sz="2800" dirty="0">
                <a:solidFill>
                  <a:srgbClr val="660033"/>
                </a:solidFill>
                <a:latin typeface="+mn-lt"/>
                <a:ea typeface="+mn-ea"/>
                <a:cs typeface="+mn-cs"/>
              </a:rPr>
              <a:t>（四）事务并发操作引起的问题</a:t>
            </a:r>
            <a:endParaRPr lang="en-US" altLang="zh-CN" sz="2800" dirty="0">
              <a:solidFill>
                <a:srgbClr val="660033"/>
              </a:solidFill>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71">
                                            <p:txEl>
                                              <p:pRg st="4294967295" end="4294967295"/>
                                            </p:txEl>
                                          </p:spTgt>
                                        </p:tgtEl>
                                        <p:attrNameLst>
                                          <p:attrName>style.visibility</p:attrName>
                                        </p:attrNameLst>
                                      </p:cBhvr>
                                      <p:to>
                                        <p:strVal val="visible"/>
                                      </p:to>
                                    </p:set>
                                    <p:animEffect transition="in" filter="wipe(down)">
                                      <p:cBhvr>
                                        <p:cTn id="7" dur="500"/>
                                        <p:tgtEl>
                                          <p:spTgt spid="7171">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171">
                                            <p:txEl>
                                              <p:pRg st="4294967295" end="4294967295"/>
                                            </p:txEl>
                                          </p:spTgt>
                                        </p:tgtEl>
                                        <p:attrNameLst>
                                          <p:attrName>style.visibility</p:attrName>
                                        </p:attrNameLst>
                                      </p:cBhvr>
                                      <p:to>
                                        <p:strVal val="visible"/>
                                      </p:to>
                                    </p:set>
                                    <p:animEffect transition="in" filter="wipe(down)">
                                      <p:cBhvr>
                                        <p:cTn id="12" dur="500"/>
                                        <p:tgtEl>
                                          <p:spTgt spid="7171">
                                            <p:txEl>
                                              <p:p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171">
                                            <p:txEl>
                                              <p:pRg st="0" end="0"/>
                                            </p:txEl>
                                          </p:spTgt>
                                        </p:tgtEl>
                                        <p:attrNameLst>
                                          <p:attrName>style.visibility</p:attrName>
                                        </p:attrNameLst>
                                      </p:cBhvr>
                                      <p:to>
                                        <p:strVal val="visible"/>
                                      </p:to>
                                    </p:set>
                                    <p:animEffect transition="in" filter="wipe(down)">
                                      <p:cBhvr>
                                        <p:cTn id="17" dur="500"/>
                                        <p:tgtEl>
                                          <p:spTgt spid="7171">
                                            <p:txEl>
                                              <p:pRg st="0" end="0"/>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up)">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4"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467544" y="1196752"/>
            <a:ext cx="7825313" cy="801648"/>
          </a:xfrm>
        </p:spPr>
        <p:txBody>
          <a:bodyPr/>
          <a:lstStyle/>
          <a:p>
            <a:pPr lvl="1"/>
            <a:r>
              <a:rPr lang="en-US" altLang="zh-CN" sz="2800" b="1" dirty="0">
                <a:solidFill>
                  <a:srgbClr val="990000"/>
                </a:solidFill>
                <a:sym typeface="+mn-ea"/>
              </a:rPr>
              <a:t>3</a:t>
            </a:r>
            <a:r>
              <a:rPr lang="zh-CN" altLang="zh-CN" sz="2800" b="1" dirty="0">
                <a:solidFill>
                  <a:srgbClr val="990000"/>
                </a:solidFill>
                <a:sym typeface="+mn-ea"/>
              </a:rPr>
              <a:t>．不可重复读（</a:t>
            </a:r>
            <a:r>
              <a:rPr lang="en-US" altLang="zh-CN" sz="2800" b="1" dirty="0">
                <a:solidFill>
                  <a:srgbClr val="990000"/>
                </a:solidFill>
                <a:sym typeface="+mn-ea"/>
              </a:rPr>
              <a:t>Non-repeatable Reads</a:t>
            </a:r>
            <a:r>
              <a:rPr lang="zh-CN" altLang="zh-CN" sz="2800" b="1" dirty="0">
                <a:solidFill>
                  <a:srgbClr val="990000"/>
                </a:solidFill>
                <a:sym typeface="+mn-ea"/>
              </a:rPr>
              <a:t>）</a:t>
            </a:r>
            <a:endParaRPr lang="zh-CN" altLang="zh-CN" sz="2800" b="1" dirty="0">
              <a:solidFill>
                <a:srgbClr val="990000"/>
              </a:solidFill>
              <a:sym typeface="+mn-ea"/>
            </a:endParaRPr>
          </a:p>
        </p:txBody>
      </p:sp>
      <p:graphicFrame>
        <p:nvGraphicFramePr>
          <p:cNvPr id="3" name="表格 2"/>
          <p:cNvGraphicFramePr>
            <a:graphicFrameLocks noGrp="1"/>
          </p:cNvGraphicFramePr>
          <p:nvPr>
            <p:custDataLst>
              <p:tags r:id="rId1"/>
            </p:custDataLst>
          </p:nvPr>
        </p:nvGraphicFramePr>
        <p:xfrm>
          <a:off x="1187624" y="2132856"/>
          <a:ext cx="7560841" cy="3816414"/>
        </p:xfrm>
        <a:graphic>
          <a:graphicData uri="http://schemas.openxmlformats.org/drawingml/2006/table">
            <a:tbl>
              <a:tblPr firstRow="1" firstCol="1" lastRow="1" lastCol="1" bandRow="1" bandCol="1">
                <a:tableStyleId>{69CF1AB2-1976-4502-BF36-3FF5EA218861}</a:tableStyleId>
              </a:tblPr>
              <a:tblGrid>
                <a:gridCol w="1450187"/>
                <a:gridCol w="2312761"/>
                <a:gridCol w="2059873"/>
                <a:gridCol w="1738020"/>
              </a:tblGrid>
              <a:tr h="545202">
                <a:tc>
                  <a:txBody>
                    <a:bodyPr/>
                    <a:lstStyle/>
                    <a:p>
                      <a:pPr marL="0" marR="0" indent="259080" algn="ctr">
                        <a:lnSpc>
                          <a:spcPts val="1560"/>
                        </a:lnSpc>
                        <a:spcBef>
                          <a:spcPts val="45"/>
                        </a:spcBef>
                        <a:spcAft>
                          <a:spcPts val="45"/>
                        </a:spcAft>
                      </a:pPr>
                      <a:r>
                        <a:rPr lang="zh-CN" sz="2000" kern="100" spc="10" dirty="0">
                          <a:effectLst/>
                        </a:rPr>
                        <a:t>时</a:t>
                      </a:r>
                      <a:r>
                        <a:rPr lang="en-US" sz="2000" kern="100" spc="10" dirty="0">
                          <a:effectLst/>
                        </a:rPr>
                        <a:t>    </a:t>
                      </a:r>
                      <a:r>
                        <a:rPr lang="zh-CN" sz="2000" kern="100" spc="10" dirty="0">
                          <a:effectLst/>
                        </a:rPr>
                        <a:t>间</a:t>
                      </a:r>
                      <a:endParaRPr lang="zh-CN" sz="2000" kern="100" spc="10" dirty="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zh-CN" sz="2000" kern="100" spc="10" dirty="0">
                          <a:effectLst/>
                        </a:rPr>
                        <a:t>事务</a:t>
                      </a:r>
                      <a:r>
                        <a:rPr lang="en-US" sz="2000" kern="100" spc="10" dirty="0">
                          <a:effectLst/>
                        </a:rPr>
                        <a:t>T1</a:t>
                      </a:r>
                      <a:endParaRPr lang="zh-CN" sz="2000" kern="100" spc="10" dirty="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R</a:t>
                      </a:r>
                      <a:r>
                        <a:rPr lang="zh-CN" sz="2000" kern="100" spc="10">
                          <a:effectLst/>
                        </a:rPr>
                        <a:t>的值</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zh-CN" sz="2000" kern="100" spc="10">
                          <a:effectLst/>
                        </a:rPr>
                        <a:t>事务</a:t>
                      </a:r>
                      <a:r>
                        <a:rPr lang="en-US" sz="2000" kern="100" spc="10">
                          <a:effectLst/>
                        </a:rPr>
                        <a:t>T2</a:t>
                      </a:r>
                      <a:endParaRPr lang="zh-CN" sz="2000" kern="100" spc="10">
                        <a:effectLst/>
                        <a:latin typeface="方正宋一简体"/>
                        <a:cs typeface="Times New Roman" panose="02020603050405020304"/>
                      </a:endParaRPr>
                    </a:p>
                  </a:txBody>
                  <a:tcPr marL="68580" marR="68580" marT="0" marB="0" anchor="ctr"/>
                </a:tc>
              </a:tr>
              <a:tr h="545202">
                <a:tc>
                  <a:txBody>
                    <a:bodyPr/>
                    <a:lstStyle/>
                    <a:p>
                      <a:pPr marL="0" marR="0" indent="0" algn="ctr">
                        <a:lnSpc>
                          <a:spcPts val="1560"/>
                        </a:lnSpc>
                        <a:spcBef>
                          <a:spcPts val="45"/>
                        </a:spcBef>
                        <a:spcAft>
                          <a:spcPts val="45"/>
                        </a:spcAft>
                      </a:pPr>
                      <a:r>
                        <a:rPr lang="en-US" sz="2000" kern="100" spc="10" dirty="0">
                          <a:effectLst/>
                        </a:rPr>
                        <a:t>t0</a:t>
                      </a:r>
                      <a:endParaRPr lang="zh-CN" sz="2000" kern="100" spc="10" dirty="0">
                        <a:effectLst/>
                        <a:latin typeface="方正宋一简体"/>
                        <a:cs typeface="Times New Roman" panose="02020603050405020304"/>
                      </a:endParaRPr>
                    </a:p>
                  </a:txBody>
                  <a:tcPr marL="0" marR="0" marT="0" marB="0" anchor="ctr"/>
                </a:tc>
                <a:tc>
                  <a:txBody>
                    <a:bodyPr/>
                    <a:lstStyle/>
                    <a:p>
                      <a:pPr marL="0" marR="0" indent="25908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1000</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r>
              <a:tr h="545202">
                <a:tc>
                  <a:txBody>
                    <a:bodyPr/>
                    <a:lstStyle/>
                    <a:p>
                      <a:pPr marL="0" marR="0" indent="0" algn="ctr">
                        <a:lnSpc>
                          <a:spcPts val="1560"/>
                        </a:lnSpc>
                        <a:spcBef>
                          <a:spcPts val="45"/>
                        </a:spcBef>
                        <a:spcAft>
                          <a:spcPts val="45"/>
                        </a:spcAft>
                      </a:pPr>
                      <a:r>
                        <a:rPr lang="en-US" sz="2000" kern="100" spc="10" dirty="0">
                          <a:effectLst/>
                        </a:rPr>
                        <a:t>t1</a:t>
                      </a:r>
                      <a:endParaRPr lang="zh-CN" sz="2000" kern="100" spc="10" dirty="0">
                        <a:effectLst/>
                        <a:latin typeface="方正宋一简体"/>
                        <a:cs typeface="Times New Roman" panose="02020603050405020304"/>
                      </a:endParaRPr>
                    </a:p>
                  </a:txBody>
                  <a:tcPr marL="0" marR="0" marT="0" marB="0" anchor="ctr"/>
                </a:tc>
                <a:tc>
                  <a:txBody>
                    <a:bodyPr/>
                    <a:lstStyle/>
                    <a:p>
                      <a:pPr marL="0" marR="0" indent="259080" algn="ctr">
                        <a:lnSpc>
                          <a:spcPts val="1560"/>
                        </a:lnSpc>
                        <a:spcBef>
                          <a:spcPts val="45"/>
                        </a:spcBef>
                        <a:spcAft>
                          <a:spcPts val="45"/>
                        </a:spcAft>
                      </a:pPr>
                      <a:r>
                        <a:rPr lang="en-US" sz="2000" kern="100" spc="10">
                          <a:effectLst/>
                        </a:rPr>
                        <a:t>Find R</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r>
              <a:tr h="545202">
                <a:tc>
                  <a:txBody>
                    <a:bodyPr/>
                    <a:lstStyle/>
                    <a:p>
                      <a:pPr marL="0" marR="0" indent="0" algn="ctr">
                        <a:lnSpc>
                          <a:spcPts val="1560"/>
                        </a:lnSpc>
                        <a:spcBef>
                          <a:spcPts val="45"/>
                        </a:spcBef>
                        <a:spcAft>
                          <a:spcPts val="45"/>
                        </a:spcAft>
                      </a:pPr>
                      <a:r>
                        <a:rPr lang="en-US" sz="2000" kern="100" spc="10" dirty="0">
                          <a:effectLst/>
                        </a:rPr>
                        <a:t>t2</a:t>
                      </a:r>
                      <a:endParaRPr lang="zh-CN" sz="2000" kern="100" spc="10" dirty="0">
                        <a:effectLst/>
                        <a:latin typeface="方正宋一简体"/>
                        <a:cs typeface="Times New Roman" panose="02020603050405020304"/>
                      </a:endParaRPr>
                    </a:p>
                  </a:txBody>
                  <a:tcPr marL="0" marR="0" marT="0" marB="0" anchor="ctr"/>
                </a:tc>
                <a:tc>
                  <a:txBody>
                    <a:bodyPr/>
                    <a:lstStyle/>
                    <a:p>
                      <a:pPr marL="0" marR="0" indent="25908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c>
                  <a:txBody>
                    <a:bodyPr/>
                    <a:lstStyle/>
                    <a:p>
                      <a:pPr marL="0" marR="0" indent="0" algn="ctr">
                        <a:lnSpc>
                          <a:spcPts val="1560"/>
                        </a:lnSpc>
                        <a:spcBef>
                          <a:spcPts val="45"/>
                        </a:spcBef>
                        <a:spcAft>
                          <a:spcPts val="45"/>
                        </a:spcAft>
                      </a:pPr>
                      <a:r>
                        <a:rPr lang="en-US" sz="2000" kern="100" spc="10" dirty="0">
                          <a:effectLst/>
                        </a:rPr>
                        <a:t>Find R</a:t>
                      </a:r>
                      <a:endParaRPr lang="zh-CN" sz="2000" kern="100" spc="10" dirty="0">
                        <a:effectLst/>
                        <a:latin typeface="方正宋一简体"/>
                        <a:cs typeface="Times New Roman" panose="02020603050405020304"/>
                      </a:endParaRPr>
                    </a:p>
                  </a:txBody>
                  <a:tcPr marL="68580" marR="68580" marT="0" marB="0" anchor="ctr"/>
                </a:tc>
              </a:tr>
              <a:tr h="545202">
                <a:tc>
                  <a:txBody>
                    <a:bodyPr/>
                    <a:lstStyle/>
                    <a:p>
                      <a:pPr marL="0" marR="0" indent="0" algn="ctr">
                        <a:lnSpc>
                          <a:spcPts val="1560"/>
                        </a:lnSpc>
                        <a:spcBef>
                          <a:spcPts val="45"/>
                        </a:spcBef>
                        <a:spcAft>
                          <a:spcPts val="45"/>
                        </a:spcAft>
                      </a:pPr>
                      <a:r>
                        <a:rPr lang="en-US" sz="2000" kern="100" spc="10" dirty="0">
                          <a:effectLst/>
                        </a:rPr>
                        <a:t>t3</a:t>
                      </a:r>
                      <a:endParaRPr lang="zh-CN" sz="2000" kern="100" spc="10" dirty="0">
                        <a:effectLst/>
                        <a:latin typeface="方正宋一简体"/>
                        <a:cs typeface="Times New Roman" panose="02020603050405020304"/>
                      </a:endParaRPr>
                    </a:p>
                  </a:txBody>
                  <a:tcPr marL="0" marR="0" marT="0" marB="0" anchor="ctr"/>
                </a:tc>
                <a:tc>
                  <a:txBody>
                    <a:bodyPr/>
                    <a:lstStyle/>
                    <a:p>
                      <a:pPr marL="0" marR="0" indent="25908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c>
                  <a:txBody>
                    <a:bodyPr/>
                    <a:lstStyle/>
                    <a:p>
                      <a:pPr marL="0" marR="0" indent="25908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c>
                  <a:txBody>
                    <a:bodyPr/>
                    <a:lstStyle/>
                    <a:p>
                      <a:pPr marL="0" marR="0" indent="0" algn="ctr">
                        <a:lnSpc>
                          <a:spcPts val="1560"/>
                        </a:lnSpc>
                        <a:spcBef>
                          <a:spcPts val="45"/>
                        </a:spcBef>
                        <a:spcAft>
                          <a:spcPts val="45"/>
                        </a:spcAft>
                      </a:pPr>
                      <a:r>
                        <a:rPr lang="en-US" sz="2000" kern="100" spc="10" dirty="0">
                          <a:effectLst/>
                        </a:rPr>
                        <a:t>R=R-200</a:t>
                      </a:r>
                      <a:endParaRPr lang="en-US" sz="2000" kern="100" spc="10" dirty="0">
                        <a:effectLst/>
                      </a:endParaRPr>
                    </a:p>
                  </a:txBody>
                  <a:tcPr marL="68580" marR="68580" marT="0" marB="0" anchor="ctr"/>
                </a:tc>
              </a:tr>
              <a:tr h="545202">
                <a:tc>
                  <a:txBody>
                    <a:bodyPr/>
                    <a:lstStyle/>
                    <a:p>
                      <a:pPr marL="0" marR="0" algn="ctr">
                        <a:lnSpc>
                          <a:spcPts val="1560"/>
                        </a:lnSpc>
                        <a:spcBef>
                          <a:spcPts val="45"/>
                        </a:spcBef>
                        <a:spcAft>
                          <a:spcPts val="45"/>
                        </a:spcAft>
                      </a:pPr>
                      <a:r>
                        <a:rPr lang="en-US" sz="2000" kern="100" spc="10" dirty="0">
                          <a:effectLst/>
                        </a:rPr>
                        <a:t>t4</a:t>
                      </a:r>
                      <a:endParaRPr lang="zh-CN" sz="2000" kern="100" spc="10" dirty="0">
                        <a:effectLst/>
                        <a:latin typeface="方正宋一简体"/>
                        <a:cs typeface="Times New Roman" panose="02020603050405020304"/>
                      </a:endParaRPr>
                    </a:p>
                  </a:txBody>
                  <a:tcPr marL="68580" marR="68580" marT="0" marB="0" anchor="ctr"/>
                </a:tc>
                <a:tc>
                  <a:txBody>
                    <a:bodyPr/>
                    <a:lstStyle/>
                    <a:p>
                      <a:pPr marL="0" marR="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c>
                  <a:txBody>
                    <a:bodyPr/>
                    <a:lstStyle/>
                    <a:p>
                      <a:pPr marL="0" marR="0" algn="ctr">
                        <a:lnSpc>
                          <a:spcPts val="1560"/>
                        </a:lnSpc>
                        <a:spcBef>
                          <a:spcPts val="45"/>
                        </a:spcBef>
                        <a:spcAft>
                          <a:spcPts val="45"/>
                        </a:spcAft>
                      </a:pPr>
                      <a:r>
                        <a:rPr lang="en-US" sz="2000" kern="100" spc="10">
                          <a:effectLst/>
                        </a:rPr>
                        <a:t> </a:t>
                      </a:r>
                      <a:endParaRPr lang="zh-CN" sz="2000" kern="100" spc="10">
                        <a:effectLst/>
                        <a:latin typeface="方正宋一简体"/>
                        <a:cs typeface="Times New Roman" panose="02020603050405020304"/>
                      </a:endParaRPr>
                    </a:p>
                  </a:txBody>
                  <a:tcPr marL="68580" marR="68580" marT="0" marB="0" anchor="ctr"/>
                </a:tc>
                <a:tc>
                  <a:txBody>
                    <a:bodyPr/>
                    <a:lstStyle/>
                    <a:p>
                      <a:pPr marL="0" marR="0" algn="ctr">
                        <a:lnSpc>
                          <a:spcPts val="1560"/>
                        </a:lnSpc>
                        <a:spcBef>
                          <a:spcPts val="45"/>
                        </a:spcBef>
                        <a:spcAft>
                          <a:spcPts val="45"/>
                        </a:spcAft>
                      </a:pPr>
                      <a:r>
                        <a:rPr lang="en-US" sz="2000" kern="100" spc="10">
                          <a:effectLst/>
                        </a:rPr>
                        <a:t>Update R</a:t>
                      </a:r>
                      <a:endParaRPr lang="zh-CN" sz="2000" kern="100" spc="10">
                        <a:effectLst/>
                        <a:latin typeface="方正宋一简体"/>
                        <a:cs typeface="Times New Roman" panose="02020603050405020304"/>
                      </a:endParaRPr>
                    </a:p>
                  </a:txBody>
                  <a:tcPr marL="68580" marR="68580" marT="0" marB="0" anchor="ctr"/>
                </a:tc>
              </a:tr>
              <a:tr h="545202">
                <a:tc>
                  <a:txBody>
                    <a:bodyPr/>
                    <a:lstStyle/>
                    <a:p>
                      <a:pPr marL="0" marR="0" algn="ctr">
                        <a:lnSpc>
                          <a:spcPts val="1560"/>
                        </a:lnSpc>
                        <a:spcBef>
                          <a:spcPts val="45"/>
                        </a:spcBef>
                        <a:spcAft>
                          <a:spcPts val="45"/>
                        </a:spcAft>
                      </a:pPr>
                      <a:r>
                        <a:rPr lang="en-US" sz="2000" kern="100" spc="10">
                          <a:effectLst/>
                        </a:rPr>
                        <a:t>t5</a:t>
                      </a:r>
                      <a:endParaRPr lang="zh-CN" sz="2000" kern="100" spc="10">
                        <a:effectLst/>
                        <a:latin typeface="方正宋一简体"/>
                        <a:cs typeface="Times New Roman" panose="02020603050405020304"/>
                      </a:endParaRPr>
                    </a:p>
                  </a:txBody>
                  <a:tcPr marL="68580" marR="68580" marT="0" marB="0" anchor="ctr"/>
                </a:tc>
                <a:tc>
                  <a:txBody>
                    <a:bodyPr/>
                    <a:lstStyle/>
                    <a:p>
                      <a:pPr marL="0" marR="0" algn="ctr">
                        <a:lnSpc>
                          <a:spcPts val="1560"/>
                        </a:lnSpc>
                        <a:spcBef>
                          <a:spcPts val="45"/>
                        </a:spcBef>
                        <a:spcAft>
                          <a:spcPts val="45"/>
                        </a:spcAft>
                      </a:pPr>
                      <a:r>
                        <a:rPr lang="en-US" sz="2000" kern="100" spc="10">
                          <a:effectLst/>
                        </a:rPr>
                        <a:t>Find R</a:t>
                      </a:r>
                      <a:endParaRPr lang="zh-CN" sz="2000" kern="100" spc="10">
                        <a:effectLst/>
                        <a:latin typeface="方正宋一简体"/>
                        <a:cs typeface="Times New Roman" panose="02020603050405020304"/>
                      </a:endParaRPr>
                    </a:p>
                  </a:txBody>
                  <a:tcPr marL="68580" marR="68580" marT="0" marB="0" anchor="ctr"/>
                </a:tc>
                <a:tc>
                  <a:txBody>
                    <a:bodyPr/>
                    <a:lstStyle/>
                    <a:p>
                      <a:pPr marL="0" marR="0" algn="ctr">
                        <a:lnSpc>
                          <a:spcPts val="1560"/>
                        </a:lnSpc>
                        <a:spcBef>
                          <a:spcPts val="45"/>
                        </a:spcBef>
                        <a:spcAft>
                          <a:spcPts val="45"/>
                        </a:spcAft>
                      </a:pPr>
                      <a:r>
                        <a:rPr lang="en-US" sz="2000" kern="100" spc="10">
                          <a:effectLst/>
                        </a:rPr>
                        <a:t>800</a:t>
                      </a:r>
                      <a:endParaRPr lang="zh-CN" sz="2000" kern="100" spc="10">
                        <a:effectLst/>
                        <a:latin typeface="方正宋一简体"/>
                        <a:cs typeface="Times New Roman" panose="02020603050405020304"/>
                      </a:endParaRPr>
                    </a:p>
                  </a:txBody>
                  <a:tcPr marL="68580" marR="68580" marT="0" marB="0" anchor="ctr"/>
                </a:tc>
                <a:tc>
                  <a:txBody>
                    <a:bodyPr/>
                    <a:lstStyle/>
                    <a:p>
                      <a:pPr marL="0" marR="0" algn="ctr">
                        <a:lnSpc>
                          <a:spcPts val="1560"/>
                        </a:lnSpc>
                        <a:spcBef>
                          <a:spcPts val="45"/>
                        </a:spcBef>
                        <a:spcAft>
                          <a:spcPts val="45"/>
                        </a:spcAft>
                      </a:pPr>
                      <a:r>
                        <a:rPr lang="en-US" sz="2000" kern="100" spc="10" dirty="0">
                          <a:effectLst/>
                        </a:rPr>
                        <a:t> </a:t>
                      </a:r>
                      <a:endParaRPr lang="zh-CN" sz="2000" kern="100" spc="10" dirty="0">
                        <a:effectLst/>
                        <a:latin typeface="方正宋一简体"/>
                        <a:cs typeface="Times New Roman" panose="02020603050405020304"/>
                      </a:endParaRPr>
                    </a:p>
                  </a:txBody>
                  <a:tcPr marL="68580" marR="68580" marT="0" marB="0" anchor="ctr"/>
                </a:tc>
              </a:tr>
            </a:tbl>
          </a:graphicData>
        </a:graphic>
      </p:graphicFrame>
      <p:sp>
        <p:nvSpPr>
          <p:cNvPr id="4" name="标题 1"/>
          <p:cNvSpPr>
            <a:spLocks noGrp="1"/>
          </p:cNvSpPr>
          <p:nvPr>
            <p:ph type="title"/>
          </p:nvPr>
        </p:nvSpPr>
        <p:spPr>
          <a:xfrm>
            <a:off x="1804988" y="217012"/>
            <a:ext cx="5791200" cy="757237"/>
          </a:xfrm>
        </p:spPr>
        <p:txBody>
          <a:bodyPr/>
          <a:p>
            <a:pPr eaLnBrk="1" hangingPunct="1"/>
            <a:r>
              <a:rPr lang="zh-CN" altLang="en-US" sz="2800" dirty="0">
                <a:solidFill>
                  <a:srgbClr val="660033"/>
                </a:solidFill>
                <a:latin typeface="+mn-lt"/>
                <a:ea typeface="+mn-ea"/>
                <a:cs typeface="+mn-cs"/>
              </a:rPr>
              <a:t>（四）事务并发操作引起的问题</a:t>
            </a:r>
            <a:endParaRPr lang="en-US" altLang="zh-CN" sz="2800" dirty="0">
              <a:solidFill>
                <a:srgbClr val="660033"/>
              </a:solidFill>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71">
                                            <p:txEl>
                                              <p:pRg st="4294967295" end="4294967295"/>
                                            </p:txEl>
                                          </p:spTgt>
                                        </p:tgtEl>
                                        <p:attrNameLst>
                                          <p:attrName>style.visibility</p:attrName>
                                        </p:attrNameLst>
                                      </p:cBhvr>
                                      <p:to>
                                        <p:strVal val="visible"/>
                                      </p:to>
                                    </p:set>
                                    <p:animEffect transition="in" filter="wipe(down)">
                                      <p:cBhvr>
                                        <p:cTn id="7" dur="500"/>
                                        <p:tgtEl>
                                          <p:spTgt spid="7171">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171">
                                            <p:txEl>
                                              <p:pRg st="4294967295" end="4294967295"/>
                                            </p:txEl>
                                          </p:spTgt>
                                        </p:tgtEl>
                                        <p:attrNameLst>
                                          <p:attrName>style.visibility</p:attrName>
                                        </p:attrNameLst>
                                      </p:cBhvr>
                                      <p:to>
                                        <p:strVal val="visible"/>
                                      </p:to>
                                    </p:set>
                                    <p:animEffect transition="in" filter="wipe(down)">
                                      <p:cBhvr>
                                        <p:cTn id="12" dur="500"/>
                                        <p:tgtEl>
                                          <p:spTgt spid="7171">
                                            <p:txEl>
                                              <p:p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171">
                                            <p:txEl>
                                              <p:pRg st="0" end="0"/>
                                            </p:txEl>
                                          </p:spTgt>
                                        </p:tgtEl>
                                        <p:attrNameLst>
                                          <p:attrName>style.visibility</p:attrName>
                                        </p:attrNameLst>
                                      </p:cBhvr>
                                      <p:to>
                                        <p:strVal val="visible"/>
                                      </p:to>
                                    </p:set>
                                    <p:animEffect transition="in" filter="wipe(down)">
                                      <p:cBhvr>
                                        <p:cTn id="17" dur="500"/>
                                        <p:tgtEl>
                                          <p:spTgt spid="7171">
                                            <p:txEl>
                                              <p:pRg st="0" end="0"/>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4"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611505" y="1412240"/>
            <a:ext cx="8136890" cy="2133600"/>
          </a:xfrm>
        </p:spPr>
        <p:txBody>
          <a:bodyPr/>
          <a:lstStyle/>
          <a:p>
            <a:pPr lvl="1">
              <a:lnSpc>
                <a:spcPct val="150000"/>
              </a:lnSpc>
            </a:pPr>
            <a:r>
              <a:rPr lang="en-US" altLang="zh-CN" sz="2000" dirty="0">
                <a:solidFill>
                  <a:schemeClr val="accent4">
                    <a:lumMod val="60000"/>
                    <a:lumOff val="40000"/>
                  </a:schemeClr>
                </a:solidFill>
                <a:sym typeface="+mn-ea"/>
              </a:rPr>
              <a:t>MySQL</a:t>
            </a:r>
            <a:r>
              <a:rPr lang="zh-CN" altLang="zh-CN" sz="2000" dirty="0">
                <a:solidFill>
                  <a:schemeClr val="accent4">
                    <a:lumMod val="60000"/>
                    <a:lumOff val="40000"/>
                  </a:schemeClr>
                </a:solidFill>
                <a:sym typeface="+mn-ea"/>
              </a:rPr>
              <a:t>通过</a:t>
            </a:r>
            <a:r>
              <a:rPr lang="zh-CN" altLang="zh-CN" sz="2000" dirty="0">
                <a:solidFill>
                  <a:srgbClr val="990000"/>
                </a:solidFill>
                <a:sym typeface="+mn-ea"/>
              </a:rPr>
              <a:t>锁</a:t>
            </a:r>
            <a:r>
              <a:rPr lang="zh-CN" altLang="zh-CN" sz="2000" dirty="0">
                <a:solidFill>
                  <a:schemeClr val="accent4">
                    <a:lumMod val="60000"/>
                    <a:lumOff val="40000"/>
                  </a:schemeClr>
                </a:solidFill>
                <a:sym typeface="+mn-ea"/>
              </a:rPr>
              <a:t>来防止数据并发操作过程中引起的问题。</a:t>
            </a:r>
            <a:endParaRPr lang="en-US" altLang="zh-CN" sz="2000" dirty="0">
              <a:solidFill>
                <a:schemeClr val="accent4">
                  <a:lumMod val="60000"/>
                  <a:lumOff val="40000"/>
                </a:schemeClr>
              </a:solidFill>
              <a:sym typeface="+mn-ea"/>
            </a:endParaRPr>
          </a:p>
          <a:p>
            <a:pPr lvl="1">
              <a:lnSpc>
                <a:spcPct val="150000"/>
              </a:lnSpc>
            </a:pPr>
            <a:r>
              <a:rPr lang="zh-CN" altLang="zh-CN" sz="2000" dirty="0">
                <a:solidFill>
                  <a:schemeClr val="accent4">
                    <a:lumMod val="60000"/>
                    <a:lumOff val="40000"/>
                  </a:schemeClr>
                </a:solidFill>
                <a:sym typeface="+mn-ea"/>
              </a:rPr>
              <a:t>锁就是防止其他事务访问指定资源的手段，它是实现并发控制的主要方法，是多个用户能够同时操作同一个数据库中的数据而不发生数据不一致性现象的重要保障。</a:t>
            </a:r>
            <a:endParaRPr lang="zh-CN" altLang="zh-CN" sz="2000" b="1" dirty="0">
              <a:solidFill>
                <a:schemeClr val="accent4">
                  <a:lumMod val="60000"/>
                  <a:lumOff val="40000"/>
                </a:schemeClr>
              </a:solidFill>
              <a:sym typeface="+mn-ea"/>
            </a:endParaRPr>
          </a:p>
        </p:txBody>
      </p:sp>
      <p:sp>
        <p:nvSpPr>
          <p:cNvPr id="4" name="标题 1"/>
          <p:cNvSpPr>
            <a:spLocks noGrp="1"/>
          </p:cNvSpPr>
          <p:nvPr>
            <p:ph type="title"/>
          </p:nvPr>
        </p:nvSpPr>
        <p:spPr>
          <a:xfrm>
            <a:off x="1446213" y="217012"/>
            <a:ext cx="5791200" cy="757237"/>
          </a:xfrm>
        </p:spPr>
        <p:txBody>
          <a:bodyPr/>
          <a:p>
            <a:pPr eaLnBrk="1" hangingPunct="1"/>
            <a:r>
              <a:rPr lang="zh-CN" altLang="en-US" sz="2800" dirty="0">
                <a:solidFill>
                  <a:srgbClr val="660033"/>
                </a:solidFill>
                <a:latin typeface="+mn-lt"/>
                <a:ea typeface="+mn-ea"/>
                <a:cs typeface="+mn-cs"/>
              </a:rPr>
              <a:t>（六）</a:t>
            </a:r>
            <a:r>
              <a:rPr lang="en-US" altLang="zh-CN" sz="2800" dirty="0">
                <a:solidFill>
                  <a:srgbClr val="660033"/>
                </a:solidFill>
                <a:latin typeface="+mn-lt"/>
                <a:ea typeface="+mn-ea"/>
                <a:cs typeface="+mn-cs"/>
              </a:rPr>
              <a:t>MySQL</a:t>
            </a:r>
            <a:r>
              <a:rPr lang="zh-CN" altLang="en-US" sz="2800" dirty="0">
                <a:solidFill>
                  <a:srgbClr val="660033"/>
                </a:solidFill>
                <a:latin typeface="+mn-lt"/>
                <a:ea typeface="+mn-ea"/>
                <a:cs typeface="+mn-cs"/>
              </a:rPr>
              <a:t>的锁定机制</a:t>
            </a:r>
            <a:endParaRPr lang="en-US" altLang="zh-CN" sz="2800" dirty="0">
              <a:solidFill>
                <a:srgbClr val="660033"/>
              </a:solidFill>
              <a:latin typeface="+mn-lt"/>
              <a:ea typeface="+mn-ea"/>
              <a:cs typeface="+mn-cs"/>
            </a:endParaRPr>
          </a:p>
        </p:txBody>
      </p:sp>
      <p:sp>
        <p:nvSpPr>
          <p:cNvPr id="5" name="文本框 4"/>
          <p:cNvSpPr txBox="1"/>
          <p:nvPr/>
        </p:nvSpPr>
        <p:spPr>
          <a:xfrm>
            <a:off x="2555875" y="3500755"/>
            <a:ext cx="4766945" cy="2122805"/>
          </a:xfrm>
          <a:prstGeom prst="rect">
            <a:avLst/>
          </a:prstGeom>
          <a:noFill/>
        </p:spPr>
        <p:txBody>
          <a:bodyPr wrap="square" rtlCol="0" anchor="t">
            <a:spAutoFit/>
          </a:bodyPr>
          <a:p>
            <a:pPr marL="742950" lvl="1" indent="-285750" algn="l" fontAlgn="base">
              <a:lnSpc>
                <a:spcPct val="150000"/>
              </a:lnSpc>
              <a:spcBef>
                <a:spcPct val="20000"/>
              </a:spcBef>
              <a:buClrTx/>
              <a:buSzTx/>
              <a:buFontTx/>
              <a:buChar char="–"/>
            </a:pPr>
            <a:r>
              <a:rPr lang="en-US" altLang="zh-CN" sz="2000" kern="0" dirty="0">
                <a:solidFill>
                  <a:schemeClr val="accent4">
                    <a:lumMod val="60000"/>
                    <a:lumOff val="40000"/>
                  </a:schemeClr>
                </a:solidFill>
                <a:cs typeface="+mn-ea"/>
                <a:sym typeface="+mn-ea"/>
              </a:rPr>
              <a:t>在MySQL中有3种锁定机制：</a:t>
            </a:r>
            <a:endParaRPr lang="en-US" altLang="zh-CN" sz="2000" kern="0" dirty="0">
              <a:solidFill>
                <a:schemeClr val="accent4">
                  <a:lumMod val="60000"/>
                  <a:lumOff val="40000"/>
                </a:schemeClr>
              </a:solidFill>
              <a:cs typeface="+mn-ea"/>
            </a:endParaRPr>
          </a:p>
          <a:p>
            <a:pPr marL="742950" lvl="1" indent="-285750" algn="l" fontAlgn="base">
              <a:lnSpc>
                <a:spcPct val="150000"/>
              </a:lnSpc>
              <a:spcBef>
                <a:spcPct val="20000"/>
              </a:spcBef>
              <a:buClrTx/>
              <a:buSzTx/>
              <a:buFontTx/>
              <a:buChar char="–"/>
            </a:pPr>
            <a:r>
              <a:rPr lang="en-US" altLang="zh-CN" sz="2000" kern="0" dirty="0">
                <a:solidFill>
                  <a:schemeClr val="accent4">
                    <a:lumMod val="60000"/>
                    <a:lumOff val="40000"/>
                  </a:schemeClr>
                </a:solidFill>
                <a:cs typeface="+mn-ea"/>
                <a:sym typeface="+mn-ea"/>
              </a:rPr>
              <a:t>表级锁定</a:t>
            </a:r>
            <a:endParaRPr lang="en-US" altLang="zh-CN" sz="2000" kern="0" dirty="0">
              <a:solidFill>
                <a:schemeClr val="accent4">
                  <a:lumMod val="60000"/>
                  <a:lumOff val="40000"/>
                </a:schemeClr>
              </a:solidFill>
              <a:cs typeface="+mn-ea"/>
            </a:endParaRPr>
          </a:p>
          <a:p>
            <a:pPr marL="742950" lvl="1" indent="-285750" algn="l" fontAlgn="base">
              <a:lnSpc>
                <a:spcPct val="150000"/>
              </a:lnSpc>
              <a:spcBef>
                <a:spcPct val="20000"/>
              </a:spcBef>
              <a:buClrTx/>
              <a:buSzTx/>
              <a:buFontTx/>
              <a:buChar char="–"/>
            </a:pPr>
            <a:r>
              <a:rPr lang="en-US" altLang="zh-CN" sz="2000" kern="0" dirty="0">
                <a:solidFill>
                  <a:schemeClr val="accent4">
                    <a:lumMod val="60000"/>
                    <a:lumOff val="40000"/>
                  </a:schemeClr>
                </a:solidFill>
                <a:cs typeface="+mn-ea"/>
                <a:sym typeface="+mn-ea"/>
              </a:rPr>
              <a:t>行级锁定</a:t>
            </a:r>
            <a:endParaRPr lang="en-US" altLang="zh-CN" sz="2000" kern="0" dirty="0">
              <a:solidFill>
                <a:schemeClr val="accent4">
                  <a:lumMod val="60000"/>
                  <a:lumOff val="40000"/>
                </a:schemeClr>
              </a:solidFill>
              <a:cs typeface="+mn-ea"/>
            </a:endParaRPr>
          </a:p>
          <a:p>
            <a:pPr marL="742950" lvl="1" indent="-285750" algn="l" fontAlgn="base">
              <a:lnSpc>
                <a:spcPct val="150000"/>
              </a:lnSpc>
              <a:spcBef>
                <a:spcPct val="20000"/>
              </a:spcBef>
              <a:buClrTx/>
              <a:buSzTx/>
              <a:buFontTx/>
              <a:buChar char="–"/>
            </a:pPr>
            <a:r>
              <a:rPr lang="en-US" altLang="zh-CN" sz="2000" kern="0" dirty="0">
                <a:solidFill>
                  <a:schemeClr val="accent4">
                    <a:lumMod val="60000"/>
                    <a:lumOff val="40000"/>
                  </a:schemeClr>
                </a:solidFill>
                <a:cs typeface="+mn-ea"/>
                <a:sym typeface="+mn-ea"/>
              </a:rPr>
              <a:t>页级锁定</a:t>
            </a:r>
            <a:endParaRPr lang="en-US" altLang="zh-CN" sz="2000" kern="0" dirty="0">
              <a:solidFill>
                <a:schemeClr val="accent4">
                  <a:lumMod val="60000"/>
                  <a:lumOff val="40000"/>
                </a:schemeClr>
              </a:solidFill>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71">
                                            <p:txEl>
                                              <p:pRg st="4294967295" end="4294967295"/>
                                            </p:txEl>
                                          </p:spTgt>
                                        </p:tgtEl>
                                        <p:attrNameLst>
                                          <p:attrName>style.visibility</p:attrName>
                                        </p:attrNameLst>
                                      </p:cBhvr>
                                      <p:to>
                                        <p:strVal val="visible"/>
                                      </p:to>
                                    </p:set>
                                    <p:animEffect transition="in" filter="wipe(down)">
                                      <p:cBhvr>
                                        <p:cTn id="7" dur="500"/>
                                        <p:tgtEl>
                                          <p:spTgt spid="7171">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171">
                                            <p:txEl>
                                              <p:pRg st="4294967295" end="4294967295"/>
                                            </p:txEl>
                                          </p:spTgt>
                                        </p:tgtEl>
                                        <p:attrNameLst>
                                          <p:attrName>style.visibility</p:attrName>
                                        </p:attrNameLst>
                                      </p:cBhvr>
                                      <p:to>
                                        <p:strVal val="visible"/>
                                      </p:to>
                                    </p:set>
                                    <p:animEffect transition="in" filter="wipe(down)">
                                      <p:cBhvr>
                                        <p:cTn id="12" dur="500"/>
                                        <p:tgtEl>
                                          <p:spTgt spid="7171">
                                            <p:txEl>
                                              <p:p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171">
                                            <p:txEl>
                                              <p:pRg st="0" end="0"/>
                                            </p:txEl>
                                          </p:spTgt>
                                        </p:tgtEl>
                                        <p:attrNameLst>
                                          <p:attrName>style.visibility</p:attrName>
                                        </p:attrNameLst>
                                      </p:cBhvr>
                                      <p:to>
                                        <p:strVal val="visible"/>
                                      </p:to>
                                    </p:set>
                                    <p:animEffect transition="in" filter="wipe(down)">
                                      <p:cBhvr>
                                        <p:cTn id="17" dur="500"/>
                                        <p:tgtEl>
                                          <p:spTgt spid="717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171">
                                            <p:txEl>
                                              <p:pRg st="0" end="0"/>
                                            </p:txEl>
                                          </p:spTgt>
                                        </p:tgtEl>
                                        <p:attrNameLst>
                                          <p:attrName>style.visibility</p:attrName>
                                        </p:attrNameLst>
                                      </p:cBhvr>
                                      <p:to>
                                        <p:strVal val="visible"/>
                                      </p:to>
                                    </p:set>
                                    <p:animEffect transition="in" filter="wipe(down)">
                                      <p:cBhvr>
                                        <p:cTn id="22" dur="500"/>
                                        <p:tgtEl>
                                          <p:spTgt spid="717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171">
                                            <p:txEl>
                                              <p:pRg st="0" end="0"/>
                                            </p:txEl>
                                          </p:spTgt>
                                        </p:tgtEl>
                                        <p:attrNameLst>
                                          <p:attrName>style.visibility</p:attrName>
                                        </p:attrNameLst>
                                      </p:cBhvr>
                                      <p:to>
                                        <p:strVal val="visible"/>
                                      </p:to>
                                    </p:set>
                                    <p:animEffect transition="in" filter="wipe(down)">
                                      <p:cBhvr>
                                        <p:cTn id="27" dur="500"/>
                                        <p:tgtEl>
                                          <p:spTgt spid="717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171">
                                            <p:txEl>
                                              <p:pRg st="1" end="1"/>
                                            </p:txEl>
                                          </p:spTgt>
                                        </p:tgtEl>
                                        <p:attrNameLst>
                                          <p:attrName>style.visibility</p:attrName>
                                        </p:attrNameLst>
                                      </p:cBhvr>
                                      <p:to>
                                        <p:strVal val="visible"/>
                                      </p:to>
                                    </p:set>
                                    <p:animEffect transition="in" filter="wipe(down)">
                                      <p:cBhvr>
                                        <p:cTn id="32" dur="500"/>
                                        <p:tgtEl>
                                          <p:spTgt spid="7171">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P spid="4"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540385" y="1544955"/>
            <a:ext cx="8136890" cy="1633855"/>
          </a:xfrm>
        </p:spPr>
        <p:txBody>
          <a:bodyPr/>
          <a:lstStyle/>
          <a:p>
            <a:pPr>
              <a:lnSpc>
                <a:spcPct val="150000"/>
              </a:lnSpc>
            </a:pPr>
            <a:r>
              <a:rPr lang="zh-CN" altLang="en-US" sz="1700" b="0" dirty="0">
                <a:solidFill>
                  <a:schemeClr val="tx1">
                    <a:lumMod val="60000"/>
                    <a:lumOff val="40000"/>
                  </a:schemeClr>
                </a:solidFill>
              </a:rPr>
              <a:t>一级封锁协议：事务</a:t>
            </a:r>
            <a:r>
              <a:rPr lang="en-US" altLang="zh-CN" sz="1700" b="0" dirty="0">
                <a:solidFill>
                  <a:schemeClr val="tx1">
                    <a:lumMod val="60000"/>
                    <a:lumOff val="40000"/>
                  </a:schemeClr>
                </a:solidFill>
              </a:rPr>
              <a:t>T</a:t>
            </a:r>
            <a:r>
              <a:rPr lang="zh-CN" altLang="en-US" sz="1700" b="0" dirty="0">
                <a:solidFill>
                  <a:schemeClr val="tx1">
                    <a:lumMod val="60000"/>
                    <a:lumOff val="40000"/>
                  </a:schemeClr>
                </a:solidFill>
              </a:rPr>
              <a:t>在修改数据</a:t>
            </a:r>
            <a:r>
              <a:rPr lang="en-US" altLang="zh-CN" sz="1700" b="0" dirty="0">
                <a:solidFill>
                  <a:schemeClr val="tx1">
                    <a:lumMod val="60000"/>
                    <a:lumOff val="40000"/>
                  </a:schemeClr>
                </a:solidFill>
              </a:rPr>
              <a:t>R</a:t>
            </a:r>
            <a:r>
              <a:rPr lang="zh-CN" altLang="en-US" sz="1700" b="0" dirty="0">
                <a:solidFill>
                  <a:schemeClr val="tx1">
                    <a:lumMod val="60000"/>
                    <a:lumOff val="40000"/>
                  </a:schemeClr>
                </a:solidFill>
              </a:rPr>
              <a:t>之前必须先对其加</a:t>
            </a:r>
            <a:r>
              <a:rPr lang="en-US" altLang="zh-CN" sz="1700" b="0" dirty="0">
                <a:solidFill>
                  <a:schemeClr val="tx1">
                    <a:lumMod val="60000"/>
                    <a:lumOff val="40000"/>
                  </a:schemeClr>
                </a:solidFill>
              </a:rPr>
              <a:t>X</a:t>
            </a:r>
            <a:r>
              <a:rPr lang="zh-CN" altLang="en-US" sz="1700" b="0" dirty="0">
                <a:solidFill>
                  <a:schemeClr val="tx1">
                    <a:lumMod val="60000"/>
                    <a:lumOff val="40000"/>
                  </a:schemeClr>
                </a:solidFill>
              </a:rPr>
              <a:t>锁，直到事务结束才释放。事务结束包括正常结束（</a:t>
            </a:r>
            <a:r>
              <a:rPr lang="en-US" altLang="zh-CN" sz="1700" b="0" dirty="0">
                <a:solidFill>
                  <a:schemeClr val="tx1">
                    <a:lumMod val="60000"/>
                    <a:lumOff val="40000"/>
                  </a:schemeClr>
                </a:solidFill>
              </a:rPr>
              <a:t>COMMIT</a:t>
            </a:r>
            <a:r>
              <a:rPr lang="zh-CN" altLang="en-US" sz="1700" b="0" dirty="0">
                <a:solidFill>
                  <a:schemeClr val="tx1">
                    <a:lumMod val="60000"/>
                    <a:lumOff val="40000"/>
                  </a:schemeClr>
                </a:solidFill>
              </a:rPr>
              <a:t>）和非正常结束（</a:t>
            </a:r>
            <a:r>
              <a:rPr lang="en-US" altLang="zh-CN" sz="1700" b="0" dirty="0">
                <a:solidFill>
                  <a:schemeClr val="tx1">
                    <a:lumMod val="60000"/>
                    <a:lumOff val="40000"/>
                  </a:schemeClr>
                </a:solidFill>
              </a:rPr>
              <a:t>ROLLBACK</a:t>
            </a:r>
            <a:r>
              <a:rPr lang="zh-CN" altLang="en-US" sz="1700" b="0" dirty="0">
                <a:solidFill>
                  <a:schemeClr val="tx1">
                    <a:lumMod val="60000"/>
                    <a:lumOff val="40000"/>
                  </a:schemeClr>
                </a:solidFill>
              </a:rPr>
              <a:t>）。 一级封锁协议可以防止丢失修改，并保证事务</a:t>
            </a:r>
            <a:r>
              <a:rPr lang="en-US" altLang="zh-CN" sz="1700" b="0" dirty="0">
                <a:solidFill>
                  <a:schemeClr val="tx1">
                    <a:lumMod val="60000"/>
                    <a:lumOff val="40000"/>
                  </a:schemeClr>
                </a:solidFill>
              </a:rPr>
              <a:t>T</a:t>
            </a:r>
            <a:r>
              <a:rPr lang="zh-CN" altLang="en-US" sz="1700" b="0" dirty="0">
                <a:solidFill>
                  <a:schemeClr val="tx1">
                    <a:lumMod val="60000"/>
                    <a:lumOff val="40000"/>
                  </a:schemeClr>
                </a:solidFill>
              </a:rPr>
              <a:t>是可恢复的。它不能保证可重复读和不读“脏”数据。 </a:t>
            </a:r>
            <a:endParaRPr lang="zh-CN" altLang="en-US" sz="1700" b="0" dirty="0">
              <a:solidFill>
                <a:schemeClr val="tx1">
                  <a:lumMod val="60000"/>
                  <a:lumOff val="40000"/>
                </a:schemeClr>
              </a:solidFill>
            </a:endParaRPr>
          </a:p>
        </p:txBody>
      </p:sp>
      <p:sp>
        <p:nvSpPr>
          <p:cNvPr id="2" name="TextBox 1"/>
          <p:cNvSpPr txBox="1"/>
          <p:nvPr/>
        </p:nvSpPr>
        <p:spPr>
          <a:xfrm>
            <a:off x="683568" y="1052736"/>
            <a:ext cx="4968552" cy="461665"/>
          </a:xfrm>
          <a:prstGeom prst="rect">
            <a:avLst/>
          </a:prstGeom>
          <a:noFill/>
        </p:spPr>
        <p:txBody>
          <a:bodyPr wrap="square" rtlCol="0">
            <a:spAutoFit/>
          </a:bodyPr>
          <a:lstStyle/>
          <a:p>
            <a:pPr marL="0" lvl="2"/>
            <a:r>
              <a:rPr lang="zh-CN" altLang="en-US" sz="2400" dirty="0">
                <a:solidFill>
                  <a:srgbClr val="990000"/>
                </a:solidFill>
                <a:sym typeface="+mn-ea"/>
              </a:rPr>
              <a:t>三级封锁协议（*）</a:t>
            </a:r>
            <a:endParaRPr lang="zh-CN" altLang="en-US" sz="2400" dirty="0">
              <a:solidFill>
                <a:srgbClr val="990000"/>
              </a:solidFill>
              <a:sym typeface="+mn-ea"/>
            </a:endParaRPr>
          </a:p>
        </p:txBody>
      </p:sp>
      <p:sp>
        <p:nvSpPr>
          <p:cNvPr id="4" name="标题 1"/>
          <p:cNvSpPr>
            <a:spLocks noGrp="1"/>
          </p:cNvSpPr>
          <p:nvPr/>
        </p:nvSpPr>
        <p:spPr>
          <a:xfrm>
            <a:off x="1446213" y="217012"/>
            <a:ext cx="5791200" cy="757237"/>
          </a:xfrm>
          <a:prstGeom prst="rect">
            <a:avLst/>
          </a:prstGeom>
          <a:noFill/>
          <a:ln>
            <a:noFill/>
          </a:ln>
          <a:effectLst/>
        </p:spPr>
        <p:txBody>
          <a:bodyPr vert="horz" wrap="square" lIns="91440" tIns="45720" rIns="91440" bIns="45720" numCol="1" anchor="ctr" anchorCtr="0" compatLnSpc="1"/>
          <a:lstStyle>
            <a:lvl1pPr algn="ctr" rtl="0" eaLnBrk="1" fontAlgn="base" hangingPunct="1">
              <a:spcBef>
                <a:spcPct val="0"/>
              </a:spcBef>
              <a:spcAft>
                <a:spcPct val="0"/>
              </a:spcAft>
              <a:defRPr sz="4000" b="1">
                <a:solidFill>
                  <a:schemeClr val="tx2"/>
                </a:solidFill>
                <a:latin typeface="+mj-lt"/>
                <a:ea typeface="+mj-ea"/>
                <a:cs typeface="+mj-cs"/>
              </a:defRPr>
            </a:lvl1pPr>
            <a:lvl2pPr algn="ctr" rtl="0" eaLnBrk="1" fontAlgn="base" hangingPunct="1">
              <a:spcBef>
                <a:spcPct val="0"/>
              </a:spcBef>
              <a:spcAft>
                <a:spcPct val="0"/>
              </a:spcAft>
              <a:defRPr sz="4000" b="1">
                <a:solidFill>
                  <a:schemeClr val="tx2"/>
                </a:solidFill>
                <a:latin typeface="Arial" panose="020B0604020202020204" pitchFamily="34" charset="0"/>
                <a:ea typeface="黑体" panose="02010609060101010101" pitchFamily="49" charset="-122"/>
              </a:defRPr>
            </a:lvl2pPr>
            <a:lvl3pPr algn="ctr" rtl="0" eaLnBrk="1" fontAlgn="base" hangingPunct="1">
              <a:spcBef>
                <a:spcPct val="0"/>
              </a:spcBef>
              <a:spcAft>
                <a:spcPct val="0"/>
              </a:spcAft>
              <a:defRPr sz="4000" b="1">
                <a:solidFill>
                  <a:schemeClr val="tx2"/>
                </a:solidFill>
                <a:latin typeface="Arial" panose="020B0604020202020204" pitchFamily="34" charset="0"/>
                <a:ea typeface="黑体" panose="02010609060101010101" pitchFamily="49" charset="-122"/>
              </a:defRPr>
            </a:lvl3pPr>
            <a:lvl4pPr algn="ctr" rtl="0" eaLnBrk="1" fontAlgn="base" hangingPunct="1">
              <a:spcBef>
                <a:spcPct val="0"/>
              </a:spcBef>
              <a:spcAft>
                <a:spcPct val="0"/>
              </a:spcAft>
              <a:defRPr sz="4000" b="1">
                <a:solidFill>
                  <a:schemeClr val="tx2"/>
                </a:solidFill>
                <a:latin typeface="Arial" panose="020B0604020202020204" pitchFamily="34" charset="0"/>
                <a:ea typeface="黑体" panose="02010609060101010101" pitchFamily="49" charset="-122"/>
              </a:defRPr>
            </a:lvl4pPr>
            <a:lvl5pPr algn="ctr" rtl="0" eaLnBrk="1" fontAlgn="base" hangingPunct="1">
              <a:spcBef>
                <a:spcPct val="0"/>
              </a:spcBef>
              <a:spcAft>
                <a:spcPct val="0"/>
              </a:spcAft>
              <a:defRPr sz="4000" b="1">
                <a:solidFill>
                  <a:schemeClr val="tx2"/>
                </a:solidFill>
                <a:latin typeface="Arial" panose="020B0604020202020204" pitchFamily="34" charset="0"/>
                <a:ea typeface="黑体" panose="02010609060101010101" pitchFamily="49" charset="-122"/>
              </a:defRPr>
            </a:lvl5pPr>
            <a:lvl6pPr marL="457200" algn="ctr" rtl="0" eaLnBrk="1" fontAlgn="base" hangingPunct="1">
              <a:spcBef>
                <a:spcPct val="0"/>
              </a:spcBef>
              <a:spcAft>
                <a:spcPct val="0"/>
              </a:spcAft>
              <a:defRPr sz="4000" b="1">
                <a:solidFill>
                  <a:schemeClr val="tx2"/>
                </a:solidFill>
                <a:latin typeface="Arial" panose="020B0604020202020204" pitchFamily="34" charset="0"/>
                <a:ea typeface="黑体" panose="02010609060101010101" pitchFamily="49" charset="-122"/>
              </a:defRPr>
            </a:lvl6pPr>
            <a:lvl7pPr marL="914400" algn="ctr" rtl="0" eaLnBrk="1" fontAlgn="base" hangingPunct="1">
              <a:spcBef>
                <a:spcPct val="0"/>
              </a:spcBef>
              <a:spcAft>
                <a:spcPct val="0"/>
              </a:spcAft>
              <a:defRPr sz="4000" b="1">
                <a:solidFill>
                  <a:schemeClr val="tx2"/>
                </a:solidFill>
                <a:latin typeface="Arial" panose="020B0604020202020204" pitchFamily="34" charset="0"/>
                <a:ea typeface="黑体" panose="02010609060101010101" pitchFamily="49" charset="-122"/>
              </a:defRPr>
            </a:lvl7pPr>
            <a:lvl8pPr marL="1371600" algn="ctr" rtl="0" eaLnBrk="1" fontAlgn="base" hangingPunct="1">
              <a:spcBef>
                <a:spcPct val="0"/>
              </a:spcBef>
              <a:spcAft>
                <a:spcPct val="0"/>
              </a:spcAft>
              <a:defRPr sz="4000" b="1">
                <a:solidFill>
                  <a:schemeClr val="tx2"/>
                </a:solidFill>
                <a:latin typeface="Arial" panose="020B0604020202020204" pitchFamily="34" charset="0"/>
                <a:ea typeface="黑体" panose="02010609060101010101" pitchFamily="49" charset="-122"/>
              </a:defRPr>
            </a:lvl8pPr>
            <a:lvl9pPr marL="1828800" algn="ctr" rtl="0" eaLnBrk="1" fontAlgn="base" hangingPunct="1">
              <a:spcBef>
                <a:spcPct val="0"/>
              </a:spcBef>
              <a:spcAft>
                <a:spcPct val="0"/>
              </a:spcAft>
              <a:defRPr sz="4000" b="1">
                <a:solidFill>
                  <a:schemeClr val="tx2"/>
                </a:solidFill>
                <a:latin typeface="Arial" panose="020B0604020202020204" pitchFamily="34" charset="0"/>
                <a:ea typeface="黑体" panose="02010609060101010101" pitchFamily="49" charset="-122"/>
              </a:defRPr>
            </a:lvl9pPr>
          </a:lstStyle>
          <a:p>
            <a:pPr eaLnBrk="1" hangingPunct="1"/>
            <a:r>
              <a:rPr lang="zh-CN" altLang="en-US" sz="2800" dirty="0">
                <a:solidFill>
                  <a:srgbClr val="660033"/>
                </a:solidFill>
                <a:latin typeface="+mn-lt"/>
                <a:ea typeface="+mn-ea"/>
                <a:cs typeface="+mn-cs"/>
              </a:rPr>
              <a:t>（六）</a:t>
            </a:r>
            <a:r>
              <a:rPr lang="en-US" altLang="zh-CN" sz="2800" dirty="0">
                <a:solidFill>
                  <a:srgbClr val="660033"/>
                </a:solidFill>
                <a:latin typeface="+mn-lt"/>
                <a:ea typeface="+mn-ea"/>
                <a:cs typeface="+mn-cs"/>
              </a:rPr>
              <a:t>MySQL</a:t>
            </a:r>
            <a:r>
              <a:rPr lang="zh-CN" altLang="en-US" sz="2800" dirty="0">
                <a:solidFill>
                  <a:srgbClr val="660033"/>
                </a:solidFill>
                <a:latin typeface="+mn-lt"/>
                <a:ea typeface="+mn-ea"/>
                <a:cs typeface="+mn-cs"/>
              </a:rPr>
              <a:t>的锁定机制</a:t>
            </a:r>
            <a:endParaRPr lang="en-US" altLang="zh-CN" sz="2800" dirty="0">
              <a:solidFill>
                <a:srgbClr val="660033"/>
              </a:solidFill>
              <a:latin typeface="+mn-lt"/>
              <a:ea typeface="+mn-ea"/>
              <a:cs typeface="+mn-cs"/>
            </a:endParaRPr>
          </a:p>
        </p:txBody>
      </p:sp>
      <p:sp>
        <p:nvSpPr>
          <p:cNvPr id="5" name="矩形 4"/>
          <p:cNvSpPr/>
          <p:nvPr/>
        </p:nvSpPr>
        <p:spPr>
          <a:xfrm>
            <a:off x="1691640" y="3127375"/>
            <a:ext cx="7158990" cy="1753235"/>
          </a:xfrm>
          <a:prstGeom prst="rect">
            <a:avLst/>
          </a:prstGeom>
          <a:noFill/>
          <a:ln>
            <a:noFill/>
          </a:ln>
          <a:effectLst/>
        </p:spPr>
        <p:txBody>
          <a:bodyPr vert="horz" wrap="square" lIns="91440" tIns="45720" rIns="91440" bIns="45720" numCol="1" rtlCol="0" anchor="t" anchorCtr="0" compatLnSpc="1">
            <a:normAutofit/>
          </a:bodyPr>
          <a:lstStyle/>
          <a:p>
            <a:pPr marL="342900" lvl="0" indent="-342900" algn="l" fontAlgn="base">
              <a:lnSpc>
                <a:spcPct val="150000"/>
              </a:lnSpc>
              <a:spcBef>
                <a:spcPct val="20000"/>
              </a:spcBef>
              <a:buClrTx/>
              <a:buSzTx/>
              <a:buFontTx/>
              <a:buChar char="•"/>
            </a:pPr>
            <a:r>
              <a:rPr lang="zh-CN" altLang="en-US" sz="1700" kern="0" dirty="0">
                <a:solidFill>
                  <a:schemeClr val="tx1">
                    <a:lumMod val="60000"/>
                    <a:lumOff val="40000"/>
                  </a:schemeClr>
                </a:solidFill>
                <a:sym typeface="+mn-ea"/>
              </a:rPr>
              <a:t>二级封锁协议：一级封锁协议加上事务</a:t>
            </a:r>
            <a:r>
              <a:rPr lang="zh-CN" altLang="en-US" sz="1700" kern="0" dirty="0">
                <a:solidFill>
                  <a:schemeClr val="tx1">
                    <a:lumMod val="60000"/>
                    <a:lumOff val="40000"/>
                  </a:schemeClr>
                </a:solidFill>
                <a:sym typeface="+mn-ea"/>
              </a:rPr>
              <a:t>T</a:t>
            </a:r>
            <a:r>
              <a:rPr lang="zh-CN" altLang="en-US" sz="1700" kern="0" dirty="0">
                <a:solidFill>
                  <a:schemeClr val="tx1">
                    <a:lumMod val="60000"/>
                    <a:lumOff val="40000"/>
                  </a:schemeClr>
                </a:solidFill>
                <a:sym typeface="+mn-ea"/>
              </a:rPr>
              <a:t>在读取数据</a:t>
            </a:r>
            <a:r>
              <a:rPr lang="zh-CN" altLang="en-US" sz="1700" kern="0" dirty="0">
                <a:solidFill>
                  <a:schemeClr val="tx1">
                    <a:lumMod val="60000"/>
                    <a:lumOff val="40000"/>
                  </a:schemeClr>
                </a:solidFill>
                <a:sym typeface="+mn-ea"/>
              </a:rPr>
              <a:t>R</a:t>
            </a:r>
            <a:r>
              <a:rPr lang="zh-CN" altLang="en-US" sz="1700" kern="0" dirty="0">
                <a:solidFill>
                  <a:schemeClr val="tx1">
                    <a:lumMod val="60000"/>
                    <a:lumOff val="40000"/>
                  </a:schemeClr>
                </a:solidFill>
                <a:sym typeface="+mn-ea"/>
              </a:rPr>
              <a:t>之前必须先对其加</a:t>
            </a:r>
            <a:r>
              <a:rPr lang="zh-CN" altLang="en-US" sz="1700" kern="0" dirty="0">
                <a:solidFill>
                  <a:schemeClr val="tx1">
                    <a:lumMod val="60000"/>
                    <a:lumOff val="40000"/>
                  </a:schemeClr>
                </a:solidFill>
                <a:sym typeface="+mn-ea"/>
              </a:rPr>
              <a:t>S</a:t>
            </a:r>
            <a:r>
              <a:rPr lang="zh-CN" altLang="en-US" sz="1700" kern="0" dirty="0">
                <a:solidFill>
                  <a:schemeClr val="tx1">
                    <a:lumMod val="60000"/>
                    <a:lumOff val="40000"/>
                  </a:schemeClr>
                </a:solidFill>
                <a:sym typeface="+mn-ea"/>
              </a:rPr>
              <a:t>锁，读完后方可释放</a:t>
            </a:r>
            <a:r>
              <a:rPr lang="zh-CN" altLang="en-US" sz="1700" kern="0" dirty="0">
                <a:solidFill>
                  <a:schemeClr val="tx1">
                    <a:lumMod val="60000"/>
                    <a:lumOff val="40000"/>
                  </a:schemeClr>
                </a:solidFill>
                <a:sym typeface="+mn-ea"/>
              </a:rPr>
              <a:t>S</a:t>
            </a:r>
            <a:r>
              <a:rPr lang="zh-CN" altLang="en-US" sz="1700" kern="0" dirty="0">
                <a:solidFill>
                  <a:schemeClr val="tx1">
                    <a:lumMod val="60000"/>
                    <a:lumOff val="40000"/>
                  </a:schemeClr>
                </a:solidFill>
                <a:sym typeface="+mn-ea"/>
              </a:rPr>
              <a:t>锁。 二级封锁协议除防止了丢失修改，还可以进一步防止读“脏”数据。但在二级封锁协议中，由于读完数据后即可释放</a:t>
            </a:r>
            <a:r>
              <a:rPr lang="zh-CN" altLang="en-US" sz="1700" kern="0" dirty="0">
                <a:solidFill>
                  <a:schemeClr val="tx1">
                    <a:lumMod val="60000"/>
                    <a:lumOff val="40000"/>
                  </a:schemeClr>
                </a:solidFill>
                <a:sym typeface="+mn-ea"/>
              </a:rPr>
              <a:t>S</a:t>
            </a:r>
            <a:r>
              <a:rPr lang="zh-CN" altLang="en-US" sz="1700" kern="0" dirty="0">
                <a:solidFill>
                  <a:schemeClr val="tx1">
                    <a:lumMod val="60000"/>
                    <a:lumOff val="40000"/>
                  </a:schemeClr>
                </a:solidFill>
                <a:sym typeface="+mn-ea"/>
              </a:rPr>
              <a:t>锁，所以它不能保证可重复读。 </a:t>
            </a:r>
            <a:endParaRPr lang="zh-CN" altLang="en-US" sz="1700" kern="0" dirty="0">
              <a:solidFill>
                <a:schemeClr val="tx1">
                  <a:lumMod val="60000"/>
                  <a:lumOff val="40000"/>
                </a:schemeClr>
              </a:solidFill>
              <a:sym typeface="+mn-ea"/>
            </a:endParaRPr>
          </a:p>
        </p:txBody>
      </p:sp>
      <p:sp>
        <p:nvSpPr>
          <p:cNvPr id="6" name="矩形 5"/>
          <p:cNvSpPr/>
          <p:nvPr/>
        </p:nvSpPr>
        <p:spPr>
          <a:xfrm>
            <a:off x="2058035" y="4737100"/>
            <a:ext cx="6626225" cy="1243965"/>
          </a:xfrm>
          <a:prstGeom prst="rect">
            <a:avLst/>
          </a:prstGeom>
          <a:noFill/>
          <a:ln>
            <a:noFill/>
          </a:ln>
          <a:effectLst/>
        </p:spPr>
        <p:txBody>
          <a:bodyPr vert="horz" wrap="square" lIns="91440" tIns="45720" rIns="91440" bIns="45720" numCol="1" rtlCol="0" anchor="t" anchorCtr="0" compatLnSpc="1">
            <a:noAutofit/>
          </a:bodyPr>
          <a:lstStyle/>
          <a:p>
            <a:pPr marL="342900" lvl="0" indent="-342900" algn="l" fontAlgn="base">
              <a:lnSpc>
                <a:spcPct val="150000"/>
              </a:lnSpc>
              <a:spcBef>
                <a:spcPct val="20000"/>
              </a:spcBef>
              <a:buClrTx/>
              <a:buSzTx/>
              <a:buFontTx/>
              <a:buChar char="•"/>
            </a:pPr>
            <a:r>
              <a:rPr lang="zh-CN" altLang="en-US" sz="1700" kern="0" dirty="0">
                <a:solidFill>
                  <a:schemeClr val="tx1">
                    <a:lumMod val="60000"/>
                    <a:lumOff val="40000"/>
                  </a:schemeClr>
                </a:solidFill>
                <a:sym typeface="+mn-ea"/>
              </a:rPr>
              <a:t>三级封锁协议 ：一级封锁协议加上事务</a:t>
            </a:r>
            <a:r>
              <a:rPr lang="zh-CN" altLang="en-US" sz="1700" kern="0" dirty="0">
                <a:solidFill>
                  <a:schemeClr val="tx1">
                    <a:lumMod val="60000"/>
                    <a:lumOff val="40000"/>
                  </a:schemeClr>
                </a:solidFill>
                <a:sym typeface="+mn-ea"/>
              </a:rPr>
              <a:t>T</a:t>
            </a:r>
            <a:r>
              <a:rPr lang="zh-CN" altLang="en-US" sz="1700" kern="0" dirty="0">
                <a:solidFill>
                  <a:schemeClr val="tx1">
                    <a:lumMod val="60000"/>
                    <a:lumOff val="40000"/>
                  </a:schemeClr>
                </a:solidFill>
                <a:sym typeface="+mn-ea"/>
              </a:rPr>
              <a:t>在读取数据</a:t>
            </a:r>
            <a:r>
              <a:rPr lang="zh-CN" altLang="en-US" sz="1700" kern="0" dirty="0">
                <a:solidFill>
                  <a:schemeClr val="tx1">
                    <a:lumMod val="60000"/>
                    <a:lumOff val="40000"/>
                  </a:schemeClr>
                </a:solidFill>
                <a:sym typeface="+mn-ea"/>
              </a:rPr>
              <a:t>R</a:t>
            </a:r>
            <a:r>
              <a:rPr lang="zh-CN" altLang="en-US" sz="1700" kern="0" dirty="0">
                <a:solidFill>
                  <a:schemeClr val="tx1">
                    <a:lumMod val="60000"/>
                    <a:lumOff val="40000"/>
                  </a:schemeClr>
                </a:solidFill>
                <a:sym typeface="+mn-ea"/>
              </a:rPr>
              <a:t>之前必须先对其加</a:t>
            </a:r>
            <a:r>
              <a:rPr lang="zh-CN" altLang="en-US" sz="1700" kern="0" dirty="0">
                <a:solidFill>
                  <a:schemeClr val="tx1">
                    <a:lumMod val="60000"/>
                    <a:lumOff val="40000"/>
                  </a:schemeClr>
                </a:solidFill>
                <a:sym typeface="+mn-ea"/>
              </a:rPr>
              <a:t>S</a:t>
            </a:r>
            <a:r>
              <a:rPr lang="zh-CN" altLang="en-US" sz="1700" kern="0" dirty="0">
                <a:solidFill>
                  <a:schemeClr val="tx1">
                    <a:lumMod val="60000"/>
                    <a:lumOff val="40000"/>
                  </a:schemeClr>
                </a:solidFill>
                <a:sym typeface="+mn-ea"/>
              </a:rPr>
              <a:t>锁，直到事务结束才释放。 三级封锁协议除防止了丢失修改和不读“脏”数据外，还进一步防止了不可重复读。</a:t>
            </a:r>
            <a:endParaRPr lang="zh-CN" altLang="en-US" sz="1000" kern="0" dirty="0">
              <a:solidFill>
                <a:schemeClr val="tx1">
                  <a:lumMod val="60000"/>
                  <a:lumOff val="40000"/>
                </a:schemeClr>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7171">
                                            <p:txEl>
                                              <p:pRg st="4294967295" end="4294967295"/>
                                            </p:txEl>
                                          </p:spTgt>
                                        </p:tgtEl>
                                        <p:attrNameLst>
                                          <p:attrName>style.visibility</p:attrName>
                                        </p:attrNameLst>
                                      </p:cBhvr>
                                      <p:to>
                                        <p:strVal val="visible"/>
                                      </p:to>
                                    </p:set>
                                    <p:animEffect transition="in" filter="wipe(down)">
                                      <p:cBhvr>
                                        <p:cTn id="11" dur="500"/>
                                        <p:tgtEl>
                                          <p:spTgt spid="7171">
                                            <p:txEl>
                                              <p:pRg st="4294967295" end="429496729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7171">
                                            <p:txEl>
                                              <p:pRg st="0" end="0"/>
                                            </p:txEl>
                                          </p:spTgt>
                                        </p:tgtEl>
                                        <p:attrNameLst>
                                          <p:attrName>style.visibility</p:attrName>
                                        </p:attrNameLst>
                                      </p:cBhvr>
                                      <p:to>
                                        <p:strVal val="visible"/>
                                      </p:to>
                                    </p:set>
                                    <p:animEffect transition="in" filter="wipe(down)">
                                      <p:cBhvr>
                                        <p:cTn id="16" dur="500"/>
                                        <p:tgtEl>
                                          <p:spTgt spid="717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7171">
                                            <p:txEl>
                                              <p:pRg st="0" end="0"/>
                                            </p:txEl>
                                          </p:spTgt>
                                        </p:tgtEl>
                                        <p:attrNameLst>
                                          <p:attrName>style.visibility</p:attrName>
                                        </p:attrNameLst>
                                      </p:cBhvr>
                                      <p:to>
                                        <p:strVal val="visible"/>
                                      </p:to>
                                    </p:set>
                                    <p:animEffect transition="in" filter="wipe(down)">
                                      <p:cBhvr>
                                        <p:cTn id="21" dur="500"/>
                                        <p:tgtEl>
                                          <p:spTgt spid="717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7171">
                                            <p:txEl>
                                              <p:pRg st="0" end="0"/>
                                            </p:txEl>
                                          </p:spTgt>
                                        </p:tgtEl>
                                        <p:attrNameLst>
                                          <p:attrName>style.visibility</p:attrName>
                                        </p:attrNameLst>
                                      </p:cBhvr>
                                      <p:to>
                                        <p:strVal val="visible"/>
                                      </p:to>
                                    </p:set>
                                    <p:animEffect transition="in" filter="wipe(down)">
                                      <p:cBhvr>
                                        <p:cTn id="26" dur="500"/>
                                        <p:tgtEl>
                                          <p:spTgt spid="717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2" grpId="0"/>
      <p:bldP spid="4"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052736"/>
            <a:ext cx="4968552" cy="461665"/>
          </a:xfrm>
          <a:prstGeom prst="rect">
            <a:avLst/>
          </a:prstGeom>
          <a:noFill/>
        </p:spPr>
        <p:txBody>
          <a:bodyPr wrap="square" rtlCol="0">
            <a:spAutoFit/>
          </a:bodyPr>
          <a:lstStyle/>
          <a:p>
            <a:pPr marL="0" lvl="2"/>
            <a:r>
              <a:rPr lang="zh-CN" altLang="en-US" sz="2400" dirty="0">
                <a:solidFill>
                  <a:srgbClr val="990000"/>
                </a:solidFill>
                <a:sym typeface="+mn-ea"/>
              </a:rPr>
              <a:t>无丢失更新问题</a:t>
            </a:r>
            <a:endParaRPr lang="zh-CN" altLang="en-US" sz="2400" dirty="0">
              <a:solidFill>
                <a:srgbClr val="990000"/>
              </a:solidFill>
              <a:sym typeface="+mn-ea"/>
            </a:endParaRPr>
          </a:p>
        </p:txBody>
      </p:sp>
      <p:graphicFrame>
        <p:nvGraphicFramePr>
          <p:cNvPr id="4" name="表格 3"/>
          <p:cNvGraphicFramePr>
            <a:graphicFrameLocks noGrp="1"/>
          </p:cNvGraphicFramePr>
          <p:nvPr/>
        </p:nvGraphicFramePr>
        <p:xfrm>
          <a:off x="1547664" y="1772816"/>
          <a:ext cx="6692346" cy="4023360"/>
        </p:xfrm>
        <a:graphic>
          <a:graphicData uri="http://schemas.openxmlformats.org/drawingml/2006/table">
            <a:tbl>
              <a:tblPr firstRow="1" firstCol="1" lastRow="1" lastCol="1" bandRow="1" bandCol="1">
                <a:tableStyleId>{69CF1AB2-1976-4502-BF36-3FF5EA218861}</a:tableStyleId>
              </a:tblPr>
              <a:tblGrid>
                <a:gridCol w="1450470"/>
                <a:gridCol w="2055238"/>
                <a:gridCol w="1465121"/>
                <a:gridCol w="1721517"/>
              </a:tblGrid>
              <a:tr h="349068">
                <a:tc>
                  <a:txBody>
                    <a:bodyPr/>
                    <a:lstStyle/>
                    <a:p>
                      <a:pPr indent="127000" algn="ctr" fontAlgn="ctr" hangingPunct="0">
                        <a:lnSpc>
                          <a:spcPct val="150000"/>
                        </a:lnSpc>
                        <a:spcAft>
                          <a:spcPts val="0"/>
                        </a:spcAft>
                      </a:pPr>
                      <a:r>
                        <a:rPr lang="zh-CN" sz="1600" dirty="0">
                          <a:effectLst/>
                        </a:rPr>
                        <a:t>时</a:t>
                      </a:r>
                      <a:r>
                        <a:rPr lang="en-US" sz="1600" dirty="0">
                          <a:effectLst/>
                        </a:rPr>
                        <a:t>    </a:t>
                      </a:r>
                      <a:r>
                        <a:rPr lang="zh-CN" sz="1600" dirty="0">
                          <a:effectLst/>
                        </a:rPr>
                        <a:t>间</a:t>
                      </a:r>
                      <a:endParaRPr lang="zh-CN" sz="1600" dirty="0">
                        <a:effectLst/>
                        <a:latin typeface="Times New Roman" panose="02020603050405020304"/>
                        <a:ea typeface="宋体" panose="02010600030101010101" pitchFamily="2" charset="-122"/>
                      </a:endParaRPr>
                    </a:p>
                  </a:txBody>
                  <a:tcPr marL="68580" marR="68580" marT="0" marB="0"/>
                </a:tc>
                <a:tc>
                  <a:txBody>
                    <a:bodyPr/>
                    <a:lstStyle/>
                    <a:p>
                      <a:pPr marL="0" indent="0" algn="ctr" fontAlgn="ctr" hangingPunct="0">
                        <a:lnSpc>
                          <a:spcPct val="150000"/>
                        </a:lnSpc>
                        <a:spcAft>
                          <a:spcPts val="0"/>
                        </a:spcAft>
                      </a:pPr>
                      <a:r>
                        <a:rPr lang="zh-CN" sz="1600" dirty="0">
                          <a:effectLst/>
                        </a:rPr>
                        <a:t>事务</a:t>
                      </a:r>
                      <a:r>
                        <a:rPr lang="en-US" sz="1600" dirty="0">
                          <a:effectLst/>
                        </a:rPr>
                        <a:t>T1</a:t>
                      </a:r>
                      <a:endParaRPr lang="zh-CN" sz="1600" dirty="0">
                        <a:effectLst/>
                        <a:latin typeface="Times New Roman" panose="02020603050405020304"/>
                        <a:ea typeface="宋体" panose="02010600030101010101" pitchFamily="2" charset="-122"/>
                      </a:endParaRPr>
                    </a:p>
                  </a:txBody>
                  <a:tcPr marL="68580" marR="68580" marT="0" marB="0"/>
                </a:tc>
                <a:tc>
                  <a:txBody>
                    <a:bodyPr/>
                    <a:lstStyle/>
                    <a:p>
                      <a:pPr indent="127000" algn="ctr" fontAlgn="ctr" hangingPunct="0">
                        <a:lnSpc>
                          <a:spcPct val="150000"/>
                        </a:lnSpc>
                        <a:spcAft>
                          <a:spcPts val="0"/>
                        </a:spcAft>
                      </a:pPr>
                      <a:r>
                        <a:rPr lang="en-US" sz="1600">
                          <a:effectLst/>
                        </a:rPr>
                        <a:t>R</a:t>
                      </a:r>
                      <a:r>
                        <a:rPr lang="zh-CN" sz="1600">
                          <a:effectLst/>
                        </a:rPr>
                        <a:t>的值</a:t>
                      </a:r>
                      <a:endParaRPr lang="zh-CN" sz="1600">
                        <a:effectLst/>
                        <a:latin typeface="Times New Roman" panose="02020603050405020304"/>
                        <a:ea typeface="宋体" panose="02010600030101010101" pitchFamily="2" charset="-122"/>
                      </a:endParaRPr>
                    </a:p>
                  </a:txBody>
                  <a:tcPr marL="68580" marR="68580" marT="0" marB="0"/>
                </a:tc>
                <a:tc>
                  <a:txBody>
                    <a:bodyPr/>
                    <a:lstStyle/>
                    <a:p>
                      <a:pPr indent="127000" algn="ctr" fontAlgn="ctr" hangingPunct="0">
                        <a:lnSpc>
                          <a:spcPct val="150000"/>
                        </a:lnSpc>
                        <a:spcAft>
                          <a:spcPts val="0"/>
                        </a:spcAft>
                      </a:pPr>
                      <a:r>
                        <a:rPr lang="zh-CN" sz="1600">
                          <a:effectLst/>
                        </a:rPr>
                        <a:t>事务</a:t>
                      </a:r>
                      <a:r>
                        <a:rPr lang="en-US" sz="1600">
                          <a:effectLst/>
                        </a:rPr>
                        <a:t>T2</a:t>
                      </a:r>
                      <a:endParaRPr lang="zh-CN" sz="1600">
                        <a:effectLst/>
                        <a:latin typeface="Times New Roman" panose="02020603050405020304"/>
                        <a:ea typeface="宋体" panose="02010600030101010101" pitchFamily="2" charset="-122"/>
                      </a:endParaRPr>
                    </a:p>
                  </a:txBody>
                  <a:tcPr marL="68580" marR="68580" marT="0" marB="0"/>
                </a:tc>
              </a:tr>
              <a:tr h="349068">
                <a:tc>
                  <a:txBody>
                    <a:bodyPr/>
                    <a:lstStyle/>
                    <a:p>
                      <a:pPr indent="127000" algn="ctr" fontAlgn="ctr" hangingPunct="0">
                        <a:lnSpc>
                          <a:spcPct val="150000"/>
                        </a:lnSpc>
                        <a:spcAft>
                          <a:spcPts val="0"/>
                        </a:spcAft>
                      </a:pPr>
                      <a:r>
                        <a:rPr lang="en-US" sz="1600">
                          <a:effectLst/>
                        </a:rPr>
                        <a:t>t0</a:t>
                      </a:r>
                      <a:endParaRPr lang="zh-CN" sz="1600">
                        <a:effectLst/>
                        <a:latin typeface="Times New Roman" panose="02020603050405020304"/>
                        <a:ea typeface="宋体" panose="02010600030101010101" pitchFamily="2" charset="-122"/>
                      </a:endParaRPr>
                    </a:p>
                  </a:txBody>
                  <a:tcPr marL="68580" marR="68580" marT="0" marB="0"/>
                </a:tc>
                <a:tc>
                  <a:txBody>
                    <a:bodyPr/>
                    <a:lstStyle/>
                    <a:p>
                      <a:pPr marL="0" indent="0" algn="ctr" fontAlgn="ctr" hangingPunct="0">
                        <a:lnSpc>
                          <a:spcPct val="150000"/>
                        </a:lnSpc>
                        <a:spcAft>
                          <a:spcPts val="0"/>
                        </a:spcAft>
                      </a:pPr>
                      <a:r>
                        <a:rPr lang="en-US" sz="1600" dirty="0">
                          <a:effectLst/>
                        </a:rPr>
                        <a:t>XLOCK R</a:t>
                      </a:r>
                      <a:endParaRPr lang="zh-CN" sz="1600" dirty="0">
                        <a:effectLst/>
                        <a:latin typeface="Times New Roman" panose="02020603050405020304"/>
                        <a:ea typeface="宋体" panose="02010600030101010101" pitchFamily="2" charset="-122"/>
                      </a:endParaRPr>
                    </a:p>
                  </a:txBody>
                  <a:tcPr marL="68580" marR="68580" marT="0" marB="0"/>
                </a:tc>
                <a:tc>
                  <a:txBody>
                    <a:bodyPr/>
                    <a:lstStyle/>
                    <a:p>
                      <a:pPr indent="127000" algn="ctr" fontAlgn="ctr" hangingPunct="0">
                        <a:lnSpc>
                          <a:spcPct val="150000"/>
                        </a:lnSpc>
                        <a:spcAft>
                          <a:spcPts val="0"/>
                        </a:spcAft>
                      </a:pPr>
                      <a:r>
                        <a:rPr lang="en-US" sz="1600">
                          <a:effectLst/>
                        </a:rPr>
                        <a:t>1 000</a:t>
                      </a:r>
                      <a:endParaRPr lang="zh-CN" sz="1600">
                        <a:effectLst/>
                        <a:latin typeface="Times New Roman" panose="02020603050405020304"/>
                        <a:ea typeface="宋体" panose="02010600030101010101" pitchFamily="2" charset="-122"/>
                      </a:endParaRPr>
                    </a:p>
                  </a:txBody>
                  <a:tcPr marL="68580" marR="68580" marT="0" marB="0"/>
                </a:tc>
                <a:tc>
                  <a:txBody>
                    <a:bodyPr/>
                    <a:lstStyle/>
                    <a:p>
                      <a:pPr indent="127000" algn="just" fontAlgn="ctr" hangingPunct="0">
                        <a:lnSpc>
                          <a:spcPct val="150000"/>
                        </a:lnSpc>
                        <a:spcAft>
                          <a:spcPts val="0"/>
                        </a:spcAft>
                      </a:pPr>
                      <a:r>
                        <a:rPr lang="en-US" sz="1600">
                          <a:effectLst/>
                        </a:rPr>
                        <a:t> </a:t>
                      </a:r>
                      <a:endParaRPr lang="zh-CN" sz="1600">
                        <a:effectLst/>
                        <a:latin typeface="Times New Roman" panose="02020603050405020304"/>
                        <a:ea typeface="宋体" panose="02010600030101010101" pitchFamily="2" charset="-122"/>
                      </a:endParaRPr>
                    </a:p>
                  </a:txBody>
                  <a:tcPr marL="68580" marR="68580" marT="0" marB="0"/>
                </a:tc>
              </a:tr>
              <a:tr h="349068">
                <a:tc>
                  <a:txBody>
                    <a:bodyPr/>
                    <a:lstStyle/>
                    <a:p>
                      <a:pPr indent="127000" algn="ctr" fontAlgn="ctr" hangingPunct="0">
                        <a:lnSpc>
                          <a:spcPct val="150000"/>
                        </a:lnSpc>
                        <a:spcAft>
                          <a:spcPts val="0"/>
                        </a:spcAft>
                      </a:pPr>
                      <a:r>
                        <a:rPr lang="en-US" sz="1600">
                          <a:effectLst/>
                        </a:rPr>
                        <a:t>t1</a:t>
                      </a:r>
                      <a:endParaRPr lang="zh-CN" sz="1600">
                        <a:effectLst/>
                        <a:latin typeface="Times New Roman" panose="02020603050405020304"/>
                        <a:ea typeface="宋体" panose="02010600030101010101" pitchFamily="2" charset="-122"/>
                      </a:endParaRPr>
                    </a:p>
                  </a:txBody>
                  <a:tcPr marL="68580" marR="68580" marT="0" marB="0"/>
                </a:tc>
                <a:tc>
                  <a:txBody>
                    <a:bodyPr/>
                    <a:lstStyle/>
                    <a:p>
                      <a:pPr marL="0" indent="0" algn="ctr" fontAlgn="ctr" hangingPunct="0">
                        <a:lnSpc>
                          <a:spcPct val="150000"/>
                        </a:lnSpc>
                        <a:spcAft>
                          <a:spcPts val="0"/>
                        </a:spcAft>
                      </a:pPr>
                      <a:r>
                        <a:rPr lang="en-US" sz="1600" dirty="0">
                          <a:effectLst/>
                        </a:rPr>
                        <a:t>Find R</a:t>
                      </a:r>
                      <a:endParaRPr lang="zh-CN" sz="1600" dirty="0">
                        <a:effectLst/>
                        <a:latin typeface="Times New Roman" panose="02020603050405020304"/>
                        <a:ea typeface="宋体" panose="02010600030101010101" pitchFamily="2" charset="-122"/>
                      </a:endParaRPr>
                    </a:p>
                  </a:txBody>
                  <a:tcPr marL="68580" marR="68580" marT="0" marB="0"/>
                </a:tc>
                <a:tc>
                  <a:txBody>
                    <a:bodyPr/>
                    <a:lstStyle/>
                    <a:p>
                      <a:pPr indent="127000" algn="ctr" fontAlgn="ctr" hangingPunct="0">
                        <a:lnSpc>
                          <a:spcPct val="150000"/>
                        </a:lnSpc>
                        <a:spcAft>
                          <a:spcPts val="0"/>
                        </a:spcAft>
                      </a:pPr>
                      <a:r>
                        <a:rPr lang="en-US" sz="1600">
                          <a:effectLst/>
                        </a:rPr>
                        <a:t> </a:t>
                      </a:r>
                      <a:endParaRPr lang="zh-CN" sz="1600">
                        <a:effectLst/>
                        <a:latin typeface="Times New Roman" panose="02020603050405020304"/>
                        <a:ea typeface="宋体" panose="02010600030101010101" pitchFamily="2" charset="-122"/>
                      </a:endParaRPr>
                    </a:p>
                  </a:txBody>
                  <a:tcPr marL="68580" marR="68580" marT="0" marB="0"/>
                </a:tc>
                <a:tc>
                  <a:txBody>
                    <a:bodyPr/>
                    <a:lstStyle/>
                    <a:p>
                      <a:pPr indent="127000" algn="ctr" fontAlgn="ctr" hangingPunct="0">
                        <a:lnSpc>
                          <a:spcPct val="150000"/>
                        </a:lnSpc>
                        <a:spcAft>
                          <a:spcPts val="0"/>
                        </a:spcAft>
                      </a:pPr>
                      <a:r>
                        <a:rPr lang="en-US" sz="1600" dirty="0">
                          <a:effectLst/>
                        </a:rPr>
                        <a:t> </a:t>
                      </a:r>
                      <a:endParaRPr lang="zh-CN" sz="1600" dirty="0">
                        <a:effectLst/>
                        <a:latin typeface="Times New Roman" panose="02020603050405020304"/>
                        <a:ea typeface="宋体" panose="02010600030101010101" pitchFamily="2" charset="-122"/>
                      </a:endParaRPr>
                    </a:p>
                  </a:txBody>
                  <a:tcPr marL="68580" marR="68580" marT="0" marB="0"/>
                </a:tc>
              </a:tr>
              <a:tr h="349068">
                <a:tc>
                  <a:txBody>
                    <a:bodyPr/>
                    <a:lstStyle/>
                    <a:p>
                      <a:pPr indent="127000" algn="ctr" fontAlgn="ctr" hangingPunct="0">
                        <a:lnSpc>
                          <a:spcPct val="150000"/>
                        </a:lnSpc>
                        <a:spcAft>
                          <a:spcPts val="0"/>
                        </a:spcAft>
                      </a:pPr>
                      <a:r>
                        <a:rPr lang="en-US" sz="1600">
                          <a:effectLst/>
                        </a:rPr>
                        <a:t>t2</a:t>
                      </a:r>
                      <a:endParaRPr lang="zh-CN" sz="1600">
                        <a:effectLst/>
                        <a:latin typeface="Times New Roman" panose="02020603050405020304"/>
                        <a:ea typeface="宋体" panose="02010600030101010101" pitchFamily="2" charset="-122"/>
                      </a:endParaRPr>
                    </a:p>
                  </a:txBody>
                  <a:tcPr marL="68580" marR="68580" marT="0" marB="0"/>
                </a:tc>
                <a:tc>
                  <a:txBody>
                    <a:bodyPr/>
                    <a:lstStyle/>
                    <a:p>
                      <a:pPr indent="581660" algn="ctr" fontAlgn="ctr" hangingPunct="0">
                        <a:lnSpc>
                          <a:spcPct val="150000"/>
                        </a:lnSpc>
                        <a:spcAft>
                          <a:spcPts val="0"/>
                        </a:spcAft>
                      </a:pPr>
                      <a:r>
                        <a:rPr lang="en-US" sz="1600" dirty="0">
                          <a:effectLst/>
                        </a:rPr>
                        <a:t> </a:t>
                      </a:r>
                      <a:endParaRPr lang="zh-CN" sz="1600" dirty="0">
                        <a:effectLst/>
                        <a:latin typeface="Times New Roman" panose="02020603050405020304"/>
                        <a:ea typeface="宋体" panose="02010600030101010101" pitchFamily="2" charset="-122"/>
                      </a:endParaRPr>
                    </a:p>
                  </a:txBody>
                  <a:tcPr marL="68580" marR="68580" marT="0" marB="0"/>
                </a:tc>
                <a:tc>
                  <a:txBody>
                    <a:bodyPr/>
                    <a:lstStyle/>
                    <a:p>
                      <a:pPr indent="127000" algn="ctr" fontAlgn="ctr" hangingPunct="0">
                        <a:lnSpc>
                          <a:spcPct val="150000"/>
                        </a:lnSpc>
                        <a:spcAft>
                          <a:spcPts val="0"/>
                        </a:spcAft>
                      </a:pPr>
                      <a:r>
                        <a:rPr lang="en-US" sz="1600" dirty="0">
                          <a:effectLst/>
                        </a:rPr>
                        <a:t> </a:t>
                      </a:r>
                      <a:endParaRPr lang="zh-CN" sz="1600" dirty="0">
                        <a:effectLst/>
                        <a:latin typeface="Times New Roman" panose="02020603050405020304"/>
                        <a:ea typeface="宋体" panose="02010600030101010101" pitchFamily="2" charset="-122"/>
                      </a:endParaRPr>
                    </a:p>
                  </a:txBody>
                  <a:tcPr marL="68580" marR="68580" marT="0" marB="0"/>
                </a:tc>
                <a:tc>
                  <a:txBody>
                    <a:bodyPr/>
                    <a:lstStyle/>
                    <a:p>
                      <a:pPr marL="0" indent="0" algn="ctr" fontAlgn="ctr" hangingPunct="0">
                        <a:lnSpc>
                          <a:spcPct val="150000"/>
                        </a:lnSpc>
                        <a:spcAft>
                          <a:spcPts val="0"/>
                        </a:spcAft>
                      </a:pPr>
                      <a:r>
                        <a:rPr lang="en-US" sz="1600" dirty="0">
                          <a:effectLst/>
                        </a:rPr>
                        <a:t>XLOCK R</a:t>
                      </a:r>
                      <a:endParaRPr lang="zh-CN" sz="1600" dirty="0">
                        <a:effectLst/>
                        <a:latin typeface="Times New Roman" panose="02020603050405020304"/>
                        <a:ea typeface="宋体" panose="02010600030101010101" pitchFamily="2" charset="-122"/>
                      </a:endParaRPr>
                    </a:p>
                  </a:txBody>
                  <a:tcPr marL="68580" marR="68580" marT="0" marB="0"/>
                </a:tc>
              </a:tr>
              <a:tr h="349068">
                <a:tc>
                  <a:txBody>
                    <a:bodyPr/>
                    <a:lstStyle/>
                    <a:p>
                      <a:pPr indent="127000" algn="ctr" fontAlgn="ctr" hangingPunct="0">
                        <a:lnSpc>
                          <a:spcPct val="150000"/>
                        </a:lnSpc>
                        <a:spcAft>
                          <a:spcPts val="0"/>
                        </a:spcAft>
                      </a:pPr>
                      <a:r>
                        <a:rPr lang="en-US" sz="1600">
                          <a:effectLst/>
                        </a:rPr>
                        <a:t>t3</a:t>
                      </a:r>
                      <a:endParaRPr lang="zh-CN" sz="1600">
                        <a:effectLst/>
                        <a:latin typeface="Times New Roman" panose="02020603050405020304"/>
                        <a:ea typeface="宋体" panose="02010600030101010101" pitchFamily="2" charset="-122"/>
                      </a:endParaRPr>
                    </a:p>
                  </a:txBody>
                  <a:tcPr marL="68580" marR="68580" marT="0" marB="0"/>
                </a:tc>
                <a:tc>
                  <a:txBody>
                    <a:bodyPr/>
                    <a:lstStyle/>
                    <a:p>
                      <a:pPr marL="0" indent="0" algn="ctr" fontAlgn="ctr" hangingPunct="0">
                        <a:lnSpc>
                          <a:spcPct val="150000"/>
                        </a:lnSpc>
                        <a:spcAft>
                          <a:spcPts val="0"/>
                        </a:spcAft>
                      </a:pPr>
                      <a:r>
                        <a:rPr lang="en-US" sz="1600" dirty="0">
                          <a:effectLst/>
                        </a:rPr>
                        <a:t>R=R-100</a:t>
                      </a:r>
                      <a:endParaRPr lang="zh-CN" sz="1600" dirty="0">
                        <a:effectLst/>
                        <a:latin typeface="Times New Roman" panose="02020603050405020304"/>
                        <a:ea typeface="宋体" panose="02010600030101010101" pitchFamily="2" charset="-122"/>
                      </a:endParaRPr>
                    </a:p>
                  </a:txBody>
                  <a:tcPr marL="68580" marR="68580" marT="0" marB="0"/>
                </a:tc>
                <a:tc>
                  <a:txBody>
                    <a:bodyPr/>
                    <a:lstStyle/>
                    <a:p>
                      <a:pPr indent="127000" algn="ctr" fontAlgn="ctr" hangingPunct="0">
                        <a:lnSpc>
                          <a:spcPct val="150000"/>
                        </a:lnSpc>
                        <a:spcAft>
                          <a:spcPts val="0"/>
                        </a:spcAft>
                      </a:pPr>
                      <a:r>
                        <a:rPr lang="en-US" sz="1600" dirty="0">
                          <a:effectLst/>
                        </a:rPr>
                        <a:t> </a:t>
                      </a:r>
                      <a:endParaRPr lang="zh-CN" sz="1600" dirty="0">
                        <a:effectLst/>
                        <a:latin typeface="Times New Roman" panose="02020603050405020304"/>
                        <a:ea typeface="宋体" panose="02010600030101010101" pitchFamily="2" charset="-122"/>
                      </a:endParaRPr>
                    </a:p>
                  </a:txBody>
                  <a:tcPr marL="68580" marR="68580" marT="0" marB="0"/>
                </a:tc>
                <a:tc>
                  <a:txBody>
                    <a:bodyPr/>
                    <a:lstStyle/>
                    <a:p>
                      <a:pPr marL="0" indent="0" algn="ctr" fontAlgn="ctr" hangingPunct="0">
                        <a:lnSpc>
                          <a:spcPct val="150000"/>
                        </a:lnSpc>
                        <a:spcAft>
                          <a:spcPts val="0"/>
                        </a:spcAft>
                      </a:pPr>
                      <a:r>
                        <a:rPr lang="en-US" sz="1600" dirty="0">
                          <a:effectLst/>
                        </a:rPr>
                        <a:t>Wait</a:t>
                      </a:r>
                      <a:endParaRPr lang="zh-CN" sz="1600" dirty="0">
                        <a:effectLst/>
                        <a:latin typeface="Times New Roman" panose="02020603050405020304"/>
                        <a:ea typeface="宋体" panose="02010600030101010101" pitchFamily="2" charset="-122"/>
                      </a:endParaRPr>
                    </a:p>
                  </a:txBody>
                  <a:tcPr marL="68580" marR="68580" marT="0" marB="0"/>
                </a:tc>
              </a:tr>
              <a:tr h="349068">
                <a:tc>
                  <a:txBody>
                    <a:bodyPr/>
                    <a:lstStyle/>
                    <a:p>
                      <a:pPr indent="127000" algn="ctr" fontAlgn="ctr" hangingPunct="0">
                        <a:lnSpc>
                          <a:spcPct val="150000"/>
                        </a:lnSpc>
                        <a:spcAft>
                          <a:spcPts val="0"/>
                        </a:spcAft>
                      </a:pPr>
                      <a:r>
                        <a:rPr lang="en-US" sz="1600">
                          <a:effectLst/>
                        </a:rPr>
                        <a:t>t4</a:t>
                      </a:r>
                      <a:endParaRPr lang="zh-CN" sz="1600">
                        <a:effectLst/>
                        <a:latin typeface="Times New Roman" panose="02020603050405020304"/>
                        <a:ea typeface="宋体" panose="02010600030101010101" pitchFamily="2" charset="-122"/>
                      </a:endParaRPr>
                    </a:p>
                  </a:txBody>
                  <a:tcPr marL="68580" marR="68580" marT="0" marB="0"/>
                </a:tc>
                <a:tc>
                  <a:txBody>
                    <a:bodyPr/>
                    <a:lstStyle/>
                    <a:p>
                      <a:pPr marL="0" indent="0" algn="ctr" fontAlgn="ctr" hangingPunct="0">
                        <a:lnSpc>
                          <a:spcPct val="150000"/>
                        </a:lnSpc>
                        <a:spcAft>
                          <a:spcPts val="0"/>
                        </a:spcAft>
                      </a:pPr>
                      <a:r>
                        <a:rPr lang="en-US" sz="1600" dirty="0">
                          <a:effectLst/>
                        </a:rPr>
                        <a:t>Update R</a:t>
                      </a:r>
                      <a:endParaRPr lang="zh-CN" sz="1600" dirty="0">
                        <a:effectLst/>
                        <a:latin typeface="Times New Roman" panose="02020603050405020304"/>
                        <a:ea typeface="宋体" panose="02010600030101010101" pitchFamily="2" charset="-122"/>
                      </a:endParaRPr>
                    </a:p>
                  </a:txBody>
                  <a:tcPr marL="68580" marR="68580" marT="0" marB="0"/>
                </a:tc>
                <a:tc>
                  <a:txBody>
                    <a:bodyPr/>
                    <a:lstStyle/>
                    <a:p>
                      <a:pPr indent="127000" algn="ctr" fontAlgn="ctr" hangingPunct="0">
                        <a:lnSpc>
                          <a:spcPct val="150000"/>
                        </a:lnSpc>
                        <a:spcAft>
                          <a:spcPts val="0"/>
                        </a:spcAft>
                      </a:pPr>
                      <a:r>
                        <a:rPr lang="en-US" sz="1600" dirty="0">
                          <a:effectLst/>
                        </a:rPr>
                        <a:t> </a:t>
                      </a:r>
                      <a:endParaRPr lang="zh-CN" sz="1600" dirty="0">
                        <a:effectLst/>
                        <a:latin typeface="Times New Roman" panose="02020603050405020304"/>
                        <a:ea typeface="宋体" panose="02010600030101010101" pitchFamily="2" charset="-122"/>
                      </a:endParaRPr>
                    </a:p>
                  </a:txBody>
                  <a:tcPr marL="68580" marR="68580" marT="0" marB="0"/>
                </a:tc>
                <a:tc>
                  <a:txBody>
                    <a:bodyPr/>
                    <a:lstStyle/>
                    <a:p>
                      <a:pPr marL="0" indent="0" algn="ctr" fontAlgn="ctr" hangingPunct="0">
                        <a:lnSpc>
                          <a:spcPct val="150000"/>
                        </a:lnSpc>
                        <a:spcAft>
                          <a:spcPts val="0"/>
                        </a:spcAft>
                      </a:pPr>
                      <a:r>
                        <a:rPr lang="en-US" sz="1600" dirty="0">
                          <a:effectLst/>
                        </a:rPr>
                        <a:t>Wait</a:t>
                      </a:r>
                      <a:endParaRPr lang="zh-CN" sz="1600" dirty="0">
                        <a:effectLst/>
                        <a:latin typeface="Times New Roman" panose="02020603050405020304"/>
                        <a:ea typeface="宋体" panose="02010600030101010101" pitchFamily="2" charset="-122"/>
                      </a:endParaRPr>
                    </a:p>
                  </a:txBody>
                  <a:tcPr marL="68580" marR="68580" marT="0" marB="0"/>
                </a:tc>
              </a:tr>
              <a:tr h="349068">
                <a:tc>
                  <a:txBody>
                    <a:bodyPr/>
                    <a:lstStyle/>
                    <a:p>
                      <a:pPr indent="127000" algn="ctr" fontAlgn="ctr" hangingPunct="0">
                        <a:lnSpc>
                          <a:spcPct val="150000"/>
                        </a:lnSpc>
                        <a:spcAft>
                          <a:spcPts val="0"/>
                        </a:spcAft>
                      </a:pPr>
                      <a:r>
                        <a:rPr lang="en-US" sz="1600">
                          <a:effectLst/>
                        </a:rPr>
                        <a:t>t5</a:t>
                      </a:r>
                      <a:endParaRPr lang="zh-CN" sz="1600">
                        <a:effectLst/>
                        <a:latin typeface="Times New Roman" panose="02020603050405020304"/>
                        <a:ea typeface="宋体" panose="02010600030101010101" pitchFamily="2" charset="-122"/>
                      </a:endParaRPr>
                    </a:p>
                  </a:txBody>
                  <a:tcPr marL="68580" marR="68580" marT="0" marB="0"/>
                </a:tc>
                <a:tc>
                  <a:txBody>
                    <a:bodyPr/>
                    <a:lstStyle/>
                    <a:p>
                      <a:pPr marL="0" indent="0" algn="ctr" fontAlgn="ctr" hangingPunct="0">
                        <a:lnSpc>
                          <a:spcPct val="150000"/>
                        </a:lnSpc>
                        <a:spcAft>
                          <a:spcPts val="0"/>
                        </a:spcAft>
                      </a:pPr>
                      <a:r>
                        <a:rPr lang="en-US" sz="1600" dirty="0">
                          <a:effectLst/>
                        </a:rPr>
                        <a:t>UNLOCK X</a:t>
                      </a:r>
                      <a:endParaRPr lang="zh-CN" sz="1600" dirty="0">
                        <a:effectLst/>
                        <a:latin typeface="Times New Roman" panose="02020603050405020304"/>
                        <a:ea typeface="宋体" panose="02010600030101010101" pitchFamily="2" charset="-122"/>
                      </a:endParaRPr>
                    </a:p>
                  </a:txBody>
                  <a:tcPr marL="68580" marR="68580" marT="0" marB="0"/>
                </a:tc>
                <a:tc>
                  <a:txBody>
                    <a:bodyPr/>
                    <a:lstStyle/>
                    <a:p>
                      <a:pPr indent="127000" algn="ctr" fontAlgn="ctr" hangingPunct="0">
                        <a:lnSpc>
                          <a:spcPct val="150000"/>
                        </a:lnSpc>
                        <a:spcAft>
                          <a:spcPts val="0"/>
                        </a:spcAft>
                      </a:pPr>
                      <a:r>
                        <a:rPr lang="en-US" sz="1600">
                          <a:effectLst/>
                        </a:rPr>
                        <a:t>900</a:t>
                      </a:r>
                      <a:endParaRPr lang="zh-CN" sz="1600">
                        <a:effectLst/>
                        <a:latin typeface="Times New Roman" panose="02020603050405020304"/>
                        <a:ea typeface="宋体" panose="02010600030101010101" pitchFamily="2" charset="-122"/>
                      </a:endParaRPr>
                    </a:p>
                  </a:txBody>
                  <a:tcPr marL="68580" marR="68580" marT="0" marB="0"/>
                </a:tc>
                <a:tc>
                  <a:txBody>
                    <a:bodyPr/>
                    <a:lstStyle/>
                    <a:p>
                      <a:pPr marL="0" indent="0" algn="ctr" fontAlgn="ctr" hangingPunct="0">
                        <a:lnSpc>
                          <a:spcPct val="150000"/>
                        </a:lnSpc>
                        <a:spcAft>
                          <a:spcPts val="0"/>
                        </a:spcAft>
                      </a:pPr>
                      <a:r>
                        <a:rPr lang="en-US" sz="1600" dirty="0">
                          <a:effectLst/>
                        </a:rPr>
                        <a:t>Wait</a:t>
                      </a:r>
                      <a:endParaRPr lang="zh-CN" sz="1600" dirty="0">
                        <a:effectLst/>
                        <a:latin typeface="Times New Roman" panose="02020603050405020304"/>
                        <a:ea typeface="宋体" panose="02010600030101010101" pitchFamily="2" charset="-122"/>
                      </a:endParaRPr>
                    </a:p>
                  </a:txBody>
                  <a:tcPr marL="68580" marR="68580" marT="0" marB="0"/>
                </a:tc>
              </a:tr>
              <a:tr h="349068">
                <a:tc>
                  <a:txBody>
                    <a:bodyPr/>
                    <a:lstStyle/>
                    <a:p>
                      <a:pPr indent="127000" algn="ctr" fontAlgn="ctr" hangingPunct="0">
                        <a:lnSpc>
                          <a:spcPct val="150000"/>
                        </a:lnSpc>
                        <a:spcAft>
                          <a:spcPts val="0"/>
                        </a:spcAft>
                      </a:pPr>
                      <a:r>
                        <a:rPr lang="en-US" sz="1600">
                          <a:effectLst/>
                        </a:rPr>
                        <a:t>t6</a:t>
                      </a:r>
                      <a:endParaRPr lang="zh-CN" sz="1600">
                        <a:effectLst/>
                        <a:latin typeface="Times New Roman" panose="02020603050405020304"/>
                        <a:ea typeface="宋体" panose="02010600030101010101" pitchFamily="2" charset="-122"/>
                      </a:endParaRPr>
                    </a:p>
                  </a:txBody>
                  <a:tcPr marL="68580" marR="68580" marT="0" marB="0"/>
                </a:tc>
                <a:tc>
                  <a:txBody>
                    <a:bodyPr/>
                    <a:lstStyle/>
                    <a:p>
                      <a:pPr indent="127000" algn="just" fontAlgn="ctr" hangingPunct="0">
                        <a:lnSpc>
                          <a:spcPct val="150000"/>
                        </a:lnSpc>
                        <a:spcAft>
                          <a:spcPts val="0"/>
                        </a:spcAft>
                      </a:pPr>
                      <a:r>
                        <a:rPr lang="en-US" sz="1600">
                          <a:effectLst/>
                        </a:rPr>
                        <a:t> </a:t>
                      </a:r>
                      <a:endParaRPr lang="zh-CN" sz="1600">
                        <a:effectLst/>
                        <a:latin typeface="Times New Roman" panose="02020603050405020304"/>
                        <a:ea typeface="宋体" panose="02010600030101010101" pitchFamily="2" charset="-122"/>
                      </a:endParaRPr>
                    </a:p>
                  </a:txBody>
                  <a:tcPr marL="68580" marR="68580" marT="0" marB="0"/>
                </a:tc>
                <a:tc>
                  <a:txBody>
                    <a:bodyPr/>
                    <a:lstStyle/>
                    <a:p>
                      <a:pPr indent="127000" algn="ctr" fontAlgn="ctr" hangingPunct="0">
                        <a:lnSpc>
                          <a:spcPct val="150000"/>
                        </a:lnSpc>
                        <a:spcAft>
                          <a:spcPts val="0"/>
                        </a:spcAft>
                      </a:pPr>
                      <a:r>
                        <a:rPr lang="en-US" sz="1600">
                          <a:effectLst/>
                        </a:rPr>
                        <a:t> </a:t>
                      </a:r>
                      <a:endParaRPr lang="zh-CN" sz="1600">
                        <a:effectLst/>
                        <a:latin typeface="Times New Roman" panose="02020603050405020304"/>
                        <a:ea typeface="宋体" panose="02010600030101010101" pitchFamily="2" charset="-122"/>
                      </a:endParaRPr>
                    </a:p>
                  </a:txBody>
                  <a:tcPr marL="68580" marR="68580" marT="0" marB="0"/>
                </a:tc>
                <a:tc>
                  <a:txBody>
                    <a:bodyPr/>
                    <a:lstStyle/>
                    <a:p>
                      <a:pPr marL="0" indent="0" algn="ctr" fontAlgn="ctr" hangingPunct="0">
                        <a:lnSpc>
                          <a:spcPct val="150000"/>
                        </a:lnSpc>
                        <a:spcAft>
                          <a:spcPts val="0"/>
                        </a:spcAft>
                      </a:pPr>
                      <a:r>
                        <a:rPr lang="en-US" sz="1600" dirty="0">
                          <a:effectLst/>
                        </a:rPr>
                        <a:t>Find R</a:t>
                      </a:r>
                      <a:endParaRPr lang="zh-CN" sz="1600" dirty="0">
                        <a:effectLst/>
                        <a:latin typeface="Times New Roman" panose="02020603050405020304"/>
                        <a:ea typeface="宋体" panose="02010600030101010101" pitchFamily="2" charset="-122"/>
                      </a:endParaRPr>
                    </a:p>
                  </a:txBody>
                  <a:tcPr marL="68580" marR="68580" marT="0" marB="0"/>
                </a:tc>
              </a:tr>
              <a:tr h="349068">
                <a:tc>
                  <a:txBody>
                    <a:bodyPr/>
                    <a:lstStyle/>
                    <a:p>
                      <a:pPr indent="127000" algn="ctr" fontAlgn="ctr" hangingPunct="0">
                        <a:lnSpc>
                          <a:spcPct val="150000"/>
                        </a:lnSpc>
                        <a:spcAft>
                          <a:spcPts val="0"/>
                        </a:spcAft>
                      </a:pPr>
                      <a:r>
                        <a:rPr lang="en-US" sz="1600">
                          <a:effectLst/>
                        </a:rPr>
                        <a:t>t7</a:t>
                      </a:r>
                      <a:endParaRPr lang="zh-CN" sz="1600">
                        <a:effectLst/>
                        <a:latin typeface="Times New Roman" panose="02020603050405020304"/>
                        <a:ea typeface="宋体" panose="02010600030101010101" pitchFamily="2" charset="-122"/>
                      </a:endParaRPr>
                    </a:p>
                  </a:txBody>
                  <a:tcPr marL="68580" marR="68580" marT="0" marB="0"/>
                </a:tc>
                <a:tc>
                  <a:txBody>
                    <a:bodyPr/>
                    <a:lstStyle/>
                    <a:p>
                      <a:pPr indent="127000" algn="just" fontAlgn="ctr" hangingPunct="0">
                        <a:lnSpc>
                          <a:spcPct val="150000"/>
                        </a:lnSpc>
                        <a:spcAft>
                          <a:spcPts val="0"/>
                        </a:spcAft>
                      </a:pPr>
                      <a:r>
                        <a:rPr lang="en-US" sz="1600">
                          <a:effectLst/>
                        </a:rPr>
                        <a:t> </a:t>
                      </a:r>
                      <a:endParaRPr lang="zh-CN" sz="1600">
                        <a:effectLst/>
                        <a:latin typeface="Times New Roman" panose="02020603050405020304"/>
                        <a:ea typeface="宋体" panose="02010600030101010101" pitchFamily="2" charset="-122"/>
                      </a:endParaRPr>
                    </a:p>
                  </a:txBody>
                  <a:tcPr marL="68580" marR="68580" marT="0" marB="0"/>
                </a:tc>
                <a:tc>
                  <a:txBody>
                    <a:bodyPr/>
                    <a:lstStyle/>
                    <a:p>
                      <a:pPr indent="127000" algn="ctr" fontAlgn="ctr" hangingPunct="0">
                        <a:lnSpc>
                          <a:spcPct val="150000"/>
                        </a:lnSpc>
                        <a:spcAft>
                          <a:spcPts val="0"/>
                        </a:spcAft>
                      </a:pPr>
                      <a:r>
                        <a:rPr lang="en-US" sz="1600">
                          <a:effectLst/>
                        </a:rPr>
                        <a:t> </a:t>
                      </a:r>
                      <a:endParaRPr lang="zh-CN" sz="1600">
                        <a:effectLst/>
                        <a:latin typeface="Times New Roman" panose="02020603050405020304"/>
                        <a:ea typeface="宋体" panose="02010600030101010101" pitchFamily="2" charset="-122"/>
                      </a:endParaRPr>
                    </a:p>
                  </a:txBody>
                  <a:tcPr marL="68580" marR="68580" marT="0" marB="0"/>
                </a:tc>
                <a:tc>
                  <a:txBody>
                    <a:bodyPr/>
                    <a:lstStyle/>
                    <a:p>
                      <a:pPr marL="0" indent="0" algn="ctr" fontAlgn="ctr" hangingPunct="0">
                        <a:lnSpc>
                          <a:spcPct val="150000"/>
                        </a:lnSpc>
                        <a:spcAft>
                          <a:spcPts val="0"/>
                        </a:spcAft>
                      </a:pPr>
                      <a:r>
                        <a:rPr lang="en-US" sz="1600" dirty="0">
                          <a:effectLst/>
                        </a:rPr>
                        <a:t>R=R-200</a:t>
                      </a:r>
                      <a:endParaRPr lang="zh-CN" sz="1600" dirty="0">
                        <a:effectLst/>
                        <a:latin typeface="Times New Roman" panose="02020603050405020304"/>
                        <a:ea typeface="宋体" panose="02010600030101010101" pitchFamily="2" charset="-122"/>
                      </a:endParaRPr>
                    </a:p>
                  </a:txBody>
                  <a:tcPr marL="68580" marR="68580" marT="0" marB="0"/>
                </a:tc>
              </a:tr>
              <a:tr h="349068">
                <a:tc>
                  <a:txBody>
                    <a:bodyPr/>
                    <a:lstStyle/>
                    <a:p>
                      <a:pPr indent="127000" algn="ctr" fontAlgn="ctr" hangingPunct="0">
                        <a:lnSpc>
                          <a:spcPct val="150000"/>
                        </a:lnSpc>
                        <a:spcAft>
                          <a:spcPts val="0"/>
                        </a:spcAft>
                      </a:pPr>
                      <a:r>
                        <a:rPr lang="en-US" sz="1600">
                          <a:effectLst/>
                        </a:rPr>
                        <a:t>t8</a:t>
                      </a:r>
                      <a:endParaRPr lang="zh-CN" sz="1600">
                        <a:effectLst/>
                        <a:latin typeface="Times New Roman" panose="02020603050405020304"/>
                        <a:ea typeface="宋体" panose="02010600030101010101" pitchFamily="2" charset="-122"/>
                      </a:endParaRPr>
                    </a:p>
                  </a:txBody>
                  <a:tcPr marL="68580" marR="68580" marT="0" marB="0"/>
                </a:tc>
                <a:tc>
                  <a:txBody>
                    <a:bodyPr/>
                    <a:lstStyle/>
                    <a:p>
                      <a:pPr indent="127000" algn="just" fontAlgn="ctr" hangingPunct="0">
                        <a:lnSpc>
                          <a:spcPct val="150000"/>
                        </a:lnSpc>
                        <a:spcAft>
                          <a:spcPts val="0"/>
                        </a:spcAft>
                      </a:pPr>
                      <a:r>
                        <a:rPr lang="en-US" sz="1600">
                          <a:effectLst/>
                        </a:rPr>
                        <a:t> </a:t>
                      </a:r>
                      <a:endParaRPr lang="zh-CN" sz="1600">
                        <a:effectLst/>
                        <a:latin typeface="Times New Roman" panose="02020603050405020304"/>
                        <a:ea typeface="宋体" panose="02010600030101010101" pitchFamily="2" charset="-122"/>
                      </a:endParaRPr>
                    </a:p>
                  </a:txBody>
                  <a:tcPr marL="68580" marR="68580" marT="0" marB="0"/>
                </a:tc>
                <a:tc>
                  <a:txBody>
                    <a:bodyPr/>
                    <a:lstStyle/>
                    <a:p>
                      <a:pPr indent="127000" algn="ctr" fontAlgn="ctr" hangingPunct="0">
                        <a:lnSpc>
                          <a:spcPct val="150000"/>
                        </a:lnSpc>
                        <a:spcAft>
                          <a:spcPts val="0"/>
                        </a:spcAft>
                      </a:pPr>
                      <a:r>
                        <a:rPr lang="en-US" sz="1600">
                          <a:effectLst/>
                        </a:rPr>
                        <a:t> </a:t>
                      </a:r>
                      <a:endParaRPr lang="zh-CN" sz="1600">
                        <a:effectLst/>
                        <a:latin typeface="Times New Roman" panose="02020603050405020304"/>
                        <a:ea typeface="宋体" panose="02010600030101010101" pitchFamily="2" charset="-122"/>
                      </a:endParaRPr>
                    </a:p>
                  </a:txBody>
                  <a:tcPr marL="68580" marR="68580" marT="0" marB="0"/>
                </a:tc>
                <a:tc>
                  <a:txBody>
                    <a:bodyPr/>
                    <a:lstStyle/>
                    <a:p>
                      <a:pPr marL="0" indent="0" algn="ctr" fontAlgn="ctr" hangingPunct="0">
                        <a:lnSpc>
                          <a:spcPct val="150000"/>
                        </a:lnSpc>
                        <a:spcAft>
                          <a:spcPts val="0"/>
                        </a:spcAft>
                      </a:pPr>
                      <a:r>
                        <a:rPr lang="en-US" sz="1600" dirty="0">
                          <a:effectLst/>
                        </a:rPr>
                        <a:t>Update R</a:t>
                      </a:r>
                      <a:endParaRPr lang="zh-CN" sz="1600" dirty="0">
                        <a:effectLst/>
                        <a:latin typeface="Times New Roman" panose="02020603050405020304"/>
                        <a:ea typeface="宋体" panose="02010600030101010101" pitchFamily="2" charset="-122"/>
                      </a:endParaRPr>
                    </a:p>
                  </a:txBody>
                  <a:tcPr marL="68580" marR="68580" marT="0" marB="0"/>
                </a:tc>
              </a:tr>
              <a:tr h="349068">
                <a:tc>
                  <a:txBody>
                    <a:bodyPr/>
                    <a:lstStyle/>
                    <a:p>
                      <a:pPr indent="127000" algn="ctr" fontAlgn="ctr" hangingPunct="0">
                        <a:lnSpc>
                          <a:spcPct val="150000"/>
                        </a:lnSpc>
                        <a:spcAft>
                          <a:spcPts val="0"/>
                        </a:spcAft>
                      </a:pPr>
                      <a:r>
                        <a:rPr lang="en-US" sz="1600">
                          <a:effectLst/>
                        </a:rPr>
                        <a:t>t9</a:t>
                      </a:r>
                      <a:endParaRPr lang="zh-CN" sz="1600">
                        <a:effectLst/>
                        <a:latin typeface="Times New Roman" panose="02020603050405020304"/>
                        <a:ea typeface="宋体" panose="02010600030101010101" pitchFamily="2" charset="-122"/>
                      </a:endParaRPr>
                    </a:p>
                  </a:txBody>
                  <a:tcPr marL="68580" marR="68580" marT="0" marB="0"/>
                </a:tc>
                <a:tc>
                  <a:txBody>
                    <a:bodyPr/>
                    <a:lstStyle/>
                    <a:p>
                      <a:pPr indent="127000" algn="just" fontAlgn="ctr" hangingPunct="0">
                        <a:lnSpc>
                          <a:spcPct val="150000"/>
                        </a:lnSpc>
                        <a:spcAft>
                          <a:spcPts val="0"/>
                        </a:spcAft>
                      </a:pPr>
                      <a:r>
                        <a:rPr lang="en-US" sz="1600">
                          <a:effectLst/>
                        </a:rPr>
                        <a:t> </a:t>
                      </a:r>
                      <a:endParaRPr lang="zh-CN" sz="1600">
                        <a:effectLst/>
                        <a:latin typeface="Times New Roman" panose="02020603050405020304"/>
                        <a:ea typeface="宋体" panose="02010600030101010101" pitchFamily="2" charset="-122"/>
                      </a:endParaRPr>
                    </a:p>
                  </a:txBody>
                  <a:tcPr marL="68580" marR="68580" marT="0" marB="0"/>
                </a:tc>
                <a:tc>
                  <a:txBody>
                    <a:bodyPr/>
                    <a:lstStyle/>
                    <a:p>
                      <a:pPr indent="127000" algn="ctr" fontAlgn="ctr" hangingPunct="0">
                        <a:lnSpc>
                          <a:spcPct val="150000"/>
                        </a:lnSpc>
                        <a:spcAft>
                          <a:spcPts val="0"/>
                        </a:spcAft>
                      </a:pPr>
                      <a:r>
                        <a:rPr lang="en-US" sz="1600">
                          <a:effectLst/>
                        </a:rPr>
                        <a:t>700</a:t>
                      </a:r>
                      <a:endParaRPr lang="zh-CN" sz="1600">
                        <a:effectLst/>
                        <a:latin typeface="Times New Roman" panose="02020603050405020304"/>
                        <a:ea typeface="宋体" panose="02010600030101010101" pitchFamily="2" charset="-122"/>
                      </a:endParaRPr>
                    </a:p>
                  </a:txBody>
                  <a:tcPr marL="68580" marR="68580" marT="0" marB="0"/>
                </a:tc>
                <a:tc>
                  <a:txBody>
                    <a:bodyPr/>
                    <a:lstStyle/>
                    <a:p>
                      <a:pPr marL="0" indent="0" algn="ctr" fontAlgn="ctr" hangingPunct="0">
                        <a:lnSpc>
                          <a:spcPct val="150000"/>
                        </a:lnSpc>
                        <a:spcAft>
                          <a:spcPts val="0"/>
                        </a:spcAft>
                      </a:pPr>
                      <a:r>
                        <a:rPr lang="en-US" sz="1600" dirty="0">
                          <a:effectLst/>
                        </a:rPr>
                        <a:t>UNLOCK X</a:t>
                      </a:r>
                      <a:endParaRPr lang="zh-CN" sz="1600" dirty="0">
                        <a:effectLst/>
                        <a:latin typeface="Times New Roman" panose="02020603050405020304"/>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052736"/>
            <a:ext cx="4968552" cy="461665"/>
          </a:xfrm>
          <a:prstGeom prst="rect">
            <a:avLst/>
          </a:prstGeom>
          <a:noFill/>
        </p:spPr>
        <p:txBody>
          <a:bodyPr wrap="square" rtlCol="0">
            <a:spAutoFit/>
          </a:bodyPr>
          <a:lstStyle/>
          <a:p>
            <a:pPr marL="0" lvl="2"/>
            <a:r>
              <a:rPr lang="zh-CN" altLang="en-US" sz="2400" dirty="0">
                <a:solidFill>
                  <a:srgbClr val="990000"/>
                </a:solidFill>
                <a:sym typeface="+mn-ea"/>
              </a:rPr>
              <a:t>无污读问题</a:t>
            </a:r>
            <a:endParaRPr lang="zh-CN" altLang="en-US" sz="2400" dirty="0">
              <a:solidFill>
                <a:srgbClr val="990000"/>
              </a:solidFill>
              <a:sym typeface="+mn-ea"/>
            </a:endParaRPr>
          </a:p>
        </p:txBody>
      </p:sp>
      <p:graphicFrame>
        <p:nvGraphicFramePr>
          <p:cNvPr id="4" name="表格 3"/>
          <p:cNvGraphicFramePr>
            <a:graphicFrameLocks noGrp="1"/>
          </p:cNvGraphicFramePr>
          <p:nvPr/>
        </p:nvGraphicFramePr>
        <p:xfrm>
          <a:off x="1547664" y="1772816"/>
          <a:ext cx="6692346" cy="4114800"/>
        </p:xfrm>
        <a:graphic>
          <a:graphicData uri="http://schemas.openxmlformats.org/drawingml/2006/table">
            <a:tbl>
              <a:tblPr firstRow="1" firstCol="1" lastRow="1" lastCol="1" bandRow="1" bandCol="1">
                <a:tableStyleId>{69CF1AB2-1976-4502-BF36-3FF5EA218861}</a:tableStyleId>
              </a:tblPr>
              <a:tblGrid>
                <a:gridCol w="1450470"/>
                <a:gridCol w="2055238"/>
                <a:gridCol w="1465121"/>
                <a:gridCol w="1721517"/>
              </a:tblGrid>
              <a:tr h="349068">
                <a:tc>
                  <a:txBody>
                    <a:bodyPr/>
                    <a:lstStyle/>
                    <a:p>
                      <a:pPr indent="127000" algn="ctr" fontAlgn="ctr" hangingPunct="0">
                        <a:lnSpc>
                          <a:spcPct val="150000"/>
                        </a:lnSpc>
                        <a:spcAft>
                          <a:spcPts val="0"/>
                        </a:spcAft>
                      </a:pPr>
                      <a:r>
                        <a:rPr lang="zh-CN" sz="1800" dirty="0">
                          <a:solidFill>
                            <a:schemeClr val="tx1">
                              <a:lumMod val="75000"/>
                            </a:schemeClr>
                          </a:solidFill>
                          <a:effectLst/>
                          <a:latin typeface="Arial" panose="020B0604020202020204"/>
                          <a:ea typeface="黑体" panose="02010609060101010101" pitchFamily="49" charset="-122"/>
                          <a:cs typeface="Arial" panose="020B0604020202020204"/>
                        </a:rPr>
                        <a:t>时</a:t>
                      </a:r>
                      <a:r>
                        <a:rPr lang="en-US" sz="1800" dirty="0">
                          <a:solidFill>
                            <a:schemeClr val="tx1">
                              <a:lumMod val="75000"/>
                            </a:schemeClr>
                          </a:solidFill>
                          <a:effectLst/>
                          <a:latin typeface="Arial" panose="020B0604020202020204"/>
                          <a:ea typeface="黑体" panose="02010609060101010101" pitchFamily="49" charset="-122"/>
                        </a:rPr>
                        <a:t>    </a:t>
                      </a:r>
                      <a:r>
                        <a:rPr lang="zh-CN" sz="1800" dirty="0">
                          <a:solidFill>
                            <a:schemeClr val="tx1">
                              <a:lumMod val="75000"/>
                            </a:schemeClr>
                          </a:solidFill>
                          <a:effectLst/>
                          <a:latin typeface="Arial" panose="020B0604020202020204"/>
                          <a:ea typeface="黑体" panose="02010609060101010101" pitchFamily="49" charset="-122"/>
                          <a:cs typeface="Arial" panose="020B0604020202020204"/>
                        </a:rPr>
                        <a:t>间</a:t>
                      </a:r>
                      <a:endParaRPr lang="zh-CN" sz="1800" dirty="0">
                        <a:solidFill>
                          <a:schemeClr val="tx1">
                            <a:lumMod val="75000"/>
                          </a:schemeClr>
                        </a:solidFill>
                        <a:effectLst/>
                        <a:latin typeface="Times New Roman" panose="02020603050405020304"/>
                        <a:ea typeface="宋体" panose="02010600030101010101" pitchFamily="2" charset="-122"/>
                      </a:endParaRPr>
                    </a:p>
                  </a:txBody>
                  <a:tcPr marL="68580" marR="68580" marT="0" marB="0" anchor="ctr"/>
                </a:tc>
                <a:tc>
                  <a:txBody>
                    <a:bodyPr/>
                    <a:lstStyle/>
                    <a:p>
                      <a:pPr indent="127000" algn="ctr" fontAlgn="ctr" hangingPunct="0">
                        <a:lnSpc>
                          <a:spcPct val="150000"/>
                        </a:lnSpc>
                        <a:spcAft>
                          <a:spcPts val="0"/>
                        </a:spcAft>
                      </a:pPr>
                      <a:r>
                        <a:rPr lang="zh-CN" sz="1800">
                          <a:solidFill>
                            <a:schemeClr val="tx1">
                              <a:lumMod val="75000"/>
                            </a:schemeClr>
                          </a:solidFill>
                          <a:effectLst/>
                          <a:latin typeface="Arial" panose="020B0604020202020204"/>
                          <a:ea typeface="黑体" panose="02010609060101010101" pitchFamily="49" charset="-122"/>
                          <a:cs typeface="Arial" panose="020B0604020202020204"/>
                        </a:rPr>
                        <a:t>事务</a:t>
                      </a:r>
                      <a:r>
                        <a:rPr lang="en-US" sz="1800" i="1">
                          <a:solidFill>
                            <a:schemeClr val="tx1">
                              <a:lumMod val="75000"/>
                            </a:schemeClr>
                          </a:solidFill>
                          <a:effectLst/>
                          <a:latin typeface="Arial" panose="020B0604020202020204"/>
                          <a:ea typeface="黑体" panose="02010609060101010101" pitchFamily="49" charset="-122"/>
                        </a:rPr>
                        <a:t>T</a:t>
                      </a:r>
                      <a:r>
                        <a:rPr lang="en-US" sz="1800">
                          <a:solidFill>
                            <a:schemeClr val="tx1">
                              <a:lumMod val="75000"/>
                            </a:schemeClr>
                          </a:solidFill>
                          <a:effectLst/>
                          <a:latin typeface="Arial" panose="020B0604020202020204"/>
                          <a:ea typeface="黑体" panose="02010609060101010101" pitchFamily="49" charset="-122"/>
                        </a:rPr>
                        <a:t>1</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nchor="ctr"/>
                </a:tc>
                <a:tc>
                  <a:txBody>
                    <a:bodyPr/>
                    <a:lstStyle/>
                    <a:p>
                      <a:pPr indent="127000" algn="ctr" fontAlgn="ctr" hangingPunct="0">
                        <a:lnSpc>
                          <a:spcPct val="150000"/>
                        </a:lnSpc>
                        <a:spcAft>
                          <a:spcPts val="0"/>
                        </a:spcAft>
                      </a:pPr>
                      <a:r>
                        <a:rPr lang="en-US" sz="1800" i="1">
                          <a:solidFill>
                            <a:schemeClr val="tx1">
                              <a:lumMod val="75000"/>
                            </a:schemeClr>
                          </a:solidFill>
                          <a:effectLst/>
                          <a:latin typeface="Arial" panose="020B0604020202020204"/>
                          <a:ea typeface="黑体" panose="02010609060101010101" pitchFamily="49" charset="-122"/>
                        </a:rPr>
                        <a:t>R</a:t>
                      </a:r>
                      <a:r>
                        <a:rPr lang="zh-CN" sz="1800">
                          <a:solidFill>
                            <a:schemeClr val="tx1">
                              <a:lumMod val="75000"/>
                            </a:schemeClr>
                          </a:solidFill>
                          <a:effectLst/>
                          <a:latin typeface="Arial" panose="020B0604020202020204"/>
                          <a:ea typeface="黑体" panose="02010609060101010101" pitchFamily="49" charset="-122"/>
                          <a:cs typeface="Arial" panose="020B0604020202020204"/>
                        </a:rPr>
                        <a:t>的值</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nchor="ctr"/>
                </a:tc>
                <a:tc>
                  <a:txBody>
                    <a:bodyPr/>
                    <a:lstStyle/>
                    <a:p>
                      <a:pPr indent="127000" algn="ctr" fontAlgn="ctr" hangingPunct="0">
                        <a:lnSpc>
                          <a:spcPct val="150000"/>
                        </a:lnSpc>
                        <a:spcAft>
                          <a:spcPts val="0"/>
                        </a:spcAft>
                      </a:pPr>
                      <a:r>
                        <a:rPr lang="zh-CN" sz="1800">
                          <a:solidFill>
                            <a:schemeClr val="tx1">
                              <a:lumMod val="75000"/>
                            </a:schemeClr>
                          </a:solidFill>
                          <a:effectLst/>
                          <a:latin typeface="Arial" panose="020B0604020202020204"/>
                          <a:ea typeface="黑体" panose="02010609060101010101" pitchFamily="49" charset="-122"/>
                          <a:cs typeface="Arial" panose="020B0604020202020204"/>
                        </a:rPr>
                        <a:t>事务</a:t>
                      </a:r>
                      <a:r>
                        <a:rPr lang="en-US" sz="1800" i="1">
                          <a:solidFill>
                            <a:schemeClr val="tx1">
                              <a:lumMod val="75000"/>
                            </a:schemeClr>
                          </a:solidFill>
                          <a:effectLst/>
                          <a:latin typeface="Arial" panose="020B0604020202020204"/>
                          <a:ea typeface="黑体" panose="02010609060101010101" pitchFamily="49" charset="-122"/>
                        </a:rPr>
                        <a:t>T</a:t>
                      </a:r>
                      <a:r>
                        <a:rPr lang="en-US" sz="1800">
                          <a:solidFill>
                            <a:schemeClr val="tx1">
                              <a:lumMod val="75000"/>
                            </a:schemeClr>
                          </a:solidFill>
                          <a:effectLst/>
                          <a:latin typeface="Arial" panose="020B0604020202020204"/>
                          <a:ea typeface="黑体" panose="02010609060101010101" pitchFamily="49" charset="-122"/>
                        </a:rPr>
                        <a:t>2</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nchor="ctr"/>
                </a:tc>
              </a:tr>
              <a:tr h="349068">
                <a:tc>
                  <a:txBody>
                    <a:bodyPr/>
                    <a:lstStyle/>
                    <a:p>
                      <a:pPr indent="127000" algn="ctr" fontAlgn="ctr" hangingPunct="0">
                        <a:lnSpc>
                          <a:spcPct val="150000"/>
                        </a:lnSpc>
                        <a:spcAft>
                          <a:spcPts val="0"/>
                        </a:spcAft>
                      </a:pPr>
                      <a:r>
                        <a:rPr lang="en-US" sz="1800" dirty="0">
                          <a:solidFill>
                            <a:schemeClr val="tx1">
                              <a:lumMod val="75000"/>
                            </a:schemeClr>
                          </a:solidFill>
                          <a:effectLst/>
                          <a:latin typeface="Times New Roman" panose="02020603050405020304"/>
                          <a:ea typeface="宋体" panose="02010600030101010101" pitchFamily="2" charset="-122"/>
                        </a:rPr>
                        <a:t>t0</a:t>
                      </a:r>
                      <a:endParaRPr lang="zh-CN" sz="1800" dirty="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506730" algn="just" fontAlgn="ctr" hangingPunct="0">
                        <a:lnSpc>
                          <a:spcPct val="150000"/>
                        </a:lnSpc>
                        <a:spcAft>
                          <a:spcPts val="0"/>
                        </a:spcAft>
                      </a:pPr>
                      <a:r>
                        <a:rPr lang="en-US" sz="1800" dirty="0">
                          <a:solidFill>
                            <a:schemeClr val="tx1">
                              <a:lumMod val="75000"/>
                            </a:schemeClr>
                          </a:solidFill>
                          <a:effectLst/>
                          <a:latin typeface="Times New Roman" panose="02020603050405020304"/>
                          <a:ea typeface="宋体" panose="02010600030101010101" pitchFamily="2" charset="-122"/>
                        </a:rPr>
                        <a:t>XLOCK </a:t>
                      </a:r>
                      <a:r>
                        <a:rPr lang="en-US" sz="1800" i="1" dirty="0">
                          <a:solidFill>
                            <a:schemeClr val="tx1">
                              <a:lumMod val="75000"/>
                            </a:schemeClr>
                          </a:solidFill>
                          <a:effectLst/>
                          <a:latin typeface="Times New Roman" panose="02020603050405020304"/>
                          <a:ea typeface="宋体" panose="02010600030101010101" pitchFamily="2" charset="-122"/>
                        </a:rPr>
                        <a:t>R</a:t>
                      </a:r>
                      <a:endParaRPr lang="zh-CN" sz="1800" dirty="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127000" algn="ctr"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1000</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643890" algn="just"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 </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r>
              <a:tr h="349068">
                <a:tc>
                  <a:txBody>
                    <a:bodyPr/>
                    <a:lstStyle/>
                    <a:p>
                      <a:pPr indent="127000" algn="ctr"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t1</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506730" algn="just" fontAlgn="ctr" hangingPunct="0">
                        <a:lnSpc>
                          <a:spcPct val="150000"/>
                        </a:lnSpc>
                        <a:spcAft>
                          <a:spcPts val="0"/>
                        </a:spcAft>
                      </a:pPr>
                      <a:r>
                        <a:rPr lang="en-US" sz="1800" dirty="0">
                          <a:solidFill>
                            <a:schemeClr val="tx1">
                              <a:lumMod val="75000"/>
                            </a:schemeClr>
                          </a:solidFill>
                          <a:effectLst/>
                          <a:latin typeface="Times New Roman" panose="02020603050405020304"/>
                          <a:ea typeface="宋体" panose="02010600030101010101" pitchFamily="2" charset="-122"/>
                        </a:rPr>
                        <a:t>Find </a:t>
                      </a:r>
                      <a:r>
                        <a:rPr lang="en-US" sz="1800" i="1" dirty="0">
                          <a:solidFill>
                            <a:schemeClr val="tx1">
                              <a:lumMod val="75000"/>
                            </a:schemeClr>
                          </a:solidFill>
                          <a:effectLst/>
                          <a:latin typeface="Times New Roman" panose="02020603050405020304"/>
                          <a:ea typeface="宋体" panose="02010600030101010101" pitchFamily="2" charset="-122"/>
                        </a:rPr>
                        <a:t>R</a:t>
                      </a:r>
                      <a:endParaRPr lang="zh-CN" sz="1800" dirty="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127000" algn="ctr" fontAlgn="ctr" hangingPunct="0">
                        <a:lnSpc>
                          <a:spcPct val="150000"/>
                        </a:lnSpc>
                        <a:spcAft>
                          <a:spcPts val="0"/>
                        </a:spcAft>
                      </a:pPr>
                      <a:r>
                        <a:rPr lang="en-US" sz="1800" dirty="0">
                          <a:solidFill>
                            <a:schemeClr val="tx1">
                              <a:lumMod val="75000"/>
                            </a:schemeClr>
                          </a:solidFill>
                          <a:effectLst/>
                          <a:latin typeface="Times New Roman" panose="02020603050405020304"/>
                          <a:ea typeface="宋体" panose="02010600030101010101" pitchFamily="2" charset="-122"/>
                        </a:rPr>
                        <a:t> </a:t>
                      </a:r>
                      <a:endParaRPr lang="zh-CN" sz="1800" dirty="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643890" algn="just"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 </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r>
              <a:tr h="349068">
                <a:tc>
                  <a:txBody>
                    <a:bodyPr/>
                    <a:lstStyle/>
                    <a:p>
                      <a:pPr indent="127000" algn="ctr"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t2</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506730" algn="just" fontAlgn="ctr" hangingPunct="0">
                        <a:lnSpc>
                          <a:spcPct val="150000"/>
                        </a:lnSpc>
                        <a:spcAft>
                          <a:spcPts val="0"/>
                        </a:spcAft>
                      </a:pPr>
                      <a:r>
                        <a:rPr lang="en-US" sz="1800" i="1" dirty="0">
                          <a:solidFill>
                            <a:schemeClr val="tx1">
                              <a:lumMod val="75000"/>
                            </a:schemeClr>
                          </a:solidFill>
                          <a:effectLst/>
                          <a:latin typeface="Times New Roman" panose="02020603050405020304"/>
                          <a:ea typeface="宋体" panose="02010600030101010101" pitchFamily="2" charset="-122"/>
                        </a:rPr>
                        <a:t>R</a:t>
                      </a:r>
                      <a:r>
                        <a:rPr lang="en-US" sz="1800" dirty="0">
                          <a:solidFill>
                            <a:schemeClr val="tx1">
                              <a:lumMod val="75000"/>
                            </a:schemeClr>
                          </a:solidFill>
                          <a:effectLst/>
                          <a:latin typeface="Times New Roman" panose="02020603050405020304"/>
                          <a:ea typeface="宋体" panose="02010600030101010101" pitchFamily="2" charset="-122"/>
                        </a:rPr>
                        <a:t>=</a:t>
                      </a:r>
                      <a:r>
                        <a:rPr lang="en-US" sz="1800" i="1" dirty="0">
                          <a:solidFill>
                            <a:schemeClr val="tx1">
                              <a:lumMod val="75000"/>
                            </a:schemeClr>
                          </a:solidFill>
                          <a:effectLst/>
                          <a:latin typeface="Times New Roman" panose="02020603050405020304"/>
                          <a:ea typeface="宋体" panose="02010600030101010101" pitchFamily="2" charset="-122"/>
                        </a:rPr>
                        <a:t>R</a:t>
                      </a:r>
                      <a:r>
                        <a:rPr lang="en-US" sz="1800" dirty="0">
                          <a:solidFill>
                            <a:schemeClr val="tx1">
                              <a:lumMod val="75000"/>
                            </a:schemeClr>
                          </a:solidFill>
                          <a:effectLst/>
                          <a:latin typeface="宋体" panose="02010600030101010101" pitchFamily="2" charset="-122"/>
                          <a:ea typeface="宋体" panose="02010600030101010101" pitchFamily="2" charset="-122"/>
                        </a:rPr>
                        <a:t>-</a:t>
                      </a:r>
                      <a:r>
                        <a:rPr lang="en-US" sz="1800" dirty="0">
                          <a:solidFill>
                            <a:schemeClr val="tx1">
                              <a:lumMod val="75000"/>
                            </a:schemeClr>
                          </a:solidFill>
                          <a:effectLst/>
                          <a:latin typeface="Times New Roman" panose="02020603050405020304"/>
                          <a:ea typeface="宋体" panose="02010600030101010101" pitchFamily="2" charset="-122"/>
                        </a:rPr>
                        <a:t>100</a:t>
                      </a:r>
                      <a:endParaRPr lang="zh-CN" sz="1800" dirty="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127000" algn="ctr" fontAlgn="ctr" hangingPunct="0">
                        <a:lnSpc>
                          <a:spcPct val="150000"/>
                        </a:lnSpc>
                        <a:spcAft>
                          <a:spcPts val="0"/>
                        </a:spcAft>
                      </a:pPr>
                      <a:r>
                        <a:rPr lang="en-US" sz="1800" dirty="0">
                          <a:solidFill>
                            <a:schemeClr val="tx1">
                              <a:lumMod val="75000"/>
                            </a:schemeClr>
                          </a:solidFill>
                          <a:effectLst/>
                          <a:latin typeface="Times New Roman" panose="02020603050405020304"/>
                          <a:ea typeface="宋体" panose="02010600030101010101" pitchFamily="2" charset="-122"/>
                        </a:rPr>
                        <a:t> </a:t>
                      </a:r>
                      <a:endParaRPr lang="zh-CN" sz="1800" dirty="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643890" algn="just"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 </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r>
              <a:tr h="349068">
                <a:tc>
                  <a:txBody>
                    <a:bodyPr/>
                    <a:lstStyle/>
                    <a:p>
                      <a:pPr indent="127000" algn="ctr"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t3</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506730" algn="just"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Update </a:t>
                      </a:r>
                      <a:r>
                        <a:rPr lang="en-US" sz="1800" i="1">
                          <a:solidFill>
                            <a:schemeClr val="tx1">
                              <a:lumMod val="75000"/>
                            </a:schemeClr>
                          </a:solidFill>
                          <a:effectLst/>
                          <a:latin typeface="Times New Roman" panose="02020603050405020304"/>
                          <a:ea typeface="宋体" panose="02010600030101010101" pitchFamily="2" charset="-122"/>
                        </a:rPr>
                        <a:t>R</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127000" algn="ctr" fontAlgn="ctr" hangingPunct="0">
                        <a:lnSpc>
                          <a:spcPct val="150000"/>
                        </a:lnSpc>
                        <a:spcAft>
                          <a:spcPts val="0"/>
                        </a:spcAft>
                      </a:pPr>
                      <a:r>
                        <a:rPr lang="en-US" sz="1800" dirty="0">
                          <a:solidFill>
                            <a:schemeClr val="tx1">
                              <a:lumMod val="75000"/>
                            </a:schemeClr>
                          </a:solidFill>
                          <a:effectLst/>
                          <a:latin typeface="Times New Roman" panose="02020603050405020304"/>
                          <a:ea typeface="宋体" panose="02010600030101010101" pitchFamily="2" charset="-122"/>
                        </a:rPr>
                        <a:t> </a:t>
                      </a:r>
                      <a:endParaRPr lang="zh-CN" sz="1800" dirty="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643890" algn="just" fontAlgn="ctr" hangingPunct="0">
                        <a:lnSpc>
                          <a:spcPct val="150000"/>
                        </a:lnSpc>
                        <a:spcAft>
                          <a:spcPts val="0"/>
                        </a:spcAft>
                      </a:pPr>
                      <a:r>
                        <a:rPr lang="en-US" sz="1800" dirty="0">
                          <a:solidFill>
                            <a:schemeClr val="tx1">
                              <a:lumMod val="75000"/>
                            </a:schemeClr>
                          </a:solidFill>
                          <a:effectLst/>
                          <a:latin typeface="Times New Roman" panose="02020603050405020304"/>
                          <a:ea typeface="宋体" panose="02010600030101010101" pitchFamily="2" charset="-122"/>
                        </a:rPr>
                        <a:t> </a:t>
                      </a:r>
                      <a:endParaRPr lang="zh-CN" sz="1800" dirty="0">
                        <a:solidFill>
                          <a:schemeClr val="tx1">
                            <a:lumMod val="75000"/>
                          </a:schemeClr>
                        </a:solidFill>
                        <a:effectLst/>
                        <a:latin typeface="Times New Roman" panose="02020603050405020304"/>
                        <a:ea typeface="宋体" panose="02010600030101010101" pitchFamily="2" charset="-122"/>
                      </a:endParaRPr>
                    </a:p>
                  </a:txBody>
                  <a:tcPr marL="68580" marR="68580" marT="0" marB="0"/>
                </a:tc>
              </a:tr>
              <a:tr h="349068">
                <a:tc>
                  <a:txBody>
                    <a:bodyPr/>
                    <a:lstStyle/>
                    <a:p>
                      <a:pPr indent="127000" algn="ctr"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t4</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506730" algn="just"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 </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127000" algn="ctr" fontAlgn="ctr" hangingPunct="0">
                        <a:lnSpc>
                          <a:spcPct val="150000"/>
                        </a:lnSpc>
                        <a:spcAft>
                          <a:spcPts val="0"/>
                        </a:spcAft>
                      </a:pPr>
                      <a:r>
                        <a:rPr lang="en-US" sz="1800" dirty="0">
                          <a:solidFill>
                            <a:schemeClr val="tx1">
                              <a:lumMod val="75000"/>
                            </a:schemeClr>
                          </a:solidFill>
                          <a:effectLst/>
                          <a:latin typeface="Times New Roman" panose="02020603050405020304"/>
                          <a:ea typeface="宋体" panose="02010600030101010101" pitchFamily="2" charset="-122"/>
                        </a:rPr>
                        <a:t>900</a:t>
                      </a:r>
                      <a:endParaRPr lang="zh-CN" sz="1800" dirty="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marL="0" indent="0" algn="ctr" fontAlgn="ctr" hangingPunct="0">
                        <a:lnSpc>
                          <a:spcPct val="150000"/>
                        </a:lnSpc>
                        <a:spcAft>
                          <a:spcPts val="0"/>
                        </a:spcAft>
                      </a:pPr>
                      <a:r>
                        <a:rPr lang="en-US" sz="1800" dirty="0">
                          <a:solidFill>
                            <a:schemeClr val="tx1">
                              <a:lumMod val="75000"/>
                            </a:schemeClr>
                          </a:solidFill>
                          <a:effectLst/>
                          <a:latin typeface="Times New Roman" panose="02020603050405020304"/>
                          <a:ea typeface="宋体" panose="02010600030101010101" pitchFamily="2" charset="-122"/>
                        </a:rPr>
                        <a:t>SLOCK </a:t>
                      </a:r>
                      <a:r>
                        <a:rPr lang="en-US" sz="1800" i="1" dirty="0">
                          <a:solidFill>
                            <a:schemeClr val="tx1">
                              <a:lumMod val="75000"/>
                            </a:schemeClr>
                          </a:solidFill>
                          <a:effectLst/>
                          <a:latin typeface="Times New Roman" panose="02020603050405020304"/>
                          <a:ea typeface="宋体" panose="02010600030101010101" pitchFamily="2" charset="-122"/>
                        </a:rPr>
                        <a:t>R</a:t>
                      </a:r>
                      <a:endParaRPr lang="zh-CN" sz="1800" dirty="0">
                        <a:solidFill>
                          <a:schemeClr val="tx1">
                            <a:lumMod val="75000"/>
                          </a:schemeClr>
                        </a:solidFill>
                        <a:effectLst/>
                        <a:latin typeface="Times New Roman" panose="02020603050405020304"/>
                        <a:ea typeface="宋体" panose="02010600030101010101" pitchFamily="2" charset="-122"/>
                      </a:endParaRPr>
                    </a:p>
                  </a:txBody>
                  <a:tcPr marL="68580" marR="68580" marT="0" marB="0"/>
                </a:tc>
              </a:tr>
              <a:tr h="349068">
                <a:tc>
                  <a:txBody>
                    <a:bodyPr/>
                    <a:lstStyle/>
                    <a:p>
                      <a:pPr indent="127000" algn="ctr"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t5</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506730" algn="just"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ROLLBACK</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127000" algn="ctr" fontAlgn="ctr" hangingPunct="0">
                        <a:lnSpc>
                          <a:spcPct val="150000"/>
                        </a:lnSpc>
                        <a:spcAft>
                          <a:spcPts val="0"/>
                        </a:spcAft>
                      </a:pPr>
                      <a:r>
                        <a:rPr lang="en-US" sz="1800" dirty="0">
                          <a:solidFill>
                            <a:schemeClr val="tx1">
                              <a:lumMod val="75000"/>
                            </a:schemeClr>
                          </a:solidFill>
                          <a:effectLst/>
                          <a:latin typeface="Times New Roman" panose="02020603050405020304"/>
                          <a:ea typeface="宋体" panose="02010600030101010101" pitchFamily="2" charset="-122"/>
                        </a:rPr>
                        <a:t> </a:t>
                      </a:r>
                      <a:endParaRPr lang="zh-CN" sz="1800" dirty="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marL="0" indent="0" algn="ctr" fontAlgn="ctr" hangingPunct="0">
                        <a:lnSpc>
                          <a:spcPct val="150000"/>
                        </a:lnSpc>
                        <a:spcAft>
                          <a:spcPts val="0"/>
                        </a:spcAft>
                      </a:pPr>
                      <a:r>
                        <a:rPr lang="en-US" sz="1800" dirty="0">
                          <a:solidFill>
                            <a:schemeClr val="tx1">
                              <a:lumMod val="75000"/>
                            </a:schemeClr>
                          </a:solidFill>
                          <a:effectLst/>
                          <a:latin typeface="Times New Roman" panose="02020603050405020304"/>
                          <a:ea typeface="宋体" panose="02010600030101010101" pitchFamily="2" charset="-122"/>
                        </a:rPr>
                        <a:t>Wait</a:t>
                      </a:r>
                      <a:endParaRPr lang="zh-CN" sz="1800" dirty="0">
                        <a:solidFill>
                          <a:schemeClr val="tx1">
                            <a:lumMod val="75000"/>
                          </a:schemeClr>
                        </a:solidFill>
                        <a:effectLst/>
                        <a:latin typeface="Times New Roman" panose="02020603050405020304"/>
                        <a:ea typeface="宋体" panose="02010600030101010101" pitchFamily="2" charset="-122"/>
                      </a:endParaRPr>
                    </a:p>
                  </a:txBody>
                  <a:tcPr marL="68580" marR="68580" marT="0" marB="0"/>
                </a:tc>
              </a:tr>
              <a:tr h="349068">
                <a:tc>
                  <a:txBody>
                    <a:bodyPr/>
                    <a:lstStyle/>
                    <a:p>
                      <a:pPr indent="127000" algn="ctr"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t6</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506730" algn="just"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UNLOCK X</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127000" algn="ctr"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1000</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marL="0" indent="0" algn="ctr" fontAlgn="ctr" hangingPunct="0">
                        <a:lnSpc>
                          <a:spcPct val="150000"/>
                        </a:lnSpc>
                        <a:spcAft>
                          <a:spcPts val="0"/>
                        </a:spcAft>
                      </a:pPr>
                      <a:r>
                        <a:rPr lang="en-US" sz="1800" dirty="0">
                          <a:solidFill>
                            <a:schemeClr val="tx1">
                              <a:lumMod val="75000"/>
                            </a:schemeClr>
                          </a:solidFill>
                          <a:effectLst/>
                          <a:latin typeface="Times New Roman" panose="02020603050405020304"/>
                          <a:ea typeface="宋体" panose="02010600030101010101" pitchFamily="2" charset="-122"/>
                        </a:rPr>
                        <a:t>SLOCK </a:t>
                      </a:r>
                      <a:r>
                        <a:rPr lang="en-US" sz="1800" i="1" dirty="0">
                          <a:solidFill>
                            <a:schemeClr val="tx1">
                              <a:lumMod val="75000"/>
                            </a:schemeClr>
                          </a:solidFill>
                          <a:effectLst/>
                          <a:latin typeface="Times New Roman" panose="02020603050405020304"/>
                          <a:ea typeface="宋体" panose="02010600030101010101" pitchFamily="2" charset="-122"/>
                        </a:rPr>
                        <a:t>R</a:t>
                      </a:r>
                      <a:endParaRPr lang="zh-CN" sz="1800" dirty="0">
                        <a:solidFill>
                          <a:schemeClr val="tx1">
                            <a:lumMod val="75000"/>
                          </a:schemeClr>
                        </a:solidFill>
                        <a:effectLst/>
                        <a:latin typeface="Times New Roman" panose="02020603050405020304"/>
                        <a:ea typeface="宋体" panose="02010600030101010101" pitchFamily="2" charset="-122"/>
                      </a:endParaRPr>
                    </a:p>
                  </a:txBody>
                  <a:tcPr marL="68580" marR="68580" marT="0" marB="0"/>
                </a:tc>
              </a:tr>
              <a:tr h="349068">
                <a:tc>
                  <a:txBody>
                    <a:bodyPr/>
                    <a:lstStyle/>
                    <a:p>
                      <a:pPr indent="127000" algn="ctr"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t7</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127000" algn="just"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 </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127000" algn="ctr"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 </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marL="0" indent="0" algn="ctr" fontAlgn="ctr" hangingPunct="0">
                        <a:lnSpc>
                          <a:spcPct val="150000"/>
                        </a:lnSpc>
                        <a:spcAft>
                          <a:spcPts val="0"/>
                        </a:spcAft>
                      </a:pPr>
                      <a:r>
                        <a:rPr lang="en-US" sz="1800" dirty="0">
                          <a:solidFill>
                            <a:schemeClr val="tx1">
                              <a:lumMod val="75000"/>
                            </a:schemeClr>
                          </a:solidFill>
                          <a:effectLst/>
                          <a:latin typeface="Times New Roman" panose="02020603050405020304"/>
                          <a:ea typeface="宋体" panose="02010600030101010101" pitchFamily="2" charset="-122"/>
                        </a:rPr>
                        <a:t>Find </a:t>
                      </a:r>
                      <a:r>
                        <a:rPr lang="en-US" sz="1800" i="1" dirty="0">
                          <a:solidFill>
                            <a:schemeClr val="tx1">
                              <a:lumMod val="75000"/>
                            </a:schemeClr>
                          </a:solidFill>
                          <a:effectLst/>
                          <a:latin typeface="Times New Roman" panose="02020603050405020304"/>
                          <a:ea typeface="宋体" panose="02010600030101010101" pitchFamily="2" charset="-122"/>
                        </a:rPr>
                        <a:t>R</a:t>
                      </a:r>
                      <a:endParaRPr lang="zh-CN" sz="1800" dirty="0">
                        <a:solidFill>
                          <a:schemeClr val="tx1">
                            <a:lumMod val="75000"/>
                          </a:schemeClr>
                        </a:solidFill>
                        <a:effectLst/>
                        <a:latin typeface="Times New Roman" panose="02020603050405020304"/>
                        <a:ea typeface="宋体" panose="02010600030101010101" pitchFamily="2" charset="-122"/>
                      </a:endParaRPr>
                    </a:p>
                  </a:txBody>
                  <a:tcPr marL="68580" marR="68580" marT="0" marB="0"/>
                </a:tc>
              </a:tr>
              <a:tr h="349068">
                <a:tc>
                  <a:txBody>
                    <a:bodyPr/>
                    <a:lstStyle/>
                    <a:p>
                      <a:pPr indent="127000" algn="ctr"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t8</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127000" algn="just"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 </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127000" algn="ctr"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 </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marL="0" indent="0" algn="ctr" fontAlgn="ctr" hangingPunct="0">
                        <a:lnSpc>
                          <a:spcPct val="150000"/>
                        </a:lnSpc>
                        <a:spcAft>
                          <a:spcPts val="0"/>
                        </a:spcAft>
                      </a:pPr>
                      <a:r>
                        <a:rPr lang="en-US" sz="1800" dirty="0">
                          <a:solidFill>
                            <a:schemeClr val="tx1">
                              <a:lumMod val="75000"/>
                            </a:schemeClr>
                          </a:solidFill>
                          <a:effectLst/>
                          <a:latin typeface="Times New Roman" panose="02020603050405020304"/>
                          <a:ea typeface="宋体" panose="02010600030101010101" pitchFamily="2" charset="-122"/>
                        </a:rPr>
                        <a:t>UNLOCK S</a:t>
                      </a:r>
                      <a:endParaRPr lang="zh-CN" sz="1800" dirty="0">
                        <a:solidFill>
                          <a:schemeClr val="tx1">
                            <a:lumMod val="75000"/>
                          </a:schemeClr>
                        </a:solidFill>
                        <a:effectLst/>
                        <a:latin typeface="Times New Roman" panose="02020603050405020304"/>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052736"/>
            <a:ext cx="4968552" cy="461665"/>
          </a:xfrm>
          <a:prstGeom prst="rect">
            <a:avLst/>
          </a:prstGeom>
          <a:noFill/>
        </p:spPr>
        <p:txBody>
          <a:bodyPr wrap="square" rtlCol="0">
            <a:spAutoFit/>
          </a:bodyPr>
          <a:lstStyle/>
          <a:p>
            <a:pPr marL="0" lvl="2"/>
            <a:r>
              <a:rPr lang="zh-CN" altLang="en-US" sz="2400" dirty="0">
                <a:solidFill>
                  <a:srgbClr val="990000"/>
                </a:solidFill>
                <a:sym typeface="+mn-ea"/>
              </a:rPr>
              <a:t>不可重读问题</a:t>
            </a:r>
            <a:endParaRPr lang="zh-CN" altLang="en-US" sz="2400" dirty="0">
              <a:solidFill>
                <a:srgbClr val="990000"/>
              </a:solidFill>
              <a:sym typeface="+mn-ea"/>
            </a:endParaRPr>
          </a:p>
        </p:txBody>
      </p:sp>
      <p:graphicFrame>
        <p:nvGraphicFramePr>
          <p:cNvPr id="4" name="表格 3"/>
          <p:cNvGraphicFramePr>
            <a:graphicFrameLocks noGrp="1"/>
          </p:cNvGraphicFramePr>
          <p:nvPr/>
        </p:nvGraphicFramePr>
        <p:xfrm>
          <a:off x="1547664" y="1772816"/>
          <a:ext cx="6692346" cy="4526280"/>
        </p:xfrm>
        <a:graphic>
          <a:graphicData uri="http://schemas.openxmlformats.org/drawingml/2006/table">
            <a:tbl>
              <a:tblPr firstRow="1" firstCol="1" lastRow="1" lastCol="1" bandRow="1" bandCol="1">
                <a:tableStyleId>{69CF1AB2-1976-4502-BF36-3FF5EA218861}</a:tableStyleId>
              </a:tblPr>
              <a:tblGrid>
                <a:gridCol w="1450470"/>
                <a:gridCol w="2055238"/>
                <a:gridCol w="1465121"/>
                <a:gridCol w="1721517"/>
              </a:tblGrid>
              <a:tr h="349068">
                <a:tc>
                  <a:txBody>
                    <a:bodyPr/>
                    <a:lstStyle/>
                    <a:p>
                      <a:pPr indent="127000" algn="ctr" fontAlgn="ctr" hangingPunct="0">
                        <a:lnSpc>
                          <a:spcPct val="150000"/>
                        </a:lnSpc>
                        <a:spcAft>
                          <a:spcPts val="0"/>
                        </a:spcAft>
                      </a:pPr>
                      <a:r>
                        <a:rPr lang="zh-CN" sz="1800" dirty="0">
                          <a:solidFill>
                            <a:schemeClr val="tx1">
                              <a:lumMod val="75000"/>
                            </a:schemeClr>
                          </a:solidFill>
                          <a:effectLst/>
                          <a:latin typeface="Arial" panose="020B0604020202020204"/>
                          <a:ea typeface="黑体" panose="02010609060101010101" pitchFamily="49" charset="-122"/>
                          <a:cs typeface="Arial" panose="020B0604020202020204"/>
                        </a:rPr>
                        <a:t>时</a:t>
                      </a:r>
                      <a:r>
                        <a:rPr lang="en-US" sz="1800" dirty="0">
                          <a:solidFill>
                            <a:schemeClr val="tx1">
                              <a:lumMod val="75000"/>
                            </a:schemeClr>
                          </a:solidFill>
                          <a:effectLst/>
                          <a:latin typeface="Arial" panose="020B0604020202020204"/>
                          <a:ea typeface="黑体" panose="02010609060101010101" pitchFamily="49" charset="-122"/>
                        </a:rPr>
                        <a:t>    </a:t>
                      </a:r>
                      <a:r>
                        <a:rPr lang="zh-CN" sz="1800" dirty="0">
                          <a:solidFill>
                            <a:schemeClr val="tx1">
                              <a:lumMod val="75000"/>
                            </a:schemeClr>
                          </a:solidFill>
                          <a:effectLst/>
                          <a:latin typeface="Arial" panose="020B0604020202020204"/>
                          <a:ea typeface="黑体" panose="02010609060101010101" pitchFamily="49" charset="-122"/>
                          <a:cs typeface="Arial" panose="020B0604020202020204"/>
                        </a:rPr>
                        <a:t>间</a:t>
                      </a:r>
                      <a:endParaRPr lang="zh-CN" sz="1800" dirty="0">
                        <a:solidFill>
                          <a:schemeClr val="tx1">
                            <a:lumMod val="75000"/>
                          </a:schemeClr>
                        </a:solidFill>
                        <a:effectLst/>
                        <a:latin typeface="Times New Roman" panose="02020603050405020304"/>
                        <a:ea typeface="宋体" panose="02010600030101010101" pitchFamily="2" charset="-122"/>
                      </a:endParaRPr>
                    </a:p>
                  </a:txBody>
                  <a:tcPr marL="68580" marR="68580" marT="0" marB="0" anchor="ctr"/>
                </a:tc>
                <a:tc>
                  <a:txBody>
                    <a:bodyPr/>
                    <a:lstStyle/>
                    <a:p>
                      <a:pPr indent="127000" algn="ctr" fontAlgn="ctr" hangingPunct="0">
                        <a:lnSpc>
                          <a:spcPct val="150000"/>
                        </a:lnSpc>
                        <a:spcAft>
                          <a:spcPts val="0"/>
                        </a:spcAft>
                      </a:pPr>
                      <a:r>
                        <a:rPr lang="zh-CN" sz="1800" dirty="0">
                          <a:solidFill>
                            <a:schemeClr val="tx1">
                              <a:lumMod val="75000"/>
                            </a:schemeClr>
                          </a:solidFill>
                          <a:effectLst/>
                          <a:latin typeface="Arial" panose="020B0604020202020204"/>
                          <a:ea typeface="黑体" panose="02010609060101010101" pitchFamily="49" charset="-122"/>
                          <a:cs typeface="Arial" panose="020B0604020202020204"/>
                        </a:rPr>
                        <a:t>事务</a:t>
                      </a:r>
                      <a:r>
                        <a:rPr lang="en-US" sz="1800" i="1" dirty="0">
                          <a:solidFill>
                            <a:schemeClr val="tx1">
                              <a:lumMod val="75000"/>
                            </a:schemeClr>
                          </a:solidFill>
                          <a:effectLst/>
                          <a:latin typeface="Arial" panose="020B0604020202020204"/>
                          <a:ea typeface="黑体" panose="02010609060101010101" pitchFamily="49" charset="-122"/>
                        </a:rPr>
                        <a:t>T</a:t>
                      </a:r>
                      <a:r>
                        <a:rPr lang="en-US" sz="1800" dirty="0">
                          <a:solidFill>
                            <a:schemeClr val="tx1">
                              <a:lumMod val="75000"/>
                            </a:schemeClr>
                          </a:solidFill>
                          <a:effectLst/>
                          <a:latin typeface="Arial" panose="020B0604020202020204"/>
                          <a:ea typeface="黑体" panose="02010609060101010101" pitchFamily="49" charset="-122"/>
                        </a:rPr>
                        <a:t>1</a:t>
                      </a:r>
                      <a:endParaRPr lang="zh-CN" sz="1800" dirty="0">
                        <a:solidFill>
                          <a:schemeClr val="tx1">
                            <a:lumMod val="75000"/>
                          </a:schemeClr>
                        </a:solidFill>
                        <a:effectLst/>
                        <a:latin typeface="Times New Roman" panose="02020603050405020304"/>
                        <a:ea typeface="宋体" panose="02010600030101010101" pitchFamily="2" charset="-122"/>
                      </a:endParaRPr>
                    </a:p>
                  </a:txBody>
                  <a:tcPr marL="68580" marR="68580" marT="0" marB="0" anchor="ctr"/>
                </a:tc>
                <a:tc>
                  <a:txBody>
                    <a:bodyPr/>
                    <a:lstStyle/>
                    <a:p>
                      <a:pPr indent="127000" algn="ctr" fontAlgn="ctr" hangingPunct="0">
                        <a:lnSpc>
                          <a:spcPct val="150000"/>
                        </a:lnSpc>
                        <a:spcAft>
                          <a:spcPts val="0"/>
                        </a:spcAft>
                      </a:pPr>
                      <a:r>
                        <a:rPr lang="en-US" sz="1800" i="1">
                          <a:solidFill>
                            <a:schemeClr val="tx1">
                              <a:lumMod val="75000"/>
                            </a:schemeClr>
                          </a:solidFill>
                          <a:effectLst/>
                          <a:latin typeface="Arial" panose="020B0604020202020204"/>
                          <a:ea typeface="黑体" panose="02010609060101010101" pitchFamily="49" charset="-122"/>
                        </a:rPr>
                        <a:t>R</a:t>
                      </a:r>
                      <a:r>
                        <a:rPr lang="zh-CN" sz="1800">
                          <a:solidFill>
                            <a:schemeClr val="tx1">
                              <a:lumMod val="75000"/>
                            </a:schemeClr>
                          </a:solidFill>
                          <a:effectLst/>
                          <a:latin typeface="Arial" panose="020B0604020202020204"/>
                          <a:ea typeface="黑体" panose="02010609060101010101" pitchFamily="49" charset="-122"/>
                          <a:cs typeface="Arial" panose="020B0604020202020204"/>
                        </a:rPr>
                        <a:t>的值</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nchor="ctr"/>
                </a:tc>
                <a:tc>
                  <a:txBody>
                    <a:bodyPr/>
                    <a:lstStyle/>
                    <a:p>
                      <a:pPr indent="127000" algn="ctr" fontAlgn="ctr" hangingPunct="0">
                        <a:lnSpc>
                          <a:spcPct val="150000"/>
                        </a:lnSpc>
                        <a:spcAft>
                          <a:spcPts val="0"/>
                        </a:spcAft>
                      </a:pPr>
                      <a:r>
                        <a:rPr lang="zh-CN" sz="1800">
                          <a:solidFill>
                            <a:schemeClr val="tx1">
                              <a:lumMod val="75000"/>
                            </a:schemeClr>
                          </a:solidFill>
                          <a:effectLst/>
                          <a:latin typeface="Arial" panose="020B0604020202020204"/>
                          <a:ea typeface="黑体" panose="02010609060101010101" pitchFamily="49" charset="-122"/>
                          <a:cs typeface="Arial" panose="020B0604020202020204"/>
                        </a:rPr>
                        <a:t>事务</a:t>
                      </a:r>
                      <a:r>
                        <a:rPr lang="en-US" sz="1800" i="1">
                          <a:solidFill>
                            <a:schemeClr val="tx1">
                              <a:lumMod val="75000"/>
                            </a:schemeClr>
                          </a:solidFill>
                          <a:effectLst/>
                          <a:latin typeface="Arial" panose="020B0604020202020204"/>
                          <a:ea typeface="黑体" panose="02010609060101010101" pitchFamily="49" charset="-122"/>
                        </a:rPr>
                        <a:t>T</a:t>
                      </a:r>
                      <a:r>
                        <a:rPr lang="en-US" sz="1800">
                          <a:solidFill>
                            <a:schemeClr val="tx1">
                              <a:lumMod val="75000"/>
                            </a:schemeClr>
                          </a:solidFill>
                          <a:effectLst/>
                          <a:latin typeface="Arial" panose="020B0604020202020204"/>
                          <a:ea typeface="黑体" panose="02010609060101010101" pitchFamily="49" charset="-122"/>
                        </a:rPr>
                        <a:t>2</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nchor="ctr"/>
                </a:tc>
              </a:tr>
              <a:tr h="349068">
                <a:tc>
                  <a:txBody>
                    <a:bodyPr/>
                    <a:lstStyle/>
                    <a:p>
                      <a:pPr indent="127000" algn="ctr"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t0</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510540" algn="just" fontAlgn="ctr" hangingPunct="0">
                        <a:lnSpc>
                          <a:spcPct val="150000"/>
                        </a:lnSpc>
                        <a:spcAft>
                          <a:spcPts val="0"/>
                        </a:spcAft>
                      </a:pPr>
                      <a:r>
                        <a:rPr lang="en-US" sz="1800" dirty="0">
                          <a:solidFill>
                            <a:schemeClr val="tx1">
                              <a:lumMod val="75000"/>
                            </a:schemeClr>
                          </a:solidFill>
                          <a:effectLst/>
                          <a:latin typeface="Times New Roman" panose="02020603050405020304"/>
                          <a:ea typeface="宋体" panose="02010600030101010101" pitchFamily="2" charset="-122"/>
                        </a:rPr>
                        <a:t>SLOCK </a:t>
                      </a:r>
                      <a:r>
                        <a:rPr lang="en-US" sz="1800" i="1" dirty="0">
                          <a:solidFill>
                            <a:schemeClr val="tx1">
                              <a:lumMod val="75000"/>
                            </a:schemeClr>
                          </a:solidFill>
                          <a:effectLst/>
                          <a:latin typeface="Times New Roman" panose="02020603050405020304"/>
                          <a:ea typeface="宋体" panose="02010600030101010101" pitchFamily="2" charset="-122"/>
                        </a:rPr>
                        <a:t>R</a:t>
                      </a:r>
                      <a:endParaRPr lang="zh-CN" sz="1800" dirty="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127000" algn="ctr"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1000</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nchor="ctr"/>
                </a:tc>
                <a:tc>
                  <a:txBody>
                    <a:bodyPr/>
                    <a:lstStyle/>
                    <a:p>
                      <a:pPr indent="127000" algn="just"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 </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r>
              <a:tr h="349068">
                <a:tc>
                  <a:txBody>
                    <a:bodyPr/>
                    <a:lstStyle/>
                    <a:p>
                      <a:pPr indent="127000" algn="ctr"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t1</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510540" algn="just" fontAlgn="ctr" hangingPunct="0">
                        <a:lnSpc>
                          <a:spcPct val="150000"/>
                        </a:lnSpc>
                        <a:spcAft>
                          <a:spcPts val="0"/>
                        </a:spcAft>
                      </a:pPr>
                      <a:r>
                        <a:rPr lang="en-US" sz="1800" dirty="0">
                          <a:solidFill>
                            <a:schemeClr val="tx1">
                              <a:lumMod val="75000"/>
                            </a:schemeClr>
                          </a:solidFill>
                          <a:effectLst/>
                          <a:latin typeface="Times New Roman" panose="02020603050405020304"/>
                          <a:ea typeface="宋体" panose="02010600030101010101" pitchFamily="2" charset="-122"/>
                        </a:rPr>
                        <a:t>Find </a:t>
                      </a:r>
                      <a:r>
                        <a:rPr lang="en-US" sz="1800" i="1" dirty="0">
                          <a:solidFill>
                            <a:schemeClr val="tx1">
                              <a:lumMod val="75000"/>
                            </a:schemeClr>
                          </a:solidFill>
                          <a:effectLst/>
                          <a:latin typeface="Times New Roman" panose="02020603050405020304"/>
                          <a:ea typeface="宋体" panose="02010600030101010101" pitchFamily="2" charset="-122"/>
                        </a:rPr>
                        <a:t>R</a:t>
                      </a:r>
                      <a:endParaRPr lang="zh-CN" sz="1800" dirty="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127000" algn="ctr" fontAlgn="ctr" hangingPunct="0">
                        <a:lnSpc>
                          <a:spcPct val="150000"/>
                        </a:lnSpc>
                        <a:spcAft>
                          <a:spcPts val="0"/>
                        </a:spcAft>
                      </a:pPr>
                      <a:r>
                        <a:rPr lang="en-US" sz="1800" dirty="0">
                          <a:solidFill>
                            <a:schemeClr val="tx1">
                              <a:lumMod val="75000"/>
                            </a:schemeClr>
                          </a:solidFill>
                          <a:effectLst/>
                          <a:latin typeface="Times New Roman" panose="02020603050405020304"/>
                          <a:ea typeface="宋体" panose="02010600030101010101" pitchFamily="2" charset="-122"/>
                        </a:rPr>
                        <a:t>1000</a:t>
                      </a:r>
                      <a:endParaRPr lang="zh-CN" sz="1800" dirty="0">
                        <a:solidFill>
                          <a:schemeClr val="tx1">
                            <a:lumMod val="75000"/>
                          </a:schemeClr>
                        </a:solidFill>
                        <a:effectLst/>
                        <a:latin typeface="Times New Roman" panose="02020603050405020304"/>
                        <a:ea typeface="宋体" panose="02010600030101010101" pitchFamily="2" charset="-122"/>
                      </a:endParaRPr>
                    </a:p>
                  </a:txBody>
                  <a:tcPr marL="68580" marR="68580" marT="0" marB="0" anchor="ctr"/>
                </a:tc>
                <a:tc>
                  <a:txBody>
                    <a:bodyPr/>
                    <a:lstStyle/>
                    <a:p>
                      <a:pPr indent="127000" algn="just"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 </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r>
              <a:tr h="349068">
                <a:tc>
                  <a:txBody>
                    <a:bodyPr/>
                    <a:lstStyle/>
                    <a:p>
                      <a:pPr indent="127000" algn="ctr"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t2</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510540" algn="just" fontAlgn="ctr" hangingPunct="0">
                        <a:lnSpc>
                          <a:spcPct val="150000"/>
                        </a:lnSpc>
                        <a:spcAft>
                          <a:spcPts val="0"/>
                        </a:spcAft>
                      </a:pPr>
                      <a:r>
                        <a:rPr lang="en-US" sz="1800" dirty="0">
                          <a:solidFill>
                            <a:schemeClr val="tx1">
                              <a:lumMod val="75000"/>
                            </a:schemeClr>
                          </a:solidFill>
                          <a:effectLst/>
                          <a:latin typeface="Times New Roman" panose="02020603050405020304"/>
                          <a:ea typeface="宋体" panose="02010600030101010101" pitchFamily="2" charset="-122"/>
                        </a:rPr>
                        <a:t> </a:t>
                      </a:r>
                      <a:endParaRPr lang="zh-CN" sz="1800" dirty="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127000" algn="ctr" fontAlgn="ctr" hangingPunct="0">
                        <a:lnSpc>
                          <a:spcPct val="150000"/>
                        </a:lnSpc>
                        <a:spcAft>
                          <a:spcPts val="0"/>
                        </a:spcAft>
                      </a:pPr>
                      <a:r>
                        <a:rPr lang="en-US" sz="1800" dirty="0">
                          <a:solidFill>
                            <a:schemeClr val="tx1">
                              <a:lumMod val="75000"/>
                            </a:schemeClr>
                          </a:solidFill>
                          <a:effectLst/>
                          <a:latin typeface="Times New Roman" panose="02020603050405020304"/>
                          <a:ea typeface="宋体" panose="02010600030101010101" pitchFamily="2" charset="-122"/>
                        </a:rPr>
                        <a:t> </a:t>
                      </a:r>
                      <a:endParaRPr lang="zh-CN" sz="1800" dirty="0">
                        <a:solidFill>
                          <a:schemeClr val="tx1">
                            <a:lumMod val="75000"/>
                          </a:schemeClr>
                        </a:solidFill>
                        <a:effectLst/>
                        <a:latin typeface="Times New Roman" panose="02020603050405020304"/>
                        <a:ea typeface="宋体" panose="02010600030101010101" pitchFamily="2" charset="-122"/>
                      </a:endParaRPr>
                    </a:p>
                  </a:txBody>
                  <a:tcPr marL="68580" marR="68580" marT="0" marB="0" anchor="ctr"/>
                </a:tc>
                <a:tc>
                  <a:txBody>
                    <a:bodyPr/>
                    <a:lstStyle/>
                    <a:p>
                      <a:pPr marL="0" indent="0" algn="just" fontAlgn="ctr" hangingPunct="0">
                        <a:lnSpc>
                          <a:spcPct val="150000"/>
                        </a:lnSpc>
                        <a:spcAft>
                          <a:spcPts val="0"/>
                        </a:spcAft>
                      </a:pPr>
                      <a:r>
                        <a:rPr lang="en-US" sz="1800" dirty="0">
                          <a:solidFill>
                            <a:schemeClr val="tx1">
                              <a:lumMod val="75000"/>
                            </a:schemeClr>
                          </a:solidFill>
                          <a:effectLst/>
                          <a:latin typeface="Times New Roman" panose="02020603050405020304"/>
                          <a:ea typeface="宋体" panose="02010600030101010101" pitchFamily="2" charset="-122"/>
                        </a:rPr>
                        <a:t>XLOCK </a:t>
                      </a:r>
                      <a:r>
                        <a:rPr lang="en-US" sz="1800" i="1" dirty="0">
                          <a:solidFill>
                            <a:schemeClr val="tx1">
                              <a:lumMod val="75000"/>
                            </a:schemeClr>
                          </a:solidFill>
                          <a:effectLst/>
                          <a:latin typeface="Times New Roman" panose="02020603050405020304"/>
                          <a:ea typeface="宋体" panose="02010600030101010101" pitchFamily="2" charset="-122"/>
                        </a:rPr>
                        <a:t>R</a:t>
                      </a:r>
                      <a:endParaRPr lang="zh-CN" sz="1800" dirty="0">
                        <a:solidFill>
                          <a:schemeClr val="tx1">
                            <a:lumMod val="75000"/>
                          </a:schemeClr>
                        </a:solidFill>
                        <a:effectLst/>
                        <a:latin typeface="Times New Roman" panose="02020603050405020304"/>
                        <a:ea typeface="宋体" panose="02010600030101010101" pitchFamily="2" charset="-122"/>
                      </a:endParaRPr>
                    </a:p>
                  </a:txBody>
                  <a:tcPr marL="68580" marR="68580" marT="0" marB="0"/>
                </a:tc>
              </a:tr>
              <a:tr h="349068">
                <a:tc>
                  <a:txBody>
                    <a:bodyPr/>
                    <a:lstStyle/>
                    <a:p>
                      <a:pPr indent="127000" algn="ctr"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t3</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510540" algn="just"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Find </a:t>
                      </a:r>
                      <a:r>
                        <a:rPr lang="en-US" sz="1800" i="1">
                          <a:solidFill>
                            <a:schemeClr val="tx1">
                              <a:lumMod val="75000"/>
                            </a:schemeClr>
                          </a:solidFill>
                          <a:effectLst/>
                          <a:latin typeface="Times New Roman" panose="02020603050405020304"/>
                          <a:ea typeface="宋体" panose="02010600030101010101" pitchFamily="2" charset="-122"/>
                        </a:rPr>
                        <a:t>R</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127000" algn="ctr" fontAlgn="ctr" hangingPunct="0">
                        <a:lnSpc>
                          <a:spcPct val="150000"/>
                        </a:lnSpc>
                        <a:spcAft>
                          <a:spcPts val="0"/>
                        </a:spcAft>
                      </a:pPr>
                      <a:r>
                        <a:rPr lang="en-US" sz="1800" dirty="0">
                          <a:solidFill>
                            <a:schemeClr val="tx1">
                              <a:lumMod val="75000"/>
                            </a:schemeClr>
                          </a:solidFill>
                          <a:effectLst/>
                          <a:latin typeface="Times New Roman" panose="02020603050405020304"/>
                          <a:ea typeface="宋体" panose="02010600030101010101" pitchFamily="2" charset="-122"/>
                        </a:rPr>
                        <a:t>1000</a:t>
                      </a:r>
                      <a:endParaRPr lang="zh-CN" sz="1800" dirty="0">
                        <a:solidFill>
                          <a:schemeClr val="tx1">
                            <a:lumMod val="75000"/>
                          </a:schemeClr>
                        </a:solidFill>
                        <a:effectLst/>
                        <a:latin typeface="Times New Roman" panose="02020603050405020304"/>
                        <a:ea typeface="宋体" panose="02010600030101010101" pitchFamily="2" charset="-122"/>
                      </a:endParaRPr>
                    </a:p>
                  </a:txBody>
                  <a:tcPr marL="68580" marR="68580" marT="0" marB="0" anchor="ctr"/>
                </a:tc>
                <a:tc>
                  <a:txBody>
                    <a:bodyPr/>
                    <a:lstStyle/>
                    <a:p>
                      <a:pPr marL="0" indent="0" algn="just" fontAlgn="ctr" hangingPunct="0">
                        <a:lnSpc>
                          <a:spcPct val="150000"/>
                        </a:lnSpc>
                        <a:spcAft>
                          <a:spcPts val="0"/>
                        </a:spcAft>
                      </a:pPr>
                      <a:r>
                        <a:rPr lang="en-US" sz="1800" dirty="0">
                          <a:solidFill>
                            <a:schemeClr val="tx1">
                              <a:lumMod val="75000"/>
                            </a:schemeClr>
                          </a:solidFill>
                          <a:effectLst/>
                          <a:latin typeface="Times New Roman" panose="02020603050405020304"/>
                          <a:ea typeface="宋体" panose="02010600030101010101" pitchFamily="2" charset="-122"/>
                        </a:rPr>
                        <a:t>Wait</a:t>
                      </a:r>
                      <a:endParaRPr lang="zh-CN" sz="1800" dirty="0">
                        <a:solidFill>
                          <a:schemeClr val="tx1">
                            <a:lumMod val="75000"/>
                          </a:schemeClr>
                        </a:solidFill>
                        <a:effectLst/>
                        <a:latin typeface="Times New Roman" panose="02020603050405020304"/>
                        <a:ea typeface="宋体" panose="02010600030101010101" pitchFamily="2" charset="-122"/>
                      </a:endParaRPr>
                    </a:p>
                  </a:txBody>
                  <a:tcPr marL="68580" marR="68580" marT="0" marB="0"/>
                </a:tc>
              </a:tr>
              <a:tr h="349068">
                <a:tc>
                  <a:txBody>
                    <a:bodyPr/>
                    <a:lstStyle/>
                    <a:p>
                      <a:pPr indent="127000" algn="ctr"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t4</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510540" algn="just"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COMMIT</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127000" algn="ctr"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 </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nchor="ctr"/>
                </a:tc>
                <a:tc>
                  <a:txBody>
                    <a:bodyPr/>
                    <a:lstStyle/>
                    <a:p>
                      <a:pPr marL="0" indent="0" algn="just" fontAlgn="ctr" hangingPunct="0">
                        <a:lnSpc>
                          <a:spcPct val="150000"/>
                        </a:lnSpc>
                        <a:spcAft>
                          <a:spcPts val="0"/>
                        </a:spcAft>
                      </a:pPr>
                      <a:r>
                        <a:rPr lang="en-US" sz="1800" dirty="0">
                          <a:solidFill>
                            <a:schemeClr val="tx1">
                              <a:lumMod val="75000"/>
                            </a:schemeClr>
                          </a:solidFill>
                          <a:effectLst/>
                          <a:latin typeface="Times New Roman" panose="02020603050405020304"/>
                          <a:ea typeface="宋体" panose="02010600030101010101" pitchFamily="2" charset="-122"/>
                        </a:rPr>
                        <a:t>Wait</a:t>
                      </a:r>
                      <a:endParaRPr lang="zh-CN" sz="1800" dirty="0">
                        <a:solidFill>
                          <a:schemeClr val="tx1">
                            <a:lumMod val="75000"/>
                          </a:schemeClr>
                        </a:solidFill>
                        <a:effectLst/>
                        <a:latin typeface="Times New Roman" panose="02020603050405020304"/>
                        <a:ea typeface="宋体" panose="02010600030101010101" pitchFamily="2" charset="-122"/>
                      </a:endParaRPr>
                    </a:p>
                  </a:txBody>
                  <a:tcPr marL="68580" marR="68580" marT="0" marB="0"/>
                </a:tc>
              </a:tr>
              <a:tr h="349068">
                <a:tc>
                  <a:txBody>
                    <a:bodyPr/>
                    <a:lstStyle/>
                    <a:p>
                      <a:pPr indent="127000" algn="ctr"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t5</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510540" algn="just"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UNLOCK S</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127000" algn="ctr"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 </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nchor="ctr"/>
                </a:tc>
                <a:tc>
                  <a:txBody>
                    <a:bodyPr/>
                    <a:lstStyle/>
                    <a:p>
                      <a:pPr marL="0" indent="0" algn="just" fontAlgn="ctr" hangingPunct="0">
                        <a:lnSpc>
                          <a:spcPct val="150000"/>
                        </a:lnSpc>
                        <a:spcAft>
                          <a:spcPts val="0"/>
                        </a:spcAft>
                      </a:pPr>
                      <a:r>
                        <a:rPr lang="en-US" sz="1800" dirty="0">
                          <a:solidFill>
                            <a:schemeClr val="tx1">
                              <a:lumMod val="75000"/>
                            </a:schemeClr>
                          </a:solidFill>
                          <a:effectLst/>
                          <a:latin typeface="Times New Roman" panose="02020603050405020304"/>
                          <a:ea typeface="宋体" panose="02010600030101010101" pitchFamily="2" charset="-122"/>
                        </a:rPr>
                        <a:t>Wait</a:t>
                      </a:r>
                      <a:endParaRPr lang="zh-CN" sz="1800" dirty="0">
                        <a:solidFill>
                          <a:schemeClr val="tx1">
                            <a:lumMod val="75000"/>
                          </a:schemeClr>
                        </a:solidFill>
                        <a:effectLst/>
                        <a:latin typeface="Times New Roman" panose="02020603050405020304"/>
                        <a:ea typeface="宋体" panose="02010600030101010101" pitchFamily="2" charset="-122"/>
                      </a:endParaRPr>
                    </a:p>
                  </a:txBody>
                  <a:tcPr marL="68580" marR="68580" marT="0" marB="0"/>
                </a:tc>
              </a:tr>
              <a:tr h="349068">
                <a:tc>
                  <a:txBody>
                    <a:bodyPr/>
                    <a:lstStyle/>
                    <a:p>
                      <a:pPr indent="127000" algn="ctr"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t6</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127000" algn="just"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 </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127000" algn="ctr"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1000</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nchor="ctr"/>
                </a:tc>
                <a:tc>
                  <a:txBody>
                    <a:bodyPr/>
                    <a:lstStyle/>
                    <a:p>
                      <a:pPr marL="0" indent="0" algn="just" fontAlgn="ctr" hangingPunct="0">
                        <a:lnSpc>
                          <a:spcPct val="150000"/>
                        </a:lnSpc>
                        <a:spcAft>
                          <a:spcPts val="0"/>
                        </a:spcAft>
                      </a:pPr>
                      <a:r>
                        <a:rPr lang="en-US" sz="1800" dirty="0">
                          <a:solidFill>
                            <a:schemeClr val="tx1">
                              <a:lumMod val="75000"/>
                            </a:schemeClr>
                          </a:solidFill>
                          <a:effectLst/>
                          <a:latin typeface="Times New Roman" panose="02020603050405020304"/>
                          <a:ea typeface="宋体" panose="02010600030101010101" pitchFamily="2" charset="-122"/>
                        </a:rPr>
                        <a:t>Find </a:t>
                      </a:r>
                      <a:r>
                        <a:rPr lang="en-US" sz="1800" i="1" dirty="0">
                          <a:solidFill>
                            <a:schemeClr val="tx1">
                              <a:lumMod val="75000"/>
                            </a:schemeClr>
                          </a:solidFill>
                          <a:effectLst/>
                          <a:latin typeface="Times New Roman" panose="02020603050405020304"/>
                          <a:ea typeface="宋体" panose="02010600030101010101" pitchFamily="2" charset="-122"/>
                        </a:rPr>
                        <a:t>R</a:t>
                      </a:r>
                      <a:endParaRPr lang="zh-CN" sz="1800" dirty="0">
                        <a:solidFill>
                          <a:schemeClr val="tx1">
                            <a:lumMod val="75000"/>
                          </a:schemeClr>
                        </a:solidFill>
                        <a:effectLst/>
                        <a:latin typeface="Times New Roman" panose="02020603050405020304"/>
                        <a:ea typeface="宋体" panose="02010600030101010101" pitchFamily="2" charset="-122"/>
                      </a:endParaRPr>
                    </a:p>
                  </a:txBody>
                  <a:tcPr marL="68580" marR="68580" marT="0" marB="0"/>
                </a:tc>
              </a:tr>
              <a:tr h="349068">
                <a:tc>
                  <a:txBody>
                    <a:bodyPr/>
                    <a:lstStyle/>
                    <a:p>
                      <a:pPr indent="127000" algn="ctr"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t7</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127000" algn="just"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 </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127000" algn="ctr"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 </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nchor="ctr"/>
                </a:tc>
                <a:tc>
                  <a:txBody>
                    <a:bodyPr/>
                    <a:lstStyle/>
                    <a:p>
                      <a:pPr marL="0" indent="0" algn="just" fontAlgn="ctr" hangingPunct="0">
                        <a:lnSpc>
                          <a:spcPct val="150000"/>
                        </a:lnSpc>
                        <a:spcAft>
                          <a:spcPts val="0"/>
                        </a:spcAft>
                      </a:pPr>
                      <a:r>
                        <a:rPr lang="en-US" sz="1800" i="1" dirty="0">
                          <a:solidFill>
                            <a:schemeClr val="tx1">
                              <a:lumMod val="75000"/>
                            </a:schemeClr>
                          </a:solidFill>
                          <a:effectLst/>
                          <a:latin typeface="Times New Roman" panose="02020603050405020304"/>
                          <a:ea typeface="宋体" panose="02010600030101010101" pitchFamily="2" charset="-122"/>
                        </a:rPr>
                        <a:t>R</a:t>
                      </a:r>
                      <a:r>
                        <a:rPr lang="en-US" sz="1800" dirty="0">
                          <a:solidFill>
                            <a:schemeClr val="tx1">
                              <a:lumMod val="75000"/>
                            </a:schemeClr>
                          </a:solidFill>
                          <a:effectLst/>
                          <a:latin typeface="Times New Roman" panose="02020603050405020304"/>
                          <a:ea typeface="宋体" panose="02010600030101010101" pitchFamily="2" charset="-122"/>
                        </a:rPr>
                        <a:t>=</a:t>
                      </a:r>
                      <a:r>
                        <a:rPr lang="en-US" sz="1800" i="1" dirty="0">
                          <a:solidFill>
                            <a:schemeClr val="tx1">
                              <a:lumMod val="75000"/>
                            </a:schemeClr>
                          </a:solidFill>
                          <a:effectLst/>
                          <a:latin typeface="Times New Roman" panose="02020603050405020304"/>
                          <a:ea typeface="宋体" panose="02010600030101010101" pitchFamily="2" charset="-122"/>
                        </a:rPr>
                        <a:t>R</a:t>
                      </a:r>
                      <a:r>
                        <a:rPr lang="en-US" sz="1800" dirty="0">
                          <a:solidFill>
                            <a:schemeClr val="tx1">
                              <a:lumMod val="75000"/>
                            </a:schemeClr>
                          </a:solidFill>
                          <a:effectLst/>
                          <a:latin typeface="宋体" panose="02010600030101010101" pitchFamily="2" charset="-122"/>
                          <a:ea typeface="宋体" panose="02010600030101010101" pitchFamily="2" charset="-122"/>
                        </a:rPr>
                        <a:t>-</a:t>
                      </a:r>
                      <a:r>
                        <a:rPr lang="en-US" sz="1800" dirty="0">
                          <a:solidFill>
                            <a:schemeClr val="tx1">
                              <a:lumMod val="75000"/>
                            </a:schemeClr>
                          </a:solidFill>
                          <a:effectLst/>
                          <a:latin typeface="Times New Roman" panose="02020603050405020304"/>
                          <a:ea typeface="宋体" panose="02010600030101010101" pitchFamily="2" charset="-122"/>
                        </a:rPr>
                        <a:t>200</a:t>
                      </a:r>
                      <a:endParaRPr lang="zh-CN" sz="1800" dirty="0">
                        <a:solidFill>
                          <a:schemeClr val="tx1">
                            <a:lumMod val="75000"/>
                          </a:schemeClr>
                        </a:solidFill>
                        <a:effectLst/>
                        <a:latin typeface="Times New Roman" panose="02020603050405020304"/>
                        <a:ea typeface="宋体" panose="02010600030101010101" pitchFamily="2" charset="-122"/>
                      </a:endParaRPr>
                    </a:p>
                  </a:txBody>
                  <a:tcPr marL="68580" marR="68580" marT="0" marB="0"/>
                </a:tc>
              </a:tr>
              <a:tr h="349068">
                <a:tc>
                  <a:txBody>
                    <a:bodyPr/>
                    <a:lstStyle/>
                    <a:p>
                      <a:pPr indent="127000" algn="ctr"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t8</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127000" algn="just"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 </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127000" algn="ctr"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800</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nchor="ctr"/>
                </a:tc>
                <a:tc>
                  <a:txBody>
                    <a:bodyPr/>
                    <a:lstStyle/>
                    <a:p>
                      <a:pPr marL="0" indent="0" algn="just" fontAlgn="ctr" hangingPunct="0">
                        <a:lnSpc>
                          <a:spcPct val="150000"/>
                        </a:lnSpc>
                        <a:spcAft>
                          <a:spcPts val="0"/>
                        </a:spcAft>
                      </a:pPr>
                      <a:r>
                        <a:rPr lang="en-US" sz="1800" dirty="0">
                          <a:solidFill>
                            <a:schemeClr val="tx1">
                              <a:lumMod val="75000"/>
                            </a:schemeClr>
                          </a:solidFill>
                          <a:effectLst/>
                          <a:latin typeface="Times New Roman" panose="02020603050405020304"/>
                          <a:ea typeface="宋体" panose="02010600030101010101" pitchFamily="2" charset="-122"/>
                        </a:rPr>
                        <a:t>Update </a:t>
                      </a:r>
                      <a:r>
                        <a:rPr lang="en-US" sz="1800" i="1" dirty="0">
                          <a:solidFill>
                            <a:schemeClr val="tx1">
                              <a:lumMod val="75000"/>
                            </a:schemeClr>
                          </a:solidFill>
                          <a:effectLst/>
                          <a:latin typeface="Times New Roman" panose="02020603050405020304"/>
                          <a:ea typeface="宋体" panose="02010600030101010101" pitchFamily="2" charset="-122"/>
                        </a:rPr>
                        <a:t>R</a:t>
                      </a:r>
                      <a:endParaRPr lang="zh-CN" sz="1800" dirty="0">
                        <a:solidFill>
                          <a:schemeClr val="tx1">
                            <a:lumMod val="75000"/>
                          </a:schemeClr>
                        </a:solidFill>
                        <a:effectLst/>
                        <a:latin typeface="Times New Roman" panose="02020603050405020304"/>
                        <a:ea typeface="宋体" panose="02010600030101010101" pitchFamily="2" charset="-122"/>
                      </a:endParaRPr>
                    </a:p>
                  </a:txBody>
                  <a:tcPr marL="68580" marR="68580" marT="0" marB="0"/>
                </a:tc>
              </a:tr>
              <a:tr h="349068">
                <a:tc>
                  <a:txBody>
                    <a:bodyPr/>
                    <a:lstStyle/>
                    <a:p>
                      <a:pPr indent="127000" algn="ctr"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t9</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127000" algn="just"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 </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indent="127000" algn="just" fontAlgn="ctr" hangingPunct="0">
                        <a:lnSpc>
                          <a:spcPct val="150000"/>
                        </a:lnSpc>
                        <a:spcAft>
                          <a:spcPts val="0"/>
                        </a:spcAft>
                      </a:pPr>
                      <a:r>
                        <a:rPr lang="en-US" sz="1800">
                          <a:solidFill>
                            <a:schemeClr val="tx1">
                              <a:lumMod val="75000"/>
                            </a:schemeClr>
                          </a:solidFill>
                          <a:effectLst/>
                          <a:latin typeface="Times New Roman" panose="02020603050405020304"/>
                          <a:ea typeface="宋体" panose="02010600030101010101" pitchFamily="2" charset="-122"/>
                        </a:rPr>
                        <a:t> </a:t>
                      </a:r>
                      <a:endParaRPr lang="zh-CN" sz="1800">
                        <a:solidFill>
                          <a:schemeClr val="tx1">
                            <a:lumMod val="75000"/>
                          </a:schemeClr>
                        </a:solidFill>
                        <a:effectLst/>
                        <a:latin typeface="Times New Roman" panose="02020603050405020304"/>
                        <a:ea typeface="宋体" panose="02010600030101010101" pitchFamily="2" charset="-122"/>
                      </a:endParaRPr>
                    </a:p>
                  </a:txBody>
                  <a:tcPr marL="68580" marR="68580" marT="0" marB="0"/>
                </a:tc>
                <a:tc>
                  <a:txBody>
                    <a:bodyPr/>
                    <a:lstStyle/>
                    <a:p>
                      <a:pPr marL="0" indent="0" algn="just" fontAlgn="ctr" hangingPunct="0">
                        <a:lnSpc>
                          <a:spcPct val="150000"/>
                        </a:lnSpc>
                        <a:spcAft>
                          <a:spcPts val="0"/>
                        </a:spcAft>
                      </a:pPr>
                      <a:r>
                        <a:rPr lang="en-US" sz="1800" dirty="0">
                          <a:solidFill>
                            <a:schemeClr val="tx1">
                              <a:lumMod val="75000"/>
                            </a:schemeClr>
                          </a:solidFill>
                          <a:effectLst/>
                          <a:latin typeface="Times New Roman" panose="02020603050405020304"/>
                          <a:ea typeface="宋体" panose="02010600030101010101" pitchFamily="2" charset="-122"/>
                        </a:rPr>
                        <a:t>UNLOCK X</a:t>
                      </a:r>
                      <a:endParaRPr lang="zh-CN" sz="1800" dirty="0">
                        <a:solidFill>
                          <a:schemeClr val="tx1">
                            <a:lumMod val="75000"/>
                          </a:schemeClr>
                        </a:solidFill>
                        <a:effectLst/>
                        <a:latin typeface="Times New Roman" panose="02020603050405020304"/>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bwMode="auto">
          <a:xfrm>
            <a:off x="1642744" y="1988840"/>
            <a:ext cx="7105720" cy="3998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indent="535305" eaLnBrk="0" hangingPunct="0">
              <a:lnSpc>
                <a:spcPct val="150000"/>
              </a:lnSpc>
              <a:defRPr sz="2000" b="0">
                <a:solidFill>
                  <a:schemeClr val="tx1">
                    <a:lumMod val="60000"/>
                    <a:lumOff val="40000"/>
                  </a:schemeClr>
                </a:solidFill>
                <a:latin typeface="+mn-lt"/>
                <a:ea typeface="+mn-ea"/>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altLang="zh-CN" dirty="0"/>
              <a:t>（1）触发器自动执行，在表的数据做了任何修改（比如手工输入或者使用程序采集的操作）之后立即激活。</a:t>
            </a:r>
            <a:endParaRPr altLang="zh-CN" dirty="0"/>
          </a:p>
          <a:p>
            <a:r>
              <a:rPr altLang="zh-CN" dirty="0"/>
              <a:t>（2）触发器可以通过数据库中的相关表进行层叠更改。这比直接把代码写在前台的做法更安全合理。</a:t>
            </a:r>
            <a:endParaRPr altLang="zh-CN" dirty="0"/>
          </a:p>
          <a:p>
            <a:r>
              <a:rPr altLang="zh-CN" dirty="0"/>
              <a:t>（3）触发器可以强制限制，这些限制比用CHECK约束所定义的更复杂。与CHECK约束不同的是，触发器可以引用其他表中的列。</a:t>
            </a:r>
            <a:endParaRPr altLang="zh-CN" dirty="0"/>
          </a:p>
        </p:txBody>
      </p:sp>
      <p:sp>
        <p:nvSpPr>
          <p:cNvPr id="2" name="TextBox 1"/>
          <p:cNvSpPr txBox="1"/>
          <p:nvPr/>
        </p:nvSpPr>
        <p:spPr>
          <a:xfrm>
            <a:off x="1187624" y="1340768"/>
            <a:ext cx="4176464"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eaLnBrk="1" hangingPunct="1">
              <a:spcBef>
                <a:spcPct val="20000"/>
              </a:spcBef>
              <a:buClr>
                <a:schemeClr val="hlink"/>
              </a:buClr>
              <a:buFont typeface="Wingdings" panose="05000000000000000000" pitchFamily="2" charset="2"/>
              <a:buChar char="v"/>
              <a:defRPr sz="2400">
                <a:solidFill>
                  <a:srgbClr val="990000"/>
                </a:solidFill>
                <a:latin typeface="+mn-lt"/>
                <a:ea typeface="+mn-ea"/>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mn-ea"/>
              </a:defRPr>
            </a:lvl2pPr>
            <a:lvl3pPr marL="1143000" indent="-228600" eaLnBrk="0" hangingPunct="0">
              <a:spcBef>
                <a:spcPct val="20000"/>
              </a:spcBef>
              <a:buClr>
                <a:schemeClr val="tx1"/>
              </a:buClr>
              <a:buChar char="•"/>
              <a:defRPr sz="2200">
                <a:solidFill>
                  <a:schemeClr val="tx1"/>
                </a:solidFill>
                <a:latin typeface="Arial" panose="020B0604020202020204" pitchFamily="34" charset="0"/>
                <a:ea typeface="+mn-ea"/>
              </a:defRPr>
            </a:lvl3pPr>
            <a:lvl4pPr marL="1600200" indent="-228600" eaLnBrk="0" hangingPunct="0">
              <a:spcBef>
                <a:spcPct val="20000"/>
              </a:spcBef>
              <a:buChar char="–"/>
              <a:defRPr sz="2000">
                <a:solidFill>
                  <a:schemeClr val="tx1"/>
                </a:solidFill>
                <a:latin typeface="Arial" panose="020B0604020202020204" pitchFamily="34" charset="0"/>
                <a:ea typeface="+mn-ea"/>
              </a:defRPr>
            </a:lvl4pPr>
            <a:lvl5pPr marL="2057400" indent="-228600" eaLnBrk="0" hangingPunct="0">
              <a:spcBef>
                <a:spcPct val="20000"/>
              </a:spcBef>
              <a:buChar char="»"/>
              <a:defRPr sz="2000">
                <a:solidFill>
                  <a:schemeClr val="tx1"/>
                </a:solidFill>
                <a:latin typeface="Arial" panose="020B0604020202020204" pitchFamily="34" charset="0"/>
                <a:ea typeface="+mn-ea"/>
              </a:defRPr>
            </a:lvl5pPr>
            <a:lvl6pPr marL="2514600" indent="-22860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fontAlgn="base">
              <a:spcBef>
                <a:spcPct val="20000"/>
              </a:spcBef>
              <a:spcAft>
                <a:spcPct val="0"/>
              </a:spcAft>
              <a:buChar char="»"/>
              <a:defRPr sz="2000">
                <a:solidFill>
                  <a:schemeClr val="tx1"/>
                </a:solidFill>
                <a:latin typeface="Arial" panose="020B0604020202020204" pitchFamily="34" charset="0"/>
                <a:ea typeface="+mn-ea"/>
              </a:defRPr>
            </a:lvl9pPr>
          </a:lstStyle>
          <a:p>
            <a:r>
              <a:rPr lang="zh-CN" altLang="en-US" dirty="0"/>
              <a:t>触发器的优点如下所述：</a:t>
            </a:r>
            <a:endParaRPr lang="zh-CN" altLang="en-US" dirty="0"/>
          </a:p>
        </p:txBody>
      </p:sp>
      <p:sp>
        <p:nvSpPr>
          <p:cNvPr id="5" name="标题 1"/>
          <p:cNvSpPr>
            <a:spLocks noGrp="1"/>
          </p:cNvSpPr>
          <p:nvPr>
            <p:ph type="title"/>
          </p:nvPr>
        </p:nvSpPr>
        <p:spPr>
          <a:xfrm>
            <a:off x="1015683" y="217012"/>
            <a:ext cx="5791200" cy="757237"/>
          </a:xfrm>
        </p:spPr>
        <p:txBody>
          <a:bodyPr/>
          <a:p>
            <a:pPr eaLnBrk="1" hangingPunct="1"/>
            <a:r>
              <a:rPr lang="zh-CN" altLang="en-US" sz="2800" dirty="0">
                <a:solidFill>
                  <a:srgbClr val="660033"/>
                </a:solidFill>
                <a:latin typeface="+mn-lt"/>
                <a:ea typeface="+mn-ea"/>
                <a:cs typeface="+mn-cs"/>
              </a:rPr>
              <a:t>（一）触发器概述</a:t>
            </a:r>
            <a:endParaRPr lang="en-US" altLang="zh-CN" sz="2800" dirty="0">
              <a:solidFill>
                <a:srgbClr val="660033"/>
              </a:solidFill>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740456" y="1094888"/>
            <a:ext cx="7811790" cy="3102731"/>
          </a:xfrm>
        </p:spPr>
        <p:txBody>
          <a:bodyPr/>
          <a:lstStyle/>
          <a:p>
            <a:pPr marL="0" lvl="2" indent="0">
              <a:lnSpc>
                <a:spcPct val="150000"/>
              </a:lnSpc>
              <a:buNone/>
            </a:pPr>
            <a:r>
              <a:rPr altLang="zh-CN" sz="2000" dirty="0">
                <a:solidFill>
                  <a:srgbClr val="990000"/>
                </a:solidFill>
                <a:sym typeface="+mn-ea"/>
              </a:rPr>
              <a:t>1．活锁</a:t>
            </a:r>
            <a:endParaRPr altLang="zh-CN" sz="2000" dirty="0">
              <a:solidFill>
                <a:srgbClr val="990000"/>
              </a:solidFill>
              <a:sym typeface="+mn-ea"/>
            </a:endParaRPr>
          </a:p>
          <a:p>
            <a:pPr marL="0" lvl="2" indent="532130">
              <a:lnSpc>
                <a:spcPct val="150000"/>
              </a:lnSpc>
              <a:buNone/>
            </a:pPr>
            <a:r>
              <a:rPr altLang="zh-CN" sz="2000" dirty="0">
                <a:solidFill>
                  <a:schemeClr val="accent4">
                    <a:lumMod val="60000"/>
                    <a:lumOff val="40000"/>
                  </a:schemeClr>
                </a:solidFill>
                <a:sym typeface="+mn-ea"/>
              </a:rPr>
              <a:t>如果事务T1封锁了数据R，事务T2又请求封锁R，于是T2等待。T3也请求封锁R，当T1释放了R上的封锁之后系统首先批准了T3的请求，T2仍然等待。然后T4又请求封锁R，当T3释放了R上的封锁之后系统又批准了T4的请求，…，T2有可能永远等待，这就是活锁。</a:t>
            </a:r>
            <a:endParaRPr altLang="zh-CN" sz="2000" dirty="0">
              <a:solidFill>
                <a:schemeClr val="accent4">
                  <a:lumMod val="60000"/>
                  <a:lumOff val="40000"/>
                </a:schemeClr>
              </a:solidFill>
              <a:sym typeface="+mn-ea"/>
            </a:endParaRPr>
          </a:p>
          <a:p>
            <a:pPr marL="0" lvl="2" indent="450850">
              <a:lnSpc>
                <a:spcPct val="150000"/>
              </a:lnSpc>
              <a:buNone/>
            </a:pPr>
            <a:r>
              <a:rPr altLang="zh-CN" sz="2000" dirty="0" err="1">
                <a:solidFill>
                  <a:schemeClr val="accent4">
                    <a:lumMod val="60000"/>
                    <a:lumOff val="40000"/>
                  </a:schemeClr>
                </a:solidFill>
                <a:sym typeface="+mn-ea"/>
              </a:rPr>
              <a:t>避免活锁的简单方法是采用</a:t>
            </a:r>
            <a:r>
              <a:rPr altLang="zh-CN" sz="2000" dirty="0" err="1">
                <a:solidFill>
                  <a:srgbClr val="990000"/>
                </a:solidFill>
                <a:sym typeface="+mn-ea"/>
              </a:rPr>
              <a:t>先来先服务</a:t>
            </a:r>
            <a:r>
              <a:rPr altLang="zh-CN" sz="2000" dirty="0" err="1">
                <a:solidFill>
                  <a:schemeClr val="accent4">
                    <a:lumMod val="60000"/>
                    <a:lumOff val="40000"/>
                  </a:schemeClr>
                </a:solidFill>
                <a:sym typeface="+mn-ea"/>
              </a:rPr>
              <a:t>的策略</a:t>
            </a:r>
            <a:r>
              <a:rPr altLang="zh-CN" sz="2000" dirty="0">
                <a:solidFill>
                  <a:schemeClr val="accent4">
                    <a:lumMod val="60000"/>
                    <a:lumOff val="40000"/>
                  </a:schemeClr>
                </a:solidFill>
                <a:sym typeface="+mn-ea"/>
              </a:rPr>
              <a:t>。</a:t>
            </a:r>
            <a:endParaRPr altLang="zh-CN" sz="2000" dirty="0">
              <a:solidFill>
                <a:schemeClr val="accent4">
                  <a:lumMod val="60000"/>
                  <a:lumOff val="40000"/>
                </a:schemeClr>
              </a:solidFill>
              <a:sym typeface="+mn-ea"/>
            </a:endParaRPr>
          </a:p>
        </p:txBody>
      </p:sp>
      <p:sp>
        <p:nvSpPr>
          <p:cNvPr id="5" name="内容占位符 2"/>
          <p:cNvSpPr txBox="1"/>
          <p:nvPr/>
        </p:nvSpPr>
        <p:spPr bwMode="auto">
          <a:xfrm>
            <a:off x="2267585" y="4006850"/>
            <a:ext cx="6524625" cy="1950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lvl="2" indent="0">
              <a:lnSpc>
                <a:spcPct val="150000"/>
              </a:lnSpc>
              <a:buFontTx/>
              <a:buNone/>
            </a:pPr>
            <a:r>
              <a:rPr lang="en-US" altLang="zh-CN" sz="2000" b="0" dirty="0">
                <a:solidFill>
                  <a:srgbClr val="990000"/>
                </a:solidFill>
                <a:sym typeface="+mn-ea"/>
              </a:rPr>
              <a:t>2</a:t>
            </a:r>
            <a:r>
              <a:rPr lang="zh-CN" altLang="en-US" sz="2000" b="0" dirty="0">
                <a:solidFill>
                  <a:srgbClr val="990000"/>
                </a:solidFill>
                <a:sym typeface="+mn-ea"/>
              </a:rPr>
              <a:t>．死锁</a:t>
            </a:r>
            <a:endParaRPr lang="zh-CN" altLang="en-US" sz="2000" b="0" dirty="0">
              <a:solidFill>
                <a:srgbClr val="990000"/>
              </a:solidFill>
              <a:sym typeface="+mn-ea"/>
            </a:endParaRPr>
          </a:p>
          <a:p>
            <a:pPr marL="0" lvl="2" indent="532130">
              <a:lnSpc>
                <a:spcPct val="150000"/>
              </a:lnSpc>
              <a:buFontTx/>
              <a:buNone/>
            </a:pPr>
            <a:r>
              <a:rPr lang="zh-CN" altLang="en-US" sz="2000" b="0" dirty="0">
                <a:solidFill>
                  <a:schemeClr val="accent4">
                    <a:lumMod val="60000"/>
                    <a:lumOff val="40000"/>
                  </a:schemeClr>
                </a:solidFill>
                <a:sym typeface="+mn-ea"/>
              </a:rPr>
              <a:t>两个或两个以上的事务分别申请封锁对方已经封锁的数据对象，导致长期等待而无法继续运行下去的现象称为死锁。</a:t>
            </a:r>
            <a:endParaRPr lang="zh-CN" altLang="en-US" sz="2000" b="0" dirty="0">
              <a:solidFill>
                <a:schemeClr val="accent4">
                  <a:lumMod val="60000"/>
                  <a:lumOff val="40000"/>
                </a:schemeClr>
              </a:solidFill>
              <a:sym typeface="+mn-ea"/>
            </a:endParaRPr>
          </a:p>
        </p:txBody>
      </p:sp>
      <p:sp>
        <p:nvSpPr>
          <p:cNvPr id="4" name="标题 1"/>
          <p:cNvSpPr>
            <a:spLocks noGrp="1"/>
          </p:cNvSpPr>
          <p:nvPr>
            <p:ph type="title"/>
          </p:nvPr>
        </p:nvSpPr>
        <p:spPr>
          <a:xfrm>
            <a:off x="1015683" y="217012"/>
            <a:ext cx="5791200" cy="757237"/>
          </a:xfrm>
        </p:spPr>
        <p:txBody>
          <a:bodyPr/>
          <a:p>
            <a:pPr eaLnBrk="1" hangingPunct="1"/>
            <a:r>
              <a:rPr lang="zh-CN" altLang="en-US" sz="2800" dirty="0">
                <a:solidFill>
                  <a:srgbClr val="660033"/>
                </a:solidFill>
                <a:latin typeface="+mn-lt"/>
                <a:ea typeface="+mn-ea"/>
                <a:cs typeface="+mn-cs"/>
              </a:rPr>
              <a:t>（七）活锁和死锁</a:t>
            </a:r>
            <a:endParaRPr lang="en-US" altLang="zh-CN" sz="2800" dirty="0">
              <a:solidFill>
                <a:srgbClr val="660033"/>
              </a:solidFill>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71">
                                            <p:txEl>
                                              <p:pRg st="4294967295" end="4294967295"/>
                                            </p:txEl>
                                          </p:spTgt>
                                        </p:tgtEl>
                                        <p:attrNameLst>
                                          <p:attrName>style.visibility</p:attrName>
                                        </p:attrNameLst>
                                      </p:cBhvr>
                                      <p:to>
                                        <p:strVal val="visible"/>
                                      </p:to>
                                    </p:set>
                                    <p:animEffect transition="in" filter="wipe(down)">
                                      <p:cBhvr>
                                        <p:cTn id="7" dur="500"/>
                                        <p:tgtEl>
                                          <p:spTgt spid="7171">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171">
                                            <p:txEl>
                                              <p:pRg st="4294967295" end="4294967295"/>
                                            </p:txEl>
                                          </p:spTgt>
                                        </p:tgtEl>
                                        <p:attrNameLst>
                                          <p:attrName>style.visibility</p:attrName>
                                        </p:attrNameLst>
                                      </p:cBhvr>
                                      <p:to>
                                        <p:strVal val="visible"/>
                                      </p:to>
                                    </p:set>
                                    <p:animEffect transition="in" filter="wipe(down)">
                                      <p:cBhvr>
                                        <p:cTn id="12" dur="500"/>
                                        <p:tgtEl>
                                          <p:spTgt spid="7171">
                                            <p:txEl>
                                              <p:p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171">
                                            <p:txEl>
                                              <p:pRg st="4294967295" end="4294967295"/>
                                            </p:txEl>
                                          </p:spTgt>
                                        </p:tgtEl>
                                        <p:attrNameLst>
                                          <p:attrName>style.visibility</p:attrName>
                                        </p:attrNameLst>
                                      </p:cBhvr>
                                      <p:to>
                                        <p:strVal val="visible"/>
                                      </p:to>
                                    </p:set>
                                    <p:animEffect transition="in" filter="wipe(down)">
                                      <p:cBhvr>
                                        <p:cTn id="17" dur="500"/>
                                        <p:tgtEl>
                                          <p:spTgt spid="7171">
                                            <p:txEl>
                                              <p:pRg st="4294967295" end="42949672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171">
                                            <p:txEl>
                                              <p:pRg st="0" end="0"/>
                                            </p:txEl>
                                          </p:spTgt>
                                        </p:tgtEl>
                                        <p:attrNameLst>
                                          <p:attrName>style.visibility</p:attrName>
                                        </p:attrNameLst>
                                      </p:cBhvr>
                                      <p:to>
                                        <p:strVal val="visible"/>
                                      </p:to>
                                    </p:set>
                                    <p:animEffect transition="in" filter="wipe(down)">
                                      <p:cBhvr>
                                        <p:cTn id="22" dur="500"/>
                                        <p:tgtEl>
                                          <p:spTgt spid="7171">
                                            <p:txEl>
                                              <p:pRg st="0" end="0"/>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171">
                                            <p:txEl>
                                              <p:pRg st="1" end="1"/>
                                            </p:txEl>
                                          </p:spTgt>
                                        </p:tgtEl>
                                        <p:attrNameLst>
                                          <p:attrName>style.visibility</p:attrName>
                                        </p:attrNameLst>
                                      </p:cBhvr>
                                      <p:to>
                                        <p:strVal val="visible"/>
                                      </p:to>
                                    </p:set>
                                    <p:animEffect transition="in" filter="wipe(down)">
                                      <p:cBhvr>
                                        <p:cTn id="25" dur="500"/>
                                        <p:tgtEl>
                                          <p:spTgt spid="7171">
                                            <p:txEl>
                                              <p:pRg st="1" end="1"/>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7171">
                                            <p:txEl>
                                              <p:pRg st="2" end="2"/>
                                            </p:txEl>
                                          </p:spTgt>
                                        </p:tgtEl>
                                        <p:attrNameLst>
                                          <p:attrName>style.visibility</p:attrName>
                                        </p:attrNameLst>
                                      </p:cBhvr>
                                      <p:to>
                                        <p:strVal val="visible"/>
                                      </p:to>
                                    </p:set>
                                    <p:animEffect transition="in" filter="wipe(down)">
                                      <p:cBhvr>
                                        <p:cTn id="28" dur="500"/>
                                        <p:tgtEl>
                                          <p:spTgt spid="717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5">
                                            <p:txEl>
                                              <p:pRg st="4294967295" end="4294967295"/>
                                            </p:txEl>
                                          </p:spTgt>
                                        </p:tgtEl>
                                        <p:attrNameLst>
                                          <p:attrName>style.visibility</p:attrName>
                                        </p:attrNameLst>
                                      </p:cBhvr>
                                      <p:to>
                                        <p:strVal val="visible"/>
                                      </p:to>
                                    </p:set>
                                    <p:animEffect transition="in" filter="wipe(down)">
                                      <p:cBhvr>
                                        <p:cTn id="33" dur="500"/>
                                        <p:tgtEl>
                                          <p:spTgt spid="5">
                                            <p:txEl>
                                              <p:pRg st="4294967295" end="429496729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5">
                                            <p:txEl>
                                              <p:pRg st="4294967295" end="4294967295"/>
                                            </p:txEl>
                                          </p:spTgt>
                                        </p:tgtEl>
                                        <p:attrNameLst>
                                          <p:attrName>style.visibility</p:attrName>
                                        </p:attrNameLst>
                                      </p:cBhvr>
                                      <p:to>
                                        <p:strVal val="visible"/>
                                      </p:to>
                                    </p:set>
                                    <p:animEffect transition="in" filter="wipe(down)">
                                      <p:cBhvr>
                                        <p:cTn id="38" dur="500"/>
                                        <p:tgtEl>
                                          <p:spTgt spid="5">
                                            <p:txEl>
                                              <p:pRg st="4294967295" end="429496729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5">
                                            <p:txEl>
                                              <p:pRg st="4294967295" end="4294967295"/>
                                            </p:txEl>
                                          </p:spTgt>
                                        </p:tgtEl>
                                        <p:attrNameLst>
                                          <p:attrName>style.visibility</p:attrName>
                                        </p:attrNameLst>
                                      </p:cBhvr>
                                      <p:to>
                                        <p:strVal val="visible"/>
                                      </p:to>
                                    </p:set>
                                    <p:animEffect transition="in" filter="wipe(down)">
                                      <p:cBhvr>
                                        <p:cTn id="43" dur="500"/>
                                        <p:tgtEl>
                                          <p:spTgt spid="5">
                                            <p:txEl>
                                              <p:pRg st="4294967295" end="429496729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5">
                                            <p:txEl>
                                              <p:pRg st="0" end="0"/>
                                            </p:txEl>
                                          </p:spTgt>
                                        </p:tgtEl>
                                        <p:attrNameLst>
                                          <p:attrName>style.visibility</p:attrName>
                                        </p:attrNameLst>
                                      </p:cBhvr>
                                      <p:to>
                                        <p:strVal val="visible"/>
                                      </p:to>
                                    </p:set>
                                    <p:animEffect transition="in" filter="wipe(down)">
                                      <p:cBhvr>
                                        <p:cTn id="48" dur="500"/>
                                        <p:tgtEl>
                                          <p:spTgt spid="5">
                                            <p:txEl>
                                              <p:pRg st="0" end="0"/>
                                            </p:txEl>
                                          </p:spTgt>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animEffect transition="in" filter="wipe(down)">
                                      <p:cBhvr>
                                        <p:cTn id="51" dur="500"/>
                                        <p:tgtEl>
                                          <p:spTgt spid="5">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P spid="5" grpId="0" build="p"/>
      <p:bldP spid="4"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0" y="1124585"/>
            <a:ext cx="8833485" cy="2097405"/>
          </a:xfrm>
        </p:spPr>
        <p:txBody>
          <a:bodyPr/>
          <a:lstStyle/>
          <a:p>
            <a:pPr marL="914400" lvl="2" indent="0">
              <a:lnSpc>
                <a:spcPct val="150000"/>
              </a:lnSpc>
              <a:buNone/>
            </a:pPr>
            <a:r>
              <a:rPr altLang="zh-CN" sz="2000" dirty="0">
                <a:solidFill>
                  <a:schemeClr val="accent4">
                    <a:lumMod val="60000"/>
                    <a:lumOff val="40000"/>
                  </a:schemeClr>
                </a:solidFill>
                <a:sym typeface="+mn-ea"/>
              </a:rPr>
              <a:t>（1）任务T1具有资源R1的锁（通过从R1指向T1的箭头指示），并请求资源R2的锁（通过从T1指向R2的箭头指示）。</a:t>
            </a:r>
            <a:endParaRPr altLang="zh-CN" sz="2000" dirty="0">
              <a:solidFill>
                <a:schemeClr val="accent4">
                  <a:lumMod val="60000"/>
                  <a:lumOff val="40000"/>
                </a:schemeClr>
              </a:solidFill>
              <a:sym typeface="+mn-ea"/>
            </a:endParaRPr>
          </a:p>
          <a:p>
            <a:pPr marL="914400" lvl="2" indent="0">
              <a:lnSpc>
                <a:spcPct val="150000"/>
              </a:lnSpc>
              <a:buNone/>
            </a:pPr>
            <a:r>
              <a:rPr altLang="zh-CN" sz="2000" dirty="0">
                <a:solidFill>
                  <a:schemeClr val="accent4">
                    <a:lumMod val="60000"/>
                    <a:lumOff val="40000"/>
                  </a:schemeClr>
                </a:solidFill>
                <a:sym typeface="+mn-ea"/>
              </a:rPr>
              <a:t>（2）任务T2具有资源R2的锁（通过从R2指向T2的箭头指示），并请求资源R1的锁（通过从T2指向R1的箭头指示）。</a:t>
            </a:r>
            <a:endParaRPr altLang="zh-CN" sz="2000" dirty="0">
              <a:solidFill>
                <a:schemeClr val="accent4">
                  <a:lumMod val="60000"/>
                  <a:lumOff val="40000"/>
                </a:schemeClr>
              </a:solidFill>
              <a:sym typeface="+mn-ea"/>
            </a:endParaRPr>
          </a:p>
        </p:txBody>
      </p:sp>
      <p:pic>
        <p:nvPicPr>
          <p:cNvPr id="6" name="图片 6" descr="image00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2988310" y="3284855"/>
            <a:ext cx="2187575" cy="2353945"/>
          </a:xfrm>
          <a:prstGeom prst="rect">
            <a:avLst/>
          </a:prstGeom>
          <a:noFill/>
          <a:ln>
            <a:noFill/>
          </a:ln>
        </p:spPr>
      </p:pic>
      <p:sp>
        <p:nvSpPr>
          <p:cNvPr id="4" name="标题 1"/>
          <p:cNvSpPr>
            <a:spLocks noGrp="1"/>
          </p:cNvSpPr>
          <p:nvPr>
            <p:ph type="title"/>
          </p:nvPr>
        </p:nvSpPr>
        <p:spPr>
          <a:xfrm>
            <a:off x="1015683" y="217012"/>
            <a:ext cx="5791200" cy="757237"/>
          </a:xfrm>
        </p:spPr>
        <p:txBody>
          <a:bodyPr/>
          <a:p>
            <a:pPr eaLnBrk="1" hangingPunct="1"/>
            <a:r>
              <a:rPr lang="zh-CN" altLang="en-US" sz="2800" dirty="0">
                <a:solidFill>
                  <a:srgbClr val="660033"/>
                </a:solidFill>
                <a:latin typeface="+mn-lt"/>
                <a:ea typeface="+mn-ea"/>
                <a:cs typeface="+mn-cs"/>
              </a:rPr>
              <a:t>（七）活锁和死锁</a:t>
            </a:r>
            <a:endParaRPr lang="en-US" altLang="zh-CN" sz="2800" dirty="0">
              <a:solidFill>
                <a:srgbClr val="660033"/>
              </a:solidFill>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171">
                                            <p:txEl>
                                              <p:pRg st="4294967295" end="4294967295"/>
                                            </p:txEl>
                                          </p:spTgt>
                                        </p:tgtEl>
                                        <p:attrNameLst>
                                          <p:attrName>style.visibility</p:attrName>
                                        </p:attrNameLst>
                                      </p:cBhvr>
                                      <p:to>
                                        <p:strVal val="visible"/>
                                      </p:to>
                                    </p:set>
                                    <p:animEffect transition="in" filter="wipe(down)">
                                      <p:cBhvr>
                                        <p:cTn id="7" dur="500"/>
                                        <p:tgtEl>
                                          <p:spTgt spid="7171">
                                            <p:txEl>
                                              <p:pRg st="4294967295" end="4294967295"/>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171">
                                            <p:txEl>
                                              <p:pRg st="0" end="0"/>
                                            </p:txEl>
                                          </p:spTgt>
                                        </p:tgtEl>
                                        <p:attrNameLst>
                                          <p:attrName>style.visibility</p:attrName>
                                        </p:attrNameLst>
                                      </p:cBhvr>
                                      <p:to>
                                        <p:strVal val="visible"/>
                                      </p:to>
                                    </p:set>
                                    <p:animEffect transition="in" filter="wipe(down)">
                                      <p:cBhvr>
                                        <p:cTn id="10" dur="500"/>
                                        <p:tgtEl>
                                          <p:spTgt spid="7171">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Effect transition="in" filter="wipe(down)">
                                      <p:cBhvr>
                                        <p:cTn id="13" dur="500"/>
                                        <p:tgtEl>
                                          <p:spTgt spid="7171">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P spid="4"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323215" y="980440"/>
            <a:ext cx="8737600" cy="2943225"/>
          </a:xfrm>
        </p:spPr>
        <p:txBody>
          <a:bodyPr/>
          <a:lstStyle/>
          <a:p>
            <a:pPr marL="914400" lvl="2" indent="0">
              <a:buNone/>
            </a:pPr>
            <a:r>
              <a:rPr lang="zh-CN" altLang="zh-CN" sz="2400" dirty="0">
                <a:solidFill>
                  <a:srgbClr val="990000"/>
                </a:solidFill>
                <a:sym typeface="+mn-ea"/>
              </a:rPr>
              <a:t>死锁的处理</a:t>
            </a:r>
            <a:endParaRPr lang="en-US" altLang="zh-CN" sz="2400" dirty="0">
              <a:solidFill>
                <a:srgbClr val="990000"/>
              </a:solidFill>
            </a:endParaRPr>
          </a:p>
          <a:p>
            <a:pPr lvl="1">
              <a:lnSpc>
                <a:spcPct val="150000"/>
              </a:lnSpc>
            </a:pPr>
            <a:r>
              <a:rPr lang="zh-CN" altLang="zh-CN" sz="2000" dirty="0">
                <a:solidFill>
                  <a:schemeClr val="accent4">
                    <a:lumMod val="60000"/>
                    <a:lumOff val="40000"/>
                  </a:schemeClr>
                </a:solidFill>
                <a:sym typeface="+mn-ea"/>
              </a:rPr>
              <a:t>在</a:t>
            </a:r>
            <a:r>
              <a:rPr lang="en-US" altLang="zh-CN" sz="2000" dirty="0" err="1">
                <a:solidFill>
                  <a:schemeClr val="accent4">
                    <a:lumMod val="60000"/>
                    <a:lumOff val="40000"/>
                  </a:schemeClr>
                </a:solidFill>
                <a:sym typeface="+mn-ea"/>
              </a:rPr>
              <a:t>InnoDB</a:t>
            </a:r>
            <a:r>
              <a:rPr lang="zh-CN" altLang="zh-CN" sz="2000" dirty="0">
                <a:solidFill>
                  <a:schemeClr val="accent4">
                    <a:lumMod val="60000"/>
                    <a:lumOff val="40000"/>
                  </a:schemeClr>
                </a:solidFill>
                <a:sym typeface="+mn-ea"/>
              </a:rPr>
              <a:t>的事务管理和锁定机制中，有专门用于检测死锁的机制。</a:t>
            </a:r>
            <a:endParaRPr lang="en-US" altLang="zh-CN" sz="2000" dirty="0">
              <a:solidFill>
                <a:schemeClr val="accent4">
                  <a:lumMod val="60000"/>
                  <a:lumOff val="40000"/>
                </a:schemeClr>
              </a:solidFill>
              <a:sym typeface="+mn-ea"/>
            </a:endParaRPr>
          </a:p>
          <a:p>
            <a:pPr lvl="1">
              <a:lnSpc>
                <a:spcPct val="150000"/>
              </a:lnSpc>
            </a:pPr>
            <a:r>
              <a:rPr lang="zh-CN" altLang="zh-CN" sz="2000" dirty="0">
                <a:solidFill>
                  <a:srgbClr val="FF0000"/>
                </a:solidFill>
                <a:sym typeface="+mn-ea"/>
              </a:rPr>
              <a:t>当检测到死锁时，</a:t>
            </a:r>
            <a:r>
              <a:rPr lang="en-US" altLang="zh-CN" sz="2000" dirty="0" err="1">
                <a:solidFill>
                  <a:srgbClr val="FF0000"/>
                </a:solidFill>
                <a:sym typeface="+mn-ea"/>
              </a:rPr>
              <a:t>InnoDB</a:t>
            </a:r>
            <a:r>
              <a:rPr lang="zh-CN" altLang="zh-CN" sz="2000" dirty="0">
                <a:solidFill>
                  <a:srgbClr val="FF0000"/>
                </a:solidFill>
                <a:sym typeface="+mn-ea"/>
              </a:rPr>
              <a:t>会选择产生死锁的两个事务中较小的一个产生回滚，而让另外一个较大的事务成功完成。</a:t>
            </a:r>
            <a:r>
              <a:rPr lang="zh-CN" altLang="zh-CN" sz="2000" dirty="0">
                <a:solidFill>
                  <a:schemeClr val="accent4">
                    <a:lumMod val="60000"/>
                    <a:lumOff val="40000"/>
                  </a:schemeClr>
                </a:solidFill>
                <a:sym typeface="+mn-ea"/>
              </a:rPr>
              <a:t>那么如何判断事务的大小呢？主要是通过计算两个事务各自插入、更新或删除的数据量来判断，也就是说哪个事务改变的记录数越多，在死锁中越不会被回滚。</a:t>
            </a:r>
            <a:endParaRPr lang="zh-CN" altLang="zh-CN" sz="2000" dirty="0">
              <a:solidFill>
                <a:schemeClr val="accent4">
                  <a:lumMod val="60000"/>
                  <a:lumOff val="40000"/>
                </a:schemeClr>
              </a:solidFill>
              <a:sym typeface="+mn-ea"/>
            </a:endParaRPr>
          </a:p>
        </p:txBody>
      </p:sp>
      <p:sp>
        <p:nvSpPr>
          <p:cNvPr id="4" name="标题 1"/>
          <p:cNvSpPr>
            <a:spLocks noGrp="1"/>
          </p:cNvSpPr>
          <p:nvPr>
            <p:ph type="title"/>
          </p:nvPr>
        </p:nvSpPr>
        <p:spPr>
          <a:xfrm>
            <a:off x="1015683" y="217012"/>
            <a:ext cx="5791200" cy="757237"/>
          </a:xfrm>
        </p:spPr>
        <p:txBody>
          <a:bodyPr/>
          <a:p>
            <a:pPr eaLnBrk="1" hangingPunct="1"/>
            <a:r>
              <a:rPr lang="zh-CN" altLang="en-US" sz="2800" dirty="0">
                <a:solidFill>
                  <a:srgbClr val="660033"/>
                </a:solidFill>
                <a:latin typeface="+mn-lt"/>
                <a:ea typeface="+mn-ea"/>
                <a:cs typeface="+mn-cs"/>
              </a:rPr>
              <a:t>（七）活锁和死锁</a:t>
            </a:r>
            <a:endParaRPr lang="en-US" altLang="zh-CN" sz="2800" dirty="0">
              <a:solidFill>
                <a:srgbClr val="660033"/>
              </a:solidFill>
              <a:latin typeface="+mn-lt"/>
              <a:ea typeface="+mn-ea"/>
              <a:cs typeface="+mn-cs"/>
            </a:endParaRPr>
          </a:p>
        </p:txBody>
      </p:sp>
      <p:sp>
        <p:nvSpPr>
          <p:cNvPr id="3" name="文本框 2"/>
          <p:cNvSpPr txBox="1"/>
          <p:nvPr/>
        </p:nvSpPr>
        <p:spPr>
          <a:xfrm>
            <a:off x="1520825" y="4005580"/>
            <a:ext cx="7042150" cy="1476375"/>
          </a:xfrm>
          <a:prstGeom prst="rect">
            <a:avLst/>
          </a:prstGeom>
          <a:noFill/>
        </p:spPr>
        <p:txBody>
          <a:bodyPr wrap="square" rtlCol="0" anchor="t">
            <a:spAutoFit/>
          </a:bodyPr>
          <a:p>
            <a:pPr marL="742950" lvl="1" indent="-285750" algn="l" fontAlgn="base">
              <a:lnSpc>
                <a:spcPct val="150000"/>
              </a:lnSpc>
              <a:spcBef>
                <a:spcPct val="20000"/>
              </a:spcBef>
              <a:buClrTx/>
              <a:buSzTx/>
              <a:buFontTx/>
              <a:buChar char="–"/>
            </a:pPr>
            <a:r>
              <a:rPr lang="zh-CN" altLang="zh-CN" sz="2000" kern="0" dirty="0">
                <a:solidFill>
                  <a:schemeClr val="accent4">
                    <a:lumMod val="60000"/>
                    <a:lumOff val="40000"/>
                  </a:schemeClr>
                </a:solidFill>
                <a:cs typeface="+mn-ea"/>
                <a:sym typeface="+mn-ea"/>
              </a:rPr>
              <a:t>需要注意的是，如果在产生死锁的场景中涉及到不止InnoDB存储引擎时，InnoDB是检测不到该死锁的，这时就只能通过锁定超时限制来解决该死锁了。</a:t>
            </a:r>
            <a:endParaRPr lang="zh-CN" altLang="zh-CN" sz="2000" kern="0" dirty="0">
              <a:solidFill>
                <a:schemeClr val="accent4">
                  <a:lumMod val="60000"/>
                  <a:lumOff val="40000"/>
                </a:schemeClr>
              </a:solidFill>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71">
                                            <p:txEl>
                                              <p:pRg st="4294967295" end="4294967295"/>
                                            </p:txEl>
                                          </p:spTgt>
                                        </p:tgtEl>
                                        <p:attrNameLst>
                                          <p:attrName>style.visibility</p:attrName>
                                        </p:attrNameLst>
                                      </p:cBhvr>
                                      <p:to>
                                        <p:strVal val="visible"/>
                                      </p:to>
                                    </p:set>
                                    <p:animEffect transition="in" filter="wipe(down)">
                                      <p:cBhvr>
                                        <p:cTn id="7" dur="500"/>
                                        <p:tgtEl>
                                          <p:spTgt spid="7171">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171">
                                            <p:txEl>
                                              <p:pRg st="0" end="0"/>
                                            </p:txEl>
                                          </p:spTgt>
                                        </p:tgtEl>
                                        <p:attrNameLst>
                                          <p:attrName>style.visibility</p:attrName>
                                        </p:attrNameLst>
                                      </p:cBhvr>
                                      <p:to>
                                        <p:strVal val="visible"/>
                                      </p:to>
                                    </p:set>
                                    <p:animEffect transition="in" filter="wipe(down)">
                                      <p:cBhvr>
                                        <p:cTn id="12" dur="500"/>
                                        <p:tgtEl>
                                          <p:spTgt spid="717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171">
                                            <p:txEl>
                                              <p:pRg st="0" end="0"/>
                                            </p:txEl>
                                          </p:spTgt>
                                        </p:tgtEl>
                                        <p:attrNameLst>
                                          <p:attrName>style.visibility</p:attrName>
                                        </p:attrNameLst>
                                      </p:cBhvr>
                                      <p:to>
                                        <p:strVal val="visible"/>
                                      </p:to>
                                    </p:set>
                                    <p:animEffect transition="in" filter="wipe(down)">
                                      <p:cBhvr>
                                        <p:cTn id="17" dur="500"/>
                                        <p:tgtEl>
                                          <p:spTgt spid="717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171">
                                            <p:txEl>
                                              <p:pRg st="0" end="0"/>
                                            </p:txEl>
                                          </p:spTgt>
                                        </p:tgtEl>
                                        <p:attrNameLst>
                                          <p:attrName>style.visibility</p:attrName>
                                        </p:attrNameLst>
                                      </p:cBhvr>
                                      <p:to>
                                        <p:strVal val="visible"/>
                                      </p:to>
                                    </p:set>
                                    <p:animEffect transition="in" filter="wipe(down)">
                                      <p:cBhvr>
                                        <p:cTn id="22" dur="500"/>
                                        <p:tgtEl>
                                          <p:spTgt spid="7171">
                                            <p:txEl>
                                              <p:pRg st="0" end="0"/>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171">
                                            <p:txEl>
                                              <p:pRg st="1" end="1"/>
                                            </p:txEl>
                                          </p:spTgt>
                                        </p:tgtEl>
                                        <p:attrNameLst>
                                          <p:attrName>style.visibility</p:attrName>
                                        </p:attrNameLst>
                                      </p:cBhvr>
                                      <p:to>
                                        <p:strVal val="visible"/>
                                      </p:to>
                                    </p:set>
                                    <p:animEffect transition="in" filter="wipe(down)">
                                      <p:cBhvr>
                                        <p:cTn id="25" dur="500"/>
                                        <p:tgtEl>
                                          <p:spTgt spid="7171">
                                            <p:txEl>
                                              <p:pRg st="1" end="1"/>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7171">
                                            <p:txEl>
                                              <p:pRg st="2" end="2"/>
                                            </p:txEl>
                                          </p:spTgt>
                                        </p:tgtEl>
                                        <p:attrNameLst>
                                          <p:attrName>style.visibility</p:attrName>
                                        </p:attrNameLst>
                                      </p:cBhvr>
                                      <p:to>
                                        <p:strVal val="visible"/>
                                      </p:to>
                                    </p:set>
                                    <p:animEffect transition="in" filter="wipe(down)">
                                      <p:cBhvr>
                                        <p:cTn id="28" dur="500"/>
                                        <p:tgtEl>
                                          <p:spTgt spid="717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P spid="4"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630" y="1845310"/>
            <a:ext cx="2568575" cy="2772410"/>
          </a:xfrm>
        </p:spPr>
        <p:txBody>
          <a:bodyPr/>
          <a:lstStyle/>
          <a:p>
            <a:pPr marL="0" indent="0">
              <a:lnSpc>
                <a:spcPct val="150000"/>
              </a:lnSpc>
              <a:buNone/>
            </a:pPr>
            <a:r>
              <a:rPr sz="1700">
                <a:solidFill>
                  <a:srgbClr val="990000"/>
                </a:solidFill>
              </a:rPr>
              <a:t>掌握了事务的相关知识后，王宁编写了转账业务的存储过程，并按照实际应用场景，设定了bank表中的currentMoney字段值不能小于1，具体代码如下。</a:t>
            </a:r>
            <a:endParaRPr sz="1700">
              <a:solidFill>
                <a:srgbClr val="990000"/>
              </a:solidFill>
            </a:endParaRPr>
          </a:p>
        </p:txBody>
      </p:sp>
      <p:sp>
        <p:nvSpPr>
          <p:cNvPr id="5" name="内容占位符 2"/>
          <p:cNvSpPr txBox="1"/>
          <p:nvPr/>
        </p:nvSpPr>
        <p:spPr bwMode="auto">
          <a:xfrm>
            <a:off x="2519264" y="980728"/>
            <a:ext cx="6624736"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274320" lvl="1" indent="0">
              <a:buNone/>
            </a:pPr>
            <a:r>
              <a:rPr lang="en-US" altLang="zh-CN" sz="1100" dirty="0"/>
              <a:t>Create database </a:t>
            </a:r>
            <a:r>
              <a:rPr lang="en-US" altLang="zh-CN" sz="1100" dirty="0" err="1"/>
              <a:t>bankinfo</a:t>
            </a:r>
            <a:r>
              <a:rPr lang="en-US" altLang="zh-CN" sz="1100" dirty="0"/>
              <a:t>;</a:t>
            </a:r>
            <a:endParaRPr lang="en-US" altLang="zh-CN" sz="1100" dirty="0"/>
          </a:p>
          <a:p>
            <a:pPr marL="274320" lvl="1" indent="0">
              <a:buNone/>
            </a:pPr>
            <a:r>
              <a:rPr lang="en-US" altLang="zh-CN" sz="1100" dirty="0"/>
              <a:t>Use </a:t>
            </a:r>
            <a:r>
              <a:rPr lang="en-US" altLang="zh-CN" sz="1100" dirty="0" err="1"/>
              <a:t>bankinfo</a:t>
            </a:r>
            <a:r>
              <a:rPr lang="en-US" altLang="zh-CN" sz="1100" dirty="0"/>
              <a:t>;</a:t>
            </a:r>
            <a:endParaRPr lang="en-US" altLang="zh-CN" sz="1100" dirty="0"/>
          </a:p>
          <a:p>
            <a:pPr marL="274320" lvl="1" indent="0">
              <a:buNone/>
            </a:pPr>
            <a:r>
              <a:rPr lang="en-US" altLang="zh-CN" sz="1100" dirty="0"/>
              <a:t>Create table bank(</a:t>
            </a:r>
            <a:endParaRPr lang="en-US" altLang="zh-CN" sz="1100" dirty="0"/>
          </a:p>
          <a:p>
            <a:pPr marL="274320" lvl="1" indent="0">
              <a:buNone/>
            </a:pPr>
            <a:r>
              <a:rPr lang="en-US" altLang="zh-CN" sz="1100" dirty="0" err="1"/>
              <a:t>Customername</a:t>
            </a:r>
            <a:r>
              <a:rPr lang="en-US" altLang="zh-CN" sz="1100" dirty="0"/>
              <a:t>  </a:t>
            </a:r>
            <a:r>
              <a:rPr lang="en-US" altLang="zh-CN" sz="1100" dirty="0" err="1"/>
              <a:t>varchar</a:t>
            </a:r>
            <a:r>
              <a:rPr lang="en-US" altLang="zh-CN" sz="1100" dirty="0"/>
              <a:t>(10),</a:t>
            </a:r>
            <a:endParaRPr lang="en-US" altLang="zh-CN" sz="1100" dirty="0"/>
          </a:p>
          <a:p>
            <a:pPr marL="274320" lvl="1" indent="0">
              <a:buNone/>
            </a:pPr>
            <a:r>
              <a:rPr lang="en-US" altLang="zh-CN" sz="1100" dirty="0" err="1"/>
              <a:t>Currentmoney</a:t>
            </a:r>
            <a:r>
              <a:rPr lang="en-US" altLang="zh-CN" sz="1100" dirty="0"/>
              <a:t>  decimal(13,2));</a:t>
            </a:r>
            <a:endParaRPr lang="en-US" altLang="zh-CN" sz="1100" dirty="0"/>
          </a:p>
          <a:p>
            <a:pPr marL="274320" lvl="1" indent="0">
              <a:buNone/>
            </a:pPr>
            <a:r>
              <a:rPr lang="en-US" altLang="zh-CN" sz="1100" dirty="0"/>
              <a:t>Insert into bank  values('</a:t>
            </a:r>
            <a:r>
              <a:rPr lang="zh-CN" altLang="en-US" sz="1100" dirty="0"/>
              <a:t>王宁</a:t>
            </a:r>
            <a:r>
              <a:rPr lang="en-US" altLang="zh-CN" sz="1100" dirty="0"/>
              <a:t>',1000);</a:t>
            </a:r>
            <a:endParaRPr lang="en-US" altLang="zh-CN" sz="1100" dirty="0"/>
          </a:p>
          <a:p>
            <a:pPr marL="274320" lvl="1" indent="0">
              <a:buNone/>
            </a:pPr>
            <a:r>
              <a:rPr lang="en-US" altLang="zh-CN" sz="1100" dirty="0"/>
              <a:t>Insert into bank  values('</a:t>
            </a:r>
            <a:r>
              <a:rPr lang="zh-CN" altLang="en-US" sz="1100" dirty="0"/>
              <a:t>李四</a:t>
            </a:r>
            <a:r>
              <a:rPr lang="en-US" altLang="zh-CN" sz="1100" dirty="0"/>
              <a:t>',1);</a:t>
            </a:r>
            <a:endParaRPr lang="en-US" altLang="zh-CN" sz="1100" dirty="0"/>
          </a:p>
          <a:p>
            <a:pPr marL="274320" lvl="1" indent="0">
              <a:buNone/>
            </a:pPr>
            <a:r>
              <a:rPr lang="en-US" altLang="zh-CN" sz="1100" dirty="0"/>
              <a:t>Select * from bank ;</a:t>
            </a:r>
            <a:endParaRPr lang="en-US" altLang="zh-CN" sz="1100" dirty="0"/>
          </a:p>
          <a:p>
            <a:pPr marL="274320" lvl="1" indent="0">
              <a:buNone/>
            </a:pPr>
            <a:r>
              <a:rPr lang="en-US" altLang="zh-CN" sz="1100" dirty="0"/>
              <a:t>delimiter //</a:t>
            </a:r>
            <a:endParaRPr lang="en-US" altLang="zh-CN" sz="1100" dirty="0"/>
          </a:p>
          <a:p>
            <a:pPr marL="274320" lvl="1" indent="0">
              <a:buNone/>
            </a:pPr>
            <a:r>
              <a:rPr lang="en-US" altLang="zh-CN" sz="1100" dirty="0"/>
              <a:t>Create procedure  </a:t>
            </a:r>
            <a:r>
              <a:rPr lang="en-US" altLang="zh-CN" sz="1100" dirty="0" err="1"/>
              <a:t>banktrans</a:t>
            </a:r>
            <a:r>
              <a:rPr lang="en-US" altLang="zh-CN" sz="1100" dirty="0"/>
              <a:t>()</a:t>
            </a:r>
            <a:endParaRPr lang="en-US" altLang="zh-CN" sz="1100" dirty="0"/>
          </a:p>
          <a:p>
            <a:pPr marL="274320" lvl="1" indent="0">
              <a:buNone/>
            </a:pPr>
            <a:r>
              <a:rPr lang="en-US" altLang="zh-CN" sz="1100" dirty="0"/>
              <a:t>    begin</a:t>
            </a:r>
            <a:endParaRPr lang="en-US" altLang="zh-CN" sz="1100" dirty="0"/>
          </a:p>
          <a:p>
            <a:pPr marL="274320" lvl="1" indent="0">
              <a:buNone/>
            </a:pPr>
            <a:r>
              <a:rPr lang="en-US" altLang="zh-CN" sz="1100" dirty="0"/>
              <a:t>    declare  money  decimal(13,2);</a:t>
            </a:r>
            <a:endParaRPr lang="en-US" altLang="zh-CN" sz="1100" dirty="0"/>
          </a:p>
          <a:p>
            <a:pPr marL="274320" lvl="1" indent="0">
              <a:buNone/>
            </a:pPr>
            <a:r>
              <a:rPr lang="en-US" altLang="zh-CN" sz="1100" dirty="0"/>
              <a:t>    start transaction;</a:t>
            </a:r>
            <a:endParaRPr lang="en-US" altLang="zh-CN" sz="1100" dirty="0"/>
          </a:p>
          <a:p>
            <a:pPr marL="274320" lvl="1" indent="0">
              <a:buNone/>
            </a:pPr>
            <a:r>
              <a:rPr lang="en-US" altLang="zh-CN" sz="1100" dirty="0"/>
              <a:t>    update bank  set </a:t>
            </a:r>
            <a:r>
              <a:rPr lang="en-US" altLang="zh-CN" sz="1100" dirty="0" err="1"/>
              <a:t>currentmoney</a:t>
            </a:r>
            <a:r>
              <a:rPr lang="en-US" altLang="zh-CN" sz="1100" dirty="0"/>
              <a:t>=currentmoney-1000  where  </a:t>
            </a:r>
            <a:r>
              <a:rPr lang="en-US" altLang="zh-CN" sz="1100" dirty="0" err="1"/>
              <a:t>customername</a:t>
            </a:r>
            <a:r>
              <a:rPr lang="en-US" altLang="zh-CN" sz="1100" dirty="0"/>
              <a:t>='</a:t>
            </a:r>
            <a:r>
              <a:rPr lang="zh-CN" altLang="en-US" sz="1100" dirty="0"/>
              <a:t>王宁</a:t>
            </a:r>
            <a:r>
              <a:rPr lang="en-US" altLang="zh-CN" sz="1100" dirty="0"/>
              <a:t>';</a:t>
            </a:r>
            <a:endParaRPr lang="en-US" altLang="zh-CN" sz="1100" dirty="0"/>
          </a:p>
          <a:p>
            <a:pPr marL="274320" lvl="1" indent="0">
              <a:buNone/>
            </a:pPr>
            <a:r>
              <a:rPr lang="en-US" altLang="zh-CN" sz="1100" dirty="0"/>
              <a:t>     update bank  set </a:t>
            </a:r>
            <a:r>
              <a:rPr lang="en-US" altLang="zh-CN" sz="1100" dirty="0" err="1"/>
              <a:t>currentmoney</a:t>
            </a:r>
            <a:r>
              <a:rPr lang="en-US" altLang="zh-CN" sz="1100" dirty="0"/>
              <a:t>=currentmoney+1000 where  </a:t>
            </a:r>
            <a:r>
              <a:rPr lang="en-US" altLang="zh-CN" sz="1100" dirty="0" err="1"/>
              <a:t>customername</a:t>
            </a:r>
            <a:r>
              <a:rPr lang="en-US" altLang="zh-CN" sz="1100" dirty="0"/>
              <a:t>='</a:t>
            </a:r>
            <a:r>
              <a:rPr lang="zh-CN" altLang="en-US" sz="1100" dirty="0"/>
              <a:t>李四</a:t>
            </a:r>
            <a:r>
              <a:rPr lang="en-US" altLang="zh-CN" sz="1100" dirty="0"/>
              <a:t>';</a:t>
            </a:r>
            <a:endParaRPr lang="en-US" altLang="zh-CN" sz="1100" dirty="0"/>
          </a:p>
          <a:p>
            <a:pPr marL="274320" lvl="1" indent="0">
              <a:buNone/>
            </a:pPr>
            <a:r>
              <a:rPr lang="en-US" altLang="zh-CN" sz="1100" dirty="0"/>
              <a:t>     select </a:t>
            </a:r>
            <a:r>
              <a:rPr lang="en-US" altLang="zh-CN" sz="1100" dirty="0" err="1"/>
              <a:t>currentmoney</a:t>
            </a:r>
            <a:r>
              <a:rPr lang="en-US" altLang="zh-CN" sz="1100" dirty="0"/>
              <a:t> into money from bank  where  </a:t>
            </a:r>
            <a:r>
              <a:rPr lang="en-US" altLang="zh-CN" sz="1100" dirty="0" err="1"/>
              <a:t>customername</a:t>
            </a:r>
            <a:r>
              <a:rPr lang="en-US" altLang="zh-CN" sz="1100" dirty="0"/>
              <a:t>='</a:t>
            </a:r>
            <a:r>
              <a:rPr lang="zh-CN" altLang="en-US" sz="1100" dirty="0"/>
              <a:t>王宁</a:t>
            </a:r>
            <a:r>
              <a:rPr lang="en-US" altLang="zh-CN" sz="1100" dirty="0"/>
              <a:t>';</a:t>
            </a:r>
            <a:endParaRPr lang="en-US" altLang="zh-CN" sz="1100" dirty="0"/>
          </a:p>
          <a:p>
            <a:pPr marL="274320" lvl="1" indent="0">
              <a:buNone/>
            </a:pPr>
            <a:r>
              <a:rPr lang="en-US" altLang="zh-CN" sz="1100" dirty="0"/>
              <a:t>     if  money &lt;1 then</a:t>
            </a:r>
            <a:endParaRPr lang="en-US" altLang="zh-CN" sz="1100" dirty="0"/>
          </a:p>
          <a:p>
            <a:pPr marL="274320" lvl="1" indent="0">
              <a:buNone/>
            </a:pPr>
            <a:r>
              <a:rPr lang="en-US" altLang="zh-CN" sz="1100" dirty="0"/>
              <a:t>        begin</a:t>
            </a:r>
            <a:endParaRPr lang="en-US" altLang="zh-CN" sz="1100" dirty="0"/>
          </a:p>
          <a:p>
            <a:pPr marL="274320" lvl="1" indent="0">
              <a:buNone/>
            </a:pPr>
            <a:r>
              <a:rPr lang="en-US" altLang="zh-CN" sz="1100" dirty="0"/>
              <a:t>            select '</a:t>
            </a:r>
            <a:r>
              <a:rPr lang="zh-CN" altLang="en-US" sz="1100" dirty="0"/>
              <a:t>交易失败，回滚事务</a:t>
            </a:r>
            <a:r>
              <a:rPr lang="en-US" altLang="zh-CN" sz="1100" dirty="0"/>
              <a:t>'  </a:t>
            </a:r>
            <a:r>
              <a:rPr lang="zh-CN" altLang="en-US" sz="1100" dirty="0"/>
              <a:t>  </a:t>
            </a:r>
            <a:r>
              <a:rPr lang="en-US" altLang="zh-CN" sz="1100" dirty="0"/>
              <a:t>as ' </a:t>
            </a:r>
            <a:r>
              <a:rPr lang="zh-CN" altLang="en-US" sz="1100" dirty="0"/>
              <a:t>提交结果</a:t>
            </a:r>
            <a:r>
              <a:rPr lang="en-US" altLang="zh-CN" sz="1100" dirty="0"/>
              <a:t>';</a:t>
            </a:r>
            <a:endParaRPr lang="en-US" altLang="zh-CN" sz="1100" dirty="0"/>
          </a:p>
          <a:p>
            <a:pPr marL="274320" lvl="1" indent="0">
              <a:buNone/>
            </a:pPr>
            <a:r>
              <a:rPr lang="en-US" altLang="zh-CN" sz="1100" dirty="0"/>
              <a:t>            rollback;</a:t>
            </a:r>
            <a:endParaRPr lang="en-US" altLang="zh-CN" sz="1100" dirty="0"/>
          </a:p>
          <a:p>
            <a:pPr marL="274320" lvl="1" indent="0">
              <a:buNone/>
            </a:pPr>
            <a:r>
              <a:rPr lang="en-US" altLang="zh-CN" sz="1100" dirty="0"/>
              <a:t>        end;</a:t>
            </a:r>
            <a:endParaRPr lang="en-US" altLang="zh-CN" sz="1100" dirty="0"/>
          </a:p>
          <a:p>
            <a:pPr marL="274320" lvl="1" indent="0">
              <a:buNone/>
            </a:pPr>
            <a:r>
              <a:rPr lang="en-US" altLang="zh-CN" sz="1100" dirty="0"/>
              <a:t>     else</a:t>
            </a:r>
            <a:endParaRPr lang="en-US" altLang="zh-CN" sz="1100" dirty="0"/>
          </a:p>
          <a:p>
            <a:pPr marL="274320" lvl="1" indent="0">
              <a:buNone/>
            </a:pPr>
            <a:r>
              <a:rPr lang="en-US" altLang="zh-CN" sz="1100" dirty="0"/>
              <a:t>        begin</a:t>
            </a:r>
            <a:endParaRPr lang="en-US" altLang="zh-CN" sz="1100" dirty="0"/>
          </a:p>
          <a:p>
            <a:pPr marL="274320" lvl="1" indent="0">
              <a:buNone/>
            </a:pPr>
            <a:r>
              <a:rPr lang="en-US" altLang="zh-CN" sz="1100" dirty="0"/>
              <a:t>            select '</a:t>
            </a:r>
            <a:r>
              <a:rPr lang="zh-CN" altLang="en-US" sz="1100" dirty="0"/>
              <a:t>交易成功，提交事务，写入硬盘，永久保存</a:t>
            </a:r>
            <a:r>
              <a:rPr lang="en-US" altLang="zh-CN" sz="1100" dirty="0"/>
              <a:t>'  </a:t>
            </a:r>
            <a:r>
              <a:rPr lang="zh-CN" altLang="en-US" sz="1100" dirty="0"/>
              <a:t>  </a:t>
            </a:r>
            <a:r>
              <a:rPr lang="en-US" altLang="zh-CN" sz="1100" dirty="0"/>
              <a:t>as ' </a:t>
            </a:r>
            <a:r>
              <a:rPr lang="zh-CN" altLang="en-US" sz="1100" dirty="0"/>
              <a:t>提交结果</a:t>
            </a:r>
            <a:r>
              <a:rPr lang="en-US" altLang="zh-CN" sz="1100" dirty="0"/>
              <a:t>';</a:t>
            </a:r>
            <a:endParaRPr lang="en-US" altLang="zh-CN" sz="1100" dirty="0"/>
          </a:p>
          <a:p>
            <a:pPr marL="274320" lvl="1" indent="0">
              <a:buNone/>
            </a:pPr>
            <a:r>
              <a:rPr lang="en-US" altLang="zh-CN" sz="1100" dirty="0"/>
              <a:t>            commit;</a:t>
            </a:r>
            <a:endParaRPr lang="en-US" altLang="zh-CN" sz="1100" dirty="0"/>
          </a:p>
          <a:p>
            <a:pPr marL="274320" lvl="1" indent="0">
              <a:buNone/>
            </a:pPr>
            <a:r>
              <a:rPr lang="en-US" altLang="zh-CN" sz="1100" dirty="0"/>
              <a:t>        end;</a:t>
            </a:r>
            <a:endParaRPr lang="en-US" altLang="zh-CN" sz="1100" dirty="0"/>
          </a:p>
          <a:p>
            <a:pPr marL="274320" lvl="1" indent="0">
              <a:buNone/>
            </a:pPr>
            <a:r>
              <a:rPr lang="en-US" altLang="zh-CN" sz="1100" dirty="0"/>
              <a:t>     end if;</a:t>
            </a:r>
            <a:endParaRPr lang="en-US" altLang="zh-CN" sz="1100" dirty="0"/>
          </a:p>
          <a:p>
            <a:pPr marL="274320" lvl="1" indent="0">
              <a:buNone/>
            </a:pPr>
            <a:r>
              <a:rPr lang="en-US" altLang="zh-CN" sz="1100" dirty="0"/>
              <a:t>     end//</a:t>
            </a:r>
            <a:endParaRPr lang="en-US" altLang="zh-CN" sz="1100" dirty="0"/>
          </a:p>
          <a:p>
            <a:pPr marL="274320" lvl="1" indent="0">
              <a:buNone/>
            </a:pPr>
            <a:r>
              <a:rPr lang="en-US" altLang="zh-CN" sz="1100" dirty="0"/>
              <a:t>delimiter ;</a:t>
            </a:r>
            <a:endParaRPr lang="zh-CN" altLang="zh-CN" sz="1100" dirty="0"/>
          </a:p>
        </p:txBody>
      </p:sp>
      <p:sp>
        <p:nvSpPr>
          <p:cNvPr id="5122" name="标题 1"/>
          <p:cNvSpPr>
            <a:spLocks noGrp="1"/>
          </p:cNvSpPr>
          <p:nvPr>
            <p:ph type="title"/>
          </p:nvPr>
        </p:nvSpPr>
        <p:spPr>
          <a:xfrm>
            <a:off x="1876743" y="217012"/>
            <a:ext cx="5791200" cy="757237"/>
          </a:xfrm>
        </p:spPr>
        <p:txBody>
          <a:bodyPr/>
          <a:p>
            <a:pPr eaLnBrk="1" hangingPunct="1"/>
            <a:r>
              <a:rPr lang="zh-CN" altLang="zh-CN" sz="2400" dirty="0">
                <a:solidFill>
                  <a:srgbClr val="660033"/>
                </a:solidFill>
                <a:latin typeface="+mn-lt"/>
                <a:ea typeface="+mn-ea"/>
                <a:cs typeface="+mn-cs"/>
              </a:rPr>
              <a:t>任务</a:t>
            </a:r>
            <a:r>
              <a:rPr lang="en-US" altLang="zh-CN" sz="2400" dirty="0">
                <a:solidFill>
                  <a:srgbClr val="660033"/>
                </a:solidFill>
                <a:latin typeface="+mn-lt"/>
                <a:ea typeface="+mn-ea"/>
                <a:cs typeface="+mn-cs"/>
              </a:rPr>
              <a:t>8-4  </a:t>
            </a:r>
            <a:r>
              <a:rPr lang="zh-CN" altLang="en-US" sz="2400" dirty="0">
                <a:solidFill>
                  <a:srgbClr val="660033"/>
                </a:solidFill>
                <a:latin typeface="+mn-lt"/>
                <a:ea typeface="+mn-ea"/>
                <a:cs typeface="+mn-cs"/>
              </a:rPr>
              <a:t>掌握事务、锁的概念和应用</a:t>
            </a:r>
            <a:endParaRPr lang="zh-CN" altLang="en-US" sz="2400" dirty="0">
              <a:solidFill>
                <a:srgbClr val="660033"/>
              </a:solidFill>
              <a:latin typeface="+mn-lt"/>
              <a:ea typeface="+mn-ea"/>
              <a:cs typeface="+mn-cs"/>
            </a:endParaRPr>
          </a:p>
        </p:txBody>
      </p:sp>
      <p:sp>
        <p:nvSpPr>
          <p:cNvPr id="5123" name="内容占位符 2"/>
          <p:cNvSpPr>
            <a:spLocks noGrp="1"/>
          </p:cNvSpPr>
          <p:nvPr/>
        </p:nvSpPr>
        <p:spPr>
          <a:xfrm>
            <a:off x="-36195" y="1269365"/>
            <a:ext cx="2643505" cy="647700"/>
          </a:xfrm>
          <a:prstGeom prst="rect">
            <a:avLst/>
          </a:prstGeom>
          <a:noFill/>
          <a:ln>
            <a:noFill/>
          </a:ln>
          <a:effec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eaLnBrk="1" hangingPunct="1">
              <a:buNone/>
            </a:pPr>
            <a:r>
              <a:rPr lang="zh-CN" altLang="zh-CN" sz="2800" b="1" dirty="0">
                <a:solidFill>
                  <a:srgbClr val="660033"/>
                </a:solidFill>
              </a:rPr>
              <a:t>【任务实施】</a:t>
            </a:r>
            <a:endParaRPr lang="zh-CN" altLang="en-US" sz="2800" b="1" dirty="0">
              <a:solidFill>
                <a:srgbClr val="66003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4294967295" end="4294967295"/>
                                            </p:txEl>
                                          </p:spTgt>
                                        </p:tgtEl>
                                        <p:attrNameLst>
                                          <p:attrName>style.visibility</p:attrName>
                                        </p:attrNameLst>
                                      </p:cBhvr>
                                      <p:to>
                                        <p:strVal val="visible"/>
                                      </p:to>
                                    </p:set>
                                    <p:animEffect transition="in" filter="wipe(up)">
                                      <p:cBhvr>
                                        <p:cTn id="7" dur="500"/>
                                        <p:tgtEl>
                                          <p:spTgt spid="3">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4294967295" end="4294967295"/>
                                            </p:txEl>
                                          </p:spTgt>
                                        </p:tgtEl>
                                        <p:attrNameLst>
                                          <p:attrName>style.visibility</p:attrName>
                                        </p:attrNameLst>
                                      </p:cBhvr>
                                      <p:to>
                                        <p:strVal val="visible"/>
                                      </p:to>
                                    </p:set>
                                    <p:animEffect transition="in" filter="wipe(up)">
                                      <p:cBhvr>
                                        <p:cTn id="12" dur="500"/>
                                        <p:tgtEl>
                                          <p:spTgt spid="3">
                                            <p:txEl>
                                              <p:p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4294967295" end="4294967295"/>
                                            </p:txEl>
                                          </p:spTgt>
                                        </p:tgtEl>
                                        <p:attrNameLst>
                                          <p:attrName>style.visibility</p:attrName>
                                        </p:attrNameLst>
                                      </p:cBhvr>
                                      <p:to>
                                        <p:strVal val="visible"/>
                                      </p:to>
                                    </p:set>
                                    <p:animEffect transition="in" filter="wipe(up)">
                                      <p:cBhvr>
                                        <p:cTn id="17" dur="500"/>
                                        <p:tgtEl>
                                          <p:spTgt spid="3">
                                            <p:txEl>
                                              <p:pRg st="4294967295" end="42949672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up)">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122"/>
                                        </p:tgtEl>
                                        <p:attrNameLst>
                                          <p:attrName>style.visibility</p:attrName>
                                        </p:attrNameLst>
                                      </p:cBhvr>
                                      <p:to>
                                        <p:strVal val="visible"/>
                                      </p:to>
                                    </p:set>
                                    <p:animEffect transition="in" filter="fade">
                                      <p:cBhvr>
                                        <p:cTn id="32" dur="500"/>
                                        <p:tgtEl>
                                          <p:spTgt spid="51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123">
                                            <p:txEl>
                                              <p:pRg st="4294967295" end="4294967295"/>
                                            </p:txEl>
                                          </p:spTgt>
                                        </p:tgtEl>
                                        <p:attrNameLst>
                                          <p:attrName>style.visibility</p:attrName>
                                        </p:attrNameLst>
                                      </p:cBhvr>
                                      <p:to>
                                        <p:strVal val="visible"/>
                                      </p:to>
                                    </p:set>
                                    <p:animEffect transition="in" filter="wipe(down)">
                                      <p:cBhvr>
                                        <p:cTn id="37" dur="500"/>
                                        <p:tgtEl>
                                          <p:spTgt spid="5123">
                                            <p:txEl>
                                              <p:pRg st="4294967295" end="429496729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123">
                                            <p:txEl>
                                              <p:pRg st="4294967295" end="4294967295"/>
                                            </p:txEl>
                                          </p:spTgt>
                                        </p:tgtEl>
                                        <p:attrNameLst>
                                          <p:attrName>style.visibility</p:attrName>
                                        </p:attrNameLst>
                                      </p:cBhvr>
                                      <p:to>
                                        <p:strVal val="visible"/>
                                      </p:to>
                                    </p:set>
                                    <p:animEffect transition="in" filter="wipe(down)">
                                      <p:cBhvr>
                                        <p:cTn id="42" dur="500"/>
                                        <p:tgtEl>
                                          <p:spTgt spid="5123">
                                            <p:txEl>
                                              <p:pRg st="4294967295" end="429496729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123">
                                            <p:txEl>
                                              <p:pRg st="4294967295" end="4294967295"/>
                                            </p:txEl>
                                          </p:spTgt>
                                        </p:tgtEl>
                                        <p:attrNameLst>
                                          <p:attrName>style.visibility</p:attrName>
                                        </p:attrNameLst>
                                      </p:cBhvr>
                                      <p:to>
                                        <p:strVal val="visible"/>
                                      </p:to>
                                    </p:set>
                                    <p:animEffect transition="in" filter="wipe(down)">
                                      <p:cBhvr>
                                        <p:cTn id="47" dur="500"/>
                                        <p:tgtEl>
                                          <p:spTgt spid="5123">
                                            <p:txEl>
                                              <p:pRg st="4294967295" end="429496729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123">
                                            <p:txEl>
                                              <p:pRg st="4294967295" end="4294967295"/>
                                            </p:txEl>
                                          </p:spTgt>
                                        </p:tgtEl>
                                        <p:attrNameLst>
                                          <p:attrName>style.visibility</p:attrName>
                                        </p:attrNameLst>
                                      </p:cBhvr>
                                      <p:to>
                                        <p:strVal val="visible"/>
                                      </p:to>
                                    </p:set>
                                    <p:animEffect transition="in" filter="wipe(down)">
                                      <p:cBhvr>
                                        <p:cTn id="52" dur="500"/>
                                        <p:tgtEl>
                                          <p:spTgt spid="5123">
                                            <p:txEl>
                                              <p:pRg st="4294967295" end="429496729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5123">
                                            <p:txEl>
                                              <p:pRg st="4294967295" end="4294967295"/>
                                            </p:txEl>
                                          </p:spTgt>
                                        </p:tgtEl>
                                        <p:attrNameLst>
                                          <p:attrName>style.visibility</p:attrName>
                                        </p:attrNameLst>
                                      </p:cBhvr>
                                      <p:to>
                                        <p:strVal val="visible"/>
                                      </p:to>
                                    </p:set>
                                    <p:animEffect transition="in" filter="wipe(down)">
                                      <p:cBhvr>
                                        <p:cTn id="57" dur="500"/>
                                        <p:tgtEl>
                                          <p:spTgt spid="5123">
                                            <p:txEl>
                                              <p:pRg st="4294967295" end="429496729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5123">
                                            <p:txEl>
                                              <p:pRg st="4294967295" end="4294967295"/>
                                            </p:txEl>
                                          </p:spTgt>
                                        </p:tgtEl>
                                        <p:attrNameLst>
                                          <p:attrName>style.visibility</p:attrName>
                                        </p:attrNameLst>
                                      </p:cBhvr>
                                      <p:to>
                                        <p:strVal val="visible"/>
                                      </p:to>
                                    </p:set>
                                    <p:animEffect transition="in" filter="wipe(down)">
                                      <p:cBhvr>
                                        <p:cTn id="62" dur="500"/>
                                        <p:tgtEl>
                                          <p:spTgt spid="5123">
                                            <p:txEl>
                                              <p:pRg st="4294967295" end="429496729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5123">
                                            <p:txEl>
                                              <p:pRg st="4294967295" end="4294967295"/>
                                            </p:txEl>
                                          </p:spTgt>
                                        </p:tgtEl>
                                        <p:attrNameLst>
                                          <p:attrName>style.visibility</p:attrName>
                                        </p:attrNameLst>
                                      </p:cBhvr>
                                      <p:to>
                                        <p:strVal val="visible"/>
                                      </p:to>
                                    </p:set>
                                    <p:animEffect transition="in" filter="wipe(down)">
                                      <p:cBhvr>
                                        <p:cTn id="67" dur="500"/>
                                        <p:tgtEl>
                                          <p:spTgt spid="5123">
                                            <p:txEl>
                                              <p:pRg st="4294967295" end="429496729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5123">
                                            <p:txEl>
                                              <p:pRg st="0" end="0"/>
                                            </p:txEl>
                                          </p:spTgt>
                                        </p:tgtEl>
                                        <p:attrNameLst>
                                          <p:attrName>style.visibility</p:attrName>
                                        </p:attrNameLst>
                                      </p:cBhvr>
                                      <p:to>
                                        <p:strVal val="visible"/>
                                      </p:to>
                                    </p:set>
                                    <p:animEffect transition="in" filter="wipe(down)">
                                      <p:cBhvr>
                                        <p:cTn id="72" dur="500"/>
                                        <p:tgtEl>
                                          <p:spTgt spid="51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ldLvl="0" animBg="1"/>
      <p:bldP spid="5122" grpId="0" bldLvl="0" animBg="1"/>
      <p:bldP spid="512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696" y="188640"/>
            <a:ext cx="3312368" cy="72072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r>
              <a:rPr lang="zh-CN" altLang="en-US" sz="3200" dirty="0">
                <a:solidFill>
                  <a:srgbClr val="660033"/>
                </a:solidFill>
                <a:latin typeface="+mn-lt"/>
                <a:ea typeface="+mn-ea"/>
                <a:cs typeface="+mn-cs"/>
              </a:rPr>
              <a:t>总结</a:t>
            </a:r>
            <a:endParaRPr lang="zh-CN" altLang="en-US" sz="3200" dirty="0">
              <a:solidFill>
                <a:srgbClr val="660033"/>
              </a:solidFill>
              <a:latin typeface="+mn-lt"/>
              <a:ea typeface="+mn-ea"/>
              <a:cs typeface="+mn-cs"/>
            </a:endParaRPr>
          </a:p>
        </p:txBody>
      </p:sp>
      <p:sp>
        <p:nvSpPr>
          <p:cNvPr id="4" name="内容占位符 2"/>
          <p:cNvSpPr txBox="1"/>
          <p:nvPr/>
        </p:nvSpPr>
        <p:spPr bwMode="auto">
          <a:xfrm>
            <a:off x="1248475" y="1670209"/>
            <a:ext cx="7211957"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noAutofit/>
          </a:bodyPr>
          <a:lstStyle>
            <a:defPPr>
              <a:defRPr lang="zh-CN"/>
            </a:defPPr>
            <a:lvl1pPr marL="342900" indent="-342900" eaLnBrk="0" hangingPunct="0">
              <a:lnSpc>
                <a:spcPct val="150000"/>
              </a:lnSpc>
              <a:spcBef>
                <a:spcPct val="20000"/>
              </a:spcBef>
              <a:buClr>
                <a:schemeClr val="hlink"/>
              </a:buClr>
              <a:buFont typeface="Wingdings" panose="05000000000000000000" pitchFamily="2" charset="2"/>
              <a:buChar char="Ø"/>
              <a:defRPr b="0">
                <a:solidFill>
                  <a:srgbClr val="002060"/>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buChar char="§"/>
              <a:defRPr>
                <a:latin typeface="Arial" panose="020B0604020202020204" pitchFamily="34" charset="0"/>
              </a:defRPr>
            </a:lvl2pPr>
            <a:lvl3pPr marL="1143000" indent="-228600" eaLnBrk="0" hangingPunct="0">
              <a:spcBef>
                <a:spcPct val="20000"/>
              </a:spcBef>
              <a:buClr>
                <a:schemeClr val="tx1"/>
              </a:buClr>
              <a:buChar char="•"/>
              <a:defRPr sz="2400">
                <a:latin typeface="Arial" panose="020B0604020202020204" pitchFamily="34" charset="0"/>
              </a:defRPr>
            </a:lvl3pPr>
            <a:lvl4pPr marL="1600200" indent="-228600" eaLnBrk="0" hangingPunct="0">
              <a:spcBef>
                <a:spcPct val="20000"/>
              </a:spcBef>
              <a:buChar char="–"/>
              <a:defRPr sz="2000">
                <a:latin typeface="Arial" panose="020B0604020202020204" pitchFamily="34" charset="0"/>
              </a:defRPr>
            </a:lvl4pPr>
            <a:lvl5pPr marL="2057400" indent="-228600" eaLnBrk="0" hangingPunct="0">
              <a:spcBef>
                <a:spcPct val="20000"/>
              </a:spcBef>
              <a:buChar char="»"/>
              <a:defRPr sz="2000">
                <a:latin typeface="Arial" panose="020B0604020202020204" pitchFamily="34" charset="0"/>
              </a:defRPr>
            </a:lvl5pPr>
            <a:lvl6pPr marL="2514600" indent="-228600" fontAlgn="base">
              <a:spcBef>
                <a:spcPct val="20000"/>
              </a:spcBef>
              <a:spcAft>
                <a:spcPct val="0"/>
              </a:spcAft>
              <a:buChar char="»"/>
              <a:defRPr sz="2000">
                <a:latin typeface="Arial" panose="020B0604020202020204" pitchFamily="34" charset="0"/>
              </a:defRPr>
            </a:lvl6pPr>
            <a:lvl7pPr marL="2971800" indent="-228600" fontAlgn="base">
              <a:spcBef>
                <a:spcPct val="20000"/>
              </a:spcBef>
              <a:spcAft>
                <a:spcPct val="0"/>
              </a:spcAft>
              <a:buChar char="»"/>
              <a:defRPr sz="2000">
                <a:latin typeface="Arial" panose="020B0604020202020204" pitchFamily="34" charset="0"/>
              </a:defRPr>
            </a:lvl7pPr>
            <a:lvl8pPr marL="3429000" indent="-228600" fontAlgn="base">
              <a:spcBef>
                <a:spcPct val="20000"/>
              </a:spcBef>
              <a:spcAft>
                <a:spcPct val="0"/>
              </a:spcAft>
              <a:buChar char="»"/>
              <a:defRPr sz="2000">
                <a:latin typeface="Arial" panose="020B0604020202020204" pitchFamily="34" charset="0"/>
              </a:defRPr>
            </a:lvl8pPr>
            <a:lvl9pPr marL="3886200" indent="-228600" fontAlgn="base">
              <a:spcBef>
                <a:spcPct val="20000"/>
              </a:spcBef>
              <a:spcAft>
                <a:spcPct val="0"/>
              </a:spcAft>
              <a:buChar char="»"/>
              <a:defRPr sz="2000">
                <a:latin typeface="Arial" panose="020B0604020202020204" pitchFamily="34" charset="0"/>
              </a:defRPr>
            </a:lvl9pPr>
          </a:lstStyle>
          <a:p>
            <a:r>
              <a:rPr lang="zh-CN" altLang="en-US" dirty="0"/>
              <a:t>本项目带领大家学习了</a:t>
            </a:r>
            <a:r>
              <a:rPr lang="zh-CN" altLang="en-US" dirty="0">
                <a:sym typeface="+mn-ea"/>
              </a:rPr>
              <a:t>如何提高学生信息管理系统中数据的安全性，在应用系统开发过程中，不仅要利用索引、视图来提高系统的性能，更要充分利用存储过程和函数、触发器、事务等来优化系统的性能。</a:t>
            </a:r>
            <a:endParaRPr lang="zh-CN" altLang="en-US" dirty="0"/>
          </a:p>
        </p:txBody>
      </p:sp>
      <p:sp>
        <p:nvSpPr>
          <p:cNvPr id="5" name="文本框 4"/>
          <p:cNvSpPr txBox="1"/>
          <p:nvPr/>
        </p:nvSpPr>
        <p:spPr>
          <a:xfrm>
            <a:off x="2651314" y="4941168"/>
            <a:ext cx="5832648"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noAutofit/>
          </a:bodyPr>
          <a:lstStyle>
            <a:defPPr>
              <a:defRPr lang="zh-CN"/>
            </a:defPPr>
            <a:lvl1pPr marL="342900" indent="-342900" eaLnBrk="0" hangingPunct="0">
              <a:lnSpc>
                <a:spcPct val="150000"/>
              </a:lnSpc>
              <a:spcBef>
                <a:spcPct val="20000"/>
              </a:spcBef>
              <a:buClr>
                <a:schemeClr val="hlink"/>
              </a:buClr>
              <a:buFont typeface="Wingdings" panose="05000000000000000000" pitchFamily="2" charset="2"/>
              <a:buChar char="Ø"/>
              <a:defRPr b="0">
                <a:solidFill>
                  <a:srgbClr val="002060"/>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buChar char="§"/>
              <a:defRPr>
                <a:latin typeface="Arial" panose="020B0604020202020204" pitchFamily="34" charset="0"/>
              </a:defRPr>
            </a:lvl2pPr>
            <a:lvl3pPr marL="1143000" indent="-228600" eaLnBrk="0" hangingPunct="0">
              <a:spcBef>
                <a:spcPct val="20000"/>
              </a:spcBef>
              <a:buClr>
                <a:schemeClr val="tx1"/>
              </a:buClr>
              <a:buChar char="•"/>
              <a:defRPr sz="2400">
                <a:latin typeface="Arial" panose="020B0604020202020204" pitchFamily="34" charset="0"/>
              </a:defRPr>
            </a:lvl3pPr>
            <a:lvl4pPr marL="1600200" indent="-228600" eaLnBrk="0" hangingPunct="0">
              <a:spcBef>
                <a:spcPct val="20000"/>
              </a:spcBef>
              <a:buChar char="–"/>
              <a:defRPr sz="2000">
                <a:latin typeface="Arial" panose="020B0604020202020204" pitchFamily="34" charset="0"/>
              </a:defRPr>
            </a:lvl4pPr>
            <a:lvl5pPr marL="2057400" indent="-228600" eaLnBrk="0" hangingPunct="0">
              <a:spcBef>
                <a:spcPct val="20000"/>
              </a:spcBef>
              <a:buChar char="»"/>
              <a:defRPr sz="2000">
                <a:latin typeface="Arial" panose="020B0604020202020204" pitchFamily="34" charset="0"/>
              </a:defRPr>
            </a:lvl5pPr>
            <a:lvl6pPr marL="2514600" indent="-228600" fontAlgn="base">
              <a:spcBef>
                <a:spcPct val="20000"/>
              </a:spcBef>
              <a:spcAft>
                <a:spcPct val="0"/>
              </a:spcAft>
              <a:buChar char="»"/>
              <a:defRPr sz="2000">
                <a:latin typeface="Arial" panose="020B0604020202020204" pitchFamily="34" charset="0"/>
              </a:defRPr>
            </a:lvl6pPr>
            <a:lvl7pPr marL="2971800" indent="-228600" fontAlgn="base">
              <a:spcBef>
                <a:spcPct val="20000"/>
              </a:spcBef>
              <a:spcAft>
                <a:spcPct val="0"/>
              </a:spcAft>
              <a:buChar char="»"/>
              <a:defRPr sz="2000">
                <a:latin typeface="Arial" panose="020B0604020202020204" pitchFamily="34" charset="0"/>
              </a:defRPr>
            </a:lvl7pPr>
            <a:lvl8pPr marL="3429000" indent="-228600" fontAlgn="base">
              <a:spcBef>
                <a:spcPct val="20000"/>
              </a:spcBef>
              <a:spcAft>
                <a:spcPct val="0"/>
              </a:spcAft>
              <a:buChar char="»"/>
              <a:defRPr sz="2000">
                <a:latin typeface="Arial" panose="020B0604020202020204" pitchFamily="34" charset="0"/>
              </a:defRPr>
            </a:lvl8pPr>
            <a:lvl9pPr marL="3886200" indent="-228600" fontAlgn="base">
              <a:spcBef>
                <a:spcPct val="20000"/>
              </a:spcBef>
              <a:spcAft>
                <a:spcPct val="0"/>
              </a:spcAft>
              <a:buChar char="»"/>
              <a:defRPr sz="2000">
                <a:latin typeface="Arial" panose="020B0604020202020204" pitchFamily="34" charset="0"/>
              </a:defRPr>
            </a:lvl9pPr>
          </a:lstStyle>
          <a:p>
            <a:r>
              <a:rPr lang="zh-CN" altLang="en-US" dirty="0"/>
              <a:t>要求大家加强复习，增进理解。把各个知识点学会、领悟，能举一反三。</a:t>
            </a:r>
            <a:endParaRPr lang="zh-CN" altLang="en-US" dirty="0"/>
          </a:p>
        </p:txBody>
      </p:sp>
      <p:sp>
        <p:nvSpPr>
          <p:cNvPr id="7" name="文本框 6"/>
          <p:cNvSpPr txBox="1"/>
          <p:nvPr/>
        </p:nvSpPr>
        <p:spPr>
          <a:xfrm>
            <a:off x="828092" y="1189638"/>
            <a:ext cx="4572000"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zh-CN"/>
            </a:defPPr>
            <a:lvl1pPr marL="342900" indent="-342900" eaLnBrk="0" fontAlgn="base" hangingPunct="0">
              <a:spcBef>
                <a:spcPct val="20000"/>
              </a:spcBef>
              <a:spcAft>
                <a:spcPct val="0"/>
              </a:spcAft>
              <a:buClr>
                <a:schemeClr val="hlink"/>
              </a:buClr>
              <a:buFont typeface="Wingdings" panose="05000000000000000000" pitchFamily="2" charset="2"/>
              <a:buChar char="v"/>
              <a:defRPr sz="2300" b="1">
                <a:solidFill>
                  <a:srgbClr val="002060"/>
                </a:solidFill>
                <a:latin typeface="宋体" panose="02010600030101010101" pitchFamily="2" charset="-122"/>
                <a:ea typeface="宋体" panose="02010600030101010101" pitchFamily="2" charset="-122"/>
              </a:defRPr>
            </a:lvl1pPr>
            <a:lvl2pPr marL="742950" indent="-285750" fontAlgn="base">
              <a:spcBef>
                <a:spcPct val="20000"/>
              </a:spcBef>
              <a:spcAft>
                <a:spcPct val="0"/>
              </a:spcAft>
              <a:buChar char="–"/>
              <a:defRPr sz="2800"/>
            </a:lvl2pPr>
            <a:lvl3pPr marL="1143000" indent="-228600" fontAlgn="base">
              <a:spcBef>
                <a:spcPct val="20000"/>
              </a:spcBef>
              <a:spcAft>
                <a:spcPct val="0"/>
              </a:spcAft>
              <a:buChar char="•"/>
              <a:defRPr sz="2400"/>
            </a:lvl3pPr>
            <a:lvl4pPr marL="1600200" indent="-228600" fontAlgn="base">
              <a:spcBef>
                <a:spcPct val="20000"/>
              </a:spcBef>
              <a:spcAft>
                <a:spcPct val="0"/>
              </a:spcAft>
              <a:buChar char="–"/>
              <a:defRPr sz="2000"/>
            </a:lvl4pPr>
            <a:lvl5pPr marL="2057400" indent="-228600" fontAlgn="base">
              <a:spcBef>
                <a:spcPct val="20000"/>
              </a:spcBef>
              <a:spcAft>
                <a:spcPct val="0"/>
              </a:spcAft>
              <a:buChar char="»"/>
              <a:defRPr sz="2000"/>
            </a:lvl5pPr>
            <a:lvl6pPr marL="2514600" indent="-228600" fontAlgn="base">
              <a:spcBef>
                <a:spcPct val="20000"/>
              </a:spcBef>
              <a:spcAft>
                <a:spcPct val="0"/>
              </a:spcAft>
              <a:buChar char="»"/>
              <a:defRPr sz="2000"/>
            </a:lvl6pPr>
            <a:lvl7pPr marL="2971800" indent="-228600" fontAlgn="base">
              <a:spcBef>
                <a:spcPct val="20000"/>
              </a:spcBef>
              <a:spcAft>
                <a:spcPct val="0"/>
              </a:spcAft>
              <a:buChar char="»"/>
              <a:defRPr sz="2000"/>
            </a:lvl7pPr>
            <a:lvl8pPr marL="3429000" indent="-228600" fontAlgn="base">
              <a:spcBef>
                <a:spcPct val="20000"/>
              </a:spcBef>
              <a:spcAft>
                <a:spcPct val="0"/>
              </a:spcAft>
              <a:buChar char="»"/>
              <a:defRPr sz="2000"/>
            </a:lvl8pPr>
            <a:lvl9pPr marL="3886200" indent="-228600" fontAlgn="base">
              <a:spcBef>
                <a:spcPct val="20000"/>
              </a:spcBef>
              <a:spcAft>
                <a:spcPct val="0"/>
              </a:spcAft>
              <a:buChar char="»"/>
              <a:defRPr sz="2000"/>
            </a:lvl9pPr>
          </a:lstStyle>
          <a:p>
            <a:r>
              <a:rPr lang="zh-CN" altLang="en-US" dirty="0"/>
              <a:t>主要内容</a:t>
            </a:r>
            <a:endParaRPr lang="en-US" altLang="zh-CN" dirty="0"/>
          </a:p>
        </p:txBody>
      </p:sp>
      <p:sp>
        <p:nvSpPr>
          <p:cNvPr id="8" name="内容占位符 2"/>
          <p:cNvSpPr txBox="1"/>
          <p:nvPr/>
        </p:nvSpPr>
        <p:spPr bwMode="auto">
          <a:xfrm>
            <a:off x="1905635" y="3921760"/>
            <a:ext cx="6379845" cy="1132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noAutofit/>
          </a:bodyPr>
          <a:lstStyle>
            <a:defPPr>
              <a:defRPr lang="zh-CN"/>
            </a:defPPr>
            <a:lvl1pPr marL="342900" indent="-342900" eaLnBrk="0" hangingPunct="0">
              <a:lnSpc>
                <a:spcPct val="150000"/>
              </a:lnSpc>
              <a:spcBef>
                <a:spcPct val="20000"/>
              </a:spcBef>
              <a:buClr>
                <a:schemeClr val="hlink"/>
              </a:buClr>
              <a:buFont typeface="Wingdings" panose="05000000000000000000" pitchFamily="2" charset="2"/>
              <a:buChar char="Ø"/>
              <a:defRPr b="0">
                <a:solidFill>
                  <a:srgbClr val="002060"/>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buChar char="§"/>
              <a:defRPr>
                <a:latin typeface="Arial" panose="020B0604020202020204" pitchFamily="34" charset="0"/>
              </a:defRPr>
            </a:lvl2pPr>
            <a:lvl3pPr marL="1143000" indent="-228600" eaLnBrk="0" hangingPunct="0">
              <a:spcBef>
                <a:spcPct val="20000"/>
              </a:spcBef>
              <a:buClr>
                <a:schemeClr val="tx1"/>
              </a:buClr>
              <a:buChar char="•"/>
              <a:defRPr sz="2400">
                <a:latin typeface="Arial" panose="020B0604020202020204" pitchFamily="34" charset="0"/>
              </a:defRPr>
            </a:lvl3pPr>
            <a:lvl4pPr marL="1600200" indent="-228600" eaLnBrk="0" hangingPunct="0">
              <a:spcBef>
                <a:spcPct val="20000"/>
              </a:spcBef>
              <a:buChar char="–"/>
              <a:defRPr sz="2000">
                <a:latin typeface="Arial" panose="020B0604020202020204" pitchFamily="34" charset="0"/>
              </a:defRPr>
            </a:lvl4pPr>
            <a:lvl5pPr marL="2057400" indent="-228600" eaLnBrk="0" hangingPunct="0">
              <a:spcBef>
                <a:spcPct val="20000"/>
              </a:spcBef>
              <a:buChar char="»"/>
              <a:defRPr sz="2000">
                <a:latin typeface="Arial" panose="020B0604020202020204" pitchFamily="34" charset="0"/>
              </a:defRPr>
            </a:lvl5pPr>
            <a:lvl6pPr marL="2514600" indent="-228600" fontAlgn="base">
              <a:spcBef>
                <a:spcPct val="20000"/>
              </a:spcBef>
              <a:spcAft>
                <a:spcPct val="0"/>
              </a:spcAft>
              <a:buChar char="»"/>
              <a:defRPr sz="2000">
                <a:latin typeface="Arial" panose="020B0604020202020204" pitchFamily="34" charset="0"/>
              </a:defRPr>
            </a:lvl6pPr>
            <a:lvl7pPr marL="2971800" indent="-228600" fontAlgn="base">
              <a:spcBef>
                <a:spcPct val="20000"/>
              </a:spcBef>
              <a:spcAft>
                <a:spcPct val="0"/>
              </a:spcAft>
              <a:buChar char="»"/>
              <a:defRPr sz="2000">
                <a:latin typeface="Arial" panose="020B0604020202020204" pitchFamily="34" charset="0"/>
              </a:defRPr>
            </a:lvl7pPr>
            <a:lvl8pPr marL="3429000" indent="-228600" fontAlgn="base">
              <a:spcBef>
                <a:spcPct val="20000"/>
              </a:spcBef>
              <a:spcAft>
                <a:spcPct val="0"/>
              </a:spcAft>
              <a:buChar char="»"/>
              <a:defRPr sz="2000">
                <a:latin typeface="Arial" panose="020B0604020202020204" pitchFamily="34" charset="0"/>
              </a:defRPr>
            </a:lvl8pPr>
            <a:lvl9pPr marL="3886200" indent="-228600" fontAlgn="base">
              <a:spcBef>
                <a:spcPct val="20000"/>
              </a:spcBef>
              <a:spcAft>
                <a:spcPct val="0"/>
              </a:spcAft>
              <a:buChar char="»"/>
              <a:defRPr sz="2000">
                <a:latin typeface="Arial" panose="020B0604020202020204" pitchFamily="34" charset="0"/>
              </a:defRPr>
            </a:lvl9pPr>
          </a:lstStyle>
          <a:p>
            <a:r>
              <a:rPr lang="zh-CN" altLang="en-US" dirty="0"/>
              <a:t>重点要求大家掌握存储过程和存储函数的创建与管理、触发器的创建、事务及事务的并发操作。</a:t>
            </a:r>
            <a:endParaRPr lang="zh-CN" altLang="zh-CN" dirty="0"/>
          </a:p>
        </p:txBody>
      </p:sp>
      <p:sp>
        <p:nvSpPr>
          <p:cNvPr id="9" name="文本框 8"/>
          <p:cNvSpPr txBox="1"/>
          <p:nvPr/>
        </p:nvSpPr>
        <p:spPr>
          <a:xfrm>
            <a:off x="899592" y="3441195"/>
            <a:ext cx="4572000"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zh-CN"/>
            </a:defPPr>
            <a:lvl1pPr marL="342900" indent="-342900" eaLnBrk="0" fontAlgn="base" hangingPunct="0">
              <a:spcBef>
                <a:spcPct val="20000"/>
              </a:spcBef>
              <a:spcAft>
                <a:spcPct val="0"/>
              </a:spcAft>
              <a:buClr>
                <a:schemeClr val="hlink"/>
              </a:buClr>
              <a:buFont typeface="Wingdings" panose="05000000000000000000" pitchFamily="2" charset="2"/>
              <a:buChar char="v"/>
              <a:defRPr sz="2300" b="1">
                <a:solidFill>
                  <a:srgbClr val="002060"/>
                </a:solidFill>
                <a:latin typeface="宋体" panose="02010600030101010101" pitchFamily="2" charset="-122"/>
                <a:ea typeface="宋体" panose="02010600030101010101" pitchFamily="2" charset="-122"/>
              </a:defRPr>
            </a:lvl1pPr>
            <a:lvl2pPr marL="742950" indent="-285750" fontAlgn="base">
              <a:spcBef>
                <a:spcPct val="20000"/>
              </a:spcBef>
              <a:spcAft>
                <a:spcPct val="0"/>
              </a:spcAft>
              <a:buChar char="–"/>
              <a:defRPr sz="2800"/>
            </a:lvl2pPr>
            <a:lvl3pPr marL="1143000" indent="-228600" fontAlgn="base">
              <a:spcBef>
                <a:spcPct val="20000"/>
              </a:spcBef>
              <a:spcAft>
                <a:spcPct val="0"/>
              </a:spcAft>
              <a:buChar char="•"/>
              <a:defRPr sz="2400"/>
            </a:lvl3pPr>
            <a:lvl4pPr marL="1600200" indent="-228600" fontAlgn="base">
              <a:spcBef>
                <a:spcPct val="20000"/>
              </a:spcBef>
              <a:spcAft>
                <a:spcPct val="0"/>
              </a:spcAft>
              <a:buChar char="–"/>
              <a:defRPr sz="2000"/>
            </a:lvl4pPr>
            <a:lvl5pPr marL="2057400" indent="-228600" fontAlgn="base">
              <a:spcBef>
                <a:spcPct val="20000"/>
              </a:spcBef>
              <a:spcAft>
                <a:spcPct val="0"/>
              </a:spcAft>
              <a:buChar char="»"/>
              <a:defRPr sz="2000"/>
            </a:lvl5pPr>
            <a:lvl6pPr marL="2514600" indent="-228600" fontAlgn="base">
              <a:spcBef>
                <a:spcPct val="20000"/>
              </a:spcBef>
              <a:spcAft>
                <a:spcPct val="0"/>
              </a:spcAft>
              <a:buChar char="»"/>
              <a:defRPr sz="2000"/>
            </a:lvl6pPr>
            <a:lvl7pPr marL="2971800" indent="-228600" fontAlgn="base">
              <a:spcBef>
                <a:spcPct val="20000"/>
              </a:spcBef>
              <a:spcAft>
                <a:spcPct val="0"/>
              </a:spcAft>
              <a:buChar char="»"/>
              <a:defRPr sz="2000"/>
            </a:lvl7pPr>
            <a:lvl8pPr marL="3429000" indent="-228600" fontAlgn="base">
              <a:spcBef>
                <a:spcPct val="20000"/>
              </a:spcBef>
              <a:spcAft>
                <a:spcPct val="0"/>
              </a:spcAft>
              <a:buChar char="»"/>
              <a:defRPr sz="2000"/>
            </a:lvl8pPr>
            <a:lvl9pPr marL="3886200" indent="-228600" fontAlgn="base">
              <a:spcBef>
                <a:spcPct val="20000"/>
              </a:spcBef>
              <a:spcAft>
                <a:spcPct val="0"/>
              </a:spcAft>
              <a:buChar char="»"/>
              <a:defRPr sz="2000"/>
            </a:lvl9pPr>
          </a:lstStyle>
          <a:p>
            <a:r>
              <a:rPr lang="zh-CN" altLang="en-US" dirty="0"/>
              <a:t>重难点要求</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1907704" y="116632"/>
            <a:ext cx="56165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fontAlgn="base">
              <a:spcBef>
                <a:spcPct val="0"/>
              </a:spcBef>
              <a:spcAft>
                <a:spcPct val="0"/>
              </a:spcAft>
              <a:defRPr sz="3200" b="1">
                <a:solidFill>
                  <a:srgbClr val="660033"/>
                </a:solidFill>
              </a:defRPr>
            </a:lvl1pPr>
            <a:lvl2pPr algn="ctr" fontAlgn="base">
              <a:spcBef>
                <a:spcPct val="0"/>
              </a:spcBef>
              <a:spcAft>
                <a:spcPct val="0"/>
              </a:spcAft>
              <a:defRPr sz="4000" b="1">
                <a:solidFill>
                  <a:schemeClr val="tx2"/>
                </a:solidFill>
                <a:latin typeface="Arial" panose="020B0604020202020204" pitchFamily="34" charset="0"/>
                <a:ea typeface="黑体" panose="02010609060101010101" pitchFamily="49" charset="-122"/>
              </a:defRPr>
            </a:lvl2pPr>
            <a:lvl3pPr algn="ctr" fontAlgn="base">
              <a:spcBef>
                <a:spcPct val="0"/>
              </a:spcBef>
              <a:spcAft>
                <a:spcPct val="0"/>
              </a:spcAft>
              <a:defRPr sz="4000" b="1">
                <a:solidFill>
                  <a:schemeClr val="tx2"/>
                </a:solidFill>
                <a:latin typeface="Arial" panose="020B0604020202020204" pitchFamily="34" charset="0"/>
                <a:ea typeface="黑体" panose="02010609060101010101" pitchFamily="49" charset="-122"/>
              </a:defRPr>
            </a:lvl3pPr>
            <a:lvl4pPr algn="ctr" fontAlgn="base">
              <a:spcBef>
                <a:spcPct val="0"/>
              </a:spcBef>
              <a:spcAft>
                <a:spcPct val="0"/>
              </a:spcAft>
              <a:defRPr sz="4000" b="1">
                <a:solidFill>
                  <a:schemeClr val="tx2"/>
                </a:solidFill>
                <a:latin typeface="Arial" panose="020B0604020202020204" pitchFamily="34" charset="0"/>
                <a:ea typeface="黑体" panose="02010609060101010101" pitchFamily="49" charset="-122"/>
              </a:defRPr>
            </a:lvl4pPr>
            <a:lvl5pPr algn="ctr" fontAlgn="base">
              <a:spcBef>
                <a:spcPct val="0"/>
              </a:spcBef>
              <a:spcAft>
                <a:spcPct val="0"/>
              </a:spcAft>
              <a:defRPr sz="4000" b="1">
                <a:solidFill>
                  <a:schemeClr val="tx2"/>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4000" b="1">
                <a:solidFill>
                  <a:schemeClr val="tx2"/>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4000" b="1">
                <a:solidFill>
                  <a:schemeClr val="tx2"/>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4000" b="1">
                <a:solidFill>
                  <a:schemeClr val="tx2"/>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4000" b="1">
                <a:solidFill>
                  <a:schemeClr val="tx2"/>
                </a:solidFill>
                <a:latin typeface="Arial" panose="020B0604020202020204" pitchFamily="34" charset="0"/>
                <a:ea typeface="黑体" panose="02010609060101010101" pitchFamily="49" charset="-122"/>
              </a:defRPr>
            </a:lvl9pPr>
          </a:lstStyle>
          <a:p>
            <a:r>
              <a:rPr lang="zh-CN" altLang="en-US" dirty="0">
                <a:solidFill>
                  <a:srgbClr val="002060"/>
                </a:solidFill>
              </a:rPr>
              <a:t>志存高远  自强不息</a:t>
            </a:r>
            <a:endParaRPr lang="zh-CN" altLang="en-US" dirty="0">
              <a:solidFill>
                <a:srgbClr val="002060"/>
              </a:solidFill>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4639" y="1304570"/>
            <a:ext cx="6639187" cy="4656348"/>
          </a:xfrm>
          <a:prstGeom prst="ellipse">
            <a:avLst/>
          </a:prstGeom>
          <a:ln w="190500" cap="sq">
            <a:solidFill>
              <a:srgbClr val="C8C6BD"/>
            </a:solidFill>
            <a:prstDash val="solid"/>
            <a:miter lim="800000"/>
            <a:headEnd/>
            <a:tailEnd/>
          </a:ln>
          <a:effectLst>
            <a:glow rad="228600">
              <a:schemeClr val="accent5">
                <a:satMod val="175000"/>
                <a:alpha val="40000"/>
              </a:schemeClr>
            </a:glow>
            <a:outerShdw blurRad="50800" dist="38100" dir="8100000" algn="tr" rotWithShape="0">
              <a:prstClr val="black">
                <a:alpha val="40000"/>
              </a:prstClr>
            </a:outerShdw>
          </a:effectLst>
          <a:scene3d>
            <a:camera prst="perspectiveFront" fov="5400000"/>
            <a:lightRig rig="threePt" dir="t">
              <a:rot lat="0" lon="0" rev="2100000"/>
            </a:lightRig>
          </a:scene3d>
          <a:sp3d extrusionH="25400">
            <a:bevelT w="304800" h="152400" prst="slope"/>
            <a:extrusionClr>
              <a:srgbClr val="000000"/>
            </a:extrusion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bwMode="auto">
          <a:xfrm>
            <a:off x="1115695" y="1196975"/>
            <a:ext cx="7125970" cy="388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indent="535305" eaLnBrk="0" hangingPunct="0">
              <a:lnSpc>
                <a:spcPct val="150000"/>
              </a:lnSpc>
              <a:defRPr sz="2000" b="0">
                <a:solidFill>
                  <a:schemeClr val="tx1">
                    <a:lumMod val="60000"/>
                    <a:lumOff val="40000"/>
                  </a:schemeClr>
                </a:solidFill>
                <a:latin typeface="+mn-lt"/>
                <a:ea typeface="+mn-ea"/>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nSpc>
                <a:spcPct val="200000"/>
              </a:lnSpc>
            </a:pPr>
            <a:r>
              <a:rPr dirty="0"/>
              <a:t>1．利用命令创建触发器</a:t>
            </a:r>
            <a:endParaRPr dirty="0"/>
          </a:p>
          <a:p>
            <a:pPr>
              <a:lnSpc>
                <a:spcPct val="200000"/>
              </a:lnSpc>
            </a:pPr>
            <a:r>
              <a:rPr dirty="0" err="1"/>
              <a:t>因为触发器是一种特殊的存储过程，所以触发器的创建和存储过程的创建方式有很多相似之处，其基本语法格式如下</a:t>
            </a:r>
            <a:r>
              <a:rPr dirty="0"/>
              <a:t>。</a:t>
            </a:r>
            <a:endParaRPr dirty="0"/>
          </a:p>
          <a:p>
            <a:pPr>
              <a:lnSpc>
                <a:spcPct val="200000"/>
              </a:lnSpc>
            </a:pPr>
            <a:r>
              <a:rPr dirty="0"/>
              <a:t>CREATE TRIGGER trigger_name trigger_time trigger_event</a:t>
            </a:r>
            <a:endParaRPr dirty="0"/>
          </a:p>
          <a:p>
            <a:pPr>
              <a:lnSpc>
                <a:spcPct val="200000"/>
              </a:lnSpc>
            </a:pPr>
            <a:r>
              <a:rPr dirty="0"/>
              <a:t>    ON tb_name FOR EACH ROW trigger_statement;</a:t>
            </a:r>
            <a:endParaRPr dirty="0"/>
          </a:p>
        </p:txBody>
      </p:sp>
      <p:sp>
        <p:nvSpPr>
          <p:cNvPr id="5" name="标题 1"/>
          <p:cNvSpPr>
            <a:spLocks noGrp="1"/>
          </p:cNvSpPr>
          <p:nvPr>
            <p:ph type="title"/>
          </p:nvPr>
        </p:nvSpPr>
        <p:spPr>
          <a:xfrm>
            <a:off x="1015683" y="217012"/>
            <a:ext cx="5791200" cy="757237"/>
          </a:xfrm>
        </p:spPr>
        <p:txBody>
          <a:bodyPr/>
          <a:p>
            <a:pPr eaLnBrk="1" hangingPunct="1"/>
            <a:r>
              <a:rPr lang="zh-CN" altLang="en-US" sz="2800" dirty="0">
                <a:solidFill>
                  <a:srgbClr val="660033"/>
                </a:solidFill>
                <a:latin typeface="+mn-lt"/>
                <a:ea typeface="+mn-ea"/>
                <a:cs typeface="+mn-cs"/>
              </a:rPr>
              <a:t>（二）创建触发器</a:t>
            </a:r>
            <a:endParaRPr lang="en-US" altLang="zh-CN" sz="2800" dirty="0">
              <a:solidFill>
                <a:srgbClr val="660033"/>
              </a:solidFill>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bwMode="auto">
          <a:xfrm>
            <a:off x="1115695" y="1268730"/>
            <a:ext cx="7056755"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indent="535305" eaLnBrk="0" hangingPunct="0">
              <a:lnSpc>
                <a:spcPct val="150000"/>
              </a:lnSpc>
              <a:defRPr sz="2000" b="0">
                <a:solidFill>
                  <a:schemeClr val="tx1">
                    <a:lumMod val="60000"/>
                    <a:lumOff val="40000"/>
                  </a:schemeClr>
                </a:solidFill>
                <a:latin typeface="+mn-lt"/>
                <a:ea typeface="+mn-ea"/>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marL="0" lvl="1" indent="457200">
              <a:lnSpc>
                <a:spcPct val="150000"/>
              </a:lnSpc>
            </a:pPr>
            <a:r>
              <a:rPr lang="zh-CN" sz="2000" b="0" dirty="0">
                <a:solidFill>
                  <a:schemeClr val="accent4">
                    <a:lumMod val="60000"/>
                    <a:lumOff val="40000"/>
                  </a:schemeClr>
                </a:solidFill>
              </a:rPr>
              <a:t>在触发器的SQL语句中，可以关联表中的任何列，通过使用</a:t>
            </a:r>
            <a:r>
              <a:rPr lang="zh-CN" sz="2000" b="0" dirty="0">
                <a:solidFill>
                  <a:srgbClr val="660033"/>
                </a:solidFill>
              </a:rPr>
              <a:t>OLD</a:t>
            </a:r>
            <a:r>
              <a:rPr lang="zh-CN" sz="2000" b="0" dirty="0">
                <a:solidFill>
                  <a:schemeClr val="accent4">
                    <a:lumMod val="60000"/>
                    <a:lumOff val="40000"/>
                  </a:schemeClr>
                </a:solidFill>
              </a:rPr>
              <a:t>和</a:t>
            </a:r>
            <a:r>
              <a:rPr lang="zh-CN" sz="2000" b="0" dirty="0">
                <a:solidFill>
                  <a:srgbClr val="660033"/>
                </a:solidFill>
              </a:rPr>
              <a:t>NEW</a:t>
            </a:r>
            <a:r>
              <a:rPr lang="zh-CN" sz="2000" b="0" dirty="0">
                <a:solidFill>
                  <a:schemeClr val="accent4">
                    <a:lumMod val="60000"/>
                    <a:lumOff val="40000"/>
                  </a:schemeClr>
                </a:solidFill>
              </a:rPr>
              <a:t>列名来标识，如OLD.col_name、NEW.col_name。OLD.col_name关联现有的行的一列在被更新或删除前的值。NEW.col_name关联一个新行的插入或更新现有的行的一列的值。</a:t>
            </a:r>
            <a:endParaRPr lang="zh-CN" sz="2000" b="0" dirty="0">
              <a:solidFill>
                <a:srgbClr val="C00000"/>
              </a:solidFill>
            </a:endParaRPr>
          </a:p>
        </p:txBody>
      </p:sp>
      <p:sp>
        <p:nvSpPr>
          <p:cNvPr id="5" name="标题 1"/>
          <p:cNvSpPr>
            <a:spLocks noGrp="1"/>
          </p:cNvSpPr>
          <p:nvPr>
            <p:ph type="title"/>
          </p:nvPr>
        </p:nvSpPr>
        <p:spPr>
          <a:xfrm>
            <a:off x="1015683" y="217012"/>
            <a:ext cx="5791200" cy="757237"/>
          </a:xfrm>
        </p:spPr>
        <p:txBody>
          <a:bodyPr/>
          <a:p>
            <a:pPr eaLnBrk="1" hangingPunct="1"/>
            <a:r>
              <a:rPr lang="zh-CN" altLang="en-US" sz="2800" dirty="0">
                <a:solidFill>
                  <a:srgbClr val="660033"/>
                </a:solidFill>
                <a:latin typeface="+mn-lt"/>
                <a:ea typeface="+mn-ea"/>
                <a:cs typeface="+mn-cs"/>
              </a:rPr>
              <a:t>（二）创建触发器</a:t>
            </a:r>
            <a:endParaRPr lang="en-US" altLang="zh-CN" sz="2800" dirty="0">
              <a:solidFill>
                <a:srgbClr val="660033"/>
              </a:solidFill>
              <a:latin typeface="+mn-lt"/>
              <a:ea typeface="+mn-ea"/>
              <a:cs typeface="+mn-cs"/>
            </a:endParaRPr>
          </a:p>
        </p:txBody>
      </p:sp>
      <p:sp>
        <p:nvSpPr>
          <p:cNvPr id="2" name="文本框 1"/>
          <p:cNvSpPr txBox="1"/>
          <p:nvPr/>
        </p:nvSpPr>
        <p:spPr>
          <a:xfrm>
            <a:off x="2051685" y="3932555"/>
            <a:ext cx="6278245" cy="1337945"/>
          </a:xfrm>
          <a:prstGeom prst="rect">
            <a:avLst/>
          </a:prstGeom>
          <a:noFill/>
        </p:spPr>
        <p:txBody>
          <a:bodyPr wrap="square" rtlCol="0" anchor="t">
            <a:spAutoFit/>
          </a:bodyPr>
          <a:p>
            <a:pPr marL="0" lvl="1" indent="457200">
              <a:lnSpc>
                <a:spcPct val="150000"/>
              </a:lnSpc>
            </a:pPr>
            <a:r>
              <a:rPr lang="zh-CN" dirty="0">
                <a:solidFill>
                  <a:srgbClr val="C00000"/>
                </a:solidFill>
                <a:sym typeface="+mn-ea"/>
              </a:rPr>
              <a:t>对于INSERT语句，只有NEW是合法的。对于DELETE语句，只有OLD是合法的。对于UPDATE语句，NEW和OLD可以同时使用。</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610235" y="1241425"/>
            <a:ext cx="8428355" cy="1182370"/>
          </a:xfrm>
        </p:spPr>
        <p:txBody>
          <a:bodyPr/>
          <a:lstStyle/>
          <a:p>
            <a:pPr marL="0" indent="0">
              <a:buNone/>
            </a:pPr>
            <a:r>
              <a:rPr altLang="zh-CN" sz="2400" b="0" dirty="0">
                <a:solidFill>
                  <a:srgbClr val="990000"/>
                </a:solidFill>
              </a:rPr>
              <a:t>【例</a:t>
            </a:r>
            <a:r>
              <a:rPr lang="en-US" sz="2400" b="0" dirty="0">
                <a:solidFill>
                  <a:srgbClr val="990000"/>
                </a:solidFill>
              </a:rPr>
              <a:t>7</a:t>
            </a:r>
            <a:r>
              <a:rPr altLang="zh-CN" sz="2400" b="0" dirty="0">
                <a:solidFill>
                  <a:srgbClr val="990000"/>
                </a:solidFill>
              </a:rPr>
              <a:t>.2</a:t>
            </a:r>
            <a:r>
              <a:rPr lang="en-US" sz="2400" b="0" dirty="0">
                <a:solidFill>
                  <a:srgbClr val="990000"/>
                </a:solidFill>
              </a:rPr>
              <a:t>6</a:t>
            </a:r>
            <a:r>
              <a:rPr altLang="zh-CN" sz="2400" b="0" dirty="0">
                <a:solidFill>
                  <a:srgbClr val="990000"/>
                </a:solidFill>
              </a:rPr>
              <a:t>】  在gradem数据库的teacher表中，定义一个触发器，当一个教师的信息被删除时，把该教师的编号和姓名添加到delteacher表中。</a:t>
            </a:r>
            <a:r>
              <a:rPr lang="zh-CN" sz="2400" b="0" dirty="0">
                <a:solidFill>
                  <a:srgbClr val="990000"/>
                </a:solidFill>
              </a:rPr>
              <a:t>如何实现呢？</a:t>
            </a:r>
            <a:endParaRPr altLang="zh-CN" sz="2400" b="0" dirty="0">
              <a:solidFill>
                <a:srgbClr val="990000"/>
              </a:solidFill>
            </a:endParaRPr>
          </a:p>
        </p:txBody>
      </p:sp>
      <p:sp>
        <p:nvSpPr>
          <p:cNvPr id="6" name="内容占位符 2"/>
          <p:cNvSpPr txBox="1"/>
          <p:nvPr/>
        </p:nvSpPr>
        <p:spPr bwMode="auto">
          <a:xfrm>
            <a:off x="2265720" y="2563775"/>
            <a:ext cx="6721688" cy="3763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800" b="1">
                <a:solidFill>
                  <a:schemeClr val="tx2"/>
                </a:solidFill>
                <a:latin typeface="微软雅黑" panose="020B0503020204020204" pitchFamily="34" charset="-122"/>
                <a:ea typeface="微软雅黑" panose="020B0503020204020204" pitchFamily="34" charset="-122"/>
              </a:defRPr>
            </a:lvl1pPr>
            <a:lvl2pPr marL="742950" indent="-285750" eaLnBrk="0" hangingPunct="0">
              <a:defRPr sz="2800" b="1">
                <a:solidFill>
                  <a:schemeClr val="tx2"/>
                </a:solidFill>
                <a:latin typeface="微软雅黑" panose="020B0503020204020204" pitchFamily="34" charset="-122"/>
                <a:ea typeface="微软雅黑" panose="020B0503020204020204" pitchFamily="34" charset="-122"/>
              </a:defRPr>
            </a:lvl2pPr>
            <a:lvl3pPr marL="1143000" indent="-228600" eaLnBrk="0" hangingPunct="0">
              <a:defRPr sz="2800" b="1">
                <a:solidFill>
                  <a:schemeClr val="tx2"/>
                </a:solidFill>
                <a:latin typeface="微软雅黑" panose="020B0503020204020204" pitchFamily="34" charset="-122"/>
                <a:ea typeface="微软雅黑" panose="020B0503020204020204" pitchFamily="34" charset="-122"/>
              </a:defRPr>
            </a:lvl3pPr>
            <a:lvl4pPr marL="1600200" indent="-228600" eaLnBrk="0" hangingPunct="0">
              <a:defRPr sz="2800" b="1">
                <a:solidFill>
                  <a:schemeClr val="tx2"/>
                </a:solidFill>
                <a:latin typeface="微软雅黑" panose="020B0503020204020204" pitchFamily="34" charset="-122"/>
                <a:ea typeface="微软雅黑" panose="020B0503020204020204" pitchFamily="34" charset="-122"/>
              </a:defRPr>
            </a:lvl4pPr>
            <a:lvl5pPr marL="2057400" indent="-228600" eaLnBrk="0" hangingPunct="0">
              <a:defRPr sz="2800" b="1">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20000"/>
              </a:spcBef>
              <a:buClr>
                <a:schemeClr val="hlink"/>
              </a:buClr>
              <a:buFont typeface="Wingdings" panose="05000000000000000000" pitchFamily="2" charset="2"/>
              <a:buNone/>
            </a:pPr>
            <a:r>
              <a:rPr lang="en-US" altLang="zh-CN" sz="1800" b="0" dirty="0">
                <a:solidFill>
                  <a:schemeClr val="tx1">
                    <a:lumMod val="60000"/>
                    <a:lumOff val="40000"/>
                  </a:schemeClr>
                </a:solidFill>
                <a:latin typeface="Verdana" panose="020B0604030504040204" pitchFamily="34" charset="0"/>
                <a:ea typeface="宋体" panose="02010600030101010101" pitchFamily="2" charset="-122"/>
              </a:rPr>
              <a:t>USE gradem;</a:t>
            </a:r>
            <a:endParaRPr lang="en-US" altLang="zh-CN" sz="1800" b="0" dirty="0">
              <a:solidFill>
                <a:schemeClr val="tx1">
                  <a:lumMod val="60000"/>
                  <a:lumOff val="40000"/>
                </a:schemeClr>
              </a:solidFill>
              <a:latin typeface="Verdana" panose="020B0604030504040204" pitchFamily="34" charset="0"/>
              <a:ea typeface="宋体" panose="02010600030101010101" pitchFamily="2" charset="-122"/>
            </a:endParaRPr>
          </a:p>
          <a:p>
            <a:pPr>
              <a:lnSpc>
                <a:spcPct val="150000"/>
              </a:lnSpc>
              <a:spcBef>
                <a:spcPct val="20000"/>
              </a:spcBef>
              <a:buClr>
                <a:schemeClr val="hlink"/>
              </a:buClr>
              <a:buFont typeface="Wingdings" panose="05000000000000000000" pitchFamily="2" charset="2"/>
              <a:buNone/>
            </a:pPr>
            <a:r>
              <a:rPr lang="en-US" altLang="zh-CN" sz="1800" b="0" dirty="0">
                <a:solidFill>
                  <a:schemeClr val="tx1">
                    <a:lumMod val="60000"/>
                    <a:lumOff val="40000"/>
                  </a:schemeClr>
                </a:solidFill>
                <a:latin typeface="Verdana" panose="020B0604030504040204" pitchFamily="34" charset="0"/>
                <a:ea typeface="宋体" panose="02010600030101010101" pitchFamily="2" charset="-122"/>
              </a:rPr>
              <a:t>CREATE TABLE </a:t>
            </a:r>
            <a:r>
              <a:rPr lang="en-US" altLang="zh-CN" sz="1800" b="0" dirty="0" err="1">
                <a:solidFill>
                  <a:schemeClr val="tx1">
                    <a:lumMod val="60000"/>
                    <a:lumOff val="40000"/>
                  </a:schemeClr>
                </a:solidFill>
                <a:latin typeface="Verdana" panose="020B0604030504040204" pitchFamily="34" charset="0"/>
                <a:ea typeface="宋体" panose="02010600030101010101" pitchFamily="2" charset="-122"/>
              </a:rPr>
              <a:t>delteacher</a:t>
            </a:r>
            <a:r>
              <a:rPr lang="en-US" altLang="zh-CN" sz="1800" b="0" dirty="0">
                <a:solidFill>
                  <a:schemeClr val="tx1">
                    <a:lumMod val="60000"/>
                    <a:lumOff val="40000"/>
                  </a:schemeClr>
                </a:solidFill>
                <a:latin typeface="Verdana" panose="020B0604030504040204" pitchFamily="34" charset="0"/>
                <a:ea typeface="宋体" panose="02010600030101010101" pitchFamily="2" charset="-122"/>
              </a:rPr>
              <a:t> SELECT </a:t>
            </a:r>
            <a:r>
              <a:rPr lang="en-US" altLang="zh-CN" sz="1800" b="0" dirty="0" err="1">
                <a:solidFill>
                  <a:schemeClr val="tx1">
                    <a:lumMod val="60000"/>
                    <a:lumOff val="40000"/>
                  </a:schemeClr>
                </a:solidFill>
                <a:latin typeface="Verdana" panose="020B0604030504040204" pitchFamily="34" charset="0"/>
                <a:ea typeface="宋体" panose="02010600030101010101" pitchFamily="2" charset="-122"/>
              </a:rPr>
              <a:t>tno,tname</a:t>
            </a:r>
            <a:r>
              <a:rPr lang="en-US" altLang="zh-CN" sz="1800" b="0" dirty="0">
                <a:solidFill>
                  <a:schemeClr val="tx1">
                    <a:lumMod val="60000"/>
                    <a:lumOff val="40000"/>
                  </a:schemeClr>
                </a:solidFill>
                <a:latin typeface="Verdana" panose="020B0604030504040204" pitchFamily="34" charset="0"/>
                <a:ea typeface="宋体" panose="02010600030101010101" pitchFamily="2" charset="-122"/>
              </a:rPr>
              <a:t> </a:t>
            </a:r>
            <a:endParaRPr lang="en-US" altLang="zh-CN" sz="1800" b="0" dirty="0">
              <a:solidFill>
                <a:schemeClr val="tx1">
                  <a:lumMod val="60000"/>
                  <a:lumOff val="40000"/>
                </a:schemeClr>
              </a:solidFill>
              <a:latin typeface="Verdana" panose="020B0604030504040204" pitchFamily="34" charset="0"/>
              <a:ea typeface="宋体" panose="02010600030101010101" pitchFamily="2" charset="-122"/>
            </a:endParaRPr>
          </a:p>
          <a:p>
            <a:pPr>
              <a:lnSpc>
                <a:spcPct val="150000"/>
              </a:lnSpc>
              <a:spcBef>
                <a:spcPct val="20000"/>
              </a:spcBef>
              <a:buClr>
                <a:schemeClr val="hlink"/>
              </a:buClr>
              <a:buFont typeface="Wingdings" panose="05000000000000000000" pitchFamily="2" charset="2"/>
              <a:buNone/>
            </a:pPr>
            <a:r>
              <a:rPr lang="en-US" altLang="zh-CN" sz="1800" b="0" dirty="0">
                <a:solidFill>
                  <a:schemeClr val="tx1">
                    <a:lumMod val="60000"/>
                    <a:lumOff val="40000"/>
                  </a:schemeClr>
                </a:solidFill>
                <a:latin typeface="Verdana" panose="020B0604030504040204" pitchFamily="34" charset="0"/>
                <a:ea typeface="宋体" panose="02010600030101010101" pitchFamily="2" charset="-122"/>
              </a:rPr>
              <a:t>FROM teacher WHERE 1=0;</a:t>
            </a:r>
            <a:endParaRPr lang="en-US" altLang="zh-CN" sz="1800" b="0" dirty="0">
              <a:solidFill>
                <a:schemeClr val="tx1">
                  <a:lumMod val="60000"/>
                  <a:lumOff val="40000"/>
                </a:schemeClr>
              </a:solidFill>
              <a:latin typeface="Verdana" panose="020B0604030504040204" pitchFamily="34" charset="0"/>
              <a:ea typeface="宋体" panose="02010600030101010101" pitchFamily="2" charset="-122"/>
            </a:endParaRPr>
          </a:p>
          <a:p>
            <a:pPr>
              <a:lnSpc>
                <a:spcPct val="150000"/>
              </a:lnSpc>
              <a:spcBef>
                <a:spcPct val="20000"/>
              </a:spcBef>
              <a:buClr>
                <a:schemeClr val="hlink"/>
              </a:buClr>
              <a:buFont typeface="Wingdings" panose="05000000000000000000" pitchFamily="2" charset="2"/>
              <a:buNone/>
            </a:pPr>
            <a:r>
              <a:rPr lang="en-US" altLang="zh-CN" sz="1800" b="0" dirty="0">
                <a:solidFill>
                  <a:schemeClr val="tx1">
                    <a:lumMod val="60000"/>
                    <a:lumOff val="40000"/>
                  </a:schemeClr>
                </a:solidFill>
                <a:latin typeface="Verdana" panose="020B0604030504040204" pitchFamily="34" charset="0"/>
                <a:ea typeface="宋体" panose="02010600030101010101" pitchFamily="2" charset="-122"/>
              </a:rPr>
              <a:t>CREATE TRIGGER </a:t>
            </a:r>
            <a:r>
              <a:rPr lang="en-US" altLang="zh-CN" sz="1800" b="0" dirty="0" err="1">
                <a:solidFill>
                  <a:schemeClr val="tx1">
                    <a:lumMod val="60000"/>
                    <a:lumOff val="40000"/>
                  </a:schemeClr>
                </a:solidFill>
                <a:latin typeface="Verdana" panose="020B0604030504040204" pitchFamily="34" charset="0"/>
                <a:ea typeface="宋体" panose="02010600030101010101" pitchFamily="2" charset="-122"/>
              </a:rPr>
              <a:t>trig_teacher</a:t>
            </a:r>
            <a:endParaRPr lang="en-US" altLang="zh-CN" sz="1800" b="0" dirty="0">
              <a:solidFill>
                <a:schemeClr val="tx1">
                  <a:lumMod val="60000"/>
                  <a:lumOff val="40000"/>
                </a:schemeClr>
              </a:solidFill>
              <a:latin typeface="Verdana" panose="020B0604030504040204" pitchFamily="34" charset="0"/>
              <a:ea typeface="宋体" panose="02010600030101010101" pitchFamily="2" charset="-122"/>
            </a:endParaRPr>
          </a:p>
          <a:p>
            <a:pPr>
              <a:lnSpc>
                <a:spcPct val="150000"/>
              </a:lnSpc>
              <a:spcBef>
                <a:spcPct val="20000"/>
              </a:spcBef>
              <a:buClr>
                <a:schemeClr val="hlink"/>
              </a:buClr>
              <a:buFont typeface="Wingdings" panose="05000000000000000000" pitchFamily="2" charset="2"/>
              <a:buNone/>
            </a:pPr>
            <a:r>
              <a:rPr lang="en-US" altLang="zh-CN" sz="1800" b="0" dirty="0">
                <a:solidFill>
                  <a:schemeClr val="tx1">
                    <a:lumMod val="60000"/>
                    <a:lumOff val="40000"/>
                  </a:schemeClr>
                </a:solidFill>
                <a:latin typeface="Verdana" panose="020B0604030504040204" pitchFamily="34" charset="0"/>
                <a:ea typeface="宋体" panose="02010600030101010101" pitchFamily="2" charset="-122"/>
              </a:rPr>
              <a:t>     AFTER DELETE ON teacher  FOR EACH ROW </a:t>
            </a:r>
            <a:endParaRPr lang="en-US" altLang="zh-CN" sz="1800" b="0" dirty="0">
              <a:solidFill>
                <a:schemeClr val="tx1">
                  <a:lumMod val="60000"/>
                  <a:lumOff val="40000"/>
                </a:schemeClr>
              </a:solidFill>
              <a:latin typeface="Verdana" panose="020B0604030504040204" pitchFamily="34" charset="0"/>
              <a:ea typeface="宋体" panose="02010600030101010101" pitchFamily="2" charset="-122"/>
            </a:endParaRPr>
          </a:p>
          <a:p>
            <a:pPr>
              <a:lnSpc>
                <a:spcPct val="150000"/>
              </a:lnSpc>
              <a:spcBef>
                <a:spcPct val="20000"/>
              </a:spcBef>
              <a:buClr>
                <a:schemeClr val="hlink"/>
              </a:buClr>
              <a:buFont typeface="Wingdings" panose="05000000000000000000" pitchFamily="2" charset="2"/>
              <a:buNone/>
            </a:pPr>
            <a:r>
              <a:rPr lang="en-US" altLang="zh-CN" sz="1800" b="0" dirty="0">
                <a:solidFill>
                  <a:schemeClr val="tx1">
                    <a:lumMod val="60000"/>
                    <a:lumOff val="40000"/>
                  </a:schemeClr>
                </a:solidFill>
                <a:latin typeface="Verdana" panose="020B0604030504040204" pitchFamily="34" charset="0"/>
                <a:ea typeface="宋体" panose="02010600030101010101" pitchFamily="2" charset="-122"/>
              </a:rPr>
              <a:t>     INSERT INTO </a:t>
            </a:r>
            <a:r>
              <a:rPr lang="en-US" altLang="zh-CN" sz="1800" b="0" dirty="0" err="1">
                <a:solidFill>
                  <a:schemeClr val="tx1">
                    <a:lumMod val="60000"/>
                    <a:lumOff val="40000"/>
                  </a:schemeClr>
                </a:solidFill>
                <a:latin typeface="Verdana" panose="020B0604030504040204" pitchFamily="34" charset="0"/>
                <a:ea typeface="宋体" panose="02010600030101010101" pitchFamily="2" charset="-122"/>
              </a:rPr>
              <a:t>delteacher</a:t>
            </a:r>
            <a:r>
              <a:rPr lang="en-US" altLang="zh-CN" sz="1800" b="0" dirty="0">
                <a:solidFill>
                  <a:schemeClr val="tx1">
                    <a:lumMod val="60000"/>
                    <a:lumOff val="40000"/>
                  </a:schemeClr>
                </a:solidFill>
                <a:latin typeface="Verdana" panose="020B0604030504040204" pitchFamily="34" charset="0"/>
                <a:ea typeface="宋体" panose="02010600030101010101" pitchFamily="2" charset="-122"/>
              </a:rPr>
              <a:t>(</a:t>
            </a:r>
            <a:r>
              <a:rPr lang="en-US" altLang="zh-CN" sz="1800" b="0" dirty="0" err="1">
                <a:solidFill>
                  <a:schemeClr val="tx1">
                    <a:lumMod val="60000"/>
                    <a:lumOff val="40000"/>
                  </a:schemeClr>
                </a:solidFill>
                <a:latin typeface="Verdana" panose="020B0604030504040204" pitchFamily="34" charset="0"/>
                <a:ea typeface="宋体" panose="02010600030101010101" pitchFamily="2" charset="-122"/>
              </a:rPr>
              <a:t>tno,tname</a:t>
            </a:r>
            <a:r>
              <a:rPr lang="en-US" altLang="zh-CN" sz="1800" b="0" dirty="0">
                <a:solidFill>
                  <a:schemeClr val="tx1">
                    <a:lumMod val="60000"/>
                    <a:lumOff val="40000"/>
                  </a:schemeClr>
                </a:solidFill>
                <a:latin typeface="Verdana" panose="020B0604030504040204" pitchFamily="34" charset="0"/>
                <a:ea typeface="宋体" panose="02010600030101010101" pitchFamily="2" charset="-122"/>
              </a:rPr>
              <a:t>) </a:t>
            </a:r>
            <a:endParaRPr lang="en-US" altLang="zh-CN" sz="1800" b="0" dirty="0">
              <a:solidFill>
                <a:schemeClr val="tx1">
                  <a:lumMod val="60000"/>
                  <a:lumOff val="40000"/>
                </a:schemeClr>
              </a:solidFill>
              <a:latin typeface="Verdana" panose="020B0604030504040204" pitchFamily="34" charset="0"/>
              <a:ea typeface="宋体" panose="02010600030101010101" pitchFamily="2" charset="-122"/>
            </a:endParaRPr>
          </a:p>
          <a:p>
            <a:pPr>
              <a:lnSpc>
                <a:spcPct val="150000"/>
              </a:lnSpc>
              <a:spcBef>
                <a:spcPct val="20000"/>
              </a:spcBef>
              <a:buClr>
                <a:schemeClr val="hlink"/>
              </a:buClr>
              <a:buFont typeface="Wingdings" panose="05000000000000000000" pitchFamily="2" charset="2"/>
              <a:buNone/>
            </a:pPr>
            <a:r>
              <a:rPr lang="en-US" altLang="zh-CN" sz="1800" b="0" dirty="0">
                <a:solidFill>
                  <a:schemeClr val="tx1">
                    <a:lumMod val="60000"/>
                    <a:lumOff val="40000"/>
                  </a:schemeClr>
                </a:solidFill>
                <a:latin typeface="Verdana" panose="020B0604030504040204" pitchFamily="34" charset="0"/>
                <a:ea typeface="宋体" panose="02010600030101010101" pitchFamily="2" charset="-122"/>
              </a:rPr>
              <a:t>     values(</a:t>
            </a:r>
            <a:r>
              <a:rPr lang="en-US" altLang="zh-CN" sz="1800" b="0" dirty="0" err="1">
                <a:solidFill>
                  <a:schemeClr val="tx1">
                    <a:lumMod val="60000"/>
                    <a:lumOff val="40000"/>
                  </a:schemeClr>
                </a:solidFill>
                <a:latin typeface="Verdana" panose="020B0604030504040204" pitchFamily="34" charset="0"/>
                <a:ea typeface="宋体" panose="02010600030101010101" pitchFamily="2" charset="-122"/>
              </a:rPr>
              <a:t>old.tno</a:t>
            </a:r>
            <a:r>
              <a:rPr lang="en-US" altLang="zh-CN" sz="1800" b="0" dirty="0">
                <a:solidFill>
                  <a:schemeClr val="tx1">
                    <a:lumMod val="60000"/>
                    <a:lumOff val="40000"/>
                  </a:schemeClr>
                </a:solidFill>
                <a:latin typeface="Verdana" panose="020B0604030504040204" pitchFamily="34" charset="0"/>
                <a:ea typeface="宋体" panose="02010600030101010101" pitchFamily="2" charset="-122"/>
              </a:rPr>
              <a:t>, </a:t>
            </a:r>
            <a:r>
              <a:rPr lang="en-US" altLang="zh-CN" sz="1800" b="0" dirty="0" err="1">
                <a:solidFill>
                  <a:schemeClr val="tx1">
                    <a:lumMod val="60000"/>
                    <a:lumOff val="40000"/>
                  </a:schemeClr>
                </a:solidFill>
                <a:latin typeface="Verdana" panose="020B0604030504040204" pitchFamily="34" charset="0"/>
                <a:ea typeface="宋体" panose="02010600030101010101" pitchFamily="2" charset="-122"/>
              </a:rPr>
              <a:t>old.tname</a:t>
            </a:r>
            <a:r>
              <a:rPr lang="en-US" altLang="zh-CN" sz="1800" b="0" dirty="0">
                <a:solidFill>
                  <a:schemeClr val="tx1">
                    <a:lumMod val="60000"/>
                    <a:lumOff val="40000"/>
                  </a:schemeClr>
                </a:solidFill>
                <a:latin typeface="Verdana" panose="020B0604030504040204" pitchFamily="34" charset="0"/>
                <a:ea typeface="宋体" panose="02010600030101010101" pitchFamily="2" charset="-122"/>
              </a:rPr>
              <a:t>);</a:t>
            </a:r>
            <a:endParaRPr lang="en-US" altLang="zh-CN" sz="1800" b="0" dirty="0">
              <a:solidFill>
                <a:schemeClr val="tx1">
                  <a:lumMod val="60000"/>
                  <a:lumOff val="40000"/>
                </a:schemeClr>
              </a:solidFill>
              <a:latin typeface="Verdana" panose="020B0604030504040204" pitchFamily="34" charset="0"/>
              <a:ea typeface="宋体" panose="02010600030101010101" pitchFamily="2" charset="-122"/>
            </a:endParaRPr>
          </a:p>
        </p:txBody>
      </p:sp>
      <p:sp>
        <p:nvSpPr>
          <p:cNvPr id="5" name="标题 1"/>
          <p:cNvSpPr>
            <a:spLocks noGrp="1"/>
          </p:cNvSpPr>
          <p:nvPr>
            <p:ph type="title"/>
          </p:nvPr>
        </p:nvSpPr>
        <p:spPr>
          <a:xfrm>
            <a:off x="1015683" y="217012"/>
            <a:ext cx="5791200" cy="757237"/>
          </a:xfrm>
        </p:spPr>
        <p:txBody>
          <a:bodyPr/>
          <a:p>
            <a:pPr eaLnBrk="1" hangingPunct="1"/>
            <a:r>
              <a:rPr lang="zh-CN" altLang="en-US" sz="2800" dirty="0">
                <a:solidFill>
                  <a:srgbClr val="660033"/>
                </a:solidFill>
                <a:latin typeface="+mn-lt"/>
                <a:ea typeface="+mn-ea"/>
                <a:cs typeface="+mn-cs"/>
              </a:rPr>
              <a:t>（二）创建触发器</a:t>
            </a:r>
            <a:endParaRPr lang="en-US" altLang="zh-CN" sz="2800" dirty="0">
              <a:solidFill>
                <a:srgbClr val="660033"/>
              </a:solidFill>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4294967295" end="4294967295"/>
                                            </p:txEl>
                                          </p:spTgt>
                                        </p:tgtEl>
                                        <p:attrNameLst>
                                          <p:attrName>style.visibility</p:attrName>
                                        </p:attrNameLst>
                                      </p:cBhvr>
                                      <p:to>
                                        <p:strVal val="visible"/>
                                      </p:to>
                                    </p:set>
                                    <p:animEffect transition="in" filter="fade">
                                      <p:cBhvr>
                                        <p:cTn id="7" dur="500"/>
                                        <p:tgtEl>
                                          <p:spTgt spid="7171">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1">
                                            <p:txEl>
                                              <p:pRg st="4294967295" end="4294967295"/>
                                            </p:txEl>
                                          </p:spTgt>
                                        </p:tgtEl>
                                        <p:attrNameLst>
                                          <p:attrName>style.visibility</p:attrName>
                                        </p:attrNameLst>
                                      </p:cBhvr>
                                      <p:to>
                                        <p:strVal val="visible"/>
                                      </p:to>
                                    </p:set>
                                    <p:animEffect transition="in" filter="fade">
                                      <p:cBhvr>
                                        <p:cTn id="12" dur="500"/>
                                        <p:tgtEl>
                                          <p:spTgt spid="7171">
                                            <p:txEl>
                                              <p:p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71">
                                            <p:txEl>
                                              <p:pRg st="4294967295" end="4294967295"/>
                                            </p:txEl>
                                          </p:spTgt>
                                        </p:tgtEl>
                                        <p:attrNameLst>
                                          <p:attrName>style.visibility</p:attrName>
                                        </p:attrNameLst>
                                      </p:cBhvr>
                                      <p:to>
                                        <p:strVal val="visible"/>
                                      </p:to>
                                    </p:set>
                                    <p:animEffect transition="in" filter="fade">
                                      <p:cBhvr>
                                        <p:cTn id="17" dur="500"/>
                                        <p:tgtEl>
                                          <p:spTgt spid="7171">
                                            <p:txEl>
                                              <p:pRg st="4294967295" end="42949672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171">
                                            <p:txEl>
                                              <p:pRg st="0" end="0"/>
                                            </p:txEl>
                                          </p:spTgt>
                                        </p:tgtEl>
                                        <p:attrNameLst>
                                          <p:attrName>style.visibility</p:attrName>
                                        </p:attrNameLst>
                                      </p:cBhvr>
                                      <p:to>
                                        <p:strVal val="visible"/>
                                      </p:to>
                                    </p:set>
                                    <p:animEffect transition="in" filter="fade">
                                      <p:cBhvr>
                                        <p:cTn id="22" dur="500"/>
                                        <p:tgtEl>
                                          <p:spTgt spid="717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P spid="6" grpId="0" bldLvl="0" animBg="1"/>
      <p:bldP spid="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1331595" y="1269365"/>
            <a:ext cx="7501890" cy="647065"/>
          </a:xfrm>
        </p:spPr>
        <p:txBody>
          <a:bodyPr/>
          <a:lstStyle/>
          <a:p>
            <a:pPr marL="0" indent="0">
              <a:buNone/>
            </a:pPr>
            <a:r>
              <a:rPr lang="en-US" b="0" dirty="0">
                <a:solidFill>
                  <a:srgbClr val="990000"/>
                </a:solidFill>
              </a:rPr>
              <a:t>2</a:t>
            </a:r>
            <a:r>
              <a:rPr lang="zh-CN" b="0" dirty="0">
                <a:solidFill>
                  <a:srgbClr val="990000"/>
                </a:solidFill>
              </a:rPr>
              <a:t>、</a:t>
            </a:r>
            <a:r>
              <a:rPr b="0" dirty="0" err="1">
                <a:solidFill>
                  <a:srgbClr val="990000"/>
                </a:solidFill>
              </a:rPr>
              <a:t>使用Navicat图形工具创建触发器</a:t>
            </a:r>
            <a:endParaRPr b="0" dirty="0">
              <a:solidFill>
                <a:srgbClr val="990000"/>
              </a:solidFill>
            </a:endParaRPr>
          </a:p>
        </p:txBody>
      </p:sp>
      <p:sp>
        <p:nvSpPr>
          <p:cNvPr id="4" name="内容占位符 2"/>
          <p:cNvSpPr txBox="1"/>
          <p:nvPr/>
        </p:nvSpPr>
        <p:spPr bwMode="auto">
          <a:xfrm>
            <a:off x="947420" y="1989455"/>
            <a:ext cx="7980680" cy="3312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800" b="1">
                <a:solidFill>
                  <a:schemeClr val="tx2"/>
                </a:solidFill>
                <a:latin typeface="微软雅黑" panose="020B0503020204020204" pitchFamily="34" charset="-122"/>
                <a:ea typeface="微软雅黑" panose="020B0503020204020204" pitchFamily="34" charset="-122"/>
              </a:defRPr>
            </a:lvl1pPr>
            <a:lvl2pPr marL="742950" indent="-285750" eaLnBrk="0" hangingPunct="0">
              <a:defRPr sz="2800" b="1">
                <a:solidFill>
                  <a:schemeClr val="tx2"/>
                </a:solidFill>
                <a:latin typeface="微软雅黑" panose="020B0503020204020204" pitchFamily="34" charset="-122"/>
                <a:ea typeface="微软雅黑" panose="020B0503020204020204" pitchFamily="34" charset="-122"/>
              </a:defRPr>
            </a:lvl2pPr>
            <a:lvl3pPr marL="1143000" indent="-228600" eaLnBrk="0" hangingPunct="0">
              <a:defRPr sz="2800" b="1">
                <a:solidFill>
                  <a:schemeClr val="tx2"/>
                </a:solidFill>
                <a:latin typeface="微软雅黑" panose="020B0503020204020204" pitchFamily="34" charset="-122"/>
                <a:ea typeface="微软雅黑" panose="020B0503020204020204" pitchFamily="34" charset="-122"/>
              </a:defRPr>
            </a:lvl3pPr>
            <a:lvl4pPr marL="1600200" indent="-228600" eaLnBrk="0" hangingPunct="0">
              <a:defRPr sz="2800" b="1">
                <a:solidFill>
                  <a:schemeClr val="tx2"/>
                </a:solidFill>
                <a:latin typeface="微软雅黑" panose="020B0503020204020204" pitchFamily="34" charset="-122"/>
                <a:ea typeface="微软雅黑" panose="020B0503020204020204" pitchFamily="34" charset="-122"/>
              </a:defRPr>
            </a:lvl4pPr>
            <a:lvl5pPr marL="2057400" indent="-228600" eaLnBrk="0" hangingPunct="0">
              <a:defRPr sz="2800" b="1">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sz="2800" b="1">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sz="2800" b="1">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sz="2800" b="1">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sz="2800" b="1">
                <a:solidFill>
                  <a:schemeClr val="tx2"/>
                </a:solidFill>
                <a:latin typeface="微软雅黑" panose="020B0503020204020204" pitchFamily="34" charset="-122"/>
                <a:ea typeface="微软雅黑" panose="020B0503020204020204" pitchFamily="34" charset="-122"/>
              </a:defRPr>
            </a:lvl9pPr>
          </a:lstStyle>
          <a:p>
            <a:pPr>
              <a:lnSpc>
                <a:spcPct val="150000"/>
              </a:lnSpc>
            </a:pPr>
            <a:r>
              <a:rPr lang="zh-CN" altLang="zh-CN" sz="2000" b="0" dirty="0">
                <a:solidFill>
                  <a:schemeClr val="accent4">
                    <a:lumMod val="60000"/>
                    <a:lumOff val="40000"/>
                  </a:schemeClr>
                </a:solidFill>
                <a:latin typeface="宋体" panose="02010600030101010101" pitchFamily="2" charset="-122"/>
                <a:ea typeface="宋体" panose="02010600030101010101" pitchFamily="2" charset="-122"/>
              </a:rPr>
              <a:t>（</a:t>
            </a:r>
            <a:r>
              <a:rPr lang="en-US" altLang="zh-CN" sz="2000" b="0" dirty="0">
                <a:solidFill>
                  <a:schemeClr val="accent4">
                    <a:lumMod val="60000"/>
                    <a:lumOff val="40000"/>
                  </a:schemeClr>
                </a:solidFill>
                <a:latin typeface="宋体" panose="02010600030101010101" pitchFamily="2" charset="-122"/>
                <a:ea typeface="宋体" panose="02010600030101010101" pitchFamily="2" charset="-122"/>
              </a:rPr>
              <a:t>1</a:t>
            </a:r>
            <a:r>
              <a:rPr lang="zh-CN" altLang="zh-CN" sz="2000" b="0" dirty="0">
                <a:solidFill>
                  <a:schemeClr val="accent4">
                    <a:lumMod val="60000"/>
                    <a:lumOff val="40000"/>
                  </a:schemeClr>
                </a:solidFill>
                <a:latin typeface="宋体" panose="02010600030101010101" pitchFamily="2" charset="-122"/>
                <a:ea typeface="宋体" panose="02010600030101010101" pitchFamily="2" charset="-122"/>
              </a:rPr>
              <a:t>）在</a:t>
            </a:r>
            <a:r>
              <a:rPr lang="en-US" altLang="zh-CN" sz="2000" b="0" dirty="0" err="1">
                <a:solidFill>
                  <a:schemeClr val="accent4">
                    <a:lumMod val="60000"/>
                    <a:lumOff val="40000"/>
                  </a:schemeClr>
                </a:solidFill>
                <a:latin typeface="宋体" panose="02010600030101010101" pitchFamily="2" charset="-122"/>
                <a:ea typeface="宋体" panose="02010600030101010101" pitchFamily="2" charset="-122"/>
              </a:rPr>
              <a:t>Navicat</a:t>
            </a:r>
            <a:r>
              <a:rPr lang="zh-CN" altLang="zh-CN" sz="2000" b="0" dirty="0">
                <a:solidFill>
                  <a:schemeClr val="accent4">
                    <a:lumMod val="60000"/>
                    <a:lumOff val="40000"/>
                  </a:schemeClr>
                </a:solidFill>
                <a:latin typeface="宋体" panose="02010600030101010101" pitchFamily="2" charset="-122"/>
                <a:ea typeface="宋体" panose="02010600030101010101" pitchFamily="2" charset="-122"/>
              </a:rPr>
              <a:t>中，连接到</a:t>
            </a:r>
            <a:r>
              <a:rPr lang="en-US" altLang="zh-CN" sz="2000" b="0" dirty="0">
                <a:solidFill>
                  <a:schemeClr val="accent4">
                    <a:lumMod val="60000"/>
                    <a:lumOff val="40000"/>
                  </a:schemeClr>
                </a:solidFill>
                <a:latin typeface="宋体" panose="02010600030101010101" pitchFamily="2" charset="-122"/>
                <a:ea typeface="宋体" panose="02010600030101010101" pitchFamily="2" charset="-122"/>
              </a:rPr>
              <a:t>MySQL</a:t>
            </a:r>
            <a:r>
              <a:rPr lang="zh-CN" altLang="zh-CN" sz="2000" b="0" dirty="0">
                <a:solidFill>
                  <a:schemeClr val="accent4">
                    <a:lumMod val="60000"/>
                    <a:lumOff val="40000"/>
                  </a:schemeClr>
                </a:solidFill>
                <a:latin typeface="宋体" panose="02010600030101010101" pitchFamily="2" charset="-122"/>
                <a:ea typeface="宋体" panose="02010600030101010101" pitchFamily="2" charset="-122"/>
              </a:rPr>
              <a:t>服务器。展开【</a:t>
            </a:r>
            <a:r>
              <a:rPr lang="en-US" altLang="zh-CN" sz="2000" b="0" dirty="0" err="1">
                <a:solidFill>
                  <a:schemeClr val="accent4">
                    <a:lumMod val="60000"/>
                    <a:lumOff val="40000"/>
                  </a:schemeClr>
                </a:solidFill>
                <a:latin typeface="宋体" panose="02010600030101010101" pitchFamily="2" charset="-122"/>
                <a:ea typeface="宋体" panose="02010600030101010101" pitchFamily="2" charset="-122"/>
              </a:rPr>
              <a:t>mysql</a:t>
            </a:r>
            <a:r>
              <a:rPr lang="zh-CN" altLang="zh-CN" sz="2000" b="0" dirty="0">
                <a:solidFill>
                  <a:schemeClr val="accent4">
                    <a:lumMod val="60000"/>
                    <a:lumOff val="40000"/>
                  </a:schemeClr>
                </a:solidFill>
                <a:latin typeface="宋体" panose="02010600030101010101" pitchFamily="2" charset="-122"/>
                <a:ea typeface="宋体" panose="02010600030101010101" pitchFamily="2" charset="-122"/>
              </a:rPr>
              <a:t>】</a:t>
            </a:r>
            <a:r>
              <a:rPr lang="en-US" altLang="zh-CN" sz="2000" b="0" dirty="0">
                <a:solidFill>
                  <a:schemeClr val="accent4">
                    <a:lumMod val="60000"/>
                    <a:lumOff val="40000"/>
                  </a:schemeClr>
                </a:solidFill>
                <a:latin typeface="宋体" panose="02010600030101010101" pitchFamily="2" charset="-122"/>
                <a:ea typeface="宋体" panose="02010600030101010101" pitchFamily="2" charset="-122"/>
              </a:rPr>
              <a:t>|</a:t>
            </a:r>
            <a:r>
              <a:rPr lang="zh-CN" altLang="zh-CN" sz="2000" b="0" dirty="0">
                <a:solidFill>
                  <a:schemeClr val="accent4">
                    <a:lumMod val="60000"/>
                    <a:lumOff val="40000"/>
                  </a:schemeClr>
                </a:solidFill>
                <a:latin typeface="宋体" panose="02010600030101010101" pitchFamily="2" charset="-122"/>
                <a:ea typeface="宋体" panose="02010600030101010101" pitchFamily="2" charset="-122"/>
              </a:rPr>
              <a:t>【</a:t>
            </a:r>
            <a:r>
              <a:rPr lang="en-US" altLang="zh-CN" sz="2000" b="0" dirty="0" err="1">
                <a:solidFill>
                  <a:schemeClr val="accent4">
                    <a:lumMod val="60000"/>
                    <a:lumOff val="40000"/>
                  </a:schemeClr>
                </a:solidFill>
                <a:latin typeface="宋体" panose="02010600030101010101" pitchFamily="2" charset="-122"/>
                <a:ea typeface="宋体" panose="02010600030101010101" pitchFamily="2" charset="-122"/>
              </a:rPr>
              <a:t>gradem</a:t>
            </a:r>
            <a:r>
              <a:rPr lang="zh-CN" altLang="zh-CN" sz="2000" b="0" dirty="0">
                <a:solidFill>
                  <a:schemeClr val="accent4">
                    <a:lumMod val="60000"/>
                    <a:lumOff val="40000"/>
                  </a:schemeClr>
                </a:solidFill>
                <a:latin typeface="宋体" panose="02010600030101010101" pitchFamily="2" charset="-122"/>
                <a:ea typeface="宋体" panose="02010600030101010101" pitchFamily="2" charset="-122"/>
              </a:rPr>
              <a:t>】</a:t>
            </a:r>
            <a:r>
              <a:rPr lang="en-US" altLang="zh-CN" sz="2000" b="0" dirty="0">
                <a:solidFill>
                  <a:schemeClr val="accent4">
                    <a:lumMod val="60000"/>
                    <a:lumOff val="40000"/>
                  </a:schemeClr>
                </a:solidFill>
                <a:latin typeface="宋体" panose="02010600030101010101" pitchFamily="2" charset="-122"/>
                <a:ea typeface="宋体" panose="02010600030101010101" pitchFamily="2" charset="-122"/>
              </a:rPr>
              <a:t>|</a:t>
            </a:r>
            <a:r>
              <a:rPr lang="zh-CN" altLang="zh-CN" sz="2000" b="0" dirty="0">
                <a:solidFill>
                  <a:schemeClr val="accent4">
                    <a:lumMod val="60000"/>
                    <a:lumOff val="40000"/>
                  </a:schemeClr>
                </a:solidFill>
                <a:latin typeface="宋体" panose="02010600030101010101" pitchFamily="2" charset="-122"/>
                <a:ea typeface="宋体" panose="02010600030101010101" pitchFamily="2" charset="-122"/>
              </a:rPr>
              <a:t>【表】，在创建</a:t>
            </a:r>
            <a:r>
              <a:rPr lang="en-US" altLang="zh-CN" sz="2000" b="0" dirty="0">
                <a:solidFill>
                  <a:schemeClr val="accent4">
                    <a:lumMod val="60000"/>
                    <a:lumOff val="40000"/>
                  </a:schemeClr>
                </a:solidFill>
                <a:latin typeface="宋体" panose="02010600030101010101" pitchFamily="2" charset="-122"/>
                <a:ea typeface="宋体" panose="02010600030101010101" pitchFamily="2" charset="-122"/>
              </a:rPr>
              <a:t>student</a:t>
            </a:r>
            <a:r>
              <a:rPr lang="zh-CN" altLang="zh-CN" sz="2000" b="0" dirty="0">
                <a:solidFill>
                  <a:schemeClr val="accent4">
                    <a:lumMod val="60000"/>
                    <a:lumOff val="40000"/>
                  </a:schemeClr>
                </a:solidFill>
                <a:latin typeface="宋体" panose="02010600030101010101" pitchFamily="2" charset="-122"/>
                <a:ea typeface="宋体" panose="02010600030101010101" pitchFamily="2" charset="-122"/>
              </a:rPr>
              <a:t>表的窗口中选中【</a:t>
            </a:r>
            <a:r>
              <a:rPr lang="zh-CN" altLang="en-US" sz="2000" b="0" dirty="0">
                <a:solidFill>
                  <a:schemeClr val="accent4">
                    <a:lumMod val="60000"/>
                    <a:lumOff val="40000"/>
                  </a:schemeClr>
                </a:solidFill>
                <a:latin typeface="宋体" panose="02010600030101010101" pitchFamily="2" charset="-122"/>
                <a:ea typeface="宋体" panose="02010600030101010101" pitchFamily="2" charset="-122"/>
              </a:rPr>
              <a:t>触发器</a:t>
            </a:r>
            <a:r>
              <a:rPr lang="zh-CN" altLang="zh-CN" sz="2000" b="0" dirty="0">
                <a:solidFill>
                  <a:schemeClr val="accent4">
                    <a:lumMod val="60000"/>
                    <a:lumOff val="40000"/>
                  </a:schemeClr>
                </a:solidFill>
                <a:latin typeface="宋体" panose="02010600030101010101" pitchFamily="2" charset="-122"/>
                <a:ea typeface="宋体" panose="02010600030101010101" pitchFamily="2" charset="-122"/>
              </a:rPr>
              <a:t>】选项卡</a:t>
            </a:r>
            <a:r>
              <a:rPr lang="zh-CN" altLang="en-US" sz="2000" b="0" dirty="0">
                <a:solidFill>
                  <a:schemeClr val="accent4">
                    <a:lumMod val="60000"/>
                    <a:lumOff val="40000"/>
                  </a:schemeClr>
                </a:solidFill>
                <a:latin typeface="宋体" panose="02010600030101010101" pitchFamily="2" charset="-122"/>
                <a:ea typeface="宋体" panose="02010600030101010101" pitchFamily="2" charset="-122"/>
              </a:rPr>
              <a:t>。</a:t>
            </a:r>
            <a:endParaRPr lang="en-US" altLang="zh-CN" sz="2000" b="0" dirty="0">
              <a:solidFill>
                <a:schemeClr val="accent4">
                  <a:lumMod val="60000"/>
                  <a:lumOff val="40000"/>
                </a:schemeClr>
              </a:solidFill>
              <a:latin typeface="宋体" panose="02010600030101010101" pitchFamily="2" charset="-122"/>
              <a:ea typeface="宋体" panose="02010600030101010101" pitchFamily="2" charset="-122"/>
            </a:endParaRPr>
          </a:p>
          <a:p>
            <a:pPr>
              <a:lnSpc>
                <a:spcPct val="150000"/>
              </a:lnSpc>
            </a:pPr>
            <a:r>
              <a:rPr lang="zh-CN" altLang="zh-CN" sz="2000" b="0" dirty="0">
                <a:solidFill>
                  <a:schemeClr val="accent4">
                    <a:lumMod val="60000"/>
                    <a:lumOff val="40000"/>
                  </a:schemeClr>
                </a:solidFill>
                <a:latin typeface="宋体" panose="02010600030101010101" pitchFamily="2" charset="-122"/>
                <a:ea typeface="宋体" panose="02010600030101010101" pitchFamily="2" charset="-122"/>
              </a:rPr>
              <a:t>（</a:t>
            </a:r>
            <a:r>
              <a:rPr lang="en-US" altLang="zh-CN" sz="2000" b="0" dirty="0">
                <a:solidFill>
                  <a:schemeClr val="accent4">
                    <a:lumMod val="60000"/>
                    <a:lumOff val="40000"/>
                  </a:schemeClr>
                </a:solidFill>
                <a:latin typeface="宋体" panose="02010600030101010101" pitchFamily="2" charset="-122"/>
                <a:ea typeface="宋体" panose="02010600030101010101" pitchFamily="2" charset="-122"/>
              </a:rPr>
              <a:t>2</a:t>
            </a:r>
            <a:r>
              <a:rPr lang="zh-CN" altLang="zh-CN" sz="2000" b="0" dirty="0">
                <a:solidFill>
                  <a:schemeClr val="accent4">
                    <a:lumMod val="60000"/>
                    <a:lumOff val="40000"/>
                  </a:schemeClr>
                </a:solidFill>
                <a:latin typeface="宋体" panose="02010600030101010101" pitchFamily="2" charset="-122"/>
                <a:ea typeface="宋体" panose="02010600030101010101" pitchFamily="2" charset="-122"/>
              </a:rPr>
              <a:t>）分别在【</a:t>
            </a:r>
            <a:r>
              <a:rPr lang="zh-CN" altLang="en-US" sz="2000" b="0" dirty="0">
                <a:solidFill>
                  <a:schemeClr val="accent4">
                    <a:lumMod val="60000"/>
                    <a:lumOff val="40000"/>
                  </a:schemeClr>
                </a:solidFill>
                <a:latin typeface="宋体" panose="02010600030101010101" pitchFamily="2" charset="-122"/>
                <a:ea typeface="宋体" panose="02010600030101010101" pitchFamily="2" charset="-122"/>
              </a:rPr>
              <a:t>触发器</a:t>
            </a:r>
            <a:r>
              <a:rPr lang="zh-CN" altLang="zh-CN" sz="2000" b="0" dirty="0">
                <a:solidFill>
                  <a:schemeClr val="accent4">
                    <a:lumMod val="60000"/>
                    <a:lumOff val="40000"/>
                  </a:schemeClr>
                </a:solidFill>
                <a:latin typeface="宋体" panose="02010600030101010101" pitchFamily="2" charset="-122"/>
                <a:ea typeface="宋体" panose="02010600030101010101" pitchFamily="2" charset="-122"/>
              </a:rPr>
              <a:t>】选项卡的【名】、【</a:t>
            </a:r>
            <a:r>
              <a:rPr lang="zh-CN" altLang="en-US" sz="2000" b="0" dirty="0">
                <a:solidFill>
                  <a:schemeClr val="accent4">
                    <a:lumMod val="60000"/>
                    <a:lumOff val="40000"/>
                  </a:schemeClr>
                </a:solidFill>
                <a:latin typeface="宋体" panose="02010600030101010101" pitchFamily="2" charset="-122"/>
                <a:ea typeface="宋体" panose="02010600030101010101" pitchFamily="2" charset="-122"/>
              </a:rPr>
              <a:t>触发</a:t>
            </a:r>
            <a:r>
              <a:rPr lang="zh-CN" altLang="zh-CN" sz="2000" b="0" dirty="0">
                <a:solidFill>
                  <a:schemeClr val="accent4">
                    <a:lumMod val="60000"/>
                    <a:lumOff val="40000"/>
                  </a:schemeClr>
                </a:solidFill>
                <a:latin typeface="宋体" panose="02010600030101010101" pitchFamily="2" charset="-122"/>
                <a:ea typeface="宋体" panose="02010600030101010101" pitchFamily="2" charset="-122"/>
              </a:rPr>
              <a:t>】、【</a:t>
            </a:r>
            <a:r>
              <a:rPr lang="zh-CN" altLang="en-US" sz="2000" b="0" dirty="0">
                <a:solidFill>
                  <a:schemeClr val="accent4">
                    <a:lumMod val="60000"/>
                    <a:lumOff val="40000"/>
                  </a:schemeClr>
                </a:solidFill>
                <a:latin typeface="宋体" panose="02010600030101010101" pitchFamily="2" charset="-122"/>
                <a:ea typeface="宋体" panose="02010600030101010101" pitchFamily="2" charset="-122"/>
              </a:rPr>
              <a:t>触发时机</a:t>
            </a:r>
            <a:r>
              <a:rPr lang="zh-CN" altLang="zh-CN" sz="2000" b="0" dirty="0">
                <a:solidFill>
                  <a:schemeClr val="accent4">
                    <a:lumMod val="60000"/>
                    <a:lumOff val="40000"/>
                  </a:schemeClr>
                </a:solidFill>
                <a:latin typeface="宋体" panose="02010600030101010101" pitchFamily="2" charset="-122"/>
                <a:ea typeface="宋体" panose="02010600030101010101" pitchFamily="2" charset="-122"/>
              </a:rPr>
              <a:t>】等列里输入</a:t>
            </a:r>
            <a:r>
              <a:rPr lang="zh-CN" altLang="en-US" sz="2000" b="0" dirty="0">
                <a:solidFill>
                  <a:schemeClr val="accent4">
                    <a:lumMod val="60000"/>
                    <a:lumOff val="40000"/>
                  </a:schemeClr>
                </a:solidFill>
                <a:latin typeface="宋体" panose="02010600030101010101" pitchFamily="2" charset="-122"/>
                <a:ea typeface="宋体" panose="02010600030101010101" pitchFamily="2" charset="-122"/>
              </a:rPr>
              <a:t>或选定相关</a:t>
            </a:r>
            <a:r>
              <a:rPr lang="zh-CN" altLang="zh-CN" sz="2000" b="0" dirty="0">
                <a:solidFill>
                  <a:schemeClr val="accent4">
                    <a:lumMod val="60000"/>
                    <a:lumOff val="40000"/>
                  </a:schemeClr>
                </a:solidFill>
                <a:latin typeface="宋体" panose="02010600030101010101" pitchFamily="2" charset="-122"/>
                <a:ea typeface="宋体" panose="02010600030101010101" pitchFamily="2" charset="-122"/>
              </a:rPr>
              <a:t>信息</a:t>
            </a:r>
            <a:r>
              <a:rPr lang="zh-CN" altLang="en-US" sz="2000" b="0" dirty="0">
                <a:solidFill>
                  <a:schemeClr val="accent4">
                    <a:lumMod val="60000"/>
                    <a:lumOff val="40000"/>
                  </a:schemeClr>
                </a:solidFill>
                <a:latin typeface="宋体" panose="02010600030101010101" pitchFamily="2" charset="-122"/>
                <a:ea typeface="宋体" panose="02010600030101010101" pitchFamily="2" charset="-122"/>
              </a:rPr>
              <a:t>。</a:t>
            </a:r>
            <a:endParaRPr lang="en-US" altLang="zh-CN" sz="2000" b="0" dirty="0">
              <a:solidFill>
                <a:schemeClr val="accent4">
                  <a:lumMod val="60000"/>
                  <a:lumOff val="40000"/>
                </a:schemeClr>
              </a:solidFill>
              <a:latin typeface="宋体" panose="02010600030101010101" pitchFamily="2" charset="-122"/>
              <a:ea typeface="宋体" panose="02010600030101010101" pitchFamily="2" charset="-122"/>
            </a:endParaRPr>
          </a:p>
          <a:p>
            <a:pPr>
              <a:lnSpc>
                <a:spcPct val="150000"/>
              </a:lnSpc>
            </a:pPr>
            <a:r>
              <a:rPr lang="zh-CN" altLang="zh-CN" sz="2000" b="0" dirty="0">
                <a:solidFill>
                  <a:schemeClr val="accent4">
                    <a:lumMod val="60000"/>
                    <a:lumOff val="40000"/>
                  </a:schemeClr>
                </a:solidFill>
                <a:latin typeface="宋体" panose="02010600030101010101" pitchFamily="2" charset="-122"/>
                <a:ea typeface="宋体" panose="02010600030101010101" pitchFamily="2" charset="-122"/>
              </a:rPr>
              <a:t>（</a:t>
            </a:r>
            <a:r>
              <a:rPr lang="en-US" altLang="zh-CN" sz="2000" b="0" dirty="0">
                <a:solidFill>
                  <a:schemeClr val="accent4">
                    <a:lumMod val="60000"/>
                    <a:lumOff val="40000"/>
                  </a:schemeClr>
                </a:solidFill>
                <a:latin typeface="宋体" panose="02010600030101010101" pitchFamily="2" charset="-122"/>
                <a:ea typeface="宋体" panose="02010600030101010101" pitchFamily="2" charset="-122"/>
              </a:rPr>
              <a:t>3</a:t>
            </a:r>
            <a:r>
              <a:rPr lang="zh-CN" altLang="zh-CN" sz="2000" b="0" dirty="0">
                <a:solidFill>
                  <a:schemeClr val="accent4">
                    <a:lumMod val="60000"/>
                    <a:lumOff val="40000"/>
                  </a:schemeClr>
                </a:solidFill>
                <a:latin typeface="宋体" panose="02010600030101010101" pitchFamily="2" charset="-122"/>
                <a:ea typeface="宋体" panose="02010600030101010101" pitchFamily="2" charset="-122"/>
              </a:rPr>
              <a:t>）在</a:t>
            </a:r>
            <a:r>
              <a:rPr lang="zh-CN" altLang="en-US" sz="2000" b="0" dirty="0">
                <a:solidFill>
                  <a:schemeClr val="accent4">
                    <a:lumMod val="60000"/>
                    <a:lumOff val="40000"/>
                  </a:schemeClr>
                </a:solidFill>
                <a:latin typeface="宋体" panose="02010600030101010101" pitchFamily="2" charset="-122"/>
                <a:ea typeface="宋体" panose="02010600030101010101" pitchFamily="2" charset="-122"/>
              </a:rPr>
              <a:t>窗口下方的</a:t>
            </a:r>
            <a:r>
              <a:rPr lang="zh-CN" altLang="zh-CN" sz="2000" b="0" dirty="0">
                <a:solidFill>
                  <a:schemeClr val="accent4">
                    <a:lumMod val="60000"/>
                    <a:lumOff val="40000"/>
                  </a:schemeClr>
                </a:solidFill>
                <a:latin typeface="宋体" panose="02010600030101010101" pitchFamily="2" charset="-122"/>
                <a:ea typeface="宋体" panose="02010600030101010101" pitchFamily="2" charset="-122"/>
              </a:rPr>
              <a:t>【</a:t>
            </a:r>
            <a:r>
              <a:rPr lang="zh-CN" altLang="en-US" sz="2000" b="0" dirty="0">
                <a:solidFill>
                  <a:schemeClr val="accent4">
                    <a:lumMod val="60000"/>
                    <a:lumOff val="40000"/>
                  </a:schemeClr>
                </a:solidFill>
                <a:latin typeface="宋体" panose="02010600030101010101" pitchFamily="2" charset="-122"/>
                <a:ea typeface="宋体" panose="02010600030101010101" pitchFamily="2" charset="-122"/>
              </a:rPr>
              <a:t>定义</a:t>
            </a:r>
            <a:r>
              <a:rPr lang="zh-CN" altLang="zh-CN" sz="2000" b="0" dirty="0">
                <a:solidFill>
                  <a:schemeClr val="accent4">
                    <a:lumMod val="60000"/>
                    <a:lumOff val="40000"/>
                  </a:schemeClr>
                </a:solidFill>
                <a:latin typeface="宋体" panose="02010600030101010101" pitchFamily="2" charset="-122"/>
                <a:ea typeface="宋体" panose="02010600030101010101" pitchFamily="2" charset="-122"/>
              </a:rPr>
              <a:t>】选项卡</a:t>
            </a:r>
            <a:r>
              <a:rPr lang="zh-CN" altLang="en-US" sz="2000" b="0" dirty="0">
                <a:solidFill>
                  <a:schemeClr val="accent4">
                    <a:lumMod val="60000"/>
                    <a:lumOff val="40000"/>
                  </a:schemeClr>
                </a:solidFill>
                <a:latin typeface="宋体" panose="02010600030101010101" pitchFamily="2" charset="-122"/>
                <a:ea typeface="宋体" panose="02010600030101010101" pitchFamily="2" charset="-122"/>
              </a:rPr>
              <a:t>中指定触发器执行的</a:t>
            </a:r>
            <a:r>
              <a:rPr lang="en-US" altLang="zh-CN" sz="2000" b="0" dirty="0">
                <a:solidFill>
                  <a:schemeClr val="accent4">
                    <a:lumMod val="60000"/>
                    <a:lumOff val="40000"/>
                  </a:schemeClr>
                </a:solidFill>
                <a:latin typeface="宋体" panose="02010600030101010101" pitchFamily="2" charset="-122"/>
                <a:ea typeface="宋体" panose="02010600030101010101" pitchFamily="2" charset="-122"/>
              </a:rPr>
              <a:t>SQL</a:t>
            </a:r>
            <a:r>
              <a:rPr lang="zh-CN" altLang="en-US" sz="2000" b="0" dirty="0">
                <a:solidFill>
                  <a:schemeClr val="accent4">
                    <a:lumMod val="60000"/>
                    <a:lumOff val="40000"/>
                  </a:schemeClr>
                </a:solidFill>
                <a:latin typeface="宋体" panose="02010600030101010101" pitchFamily="2" charset="-122"/>
                <a:ea typeface="宋体" panose="02010600030101010101" pitchFamily="2" charset="-122"/>
              </a:rPr>
              <a:t>语句，</a:t>
            </a:r>
            <a:r>
              <a:rPr lang="zh-CN" altLang="zh-CN" sz="2000" b="0" dirty="0">
                <a:solidFill>
                  <a:schemeClr val="accent4">
                    <a:lumMod val="60000"/>
                    <a:lumOff val="40000"/>
                  </a:schemeClr>
                </a:solidFill>
                <a:latin typeface="宋体" panose="02010600030101010101" pitchFamily="2" charset="-122"/>
                <a:ea typeface="宋体" panose="02010600030101010101" pitchFamily="2" charset="-122"/>
              </a:rPr>
              <a:t>然后单击【保存】按钮，该</a:t>
            </a:r>
            <a:r>
              <a:rPr lang="zh-CN" altLang="en-US" sz="2000" b="0" dirty="0">
                <a:solidFill>
                  <a:schemeClr val="accent4">
                    <a:lumMod val="60000"/>
                    <a:lumOff val="40000"/>
                  </a:schemeClr>
                </a:solidFill>
                <a:latin typeface="宋体" panose="02010600030101010101" pitchFamily="2" charset="-122"/>
                <a:ea typeface="宋体" panose="02010600030101010101" pitchFamily="2" charset="-122"/>
              </a:rPr>
              <a:t>触发器</a:t>
            </a:r>
            <a:r>
              <a:rPr lang="zh-CN" altLang="zh-CN" sz="2000" b="0" dirty="0">
                <a:solidFill>
                  <a:schemeClr val="accent4">
                    <a:lumMod val="60000"/>
                    <a:lumOff val="40000"/>
                  </a:schemeClr>
                </a:solidFill>
                <a:latin typeface="宋体" panose="02010600030101010101" pitchFamily="2" charset="-122"/>
                <a:ea typeface="宋体" panose="02010600030101010101" pitchFamily="2" charset="-122"/>
              </a:rPr>
              <a:t>创建成功。</a:t>
            </a:r>
            <a:endParaRPr lang="zh-CN" altLang="zh-CN" sz="2000" b="0" dirty="0">
              <a:solidFill>
                <a:schemeClr val="accent4">
                  <a:lumMod val="60000"/>
                  <a:lumOff val="40000"/>
                </a:schemeClr>
              </a:solidFill>
              <a:latin typeface="宋体" panose="02010600030101010101" pitchFamily="2" charset="-122"/>
              <a:ea typeface="宋体" panose="02010600030101010101" pitchFamily="2" charset="-122"/>
            </a:endParaRPr>
          </a:p>
        </p:txBody>
      </p:sp>
      <p:sp>
        <p:nvSpPr>
          <p:cNvPr id="5" name="标题 1"/>
          <p:cNvSpPr>
            <a:spLocks noGrp="1"/>
          </p:cNvSpPr>
          <p:nvPr>
            <p:ph type="title"/>
          </p:nvPr>
        </p:nvSpPr>
        <p:spPr>
          <a:xfrm>
            <a:off x="1015683" y="217012"/>
            <a:ext cx="5791200" cy="757237"/>
          </a:xfrm>
        </p:spPr>
        <p:txBody>
          <a:bodyPr/>
          <a:p>
            <a:pPr eaLnBrk="1" hangingPunct="1"/>
            <a:r>
              <a:rPr lang="zh-CN" altLang="en-US" sz="2800" dirty="0">
                <a:solidFill>
                  <a:srgbClr val="660033"/>
                </a:solidFill>
                <a:latin typeface="+mn-lt"/>
                <a:ea typeface="+mn-ea"/>
                <a:cs typeface="+mn-cs"/>
              </a:rPr>
              <a:t>（二）创建触发器</a:t>
            </a:r>
            <a:endParaRPr lang="en-US" altLang="zh-CN" sz="2800" dirty="0">
              <a:solidFill>
                <a:srgbClr val="660033"/>
              </a:solidFill>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4294967295" end="4294967295"/>
                                            </p:txEl>
                                          </p:spTgt>
                                        </p:tgtEl>
                                        <p:attrNameLst>
                                          <p:attrName>style.visibility</p:attrName>
                                        </p:attrNameLst>
                                      </p:cBhvr>
                                      <p:to>
                                        <p:strVal val="visible"/>
                                      </p:to>
                                    </p:set>
                                    <p:animEffect transition="in" filter="fade">
                                      <p:cBhvr>
                                        <p:cTn id="7" dur="500"/>
                                        <p:tgtEl>
                                          <p:spTgt spid="7171">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1">
                                            <p:txEl>
                                              <p:pRg st="4294967295" end="4294967295"/>
                                            </p:txEl>
                                          </p:spTgt>
                                        </p:tgtEl>
                                        <p:attrNameLst>
                                          <p:attrName>style.visibility</p:attrName>
                                        </p:attrNameLst>
                                      </p:cBhvr>
                                      <p:to>
                                        <p:strVal val="visible"/>
                                      </p:to>
                                    </p:set>
                                    <p:animEffect transition="in" filter="fade">
                                      <p:cBhvr>
                                        <p:cTn id="12" dur="500"/>
                                        <p:tgtEl>
                                          <p:spTgt spid="7171">
                                            <p:txEl>
                                              <p:p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71">
                                            <p:txEl>
                                              <p:pRg st="4294967295" end="4294967295"/>
                                            </p:txEl>
                                          </p:spTgt>
                                        </p:tgtEl>
                                        <p:attrNameLst>
                                          <p:attrName>style.visibility</p:attrName>
                                        </p:attrNameLst>
                                      </p:cBhvr>
                                      <p:to>
                                        <p:strVal val="visible"/>
                                      </p:to>
                                    </p:set>
                                    <p:animEffect transition="in" filter="fade">
                                      <p:cBhvr>
                                        <p:cTn id="17" dur="500"/>
                                        <p:tgtEl>
                                          <p:spTgt spid="7171">
                                            <p:txEl>
                                              <p:pRg st="4294967295" end="42949672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171">
                                            <p:txEl>
                                              <p:pRg st="0" end="0"/>
                                            </p:txEl>
                                          </p:spTgt>
                                        </p:tgtEl>
                                        <p:attrNameLst>
                                          <p:attrName>style.visibility</p:attrName>
                                        </p:attrNameLst>
                                      </p:cBhvr>
                                      <p:to>
                                        <p:strVal val="visible"/>
                                      </p:to>
                                    </p:set>
                                    <p:animEffect transition="in" filter="fade">
                                      <p:cBhvr>
                                        <p:cTn id="22" dur="500"/>
                                        <p:tgtEl>
                                          <p:spTgt spid="717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P spid="4" grpId="0" bldLvl="0" animBg="1"/>
      <p:bldP spid="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1259880" y="1485281"/>
            <a:ext cx="7171953" cy="2664296"/>
          </a:xfrm>
        </p:spPr>
        <p:txBody>
          <a:bodyPr/>
          <a:lstStyle/>
          <a:p>
            <a:pPr marL="177800" lvl="2" indent="450850">
              <a:lnSpc>
                <a:spcPct val="150000"/>
              </a:lnSpc>
              <a:buNone/>
            </a:pPr>
            <a:r>
              <a:rPr lang="zh-CN" altLang="zh-CN" sz="2000" dirty="0">
                <a:solidFill>
                  <a:schemeClr val="tx1">
                    <a:lumMod val="60000"/>
                    <a:lumOff val="40000"/>
                  </a:schemeClr>
                </a:solidFill>
                <a:sym typeface="+mn-ea"/>
              </a:rPr>
              <a:t>查看触发器是指查看数据库中已存在的触发器的定义、状态和语法信息等。可以通过命令来查看已经创建的触发器。</a:t>
            </a:r>
            <a:endParaRPr lang="zh-CN" altLang="zh-CN" sz="2000" dirty="0">
              <a:solidFill>
                <a:schemeClr val="tx1">
                  <a:lumMod val="60000"/>
                  <a:lumOff val="40000"/>
                </a:schemeClr>
              </a:solidFill>
            </a:endParaRPr>
          </a:p>
          <a:p>
            <a:pPr marL="355600" lvl="2" indent="-177800">
              <a:lnSpc>
                <a:spcPct val="150000"/>
              </a:lnSpc>
            </a:pPr>
            <a:r>
              <a:rPr lang="zh-CN" altLang="zh-CN" sz="2000" dirty="0">
                <a:solidFill>
                  <a:srgbClr val="990000"/>
                </a:solidFill>
                <a:sym typeface="+mn-ea"/>
              </a:rPr>
              <a:t>（</a:t>
            </a:r>
            <a:r>
              <a:rPr lang="en-US" altLang="zh-CN" sz="2000" dirty="0">
                <a:solidFill>
                  <a:srgbClr val="990000"/>
                </a:solidFill>
                <a:sym typeface="+mn-ea"/>
              </a:rPr>
              <a:t>1</a:t>
            </a:r>
            <a:r>
              <a:rPr lang="zh-CN" altLang="zh-CN" sz="2000" dirty="0">
                <a:solidFill>
                  <a:srgbClr val="990000"/>
                </a:solidFill>
                <a:sym typeface="+mn-ea"/>
              </a:rPr>
              <a:t>）利用</a:t>
            </a:r>
            <a:r>
              <a:rPr lang="en-US" altLang="zh-CN" sz="2000" dirty="0">
                <a:solidFill>
                  <a:srgbClr val="990000"/>
                </a:solidFill>
                <a:sym typeface="+mn-ea"/>
              </a:rPr>
              <a:t>SHOW TRIGGERS</a:t>
            </a:r>
            <a:r>
              <a:rPr lang="zh-CN" altLang="zh-CN" sz="2000" dirty="0">
                <a:solidFill>
                  <a:srgbClr val="990000"/>
                </a:solidFill>
                <a:sym typeface="+mn-ea"/>
              </a:rPr>
              <a:t>语句查看</a:t>
            </a:r>
            <a:r>
              <a:rPr lang="zh-CN" altLang="zh-CN" sz="2000" dirty="0">
                <a:solidFill>
                  <a:schemeClr val="tx1">
                    <a:lumMod val="60000"/>
                    <a:lumOff val="40000"/>
                  </a:schemeClr>
                </a:solidFill>
                <a:sym typeface="+mn-ea"/>
              </a:rPr>
              <a:t>。</a:t>
            </a:r>
            <a:endParaRPr lang="en-US" altLang="zh-CN" sz="2000" dirty="0">
              <a:solidFill>
                <a:schemeClr val="tx1">
                  <a:lumMod val="60000"/>
                  <a:lumOff val="40000"/>
                </a:schemeClr>
              </a:solidFill>
              <a:sym typeface="+mn-ea"/>
            </a:endParaRPr>
          </a:p>
          <a:p>
            <a:pPr marL="355600" lvl="2" indent="-177800">
              <a:lnSpc>
                <a:spcPct val="150000"/>
              </a:lnSpc>
            </a:pPr>
            <a:r>
              <a:rPr lang="zh-CN" altLang="zh-CN" sz="2000" dirty="0">
                <a:solidFill>
                  <a:schemeClr val="tx1">
                    <a:lumMod val="60000"/>
                    <a:lumOff val="40000"/>
                  </a:schemeClr>
                </a:solidFill>
                <a:sym typeface="+mn-ea"/>
              </a:rPr>
              <a:t>通过</a:t>
            </a:r>
            <a:r>
              <a:rPr lang="en-US" altLang="zh-CN" sz="2000" dirty="0">
                <a:solidFill>
                  <a:schemeClr val="tx1">
                    <a:lumMod val="60000"/>
                    <a:lumOff val="40000"/>
                  </a:schemeClr>
                </a:solidFill>
                <a:sym typeface="+mn-ea"/>
              </a:rPr>
              <a:t>SHOW TRIGGERS</a:t>
            </a:r>
            <a:r>
              <a:rPr lang="zh-CN" altLang="zh-CN" sz="2000" dirty="0">
                <a:solidFill>
                  <a:schemeClr val="tx1">
                    <a:lumMod val="60000"/>
                    <a:lumOff val="40000"/>
                  </a:schemeClr>
                </a:solidFill>
                <a:sym typeface="+mn-ea"/>
              </a:rPr>
              <a:t>语句查看触发器的基本语法如下。</a:t>
            </a:r>
            <a:endParaRPr lang="zh-CN" altLang="zh-CN" sz="2000" dirty="0">
              <a:solidFill>
                <a:schemeClr val="tx1">
                  <a:lumMod val="60000"/>
                  <a:lumOff val="40000"/>
                </a:schemeClr>
              </a:solidFill>
            </a:endParaRPr>
          </a:p>
          <a:p>
            <a:pPr marL="450850" lvl="2" indent="-273050">
              <a:lnSpc>
                <a:spcPct val="150000"/>
              </a:lnSpc>
            </a:pPr>
            <a:r>
              <a:rPr lang="en-US" altLang="zh-CN" sz="2000" dirty="0">
                <a:solidFill>
                  <a:schemeClr val="tx1">
                    <a:lumMod val="60000"/>
                    <a:lumOff val="40000"/>
                  </a:schemeClr>
                </a:solidFill>
                <a:sym typeface="+mn-ea"/>
              </a:rPr>
              <a:t>SHOW TRIGGERS;</a:t>
            </a:r>
            <a:endParaRPr lang="en-US" altLang="zh-CN" sz="2000" b="0" dirty="0">
              <a:solidFill>
                <a:schemeClr val="tx1">
                  <a:lumMod val="60000"/>
                  <a:lumOff val="40000"/>
                </a:schemeClr>
              </a:solidFill>
              <a:sym typeface="+mn-ea"/>
            </a:endParaRPr>
          </a:p>
        </p:txBody>
      </p:sp>
      <p:sp>
        <p:nvSpPr>
          <p:cNvPr id="5" name="标题 1"/>
          <p:cNvSpPr>
            <a:spLocks noGrp="1"/>
          </p:cNvSpPr>
          <p:nvPr>
            <p:ph type="title"/>
          </p:nvPr>
        </p:nvSpPr>
        <p:spPr>
          <a:xfrm>
            <a:off x="1015683" y="217012"/>
            <a:ext cx="5791200" cy="757237"/>
          </a:xfrm>
        </p:spPr>
        <p:txBody>
          <a:bodyPr/>
          <a:p>
            <a:pPr eaLnBrk="1" hangingPunct="1"/>
            <a:r>
              <a:rPr lang="zh-CN" altLang="en-US" sz="2800" dirty="0">
                <a:solidFill>
                  <a:srgbClr val="660033"/>
                </a:solidFill>
                <a:latin typeface="+mn-lt"/>
                <a:ea typeface="+mn-ea"/>
                <a:cs typeface="+mn-cs"/>
              </a:rPr>
              <a:t>（三）查看触发器</a:t>
            </a:r>
            <a:endParaRPr lang="en-US" altLang="zh-CN" sz="2800" dirty="0">
              <a:solidFill>
                <a:srgbClr val="660033"/>
              </a:solidFill>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xEl>
                                              <p:pRg st="4294967295" end="4294967295"/>
                                            </p:txEl>
                                          </p:spTgt>
                                        </p:tgtEl>
                                        <p:attrNameLst>
                                          <p:attrName>style.visibility</p:attrName>
                                        </p:attrNameLst>
                                      </p:cBhvr>
                                      <p:to>
                                        <p:strVal val="visible"/>
                                      </p:to>
                                    </p:set>
                                    <p:animEffect transition="in" filter="blinds(horizontal)">
                                      <p:cBhvr>
                                        <p:cTn id="7" dur="500"/>
                                        <p:tgtEl>
                                          <p:spTgt spid="7171">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xEl>
                                              <p:pRg st="4294967295" end="4294967295"/>
                                            </p:txEl>
                                          </p:spTgt>
                                        </p:tgtEl>
                                        <p:attrNameLst>
                                          <p:attrName>style.visibility</p:attrName>
                                        </p:attrNameLst>
                                      </p:cBhvr>
                                      <p:to>
                                        <p:strVal val="visible"/>
                                      </p:to>
                                    </p:set>
                                    <p:animEffect transition="in" filter="blinds(horizontal)">
                                      <p:cBhvr>
                                        <p:cTn id="12" dur="500"/>
                                        <p:tgtEl>
                                          <p:spTgt spid="7171">
                                            <p:txEl>
                                              <p:p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1">
                                            <p:txEl>
                                              <p:pRg st="4294967295" end="4294967295"/>
                                            </p:txEl>
                                          </p:spTgt>
                                        </p:tgtEl>
                                        <p:attrNameLst>
                                          <p:attrName>style.visibility</p:attrName>
                                        </p:attrNameLst>
                                      </p:cBhvr>
                                      <p:to>
                                        <p:strVal val="visible"/>
                                      </p:to>
                                    </p:set>
                                    <p:animEffect transition="in" filter="blinds(horizontal)">
                                      <p:cBhvr>
                                        <p:cTn id="17" dur="500"/>
                                        <p:tgtEl>
                                          <p:spTgt spid="7171">
                                            <p:txEl>
                                              <p:pRg st="4294967295" end="42949672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71">
                                            <p:txEl>
                                              <p:pRg st="0" end="0"/>
                                            </p:txEl>
                                          </p:spTgt>
                                        </p:tgtEl>
                                        <p:attrNameLst>
                                          <p:attrName>style.visibility</p:attrName>
                                        </p:attrNameLst>
                                      </p:cBhvr>
                                      <p:to>
                                        <p:strVal val="visible"/>
                                      </p:to>
                                    </p:set>
                                    <p:animEffect transition="in" filter="blinds(horizontal)">
                                      <p:cBhvr>
                                        <p:cTn id="22" dur="500"/>
                                        <p:tgtEl>
                                          <p:spTgt spid="7171">
                                            <p:txEl>
                                              <p:pRg st="0" end="0"/>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171">
                                            <p:txEl>
                                              <p:pRg st="1" end="1"/>
                                            </p:txEl>
                                          </p:spTgt>
                                        </p:tgtEl>
                                        <p:attrNameLst>
                                          <p:attrName>style.visibility</p:attrName>
                                        </p:attrNameLst>
                                      </p:cBhvr>
                                      <p:to>
                                        <p:strVal val="visible"/>
                                      </p:to>
                                    </p:set>
                                    <p:animEffect transition="in" filter="blinds(horizontal)">
                                      <p:cBhvr>
                                        <p:cTn id="25" dur="500"/>
                                        <p:tgtEl>
                                          <p:spTgt spid="7171">
                                            <p:txEl>
                                              <p:pRg st="1" end="1"/>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171">
                                            <p:txEl>
                                              <p:pRg st="2" end="2"/>
                                            </p:txEl>
                                          </p:spTgt>
                                        </p:tgtEl>
                                        <p:attrNameLst>
                                          <p:attrName>style.visibility</p:attrName>
                                        </p:attrNameLst>
                                      </p:cBhvr>
                                      <p:to>
                                        <p:strVal val="visible"/>
                                      </p:to>
                                    </p:set>
                                    <p:animEffect transition="in" filter="blinds(horizontal)">
                                      <p:cBhvr>
                                        <p:cTn id="28" dur="500"/>
                                        <p:tgtEl>
                                          <p:spTgt spid="7171">
                                            <p:txEl>
                                              <p:pRg st="2" end="2"/>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7171">
                                            <p:txEl>
                                              <p:pRg st="3" end="3"/>
                                            </p:txEl>
                                          </p:spTgt>
                                        </p:tgtEl>
                                        <p:attrNameLst>
                                          <p:attrName>style.visibility</p:attrName>
                                        </p:attrNameLst>
                                      </p:cBhvr>
                                      <p:to>
                                        <p:strVal val="visible"/>
                                      </p:to>
                                    </p:set>
                                    <p:animEffect transition="in" filter="blinds(horizontal)">
                                      <p:cBhvr>
                                        <p:cTn id="31" dur="500"/>
                                        <p:tgtEl>
                                          <p:spTgt spid="7171">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P spid="5"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821055" y="1207135"/>
            <a:ext cx="7820025" cy="256413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177800" lvl="2" indent="450850">
              <a:lnSpc>
                <a:spcPct val="150000"/>
              </a:lnSpc>
              <a:buNone/>
            </a:pPr>
            <a:r>
              <a:rPr lang="zh-CN" altLang="zh-CN" sz="2000" dirty="0">
                <a:solidFill>
                  <a:srgbClr val="990000"/>
                </a:solidFill>
                <a:sym typeface="+mn-ea"/>
              </a:rPr>
              <a:t>（</a:t>
            </a:r>
            <a:r>
              <a:rPr lang="en-US" altLang="zh-CN" sz="2000" dirty="0">
                <a:solidFill>
                  <a:srgbClr val="990000"/>
                </a:solidFill>
                <a:sym typeface="+mn-ea"/>
              </a:rPr>
              <a:t>2</a:t>
            </a:r>
            <a:r>
              <a:rPr lang="zh-CN" altLang="zh-CN" sz="2000" dirty="0">
                <a:solidFill>
                  <a:srgbClr val="990000"/>
                </a:solidFill>
                <a:sym typeface="+mn-ea"/>
              </a:rPr>
              <a:t>）在</a:t>
            </a:r>
            <a:r>
              <a:rPr lang="en-US" altLang="zh-CN" sz="2000" dirty="0">
                <a:solidFill>
                  <a:srgbClr val="990000"/>
                </a:solidFill>
                <a:sym typeface="+mn-ea"/>
              </a:rPr>
              <a:t>triggers</a:t>
            </a:r>
            <a:r>
              <a:rPr lang="zh-CN" altLang="zh-CN" sz="2000" dirty="0">
                <a:solidFill>
                  <a:srgbClr val="990000"/>
                </a:solidFill>
                <a:sym typeface="+mn-ea"/>
              </a:rPr>
              <a:t>表中查看触发器的信息。</a:t>
            </a:r>
            <a:endParaRPr lang="en-US" altLang="zh-CN" sz="2000" dirty="0">
              <a:solidFill>
                <a:srgbClr val="990000"/>
              </a:solidFill>
              <a:sym typeface="+mn-ea"/>
            </a:endParaRPr>
          </a:p>
          <a:p>
            <a:pPr marL="177800" lvl="2" indent="450850">
              <a:lnSpc>
                <a:spcPct val="150000"/>
              </a:lnSpc>
              <a:buNone/>
            </a:pPr>
            <a:r>
              <a:rPr lang="zh-CN" altLang="zh-CN" sz="2000" dirty="0">
                <a:solidFill>
                  <a:schemeClr val="tx1">
                    <a:lumMod val="60000"/>
                    <a:lumOff val="40000"/>
                  </a:schemeClr>
                </a:solidFill>
                <a:sym typeface="+mn-ea"/>
              </a:rPr>
              <a:t>在</a:t>
            </a:r>
            <a:r>
              <a:rPr lang="en-US" altLang="zh-CN" sz="2000" dirty="0">
                <a:solidFill>
                  <a:schemeClr val="tx1">
                    <a:lumMod val="60000"/>
                    <a:lumOff val="40000"/>
                  </a:schemeClr>
                </a:solidFill>
                <a:sym typeface="+mn-ea"/>
              </a:rPr>
              <a:t>MySQL</a:t>
            </a:r>
            <a:r>
              <a:rPr lang="zh-CN" altLang="zh-CN" sz="2000" dirty="0">
                <a:solidFill>
                  <a:schemeClr val="tx1">
                    <a:lumMod val="60000"/>
                    <a:lumOff val="40000"/>
                  </a:schemeClr>
                </a:solidFill>
                <a:sym typeface="+mn-ea"/>
              </a:rPr>
              <a:t>中，所有触发器的定义都存在</a:t>
            </a:r>
            <a:r>
              <a:rPr lang="en-US" altLang="zh-CN" sz="2000" dirty="0">
                <a:solidFill>
                  <a:schemeClr val="tx1">
                    <a:lumMod val="60000"/>
                    <a:lumOff val="40000"/>
                  </a:schemeClr>
                </a:solidFill>
                <a:sym typeface="+mn-ea"/>
              </a:rPr>
              <a:t>information_ schema</a:t>
            </a:r>
            <a:r>
              <a:rPr lang="zh-CN" altLang="zh-CN" sz="2000" dirty="0">
                <a:solidFill>
                  <a:schemeClr val="tx1">
                    <a:lumMod val="60000"/>
                    <a:lumOff val="40000"/>
                  </a:schemeClr>
                </a:solidFill>
                <a:sym typeface="+mn-ea"/>
              </a:rPr>
              <a:t>数据库下的</a:t>
            </a:r>
            <a:r>
              <a:rPr lang="en-US" altLang="zh-CN" sz="2000" dirty="0">
                <a:solidFill>
                  <a:schemeClr val="tx1">
                    <a:lumMod val="60000"/>
                    <a:lumOff val="40000"/>
                  </a:schemeClr>
                </a:solidFill>
                <a:sym typeface="+mn-ea"/>
              </a:rPr>
              <a:t>triggers</a:t>
            </a:r>
            <a:r>
              <a:rPr lang="zh-CN" altLang="zh-CN" sz="2000" dirty="0">
                <a:solidFill>
                  <a:schemeClr val="tx1">
                    <a:lumMod val="60000"/>
                    <a:lumOff val="40000"/>
                  </a:schemeClr>
                </a:solidFill>
                <a:sym typeface="+mn-ea"/>
              </a:rPr>
              <a:t>表中。查询</a:t>
            </a:r>
            <a:r>
              <a:rPr lang="en-US" altLang="zh-CN" sz="2000" dirty="0">
                <a:solidFill>
                  <a:schemeClr val="tx1">
                    <a:lumMod val="60000"/>
                    <a:lumOff val="40000"/>
                  </a:schemeClr>
                </a:solidFill>
                <a:sym typeface="+mn-ea"/>
              </a:rPr>
              <a:t>triggers</a:t>
            </a:r>
            <a:r>
              <a:rPr lang="zh-CN" altLang="zh-CN" sz="2000" dirty="0">
                <a:solidFill>
                  <a:schemeClr val="tx1">
                    <a:lumMod val="60000"/>
                    <a:lumOff val="40000"/>
                  </a:schemeClr>
                </a:solidFill>
                <a:sym typeface="+mn-ea"/>
              </a:rPr>
              <a:t>表，可以查看到数据库中所有触发器的详细信息。查询的语句如下。</a:t>
            </a:r>
            <a:endParaRPr lang="en-US" altLang="zh-CN" sz="2000" dirty="0">
              <a:solidFill>
                <a:schemeClr val="tx1">
                  <a:lumMod val="60000"/>
                  <a:lumOff val="40000"/>
                </a:schemeClr>
              </a:solidFill>
              <a:sym typeface="+mn-ea"/>
            </a:endParaRPr>
          </a:p>
          <a:p>
            <a:pPr marL="177800" lvl="2" indent="450850">
              <a:lnSpc>
                <a:spcPct val="150000"/>
              </a:lnSpc>
              <a:buNone/>
            </a:pPr>
            <a:r>
              <a:rPr lang="en-US" altLang="zh-CN" sz="2000" dirty="0">
                <a:solidFill>
                  <a:schemeClr val="tx1">
                    <a:lumMod val="60000"/>
                    <a:lumOff val="40000"/>
                  </a:schemeClr>
                </a:solidFill>
                <a:sym typeface="+mn-ea"/>
              </a:rPr>
              <a:t>SELECT * FROM </a:t>
            </a:r>
            <a:r>
              <a:rPr lang="en-US" altLang="zh-CN" sz="2000" dirty="0" err="1">
                <a:solidFill>
                  <a:schemeClr val="tx1">
                    <a:lumMod val="60000"/>
                    <a:lumOff val="40000"/>
                  </a:schemeClr>
                </a:solidFill>
                <a:sym typeface="+mn-ea"/>
              </a:rPr>
              <a:t>information_schema.triggers;</a:t>
            </a:r>
            <a:endParaRPr lang="zh-CN" altLang="zh-CN" dirty="0">
              <a:sym typeface="+mn-ea"/>
            </a:endParaRPr>
          </a:p>
        </p:txBody>
      </p:sp>
      <p:sp>
        <p:nvSpPr>
          <p:cNvPr id="5" name="标题 1"/>
          <p:cNvSpPr>
            <a:spLocks noGrp="1"/>
          </p:cNvSpPr>
          <p:nvPr>
            <p:ph type="title"/>
          </p:nvPr>
        </p:nvSpPr>
        <p:spPr>
          <a:xfrm>
            <a:off x="1015683" y="217012"/>
            <a:ext cx="5791200" cy="757237"/>
          </a:xfrm>
        </p:spPr>
        <p:txBody>
          <a:bodyPr/>
          <a:p>
            <a:pPr eaLnBrk="1" hangingPunct="1"/>
            <a:r>
              <a:rPr lang="zh-CN" altLang="en-US" sz="2800" dirty="0">
                <a:solidFill>
                  <a:srgbClr val="660033"/>
                </a:solidFill>
                <a:latin typeface="+mn-lt"/>
                <a:ea typeface="+mn-ea"/>
                <a:cs typeface="+mn-cs"/>
              </a:rPr>
              <a:t>（三）查看触发器</a:t>
            </a:r>
            <a:endParaRPr lang="en-US" altLang="zh-CN" sz="2800" dirty="0">
              <a:solidFill>
                <a:srgbClr val="660033"/>
              </a:solidFill>
              <a:latin typeface="+mn-lt"/>
              <a:ea typeface="+mn-ea"/>
              <a:cs typeface="+mn-cs"/>
            </a:endParaRPr>
          </a:p>
        </p:txBody>
      </p:sp>
      <p:sp>
        <p:nvSpPr>
          <p:cNvPr id="2" name="文本框 1"/>
          <p:cNvSpPr txBox="1"/>
          <p:nvPr/>
        </p:nvSpPr>
        <p:spPr>
          <a:xfrm>
            <a:off x="2339975" y="3861435"/>
            <a:ext cx="6181090" cy="2168525"/>
          </a:xfrm>
          <a:prstGeom prst="rect">
            <a:avLst/>
          </a:prstGeom>
          <a:noFill/>
        </p:spPr>
        <p:txBody>
          <a:bodyPr wrap="square" rtlCol="0" anchor="t">
            <a:spAutoFit/>
          </a:bodyPr>
          <a:p>
            <a:pPr marL="177800" lvl="2" indent="450850">
              <a:lnSpc>
                <a:spcPct val="150000"/>
              </a:lnSpc>
              <a:buNone/>
            </a:pPr>
            <a:r>
              <a:rPr lang="zh-CN" altLang="zh-CN" dirty="0">
                <a:solidFill>
                  <a:schemeClr val="tx1">
                    <a:lumMod val="60000"/>
                    <a:lumOff val="40000"/>
                  </a:schemeClr>
                </a:solidFill>
                <a:sym typeface="+mn-ea"/>
              </a:rPr>
              <a:t>也可以查询指定触发器的详细信息，其语句的基本格式如下。</a:t>
            </a:r>
            <a:endParaRPr lang="zh-CN" altLang="zh-CN" dirty="0">
              <a:solidFill>
                <a:schemeClr val="tx1">
                  <a:lumMod val="60000"/>
                  <a:lumOff val="40000"/>
                </a:schemeClr>
              </a:solidFill>
            </a:endParaRPr>
          </a:p>
          <a:p>
            <a:pPr marL="177800" lvl="2" indent="450850">
              <a:lnSpc>
                <a:spcPct val="150000"/>
              </a:lnSpc>
              <a:buNone/>
            </a:pPr>
            <a:r>
              <a:rPr lang="en-US" altLang="zh-CN" dirty="0">
                <a:solidFill>
                  <a:schemeClr val="tx1">
                    <a:lumMod val="60000"/>
                    <a:lumOff val="40000"/>
                  </a:schemeClr>
                </a:solidFill>
                <a:sym typeface="+mn-ea"/>
              </a:rPr>
              <a:t>SELECT * FROM </a:t>
            </a:r>
            <a:r>
              <a:rPr lang="en-US" altLang="zh-CN" dirty="0" err="1">
                <a:solidFill>
                  <a:schemeClr val="tx1">
                    <a:lumMod val="60000"/>
                    <a:lumOff val="40000"/>
                  </a:schemeClr>
                </a:solidFill>
                <a:sym typeface="+mn-ea"/>
              </a:rPr>
              <a:t>information_schema.triggers</a:t>
            </a:r>
            <a:r>
              <a:rPr lang="en-US" altLang="zh-CN" dirty="0">
                <a:solidFill>
                  <a:schemeClr val="tx1">
                    <a:lumMod val="60000"/>
                    <a:lumOff val="40000"/>
                  </a:schemeClr>
                </a:solidFill>
                <a:sym typeface="+mn-ea"/>
              </a:rPr>
              <a:t> WHERE </a:t>
            </a:r>
            <a:r>
              <a:rPr lang="en-US" altLang="zh-CN" dirty="0" err="1">
                <a:solidFill>
                  <a:schemeClr val="tx1">
                    <a:lumMod val="60000"/>
                    <a:lumOff val="40000"/>
                  </a:schemeClr>
                </a:solidFill>
                <a:sym typeface="+mn-ea"/>
              </a:rPr>
              <a:t>trigger_name</a:t>
            </a:r>
            <a:r>
              <a:rPr lang="en-US" altLang="zh-CN" dirty="0">
                <a:solidFill>
                  <a:schemeClr val="tx1">
                    <a:lumMod val="60000"/>
                    <a:lumOff val="40000"/>
                  </a:schemeClr>
                </a:solidFill>
                <a:sym typeface="+mn-ea"/>
              </a:rPr>
              <a:t>='</a:t>
            </a:r>
            <a:r>
              <a:rPr lang="zh-CN" altLang="zh-CN" dirty="0">
                <a:solidFill>
                  <a:schemeClr val="tx1">
                    <a:lumMod val="60000"/>
                    <a:lumOff val="40000"/>
                  </a:schemeClr>
                </a:solidFill>
                <a:sym typeface="+mn-ea"/>
              </a:rPr>
              <a:t>触发器名称</a:t>
            </a:r>
            <a:r>
              <a:rPr lang="en-US" altLang="zh-CN" dirty="0">
                <a:solidFill>
                  <a:schemeClr val="tx1">
                    <a:lumMod val="60000"/>
                    <a:lumOff val="40000"/>
                  </a:schemeClr>
                </a:solidFill>
                <a:sym typeface="+mn-ea"/>
              </a:rPr>
              <a:t>';</a:t>
            </a:r>
            <a:endParaRPr lang="zh-CN" altLang="zh-CN" dirty="0">
              <a:solidFill>
                <a:schemeClr val="tx1">
                  <a:lumMod val="60000"/>
                  <a:lumOff val="40000"/>
                </a:schemeClr>
              </a:solidFill>
            </a:endParaRPr>
          </a:p>
          <a:p>
            <a:pPr marL="177800" lvl="2" indent="450850">
              <a:lnSpc>
                <a:spcPct val="150000"/>
              </a:lnSpc>
              <a:buNone/>
            </a:pPr>
            <a:r>
              <a:rPr lang="zh-CN" altLang="zh-CN" dirty="0">
                <a:solidFill>
                  <a:schemeClr val="tx1">
                    <a:lumMod val="60000"/>
                    <a:lumOff val="40000"/>
                  </a:schemeClr>
                </a:solidFill>
                <a:sym typeface="+mn-ea"/>
              </a:rPr>
              <a:t>其中，触发器名称要用单引号（‘’）引起来。</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xEl>
                                              <p:pRg st="4294967295" end="4294967295"/>
                                            </p:txEl>
                                          </p:spTgt>
                                        </p:tgtEl>
                                        <p:attrNameLst>
                                          <p:attrName>style.visibility</p:attrName>
                                        </p:attrNameLst>
                                      </p:cBhvr>
                                      <p:to>
                                        <p:strVal val="visible"/>
                                      </p:to>
                                    </p:set>
                                    <p:animEffect transition="in" filter="blinds(horizontal)">
                                      <p:cBhvr>
                                        <p:cTn id="7" dur="500"/>
                                        <p:tgtEl>
                                          <p:spTgt spid="7171">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xEl>
                                              <p:pRg st="0" end="0"/>
                                            </p:txEl>
                                          </p:spTgt>
                                        </p:tgtEl>
                                        <p:attrNameLst>
                                          <p:attrName>style.visibility</p:attrName>
                                        </p:attrNameLst>
                                      </p:cBhvr>
                                      <p:to>
                                        <p:strVal val="visible"/>
                                      </p:to>
                                    </p:set>
                                    <p:animEffect transition="in" filter="blinds(horizontal)">
                                      <p:cBhvr>
                                        <p:cTn id="12" dur="500"/>
                                        <p:tgtEl>
                                          <p:spTgt spid="717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17" dur="500"/>
                                        <p:tgtEl>
                                          <p:spTgt spid="717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71">
                                            <p:txEl>
                                              <p:pRg st="0" end="0"/>
                                            </p:txEl>
                                          </p:spTgt>
                                        </p:tgtEl>
                                        <p:attrNameLst>
                                          <p:attrName>style.visibility</p:attrName>
                                        </p:attrNameLst>
                                      </p:cBhvr>
                                      <p:to>
                                        <p:strVal val="visible"/>
                                      </p:to>
                                    </p:set>
                                    <p:animEffect transition="in" filter="blinds(horizontal)">
                                      <p:cBhvr>
                                        <p:cTn id="22" dur="500"/>
                                        <p:tgtEl>
                                          <p:spTgt spid="7171">
                                            <p:txEl>
                                              <p:pRg st="0" end="0"/>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171">
                                            <p:txEl>
                                              <p:pRg st="1" end="1"/>
                                            </p:txEl>
                                          </p:spTgt>
                                        </p:tgtEl>
                                        <p:attrNameLst>
                                          <p:attrName>style.visibility</p:attrName>
                                        </p:attrNameLst>
                                      </p:cBhvr>
                                      <p:to>
                                        <p:strVal val="visible"/>
                                      </p:to>
                                    </p:set>
                                    <p:animEffect transition="in" filter="blinds(horizontal)">
                                      <p:cBhvr>
                                        <p:cTn id="25" dur="500"/>
                                        <p:tgtEl>
                                          <p:spTgt spid="7171">
                                            <p:txEl>
                                              <p:pRg st="1" end="1"/>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171">
                                            <p:txEl>
                                              <p:pRg st="2" end="2"/>
                                            </p:txEl>
                                          </p:spTgt>
                                        </p:tgtEl>
                                        <p:attrNameLst>
                                          <p:attrName>style.visibility</p:attrName>
                                        </p:attrNameLst>
                                      </p:cBhvr>
                                      <p:to>
                                        <p:strVal val="visible"/>
                                      </p:to>
                                    </p:set>
                                    <p:animEffect transition="in" filter="blinds(horizontal)">
                                      <p:cBhvr>
                                        <p:cTn id="28" dur="500"/>
                                        <p:tgtEl>
                                          <p:spTgt spid="717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P spid="5" grpId="0" bldLvl="0" animBg="1"/>
    </p:bldLst>
  </p:timing>
</p:sld>
</file>

<file path=ppt/tags/tag1.xml><?xml version="1.0" encoding="utf-8"?>
<p:tagLst xmlns:p="http://schemas.openxmlformats.org/presentationml/2006/main">
  <p:tag name="KSO_WM_UNIT_TABLE_BEAUTIFY" val="smartTable{e46eaeaa-0770-4b94-bad9-762b52a4cf0c}"/>
</p:tagLst>
</file>

<file path=ppt/tags/tag2.xml><?xml version="1.0" encoding="utf-8"?>
<p:tagLst xmlns:p="http://schemas.openxmlformats.org/presentationml/2006/main">
  <p:tag name="KSO_WM_UNIT_TABLE_BEAUTIFY" val="smartTable{b3fa4f3c-30ca-4725-9d55-acd38b0cf455}"/>
</p:tagLst>
</file>

<file path=ppt/theme/theme1.xml><?xml version="1.0" encoding="utf-8"?>
<a:theme xmlns:a="http://schemas.openxmlformats.org/drawingml/2006/main" name="卷草阳台">
  <a:themeElements>
    <a:clrScheme name="卷草阳台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卷草阳台">
      <a:majorFont>
        <a:latin typeface="Arial"/>
        <a:ea typeface="黑体"/>
        <a:cs typeface=""/>
      </a:majorFont>
      <a:minorFont>
        <a:latin typeface="Arial Rounded MT Bold"/>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卷草阳台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卷草阳台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卷草阳台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卷草阳台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卷草阳台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卷草阳台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卷草阳台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卷草阳台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卷草阳台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卷草阳台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卷草阳台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卷草阳台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7037</Words>
  <Application>WPS 演示</Application>
  <PresentationFormat>全屏显示(4:3)</PresentationFormat>
  <Paragraphs>753</Paragraphs>
  <Slides>35</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35</vt:i4>
      </vt:variant>
    </vt:vector>
  </HeadingPairs>
  <TitlesOfParts>
    <vt:vector size="55" baseType="lpstr">
      <vt:lpstr>Arial</vt:lpstr>
      <vt:lpstr>宋体</vt:lpstr>
      <vt:lpstr>Wingdings</vt:lpstr>
      <vt:lpstr>黑体</vt:lpstr>
      <vt:lpstr>Arial Black</vt:lpstr>
      <vt:lpstr>Wingdings</vt:lpstr>
      <vt:lpstr>华文新魏</vt:lpstr>
      <vt:lpstr>微软雅黑</vt:lpstr>
      <vt:lpstr>楷体</vt:lpstr>
      <vt:lpstr>方正宋一简体</vt:lpstr>
      <vt:lpstr>Times New Roman</vt:lpstr>
      <vt:lpstr>Arial Rounded MT Bold</vt:lpstr>
      <vt:lpstr>Calibri</vt:lpstr>
      <vt:lpstr>Arial Unicode MS</vt:lpstr>
      <vt:lpstr>方正书宋简体</vt:lpstr>
      <vt:lpstr>Courier New</vt:lpstr>
      <vt:lpstr>华文中宋</vt:lpstr>
      <vt:lpstr>Verdana</vt:lpstr>
      <vt:lpstr>Arial</vt:lpstr>
      <vt:lpstr>卷草阳台</vt:lpstr>
      <vt:lpstr>PowerPoint 演示文稿</vt:lpstr>
      <vt:lpstr>（一）触发器概述</vt:lpstr>
      <vt:lpstr>（一）触发器概述</vt:lpstr>
      <vt:lpstr>（二）创建触发器</vt:lpstr>
      <vt:lpstr>（二）创建触发器</vt:lpstr>
      <vt:lpstr>（二）创建触发器</vt:lpstr>
      <vt:lpstr>（二）创建触发器</vt:lpstr>
      <vt:lpstr>（三）查看触发器</vt:lpstr>
      <vt:lpstr>（三）查看触发器</vt:lpstr>
      <vt:lpstr>（三）查看触发器</vt:lpstr>
      <vt:lpstr>（四）删除触发器</vt:lpstr>
      <vt:lpstr>任务7-3  创建与使用触发器</vt:lpstr>
      <vt:lpstr>任务7-3  创建与使用触发器</vt:lpstr>
      <vt:lpstr>任务7-4  掌握事务、锁的概念和应用</vt:lpstr>
      <vt:lpstr>（一）事务概述</vt:lpstr>
      <vt:lpstr>（二）事务的ACID特性</vt:lpstr>
      <vt:lpstr>（三）事务的定义</vt:lpstr>
      <vt:lpstr>（三）事务的定义</vt:lpstr>
      <vt:lpstr>（三）事务的定义</vt:lpstr>
      <vt:lpstr>（三）事务的定义</vt:lpstr>
      <vt:lpstr>（四）事务并发操作引起的问题</vt:lpstr>
      <vt:lpstr>（四）事务并发操作引起的问题</vt:lpstr>
      <vt:lpstr>（四）事务并发操作引起的问题</vt:lpstr>
      <vt:lpstr>（四）事务并发操作引起的问题</vt:lpstr>
      <vt:lpstr>（六）MySQL的锁定机制</vt:lpstr>
      <vt:lpstr>PowerPoint 演示文稿</vt:lpstr>
      <vt:lpstr>PowerPoint 演示文稿</vt:lpstr>
      <vt:lpstr>PowerPoint 演示文稿</vt:lpstr>
      <vt:lpstr>PowerPoint 演示文稿</vt:lpstr>
      <vt:lpstr>（七）活锁和死锁</vt:lpstr>
      <vt:lpstr>（七）活锁和死锁</vt:lpstr>
      <vt:lpstr>（七）活锁和死锁</vt:lpstr>
      <vt:lpstr>任务8-4  掌握事务、锁的概念和应用</vt:lpstr>
      <vt:lpstr>项目总结</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天道酬勤</cp:lastModifiedBy>
  <cp:revision>87</cp:revision>
  <dcterms:created xsi:type="dcterms:W3CDTF">2018-05-15T01:26:00Z</dcterms:created>
  <dcterms:modified xsi:type="dcterms:W3CDTF">2022-04-26T03:29:09Z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2052-11.1.0.11566</vt:lpwstr>
  </property>
  <property fmtid="{D5CDD505-2E9C-101B-9397-08002B2CF9AE}" pid="3" name="ICV">
    <vt:lpwstr>258D61AC493C411981C9B1556C42FCDC</vt:lpwstr>
  </property>
</Properties>
</file>