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87"/>
  </p:notesMasterIdLst>
  <p:handoutMasterIdLst>
    <p:handoutMasterId r:id="rId88"/>
  </p:handoutMasterIdLst>
  <p:sldIdLst>
    <p:sldId id="256" r:id="rId3"/>
    <p:sldId id="270" r:id="rId4"/>
    <p:sldId id="331" r:id="rId5"/>
    <p:sldId id="312" r:id="rId6"/>
    <p:sldId id="313" r:id="rId7"/>
    <p:sldId id="314" r:id="rId8"/>
    <p:sldId id="315" r:id="rId9"/>
    <p:sldId id="316" r:id="rId10"/>
    <p:sldId id="317" r:id="rId11"/>
    <p:sldId id="318" r:id="rId12"/>
    <p:sldId id="319" r:id="rId13"/>
    <p:sldId id="320" r:id="rId14"/>
    <p:sldId id="322" r:id="rId15"/>
    <p:sldId id="324" r:id="rId16"/>
    <p:sldId id="323" r:id="rId17"/>
    <p:sldId id="325" r:id="rId18"/>
    <p:sldId id="326" r:id="rId19"/>
    <p:sldId id="327" r:id="rId20"/>
    <p:sldId id="328" r:id="rId21"/>
    <p:sldId id="329" r:id="rId22"/>
    <p:sldId id="332" r:id="rId23"/>
    <p:sldId id="330"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5" r:id="rId85"/>
    <p:sldId id="259" r:id="rId86"/>
  </p:sldIdLst>
  <p:sldSz cx="9144000" cy="6858000" type="screen4x3"/>
  <p:notesSz cx="6858000" cy="9144000"/>
  <p:defaultTextStyle>
    <a:defPPr>
      <a:defRPr lang="zh-CN"/>
    </a:defPPr>
    <a:lvl1pPr algn="ctr" rtl="0" eaLnBrk="0" fontAlgn="base" hangingPunct="0">
      <a:lnSpc>
        <a:spcPct val="90000"/>
      </a:lnSpc>
      <a:spcBef>
        <a:spcPct val="2000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eaLnBrk="0" fontAlgn="base" hangingPunct="0">
      <a:lnSpc>
        <a:spcPct val="90000"/>
      </a:lnSpc>
      <a:spcBef>
        <a:spcPct val="2000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eaLnBrk="0" fontAlgn="base" hangingPunct="0">
      <a:lnSpc>
        <a:spcPct val="90000"/>
      </a:lnSpc>
      <a:spcBef>
        <a:spcPct val="2000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eaLnBrk="0" fontAlgn="base" hangingPunct="0">
      <a:lnSpc>
        <a:spcPct val="90000"/>
      </a:lnSpc>
      <a:spcBef>
        <a:spcPct val="2000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eaLnBrk="0" fontAlgn="base" hangingPunct="0">
      <a:lnSpc>
        <a:spcPct val="90000"/>
      </a:lnSpc>
      <a:spcBef>
        <a:spcPct val="2000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CC00"/>
    <a:srgbClr val="FF9900"/>
    <a:srgbClr val="CC3300"/>
    <a:srgbClr val="006600"/>
    <a:srgbClr val="008000"/>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35" autoAdjust="0"/>
    <p:restoredTop sz="86355" autoAdjust="0"/>
  </p:normalViewPr>
  <p:slideViewPr>
    <p:cSldViewPr>
      <p:cViewPr varScale="1">
        <p:scale>
          <a:sx n="92" d="100"/>
          <a:sy n="92" d="100"/>
        </p:scale>
        <p:origin x="10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89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wmf"/><Relationship Id="rId1" Type="http://schemas.openxmlformats.org/officeDocument/2006/relationships/image" Target="../media/image37.emf"/><Relationship Id="rId6" Type="http://schemas.openxmlformats.org/officeDocument/2006/relationships/image" Target="../media/image42.wmf"/><Relationship Id="rId5" Type="http://schemas.openxmlformats.org/officeDocument/2006/relationships/image" Target="../media/image41.e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6.wmf"/><Relationship Id="rId7" Type="http://schemas.openxmlformats.org/officeDocument/2006/relationships/image" Target="../media/image69.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59.wmf"/><Relationship Id="rId5" Type="http://schemas.openxmlformats.org/officeDocument/2006/relationships/image" Target="../media/image68.wmf"/><Relationship Id="rId4" Type="http://schemas.openxmlformats.org/officeDocument/2006/relationships/image" Target="../media/image67.wmf"/><Relationship Id="rId9"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71.wmf"/><Relationship Id="rId4"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74.wmf"/><Relationship Id="rId7" Type="http://schemas.openxmlformats.org/officeDocument/2006/relationships/image" Target="../media/image5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5.wmf"/><Relationship Id="rId5" Type="http://schemas.openxmlformats.org/officeDocument/2006/relationships/image" Target="../media/image60.wmf"/><Relationship Id="rId10" Type="http://schemas.openxmlformats.org/officeDocument/2006/relationships/image" Target="../media/image77.wmf"/><Relationship Id="rId4" Type="http://schemas.openxmlformats.org/officeDocument/2006/relationships/image" Target="../media/image59.wmf"/><Relationship Id="rId9"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wmf"/><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wmf"/><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54.wmf"/><Relationship Id="rId5" Type="http://schemas.openxmlformats.org/officeDocument/2006/relationships/image" Target="../media/image89.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emf"/><Relationship Id="rId1"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10.emf"/><Relationship Id="rId1"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png"/><Relationship Id="rId5" Type="http://schemas.openxmlformats.org/officeDocument/2006/relationships/image" Target="../media/image115.wmf"/><Relationship Id="rId4"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6.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6.png"/><Relationship Id="rId1" Type="http://schemas.openxmlformats.org/officeDocument/2006/relationships/image" Target="../media/image117.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16.png"/><Relationship Id="rId1" Type="http://schemas.openxmlformats.org/officeDocument/2006/relationships/image" Target="../media/image123.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4" Type="http://schemas.openxmlformats.org/officeDocument/2006/relationships/image" Target="../media/image15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6.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e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3.png"/></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64.emf"/><Relationship Id="rId1" Type="http://schemas.openxmlformats.org/officeDocument/2006/relationships/image" Target="../media/image163.png"/></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image" Target="../media/image163.png"/></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56.emf"/><Relationship Id="rId4" Type="http://schemas.openxmlformats.org/officeDocument/2006/relationships/image" Target="../media/image17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91.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4" Type="http://schemas.openxmlformats.org/officeDocument/2006/relationships/image" Target="../media/image19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3.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4" Type="http://schemas.openxmlformats.org/officeDocument/2006/relationships/image" Target="../media/image20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a:lvl1pPr>
          </a:lstStyle>
          <a:p>
            <a:endParaRPr lang="zh-CN" altLang="en-US"/>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fld id="{1733C628-9B7D-4A80-97C9-BE69BA55D071}" type="datetimeFigureOut">
              <a:rPr lang="zh-CN" altLang="en-US"/>
              <a:pPr/>
              <a:t>2016/5/16</a:t>
            </a:fld>
            <a:endParaRPr lang="en-US" altLang="zh-CN"/>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a:lvl1pPr>
          </a:lstStyle>
          <a:p>
            <a:endParaRPr lang="en-US" altLang="zh-CN"/>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6994928E-397A-44B4-9C26-1E227A9A4178}" type="slidenum">
              <a:rPr lang="zh-CN" altLang="en-US"/>
              <a:pPr/>
              <a:t>‹#›</a:t>
            </a:fld>
            <a:endParaRPr lang="en-US" altLang="zh-CN"/>
          </a:p>
        </p:txBody>
      </p:sp>
    </p:spTree>
    <p:extLst>
      <p:ext uri="{BB962C8B-B14F-4D97-AF65-F5344CB8AC3E}">
        <p14:creationId xmlns:p14="http://schemas.microsoft.com/office/powerpoint/2010/main" val="2760598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a:lvl1pPr>
          </a:lstStyle>
          <a:p>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fld id="{E488EE6C-A9B0-49BD-AEFC-EE4A449A785D}" type="datetimeFigureOut">
              <a:rPr lang="zh-CN" altLang="en-US"/>
              <a:pPr/>
              <a:t>2016/5/16</a:t>
            </a:fld>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a:lvl1pPr>
          </a:lstStyle>
          <a:p>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859CCB80-3907-455E-812D-E4DD477C90CE}" type="slidenum">
              <a:rPr lang="zh-CN" altLang="en-US"/>
              <a:pPr/>
              <a:t>‹#›</a:t>
            </a:fld>
            <a:endParaRPr lang="en-US" altLang="zh-CN"/>
          </a:p>
        </p:txBody>
      </p:sp>
    </p:spTree>
    <p:extLst>
      <p:ext uri="{BB962C8B-B14F-4D97-AF65-F5344CB8AC3E}">
        <p14:creationId xmlns:p14="http://schemas.microsoft.com/office/powerpoint/2010/main" val="8372507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5418277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17526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2"/>
          <p:cNvSpPr>
            <a:spLocks noChangeArrowheads="1"/>
          </p:cNvSpPr>
          <p:nvPr/>
        </p:nvSpPr>
        <p:spPr bwMode="gray">
          <a:xfrm>
            <a:off x="0" y="2565400"/>
            <a:ext cx="4572000" cy="88900"/>
          </a:xfrm>
          <a:prstGeom prst="rect">
            <a:avLst/>
          </a:prstGeom>
          <a:gradFill rotWithShape="1">
            <a:gsLst>
              <a:gs pos="0">
                <a:srgbClr val="3191D3"/>
              </a:gs>
              <a:gs pos="100000">
                <a:srgbClr val="3191D3">
                  <a:gamma/>
                  <a:shade val="46275"/>
                  <a:invGamma/>
                </a:srgbClr>
              </a:gs>
            </a:gsLst>
            <a:lin ang="5400000" scaled="1"/>
          </a:gradFill>
          <a:ln w="9525">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7" name="Line 26"/>
          <p:cNvSpPr>
            <a:spLocks noChangeShapeType="1"/>
          </p:cNvSpPr>
          <p:nvPr/>
        </p:nvSpPr>
        <p:spPr bwMode="auto">
          <a:xfrm>
            <a:off x="0" y="2667000"/>
            <a:ext cx="3962400" cy="0"/>
          </a:xfrm>
          <a:prstGeom prst="line">
            <a:avLst/>
          </a:prstGeom>
          <a:noFill/>
          <a:ln w="38100">
            <a:solidFill>
              <a:srgbClr val="FFFFFF"/>
            </a:solidFill>
            <a:round/>
            <a:headEnd/>
            <a:tailEnd/>
          </a:ln>
          <a:effectLst/>
        </p:spPr>
        <p:txBody>
          <a:bodyPr/>
          <a:lstStyle/>
          <a:p>
            <a:pPr algn="l" eaLnBrk="1" hangingPunct="1">
              <a:lnSpc>
                <a:spcPct val="100000"/>
              </a:lnSpc>
              <a:spcBef>
                <a:spcPct val="0"/>
              </a:spcBef>
              <a:defRPr/>
            </a:pPr>
            <a:endParaRPr lang="zh-CN" altLang="en-US">
              <a:latin typeface="Arial" charset="0"/>
            </a:endParaRPr>
          </a:p>
        </p:txBody>
      </p:sp>
      <p:sp>
        <p:nvSpPr>
          <p:cNvPr id="8" name="Line 27"/>
          <p:cNvSpPr>
            <a:spLocks noChangeShapeType="1"/>
          </p:cNvSpPr>
          <p:nvPr/>
        </p:nvSpPr>
        <p:spPr bwMode="auto">
          <a:xfrm flipV="1">
            <a:off x="0" y="2527300"/>
            <a:ext cx="5118100" cy="3810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34"/>
          <p:cNvSpPr>
            <a:spLocks noChangeShapeType="1"/>
          </p:cNvSpPr>
          <p:nvPr/>
        </p:nvSpPr>
        <p:spPr bwMode="auto">
          <a:xfrm>
            <a:off x="0" y="2413000"/>
            <a:ext cx="6096000" cy="0"/>
          </a:xfrm>
          <a:prstGeom prst="line">
            <a:avLst/>
          </a:prstGeom>
          <a:noFill/>
          <a:ln w="38100">
            <a:solidFill>
              <a:srgbClr val="FFFFFF"/>
            </a:solidFill>
            <a:round/>
            <a:headEnd/>
            <a:tailEnd/>
          </a:ln>
          <a:effectLst/>
        </p:spPr>
        <p:txBody>
          <a:bodyPr/>
          <a:lstStyle/>
          <a:p>
            <a:pPr algn="l" eaLnBrk="1" hangingPunct="1">
              <a:lnSpc>
                <a:spcPct val="100000"/>
              </a:lnSpc>
              <a:spcBef>
                <a:spcPct val="0"/>
              </a:spcBef>
              <a:defRPr/>
            </a:pPr>
            <a:endParaRPr lang="zh-CN" altLang="en-US">
              <a:latin typeface="Arial" charset="0"/>
            </a:endParaRPr>
          </a:p>
        </p:txBody>
      </p:sp>
      <p:sp>
        <p:nvSpPr>
          <p:cNvPr id="10" name="Rectangle 22"/>
          <p:cNvSpPr>
            <a:spLocks noChangeArrowheads="1"/>
          </p:cNvSpPr>
          <p:nvPr userDrawn="1"/>
        </p:nvSpPr>
        <p:spPr bwMode="gray">
          <a:xfrm>
            <a:off x="0" y="2452688"/>
            <a:ext cx="5638800" cy="74612"/>
          </a:xfrm>
          <a:prstGeom prst="rect">
            <a:avLst/>
          </a:prstGeom>
          <a:gradFill rotWithShape="1">
            <a:gsLst>
              <a:gs pos="0">
                <a:srgbClr val="3191D3"/>
              </a:gs>
              <a:gs pos="100000">
                <a:srgbClr val="3191D3">
                  <a:gamma/>
                  <a:shade val="46275"/>
                  <a:invGamma/>
                </a:srgbClr>
              </a:gs>
            </a:gsLst>
            <a:lin ang="5400000" scaled="1"/>
          </a:gradFill>
          <a:ln w="9525">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pic>
        <p:nvPicPr>
          <p:cNvPr id="11" name="Picture 41" descr="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91500" y="3946525"/>
            <a:ext cx="971550" cy="9223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2" descr="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96125" y="4959350"/>
            <a:ext cx="985838" cy="9001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3" descr="3"/>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91500" y="4959350"/>
            <a:ext cx="97155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4" descr="4"/>
          <p:cNvPicPr>
            <a:picLocks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191500" y="5949950"/>
            <a:ext cx="97155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5" descr="5"/>
          <p:cNvPicPr>
            <a:picLocks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137400" y="5949950"/>
            <a:ext cx="97155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6" descr="6"/>
          <p:cNvPicPr>
            <a:picLocks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5981700" y="5949950"/>
            <a:ext cx="1065213" cy="900113"/>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en-US" altLang="zh-CN"/>
              <a:t>2007</a:t>
            </a:r>
            <a:r>
              <a:rPr lang="zh-CN" altLang="en-US"/>
              <a:t>年度硕士论文答辩</a:t>
            </a:r>
          </a:p>
        </p:txBody>
      </p:sp>
      <p:sp>
        <p:nvSpPr>
          <p:cNvPr id="4099"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a:t>刘青</a:t>
            </a:r>
          </a:p>
        </p:txBody>
      </p:sp>
      <p:sp>
        <p:nvSpPr>
          <p:cNvPr id="17" name="Rectangle 5"/>
          <p:cNvSpPr>
            <a:spLocks noGrp="1" noChangeArrowheads="1"/>
          </p:cNvSpPr>
          <p:nvPr>
            <p:ph type="ftr" sz="quarter" idx="10"/>
          </p:nvPr>
        </p:nvSpPr>
        <p:spPr>
          <a:xfrm>
            <a:off x="2743200" y="6172200"/>
            <a:ext cx="2895600" cy="476250"/>
          </a:xfrm>
          <a:noFill/>
          <a:ln>
            <a:miter lim="800000"/>
            <a:headEnd/>
            <a:tailEnd/>
          </a:ln>
        </p:spPr>
        <p:txBody>
          <a:bodyPr/>
          <a:lstStyle>
            <a:lvl1pPr>
              <a:defRPr sz="1400">
                <a:effectLst/>
                <a:latin typeface="Arial" panose="020B0604020202020204" pitchFamily="34" charset="0"/>
              </a:defRPr>
            </a:lvl1pPr>
          </a:lstStyle>
          <a:p>
            <a:r>
              <a:rPr lang="zh-CN" altLang="en-US"/>
              <a:t>郑州大学信息工程学院</a:t>
            </a:r>
          </a:p>
        </p:txBody>
      </p:sp>
    </p:spTree>
    <p:extLst>
      <p:ext uri="{BB962C8B-B14F-4D97-AF65-F5344CB8AC3E}">
        <p14:creationId xmlns:p14="http://schemas.microsoft.com/office/powerpoint/2010/main" val="222551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ftr" sz="quarter" idx="10"/>
          </p:nvPr>
        </p:nvSpPr>
        <p:spPr>
          <a:ln/>
        </p:spPr>
        <p:txBody>
          <a:bodyPr/>
          <a:lstStyle>
            <a:lvl1pPr>
              <a:defRPr/>
            </a:lvl1pPr>
          </a:lstStyle>
          <a:p>
            <a:fld id="{5C5CE313-FA93-45D0-9264-DD736D01E885}" type="slidenum">
              <a:rPr lang="zh-CN" altLang="en-US"/>
              <a:pPr/>
              <a:t>‹#›</a:t>
            </a:fld>
            <a:endParaRPr lang="en-US" altLang="zh-CN"/>
          </a:p>
        </p:txBody>
      </p:sp>
    </p:spTree>
    <p:extLst>
      <p:ext uri="{BB962C8B-B14F-4D97-AF65-F5344CB8AC3E}">
        <p14:creationId xmlns:p14="http://schemas.microsoft.com/office/powerpoint/2010/main" val="69736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ftr" sz="quarter" idx="10"/>
          </p:nvPr>
        </p:nvSpPr>
        <p:spPr>
          <a:ln/>
        </p:spPr>
        <p:txBody>
          <a:bodyPr/>
          <a:lstStyle>
            <a:lvl1pPr>
              <a:defRPr/>
            </a:lvl1pPr>
          </a:lstStyle>
          <a:p>
            <a:fld id="{0B3D951E-3176-4140-8A8B-807AB5A2D07D}" type="slidenum">
              <a:rPr lang="zh-CN" altLang="en-US"/>
              <a:pPr/>
              <a:t>‹#›</a:t>
            </a:fld>
            <a:endParaRPr lang="en-US" altLang="zh-CN"/>
          </a:p>
        </p:txBody>
      </p:sp>
    </p:spTree>
    <p:extLst>
      <p:ext uri="{BB962C8B-B14F-4D97-AF65-F5344CB8AC3E}">
        <p14:creationId xmlns:p14="http://schemas.microsoft.com/office/powerpoint/2010/main" val="262692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6096000" cy="381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895350" y="728663"/>
            <a:ext cx="3810000" cy="5535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857750" y="728663"/>
            <a:ext cx="3810000" cy="5535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页脚占位符 4"/>
          <p:cNvSpPr>
            <a:spLocks noGrp="1"/>
          </p:cNvSpPr>
          <p:nvPr>
            <p:ph type="ftr" sz="quarter" idx="10"/>
          </p:nvPr>
        </p:nvSpPr>
        <p:spPr>
          <a:xfrm>
            <a:off x="3124200" y="6553200"/>
            <a:ext cx="2895600" cy="244475"/>
          </a:xfrm>
        </p:spPr>
        <p:txBody>
          <a:bodyPr/>
          <a:lstStyle>
            <a:lvl1pPr>
              <a:defRPr/>
            </a:lvl1pPr>
          </a:lstStyle>
          <a:p>
            <a:fld id="{02B6F42D-40C2-4AB8-9813-FAFF0C029579}" type="slidenum">
              <a:rPr lang="zh-CN" altLang="en-US"/>
              <a:pPr/>
              <a:t>‹#›</a:t>
            </a:fld>
            <a:endParaRPr lang="en-US" altLang="zh-CN"/>
          </a:p>
        </p:txBody>
      </p:sp>
    </p:spTree>
    <p:extLst>
      <p:ext uri="{BB962C8B-B14F-4D97-AF65-F5344CB8AC3E}">
        <p14:creationId xmlns:p14="http://schemas.microsoft.com/office/powerpoint/2010/main" val="246707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152400"/>
            <a:ext cx="6096000" cy="381000"/>
          </a:xfrm>
        </p:spPr>
        <p:txBody>
          <a:bodyPr/>
          <a:lstStyle/>
          <a:p>
            <a:r>
              <a:rPr lang="zh-CN" altLang="en-US" smtClean="0"/>
              <a:t>单击此处编辑母版标题样式</a:t>
            </a:r>
            <a:endParaRPr lang="en-US"/>
          </a:p>
        </p:txBody>
      </p:sp>
      <p:sp>
        <p:nvSpPr>
          <p:cNvPr id="3" name="内容占位符 2"/>
          <p:cNvSpPr>
            <a:spLocks noGrp="1"/>
          </p:cNvSpPr>
          <p:nvPr>
            <p:ph sz="quarter" idx="1"/>
          </p:nvPr>
        </p:nvSpPr>
        <p:spPr>
          <a:xfrm>
            <a:off x="895350" y="728663"/>
            <a:ext cx="3810000" cy="26908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857750" y="728663"/>
            <a:ext cx="3810000" cy="26908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895350" y="3571875"/>
            <a:ext cx="3810000" cy="269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857750" y="3571875"/>
            <a:ext cx="3810000" cy="269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页脚占位符 6"/>
          <p:cNvSpPr>
            <a:spLocks noGrp="1"/>
          </p:cNvSpPr>
          <p:nvPr>
            <p:ph type="ftr" sz="quarter" idx="10"/>
          </p:nvPr>
        </p:nvSpPr>
        <p:spPr>
          <a:xfrm>
            <a:off x="3124200" y="6553200"/>
            <a:ext cx="2895600" cy="244475"/>
          </a:xfrm>
        </p:spPr>
        <p:txBody>
          <a:bodyPr/>
          <a:lstStyle>
            <a:lvl1pPr>
              <a:defRPr/>
            </a:lvl1pPr>
          </a:lstStyle>
          <a:p>
            <a:fld id="{AA41C21B-5344-4AC3-B53F-A2FB139C3C9E}" type="slidenum">
              <a:rPr lang="zh-CN" altLang="en-US"/>
              <a:pPr/>
              <a:t>‹#›</a:t>
            </a:fld>
            <a:endParaRPr lang="en-US" altLang="zh-CN"/>
          </a:p>
        </p:txBody>
      </p:sp>
    </p:spTree>
    <p:extLst>
      <p:ext uri="{BB962C8B-B14F-4D97-AF65-F5344CB8AC3E}">
        <p14:creationId xmlns:p14="http://schemas.microsoft.com/office/powerpoint/2010/main" val="302198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6096000" cy="381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895350" y="728663"/>
            <a:ext cx="3810000" cy="5535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857750" y="728663"/>
            <a:ext cx="3810000" cy="26908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857750" y="3571875"/>
            <a:ext cx="3810000" cy="269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10"/>
          </p:nvPr>
        </p:nvSpPr>
        <p:spPr>
          <a:xfrm>
            <a:off x="3124200" y="6553200"/>
            <a:ext cx="2895600" cy="244475"/>
          </a:xfrm>
        </p:spPr>
        <p:txBody>
          <a:bodyPr/>
          <a:lstStyle>
            <a:lvl1pPr>
              <a:defRPr/>
            </a:lvl1pPr>
          </a:lstStyle>
          <a:p>
            <a:fld id="{5CDEB371-0298-416E-8240-CEB9484E8F37}" type="slidenum">
              <a:rPr lang="zh-CN" altLang="en-US"/>
              <a:pPr/>
              <a:t>‹#›</a:t>
            </a:fld>
            <a:endParaRPr lang="en-US" altLang="zh-CN"/>
          </a:p>
        </p:txBody>
      </p:sp>
    </p:spTree>
    <p:extLst>
      <p:ext uri="{BB962C8B-B14F-4D97-AF65-F5344CB8AC3E}">
        <p14:creationId xmlns:p14="http://schemas.microsoft.com/office/powerpoint/2010/main" val="205336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6096000" cy="381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95350" y="728663"/>
            <a:ext cx="3810000" cy="5535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857750" y="728663"/>
            <a:ext cx="3810000" cy="26908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857750" y="3571875"/>
            <a:ext cx="3810000" cy="269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10"/>
          </p:nvPr>
        </p:nvSpPr>
        <p:spPr>
          <a:xfrm>
            <a:off x="3124200" y="6553200"/>
            <a:ext cx="2895600" cy="244475"/>
          </a:xfrm>
        </p:spPr>
        <p:txBody>
          <a:bodyPr/>
          <a:lstStyle>
            <a:lvl1pPr>
              <a:defRPr/>
            </a:lvl1pPr>
          </a:lstStyle>
          <a:p>
            <a:fld id="{6DF74CFD-605F-43E0-A6B8-0A21308FAA5C}" type="slidenum">
              <a:rPr lang="zh-CN" altLang="en-US"/>
              <a:pPr/>
              <a:t>‹#›</a:t>
            </a:fld>
            <a:endParaRPr lang="en-US" altLang="zh-CN"/>
          </a:p>
        </p:txBody>
      </p:sp>
    </p:spTree>
    <p:extLst>
      <p:ext uri="{BB962C8B-B14F-4D97-AF65-F5344CB8AC3E}">
        <p14:creationId xmlns:p14="http://schemas.microsoft.com/office/powerpoint/2010/main" val="310836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fld id="{B1B52723-A34A-40C0-9BB9-737F15C92C1A}" type="datetime1">
              <a:rPr lang="zh-CN" altLang="en-US"/>
              <a:pPr/>
              <a:t>2016/5/16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407331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551B5724-2CE2-4FE1-AEFB-CCA2C5522206}" type="datetime1">
              <a:rPr lang="zh-CN" altLang="en-US"/>
              <a:pPr/>
              <a:t>2016/5/16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832991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A8BCAB2-B613-45D3-85BC-EA9DCAC7C6E5}" type="datetime1">
              <a:rPr lang="zh-CN" altLang="en-US"/>
              <a:pPr/>
              <a:t>2016/5/16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508794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fld id="{F3E48306-68F8-47B1-BEAB-88D3CB90D712}" type="datetime1">
              <a:rPr lang="zh-CN" altLang="en-US"/>
              <a:pPr/>
              <a:t>2016/5/16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088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ftr" sz="quarter" idx="10"/>
          </p:nvPr>
        </p:nvSpPr>
        <p:spPr>
          <a:ln/>
        </p:spPr>
        <p:txBody>
          <a:bodyPr/>
          <a:lstStyle>
            <a:lvl1pPr>
              <a:defRPr/>
            </a:lvl1pPr>
          </a:lstStyle>
          <a:p>
            <a:fld id="{D46092CC-B090-47DE-B13F-25E4274EDA57}" type="slidenum">
              <a:rPr lang="zh-CN" altLang="en-US"/>
              <a:pPr/>
              <a:t>‹#›</a:t>
            </a:fld>
            <a:endParaRPr lang="en-US" altLang="zh-CN"/>
          </a:p>
        </p:txBody>
      </p:sp>
      <p:sp>
        <p:nvSpPr>
          <p:cNvPr id="7" name="标题 6"/>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52814632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fld id="{AB94CE92-C258-4579-AA6E-DC9F606E12F8}" type="datetime1">
              <a:rPr lang="zh-CN" altLang="en-US"/>
              <a:pPr/>
              <a:t>2016/5/16</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11050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fld id="{1C214374-2455-43F1-A18C-3878D84B98ED}" type="datetime1">
              <a:rPr lang="zh-CN" altLang="en-US"/>
              <a:pPr/>
              <a:t>2016/5/16</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164987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924093D-5269-4BC1-9A1B-0CA9CDEAAAE2}" type="datetime1">
              <a:rPr lang="zh-CN" altLang="en-US"/>
              <a:pPr/>
              <a:t>2016/5/16</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557999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0842F22-4394-490D-B836-64E6C931A219}" type="datetime1">
              <a:rPr lang="zh-CN" altLang="en-US"/>
              <a:pPr/>
              <a:t>2016/5/16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669920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4CE038F-9E9E-4E15-B0A7-A79B376FBD91}" type="datetime1">
              <a:rPr lang="zh-CN" altLang="en-US"/>
              <a:pPr/>
              <a:t>2016/5/16</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436557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D9593485-C54D-4C3C-A006-21170B842B47}" type="datetime1">
              <a:rPr lang="zh-CN" altLang="en-US"/>
              <a:pPr/>
              <a:t>2016/5/16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25117305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E6455BEE-F53A-4533-97D2-BA909517181A}" type="datetime1">
              <a:rPr lang="zh-CN" altLang="en-US"/>
              <a:pPr/>
              <a:t>2016/5/16</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7657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ftr" sz="quarter" idx="10"/>
          </p:nvPr>
        </p:nvSpPr>
        <p:spPr>
          <a:ln/>
        </p:spPr>
        <p:txBody>
          <a:bodyPr/>
          <a:lstStyle>
            <a:lvl1pPr>
              <a:defRPr/>
            </a:lvl1pPr>
          </a:lstStyle>
          <a:p>
            <a:fld id="{57DE4218-61C9-42BA-B21C-01A2970FA349}" type="slidenum">
              <a:rPr lang="zh-CN" altLang="en-US"/>
              <a:pPr/>
              <a:t>‹#›</a:t>
            </a:fld>
            <a:endParaRPr lang="en-US" altLang="zh-CN"/>
          </a:p>
        </p:txBody>
      </p:sp>
    </p:spTree>
    <p:extLst>
      <p:ext uri="{BB962C8B-B14F-4D97-AF65-F5344CB8AC3E}">
        <p14:creationId xmlns:p14="http://schemas.microsoft.com/office/powerpoint/2010/main" val="27895557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ftr" sz="quarter" idx="10"/>
          </p:nvPr>
        </p:nvSpPr>
        <p:spPr>
          <a:ln/>
        </p:spPr>
        <p:txBody>
          <a:bodyPr/>
          <a:lstStyle>
            <a:lvl1pPr>
              <a:defRPr/>
            </a:lvl1pPr>
          </a:lstStyle>
          <a:p>
            <a:fld id="{64A9B371-EA8F-4D36-9376-F5DCDEE7788C}" type="slidenum">
              <a:rPr lang="zh-CN" altLang="en-US"/>
              <a:pPr/>
              <a:t>‹#›</a:t>
            </a:fld>
            <a:endParaRPr lang="en-US" altLang="zh-CN"/>
          </a:p>
        </p:txBody>
      </p:sp>
    </p:spTree>
    <p:extLst>
      <p:ext uri="{BB962C8B-B14F-4D97-AF65-F5344CB8AC3E}">
        <p14:creationId xmlns:p14="http://schemas.microsoft.com/office/powerpoint/2010/main" val="81562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ftr" sz="quarter" idx="10"/>
          </p:nvPr>
        </p:nvSpPr>
        <p:spPr>
          <a:ln/>
        </p:spPr>
        <p:txBody>
          <a:bodyPr/>
          <a:lstStyle>
            <a:lvl1pPr>
              <a:defRPr/>
            </a:lvl1pPr>
          </a:lstStyle>
          <a:p>
            <a:fld id="{E7541C62-E60A-430A-BBAF-C16604F21A96}" type="slidenum">
              <a:rPr lang="zh-CN" altLang="en-US"/>
              <a:pPr/>
              <a:t>‹#›</a:t>
            </a:fld>
            <a:endParaRPr lang="en-US" altLang="zh-CN"/>
          </a:p>
        </p:txBody>
      </p:sp>
    </p:spTree>
    <p:extLst>
      <p:ext uri="{BB962C8B-B14F-4D97-AF65-F5344CB8AC3E}">
        <p14:creationId xmlns:p14="http://schemas.microsoft.com/office/powerpoint/2010/main" val="339396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ftr" sz="quarter" idx="10"/>
          </p:nvPr>
        </p:nvSpPr>
        <p:spPr>
          <a:ln/>
        </p:spPr>
        <p:txBody>
          <a:bodyPr/>
          <a:lstStyle>
            <a:lvl1pPr>
              <a:defRPr/>
            </a:lvl1pPr>
          </a:lstStyle>
          <a:p>
            <a:fld id="{01A30F65-63D4-41EC-8652-757469630F01}" type="slidenum">
              <a:rPr lang="zh-CN" altLang="en-US"/>
              <a:pPr/>
              <a:t>‹#›</a:t>
            </a:fld>
            <a:endParaRPr lang="en-US" altLang="zh-CN"/>
          </a:p>
        </p:txBody>
      </p:sp>
    </p:spTree>
    <p:extLst>
      <p:ext uri="{BB962C8B-B14F-4D97-AF65-F5344CB8AC3E}">
        <p14:creationId xmlns:p14="http://schemas.microsoft.com/office/powerpoint/2010/main" val="4513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ftr" sz="quarter" idx="10"/>
          </p:nvPr>
        </p:nvSpPr>
        <p:spPr>
          <a:ln/>
        </p:spPr>
        <p:txBody>
          <a:bodyPr/>
          <a:lstStyle>
            <a:lvl1pPr>
              <a:defRPr/>
            </a:lvl1pPr>
          </a:lstStyle>
          <a:p>
            <a:fld id="{3170AFF0-3FDC-48C5-A8B4-181F5F2136BF}" type="slidenum">
              <a:rPr lang="zh-CN" altLang="en-US"/>
              <a:pPr/>
              <a:t>‹#›</a:t>
            </a:fld>
            <a:endParaRPr lang="en-US" altLang="zh-CN"/>
          </a:p>
        </p:txBody>
      </p:sp>
    </p:spTree>
    <p:extLst>
      <p:ext uri="{BB962C8B-B14F-4D97-AF65-F5344CB8AC3E}">
        <p14:creationId xmlns:p14="http://schemas.microsoft.com/office/powerpoint/2010/main" val="221256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ftr" sz="quarter" idx="10"/>
          </p:nvPr>
        </p:nvSpPr>
        <p:spPr>
          <a:ln/>
        </p:spPr>
        <p:txBody>
          <a:bodyPr/>
          <a:lstStyle>
            <a:lvl1pPr>
              <a:defRPr/>
            </a:lvl1pPr>
          </a:lstStyle>
          <a:p>
            <a:fld id="{4CA7CEFF-AE2F-4DAB-881E-177B25655D1B}" type="slidenum">
              <a:rPr lang="zh-CN" altLang="en-US"/>
              <a:pPr/>
              <a:t>‹#›</a:t>
            </a:fld>
            <a:endParaRPr lang="en-US" altLang="zh-CN"/>
          </a:p>
        </p:txBody>
      </p:sp>
    </p:spTree>
    <p:extLst>
      <p:ext uri="{BB962C8B-B14F-4D97-AF65-F5344CB8AC3E}">
        <p14:creationId xmlns:p14="http://schemas.microsoft.com/office/powerpoint/2010/main" val="109496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ftr" sz="quarter" idx="10"/>
          </p:nvPr>
        </p:nvSpPr>
        <p:spPr>
          <a:ln/>
        </p:spPr>
        <p:txBody>
          <a:bodyPr/>
          <a:lstStyle>
            <a:lvl1pPr>
              <a:defRPr/>
            </a:lvl1pPr>
          </a:lstStyle>
          <a:p>
            <a:fld id="{3B3DB852-B068-4E3B-A194-DCA7BBABFDD5}" type="slidenum">
              <a:rPr lang="zh-CN" altLang="en-US"/>
              <a:pPr/>
              <a:t>‹#›</a:t>
            </a:fld>
            <a:endParaRPr lang="en-US" altLang="zh-CN"/>
          </a:p>
        </p:txBody>
      </p:sp>
    </p:spTree>
    <p:extLst>
      <p:ext uri="{BB962C8B-B14F-4D97-AF65-F5344CB8AC3E}">
        <p14:creationId xmlns:p14="http://schemas.microsoft.com/office/powerpoint/2010/main" val="1900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png"/><Relationship Id="rId18" Type="http://schemas.openxmlformats.org/officeDocument/2006/relationships/image" Target="../media/image7.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17" Type="http://schemas.openxmlformats.org/officeDocument/2006/relationships/image" Target="../media/image6.jpeg"/><Relationship Id="rId2" Type="http://schemas.openxmlformats.org/officeDocument/2006/relationships/slideLayout" Target="../slideLayouts/slideLayout17.xml"/><Relationship Id="rId16" Type="http://schemas.openxmlformats.org/officeDocument/2006/relationships/image" Target="../media/image5.jpeg"/><Relationship Id="rId20" Type="http://schemas.openxmlformats.org/officeDocument/2006/relationships/image" Target="../media/image9.jpe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4.jpeg"/><Relationship Id="rId10" Type="http://schemas.openxmlformats.org/officeDocument/2006/relationships/slideLayout" Target="../slideLayouts/slideLayout25.xml"/><Relationship Id="rId19" Type="http://schemas.openxmlformats.org/officeDocument/2006/relationships/image" Target="../media/image8.jpe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5" name="Picture 31" descr="atmos"/>
          <p:cNvPicPr>
            <a:picLocks noChangeAspect="1" noChangeArrowheads="1"/>
          </p:cNvPicPr>
          <p:nvPr userDrawn="1"/>
        </p:nvPicPr>
        <p:blipFill>
          <a:blip r:embed="rId17">
            <a:lum bright="1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57" name="Rectangle 33"/>
          <p:cNvSpPr>
            <a:spLocks noChangeArrowheads="1"/>
          </p:cNvSpPr>
          <p:nvPr/>
        </p:nvSpPr>
        <p:spPr bwMode="gray">
          <a:xfrm>
            <a:off x="838200" y="685800"/>
            <a:ext cx="8305800" cy="5562600"/>
          </a:xfrm>
          <a:prstGeom prst="rect">
            <a:avLst/>
          </a:prstGeom>
          <a:gradFill rotWithShape="1">
            <a:gsLst>
              <a:gs pos="0">
                <a:srgbClr val="81CFEB">
                  <a:alpha val="19000"/>
                </a:srgbClr>
              </a:gs>
              <a:gs pos="100000">
                <a:srgbClr val="81CFEB">
                  <a:gamma/>
                  <a:tint val="0"/>
                  <a:invGamma/>
                </a:srgbClr>
              </a:gs>
            </a:gsLst>
            <a:lin ang="5400000" scaled="1"/>
          </a:gradFill>
          <a:ln w="0"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pic>
        <p:nvPicPr>
          <p:cNvPr id="1035" name="Picture 11" descr="a_1"/>
          <p:cNvPicPr>
            <a:picLocks noChangeAspect="1" noChangeArrowheads="1"/>
          </p:cNvPicPr>
          <p:nvPr/>
        </p:nvPicPr>
        <p:blipFill>
          <a:blip r:embed="rId18">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gray">
          <a:xfrm>
            <a:off x="0" y="0"/>
            <a:ext cx="9144000" cy="685800"/>
          </a:xfrm>
          <a:prstGeom prst="rect">
            <a:avLst/>
          </a:prstGeom>
          <a:gradFill rotWithShape="1">
            <a:gsLst>
              <a:gs pos="0">
                <a:srgbClr val="81CFEB"/>
              </a:gs>
              <a:gs pos="100000">
                <a:srgbClr val="81CFEB">
                  <a:gamma/>
                  <a:tint val="0"/>
                  <a:invGamma/>
                </a:srgbClr>
              </a:gs>
            </a:gsLst>
            <a:lin ang="5400000" scaled="1"/>
          </a:gradFill>
          <a:ln w="0"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34"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grpSp>
        <p:nvGrpSpPr>
          <p:cNvPr id="2" name="Group 31"/>
          <p:cNvGrpSpPr>
            <a:grpSpLocks/>
          </p:cNvGrpSpPr>
          <p:nvPr/>
        </p:nvGrpSpPr>
        <p:grpSpPr bwMode="auto">
          <a:xfrm rot="10800000">
            <a:off x="8382000" y="0"/>
            <a:ext cx="762000" cy="685800"/>
            <a:chOff x="5216" y="628"/>
            <a:chExt cx="546" cy="543"/>
          </a:xfrm>
        </p:grpSpPr>
        <p:sp>
          <p:nvSpPr>
            <p:cNvPr id="1038" name="Rectangle 14"/>
            <p:cNvSpPr>
              <a:spLocks noChangeArrowheads="1"/>
            </p:cNvSpPr>
            <p:nvPr userDrawn="1"/>
          </p:nvSpPr>
          <p:spPr bwMode="gray">
            <a:xfrm rot="-5400000">
              <a:off x="5219" y="627"/>
              <a:ext cx="165" cy="168"/>
            </a:xfrm>
            <a:prstGeom prst="rect">
              <a:avLst/>
            </a:prstGeom>
            <a:solidFill>
              <a:srgbClr val="297CDD">
                <a:alpha val="89999"/>
              </a:srgbClr>
            </a:solidFill>
            <a:ln w="19050" algn="ctr">
              <a:solidFill>
                <a:schemeClr val="bg1">
                  <a:alpha val="70000"/>
                </a:schemeClr>
              </a:solid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39" name="Rectangle 15"/>
            <p:cNvSpPr>
              <a:spLocks noChangeArrowheads="1"/>
            </p:cNvSpPr>
            <p:nvPr userDrawn="1"/>
          </p:nvSpPr>
          <p:spPr bwMode="gray">
            <a:xfrm rot="-5400000">
              <a:off x="5408" y="627"/>
              <a:ext cx="165" cy="168"/>
            </a:xfrm>
            <a:prstGeom prst="rect">
              <a:avLst/>
            </a:prstGeom>
            <a:solidFill>
              <a:srgbClr val="297CDD">
                <a:alpha val="60001"/>
              </a:srgbClr>
            </a:solidFill>
            <a:ln w="19050" algn="ctr">
              <a:solidFill>
                <a:schemeClr val="bg1">
                  <a:alpha val="70000"/>
                </a:schemeClr>
              </a:solid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40" name="Rectangle 16"/>
            <p:cNvSpPr>
              <a:spLocks noChangeArrowheads="1"/>
            </p:cNvSpPr>
            <p:nvPr userDrawn="1"/>
          </p:nvSpPr>
          <p:spPr bwMode="gray">
            <a:xfrm rot="-5400000">
              <a:off x="5595" y="627"/>
              <a:ext cx="165" cy="168"/>
            </a:xfrm>
            <a:prstGeom prst="rect">
              <a:avLst/>
            </a:prstGeom>
            <a:solidFill>
              <a:srgbClr val="297CDD">
                <a:alpha val="85001"/>
              </a:srgbClr>
            </a:solidFill>
            <a:ln w="19050" algn="ctr">
              <a:solidFill>
                <a:schemeClr val="bg1">
                  <a:alpha val="70000"/>
                </a:schemeClr>
              </a:solid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41"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000"/>
                </a:schemeClr>
              </a:solid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42" name="Rectangle 18"/>
            <p:cNvSpPr>
              <a:spLocks noChangeArrowheads="1"/>
            </p:cNvSpPr>
            <p:nvPr userDrawn="1"/>
          </p:nvSpPr>
          <p:spPr bwMode="gray">
            <a:xfrm rot="-5400000">
              <a:off x="5217" y="818"/>
              <a:ext cx="166" cy="168"/>
            </a:xfrm>
            <a:prstGeom prst="rect">
              <a:avLst/>
            </a:prstGeom>
            <a:solidFill>
              <a:srgbClr val="297CDD">
                <a:alpha val="60001"/>
              </a:srgbClr>
            </a:solidFill>
            <a:ln w="19050" algn="ctr">
              <a:solidFill>
                <a:schemeClr val="bg1">
                  <a:alpha val="70000"/>
                </a:schemeClr>
              </a:solid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43" name="Rectangle 19"/>
            <p:cNvSpPr>
              <a:spLocks noChangeArrowheads="1"/>
            </p:cNvSpPr>
            <p:nvPr userDrawn="1"/>
          </p:nvSpPr>
          <p:spPr bwMode="gray">
            <a:xfrm rot="-5400000">
              <a:off x="5218" y="1006"/>
              <a:ext cx="166" cy="168"/>
            </a:xfrm>
            <a:prstGeom prst="rect">
              <a:avLst/>
            </a:prstGeom>
            <a:solidFill>
              <a:srgbClr val="297CDD">
                <a:alpha val="89999"/>
              </a:srgbClr>
            </a:solidFill>
            <a:ln w="19050" algn="ctr">
              <a:solidFill>
                <a:schemeClr val="bg1">
                  <a:alpha val="70000"/>
                </a:schemeClr>
              </a:solid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grpSp>
      <p:sp>
        <p:nvSpPr>
          <p:cNvPr id="1050" name="Rectangle 26"/>
          <p:cNvSpPr>
            <a:spLocks noChangeArrowheads="1"/>
          </p:cNvSpPr>
          <p:nvPr/>
        </p:nvSpPr>
        <p:spPr bwMode="gray">
          <a:xfrm>
            <a:off x="269875" y="0"/>
            <a:ext cx="284163" cy="6889750"/>
          </a:xfrm>
          <a:prstGeom prst="rect">
            <a:avLst/>
          </a:prstGeom>
          <a:solidFill>
            <a:srgbClr val="4A9ACC">
              <a:alpha val="80000"/>
            </a:srgbClr>
          </a:solidFill>
          <a:ln w="28575"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51" name="Rectangle 27"/>
          <p:cNvSpPr>
            <a:spLocks noChangeArrowheads="1"/>
          </p:cNvSpPr>
          <p:nvPr/>
        </p:nvSpPr>
        <p:spPr bwMode="gray">
          <a:xfrm>
            <a:off x="-12700" y="0"/>
            <a:ext cx="330200" cy="6884988"/>
          </a:xfrm>
          <a:prstGeom prst="rect">
            <a:avLst/>
          </a:prstGeom>
          <a:gradFill rotWithShape="1">
            <a:gsLst>
              <a:gs pos="0">
                <a:srgbClr val="4A9ACC">
                  <a:gamma/>
                  <a:shade val="28627"/>
                  <a:invGamma/>
                </a:srgbClr>
              </a:gs>
              <a:gs pos="100000">
                <a:srgbClr val="4A9ACC"/>
              </a:gs>
            </a:gsLst>
            <a:lin ang="18900000" scaled="1"/>
          </a:gradFill>
          <a:ln w="28575"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52" name="Rectangle 28"/>
          <p:cNvSpPr>
            <a:spLocks noChangeArrowheads="1"/>
          </p:cNvSpPr>
          <p:nvPr/>
        </p:nvSpPr>
        <p:spPr bwMode="gray">
          <a:xfrm>
            <a:off x="749300" y="23813"/>
            <a:ext cx="71438" cy="6872287"/>
          </a:xfrm>
          <a:prstGeom prst="rect">
            <a:avLst/>
          </a:prstGeom>
          <a:solidFill>
            <a:srgbClr val="4A9ACC">
              <a:alpha val="20000"/>
            </a:srgbClr>
          </a:solidFill>
          <a:ln w="28575"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53" name="Rectangle 29"/>
          <p:cNvSpPr>
            <a:spLocks noChangeArrowheads="1"/>
          </p:cNvSpPr>
          <p:nvPr/>
        </p:nvSpPr>
        <p:spPr bwMode="gray">
          <a:xfrm>
            <a:off x="508000" y="0"/>
            <a:ext cx="168275" cy="6865938"/>
          </a:xfrm>
          <a:prstGeom prst="rect">
            <a:avLst/>
          </a:prstGeom>
          <a:solidFill>
            <a:srgbClr val="4A9ACC">
              <a:alpha val="53999"/>
            </a:srgbClr>
          </a:solidFill>
          <a:ln w="28575"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1054" name="Rectangle 30"/>
          <p:cNvSpPr>
            <a:spLocks noChangeArrowheads="1"/>
          </p:cNvSpPr>
          <p:nvPr/>
        </p:nvSpPr>
        <p:spPr bwMode="gray">
          <a:xfrm>
            <a:off x="685800" y="0"/>
            <a:ext cx="114300" cy="6872288"/>
          </a:xfrm>
          <a:prstGeom prst="rect">
            <a:avLst/>
          </a:prstGeom>
          <a:solidFill>
            <a:srgbClr val="4A9ACC">
              <a:alpha val="37000"/>
            </a:srgbClr>
          </a:solidFill>
          <a:ln w="28575"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3" name="Rectangle 27"/>
          <p:cNvSpPr>
            <a:spLocks noGrp="1" noChangeArrowheads="1"/>
          </p:cNvSpPr>
          <p:nvPr>
            <p:ph type="ftr" sz="quarter" idx="3"/>
          </p:nvPr>
        </p:nvSpPr>
        <p:spPr bwMode="auto">
          <a:xfrm>
            <a:off x="3124200" y="65532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a:effectLst>
                  <a:outerShdw blurRad="38100" dist="38100" dir="2700000" algn="tl">
                    <a:srgbClr val="C0C0C0"/>
                  </a:outerShdw>
                </a:effectLst>
                <a:latin typeface="Verdana" panose="020B0604030504040204" pitchFamily="34" charset="0"/>
                <a:cs typeface="Times New Roman" panose="02020603050405020304" pitchFamily="18" charset="0"/>
              </a:defRPr>
            </a:lvl1pPr>
          </a:lstStyle>
          <a:p>
            <a:fld id="{2BCE9EB4-450A-408F-858F-310DC99298BC}" type="slidenum">
              <a:rPr lang="zh-CN" altLang="en-US"/>
              <a:pPr/>
              <a:t>‹#›</a:t>
            </a:fld>
            <a:endParaRPr lang="en-US" altLang="zh-CN"/>
          </a:p>
        </p:txBody>
      </p:sp>
      <p:sp>
        <p:nvSpPr>
          <p:cNvPr id="5" name="Rectangle 33"/>
          <p:cNvSpPr>
            <a:spLocks noGrp="1" noChangeArrowheads="1"/>
          </p:cNvSpPr>
          <p:nvPr>
            <p:ph type="body" idx="1"/>
          </p:nvPr>
        </p:nvSpPr>
        <p:spPr bwMode="auto">
          <a:xfrm>
            <a:off x="895350" y="728663"/>
            <a:ext cx="7772400" cy="553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99"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5" r:id="rId12"/>
    <p:sldLayoutId id="2147483696" r:id="rId13"/>
    <p:sldLayoutId id="2147483697" r:id="rId14"/>
    <p:sldLayoutId id="2147483698" r:id="rId15"/>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ea typeface="华文中宋" pitchFamily="2" charset="-122"/>
        </a:defRPr>
      </a:lvl2pPr>
      <a:lvl3pPr algn="l" rtl="0" eaLnBrk="0" fontAlgn="base" hangingPunct="0">
        <a:spcBef>
          <a:spcPct val="0"/>
        </a:spcBef>
        <a:spcAft>
          <a:spcPct val="0"/>
        </a:spcAft>
        <a:defRPr sz="3200" b="1">
          <a:solidFill>
            <a:schemeClr val="tx2"/>
          </a:solidFill>
          <a:latin typeface="Arial" charset="0"/>
          <a:ea typeface="华文中宋" pitchFamily="2" charset="-122"/>
        </a:defRPr>
      </a:lvl3pPr>
      <a:lvl4pPr algn="l" rtl="0" eaLnBrk="0" fontAlgn="base" hangingPunct="0">
        <a:spcBef>
          <a:spcPct val="0"/>
        </a:spcBef>
        <a:spcAft>
          <a:spcPct val="0"/>
        </a:spcAft>
        <a:defRPr sz="3200" b="1">
          <a:solidFill>
            <a:schemeClr val="tx2"/>
          </a:solidFill>
          <a:latin typeface="Arial" charset="0"/>
          <a:ea typeface="华文中宋" pitchFamily="2" charset="-122"/>
        </a:defRPr>
      </a:lvl4pPr>
      <a:lvl5pPr algn="l" rtl="0" eaLnBrk="0" fontAlgn="base" hangingPunct="0">
        <a:spcBef>
          <a:spcPct val="0"/>
        </a:spcBef>
        <a:spcAft>
          <a:spcPct val="0"/>
        </a:spcAft>
        <a:defRPr sz="3200" b="1">
          <a:solidFill>
            <a:schemeClr val="tx2"/>
          </a:solidFill>
          <a:latin typeface="Arial" charset="0"/>
          <a:ea typeface="华文中宋" pitchFamily="2" charset="-122"/>
        </a:defRPr>
      </a:lvl5pPr>
      <a:lvl6pPr marL="457200" algn="l" rtl="0" fontAlgn="base">
        <a:spcBef>
          <a:spcPct val="0"/>
        </a:spcBef>
        <a:spcAft>
          <a:spcPct val="0"/>
        </a:spcAft>
        <a:defRPr sz="3200" b="1">
          <a:solidFill>
            <a:schemeClr val="tx2"/>
          </a:solidFill>
          <a:latin typeface="Arial" charset="0"/>
          <a:ea typeface="华文中宋" pitchFamily="2" charset="-122"/>
        </a:defRPr>
      </a:lvl6pPr>
      <a:lvl7pPr marL="914400" algn="l" rtl="0" fontAlgn="base">
        <a:spcBef>
          <a:spcPct val="0"/>
        </a:spcBef>
        <a:spcAft>
          <a:spcPct val="0"/>
        </a:spcAft>
        <a:defRPr sz="3200" b="1">
          <a:solidFill>
            <a:schemeClr val="tx2"/>
          </a:solidFill>
          <a:latin typeface="Arial" charset="0"/>
          <a:ea typeface="华文中宋" pitchFamily="2" charset="-122"/>
        </a:defRPr>
      </a:lvl7pPr>
      <a:lvl8pPr marL="1371600" algn="l" rtl="0" fontAlgn="base">
        <a:spcBef>
          <a:spcPct val="0"/>
        </a:spcBef>
        <a:spcAft>
          <a:spcPct val="0"/>
        </a:spcAft>
        <a:defRPr sz="3200" b="1">
          <a:solidFill>
            <a:schemeClr val="tx2"/>
          </a:solidFill>
          <a:latin typeface="Arial" charset="0"/>
          <a:ea typeface="华文中宋" pitchFamily="2" charset="-122"/>
        </a:defRPr>
      </a:lvl8pPr>
      <a:lvl9pPr marL="1828800" algn="l" rtl="0" fontAlgn="base">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0" fontAlgn="base" hangingPunct="0">
        <a:lnSpc>
          <a:spcPct val="115000"/>
        </a:lnSpc>
        <a:spcBef>
          <a:spcPct val="20000"/>
        </a:spcBef>
        <a:spcAft>
          <a:spcPct val="0"/>
        </a:spcAft>
        <a:defRPr sz="2800">
          <a:solidFill>
            <a:schemeClr val="tx1"/>
          </a:solidFill>
          <a:latin typeface="Times New Roman" panose="02020603050405020304" pitchFamily="18" charset="0"/>
          <a:ea typeface="+mn-ea"/>
          <a:cs typeface="+mn-cs"/>
        </a:defRPr>
      </a:lvl1pPr>
      <a:lvl2pPr marL="742950" indent="-285750" algn="l" rtl="0" eaLnBrk="0" fontAlgn="base" hangingPunct="0">
        <a:lnSpc>
          <a:spcPct val="115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descr="a_1"/>
          <p:cNvPicPr>
            <a:picLocks noChangeAspect="1" noChangeArrowheads="1"/>
          </p:cNvPicPr>
          <p:nvPr/>
        </p:nvPicPr>
        <p:blipFill>
          <a:blip r:embed="rId14">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2"/>
          <p:cNvSpPr>
            <a:spLocks noChangeArrowheads="1"/>
          </p:cNvSpPr>
          <p:nvPr/>
        </p:nvSpPr>
        <p:spPr bwMode="gray">
          <a:xfrm>
            <a:off x="0" y="2590800"/>
            <a:ext cx="9144000" cy="1066800"/>
          </a:xfrm>
          <a:prstGeom prst="rect">
            <a:avLst/>
          </a:prstGeom>
          <a:gradFill rotWithShape="1">
            <a:gsLst>
              <a:gs pos="0">
                <a:srgbClr val="3191D3"/>
              </a:gs>
              <a:gs pos="100000">
                <a:srgbClr val="3191D3">
                  <a:gamma/>
                  <a:shade val="46275"/>
                  <a:invGamma/>
                </a:srgbClr>
              </a:gs>
            </a:gsLst>
            <a:lin ang="5400000" scaled="1"/>
          </a:gradFill>
          <a:ln w="9525">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33" name="Line 26"/>
          <p:cNvSpPr>
            <a:spLocks noChangeShapeType="1"/>
          </p:cNvSpPr>
          <p:nvPr/>
        </p:nvSpPr>
        <p:spPr bwMode="auto">
          <a:xfrm>
            <a:off x="0" y="3657600"/>
            <a:ext cx="9144000" cy="0"/>
          </a:xfrm>
          <a:prstGeom prst="line">
            <a:avLst/>
          </a:prstGeom>
          <a:noFill/>
          <a:ln w="38100">
            <a:solidFill>
              <a:srgbClr val="FFFFFF"/>
            </a:solidFill>
            <a:round/>
            <a:headEnd/>
            <a:tailEnd/>
          </a:ln>
          <a:effectLst/>
        </p:spPr>
        <p:txBody>
          <a:bodyPr/>
          <a:lstStyle/>
          <a:p>
            <a:pPr algn="l" eaLnBrk="1" hangingPunct="1">
              <a:lnSpc>
                <a:spcPct val="100000"/>
              </a:lnSpc>
              <a:spcBef>
                <a:spcPct val="0"/>
              </a:spcBef>
              <a:defRPr/>
            </a:pPr>
            <a:endParaRPr lang="zh-CN" altLang="en-US">
              <a:latin typeface="Arial" charset="0"/>
            </a:endParaRPr>
          </a:p>
        </p:txBody>
      </p:sp>
      <p:sp>
        <p:nvSpPr>
          <p:cNvPr id="34" name="Line 27"/>
          <p:cNvSpPr>
            <a:spLocks noChangeShapeType="1"/>
          </p:cNvSpPr>
          <p:nvPr/>
        </p:nvSpPr>
        <p:spPr bwMode="auto">
          <a:xfrm>
            <a:off x="0" y="2590800"/>
            <a:ext cx="9144000" cy="0"/>
          </a:xfrm>
          <a:prstGeom prst="line">
            <a:avLst/>
          </a:prstGeom>
          <a:noFill/>
          <a:ln w="38100">
            <a:solidFill>
              <a:srgbClr val="FFFFFF"/>
            </a:solidFill>
            <a:round/>
            <a:headEnd/>
            <a:tailEnd/>
          </a:ln>
          <a:effectLst/>
        </p:spPr>
        <p:txBody>
          <a:bodyPr/>
          <a:lstStyle/>
          <a:p>
            <a:pPr algn="l" eaLnBrk="1" hangingPunct="1">
              <a:lnSpc>
                <a:spcPct val="100000"/>
              </a:lnSpc>
              <a:spcBef>
                <a:spcPct val="0"/>
              </a:spcBef>
              <a:defRPr/>
            </a:pPr>
            <a:endParaRPr lang="zh-CN" altLang="en-US">
              <a:latin typeface="Arial" charset="0"/>
            </a:endParaRPr>
          </a:p>
        </p:txBody>
      </p:sp>
      <p:sp>
        <p:nvSpPr>
          <p:cNvPr id="35" name="Rectangle 29"/>
          <p:cNvSpPr>
            <a:spLocks noChangeArrowheads="1"/>
          </p:cNvSpPr>
          <p:nvPr/>
        </p:nvSpPr>
        <p:spPr bwMode="gray">
          <a:xfrm>
            <a:off x="0" y="0"/>
            <a:ext cx="9142413" cy="1447800"/>
          </a:xfrm>
          <a:prstGeom prst="rect">
            <a:avLst/>
          </a:prstGeom>
          <a:gradFill rotWithShape="1">
            <a:gsLst>
              <a:gs pos="0">
                <a:srgbClr val="81CFEB">
                  <a:alpha val="19000"/>
                </a:srgbClr>
              </a:gs>
              <a:gs pos="100000">
                <a:srgbClr val="81CFEB">
                  <a:gamma/>
                  <a:tint val="0"/>
                  <a:invGamma/>
                </a:srgbClr>
              </a:gs>
            </a:gsLst>
            <a:lin ang="5400000" scaled="1"/>
          </a:gradFill>
          <a:ln w="0" algn="ctr">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36" name="Rectangle 33"/>
          <p:cNvSpPr>
            <a:spLocks noChangeArrowheads="1"/>
          </p:cNvSpPr>
          <p:nvPr/>
        </p:nvSpPr>
        <p:spPr bwMode="auto">
          <a:xfrm>
            <a:off x="0" y="990600"/>
            <a:ext cx="9144000" cy="1143000"/>
          </a:xfrm>
          <a:prstGeom prst="rect">
            <a:avLst/>
          </a:prstGeom>
          <a:solidFill>
            <a:srgbClr val="FFFFFF"/>
          </a:solidFill>
          <a:ln w="9525">
            <a:noFill/>
            <a:miter lim="800000"/>
            <a:headEnd/>
            <a:tailEnd/>
          </a:ln>
          <a:effectLst/>
        </p:spPr>
        <p:txBody>
          <a:bodyPr wrap="none" anchor="ctr"/>
          <a:lstStyle/>
          <a:p>
            <a:pPr algn="l" eaLnBrk="1" hangingPunct="1">
              <a:lnSpc>
                <a:spcPct val="100000"/>
              </a:lnSpc>
              <a:spcBef>
                <a:spcPct val="0"/>
              </a:spcBef>
              <a:defRPr/>
            </a:pPr>
            <a:endParaRPr lang="zh-CN" altLang="en-US">
              <a:latin typeface="Arial" charset="0"/>
            </a:endParaRPr>
          </a:p>
        </p:txBody>
      </p:sp>
      <p:sp>
        <p:nvSpPr>
          <p:cNvPr id="38" name="Line 34"/>
          <p:cNvSpPr>
            <a:spLocks noChangeShapeType="1"/>
          </p:cNvSpPr>
          <p:nvPr/>
        </p:nvSpPr>
        <p:spPr bwMode="auto">
          <a:xfrm>
            <a:off x="0" y="2590800"/>
            <a:ext cx="9144000" cy="0"/>
          </a:xfrm>
          <a:prstGeom prst="line">
            <a:avLst/>
          </a:prstGeom>
          <a:noFill/>
          <a:ln w="38100">
            <a:solidFill>
              <a:srgbClr val="FFFFFF"/>
            </a:solidFill>
            <a:round/>
            <a:headEnd/>
            <a:tailEnd/>
          </a:ln>
          <a:effectLst/>
        </p:spPr>
        <p:txBody>
          <a:bodyPr/>
          <a:lstStyle/>
          <a:p>
            <a:pPr algn="l" eaLnBrk="1" hangingPunct="1">
              <a:lnSpc>
                <a:spcPct val="100000"/>
              </a:lnSpc>
              <a:spcBef>
                <a:spcPct val="0"/>
              </a:spcBef>
              <a:defRPr/>
            </a:pPr>
            <a:endParaRPr lang="zh-CN" altLang="en-US">
              <a:latin typeface="Arial" charset="0"/>
            </a:endParaRPr>
          </a:p>
        </p:txBody>
      </p:sp>
      <p:sp>
        <p:nvSpPr>
          <p:cNvPr id="39"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400"/>
            </a:lvl1pPr>
          </a:lstStyle>
          <a:p>
            <a:fld id="{AC137753-49DA-451A-B086-A9B165B64861}" type="datetime1">
              <a:rPr lang="zh-CN" altLang="en-US"/>
              <a:pPr/>
              <a:t>2016/5/16</a:t>
            </a:fld>
            <a:endParaRPr lang="en-US" altLang="zh-CN"/>
          </a:p>
        </p:txBody>
      </p:sp>
      <p:sp>
        <p:nvSpPr>
          <p:cNvPr id="40" name="Rectangle 5"/>
          <p:cNvSpPr>
            <a:spLocks noGrp="1" noChangeArrowheads="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400"/>
            </a:lvl1pPr>
          </a:lstStyle>
          <a:p>
            <a:endParaRPr lang="en-US" altLang="zh-CN"/>
          </a:p>
        </p:txBody>
      </p:sp>
      <p:pic>
        <p:nvPicPr>
          <p:cNvPr id="18450" name="Picture 18" descr="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91500" y="3946525"/>
            <a:ext cx="971550" cy="922338"/>
          </a:xfrm>
          <a:prstGeom prst="rect">
            <a:avLst/>
          </a:prstGeom>
          <a:noFill/>
          <a:extLst>
            <a:ext uri="{909E8E84-426E-40DD-AFC4-6F175D3DCCD1}">
              <a14:hiddenFill xmlns:a14="http://schemas.microsoft.com/office/drawing/2010/main">
                <a:solidFill>
                  <a:srgbClr val="FFFFFF"/>
                </a:solidFill>
              </a14:hiddenFill>
            </a:ext>
          </a:extLst>
        </p:spPr>
      </p:pic>
      <p:pic>
        <p:nvPicPr>
          <p:cNvPr id="18451" name="Picture 19" descr="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096125" y="4959350"/>
            <a:ext cx="985838" cy="900113"/>
          </a:xfrm>
          <a:prstGeom prst="rect">
            <a:avLst/>
          </a:prstGeom>
          <a:noFill/>
          <a:extLst>
            <a:ext uri="{909E8E84-426E-40DD-AFC4-6F175D3DCCD1}">
              <a14:hiddenFill xmlns:a14="http://schemas.microsoft.com/office/drawing/2010/main">
                <a:solidFill>
                  <a:srgbClr val="FFFFFF"/>
                </a:solidFill>
              </a14:hiddenFill>
            </a:ext>
          </a:extLst>
        </p:spPr>
      </p:pic>
      <p:pic>
        <p:nvPicPr>
          <p:cNvPr id="18452" name="Picture 20" descr="3"/>
          <p:cNvPicPr>
            <a:picLocks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91500" y="4959350"/>
            <a:ext cx="97155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8453" name="Picture 21" descr="4"/>
          <p:cNvPicPr>
            <a:picLocks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191500" y="5949950"/>
            <a:ext cx="97155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8454" name="Picture 22" descr="5"/>
          <p:cNvPicPr>
            <a:picLocks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137400" y="5949950"/>
            <a:ext cx="97155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8455" name="Picture 23" descr="6"/>
          <p:cNvPicPr>
            <a:picLocks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81700" y="5949950"/>
            <a:ext cx="1065213" cy="9001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7.emf"/><Relationship Id="rId5" Type="http://schemas.openxmlformats.org/officeDocument/2006/relationships/oleObject" Target="../embeddings/oleObject19.bin"/><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2.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9.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6.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34.bin"/><Relationship Id="rId18" Type="http://schemas.openxmlformats.org/officeDocument/2006/relationships/image" Target="../media/image44.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1.emf"/><Relationship Id="rId17" Type="http://schemas.openxmlformats.org/officeDocument/2006/relationships/oleObject" Target="../embeddings/oleObject36.bin"/><Relationship Id="rId2" Type="http://schemas.openxmlformats.org/officeDocument/2006/relationships/slideLayout" Target="../slideLayouts/slideLayout13.xml"/><Relationship Id="rId16" Type="http://schemas.openxmlformats.org/officeDocument/2006/relationships/image" Target="../media/image43.emf"/><Relationship Id="rId1" Type="http://schemas.openxmlformats.org/officeDocument/2006/relationships/vmlDrawing" Target="../drawings/vmlDrawing10.vml"/><Relationship Id="rId6" Type="http://schemas.openxmlformats.org/officeDocument/2006/relationships/image" Target="../media/image38.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40.wmf"/><Relationship Id="rId4" Type="http://schemas.openxmlformats.org/officeDocument/2006/relationships/image" Target="../media/image37.emf"/><Relationship Id="rId9" Type="http://schemas.openxmlformats.org/officeDocument/2006/relationships/oleObject" Target="../embeddings/oleObject32.bin"/><Relationship Id="rId14" Type="http://schemas.openxmlformats.org/officeDocument/2006/relationships/image" Target="../media/image4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9.wmf"/><Relationship Id="rId3" Type="http://schemas.openxmlformats.org/officeDocument/2006/relationships/audio" Target="../media/audio1.wav"/><Relationship Id="rId7" Type="http://schemas.openxmlformats.org/officeDocument/2006/relationships/image" Target="../media/image46.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8.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7.wmf"/></Relationships>
</file>

<file path=ppt/slides/_rels/slide2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8.wmf"/><Relationship Id="rId4" Type="http://schemas.openxmlformats.org/officeDocument/2006/relationships/image" Target="../media/image50.wmf"/><Relationship Id="rId9" Type="http://schemas.openxmlformats.org/officeDocument/2006/relationships/oleObject" Target="../embeddings/oleObject45.bin"/></Relationships>
</file>

<file path=ppt/slides/_rels/slide2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48.bin"/><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7.wmf"/><Relationship Id="rId18" Type="http://schemas.openxmlformats.org/officeDocument/2006/relationships/oleObject" Target="../embeddings/oleObject57.bin"/><Relationship Id="rId26" Type="http://schemas.openxmlformats.org/officeDocument/2006/relationships/image" Target="../media/image63.wmf"/><Relationship Id="rId3" Type="http://schemas.openxmlformats.org/officeDocument/2006/relationships/audio" Target="../media/audio1.wav"/><Relationship Id="rId21" Type="http://schemas.openxmlformats.org/officeDocument/2006/relationships/image" Target="../media/image61.wmf"/><Relationship Id="rId7" Type="http://schemas.openxmlformats.org/officeDocument/2006/relationships/image" Target="../media/image54.wmf"/><Relationship Id="rId12" Type="http://schemas.openxmlformats.org/officeDocument/2006/relationships/oleObject" Target="../embeddings/oleObject54.bin"/><Relationship Id="rId17" Type="http://schemas.openxmlformats.org/officeDocument/2006/relationships/image" Target="../media/image59.wmf"/><Relationship Id="rId25"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oleObject" Target="../embeddings/oleObject56.bin"/><Relationship Id="rId20" Type="http://schemas.openxmlformats.org/officeDocument/2006/relationships/oleObject" Target="../embeddings/oleObject58.bin"/><Relationship Id="rId1" Type="http://schemas.openxmlformats.org/officeDocument/2006/relationships/vmlDrawing" Target="../drawings/vmlDrawing14.vml"/><Relationship Id="rId6" Type="http://schemas.openxmlformats.org/officeDocument/2006/relationships/oleObject" Target="../embeddings/oleObject51.bin"/><Relationship Id="rId11" Type="http://schemas.openxmlformats.org/officeDocument/2006/relationships/image" Target="../media/image56.wmf"/><Relationship Id="rId24" Type="http://schemas.openxmlformats.org/officeDocument/2006/relationships/image" Target="../media/image62.wmf"/><Relationship Id="rId5" Type="http://schemas.openxmlformats.org/officeDocument/2006/relationships/image" Target="../media/image53.wmf"/><Relationship Id="rId15" Type="http://schemas.openxmlformats.org/officeDocument/2006/relationships/image" Target="../media/image58.wmf"/><Relationship Id="rId23" Type="http://schemas.openxmlformats.org/officeDocument/2006/relationships/oleObject" Target="../embeddings/oleObject60.bin"/><Relationship Id="rId10" Type="http://schemas.openxmlformats.org/officeDocument/2006/relationships/oleObject" Target="../embeddings/oleObject53.bin"/><Relationship Id="rId19" Type="http://schemas.openxmlformats.org/officeDocument/2006/relationships/image" Target="../media/image60.wmf"/><Relationship Id="rId4" Type="http://schemas.openxmlformats.org/officeDocument/2006/relationships/oleObject" Target="../embeddings/oleObject50.bin"/><Relationship Id="rId9" Type="http://schemas.openxmlformats.org/officeDocument/2006/relationships/image" Target="../media/image55.wmf"/><Relationship Id="rId14" Type="http://schemas.openxmlformats.org/officeDocument/2006/relationships/oleObject" Target="../embeddings/oleObject55.bin"/><Relationship Id="rId22" Type="http://schemas.openxmlformats.org/officeDocument/2006/relationships/oleObject" Target="../embeddings/oleObject5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8.wmf"/><Relationship Id="rId18" Type="http://schemas.openxmlformats.org/officeDocument/2006/relationships/oleObject" Target="../embeddings/oleObject69.bin"/><Relationship Id="rId3" Type="http://schemas.openxmlformats.org/officeDocument/2006/relationships/audio" Target="../media/audio1.wav"/><Relationship Id="rId21" Type="http://schemas.openxmlformats.org/officeDocument/2006/relationships/image" Target="../media/image54.wmf"/><Relationship Id="rId7" Type="http://schemas.openxmlformats.org/officeDocument/2006/relationships/image" Target="../media/image65.wmf"/><Relationship Id="rId12" Type="http://schemas.openxmlformats.org/officeDocument/2006/relationships/oleObject" Target="../embeddings/oleObject66.bin"/><Relationship Id="rId17"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oleObject" Target="../embeddings/oleObject68.bin"/><Relationship Id="rId20" Type="http://schemas.openxmlformats.org/officeDocument/2006/relationships/oleObject" Target="../embeddings/oleObject70.bin"/><Relationship Id="rId1" Type="http://schemas.openxmlformats.org/officeDocument/2006/relationships/vmlDrawing" Target="../drawings/vmlDrawing15.vml"/><Relationship Id="rId6" Type="http://schemas.openxmlformats.org/officeDocument/2006/relationships/oleObject" Target="../embeddings/oleObject63.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59.wmf"/><Relationship Id="rId10" Type="http://schemas.openxmlformats.org/officeDocument/2006/relationships/oleObject" Target="../embeddings/oleObject65.bin"/><Relationship Id="rId19" Type="http://schemas.openxmlformats.org/officeDocument/2006/relationships/image" Target="../media/image70.wmf"/><Relationship Id="rId4" Type="http://schemas.openxmlformats.org/officeDocument/2006/relationships/oleObject" Target="../embeddings/oleObject62.bin"/><Relationship Id="rId9" Type="http://schemas.openxmlformats.org/officeDocument/2006/relationships/image" Target="../media/image66.wmf"/><Relationship Id="rId14" Type="http://schemas.openxmlformats.org/officeDocument/2006/relationships/oleObject" Target="../embeddings/oleObject6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1.wmf"/><Relationship Id="rId3" Type="http://schemas.openxmlformats.org/officeDocument/2006/relationships/audio" Target="../media/audio1.wav"/><Relationship Id="rId7" Type="http://schemas.openxmlformats.org/officeDocument/2006/relationships/image" Target="../media/image47.wmf"/><Relationship Id="rId12"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2.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4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60.wmf"/><Relationship Id="rId18" Type="http://schemas.openxmlformats.org/officeDocument/2006/relationships/oleObject" Target="../embeddings/oleObject83.bin"/><Relationship Id="rId3" Type="http://schemas.openxmlformats.org/officeDocument/2006/relationships/audio" Target="../media/audio1.wav"/><Relationship Id="rId21" Type="http://schemas.openxmlformats.org/officeDocument/2006/relationships/oleObject" Target="../embeddings/oleObject85.bin"/><Relationship Id="rId7" Type="http://schemas.openxmlformats.org/officeDocument/2006/relationships/image" Target="../media/image73.wmf"/><Relationship Id="rId12" Type="http://schemas.openxmlformats.org/officeDocument/2006/relationships/oleObject" Target="../embeddings/oleObject80.bin"/><Relationship Id="rId17" Type="http://schemas.openxmlformats.org/officeDocument/2006/relationships/image" Target="../media/image54.wmf"/><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vmlDrawing" Target="../drawings/vmlDrawing17.vml"/><Relationship Id="rId6" Type="http://schemas.openxmlformats.org/officeDocument/2006/relationships/oleObject" Target="../embeddings/oleObject77.bin"/><Relationship Id="rId11" Type="http://schemas.openxmlformats.org/officeDocument/2006/relationships/image" Target="../media/image59.wmf"/><Relationship Id="rId24" Type="http://schemas.openxmlformats.org/officeDocument/2006/relationships/image" Target="../media/image77.wmf"/><Relationship Id="rId5" Type="http://schemas.openxmlformats.org/officeDocument/2006/relationships/image" Target="../media/image72.wmf"/><Relationship Id="rId15" Type="http://schemas.openxmlformats.org/officeDocument/2006/relationships/image" Target="../media/image75.wmf"/><Relationship Id="rId23" Type="http://schemas.openxmlformats.org/officeDocument/2006/relationships/oleObject" Target="../embeddings/oleObject86.bin"/><Relationship Id="rId10" Type="http://schemas.openxmlformats.org/officeDocument/2006/relationships/oleObject" Target="../embeddings/oleObject79.bin"/><Relationship Id="rId19" Type="http://schemas.openxmlformats.org/officeDocument/2006/relationships/image" Target="../media/image53.wmf"/><Relationship Id="rId4" Type="http://schemas.openxmlformats.org/officeDocument/2006/relationships/oleObject" Target="../embeddings/oleObject76.bin"/><Relationship Id="rId9" Type="http://schemas.openxmlformats.org/officeDocument/2006/relationships/image" Target="../media/image74.wmf"/><Relationship Id="rId14" Type="http://schemas.openxmlformats.org/officeDocument/2006/relationships/oleObject" Target="../embeddings/oleObject81.bin"/><Relationship Id="rId22" Type="http://schemas.openxmlformats.org/officeDocument/2006/relationships/image" Target="../media/image76.wmf"/></Relationships>
</file>

<file path=ppt/slides/_rels/slide31.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9.wmf"/><Relationship Id="rId5" Type="http://schemas.openxmlformats.org/officeDocument/2006/relationships/oleObject" Target="../embeddings/oleObject88.bin"/><Relationship Id="rId4" Type="http://schemas.openxmlformats.org/officeDocument/2006/relationships/image" Target="../media/image7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2.wmf"/><Relationship Id="rId5" Type="http://schemas.openxmlformats.org/officeDocument/2006/relationships/oleObject" Target="../embeddings/oleObject91.bin"/><Relationship Id="rId4" Type="http://schemas.openxmlformats.org/officeDocument/2006/relationships/image" Target="../media/image81.wmf"/></Relationships>
</file>

<file path=ppt/slides/_rels/slide33.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4.wmf"/><Relationship Id="rId5" Type="http://schemas.openxmlformats.org/officeDocument/2006/relationships/oleObject" Target="../embeddings/oleObject93.bin"/><Relationship Id="rId4" Type="http://schemas.openxmlformats.org/officeDocument/2006/relationships/image" Target="../media/image83.wmf"/></Relationships>
</file>

<file path=ppt/slides/_rels/slide34.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7.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59.wmf"/><Relationship Id="rId4" Type="http://schemas.openxmlformats.org/officeDocument/2006/relationships/image" Target="../media/image86.wmf"/><Relationship Id="rId9" Type="http://schemas.openxmlformats.org/officeDocument/2006/relationships/oleObject" Target="../embeddings/oleObject98.bin"/><Relationship Id="rId14" Type="http://schemas.openxmlformats.org/officeDocument/2006/relationships/image" Target="../media/image5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90.emf"/></Relationships>
</file>

<file path=ppt/slides/_rels/slide36.xml.rels><?xml version="1.0" encoding="UTF-8" standalone="yes"?>
<Relationships xmlns="http://schemas.openxmlformats.org/package/2006/relationships"><Relationship Id="rId8" Type="http://schemas.openxmlformats.org/officeDocument/2006/relationships/image" Target="../media/image93.e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5.wmf"/><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92.e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5.bin"/><Relationship Id="rId14" Type="http://schemas.openxmlformats.org/officeDocument/2006/relationships/image" Target="../media/image96.wmf"/></Relationships>
</file>

<file path=ppt/slides/_rels/slide37.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98.wmf"/><Relationship Id="rId5" Type="http://schemas.openxmlformats.org/officeDocument/2006/relationships/oleObject" Target="../embeddings/oleObject109.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1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12.bin"/><Relationship Id="rId7" Type="http://schemas.openxmlformats.org/officeDocument/2006/relationships/image" Target="../media/image102.wmf"/><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oleObject" Target="../embeddings/oleObject113.bin"/><Relationship Id="rId5" Type="http://schemas.openxmlformats.org/officeDocument/2006/relationships/image" Target="../media/image104.png"/><Relationship Id="rId4" Type="http://schemas.openxmlformats.org/officeDocument/2006/relationships/image" Target="../media/image101.wmf"/><Relationship Id="rId9" Type="http://schemas.openxmlformats.org/officeDocument/2006/relationships/image" Target="../media/image10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105.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7.emf"/><Relationship Id="rId5" Type="http://schemas.openxmlformats.org/officeDocument/2006/relationships/oleObject" Target="../embeddings/oleObject117.bin"/><Relationship Id="rId4" Type="http://schemas.openxmlformats.org/officeDocument/2006/relationships/image" Target="../media/image106.wmf"/></Relationships>
</file>

<file path=ppt/slides/_rels/slide4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0.emf"/><Relationship Id="rId5" Type="http://schemas.openxmlformats.org/officeDocument/2006/relationships/oleObject" Target="../embeddings/oleObject120.bin"/><Relationship Id="rId4" Type="http://schemas.openxmlformats.org/officeDocument/2006/relationships/image" Target="../media/image10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15.w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112.wmf"/><Relationship Id="rId11" Type="http://schemas.openxmlformats.org/officeDocument/2006/relationships/oleObject" Target="../embeddings/oleObject126.bin"/><Relationship Id="rId5" Type="http://schemas.openxmlformats.org/officeDocument/2006/relationships/oleObject" Target="../embeddings/oleObject123.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5.bin"/><Relationship Id="rId14" Type="http://schemas.openxmlformats.org/officeDocument/2006/relationships/image" Target="../media/image116.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116.png"/></Relationships>
</file>

<file path=ppt/slides/_rels/slide45.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20.wmf"/><Relationship Id="rId2" Type="http://schemas.openxmlformats.org/officeDocument/2006/relationships/slideLayout" Target="../slideLayouts/slideLayout2.xml"/><Relationship Id="rId16" Type="http://schemas.openxmlformats.org/officeDocument/2006/relationships/image" Target="../media/image122.wmf"/><Relationship Id="rId1" Type="http://schemas.openxmlformats.org/officeDocument/2006/relationships/vmlDrawing" Target="../drawings/vmlDrawing31.vml"/><Relationship Id="rId6" Type="http://schemas.openxmlformats.org/officeDocument/2006/relationships/image" Target="../media/image116.png"/><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19.wmf"/><Relationship Id="rId4" Type="http://schemas.openxmlformats.org/officeDocument/2006/relationships/image" Target="../media/image117.wmf"/><Relationship Id="rId9" Type="http://schemas.openxmlformats.org/officeDocument/2006/relationships/oleObject" Target="../embeddings/oleObject132.bin"/><Relationship Id="rId14" Type="http://schemas.openxmlformats.org/officeDocument/2006/relationships/image" Target="../media/image121.wmf"/></Relationships>
</file>

<file path=ppt/slides/_rels/slide46.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26.wmf"/><Relationship Id="rId2" Type="http://schemas.openxmlformats.org/officeDocument/2006/relationships/slideLayout" Target="../slideLayouts/slideLayout2.xml"/><Relationship Id="rId16" Type="http://schemas.openxmlformats.org/officeDocument/2006/relationships/image" Target="../media/image128.wmf"/><Relationship Id="rId1" Type="http://schemas.openxmlformats.org/officeDocument/2006/relationships/vmlDrawing" Target="../drawings/vmlDrawing32.vml"/><Relationship Id="rId6" Type="http://schemas.openxmlformats.org/officeDocument/2006/relationships/image" Target="../media/image116.png"/><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25.wmf"/><Relationship Id="rId4" Type="http://schemas.openxmlformats.org/officeDocument/2006/relationships/image" Target="../media/image123.wmf"/><Relationship Id="rId9" Type="http://schemas.openxmlformats.org/officeDocument/2006/relationships/oleObject" Target="../embeddings/oleObject139.bin"/><Relationship Id="rId14" Type="http://schemas.openxmlformats.org/officeDocument/2006/relationships/image" Target="../media/image127.wmf"/></Relationships>
</file>

<file path=ppt/slides/_rels/slide47.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33.wmf"/><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130.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4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3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3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6.wmf"/><Relationship Id="rId5" Type="http://schemas.openxmlformats.org/officeDocument/2006/relationships/oleObject" Target="../embeddings/oleObject151.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53.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39.wmf"/></Relationships>
</file>

<file path=ppt/slides/_rels/slide53.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44.wmf"/><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141.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58.bin"/><Relationship Id="rId14" Type="http://schemas.openxmlformats.org/officeDocument/2006/relationships/image" Target="../media/image14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47.wmf"/><Relationship Id="rId5" Type="http://schemas.openxmlformats.org/officeDocument/2006/relationships/oleObject" Target="../embeddings/oleObject162.bin"/><Relationship Id="rId4" Type="http://schemas.openxmlformats.org/officeDocument/2006/relationships/image" Target="../media/image146.wmf"/></Relationships>
</file>

<file path=ppt/slides/_rels/slide55.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49.wmf"/><Relationship Id="rId5" Type="http://schemas.openxmlformats.org/officeDocument/2006/relationships/oleObject" Target="../embeddings/oleObject164.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66.bin"/></Relationships>
</file>

<file path=ppt/slides/_rels/slide56.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53.wmf"/><Relationship Id="rId5" Type="http://schemas.openxmlformats.org/officeDocument/2006/relationships/oleObject" Target="../embeddings/oleObject168.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70.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56.emf"/></Relationships>
</file>

<file path=ppt/slides/_rels/slide59.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61.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58.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60.wmf"/><Relationship Id="rId4" Type="http://schemas.openxmlformats.org/officeDocument/2006/relationships/image" Target="../media/image157.emf"/><Relationship Id="rId9" Type="http://schemas.openxmlformats.org/officeDocument/2006/relationships/oleObject" Target="../embeddings/oleObject175.bin"/><Relationship Id="rId14" Type="http://schemas.openxmlformats.org/officeDocument/2006/relationships/image" Target="../media/image16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63.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64.emf"/><Relationship Id="rId5" Type="http://schemas.openxmlformats.org/officeDocument/2006/relationships/oleObject" Target="../embeddings/oleObject180.bin"/><Relationship Id="rId4" Type="http://schemas.openxmlformats.org/officeDocument/2006/relationships/image" Target="../media/image163.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image" Target="../media/image165.emf"/><Relationship Id="rId5" Type="http://schemas.openxmlformats.org/officeDocument/2006/relationships/oleObject" Target="../embeddings/oleObject182.bin"/><Relationship Id="rId4" Type="http://schemas.openxmlformats.org/officeDocument/2006/relationships/image" Target="../media/image163.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67.wmf"/><Relationship Id="rId5" Type="http://schemas.openxmlformats.org/officeDocument/2006/relationships/oleObject" Target="../embeddings/oleObject184.bin"/><Relationship Id="rId4" Type="http://schemas.openxmlformats.org/officeDocument/2006/relationships/image" Target="../media/image16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69.wmf"/><Relationship Id="rId5" Type="http://schemas.openxmlformats.org/officeDocument/2006/relationships/oleObject" Target="../embeddings/oleObject186.bin"/><Relationship Id="rId4" Type="http://schemas.openxmlformats.org/officeDocument/2006/relationships/image" Target="../media/image16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7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72.wmf"/><Relationship Id="rId5" Type="http://schemas.openxmlformats.org/officeDocument/2006/relationships/oleObject" Target="../embeddings/oleObject189.bin"/><Relationship Id="rId4" Type="http://schemas.openxmlformats.org/officeDocument/2006/relationships/image" Target="../media/image17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15.xml"/><Relationship Id="rId1" Type="http://schemas.openxmlformats.org/officeDocument/2006/relationships/vmlDrawing" Target="../drawings/vmlDrawing51.vml"/><Relationship Id="rId6" Type="http://schemas.openxmlformats.org/officeDocument/2006/relationships/image" Target="../media/image173.wmf"/><Relationship Id="rId5" Type="http://schemas.openxmlformats.org/officeDocument/2006/relationships/oleObject" Target="../embeddings/oleObject191.bin"/><Relationship Id="rId10" Type="http://schemas.openxmlformats.org/officeDocument/2006/relationships/image" Target="../media/image175.wmf"/><Relationship Id="rId4" Type="http://schemas.openxmlformats.org/officeDocument/2006/relationships/image" Target="../media/image156.emf"/><Relationship Id="rId9" Type="http://schemas.openxmlformats.org/officeDocument/2006/relationships/oleObject" Target="../embeddings/oleObject193.bin"/></Relationships>
</file>

<file path=ppt/slides/_rels/slide69.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15.xml"/><Relationship Id="rId1" Type="http://schemas.openxmlformats.org/officeDocument/2006/relationships/vmlDrawing" Target="../drawings/vmlDrawing52.vml"/><Relationship Id="rId6" Type="http://schemas.openxmlformats.org/officeDocument/2006/relationships/image" Target="../media/image178.wmf"/><Relationship Id="rId5" Type="http://schemas.openxmlformats.org/officeDocument/2006/relationships/oleObject" Target="../embeddings/oleObject195.bin"/><Relationship Id="rId4" Type="http://schemas.openxmlformats.org/officeDocument/2006/relationships/image" Target="../media/image177.wmf"/></Relationships>
</file>

<file path=ppt/slides/_rels/slide71.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180.wmf"/><Relationship Id="rId4" Type="http://schemas.openxmlformats.org/officeDocument/2006/relationships/oleObject" Target="../embeddings/oleObject197.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186.wmf"/><Relationship Id="rId2" Type="http://schemas.openxmlformats.org/officeDocument/2006/relationships/slideLayout" Target="../slideLayouts/slideLayout15.xml"/><Relationship Id="rId1" Type="http://schemas.openxmlformats.org/officeDocument/2006/relationships/vmlDrawing" Target="../drawings/vmlDrawing54.vml"/><Relationship Id="rId6" Type="http://schemas.openxmlformats.org/officeDocument/2006/relationships/image" Target="../media/image183.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201.bin"/><Relationship Id="rId14" Type="http://schemas.openxmlformats.org/officeDocument/2006/relationships/image" Target="../media/image187.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18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90.wmf"/><Relationship Id="rId5" Type="http://schemas.openxmlformats.org/officeDocument/2006/relationships/oleObject" Target="../embeddings/oleObject207.bin"/><Relationship Id="rId4" Type="http://schemas.openxmlformats.org/officeDocument/2006/relationships/image" Target="../media/image189.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191.emf"/></Relationships>
</file>

<file path=ppt/slides/_rels/slide77.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93.wmf"/><Relationship Id="rId5" Type="http://schemas.openxmlformats.org/officeDocument/2006/relationships/oleObject" Target="../embeddings/oleObject210.bin"/><Relationship Id="rId4" Type="http://schemas.openxmlformats.org/officeDocument/2006/relationships/image" Target="../media/image192.wmf"/></Relationships>
</file>

<file path=ppt/slides/_rels/slide78.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12.bin"/><Relationship Id="rId7" Type="http://schemas.openxmlformats.org/officeDocument/2006/relationships/oleObject" Target="../embeddings/oleObject214.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96.wmf"/><Relationship Id="rId5" Type="http://schemas.openxmlformats.org/officeDocument/2006/relationships/oleObject" Target="../embeddings/oleObject213.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1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199.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01.wmf"/><Relationship Id="rId5" Type="http://schemas.openxmlformats.org/officeDocument/2006/relationships/oleObject" Target="../embeddings/oleObject218.bin"/><Relationship Id="rId4" Type="http://schemas.openxmlformats.org/officeDocument/2006/relationships/image" Target="../media/image200.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image" Target="../media/image204.wmf"/><Relationship Id="rId5" Type="http://schemas.openxmlformats.org/officeDocument/2006/relationships/oleObject" Target="../embeddings/oleObject221.bin"/><Relationship Id="rId4" Type="http://schemas.openxmlformats.org/officeDocument/2006/relationships/image" Target="../media/image203.wmf"/></Relationships>
</file>

<file path=ppt/slides/_rels/slide82.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14.xml"/><Relationship Id="rId1" Type="http://schemas.openxmlformats.org/officeDocument/2006/relationships/vmlDrawing" Target="../drawings/vmlDrawing63.vml"/><Relationship Id="rId6" Type="http://schemas.openxmlformats.org/officeDocument/2006/relationships/image" Target="../media/image206.wmf"/><Relationship Id="rId5" Type="http://schemas.openxmlformats.org/officeDocument/2006/relationships/oleObject" Target="../embeddings/oleObject223.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25.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0" y="1060450"/>
            <a:ext cx="9144000" cy="896938"/>
          </a:xfrm>
          <a:prstGeom prst="rect">
            <a:avLst/>
          </a:prstGeom>
          <a:gradFill rotWithShape="1">
            <a:gsLst>
              <a:gs pos="0">
                <a:schemeClr val="accent1">
                  <a:gamma/>
                  <a:tint val="0"/>
                  <a:invGamma/>
                </a:schemeClr>
              </a:gs>
              <a:gs pos="100000">
                <a:schemeClr val="accent1">
                  <a:alpha val="62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0"/>
              </a:spcBef>
            </a:pPr>
            <a:r>
              <a:rPr lang="zh-CN" altLang="en-US" sz="4800" b="1">
                <a:solidFill>
                  <a:srgbClr val="CC9900"/>
                </a:solidFill>
                <a:effectLst>
                  <a:outerShdw blurRad="38100" dist="38100" dir="2700000" algn="tl">
                    <a:srgbClr val="000000"/>
                  </a:outerShdw>
                </a:effectLst>
              </a:rPr>
              <a:t>电 路 分 析 基 础</a:t>
            </a:r>
          </a:p>
        </p:txBody>
      </p:sp>
      <p:sp>
        <p:nvSpPr>
          <p:cNvPr id="3078" name="Rectangle 6"/>
          <p:cNvSpPr>
            <a:spLocks noChangeArrowheads="1"/>
          </p:cNvSpPr>
          <p:nvPr/>
        </p:nvSpPr>
        <p:spPr bwMode="auto">
          <a:xfrm>
            <a:off x="0" y="6408738"/>
            <a:ext cx="3581400"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
                <a:schemeClr val="accent2"/>
              </a:buClr>
              <a:buSzPct val="75000"/>
              <a:buFont typeface="Wingdings" panose="05000000000000000000" pitchFamily="2" charset="2"/>
              <a:buNone/>
            </a:pPr>
            <a:r>
              <a:rPr lang="zh-CN" altLang="en-US" sz="2600" b="1" dirty="0" smtClean="0">
                <a:solidFill>
                  <a:srgbClr val="CC3300"/>
                </a:solidFill>
                <a:effectLst>
                  <a:outerShdw blurRad="38100" dist="38100" dir="2700000" algn="tl">
                    <a:srgbClr val="C0C0C0"/>
                  </a:outerShdw>
                </a:effectLst>
                <a:latin typeface="Times New Roman" panose="02020603050405020304" pitchFamily="18" charset="0"/>
                <a:ea typeface="华文楷体" panose="02010600040101010101" pitchFamily="2" charset="-122"/>
              </a:rPr>
              <a:t>浙江理工大学信息学院</a:t>
            </a:r>
            <a:endParaRPr lang="zh-CN" altLang="en-US" sz="2600" b="1" dirty="0">
              <a:solidFill>
                <a:srgbClr val="CC3300"/>
              </a:solidFill>
              <a:effectLst>
                <a:outerShdw blurRad="38100" dist="38100" dir="2700000" algn="tl">
                  <a:srgbClr val="C0C0C0"/>
                </a:outerShdw>
              </a:effectLst>
              <a:latin typeface="Times New Roman" panose="02020603050405020304" pitchFamily="18" charset="0"/>
              <a:ea typeface="华文楷体" panose="02010600040101010101" pitchFamily="2" charset="-122"/>
            </a:endParaRPr>
          </a:p>
        </p:txBody>
      </p:sp>
      <p:sp>
        <p:nvSpPr>
          <p:cNvPr id="3080" name="Text Box 8"/>
          <p:cNvSpPr txBox="1">
            <a:spLocks noChangeArrowheads="1"/>
          </p:cNvSpPr>
          <p:nvPr/>
        </p:nvSpPr>
        <p:spPr bwMode="auto">
          <a:xfrm>
            <a:off x="0" y="3200400"/>
            <a:ext cx="9144000" cy="696913"/>
          </a:xfrm>
          <a:prstGeom prst="rect">
            <a:avLst/>
          </a:prstGeom>
          <a:gradFill rotWithShape="1">
            <a:gsLst>
              <a:gs pos="0">
                <a:schemeClr val="accent1">
                  <a:gamma/>
                  <a:tint val="0"/>
                  <a:invGamma/>
                </a:schemeClr>
              </a:gs>
              <a:gs pos="100000">
                <a:schemeClr val="accent1">
                  <a:alpha val="62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0"/>
              </a:spcBef>
            </a:pPr>
            <a:r>
              <a:rPr lang="zh-CN" altLang="en-US" sz="3600" b="1">
                <a:solidFill>
                  <a:srgbClr val="CC9900"/>
                </a:solidFill>
                <a:effectLst>
                  <a:outerShdw blurRad="38100" dist="38100" dir="2700000" algn="tl">
                    <a:srgbClr val="000000"/>
                  </a:outerShdw>
                </a:effectLst>
              </a:rPr>
              <a:t>第十章 频率响应 </a:t>
            </a:r>
            <a:r>
              <a:rPr lang="en-US" altLang="zh-CN" sz="3600" b="1">
                <a:solidFill>
                  <a:srgbClr val="CC9900"/>
                </a:solidFill>
                <a:effectLst>
                  <a:outerShdw blurRad="38100" dist="38100" dir="2700000" algn="tl">
                    <a:srgbClr val="000000"/>
                  </a:outerShdw>
                </a:effectLst>
              </a:rPr>
              <a:t>&amp; </a:t>
            </a:r>
            <a:r>
              <a:rPr lang="zh-CN" altLang="en-US" sz="3600" b="1">
                <a:solidFill>
                  <a:srgbClr val="CC9900"/>
                </a:solidFill>
                <a:effectLst>
                  <a:outerShdw blurRad="38100" dist="38100" dir="2700000" algn="tl">
                    <a:srgbClr val="000000"/>
                  </a:outerShdw>
                </a:effectLst>
              </a:rPr>
              <a:t>多频正弦稳态电路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sz="quarter"/>
          </p:nvPr>
        </p:nvSpPr>
        <p:spPr/>
        <p:txBody>
          <a:bodyPr/>
          <a:lstStyle/>
          <a:p>
            <a:r>
              <a:rPr lang="zh-CN" altLang="en-US" sz="2800" smtClean="0"/>
              <a:t>例题</a:t>
            </a:r>
          </a:p>
        </p:txBody>
      </p:sp>
      <p:graphicFrame>
        <p:nvGraphicFramePr>
          <p:cNvPr id="159748" name="Object 4"/>
          <p:cNvGraphicFramePr>
            <a:graphicFrameLocks noGrp="1" noChangeAspect="1"/>
          </p:cNvGraphicFramePr>
          <p:nvPr>
            <p:ph sz="quarter" idx="1"/>
          </p:nvPr>
        </p:nvGraphicFramePr>
        <p:xfrm>
          <a:off x="1885950" y="1111250"/>
          <a:ext cx="6629400" cy="2863850"/>
        </p:xfrm>
        <a:graphic>
          <a:graphicData uri="http://schemas.openxmlformats.org/presentationml/2006/ole">
            <mc:AlternateContent xmlns:mc="http://schemas.openxmlformats.org/markup-compatibility/2006">
              <mc:Choice xmlns:v="urn:schemas-microsoft-com:vml" Requires="v">
                <p:oleObj spid="_x0000_s159791" name="Visio" r:id="rId3" imgW="2721240" imgH="1140480" progId="Visio.Drawing.11">
                  <p:embed/>
                </p:oleObj>
              </mc:Choice>
              <mc:Fallback>
                <p:oleObj name="Visio" r:id="rId3" imgW="2721240" imgH="11404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1111250"/>
                        <a:ext cx="66294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50" name="Object 6"/>
          <p:cNvGraphicFramePr>
            <a:graphicFrameLocks noGrp="1" noChangeAspect="1"/>
          </p:cNvGraphicFramePr>
          <p:nvPr>
            <p:ph sz="quarter" idx="2"/>
          </p:nvPr>
        </p:nvGraphicFramePr>
        <p:xfrm>
          <a:off x="1885950" y="4054475"/>
          <a:ext cx="6781800" cy="1382713"/>
        </p:xfrm>
        <a:graphic>
          <a:graphicData uri="http://schemas.openxmlformats.org/presentationml/2006/ole">
            <mc:AlternateContent xmlns:mc="http://schemas.openxmlformats.org/markup-compatibility/2006">
              <mc:Choice xmlns:v="urn:schemas-microsoft-com:vml" Requires="v">
                <p:oleObj spid="_x0000_s159792" name="Equation" r:id="rId5" imgW="2844720" imgH="431640" progId="Equation.DSMT4">
                  <p:embed/>
                </p:oleObj>
              </mc:Choice>
              <mc:Fallback>
                <p:oleObj name="Equation" r:id="rId5" imgW="284472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5950" y="4054475"/>
                        <a:ext cx="6781800" cy="138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066800" y="152400"/>
            <a:ext cx="6096000" cy="381000"/>
          </a:xfrm>
        </p:spPr>
        <p:txBody>
          <a:bodyPr/>
          <a:lstStyle/>
          <a:p>
            <a:r>
              <a:rPr lang="zh-CN" altLang="en-US" sz="2800" smtClean="0"/>
              <a:t>例题</a:t>
            </a:r>
          </a:p>
        </p:txBody>
      </p:sp>
      <p:graphicFrame>
        <p:nvGraphicFramePr>
          <p:cNvPr id="164870" name="Object 6"/>
          <p:cNvGraphicFramePr>
            <a:graphicFrameLocks noChangeAspect="1"/>
          </p:cNvGraphicFramePr>
          <p:nvPr/>
        </p:nvGraphicFramePr>
        <p:xfrm>
          <a:off x="2971800" y="3167063"/>
          <a:ext cx="3505200" cy="1023937"/>
        </p:xfrm>
        <a:graphic>
          <a:graphicData uri="http://schemas.openxmlformats.org/presentationml/2006/ole">
            <mc:AlternateContent xmlns:mc="http://schemas.openxmlformats.org/markup-compatibility/2006">
              <mc:Choice xmlns:v="urn:schemas-microsoft-com:vml" Requires="v">
                <p:oleObj spid="_x0000_s164919" name="Equation" r:id="rId3" imgW="1346040" imgH="393480" progId="Equation.DSMT4">
                  <p:embed/>
                </p:oleObj>
              </mc:Choice>
              <mc:Fallback>
                <p:oleObj name="Equation" r:id="rId3" imgW="134604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167063"/>
                        <a:ext cx="350520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1" name="Object 7"/>
          <p:cNvGraphicFramePr>
            <a:graphicFrameLocks noChangeAspect="1"/>
          </p:cNvGraphicFramePr>
          <p:nvPr/>
        </p:nvGraphicFramePr>
        <p:xfrm>
          <a:off x="1905000" y="2143125"/>
          <a:ext cx="6172200" cy="2657475"/>
        </p:xfrm>
        <a:graphic>
          <a:graphicData uri="http://schemas.openxmlformats.org/presentationml/2006/ole">
            <mc:AlternateContent xmlns:mc="http://schemas.openxmlformats.org/markup-compatibility/2006">
              <mc:Choice xmlns:v="urn:schemas-microsoft-com:vml" Requires="v">
                <p:oleObj spid="_x0000_s164920" name="Equation" r:id="rId5" imgW="2387520" imgH="1028520" progId="Equation.DSMT4">
                  <p:embed/>
                </p:oleObj>
              </mc:Choice>
              <mc:Fallback>
                <p:oleObj name="Equation" r:id="rId5" imgW="2387520" imgH="10285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143125"/>
                        <a:ext cx="6172200" cy="265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72" name="Object 8"/>
          <p:cNvGraphicFramePr>
            <a:graphicFrameLocks noChangeAspect="1"/>
          </p:cNvGraphicFramePr>
          <p:nvPr/>
        </p:nvGraphicFramePr>
        <p:xfrm>
          <a:off x="1905000" y="2152650"/>
          <a:ext cx="6019800" cy="2876550"/>
        </p:xfrm>
        <a:graphic>
          <a:graphicData uri="http://schemas.openxmlformats.org/presentationml/2006/ole">
            <mc:AlternateContent xmlns:mc="http://schemas.openxmlformats.org/markup-compatibility/2006">
              <mc:Choice xmlns:v="urn:schemas-microsoft-com:vml" Requires="v">
                <p:oleObj spid="_x0000_s164921" name="Equation" r:id="rId7" imgW="2527200" imgH="1206360" progId="Equation.DSMT4">
                  <p:embed/>
                </p:oleObj>
              </mc:Choice>
              <mc:Fallback>
                <p:oleObj name="Equation" r:id="rId7" imgW="2527200" imgH="12063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152650"/>
                        <a:ext cx="6019800" cy="287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4870"/>
                                        </p:tgtEl>
                                        <p:attrNameLst>
                                          <p:attrName>style.visibility</p:attrName>
                                        </p:attrNameLst>
                                      </p:cBhvr>
                                      <p:to>
                                        <p:strVal val="visible"/>
                                      </p:to>
                                    </p:set>
                                    <p:animEffect transition="in" filter="blinds(horizontal)">
                                      <p:cBhvr>
                                        <p:cTn id="7" dur="500"/>
                                        <p:tgtEl>
                                          <p:spTgt spid="164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164870"/>
                                        </p:tgtEl>
                                      </p:cBhvr>
                                    </p:animEffect>
                                    <p:set>
                                      <p:cBhvr>
                                        <p:cTn id="12" dur="1" fill="hold">
                                          <p:stCondLst>
                                            <p:cond delay="499"/>
                                          </p:stCondLst>
                                        </p:cTn>
                                        <p:tgtEl>
                                          <p:spTgt spid="164870"/>
                                        </p:tgtEl>
                                        <p:attrNameLst>
                                          <p:attrName>style.visibility</p:attrName>
                                        </p:attrNameLst>
                                      </p:cBhvr>
                                      <p:to>
                                        <p:strVal val="hidden"/>
                                      </p:to>
                                    </p:se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64871"/>
                                        </p:tgtEl>
                                        <p:attrNameLst>
                                          <p:attrName>style.visibility</p:attrName>
                                        </p:attrNameLst>
                                      </p:cBhvr>
                                      <p:to>
                                        <p:strVal val="visible"/>
                                      </p:to>
                                    </p:set>
                                    <p:animEffect transition="in" filter="blinds(horizontal)">
                                      <p:cBhvr>
                                        <p:cTn id="16" dur="500"/>
                                        <p:tgtEl>
                                          <p:spTgt spid="1648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nodeType="clickEffect">
                                  <p:stCondLst>
                                    <p:cond delay="0"/>
                                  </p:stCondLst>
                                  <p:childTnLst>
                                    <p:animEffect transition="out" filter="dissolve">
                                      <p:cBhvr>
                                        <p:cTn id="20" dur="500"/>
                                        <p:tgtEl>
                                          <p:spTgt spid="164871"/>
                                        </p:tgtEl>
                                      </p:cBhvr>
                                    </p:animEffect>
                                    <p:set>
                                      <p:cBhvr>
                                        <p:cTn id="21" dur="1" fill="hold">
                                          <p:stCondLst>
                                            <p:cond delay="499"/>
                                          </p:stCondLst>
                                        </p:cTn>
                                        <p:tgtEl>
                                          <p:spTgt spid="164871"/>
                                        </p:tgtEl>
                                        <p:attrNameLst>
                                          <p:attrName>style.visibility</p:attrName>
                                        </p:attrNameLst>
                                      </p:cBhvr>
                                      <p:to>
                                        <p:strVal val="hidden"/>
                                      </p:to>
                                    </p:se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64872"/>
                                        </p:tgtEl>
                                        <p:attrNameLst>
                                          <p:attrName>style.visibility</p:attrName>
                                        </p:attrNameLst>
                                      </p:cBhvr>
                                      <p:to>
                                        <p:strVal val="visible"/>
                                      </p:to>
                                    </p:set>
                                    <p:animEffect transition="in" filter="blinds(horizontal)">
                                      <p:cBhvr>
                                        <p:cTn id="25" dur="500"/>
                                        <p:tgtEl>
                                          <p:spTgt spid="16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66800" y="152400"/>
            <a:ext cx="6096000" cy="381000"/>
          </a:xfrm>
        </p:spPr>
        <p:txBody>
          <a:bodyPr/>
          <a:lstStyle/>
          <a:p>
            <a:r>
              <a:rPr lang="zh-CN" altLang="en-US" sz="2800" smtClean="0"/>
              <a:t>例题</a:t>
            </a:r>
          </a:p>
        </p:txBody>
      </p:sp>
      <p:graphicFrame>
        <p:nvGraphicFramePr>
          <p:cNvPr id="165892" name="Object 4"/>
          <p:cNvGraphicFramePr>
            <a:graphicFrameLocks noChangeAspect="1"/>
          </p:cNvGraphicFramePr>
          <p:nvPr/>
        </p:nvGraphicFramePr>
        <p:xfrm>
          <a:off x="1676400" y="990600"/>
          <a:ext cx="6629400" cy="2776538"/>
        </p:xfrm>
        <a:graphic>
          <a:graphicData uri="http://schemas.openxmlformats.org/presentationml/2006/ole">
            <mc:AlternateContent xmlns:mc="http://schemas.openxmlformats.org/markup-compatibility/2006">
              <mc:Choice xmlns:v="urn:schemas-microsoft-com:vml" Requires="v">
                <p:oleObj spid="_x0000_s165943" name="Visio" r:id="rId3" imgW="2721240" imgH="1140480" progId="Visio.Drawing.11">
                  <p:embed/>
                </p:oleObj>
              </mc:Choice>
              <mc:Fallback>
                <p:oleObj name="Visio" r:id="rId3" imgW="2721240" imgH="11404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90600"/>
                        <a:ext cx="6629400"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3" name="Object 5"/>
          <p:cNvGraphicFramePr>
            <a:graphicFrameLocks noChangeAspect="1"/>
          </p:cNvGraphicFramePr>
          <p:nvPr/>
        </p:nvGraphicFramePr>
        <p:xfrm>
          <a:off x="1676400" y="4038600"/>
          <a:ext cx="6553200" cy="993775"/>
        </p:xfrm>
        <a:graphic>
          <a:graphicData uri="http://schemas.openxmlformats.org/presentationml/2006/ole">
            <mc:AlternateContent xmlns:mc="http://schemas.openxmlformats.org/markup-compatibility/2006">
              <mc:Choice xmlns:v="urn:schemas-microsoft-com:vml" Requires="v">
                <p:oleObj spid="_x0000_s165944" name="Equation" r:id="rId5" imgW="2844720" imgH="431640" progId="Equation.DSMT4">
                  <p:embed/>
                </p:oleObj>
              </mc:Choice>
              <mc:Fallback>
                <p:oleObj name="Equation" r:id="rId5" imgW="284472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038600"/>
                        <a:ext cx="65532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7" name="Object 9"/>
          <p:cNvGraphicFramePr>
            <a:graphicFrameLocks noChangeAspect="1"/>
          </p:cNvGraphicFramePr>
          <p:nvPr/>
        </p:nvGraphicFramePr>
        <p:xfrm>
          <a:off x="1552575" y="5133975"/>
          <a:ext cx="6981825" cy="885825"/>
        </p:xfrm>
        <a:graphic>
          <a:graphicData uri="http://schemas.openxmlformats.org/presentationml/2006/ole">
            <mc:AlternateContent xmlns:mc="http://schemas.openxmlformats.org/markup-compatibility/2006">
              <mc:Choice xmlns:v="urn:schemas-microsoft-com:vml" Requires="v">
                <p:oleObj spid="_x0000_s165945" name="Equation" r:id="rId7" imgW="3124080" imgH="393480" progId="Equation.DSMT4">
                  <p:embed/>
                </p:oleObj>
              </mc:Choice>
              <mc:Fallback>
                <p:oleObj name="Equation" r:id="rId7" imgW="3124080" imgH="3934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575" y="5133975"/>
                        <a:ext cx="69818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linds(horizontal)">
                                      <p:cBhvr>
                                        <p:cTn id="7" dur="500"/>
                                        <p:tgtEl>
                                          <p:spTgt spid="16589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65893"/>
                                        </p:tgtEl>
                                        <p:attrNameLst>
                                          <p:attrName>style.visibility</p:attrName>
                                        </p:attrNameLst>
                                      </p:cBhvr>
                                      <p:to>
                                        <p:strVal val="visible"/>
                                      </p:to>
                                    </p:set>
                                    <p:animEffect transition="in" filter="blinds(horizontal)">
                                      <p:cBhvr>
                                        <p:cTn id="11" dur="500"/>
                                        <p:tgtEl>
                                          <p:spTgt spid="165893"/>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65897"/>
                                        </p:tgtEl>
                                        <p:attrNameLst>
                                          <p:attrName>style.visibility</p:attrName>
                                        </p:attrNameLst>
                                      </p:cBhvr>
                                      <p:to>
                                        <p:strVal val="visible"/>
                                      </p:to>
                                    </p:set>
                                    <p:animEffect transition="in" filter="blinds(horizontal)">
                                      <p:cBhvr>
                                        <p:cTn id="15" dur="5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066800" y="152400"/>
            <a:ext cx="6096000" cy="381000"/>
          </a:xfrm>
        </p:spPr>
        <p:txBody>
          <a:bodyPr/>
          <a:lstStyle/>
          <a:p>
            <a:r>
              <a:rPr lang="en-US" altLang="zh-CN" sz="2800" smtClean="0"/>
              <a:t>10.2 </a:t>
            </a:r>
            <a:r>
              <a:rPr lang="zh-CN" altLang="en-US" sz="2800" smtClean="0"/>
              <a:t>再论阻抗和导纳</a:t>
            </a:r>
          </a:p>
        </p:txBody>
      </p:sp>
      <p:sp>
        <p:nvSpPr>
          <p:cNvPr id="169987" name="Rectangle 3"/>
          <p:cNvSpPr>
            <a:spLocks noGrp="1" noChangeArrowheads="1"/>
          </p:cNvSpPr>
          <p:nvPr>
            <p:ph type="body" idx="1"/>
          </p:nvPr>
        </p:nvSpPr>
        <p:spPr>
          <a:xfrm>
            <a:off x="990600" y="762000"/>
            <a:ext cx="8001000" cy="2217738"/>
          </a:xfrm>
        </p:spPr>
        <p:txBody>
          <a:bodyPr/>
          <a:lstStyle/>
          <a:p>
            <a:r>
              <a:rPr lang="zh-CN" altLang="en-US" sz="2400" smtClean="0">
                <a:latin typeface="宋体" panose="02010600030101010101" pitchFamily="2" charset="-122"/>
              </a:rPr>
              <a:t>  </a:t>
            </a:r>
            <a:r>
              <a:rPr lang="en-US" altLang="zh-CN" b="1" smtClean="0">
                <a:latin typeface="宋体" panose="02010600030101010101" pitchFamily="2" charset="-122"/>
              </a:rPr>
              <a:t>1</a:t>
            </a:r>
            <a:r>
              <a:rPr lang="zh-CN" altLang="en-US" b="1" smtClean="0">
                <a:latin typeface="宋体" panose="02010600030101010101" pitchFamily="2" charset="-122"/>
              </a:rPr>
              <a:t>、阻抗和导纳关系</a:t>
            </a:r>
          </a:p>
          <a:p>
            <a:r>
              <a:rPr lang="zh-CN" altLang="en-US" b="1" smtClean="0">
                <a:solidFill>
                  <a:srgbClr val="FF0000"/>
                </a:solidFill>
                <a:latin typeface="宋体" panose="02010600030101010101" pitchFamily="2" charset="-122"/>
              </a:rPr>
              <a:t>  假设：</a:t>
            </a:r>
            <a:r>
              <a:rPr lang="zh-CN" altLang="en-US" b="1" smtClean="0">
                <a:latin typeface="宋体" panose="02010600030101010101" pitchFamily="2" charset="-122"/>
              </a:rPr>
              <a:t>单口网络</a:t>
            </a:r>
            <a:r>
              <a:rPr lang="en-US" altLang="zh-CN" b="1" smtClean="0">
                <a:latin typeface="宋体" panose="02010600030101010101" pitchFamily="2" charset="-122"/>
              </a:rPr>
              <a:t>N0</a:t>
            </a:r>
            <a:r>
              <a:rPr lang="zh-CN" altLang="en-US" b="1" smtClean="0">
                <a:latin typeface="宋体" panose="02010600030101010101" pitchFamily="2" charset="-122"/>
              </a:rPr>
              <a:t>由线性时不变元件组成，可含受控源但不含独立电源，则该网络在正弦稳态时的表现可由它的输入阻抗或输入导纳获得</a:t>
            </a:r>
          </a:p>
        </p:txBody>
      </p:sp>
      <p:graphicFrame>
        <p:nvGraphicFramePr>
          <p:cNvPr id="169988" name="Object 4"/>
          <p:cNvGraphicFramePr>
            <a:graphicFrameLocks noChangeAspect="1"/>
          </p:cNvGraphicFramePr>
          <p:nvPr/>
        </p:nvGraphicFramePr>
        <p:xfrm>
          <a:off x="1447800" y="3082925"/>
          <a:ext cx="5405438" cy="976313"/>
        </p:xfrm>
        <a:graphic>
          <a:graphicData uri="http://schemas.openxmlformats.org/presentationml/2006/ole">
            <mc:AlternateContent xmlns:mc="http://schemas.openxmlformats.org/markup-compatibility/2006">
              <mc:Choice xmlns:v="urn:schemas-microsoft-com:vml" Requires="v">
                <p:oleObj spid="_x0000_s170022" name="Equation" r:id="rId3" imgW="2323800" imgH="419040" progId="Equation.DSMT4">
                  <p:embed/>
                </p:oleObj>
              </mc:Choice>
              <mc:Fallback>
                <p:oleObj name="Equation" r:id="rId3" imgW="232380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82925"/>
                        <a:ext cx="5405438"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89" name="Rectangle 5"/>
          <p:cNvSpPr>
            <a:spLocks noChangeArrowheads="1"/>
          </p:cNvSpPr>
          <p:nvPr/>
        </p:nvSpPr>
        <p:spPr bwMode="auto">
          <a:xfrm>
            <a:off x="5562600" y="4148138"/>
            <a:ext cx="35639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zh-CN" altLang="en-US" sz="2400">
                <a:latin typeface="Times New Roman" panose="02020603050405020304" pitchFamily="18" charset="0"/>
              </a:rPr>
              <a:t>  </a:t>
            </a:r>
            <a:r>
              <a:rPr kumimoji="1" lang="en-US" altLang="zh-CN" sz="2800">
                <a:latin typeface="Times New Roman" panose="02020603050405020304" pitchFamily="18" charset="0"/>
              </a:rPr>
              <a:t>|Z|=U/I     </a:t>
            </a:r>
            <a:r>
              <a:rPr kumimoji="1" lang="en-US" altLang="zh-CN" sz="2800">
                <a:latin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rPr>
              <a:t>Z</a:t>
            </a:r>
            <a:r>
              <a:rPr kumimoji="1" lang="en-US" altLang="zh-CN" sz="2800">
                <a:latin typeface="Times New Roman" panose="02020603050405020304" pitchFamily="18" charset="0"/>
              </a:rPr>
              <a:t>=ψ</a:t>
            </a:r>
            <a:r>
              <a:rPr kumimoji="1" lang="en-US" altLang="zh-CN" sz="2800" baseline="-25000">
                <a:latin typeface="Times New Roman" panose="02020603050405020304" pitchFamily="18" charset="0"/>
              </a:rPr>
              <a:t>u</a:t>
            </a:r>
            <a:r>
              <a:rPr kumimoji="1" lang="en-US" altLang="zh-CN" sz="2800">
                <a:latin typeface="Times New Roman" panose="02020603050405020304" pitchFamily="18" charset="0"/>
              </a:rPr>
              <a:t>-ψ</a:t>
            </a:r>
            <a:r>
              <a:rPr kumimoji="1" lang="en-US" altLang="zh-CN" sz="2800" baseline="-25000">
                <a:latin typeface="Times New Roman" panose="02020603050405020304" pitchFamily="18" charset="0"/>
              </a:rPr>
              <a:t>i</a:t>
            </a:r>
            <a:r>
              <a:rPr kumimoji="1" lang="en-US" altLang="zh-CN" sz="2800">
                <a:latin typeface="Times New Roman" panose="02020603050405020304" pitchFamily="18" charset="0"/>
              </a:rPr>
              <a:t></a:t>
            </a:r>
          </a:p>
        </p:txBody>
      </p:sp>
      <p:graphicFrame>
        <p:nvGraphicFramePr>
          <p:cNvPr id="169990" name="Object 6"/>
          <p:cNvGraphicFramePr>
            <a:graphicFrameLocks noChangeAspect="1"/>
          </p:cNvGraphicFramePr>
          <p:nvPr/>
        </p:nvGraphicFramePr>
        <p:xfrm>
          <a:off x="1535113" y="4702175"/>
          <a:ext cx="5346700" cy="976313"/>
        </p:xfrm>
        <a:graphic>
          <a:graphicData uri="http://schemas.openxmlformats.org/presentationml/2006/ole">
            <mc:AlternateContent xmlns:mc="http://schemas.openxmlformats.org/markup-compatibility/2006">
              <mc:Choice xmlns:v="urn:schemas-microsoft-com:vml" Requires="v">
                <p:oleObj spid="_x0000_s170023" name="Equation" r:id="rId5" imgW="2298600" imgH="419040" progId="Equation.DSMT4">
                  <p:embed/>
                </p:oleObj>
              </mc:Choice>
              <mc:Fallback>
                <p:oleObj name="Equation" r:id="rId5" imgW="229860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113" y="4702175"/>
                        <a:ext cx="53467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91" name="Rectangle 7"/>
          <p:cNvSpPr>
            <a:spLocks noChangeArrowheads="1"/>
          </p:cNvSpPr>
          <p:nvPr/>
        </p:nvSpPr>
        <p:spPr bwMode="auto">
          <a:xfrm>
            <a:off x="5638800" y="5729288"/>
            <a:ext cx="3373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|Y|=IU     </a:t>
            </a:r>
            <a:r>
              <a:rPr kumimoji="1" lang="en-US" altLang="zh-CN" sz="2800">
                <a:latin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rPr>
              <a:t>Y</a:t>
            </a:r>
            <a:r>
              <a:rPr kumimoji="1" lang="en-US" altLang="zh-CN" sz="2800">
                <a:latin typeface="Times New Roman" panose="02020603050405020304" pitchFamily="18" charset="0"/>
              </a:rPr>
              <a:t>=ψ</a:t>
            </a:r>
            <a:r>
              <a:rPr kumimoji="1" lang="en-US" altLang="zh-CN" sz="2800" baseline="-25000">
                <a:latin typeface="Times New Roman" panose="02020603050405020304" pitchFamily="18" charset="0"/>
              </a:rPr>
              <a:t>i</a:t>
            </a:r>
            <a:r>
              <a:rPr kumimoji="1" lang="en-US" altLang="zh-CN" sz="2800">
                <a:latin typeface="Times New Roman" panose="02020603050405020304" pitchFamily="18" charset="0"/>
              </a:rPr>
              <a:t>-ψ</a:t>
            </a:r>
            <a:r>
              <a:rPr kumimoji="1" lang="en-US" altLang="zh-CN" sz="2800" baseline="-25000">
                <a:latin typeface="Times New Roman" panose="02020603050405020304" pitchFamily="18" charset="0"/>
              </a:rPr>
              <a:t>u</a:t>
            </a:r>
            <a:r>
              <a:rPr kumimoji="1" lang="en-US" altLang="zh-CN" sz="24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9988"/>
                                        </p:tgtEl>
                                        <p:attrNameLst>
                                          <p:attrName>style.visibility</p:attrName>
                                        </p:attrNameLst>
                                      </p:cBhvr>
                                      <p:to>
                                        <p:strVal val="visible"/>
                                      </p:to>
                                    </p:set>
                                    <p:animEffect transition="in" filter="blinds(horizontal)">
                                      <p:cBhvr>
                                        <p:cTn id="17" dur="500"/>
                                        <p:tgtEl>
                                          <p:spTgt spid="16998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9989"/>
                                        </p:tgtEl>
                                        <p:attrNameLst>
                                          <p:attrName>style.visibility</p:attrName>
                                        </p:attrNameLst>
                                      </p:cBhvr>
                                      <p:to>
                                        <p:strVal val="visible"/>
                                      </p:to>
                                    </p:set>
                                    <p:animEffect transition="in" filter="blinds(horizontal)">
                                      <p:cBhvr>
                                        <p:cTn id="20" dur="500"/>
                                        <p:tgtEl>
                                          <p:spTgt spid="169989"/>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169990"/>
                                        </p:tgtEl>
                                        <p:attrNameLst>
                                          <p:attrName>style.visibility</p:attrName>
                                        </p:attrNameLst>
                                      </p:cBhvr>
                                      <p:to>
                                        <p:strVal val="visible"/>
                                      </p:to>
                                    </p:set>
                                    <p:animEffect transition="in" filter="blinds(horizontal)">
                                      <p:cBhvr>
                                        <p:cTn id="24" dur="500"/>
                                        <p:tgtEl>
                                          <p:spTgt spid="169990"/>
                                        </p:tgtEl>
                                      </p:cBhvr>
                                    </p:animEffect>
                                  </p:childTnLst>
                                </p:cTn>
                              </p:par>
                            </p:childTnLst>
                          </p:cTn>
                        </p:par>
                        <p:par>
                          <p:cTn id="25" fill="hold" nodeType="afterGroup">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169991"/>
                                        </p:tgtEl>
                                        <p:attrNameLst>
                                          <p:attrName>style.visibility</p:attrName>
                                        </p:attrNameLst>
                                      </p:cBhvr>
                                      <p:to>
                                        <p:strVal val="visible"/>
                                      </p:to>
                                    </p:set>
                                    <p:animEffect transition="in" filter="blinds(horizontal)">
                                      <p:cBhvr>
                                        <p:cTn id="28" dur="500"/>
                                        <p:tgtEl>
                                          <p:spTgt spid="169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P spid="169989" grpId="0"/>
      <p:bldP spid="1699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48" name="Rectangle 16"/>
          <p:cNvSpPr>
            <a:spLocks noGrp="1" noChangeArrowheads="1"/>
          </p:cNvSpPr>
          <p:nvPr>
            <p:ph type="title"/>
          </p:nvPr>
        </p:nvSpPr>
        <p:spPr>
          <a:xfrm>
            <a:off x="1066800" y="152400"/>
            <a:ext cx="6096000" cy="381000"/>
          </a:xfrm>
        </p:spPr>
        <p:txBody>
          <a:bodyPr/>
          <a:lstStyle/>
          <a:p>
            <a:r>
              <a:rPr lang="zh-CN" altLang="en-US" sz="2800" smtClean="0"/>
              <a:t>再论阻抗和导纳</a:t>
            </a:r>
          </a:p>
        </p:txBody>
      </p:sp>
      <p:graphicFrame>
        <p:nvGraphicFramePr>
          <p:cNvPr id="172036" name="Object 4"/>
          <p:cNvGraphicFramePr>
            <a:graphicFrameLocks noChangeAspect="1"/>
          </p:cNvGraphicFramePr>
          <p:nvPr/>
        </p:nvGraphicFramePr>
        <p:xfrm>
          <a:off x="2286000" y="623888"/>
          <a:ext cx="5405438" cy="976312"/>
        </p:xfrm>
        <a:graphic>
          <a:graphicData uri="http://schemas.openxmlformats.org/presentationml/2006/ole">
            <mc:AlternateContent xmlns:mc="http://schemas.openxmlformats.org/markup-compatibility/2006">
              <mc:Choice xmlns:v="urn:schemas-microsoft-com:vml" Requires="v">
                <p:oleObj spid="_x0000_s172101" name="Equation" r:id="rId3" imgW="2323800" imgH="419040" progId="Equation.DSMT4">
                  <p:embed/>
                </p:oleObj>
              </mc:Choice>
              <mc:Fallback>
                <p:oleObj name="Equation" r:id="rId3" imgW="232380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623888"/>
                        <a:ext cx="5405438"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6"/>
          <p:cNvGraphicFramePr>
            <a:graphicFrameLocks noChangeAspect="1"/>
          </p:cNvGraphicFramePr>
          <p:nvPr/>
        </p:nvGraphicFramePr>
        <p:xfrm>
          <a:off x="2286000" y="1752600"/>
          <a:ext cx="5346700" cy="976313"/>
        </p:xfrm>
        <a:graphic>
          <a:graphicData uri="http://schemas.openxmlformats.org/presentationml/2006/ole">
            <mc:AlternateContent xmlns:mc="http://schemas.openxmlformats.org/markup-compatibility/2006">
              <mc:Choice xmlns:v="urn:schemas-microsoft-com:vml" Requires="v">
                <p:oleObj spid="_x0000_s172102" name="Equation" r:id="rId5" imgW="2298600" imgH="419040" progId="Equation.DSMT4">
                  <p:embed/>
                </p:oleObj>
              </mc:Choice>
              <mc:Fallback>
                <p:oleObj name="Equation" r:id="rId5" imgW="229860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752600"/>
                        <a:ext cx="53467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41" name="AutoShape 9"/>
          <p:cNvSpPr>
            <a:spLocks noChangeArrowheads="1"/>
          </p:cNvSpPr>
          <p:nvPr/>
        </p:nvSpPr>
        <p:spPr bwMode="auto">
          <a:xfrm>
            <a:off x="914400" y="4114800"/>
            <a:ext cx="1371600" cy="762000"/>
          </a:xfrm>
          <a:prstGeom prst="rightArrow">
            <a:avLst>
              <a:gd name="adj1" fmla="val 50000"/>
              <a:gd name="adj2" fmla="val 45000"/>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2043" name="AutoShape 11"/>
          <p:cNvSpPr>
            <a:spLocks noChangeArrowheads="1"/>
          </p:cNvSpPr>
          <p:nvPr/>
        </p:nvSpPr>
        <p:spPr bwMode="auto">
          <a:xfrm>
            <a:off x="2362200" y="2971800"/>
            <a:ext cx="6096000" cy="3124200"/>
          </a:xfrm>
          <a:prstGeom prst="roundRect">
            <a:avLst>
              <a:gd name="adj" fmla="val 16667"/>
            </a:avLst>
          </a:prstGeom>
          <a:gradFill rotWithShape="1">
            <a:gsLst>
              <a:gs pos="0">
                <a:srgbClr val="99CCFF"/>
              </a:gs>
              <a:gs pos="100000">
                <a:srgbClr val="FFFFFF"/>
              </a:gs>
            </a:gsLst>
            <a:lin ang="2700000" scaled="1"/>
          </a:gradFill>
          <a:ln w="3810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pPr>
            <a:endParaRPr lang="zh-CN" altLang="en-US">
              <a:latin typeface="Verdana" panose="020B0604030504040204" pitchFamily="34" charset="0"/>
              <a:cs typeface="Times New Roman" panose="02020603050405020304" pitchFamily="18" charset="0"/>
            </a:endParaRPr>
          </a:p>
        </p:txBody>
      </p:sp>
      <p:sp>
        <p:nvSpPr>
          <p:cNvPr id="172045" name="Text Box 13"/>
          <p:cNvSpPr txBox="1">
            <a:spLocks noChangeArrowheads="1"/>
          </p:cNvSpPr>
          <p:nvPr/>
        </p:nvSpPr>
        <p:spPr bwMode="auto">
          <a:xfrm>
            <a:off x="2438400" y="3124200"/>
            <a:ext cx="5638800" cy="156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50000"/>
              </a:spcBef>
            </a:pPr>
            <a:r>
              <a:rPr lang="zh-CN" altLang="en-US" sz="2800"/>
              <a:t>    </a:t>
            </a:r>
            <a:r>
              <a:rPr lang="en-US" altLang="zh-CN" sz="2800">
                <a:latin typeface="Times New Roman" panose="02020603050405020304" pitchFamily="18" charset="0"/>
              </a:rPr>
              <a:t>(</a:t>
            </a:r>
            <a:r>
              <a:rPr lang="en-US" altLang="zh-CN" sz="2800" b="1">
                <a:latin typeface="Times New Roman" panose="02020603050405020304" pitchFamily="18" charset="0"/>
              </a:rPr>
              <a:t>1)</a:t>
            </a:r>
            <a:r>
              <a:rPr lang="zh-CN" altLang="en-US" sz="2800" b="1"/>
              <a:t>、输入阻抗和导纳携带了正弦稳态端口电压与电流间的关系信息（振幅及相位）</a:t>
            </a:r>
          </a:p>
        </p:txBody>
      </p:sp>
      <p:sp>
        <p:nvSpPr>
          <p:cNvPr id="172046" name="Text Box 14"/>
          <p:cNvSpPr txBox="1">
            <a:spLocks noChangeArrowheads="1"/>
          </p:cNvSpPr>
          <p:nvPr/>
        </p:nvSpPr>
        <p:spPr bwMode="auto">
          <a:xfrm>
            <a:off x="2438400" y="4933950"/>
            <a:ext cx="5638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t>    </a:t>
            </a:r>
            <a:r>
              <a:rPr lang="en-US" altLang="zh-CN" sz="2800"/>
              <a:t>(</a:t>
            </a:r>
            <a:r>
              <a:rPr lang="en-US" altLang="zh-CN" sz="2800" b="1">
                <a:latin typeface="Times New Roman" panose="02020603050405020304" pitchFamily="18" charset="0"/>
              </a:rPr>
              <a:t>2)</a:t>
            </a:r>
            <a:r>
              <a:rPr lang="zh-CN" altLang="en-US" sz="2800" b="1"/>
              <a:t>、</a:t>
            </a:r>
          </a:p>
        </p:txBody>
      </p:sp>
      <p:graphicFrame>
        <p:nvGraphicFramePr>
          <p:cNvPr id="172047" name="Object 15"/>
          <p:cNvGraphicFramePr>
            <a:graphicFrameLocks noGrp="1" noChangeAspect="1"/>
          </p:cNvGraphicFramePr>
          <p:nvPr>
            <p:ph idx="1"/>
          </p:nvPr>
        </p:nvGraphicFramePr>
        <p:xfrm>
          <a:off x="3716338" y="4643438"/>
          <a:ext cx="3851275" cy="1189037"/>
        </p:xfrm>
        <a:graphic>
          <a:graphicData uri="http://schemas.openxmlformats.org/presentationml/2006/ole">
            <mc:AlternateContent xmlns:mc="http://schemas.openxmlformats.org/markup-compatibility/2006">
              <mc:Choice xmlns:v="urn:schemas-microsoft-com:vml" Requires="v">
                <p:oleObj spid="_x0000_s172103" name="Equation" r:id="rId7" imgW="1409400" imgH="444240" progId="Equation.DSMT4">
                  <p:embed/>
                </p:oleObj>
              </mc:Choice>
              <mc:Fallback>
                <p:oleObj name="Equation" r:id="rId7" imgW="140940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6338" y="4643438"/>
                        <a:ext cx="3851275"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linds(horizontal)">
                                      <p:cBhvr>
                                        <p:cTn id="7" dur="500"/>
                                        <p:tgtEl>
                                          <p:spTgt spid="17203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72038"/>
                                        </p:tgtEl>
                                        <p:attrNameLst>
                                          <p:attrName>style.visibility</p:attrName>
                                        </p:attrNameLst>
                                      </p:cBhvr>
                                      <p:to>
                                        <p:strVal val="visible"/>
                                      </p:to>
                                    </p:set>
                                    <p:animEffect transition="in" filter="blinds(horizontal)">
                                      <p:cBhvr>
                                        <p:cTn id="11" dur="500"/>
                                        <p:tgtEl>
                                          <p:spTgt spid="1720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2046"/>
                                        </p:tgtEl>
                                        <p:attrNameLst>
                                          <p:attrName>style.visibility</p:attrName>
                                        </p:attrNameLst>
                                      </p:cBhvr>
                                      <p:to>
                                        <p:strVal val="visible"/>
                                      </p:to>
                                    </p:set>
                                    <p:animEffect transition="in" filter="blinds(horizontal)">
                                      <p:cBhvr>
                                        <p:cTn id="16" dur="500"/>
                                        <p:tgtEl>
                                          <p:spTgt spid="172046"/>
                                        </p:tgtEl>
                                      </p:cBhvr>
                                    </p:animEffect>
                                  </p:childTnLst>
                                </p:cTn>
                              </p:par>
                              <p:par>
                                <p:cTn id="17" presetID="3" presetClass="entr" presetSubtype="10" fill="hold" nodeType="withEffect">
                                  <p:stCondLst>
                                    <p:cond delay="0"/>
                                  </p:stCondLst>
                                  <p:childTnLst>
                                    <p:set>
                                      <p:cBhvr>
                                        <p:cTn id="18" dur="1" fill="hold">
                                          <p:stCondLst>
                                            <p:cond delay="0"/>
                                          </p:stCondLst>
                                        </p:cTn>
                                        <p:tgtEl>
                                          <p:spTgt spid="172047"/>
                                        </p:tgtEl>
                                        <p:attrNameLst>
                                          <p:attrName>style.visibility</p:attrName>
                                        </p:attrNameLst>
                                      </p:cBhvr>
                                      <p:to>
                                        <p:strVal val="visible"/>
                                      </p:to>
                                    </p:set>
                                    <p:animEffect transition="in" filter="blinds(horizontal)">
                                      <p:cBhvr>
                                        <p:cTn id="19" dur="500"/>
                                        <p:tgtEl>
                                          <p:spTgt spid="17204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2045"/>
                                        </p:tgtEl>
                                        <p:attrNameLst>
                                          <p:attrName>style.visibility</p:attrName>
                                        </p:attrNameLst>
                                      </p:cBhvr>
                                      <p:to>
                                        <p:strVal val="visible"/>
                                      </p:to>
                                    </p:set>
                                    <p:animEffect transition="in" filter="blinds(horizontal)">
                                      <p:cBhvr>
                                        <p:cTn id="22" dur="500"/>
                                        <p:tgtEl>
                                          <p:spTgt spid="17204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2043"/>
                                        </p:tgtEl>
                                        <p:attrNameLst>
                                          <p:attrName>style.visibility</p:attrName>
                                        </p:attrNameLst>
                                      </p:cBhvr>
                                      <p:to>
                                        <p:strVal val="visible"/>
                                      </p:to>
                                    </p:set>
                                    <p:animEffect transition="in" filter="blinds(horizontal)">
                                      <p:cBhvr>
                                        <p:cTn id="25" dur="500"/>
                                        <p:tgtEl>
                                          <p:spTgt spid="1720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2041"/>
                                        </p:tgtEl>
                                        <p:attrNameLst>
                                          <p:attrName>style.visibility</p:attrName>
                                        </p:attrNameLst>
                                      </p:cBhvr>
                                      <p:to>
                                        <p:strVal val="visible"/>
                                      </p:to>
                                    </p:set>
                                    <p:animEffect transition="in" filter="blinds(horizontal)">
                                      <p:cBhvr>
                                        <p:cTn id="28"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1" grpId="0" animBg="1"/>
      <p:bldP spid="172043" grpId="0" animBg="1"/>
      <p:bldP spid="172045" grpId="0"/>
      <p:bldP spid="1720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506538" y="966788"/>
            <a:ext cx="6096000" cy="381000"/>
          </a:xfrm>
        </p:spPr>
        <p:txBody>
          <a:bodyPr/>
          <a:lstStyle/>
          <a:p>
            <a:endParaRPr lang="zh-CN" altLang="en-US" sz="2800" smtClean="0"/>
          </a:p>
        </p:txBody>
      </p:sp>
      <p:sp>
        <p:nvSpPr>
          <p:cNvPr id="171012" name="Text Box 4"/>
          <p:cNvSpPr txBox="1">
            <a:spLocks noChangeArrowheads="1"/>
          </p:cNvSpPr>
          <p:nvPr/>
        </p:nvSpPr>
        <p:spPr bwMode="auto">
          <a:xfrm>
            <a:off x="838200" y="755650"/>
            <a:ext cx="838835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Z(j</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Z(j</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u="sng">
                <a:latin typeface="Times New Roman" panose="02020603050405020304" pitchFamily="18" charset="0"/>
              </a:rPr>
              <a:t>/</a:t>
            </a:r>
            <a:r>
              <a:rPr kumimoji="1" lang="en-US" altLang="zh-CN" sz="2800" u="sng">
                <a:latin typeface="Times New Roman" panose="02020603050405020304" pitchFamily="18" charset="0"/>
                <a:sym typeface="Symbol" panose="05050102010706020507" pitchFamily="18" charset="2"/>
              </a:rPr>
              <a:t></a:t>
            </a:r>
            <a:r>
              <a:rPr kumimoji="1" lang="en-US" altLang="zh-CN" sz="2800" b="1" u="sng">
                <a:latin typeface="Times New Roman" panose="02020603050405020304" pitchFamily="18" charset="0"/>
                <a:sym typeface="Symbol" panose="05050102010706020507" pitchFamily="18" charset="2"/>
              </a:rPr>
              <a:t> </a:t>
            </a:r>
            <a:r>
              <a:rPr kumimoji="1" lang="en-US" altLang="zh-CN" sz="2800" b="1" u="sng" baseline="-25000">
                <a:latin typeface="Times New Roman" panose="02020603050405020304" pitchFamily="18" charset="0"/>
                <a:sym typeface="Symbol" panose="05050102010706020507" pitchFamily="18" charset="2"/>
              </a:rPr>
              <a:t>Z</a:t>
            </a:r>
            <a:r>
              <a:rPr kumimoji="1" lang="en-US" altLang="zh-CN" sz="2800" b="1">
                <a:latin typeface="Times New Roman" panose="02020603050405020304" pitchFamily="18" charset="0"/>
                <a:sym typeface="Symbol" panose="05050102010706020507" pitchFamily="18" charset="2"/>
              </a:rPr>
              <a:t>=R(</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 +jX (</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 </a:t>
            </a:r>
          </a:p>
          <a:p>
            <a:pPr algn="l" eaLnBrk="1" hangingPunct="1">
              <a:lnSpc>
                <a:spcPct val="100000"/>
              </a:lnSpc>
              <a:spcBef>
                <a:spcPct val="50000"/>
              </a:spcBef>
            </a:pPr>
            <a:r>
              <a:rPr kumimoji="1" lang="en-US" altLang="zh-CN" sz="2800">
                <a:latin typeface="Times New Roman" panose="02020603050405020304" pitchFamily="18" charset="0"/>
                <a:sym typeface="Symbol" panose="05050102010706020507" pitchFamily="18" charset="2"/>
              </a:rPr>
              <a:t>      X (</a:t>
            </a:r>
            <a:r>
              <a:rPr kumimoji="1" lang="en-US" altLang="zh-CN" sz="2800">
                <a:latin typeface="Times New Roman" panose="02020603050405020304" pitchFamily="18" charset="0"/>
              </a:rPr>
              <a:t>)</a:t>
            </a:r>
            <a:r>
              <a:rPr kumimoji="1" lang="en-US" altLang="zh-CN" sz="2800">
                <a:latin typeface="Times New Roman" panose="02020603050405020304" pitchFamily="18" charset="0"/>
                <a:sym typeface="Symbol" panose="05050102010706020507" pitchFamily="18" charset="2"/>
              </a:rPr>
              <a:t> &lt;0     </a:t>
            </a:r>
            <a:r>
              <a:rPr kumimoji="1" lang="zh-CN" altLang="en-US" sz="2800">
                <a:latin typeface="Times New Roman" panose="02020603050405020304" pitchFamily="18" charset="0"/>
                <a:sym typeface="Symbol" panose="05050102010706020507" pitchFamily="18" charset="2"/>
              </a:rPr>
              <a:t>容性</a:t>
            </a:r>
          </a:p>
          <a:p>
            <a:pPr algn="l" eaLnBrk="1" hangingPunct="1">
              <a:lnSpc>
                <a:spcPct val="100000"/>
              </a:lnSpc>
              <a:spcBef>
                <a:spcPct val="50000"/>
              </a:spcBef>
            </a:pPr>
            <a:r>
              <a:rPr kumimoji="1" lang="en-US" altLang="zh-CN" sz="2800">
                <a:latin typeface="Times New Roman" panose="02020603050405020304" pitchFamily="18" charset="0"/>
                <a:sym typeface="Symbol" panose="05050102010706020507" pitchFamily="18" charset="2"/>
              </a:rPr>
              <a:t>      X (</a:t>
            </a:r>
            <a:r>
              <a:rPr kumimoji="1" lang="en-US" altLang="zh-CN" sz="2800">
                <a:latin typeface="Times New Roman" panose="02020603050405020304" pitchFamily="18" charset="0"/>
              </a:rPr>
              <a:t>)</a:t>
            </a:r>
            <a:r>
              <a:rPr kumimoji="1" lang="en-US" altLang="zh-CN" sz="2800">
                <a:latin typeface="Times New Roman" panose="02020603050405020304" pitchFamily="18" charset="0"/>
                <a:sym typeface="Symbol" panose="05050102010706020507" pitchFamily="18" charset="2"/>
              </a:rPr>
              <a:t> &gt;0     </a:t>
            </a:r>
            <a:r>
              <a:rPr kumimoji="1" lang="zh-CN" altLang="en-US" sz="2800">
                <a:latin typeface="Times New Roman" panose="02020603050405020304" pitchFamily="18" charset="0"/>
                <a:sym typeface="Symbol" panose="05050102010706020507" pitchFamily="18" charset="2"/>
              </a:rPr>
              <a:t>感性</a:t>
            </a:r>
          </a:p>
          <a:p>
            <a:pPr algn="l" eaLnBrk="1" hangingPunct="1">
              <a:lnSpc>
                <a:spcPct val="100000"/>
              </a:lnSpc>
              <a:spcBef>
                <a:spcPct val="50000"/>
              </a:spcBef>
            </a:pPr>
            <a:r>
              <a:rPr kumimoji="1" lang="en-US" altLang="zh-CN" sz="2800">
                <a:latin typeface="Times New Roman" panose="02020603050405020304" pitchFamily="18" charset="0"/>
              </a:rPr>
              <a:t>      |Z|</a:t>
            </a:r>
            <a:r>
              <a:rPr kumimoji="1" lang="zh-CN" altLang="en-US" sz="2800">
                <a:latin typeface="Times New Roman" panose="02020603050405020304" pitchFamily="18" charset="0"/>
              </a:rPr>
              <a:t>与频率的关系称为输入阻抗的幅频特性；可用解析式和曲线表示。</a:t>
            </a:r>
          </a:p>
          <a:p>
            <a:pPr algn="l" eaLnBrk="1" hangingPunct="1">
              <a:lnSpc>
                <a:spcPct val="100000"/>
              </a:lnSpc>
              <a:spcBef>
                <a:spcPct val="50000"/>
              </a:spcBef>
            </a:pPr>
            <a:r>
              <a:rPr kumimoji="1" lang="zh-CN" altLang="en-US" sz="2800">
                <a:latin typeface="Times New Roman" panose="02020603050405020304" pitchFamily="18" charset="0"/>
                <a:sym typeface="Symbol" panose="05050102010706020507" pitchFamily="18" charset="2"/>
              </a:rPr>
              <a:t>      </a:t>
            </a:r>
            <a:r>
              <a:rPr kumimoji="1" lang="en-US" altLang="en-US" sz="2800">
                <a:latin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sym typeface="Symbol" panose="05050102010706020507" pitchFamily="18" charset="2"/>
              </a:rPr>
              <a:t>Z </a:t>
            </a:r>
            <a:r>
              <a:rPr kumimoji="1" lang="zh-CN" altLang="en-US" sz="2800">
                <a:latin typeface="Times New Roman" panose="02020603050405020304" pitchFamily="18" charset="0"/>
              </a:rPr>
              <a:t>与频率的关系称为输入阻抗的相频特性。</a:t>
            </a:r>
          </a:p>
        </p:txBody>
      </p:sp>
      <p:sp>
        <p:nvSpPr>
          <p:cNvPr id="171013" name="Rectangle 5"/>
          <p:cNvSpPr>
            <a:spLocks noChangeArrowheads="1"/>
          </p:cNvSpPr>
          <p:nvPr/>
        </p:nvSpPr>
        <p:spPr bwMode="auto">
          <a:xfrm>
            <a:off x="908050" y="4446588"/>
            <a:ext cx="7235825"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en-US" altLang="zh-CN" sz="2800" b="1">
                <a:latin typeface="Times New Roman" panose="02020603050405020304" pitchFamily="18" charset="0"/>
              </a:rPr>
              <a:t>3</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Y(j</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=G(</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 +jB(</a:t>
            </a:r>
            <a:r>
              <a:rPr kumimoji="1" lang="en-US" altLang="zh-CN"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 </a:t>
            </a:r>
          </a:p>
          <a:p>
            <a:pPr algn="l" eaLnBrk="1" hangingPunct="1">
              <a:lnSpc>
                <a:spcPct val="100000"/>
              </a:lnSpc>
              <a:spcBef>
                <a:spcPct val="50000"/>
              </a:spcBef>
            </a:pPr>
            <a:r>
              <a:rPr kumimoji="1" lang="en-US" altLang="zh-CN" sz="2800">
                <a:latin typeface="Times New Roman" panose="02020603050405020304" pitchFamily="18" charset="0"/>
                <a:sym typeface="Symbol" panose="05050102010706020507" pitchFamily="18" charset="2"/>
              </a:rPr>
              <a:t>      B(</a:t>
            </a:r>
            <a:r>
              <a:rPr kumimoji="1" lang="en-US" altLang="zh-CN" sz="2800">
                <a:latin typeface="Times New Roman" panose="02020603050405020304" pitchFamily="18" charset="0"/>
              </a:rPr>
              <a:t>)</a:t>
            </a:r>
            <a:r>
              <a:rPr kumimoji="1" lang="en-US" altLang="zh-CN" sz="2800">
                <a:latin typeface="Times New Roman" panose="02020603050405020304" pitchFamily="18" charset="0"/>
                <a:sym typeface="Symbol" panose="05050102010706020507" pitchFamily="18" charset="2"/>
              </a:rPr>
              <a:t> &gt; 0     </a:t>
            </a:r>
            <a:r>
              <a:rPr kumimoji="1" lang="zh-CN" altLang="en-US" sz="2800">
                <a:latin typeface="Times New Roman" panose="02020603050405020304" pitchFamily="18" charset="0"/>
                <a:sym typeface="Symbol" panose="05050102010706020507" pitchFamily="18" charset="2"/>
              </a:rPr>
              <a:t>容性</a:t>
            </a:r>
          </a:p>
          <a:p>
            <a:pPr algn="l" eaLnBrk="1" hangingPunct="1">
              <a:lnSpc>
                <a:spcPct val="100000"/>
              </a:lnSpc>
              <a:spcBef>
                <a:spcPct val="50000"/>
              </a:spcBef>
            </a:pPr>
            <a:r>
              <a:rPr kumimoji="1" lang="en-US" altLang="zh-CN" sz="2800">
                <a:latin typeface="Times New Roman" panose="02020603050405020304" pitchFamily="18" charset="0"/>
                <a:sym typeface="Symbol" panose="05050102010706020507" pitchFamily="18" charset="2"/>
              </a:rPr>
              <a:t>      B(</a:t>
            </a:r>
            <a:r>
              <a:rPr kumimoji="1" lang="en-US" altLang="zh-CN" sz="2800">
                <a:latin typeface="Times New Roman" panose="02020603050405020304" pitchFamily="18" charset="0"/>
              </a:rPr>
              <a:t>)</a:t>
            </a:r>
            <a:r>
              <a:rPr kumimoji="1" lang="en-US" altLang="zh-CN" sz="2800">
                <a:latin typeface="Times New Roman" panose="02020603050405020304" pitchFamily="18" charset="0"/>
                <a:sym typeface="Symbol" panose="05050102010706020507" pitchFamily="18" charset="2"/>
              </a:rPr>
              <a:t> &lt; 0     </a:t>
            </a:r>
            <a:r>
              <a:rPr kumimoji="1" lang="zh-CN" altLang="en-US" sz="2800">
                <a:latin typeface="Times New Roman" panose="02020603050405020304" pitchFamily="18" charset="0"/>
                <a:sym typeface="Symbol" panose="05050102010706020507" pitchFamily="18" charset="2"/>
              </a:rPr>
              <a:t>感性</a:t>
            </a:r>
          </a:p>
        </p:txBody>
      </p:sp>
      <p:sp>
        <p:nvSpPr>
          <p:cNvPr id="171014" name="Rectangle 6"/>
          <p:cNvSpPr>
            <a:spLocks noChangeArrowheads="1"/>
          </p:cNvSpPr>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a:spcBef>
                <a:spcPct val="0"/>
              </a:spcBef>
              <a:defRPr sz="3200" b="1">
                <a:solidFill>
                  <a:schemeClr val="tx2"/>
                </a:solidFill>
                <a:latin typeface="Arial" panose="020B0604020202020204" pitchFamily="34" charset="0"/>
                <a:ea typeface="华文中宋" panose="02010600040101010101" pitchFamily="2" charset="-122"/>
              </a:defRPr>
            </a:lvl1pPr>
            <a:lvl2pPr algn="l">
              <a:spcBef>
                <a:spcPct val="0"/>
              </a:spcBef>
              <a:defRPr sz="3200" b="1">
                <a:solidFill>
                  <a:schemeClr val="tx2"/>
                </a:solidFill>
                <a:latin typeface="Arial" panose="020B0604020202020204" pitchFamily="34" charset="0"/>
                <a:ea typeface="华文中宋" panose="02010600040101010101" pitchFamily="2" charset="-122"/>
              </a:defRPr>
            </a:lvl2pPr>
            <a:lvl3pPr algn="l">
              <a:spcBef>
                <a:spcPct val="0"/>
              </a:spcBef>
              <a:defRPr sz="3200" b="1">
                <a:solidFill>
                  <a:schemeClr val="tx2"/>
                </a:solidFill>
                <a:latin typeface="Arial" panose="020B0604020202020204" pitchFamily="34" charset="0"/>
                <a:ea typeface="华文中宋" panose="02010600040101010101" pitchFamily="2" charset="-122"/>
              </a:defRPr>
            </a:lvl3pPr>
            <a:lvl4pPr algn="l">
              <a:spcBef>
                <a:spcPct val="0"/>
              </a:spcBef>
              <a:defRPr sz="3200" b="1">
                <a:solidFill>
                  <a:schemeClr val="tx2"/>
                </a:solidFill>
                <a:latin typeface="Arial" panose="020B0604020202020204" pitchFamily="34" charset="0"/>
                <a:ea typeface="华文中宋" panose="02010600040101010101" pitchFamily="2" charset="-122"/>
              </a:defRPr>
            </a:lvl4pPr>
            <a:lvl5pPr algn="l">
              <a:spcBef>
                <a:spcPct val="0"/>
              </a:spcBef>
              <a:defRPr sz="3200" b="1">
                <a:solidFill>
                  <a:schemeClr val="tx2"/>
                </a:solidFill>
                <a:latin typeface="Arial" panose="020B0604020202020204" pitchFamily="34" charset="0"/>
                <a:ea typeface="华文中宋" panose="02010600040101010101" pitchFamily="2" charset="-122"/>
              </a:defRPr>
            </a:lvl5pPr>
            <a:lvl6pPr marL="45720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a:lstStyle>
          <a:p>
            <a:pPr>
              <a:lnSpc>
                <a:spcPct val="100000"/>
              </a:lnSpc>
            </a:pPr>
            <a:r>
              <a:rPr lang="zh-CN" altLang="en-US" sz="2800"/>
              <a:t>再论阻抗和导纳</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sz="2800" smtClean="0"/>
              <a:t>例题</a:t>
            </a:r>
            <a:r>
              <a:rPr lang="en-US" altLang="zh-CN" sz="2800" smtClean="0"/>
              <a:t>10-1</a:t>
            </a:r>
          </a:p>
        </p:txBody>
      </p:sp>
      <p:graphicFrame>
        <p:nvGraphicFramePr>
          <p:cNvPr id="176179" name="Object 51"/>
          <p:cNvGraphicFramePr>
            <a:graphicFrameLocks noGrp="1" noChangeAspect="1"/>
          </p:cNvGraphicFramePr>
          <p:nvPr>
            <p:ph sz="half" idx="1"/>
          </p:nvPr>
        </p:nvGraphicFramePr>
        <p:xfrm>
          <a:off x="1376363" y="2663825"/>
          <a:ext cx="7208837" cy="3548063"/>
        </p:xfrm>
        <a:graphic>
          <a:graphicData uri="http://schemas.openxmlformats.org/presentationml/2006/ole">
            <mc:AlternateContent xmlns:mc="http://schemas.openxmlformats.org/markup-compatibility/2006">
              <mc:Choice xmlns:v="urn:schemas-microsoft-com:vml" Requires="v">
                <p:oleObj spid="_x0000_s176215" name="Visio" r:id="rId3" imgW="3795065" imgH="1868530" progId="Visio.Drawing.11">
                  <p:embed/>
                </p:oleObj>
              </mc:Choice>
              <mc:Fallback>
                <p:oleObj name="Visio" r:id="rId3" imgW="3795065" imgH="1868530" progId="Visio.Drawing.11">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3" y="2663825"/>
                        <a:ext cx="7208837" cy="354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41" name="Text Box 13"/>
          <p:cNvSpPr txBox="1">
            <a:spLocks noChangeArrowheads="1"/>
          </p:cNvSpPr>
          <p:nvPr/>
        </p:nvSpPr>
        <p:spPr bwMode="auto">
          <a:xfrm>
            <a:off x="2771775" y="904875"/>
            <a:ext cx="336550" cy="519113"/>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0000"/>
              </a:lnSpc>
              <a:spcBef>
                <a:spcPct val="50000"/>
              </a:spcBef>
            </a:pPr>
            <a:r>
              <a:rPr kumimoji="1" lang="en-US" altLang="zh-CN" sz="2800">
                <a:solidFill>
                  <a:schemeClr val="bg1"/>
                </a:solidFill>
                <a:latin typeface="Times New Roman" panose="02020603050405020304" pitchFamily="18" charset="0"/>
                <a:sym typeface="Symbol" panose="05050102010706020507" pitchFamily="18" charset="2"/>
              </a:rPr>
              <a:t>_</a:t>
            </a:r>
          </a:p>
        </p:txBody>
      </p:sp>
      <p:sp>
        <p:nvSpPr>
          <p:cNvPr id="176178" name="Text Box 50"/>
          <p:cNvSpPr txBox="1">
            <a:spLocks noChangeArrowheads="1"/>
          </p:cNvSpPr>
          <p:nvPr/>
        </p:nvSpPr>
        <p:spPr bwMode="auto">
          <a:xfrm>
            <a:off x="476250" y="819150"/>
            <a:ext cx="8667750" cy="180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zh-CN" altLang="en-US" sz="2800">
                <a:latin typeface="宋体" panose="02010600030101010101" pitchFamily="2" charset="-122"/>
              </a:rPr>
              <a:t>    </a:t>
            </a:r>
            <a:r>
              <a:rPr lang="zh-CN" altLang="en-US" sz="2800" b="1">
                <a:latin typeface="宋体" panose="02010600030101010101" pitchFamily="2" charset="-122"/>
              </a:rPr>
              <a:t>求所示电路</a:t>
            </a:r>
            <a:r>
              <a:rPr lang="en-US" altLang="zh-CN" sz="2800" b="1">
                <a:latin typeface="Times New Roman" panose="02020603050405020304" pitchFamily="18" charset="0"/>
              </a:rPr>
              <a:t>ab</a:t>
            </a:r>
            <a:r>
              <a:rPr lang="zh-CN" altLang="en-US" sz="2800" b="1">
                <a:latin typeface="宋体" panose="02010600030101010101" pitchFamily="2" charset="-122"/>
              </a:rPr>
              <a:t>端得输入阻抗。</a:t>
            </a:r>
          </a:p>
          <a:p>
            <a:pPr>
              <a:lnSpc>
                <a:spcPct val="100000"/>
              </a:lnSpc>
              <a:spcBef>
                <a:spcPct val="50000"/>
              </a:spcBef>
            </a:pPr>
            <a:r>
              <a:rPr lang="zh-CN" altLang="en-US" sz="2800" b="1">
                <a:latin typeface="宋体" panose="02010600030101010101" pitchFamily="2" charset="-122"/>
              </a:rPr>
              <a:t>    若</a:t>
            </a:r>
            <a:r>
              <a:rPr lang="en-US" altLang="zh-CN" sz="2800" b="1">
                <a:latin typeface="Times New Roman" panose="02020603050405020304" pitchFamily="18" charset="0"/>
              </a:rPr>
              <a:t>i(t)=cos(3t+45°)A</a:t>
            </a:r>
            <a:r>
              <a:rPr lang="zh-CN" altLang="en-US" sz="2800" b="1">
                <a:latin typeface="Times New Roman" panose="02020603050405020304" pitchFamily="18" charset="0"/>
              </a:rPr>
              <a:t>，试求稳态电压</a:t>
            </a:r>
            <a:r>
              <a:rPr lang="en-US" altLang="zh-CN" sz="2800" b="1">
                <a:latin typeface="Times New Roman" panose="02020603050405020304" pitchFamily="18" charset="0"/>
              </a:rPr>
              <a:t>u(t)</a:t>
            </a:r>
            <a:r>
              <a:rPr lang="zh-CN" altLang="en-US" sz="2800" b="1">
                <a:latin typeface="Times New Roman" panose="02020603050405020304" pitchFamily="18" charset="0"/>
              </a:rPr>
              <a:t>。</a:t>
            </a:r>
          </a:p>
          <a:p>
            <a:pPr>
              <a:lnSpc>
                <a:spcPct val="100000"/>
              </a:lnSpc>
              <a:spcBef>
                <a:spcPct val="50000"/>
              </a:spcBef>
            </a:pPr>
            <a:r>
              <a:rPr lang="zh-CN" altLang="en-US" sz="2800" b="1">
                <a:latin typeface="Times New Roman" panose="02020603050405020304" pitchFamily="18" charset="0"/>
              </a:rPr>
              <a:t>        若正弦电流角频率改为</a:t>
            </a:r>
            <a:r>
              <a:rPr lang="en-US" altLang="zh-CN" sz="2800" b="1">
                <a:latin typeface="Times New Roman" panose="02020603050405020304" pitchFamily="18" charset="0"/>
              </a:rPr>
              <a:t>6rad/s</a:t>
            </a:r>
            <a:r>
              <a:rPr lang="zh-CN" altLang="en-US" sz="2800" b="1">
                <a:latin typeface="Times New Roman" panose="02020603050405020304" pitchFamily="18" charset="0"/>
              </a:rPr>
              <a:t>，试求</a:t>
            </a:r>
            <a:r>
              <a:rPr lang="en-US" altLang="zh-CN" sz="2800" b="1">
                <a:latin typeface="Times New Roman" panose="02020603050405020304" pitchFamily="18" charset="0"/>
              </a:rPr>
              <a:t>u(t)</a:t>
            </a:r>
            <a:r>
              <a:rPr lang="zh-CN" altLang="en-US" sz="2800" b="1">
                <a:latin typeface="Times New Roman" panose="02020603050405020304" pitchFamily="18" charset="0"/>
              </a:rPr>
              <a:t>。</a:t>
            </a:r>
          </a:p>
        </p:txBody>
      </p:sp>
      <p:graphicFrame>
        <p:nvGraphicFramePr>
          <p:cNvPr id="176184" name="Object 56"/>
          <p:cNvGraphicFramePr>
            <a:graphicFrameLocks noGrp="1" noChangeAspect="1"/>
          </p:cNvGraphicFramePr>
          <p:nvPr>
            <p:ph sz="half" idx="2"/>
          </p:nvPr>
        </p:nvGraphicFramePr>
        <p:xfrm>
          <a:off x="1376363" y="2349500"/>
          <a:ext cx="7200900" cy="3883025"/>
        </p:xfrm>
        <a:graphic>
          <a:graphicData uri="http://schemas.openxmlformats.org/presentationml/2006/ole">
            <mc:AlternateContent xmlns:mc="http://schemas.openxmlformats.org/markup-compatibility/2006">
              <mc:Choice xmlns:v="urn:schemas-microsoft-com:vml" Requires="v">
                <p:oleObj spid="_x0000_s176216" name="Visio" r:id="rId5" imgW="3795065" imgH="2047009" progId="Visio.Drawing.11">
                  <p:embed/>
                </p:oleObj>
              </mc:Choice>
              <mc:Fallback>
                <p:oleObj name="Visio" r:id="rId5" imgW="3795065" imgH="2047009" progId="Visio.Drawing.11">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2349500"/>
                        <a:ext cx="7200900" cy="388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6178"/>
                                        </p:tgtEl>
                                        <p:attrNameLst>
                                          <p:attrName>style.visibility</p:attrName>
                                        </p:attrNameLst>
                                      </p:cBhvr>
                                      <p:to>
                                        <p:strVal val="visible"/>
                                      </p:to>
                                    </p:set>
                                    <p:animEffect transition="in" filter="blinds(horizontal)">
                                      <p:cBhvr>
                                        <p:cTn id="7" dur="500"/>
                                        <p:tgtEl>
                                          <p:spTgt spid="1761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76179"/>
                                        </p:tgtEl>
                                        <p:attrNameLst>
                                          <p:attrName>style.visibility</p:attrName>
                                        </p:attrNameLst>
                                      </p:cBhvr>
                                      <p:to>
                                        <p:strVal val="visible"/>
                                      </p:to>
                                    </p:set>
                                    <p:animEffect transition="in" filter="blinds(horizontal)">
                                      <p:cBhvr>
                                        <p:cTn id="11" dur="500"/>
                                        <p:tgtEl>
                                          <p:spTgt spid="1761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176179"/>
                                        </p:tgtEl>
                                      </p:cBhvr>
                                    </p:animEffect>
                                    <p:set>
                                      <p:cBhvr>
                                        <p:cTn id="16" dur="1" fill="hold">
                                          <p:stCondLst>
                                            <p:cond delay="499"/>
                                          </p:stCondLst>
                                        </p:cTn>
                                        <p:tgtEl>
                                          <p:spTgt spid="176179"/>
                                        </p:tgtEl>
                                        <p:attrNameLst>
                                          <p:attrName>style.visibility</p:attrName>
                                        </p:attrNameLst>
                                      </p:cBhvr>
                                      <p:to>
                                        <p:strVal val="hidden"/>
                                      </p:to>
                                    </p:se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176184"/>
                                        </p:tgtEl>
                                        <p:attrNameLst>
                                          <p:attrName>style.visibility</p:attrName>
                                        </p:attrNameLst>
                                      </p:cBhvr>
                                      <p:to>
                                        <p:strVal val="visible"/>
                                      </p:to>
                                    </p:set>
                                    <p:animEffect transition="in" filter="blinds(horizontal)">
                                      <p:cBhvr>
                                        <p:cTn id="20" dur="500"/>
                                        <p:tgtEl>
                                          <p:spTgt spid="17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sz="quarter"/>
          </p:nvPr>
        </p:nvSpPr>
        <p:spPr/>
        <p:txBody>
          <a:bodyPr/>
          <a:lstStyle/>
          <a:p>
            <a:r>
              <a:rPr lang="zh-CN" altLang="en-US" sz="2800" smtClean="0"/>
              <a:t>例题</a:t>
            </a:r>
            <a:r>
              <a:rPr lang="en-US" altLang="zh-CN" sz="2800" smtClean="0"/>
              <a:t>10-1</a:t>
            </a:r>
            <a:endParaRPr lang="zh-CN" altLang="en-US" sz="2800" smtClean="0"/>
          </a:p>
        </p:txBody>
      </p:sp>
      <p:graphicFrame>
        <p:nvGraphicFramePr>
          <p:cNvPr id="179204" name="Object 4"/>
          <p:cNvGraphicFramePr>
            <a:graphicFrameLocks noGrp="1" noChangeAspect="1"/>
          </p:cNvGraphicFramePr>
          <p:nvPr>
            <p:ph sz="quarter" idx="1"/>
          </p:nvPr>
        </p:nvGraphicFramePr>
        <p:xfrm>
          <a:off x="2232025" y="704850"/>
          <a:ext cx="5219700" cy="1868488"/>
        </p:xfrm>
        <a:graphic>
          <a:graphicData uri="http://schemas.openxmlformats.org/presentationml/2006/ole">
            <mc:AlternateContent xmlns:mc="http://schemas.openxmlformats.org/markup-compatibility/2006">
              <mc:Choice xmlns:v="urn:schemas-microsoft-com:vml" Requires="v">
                <p:oleObj spid="_x0000_s179293" name="Equation" r:id="rId3" imgW="2412720" imgH="863280" progId="Equation.DSMT4">
                  <p:embed/>
                </p:oleObj>
              </mc:Choice>
              <mc:Fallback>
                <p:oleObj name="Equation" r:id="rId3" imgW="241272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25" y="704850"/>
                        <a:ext cx="5219700" cy="186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6" name="Object 6"/>
          <p:cNvGraphicFramePr>
            <a:graphicFrameLocks noGrp="1" noChangeAspect="1"/>
          </p:cNvGraphicFramePr>
          <p:nvPr>
            <p:ph sz="quarter" idx="2"/>
            <p:extLst>
              <p:ext uri="{D42A27DB-BD31-4B8C-83A1-F6EECF244321}">
                <p14:modId xmlns:p14="http://schemas.microsoft.com/office/powerpoint/2010/main" val="1321381739"/>
              </p:ext>
            </p:extLst>
          </p:nvPr>
        </p:nvGraphicFramePr>
        <p:xfrm>
          <a:off x="2341563" y="2610644"/>
          <a:ext cx="5175250" cy="1184275"/>
        </p:xfrm>
        <a:graphic>
          <a:graphicData uri="http://schemas.openxmlformats.org/presentationml/2006/ole">
            <mc:AlternateContent xmlns:mc="http://schemas.openxmlformats.org/markup-compatibility/2006">
              <mc:Choice xmlns:v="urn:schemas-microsoft-com:vml" Requires="v">
                <p:oleObj spid="_x0000_s179294" name="Equation" r:id="rId5" imgW="2463480" imgH="419040" progId="Equation.DSMT4">
                  <p:embed/>
                </p:oleObj>
              </mc:Choice>
              <mc:Fallback>
                <p:oleObj name="Equation" r:id="rId5" imgW="246348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1563" y="2610644"/>
                        <a:ext cx="517525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9" name="Object 9"/>
          <p:cNvGraphicFramePr>
            <a:graphicFrameLocks noGrp="1" noChangeAspect="1"/>
          </p:cNvGraphicFramePr>
          <p:nvPr>
            <p:ph sz="quarter" idx="3"/>
          </p:nvPr>
        </p:nvGraphicFramePr>
        <p:xfrm>
          <a:off x="2295525" y="3743325"/>
          <a:ext cx="6867525" cy="630238"/>
        </p:xfrm>
        <a:graphic>
          <a:graphicData uri="http://schemas.openxmlformats.org/presentationml/2006/ole">
            <mc:AlternateContent xmlns:mc="http://schemas.openxmlformats.org/markup-compatibility/2006">
              <mc:Choice xmlns:v="urn:schemas-microsoft-com:vml" Requires="v">
                <p:oleObj spid="_x0000_s179295" name="Equation" r:id="rId7" imgW="3009600" imgH="253800" progId="Equation.DSMT4">
                  <p:embed/>
                </p:oleObj>
              </mc:Choice>
              <mc:Fallback>
                <p:oleObj name="Equation" r:id="rId7" imgW="3009600" imgH="253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525" y="3743325"/>
                        <a:ext cx="6867525"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8" name="AutoShape 8"/>
          <p:cNvSpPr>
            <a:spLocks noChangeArrowheads="1"/>
          </p:cNvSpPr>
          <p:nvPr/>
        </p:nvSpPr>
        <p:spPr bwMode="auto">
          <a:xfrm>
            <a:off x="971550" y="3879850"/>
            <a:ext cx="855663" cy="404813"/>
          </a:xfrm>
          <a:prstGeom prst="rightArrow">
            <a:avLst>
              <a:gd name="adj1" fmla="val 50000"/>
              <a:gd name="adj2" fmla="val 52843"/>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79214" name="Object 14"/>
          <p:cNvGraphicFramePr>
            <a:graphicFrameLocks noGrp="1" noChangeAspect="1"/>
          </p:cNvGraphicFramePr>
          <p:nvPr>
            <p:ph sz="quarter" idx="4"/>
          </p:nvPr>
        </p:nvGraphicFramePr>
        <p:xfrm>
          <a:off x="2576513" y="4572000"/>
          <a:ext cx="3105150" cy="742950"/>
        </p:xfrm>
        <a:graphic>
          <a:graphicData uri="http://schemas.openxmlformats.org/presentationml/2006/ole">
            <mc:AlternateContent xmlns:mc="http://schemas.openxmlformats.org/markup-compatibility/2006">
              <mc:Choice xmlns:v="urn:schemas-microsoft-com:vml" Requires="v">
                <p:oleObj spid="_x0000_s179296" name="Equation" r:id="rId9" imgW="1358640" imgH="241200" progId="Equation.DSMT4">
                  <p:embed/>
                </p:oleObj>
              </mc:Choice>
              <mc:Fallback>
                <p:oleObj name="Equation" r:id="rId9" imgW="1358640" imgH="241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6513" y="4572000"/>
                        <a:ext cx="31051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6" name="Object 16"/>
          <p:cNvGraphicFramePr>
            <a:graphicFrameLocks noChangeAspect="1"/>
          </p:cNvGraphicFramePr>
          <p:nvPr/>
        </p:nvGraphicFramePr>
        <p:xfrm>
          <a:off x="2341563" y="5454650"/>
          <a:ext cx="6821487" cy="630238"/>
        </p:xfrm>
        <a:graphic>
          <a:graphicData uri="http://schemas.openxmlformats.org/presentationml/2006/ole">
            <mc:AlternateContent xmlns:mc="http://schemas.openxmlformats.org/markup-compatibility/2006">
              <mc:Choice xmlns:v="urn:schemas-microsoft-com:vml" Requires="v">
                <p:oleObj spid="_x0000_s179297" name="Equation" r:id="rId11" imgW="3098520" imgH="241200" progId="Equation.DSMT4">
                  <p:embed/>
                </p:oleObj>
              </mc:Choice>
              <mc:Fallback>
                <p:oleObj name="Equation" r:id="rId11" imgW="3098520" imgH="2412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1563" y="5454650"/>
                        <a:ext cx="6821487"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7" name="AutoShape 17"/>
          <p:cNvSpPr>
            <a:spLocks noChangeArrowheads="1"/>
          </p:cNvSpPr>
          <p:nvPr/>
        </p:nvSpPr>
        <p:spPr bwMode="auto">
          <a:xfrm>
            <a:off x="1016000" y="5543550"/>
            <a:ext cx="855663" cy="404813"/>
          </a:xfrm>
          <a:prstGeom prst="rightArrow">
            <a:avLst>
              <a:gd name="adj1" fmla="val 50000"/>
              <a:gd name="adj2" fmla="val 52843"/>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blinds(horizontal)">
                                      <p:cBhvr>
                                        <p:cTn id="7" dur="500"/>
                                        <p:tgtEl>
                                          <p:spTgt spid="179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9206"/>
                                        </p:tgtEl>
                                        <p:attrNameLst>
                                          <p:attrName>style.visibility</p:attrName>
                                        </p:attrNameLst>
                                      </p:cBhvr>
                                      <p:to>
                                        <p:strVal val="visible"/>
                                      </p:to>
                                    </p:set>
                                    <p:animEffect transition="in" filter="blinds(horizontal)">
                                      <p:cBhvr>
                                        <p:cTn id="12" dur="500"/>
                                        <p:tgtEl>
                                          <p:spTgt spid="1792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9208"/>
                                        </p:tgtEl>
                                        <p:attrNameLst>
                                          <p:attrName>style.visibility</p:attrName>
                                        </p:attrNameLst>
                                      </p:cBhvr>
                                      <p:to>
                                        <p:strVal val="visible"/>
                                      </p:to>
                                    </p:set>
                                    <p:animEffect transition="in" filter="blinds(horizontal)">
                                      <p:cBhvr>
                                        <p:cTn id="17" dur="500"/>
                                        <p:tgtEl>
                                          <p:spTgt spid="179208"/>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79209"/>
                                        </p:tgtEl>
                                        <p:attrNameLst>
                                          <p:attrName>style.visibility</p:attrName>
                                        </p:attrNameLst>
                                      </p:cBhvr>
                                      <p:to>
                                        <p:strVal val="visible"/>
                                      </p:to>
                                    </p:set>
                                    <p:animEffect transition="in" filter="blinds(horizontal)">
                                      <p:cBhvr>
                                        <p:cTn id="21" dur="500"/>
                                        <p:tgtEl>
                                          <p:spTgt spid="1792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79214"/>
                                        </p:tgtEl>
                                        <p:attrNameLst>
                                          <p:attrName>style.visibility</p:attrName>
                                        </p:attrNameLst>
                                      </p:cBhvr>
                                      <p:to>
                                        <p:strVal val="visible"/>
                                      </p:to>
                                    </p:set>
                                    <p:animEffect transition="in" filter="blinds(horizontal)">
                                      <p:cBhvr>
                                        <p:cTn id="26" dur="500"/>
                                        <p:tgtEl>
                                          <p:spTgt spid="1792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9217"/>
                                        </p:tgtEl>
                                        <p:attrNameLst>
                                          <p:attrName>style.visibility</p:attrName>
                                        </p:attrNameLst>
                                      </p:cBhvr>
                                      <p:to>
                                        <p:strVal val="visible"/>
                                      </p:to>
                                    </p:set>
                                    <p:animEffect transition="in" filter="blinds(horizontal)">
                                      <p:cBhvr>
                                        <p:cTn id="31" dur="500"/>
                                        <p:tgtEl>
                                          <p:spTgt spid="179217"/>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179216"/>
                                        </p:tgtEl>
                                        <p:attrNameLst>
                                          <p:attrName>style.visibility</p:attrName>
                                        </p:attrNameLst>
                                      </p:cBhvr>
                                      <p:to>
                                        <p:strVal val="visible"/>
                                      </p:to>
                                    </p:set>
                                    <p:animEffect transition="in" filter="blinds(horizontal)">
                                      <p:cBhvr>
                                        <p:cTn id="35" dur="500"/>
                                        <p:tgtEl>
                                          <p:spTgt spid="17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animBg="1"/>
      <p:bldP spid="1792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066800" y="152400"/>
            <a:ext cx="6096000" cy="381000"/>
          </a:xfrm>
        </p:spPr>
        <p:txBody>
          <a:bodyPr/>
          <a:lstStyle/>
          <a:p>
            <a:r>
              <a:rPr lang="en-US" altLang="zh-CN" sz="2800" smtClean="0"/>
              <a:t>10.3 </a:t>
            </a:r>
            <a:r>
              <a:rPr lang="zh-CN" altLang="en-US" sz="2800" smtClean="0"/>
              <a:t>正弦稳态网络函数</a:t>
            </a:r>
          </a:p>
        </p:txBody>
      </p:sp>
      <p:sp>
        <p:nvSpPr>
          <p:cNvPr id="184324" name="Rectangle 4"/>
          <p:cNvSpPr>
            <a:spLocks noChangeArrowheads="1"/>
          </p:cNvSpPr>
          <p:nvPr/>
        </p:nvSpPr>
        <p:spPr bwMode="auto">
          <a:xfrm>
            <a:off x="792163" y="728663"/>
            <a:ext cx="8145462"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、网络函数</a:t>
            </a:r>
          </a:p>
          <a:p>
            <a:pPr algn="l" eaLnBrk="1" hangingPunct="1">
              <a:lnSpc>
                <a:spcPct val="110000"/>
              </a:lnSpc>
              <a:spcBef>
                <a:spcPct val="0"/>
              </a:spcBef>
            </a:pPr>
            <a:r>
              <a:rPr kumimoji="1" lang="zh-CN" altLang="en-US" sz="2800" b="1">
                <a:latin typeface="Times New Roman" panose="02020603050405020304" pitchFamily="18" charset="0"/>
              </a:rPr>
              <a:t>    在电路分析中</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电路的频率特性通常用正弦稳态电路的网络函数来描述。 在具有单个正弦激励源</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设其角频率为</a:t>
            </a:r>
            <a:r>
              <a:rPr kumimoji="1" lang="en-US" altLang="zh-CN" sz="2800" b="1">
                <a:latin typeface="Times New Roman" panose="02020603050405020304" pitchFamily="18" charset="0"/>
              </a:rPr>
              <a:t>ω)</a:t>
            </a:r>
            <a:r>
              <a:rPr kumimoji="1" lang="zh-CN" altLang="en-US" sz="2800" b="1">
                <a:latin typeface="Times New Roman" panose="02020603050405020304" pitchFamily="18" charset="0"/>
              </a:rPr>
              <a:t>的电路中</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如果将我们所关心的某一电压或电流作为响应</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根据齐次定理</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响应相量</a:t>
            </a:r>
            <a:r>
              <a:rPr kumimoji="1" lang="zh-CN" altLang="en-US" sz="2800" b="1">
                <a:latin typeface="Times New Roman" panose="02020603050405020304" pitchFamily="18" charset="0"/>
                <a:cs typeface="Times New Roman" panose="02020603050405020304" pitchFamily="18" charset="0"/>
              </a:rPr>
              <a:t> </a:t>
            </a:r>
            <a:r>
              <a:rPr kumimoji="1" lang="zh-CN" altLang="en-US" sz="2800" b="1">
                <a:latin typeface="Times New Roman" panose="02020603050405020304" pitchFamily="18" charset="0"/>
              </a:rPr>
              <a:t>与激励相量成正比</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即：</a:t>
            </a:r>
            <a:r>
              <a:rPr kumimoji="1" lang="zh-CN" altLang="en-US" sz="2400">
                <a:latin typeface="Times New Roman" panose="02020603050405020304" pitchFamily="18" charset="0"/>
              </a:rPr>
              <a:t></a:t>
            </a:r>
          </a:p>
          <a:p>
            <a:pPr algn="l" eaLnBrk="1" hangingPunct="1">
              <a:lnSpc>
                <a:spcPct val="110000"/>
              </a:lnSpc>
              <a:spcBef>
                <a:spcPct val="30000"/>
              </a:spcBef>
            </a:pPr>
            <a:r>
              <a:rPr kumimoji="1" lang="zh-CN" altLang="en-US" sz="2400">
                <a:latin typeface="Times New Roman" panose="02020603050405020304" pitchFamily="18" charset="0"/>
              </a:rPr>
              <a:t>     </a:t>
            </a:r>
            <a:r>
              <a:rPr kumimoji="1" lang="en-US" altLang="zh-CN" sz="2800" b="1">
                <a:solidFill>
                  <a:srgbClr val="006600"/>
                </a:solidFill>
                <a:latin typeface="Times New Roman" panose="02020603050405020304" pitchFamily="18" charset="0"/>
              </a:rPr>
              <a:t>H(jω) =</a:t>
            </a:r>
            <a:r>
              <a:rPr kumimoji="1" lang="en-US" altLang="zh-CN" sz="2800" b="1">
                <a:latin typeface="Times New Roman" panose="02020603050405020304" pitchFamily="18" charset="0"/>
                <a:cs typeface="Times New Roman" panose="02020603050405020304" pitchFamily="18" charset="0"/>
              </a:rPr>
              <a:t> </a:t>
            </a:r>
            <a:r>
              <a:rPr kumimoji="1" lang="zh-CN" altLang="en-US" sz="2800" b="1">
                <a:latin typeface="Times New Roman" panose="02020603050405020304" pitchFamily="18" charset="0"/>
              </a:rPr>
              <a:t>响应相量</a:t>
            </a:r>
            <a:r>
              <a:rPr kumimoji="1" lang="zh-CN" altLang="en-US" sz="2800" b="1">
                <a:latin typeface="Times New Roman" panose="02020603050405020304" pitchFamily="18" charset="0"/>
                <a:cs typeface="Times New Roman" panose="02020603050405020304" pitchFamily="18" charset="0"/>
              </a:rPr>
              <a:t> </a:t>
            </a:r>
            <a:r>
              <a:rPr kumimoji="1" lang="zh-CN" altLang="en-US" sz="2800" b="1">
                <a:latin typeface="Times New Roman" panose="02020603050405020304" pitchFamily="18" charset="0"/>
              </a:rPr>
              <a:t>（输出）／激励相量（输入）</a:t>
            </a:r>
          </a:p>
          <a:p>
            <a:pPr algn="just" eaLnBrk="1" hangingPunct="1">
              <a:lnSpc>
                <a:spcPct val="110000"/>
              </a:lnSpc>
              <a:spcBef>
                <a:spcPct val="0"/>
              </a:spcBef>
            </a:pPr>
            <a:r>
              <a:rPr kumimoji="1" lang="zh-CN" altLang="en-US" sz="2800" b="1">
                <a:latin typeface="Times New Roman" panose="02020603050405020304" pitchFamily="18" charset="0"/>
              </a:rPr>
              <a:t>式中的比例系数</a:t>
            </a:r>
            <a:r>
              <a:rPr kumimoji="1" lang="en-US" altLang="zh-CN" sz="2800" b="1">
                <a:solidFill>
                  <a:srgbClr val="006600"/>
                </a:solidFill>
                <a:latin typeface="Times New Roman" panose="02020603050405020304" pitchFamily="18" charset="0"/>
              </a:rPr>
              <a:t>H(jω)</a:t>
            </a:r>
            <a:r>
              <a:rPr kumimoji="1" lang="zh-CN" altLang="en-US" sz="2800" b="1">
                <a:latin typeface="Times New Roman" panose="02020603050405020304" pitchFamily="18" charset="0"/>
              </a:rPr>
              <a:t>称为网络函数。</a:t>
            </a:r>
            <a:endParaRPr kumimoji="1" lang="zh-CN" altLang="en-US" sz="2400">
              <a:latin typeface="Times New Roman" panose="02020603050405020304" pitchFamily="18" charset="0"/>
            </a:endParaRPr>
          </a:p>
          <a:p>
            <a:pPr algn="l" eaLnBrk="1" hangingPunct="1">
              <a:lnSpc>
                <a:spcPct val="110000"/>
              </a:lnSpc>
              <a:spcBef>
                <a:spcPct val="0"/>
              </a:spcBef>
            </a:pPr>
            <a:r>
              <a:rPr kumimoji="1" lang="zh-CN" altLang="en-US" sz="2400">
                <a:latin typeface="Times New Roman" panose="02020603050405020304" pitchFamily="18" charset="0"/>
              </a:rPr>
              <a:t>  </a:t>
            </a:r>
            <a:r>
              <a:rPr kumimoji="1" lang="en-US" altLang="zh-CN" sz="2800" b="1">
                <a:solidFill>
                  <a:srgbClr val="006600"/>
                </a:solidFill>
                <a:latin typeface="Times New Roman" panose="02020603050405020304" pitchFamily="18" charset="0"/>
              </a:rPr>
              <a:t>H(jω) = | H(jω) | </a:t>
            </a:r>
            <a:r>
              <a:rPr kumimoji="1" lang="en-US" altLang="zh-CN" sz="2800" b="1" u="sng">
                <a:solidFill>
                  <a:srgbClr val="006600"/>
                </a:solidFill>
                <a:latin typeface="Times New Roman" panose="02020603050405020304" pitchFamily="18" charset="0"/>
              </a:rPr>
              <a:t>/ </a:t>
            </a:r>
            <a:r>
              <a:rPr kumimoji="1" lang="en-US" altLang="zh-CN" sz="2800" b="1" u="sng">
                <a:solidFill>
                  <a:srgbClr val="006600"/>
                </a:solidFill>
                <a:latin typeface="Times New Roman" panose="02020603050405020304" pitchFamily="18" charset="0"/>
                <a:sym typeface="Symbol" panose="05050102010706020507" pitchFamily="18" charset="2"/>
              </a:rPr>
              <a:t></a:t>
            </a:r>
            <a:r>
              <a:rPr kumimoji="1" lang="zh-CN" altLang="en-US" sz="2800" b="1" u="sng">
                <a:solidFill>
                  <a:srgbClr val="006600"/>
                </a:solidFill>
                <a:latin typeface="Times New Roman" panose="02020603050405020304" pitchFamily="18" charset="0"/>
              </a:rPr>
              <a:t>（</a:t>
            </a:r>
            <a:r>
              <a:rPr kumimoji="1" lang="en-US" altLang="zh-CN" sz="2800" b="1" u="sng">
                <a:solidFill>
                  <a:srgbClr val="006600"/>
                </a:solidFill>
                <a:latin typeface="Times New Roman" panose="02020603050405020304" pitchFamily="18" charset="0"/>
              </a:rPr>
              <a:t>ω</a:t>
            </a:r>
            <a:r>
              <a:rPr kumimoji="1" lang="zh-CN" altLang="en-US" sz="2800" b="1" u="sng">
                <a:solidFill>
                  <a:srgbClr val="006600"/>
                </a:solidFill>
                <a:latin typeface="Times New Roman" panose="02020603050405020304" pitchFamily="18" charset="0"/>
              </a:rPr>
              <a:t>）</a:t>
            </a:r>
          </a:p>
          <a:p>
            <a:pPr algn="l" eaLnBrk="1" hangingPunct="1">
              <a:lnSpc>
                <a:spcPct val="100000"/>
              </a:lnSpc>
              <a:spcBef>
                <a:spcPct val="0"/>
              </a:spcBef>
            </a:pPr>
            <a:endParaRPr kumimoji="1" lang="zh-CN" altLang="en-US" sz="2800" b="1">
              <a:solidFill>
                <a:srgbClr val="006600"/>
              </a:solidFill>
              <a:latin typeface="Times New Roman" panose="02020603050405020304" pitchFamily="18" charset="0"/>
            </a:endParaRPr>
          </a:p>
        </p:txBody>
      </p:sp>
      <p:grpSp>
        <p:nvGrpSpPr>
          <p:cNvPr id="184325" name="Group 5"/>
          <p:cNvGrpSpPr>
            <a:grpSpLocks/>
          </p:cNvGrpSpPr>
          <p:nvPr/>
        </p:nvGrpSpPr>
        <p:grpSpPr bwMode="auto">
          <a:xfrm>
            <a:off x="2636838" y="5418138"/>
            <a:ext cx="4321175" cy="936625"/>
            <a:chOff x="2925" y="2931"/>
            <a:chExt cx="2722" cy="590"/>
          </a:xfrm>
        </p:grpSpPr>
        <p:sp>
          <p:nvSpPr>
            <p:cNvPr id="184326" name="Rectangle 6"/>
            <p:cNvSpPr>
              <a:spLocks noChangeArrowheads="1"/>
            </p:cNvSpPr>
            <p:nvPr/>
          </p:nvSpPr>
          <p:spPr bwMode="auto">
            <a:xfrm>
              <a:off x="3969" y="2976"/>
              <a:ext cx="635" cy="54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7" name="Line 7"/>
            <p:cNvSpPr>
              <a:spLocks noChangeShapeType="1"/>
            </p:cNvSpPr>
            <p:nvPr/>
          </p:nvSpPr>
          <p:spPr bwMode="auto">
            <a:xfrm>
              <a:off x="2925" y="3249"/>
              <a:ext cx="1044"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28" name="Line 8"/>
            <p:cNvSpPr>
              <a:spLocks noChangeShapeType="1"/>
            </p:cNvSpPr>
            <p:nvPr/>
          </p:nvSpPr>
          <p:spPr bwMode="auto">
            <a:xfrm>
              <a:off x="4604" y="3249"/>
              <a:ext cx="1043" cy="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29" name="Text Box 9"/>
            <p:cNvSpPr txBox="1">
              <a:spLocks noChangeArrowheads="1"/>
            </p:cNvSpPr>
            <p:nvPr/>
          </p:nvSpPr>
          <p:spPr bwMode="auto">
            <a:xfrm>
              <a:off x="2971" y="2931"/>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a:solidFill>
                    <a:schemeClr val="accent2"/>
                  </a:solidFill>
                  <a:latin typeface="Times New Roman" panose="02020603050405020304" pitchFamily="18" charset="0"/>
                </a:rPr>
                <a:t>激励相量</a:t>
              </a:r>
            </a:p>
          </p:txBody>
        </p:sp>
        <p:sp>
          <p:nvSpPr>
            <p:cNvPr id="184330" name="Text Box 10"/>
            <p:cNvSpPr txBox="1">
              <a:spLocks noChangeArrowheads="1"/>
            </p:cNvSpPr>
            <p:nvPr/>
          </p:nvSpPr>
          <p:spPr bwMode="auto">
            <a:xfrm>
              <a:off x="4649" y="2931"/>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a:solidFill>
                    <a:srgbClr val="800000"/>
                  </a:solidFill>
                  <a:latin typeface="Times New Roman" panose="02020603050405020304" pitchFamily="18" charset="0"/>
                </a:rPr>
                <a:t>响应相量</a:t>
              </a:r>
            </a:p>
          </p:txBody>
        </p:sp>
        <p:sp>
          <p:nvSpPr>
            <p:cNvPr id="184331" name="Rectangle 11"/>
            <p:cNvSpPr>
              <a:spLocks noChangeArrowheads="1"/>
            </p:cNvSpPr>
            <p:nvPr/>
          </p:nvSpPr>
          <p:spPr bwMode="auto">
            <a:xfrm>
              <a:off x="3969" y="3113"/>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en-US" altLang="zh-CN" sz="2400" b="1">
                  <a:solidFill>
                    <a:srgbClr val="FF3300"/>
                  </a:solidFill>
                  <a:latin typeface="Times New Roman" panose="02020603050405020304" pitchFamily="18" charset="0"/>
                </a:rPr>
                <a:t>H(jω)</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sz="2800" smtClean="0"/>
              <a:t>10.3 </a:t>
            </a:r>
            <a:r>
              <a:rPr lang="zh-CN" altLang="en-US" sz="2800" smtClean="0"/>
              <a:t>正弦稳态网络函数</a:t>
            </a:r>
          </a:p>
        </p:txBody>
      </p:sp>
      <p:sp>
        <p:nvSpPr>
          <p:cNvPr id="185347" name="Rectangle 3"/>
          <p:cNvSpPr>
            <a:spLocks noGrp="1" noChangeArrowheads="1"/>
          </p:cNvSpPr>
          <p:nvPr>
            <p:ph type="body" sz="half" idx="1"/>
          </p:nvPr>
        </p:nvSpPr>
        <p:spPr>
          <a:xfrm>
            <a:off x="946150" y="2214563"/>
            <a:ext cx="7947025" cy="520700"/>
          </a:xfrm>
        </p:spPr>
        <p:txBody>
          <a:bodyPr/>
          <a:lstStyle/>
          <a:p>
            <a:pPr marL="0" indent="0"/>
            <a:r>
              <a:rPr lang="zh-CN" altLang="en-US" sz="2400" b="1" smtClean="0"/>
              <a:t>频率为</a:t>
            </a:r>
            <a:r>
              <a:rPr lang="el-GR" altLang="zh-CN" sz="2400" b="1" smtClean="0">
                <a:latin typeface="宋体" panose="02010600030101010101" pitchFamily="2" charset="-122"/>
              </a:rPr>
              <a:t>ω</a:t>
            </a:r>
            <a:r>
              <a:rPr lang="zh-CN" altLang="en-US" sz="2400" b="1" smtClean="0">
                <a:latin typeface="宋体" panose="02010600030101010101" pitchFamily="2" charset="-122"/>
              </a:rPr>
              <a:t>的正弦激励：</a:t>
            </a:r>
            <a:endParaRPr lang="zh-CN" altLang="el-GR" sz="2400" b="1" smtClean="0">
              <a:latin typeface="宋体" panose="02010600030101010101" pitchFamily="2" charset="-122"/>
            </a:endParaRPr>
          </a:p>
        </p:txBody>
      </p:sp>
      <p:graphicFrame>
        <p:nvGraphicFramePr>
          <p:cNvPr id="185349" name="Object 5"/>
          <p:cNvGraphicFramePr>
            <a:graphicFrameLocks noGrp="1" noChangeAspect="1"/>
          </p:cNvGraphicFramePr>
          <p:nvPr>
            <p:ph sz="quarter" idx="2"/>
          </p:nvPr>
        </p:nvGraphicFramePr>
        <p:xfrm>
          <a:off x="3252788" y="1724025"/>
          <a:ext cx="3824287" cy="646113"/>
        </p:xfrm>
        <a:graphic>
          <a:graphicData uri="http://schemas.openxmlformats.org/presentationml/2006/ole">
            <mc:AlternateContent xmlns:mc="http://schemas.openxmlformats.org/markup-compatibility/2006">
              <mc:Choice xmlns:v="urn:schemas-microsoft-com:vml" Requires="v">
                <p:oleObj spid="_x0000_s185417" name="Equation" r:id="rId3" imgW="1549080" imgH="253800" progId="Equation.DSMT4">
                  <p:embed/>
                </p:oleObj>
              </mc:Choice>
              <mc:Fallback>
                <p:oleObj name="Equation" r:id="rId3" imgW="154908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788" y="1724025"/>
                        <a:ext cx="3824287"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48" name="Rectangle 4"/>
          <p:cNvSpPr>
            <a:spLocks noChangeArrowheads="1"/>
          </p:cNvSpPr>
          <p:nvPr/>
        </p:nvSpPr>
        <p:spPr bwMode="auto">
          <a:xfrm>
            <a:off x="881063" y="954088"/>
            <a:ext cx="8001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15000"/>
              </a:lnSpc>
              <a:defRPr sz="2800">
                <a:solidFill>
                  <a:schemeClr val="tx1"/>
                </a:solidFill>
                <a:latin typeface="Times New Roman" panose="02020603050405020304" pitchFamily="18" charset="0"/>
                <a:ea typeface="宋体" panose="02010600030101010101" pitchFamily="2" charset="-122"/>
              </a:defRPr>
            </a:lvl1pPr>
            <a:lvl2pPr marL="742950" indent="-285750" algn="l">
              <a:lnSpc>
                <a:spcPct val="115000"/>
              </a:lnSpc>
              <a:buChar char="–"/>
              <a:defRPr sz="2800">
                <a:solidFill>
                  <a:schemeClr val="tx1"/>
                </a:solidFill>
                <a:latin typeface="Arial" panose="020B0604020202020204" pitchFamily="34" charset="0"/>
                <a:ea typeface="宋体" panose="02010600030101010101" pitchFamily="2" charset="-122"/>
              </a:defRPr>
            </a:lvl2pPr>
            <a:lvl3pPr marL="1143000" indent="-228600" algn="l">
              <a:lnSpc>
                <a:spcPct val="115000"/>
              </a:lnSpc>
              <a:buChar char="•"/>
              <a:defRPr sz="2400">
                <a:solidFill>
                  <a:schemeClr val="tx1"/>
                </a:solidFill>
                <a:latin typeface="Arial" panose="020B0604020202020204" pitchFamily="34" charset="0"/>
                <a:ea typeface="宋体" panose="02010600030101010101" pitchFamily="2" charset="-122"/>
              </a:defRPr>
            </a:lvl3pPr>
            <a:lvl4pPr marL="1600200" indent="-228600" algn="l">
              <a:lnSpc>
                <a:spcPct val="115000"/>
              </a:lnSpc>
              <a:buChar char="–"/>
              <a:defRPr sz="2000">
                <a:solidFill>
                  <a:schemeClr val="tx1"/>
                </a:solidFill>
                <a:latin typeface="Arial" panose="020B0604020202020204" pitchFamily="34" charset="0"/>
                <a:ea typeface="宋体" panose="02010600030101010101" pitchFamily="2" charset="-122"/>
              </a:defRPr>
            </a:lvl4pPr>
            <a:lvl5pPr marL="2057400" indent="-228600" algn="l">
              <a:lnSpc>
                <a:spcPct val="115000"/>
              </a:lnSpc>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b="1"/>
              <a:t>已知网络函数为：</a:t>
            </a:r>
            <a:endParaRPr lang="zh-CN" altLang="el-GR" b="1">
              <a:latin typeface="宋体" panose="02010600030101010101" pitchFamily="2" charset="-122"/>
            </a:endParaRPr>
          </a:p>
        </p:txBody>
      </p:sp>
      <p:graphicFrame>
        <p:nvGraphicFramePr>
          <p:cNvPr id="185351" name="Object 7"/>
          <p:cNvGraphicFramePr>
            <a:graphicFrameLocks noGrp="1" noChangeAspect="1"/>
          </p:cNvGraphicFramePr>
          <p:nvPr>
            <p:ph sz="quarter" idx="3"/>
          </p:nvPr>
        </p:nvGraphicFramePr>
        <p:xfrm>
          <a:off x="3267075" y="2841625"/>
          <a:ext cx="3330575" cy="587375"/>
        </p:xfrm>
        <a:graphic>
          <a:graphicData uri="http://schemas.openxmlformats.org/presentationml/2006/ole">
            <mc:AlternateContent xmlns:mc="http://schemas.openxmlformats.org/markup-compatibility/2006">
              <mc:Choice xmlns:v="urn:schemas-microsoft-com:vml" Requires="v">
                <p:oleObj spid="_x0000_s185418" name="Equation" r:id="rId5" imgW="1269720" imgH="228600" progId="Equation.DSMT4">
                  <p:embed/>
                </p:oleObj>
              </mc:Choice>
              <mc:Fallback>
                <p:oleObj name="Equation" r:id="rId5" imgW="126972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7075" y="2841625"/>
                        <a:ext cx="33305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3" name="Object 9"/>
          <p:cNvGraphicFramePr>
            <a:graphicFrameLocks noChangeAspect="1"/>
          </p:cNvGraphicFramePr>
          <p:nvPr/>
        </p:nvGraphicFramePr>
        <p:xfrm>
          <a:off x="3267075" y="3608388"/>
          <a:ext cx="3419475" cy="608012"/>
        </p:xfrm>
        <a:graphic>
          <a:graphicData uri="http://schemas.openxmlformats.org/presentationml/2006/ole">
            <mc:AlternateContent xmlns:mc="http://schemas.openxmlformats.org/markup-compatibility/2006">
              <mc:Choice xmlns:v="urn:schemas-microsoft-com:vml" Requires="v">
                <p:oleObj spid="_x0000_s185419" name="Equation" r:id="rId7" imgW="1282680" imgH="228600" progId="Equation.DSMT4">
                  <p:embed/>
                </p:oleObj>
              </mc:Choice>
              <mc:Fallback>
                <p:oleObj name="Equation" r:id="rId7" imgW="128268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7075" y="3608388"/>
                        <a:ext cx="3419475"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4" name="Rectangle 10"/>
          <p:cNvSpPr>
            <a:spLocks noChangeArrowheads="1"/>
          </p:cNvSpPr>
          <p:nvPr/>
        </p:nvSpPr>
        <p:spPr bwMode="auto">
          <a:xfrm>
            <a:off x="981075" y="3582988"/>
            <a:ext cx="8001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15000"/>
              </a:lnSpc>
              <a:defRPr sz="2800">
                <a:solidFill>
                  <a:schemeClr val="tx1"/>
                </a:solidFill>
                <a:latin typeface="Times New Roman" panose="02020603050405020304" pitchFamily="18" charset="0"/>
                <a:ea typeface="宋体" panose="02010600030101010101" pitchFamily="2" charset="-122"/>
              </a:defRPr>
            </a:lvl1pPr>
            <a:lvl2pPr marL="742950" indent="-285750" algn="l">
              <a:lnSpc>
                <a:spcPct val="115000"/>
              </a:lnSpc>
              <a:buChar char="–"/>
              <a:defRPr sz="2800">
                <a:solidFill>
                  <a:schemeClr val="tx1"/>
                </a:solidFill>
                <a:latin typeface="Arial" panose="020B0604020202020204" pitchFamily="34" charset="0"/>
                <a:ea typeface="宋体" panose="02010600030101010101" pitchFamily="2" charset="-122"/>
              </a:defRPr>
            </a:lvl2pPr>
            <a:lvl3pPr marL="1143000" indent="-228600" algn="l">
              <a:lnSpc>
                <a:spcPct val="115000"/>
              </a:lnSpc>
              <a:buChar char="•"/>
              <a:defRPr sz="2400">
                <a:solidFill>
                  <a:schemeClr val="tx1"/>
                </a:solidFill>
                <a:latin typeface="Arial" panose="020B0604020202020204" pitchFamily="34" charset="0"/>
                <a:ea typeface="宋体" panose="02010600030101010101" pitchFamily="2" charset="-122"/>
              </a:defRPr>
            </a:lvl3pPr>
            <a:lvl4pPr marL="1600200" indent="-228600" algn="l">
              <a:lnSpc>
                <a:spcPct val="115000"/>
              </a:lnSpc>
              <a:buChar char="–"/>
              <a:defRPr sz="2000">
                <a:solidFill>
                  <a:schemeClr val="tx1"/>
                </a:solidFill>
                <a:latin typeface="Arial" panose="020B0604020202020204" pitchFamily="34" charset="0"/>
                <a:ea typeface="宋体" panose="02010600030101010101" pitchFamily="2" charset="-122"/>
              </a:defRPr>
            </a:lvl4pPr>
            <a:lvl5pPr marL="2057400" indent="-228600" algn="l">
              <a:lnSpc>
                <a:spcPct val="115000"/>
              </a:lnSpc>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b="1"/>
              <a:t>则相应为：</a:t>
            </a:r>
            <a:endParaRPr lang="zh-CN" altLang="el-GR" b="1">
              <a:latin typeface="宋体" panose="02010600030101010101" pitchFamily="2" charset="-122"/>
            </a:endParaRPr>
          </a:p>
        </p:txBody>
      </p:sp>
      <p:graphicFrame>
        <p:nvGraphicFramePr>
          <p:cNvPr id="185355" name="Object 11"/>
          <p:cNvGraphicFramePr>
            <a:graphicFrameLocks noChangeAspect="1"/>
          </p:cNvGraphicFramePr>
          <p:nvPr/>
        </p:nvGraphicFramePr>
        <p:xfrm>
          <a:off x="3446463" y="4638675"/>
          <a:ext cx="2789237" cy="1311275"/>
        </p:xfrm>
        <a:graphic>
          <a:graphicData uri="http://schemas.openxmlformats.org/presentationml/2006/ole">
            <mc:AlternateContent xmlns:mc="http://schemas.openxmlformats.org/markup-compatibility/2006">
              <mc:Choice xmlns:v="urn:schemas-microsoft-com:vml" Requires="v">
                <p:oleObj spid="_x0000_s185420" name="Equation" r:id="rId9" imgW="1079280" imgH="507960" progId="Equation.DSMT4">
                  <p:embed/>
                </p:oleObj>
              </mc:Choice>
              <mc:Fallback>
                <p:oleObj name="Equation" r:id="rId9" imgW="1079280" imgH="5079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6463" y="4638675"/>
                        <a:ext cx="2789237"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6" name="Rectangle 12"/>
          <p:cNvSpPr>
            <a:spLocks noChangeArrowheads="1"/>
          </p:cNvSpPr>
          <p:nvPr/>
        </p:nvSpPr>
        <p:spPr bwMode="auto">
          <a:xfrm>
            <a:off x="1027113" y="4978400"/>
            <a:ext cx="8001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15000"/>
              </a:lnSpc>
              <a:defRPr sz="2800">
                <a:solidFill>
                  <a:schemeClr val="tx1"/>
                </a:solidFill>
                <a:latin typeface="Times New Roman" panose="02020603050405020304" pitchFamily="18" charset="0"/>
                <a:ea typeface="宋体" panose="02010600030101010101" pitchFamily="2" charset="-122"/>
              </a:defRPr>
            </a:lvl1pPr>
            <a:lvl2pPr marL="742950" indent="-285750" algn="l">
              <a:lnSpc>
                <a:spcPct val="115000"/>
              </a:lnSpc>
              <a:buChar char="–"/>
              <a:defRPr sz="2800">
                <a:solidFill>
                  <a:schemeClr val="tx1"/>
                </a:solidFill>
                <a:latin typeface="Arial" panose="020B0604020202020204" pitchFamily="34" charset="0"/>
                <a:ea typeface="宋体" panose="02010600030101010101" pitchFamily="2" charset="-122"/>
              </a:defRPr>
            </a:lvl2pPr>
            <a:lvl3pPr marL="1143000" indent="-228600" algn="l">
              <a:lnSpc>
                <a:spcPct val="115000"/>
              </a:lnSpc>
              <a:buChar char="•"/>
              <a:defRPr sz="2400">
                <a:solidFill>
                  <a:schemeClr val="tx1"/>
                </a:solidFill>
                <a:latin typeface="Arial" panose="020B0604020202020204" pitchFamily="34" charset="0"/>
                <a:ea typeface="宋体" panose="02010600030101010101" pitchFamily="2" charset="-122"/>
              </a:defRPr>
            </a:lvl3pPr>
            <a:lvl4pPr marL="1600200" indent="-228600" algn="l">
              <a:lnSpc>
                <a:spcPct val="115000"/>
              </a:lnSpc>
              <a:buChar char="–"/>
              <a:defRPr sz="2000">
                <a:solidFill>
                  <a:schemeClr val="tx1"/>
                </a:solidFill>
                <a:latin typeface="Arial" panose="020B0604020202020204" pitchFamily="34" charset="0"/>
                <a:ea typeface="宋体" panose="02010600030101010101" pitchFamily="2" charset="-122"/>
              </a:defRPr>
            </a:lvl4pPr>
            <a:lvl5pPr marL="2057400" indent="-228600" algn="l">
              <a:lnSpc>
                <a:spcPct val="115000"/>
              </a:lnSpc>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b="1"/>
              <a:t>其中：</a:t>
            </a:r>
            <a:endParaRPr lang="zh-CN" altLang="el-GR"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blinds(horizontal)">
                                      <p:cBhvr>
                                        <p:cTn id="7" dur="500"/>
                                        <p:tgtEl>
                                          <p:spTgt spid="185348"/>
                                        </p:tgtEl>
                                      </p:cBhvr>
                                    </p:animEffect>
                                  </p:childTnLst>
                                </p:cTn>
                              </p:par>
                              <p:par>
                                <p:cTn id="8" presetID="3" presetClass="entr" presetSubtype="10" fill="hold" nodeType="withEffect">
                                  <p:stCondLst>
                                    <p:cond delay="0"/>
                                  </p:stCondLst>
                                  <p:childTnLst>
                                    <p:set>
                                      <p:cBhvr>
                                        <p:cTn id="9" dur="1" fill="hold">
                                          <p:stCondLst>
                                            <p:cond delay="0"/>
                                          </p:stCondLst>
                                        </p:cTn>
                                        <p:tgtEl>
                                          <p:spTgt spid="185349"/>
                                        </p:tgtEl>
                                        <p:attrNameLst>
                                          <p:attrName>style.visibility</p:attrName>
                                        </p:attrNameLst>
                                      </p:cBhvr>
                                      <p:to>
                                        <p:strVal val="visible"/>
                                      </p:to>
                                    </p:set>
                                    <p:animEffect transition="in" filter="blinds(horizontal)">
                                      <p:cBhvr>
                                        <p:cTn id="10" dur="500"/>
                                        <p:tgtEl>
                                          <p:spTgt spid="1853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15" dur="500"/>
                                        <p:tgtEl>
                                          <p:spTgt spid="185347">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Effect transition="in" filter="blinds(horizontal)">
                                      <p:cBhvr>
                                        <p:cTn id="18" dur="500"/>
                                        <p:tgtEl>
                                          <p:spTgt spid="1853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5353"/>
                                        </p:tgtEl>
                                        <p:attrNameLst>
                                          <p:attrName>style.visibility</p:attrName>
                                        </p:attrNameLst>
                                      </p:cBhvr>
                                      <p:to>
                                        <p:strVal val="visible"/>
                                      </p:to>
                                    </p:set>
                                    <p:animEffect transition="in" filter="blinds(horizontal)">
                                      <p:cBhvr>
                                        <p:cTn id="23" dur="500"/>
                                        <p:tgtEl>
                                          <p:spTgt spid="18535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5354"/>
                                        </p:tgtEl>
                                        <p:attrNameLst>
                                          <p:attrName>style.visibility</p:attrName>
                                        </p:attrNameLst>
                                      </p:cBhvr>
                                      <p:to>
                                        <p:strVal val="visible"/>
                                      </p:to>
                                    </p:set>
                                    <p:animEffect transition="in" filter="blinds(horizontal)">
                                      <p:cBhvr>
                                        <p:cTn id="26" dur="500"/>
                                        <p:tgtEl>
                                          <p:spTgt spid="185354"/>
                                        </p:tgtEl>
                                      </p:cBhvr>
                                    </p:animEffect>
                                  </p:childTnLst>
                                </p:cTn>
                              </p:par>
                            </p:childTnLst>
                          </p:cTn>
                        </p:par>
                        <p:par>
                          <p:cTn id="27" fill="hold" nodeType="afterGroup">
                            <p:stCondLst>
                              <p:cond delay="500"/>
                            </p:stCondLst>
                            <p:childTnLst>
                              <p:par>
                                <p:cTn id="28" presetID="8" presetClass="entr" presetSubtype="16" fill="hold" grpId="0" nodeType="afterEffect">
                                  <p:stCondLst>
                                    <p:cond delay="0"/>
                                  </p:stCondLst>
                                  <p:childTnLst>
                                    <p:set>
                                      <p:cBhvr>
                                        <p:cTn id="29" dur="1" fill="hold">
                                          <p:stCondLst>
                                            <p:cond delay="0"/>
                                          </p:stCondLst>
                                        </p:cTn>
                                        <p:tgtEl>
                                          <p:spTgt spid="185356"/>
                                        </p:tgtEl>
                                        <p:attrNameLst>
                                          <p:attrName>style.visibility</p:attrName>
                                        </p:attrNameLst>
                                      </p:cBhvr>
                                      <p:to>
                                        <p:strVal val="visible"/>
                                      </p:to>
                                    </p:set>
                                    <p:animEffect transition="in" filter="diamond(in)">
                                      <p:cBhvr>
                                        <p:cTn id="30" dur="500"/>
                                        <p:tgtEl>
                                          <p:spTgt spid="185356"/>
                                        </p:tgtEl>
                                      </p:cBhvr>
                                    </p:animEffect>
                                  </p:childTnLst>
                                </p:cTn>
                              </p:par>
                            </p:childTnLst>
                          </p:cTn>
                        </p:par>
                        <p:par>
                          <p:cTn id="31" fill="hold" nodeType="afterGroup">
                            <p:stCondLst>
                              <p:cond delay="1000"/>
                            </p:stCondLst>
                            <p:childTnLst>
                              <p:par>
                                <p:cTn id="32" presetID="8" presetClass="entr" presetSubtype="16" fill="hold" nodeType="afterEffect">
                                  <p:stCondLst>
                                    <p:cond delay="0"/>
                                  </p:stCondLst>
                                  <p:childTnLst>
                                    <p:set>
                                      <p:cBhvr>
                                        <p:cTn id="33" dur="1" fill="hold">
                                          <p:stCondLst>
                                            <p:cond delay="0"/>
                                          </p:stCondLst>
                                        </p:cTn>
                                        <p:tgtEl>
                                          <p:spTgt spid="185355"/>
                                        </p:tgtEl>
                                        <p:attrNameLst>
                                          <p:attrName>style.visibility</p:attrName>
                                        </p:attrNameLst>
                                      </p:cBhvr>
                                      <p:to>
                                        <p:strVal val="visible"/>
                                      </p:to>
                                    </p:set>
                                    <p:animEffect transition="in" filter="diamond(in)">
                                      <p:cBhvr>
                                        <p:cTn id="34" dur="500"/>
                                        <p:tgtEl>
                                          <p:spTgt spid="185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8" grpId="0"/>
      <p:bldP spid="185354" grpId="0"/>
      <p:bldP spid="1853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4400" y="228600"/>
            <a:ext cx="6096000" cy="381000"/>
          </a:xfrm>
        </p:spPr>
        <p:txBody>
          <a:bodyPr/>
          <a:lstStyle/>
          <a:p>
            <a:r>
              <a:rPr lang="zh-CN" altLang="en-US" sz="3600" smtClean="0">
                <a:solidFill>
                  <a:srgbClr val="006600"/>
                </a:solidFill>
                <a:latin typeface="宋体" panose="02010600030101010101" pitchFamily="2" charset="-122"/>
                <a:ea typeface="宋体" panose="02010600030101010101" pitchFamily="2" charset="-122"/>
              </a:rPr>
              <a:t>本章主要内容</a:t>
            </a:r>
          </a:p>
        </p:txBody>
      </p:sp>
      <p:sp>
        <p:nvSpPr>
          <p:cNvPr id="39984" name="AutoShape 48"/>
          <p:cNvSpPr>
            <a:spLocks noChangeArrowheads="1"/>
          </p:cNvSpPr>
          <p:nvPr/>
        </p:nvSpPr>
        <p:spPr bwMode="ltGray">
          <a:xfrm rot="5400000" flipH="1">
            <a:off x="-1221581" y="1681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86" name="AutoShape 50"/>
          <p:cNvSpPr>
            <a:spLocks noChangeArrowheads="1"/>
          </p:cNvSpPr>
          <p:nvPr/>
        </p:nvSpPr>
        <p:spPr bwMode="ltGray">
          <a:xfrm rot="5400000">
            <a:off x="-1627188" y="1246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nvGrpSpPr>
          <p:cNvPr id="40051" name="Group 115"/>
          <p:cNvGrpSpPr>
            <a:grpSpLocks/>
          </p:cNvGrpSpPr>
          <p:nvPr/>
        </p:nvGrpSpPr>
        <p:grpSpPr bwMode="auto">
          <a:xfrm>
            <a:off x="2928938" y="2895600"/>
            <a:ext cx="5300662" cy="508000"/>
            <a:chOff x="1845" y="2035"/>
            <a:chExt cx="3339" cy="320"/>
          </a:xfrm>
        </p:grpSpPr>
        <p:sp>
          <p:nvSpPr>
            <p:cNvPr id="39989" name="AutoShape 53"/>
            <p:cNvSpPr>
              <a:spLocks noChangeArrowheads="1"/>
            </p:cNvSpPr>
            <p:nvPr/>
          </p:nvSpPr>
          <p:spPr bwMode="gray">
            <a:xfrm>
              <a:off x="2037" y="2035"/>
              <a:ext cx="3147" cy="32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lgn="l" defTabSz="1384300">
                <a:spcBef>
                  <a:spcPct val="0"/>
                </a:spcBef>
                <a:defRPr>
                  <a:solidFill>
                    <a:schemeClr val="tx1"/>
                  </a:solidFill>
                  <a:latin typeface="Arial" panose="020B0604020202020204" pitchFamily="34" charset="0"/>
                  <a:ea typeface="宋体" panose="02010600030101010101" pitchFamily="2" charset="-122"/>
                </a:defRPr>
              </a:lvl1pPr>
              <a:lvl2pPr algn="l" defTabSz="1384300">
                <a:spcBef>
                  <a:spcPct val="0"/>
                </a:spcBef>
                <a:defRPr>
                  <a:solidFill>
                    <a:schemeClr val="tx1"/>
                  </a:solidFill>
                  <a:latin typeface="Arial" panose="020B0604020202020204" pitchFamily="34" charset="0"/>
                  <a:ea typeface="宋体" panose="02010600030101010101" pitchFamily="2" charset="-122"/>
                </a:defRPr>
              </a:lvl2pPr>
              <a:lvl3pPr algn="l" defTabSz="1384300">
                <a:spcBef>
                  <a:spcPct val="0"/>
                </a:spcBef>
                <a:defRPr>
                  <a:solidFill>
                    <a:schemeClr val="tx1"/>
                  </a:solidFill>
                  <a:latin typeface="Arial" panose="020B0604020202020204" pitchFamily="34" charset="0"/>
                  <a:ea typeface="宋体" panose="02010600030101010101" pitchFamily="2" charset="-122"/>
                </a:defRPr>
              </a:lvl3pPr>
              <a:lvl4pPr algn="l" defTabSz="1384300">
                <a:spcBef>
                  <a:spcPct val="0"/>
                </a:spcBef>
                <a:defRPr>
                  <a:solidFill>
                    <a:schemeClr val="tx1"/>
                  </a:solidFill>
                  <a:latin typeface="Arial" panose="020B0604020202020204" pitchFamily="34" charset="0"/>
                  <a:ea typeface="宋体" panose="02010600030101010101" pitchFamily="2" charset="-122"/>
                </a:defRPr>
              </a:lvl4pPr>
              <a:lvl5pPr algn="l" defTabSz="1384300">
                <a:spcBef>
                  <a:spcPct val="0"/>
                </a:spcBef>
                <a:defRPr>
                  <a:solidFill>
                    <a:schemeClr val="tx1"/>
                  </a:solidFill>
                  <a:latin typeface="Arial" panose="020B0604020202020204" pitchFamily="34" charset="0"/>
                  <a:ea typeface="宋体" panose="02010600030101010101" pitchFamily="2" charset="-122"/>
                </a:defRPr>
              </a:lvl5pPr>
              <a:lvl6pPr defTabSz="13843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3843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3843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3843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lang="en-US" altLang="zh-CN" sz="2800" b="1">
                  <a:solidFill>
                    <a:srgbClr val="993300"/>
                  </a:solidFill>
                  <a:latin typeface="Times New Roman" panose="02020603050405020304" pitchFamily="18" charset="0"/>
                </a:rPr>
                <a:t>10.3  </a:t>
              </a:r>
              <a:r>
                <a:rPr lang="zh-CN" altLang="en-US" sz="2800" b="1">
                  <a:solidFill>
                    <a:srgbClr val="993300"/>
                  </a:solidFill>
                  <a:latin typeface="Times New Roman" panose="02020603050405020304" pitchFamily="18" charset="0"/>
                </a:rPr>
                <a:t>正弦稳态网络函数</a:t>
              </a: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p>
          </p:txBody>
        </p:sp>
        <p:grpSp>
          <p:nvGrpSpPr>
            <p:cNvPr id="40006" name="Group 70"/>
            <p:cNvGrpSpPr>
              <a:grpSpLocks/>
            </p:cNvGrpSpPr>
            <p:nvPr/>
          </p:nvGrpSpPr>
          <p:grpSpPr bwMode="auto">
            <a:xfrm>
              <a:off x="1845" y="2083"/>
              <a:ext cx="240" cy="240"/>
              <a:chOff x="2078" y="1680"/>
              <a:chExt cx="1615" cy="1615"/>
            </a:xfrm>
          </p:grpSpPr>
          <p:sp>
            <p:nvSpPr>
              <p:cNvPr id="40007" name="Oval 7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08" name="Oval 7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09" name="Oval 7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10" name="Oval 7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11" name="Oval 7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0012" name="Oval 7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grpSp>
        <p:nvGrpSpPr>
          <p:cNvPr id="40049" name="Group 113"/>
          <p:cNvGrpSpPr>
            <a:grpSpLocks/>
          </p:cNvGrpSpPr>
          <p:nvPr/>
        </p:nvGrpSpPr>
        <p:grpSpPr bwMode="auto">
          <a:xfrm>
            <a:off x="1752600" y="1219200"/>
            <a:ext cx="5105400" cy="539750"/>
            <a:chOff x="1392" y="988"/>
            <a:chExt cx="3216" cy="340"/>
          </a:xfrm>
        </p:grpSpPr>
        <p:sp>
          <p:nvSpPr>
            <p:cNvPr id="39991" name="AutoShape 55"/>
            <p:cNvSpPr>
              <a:spLocks noChangeArrowheads="1"/>
            </p:cNvSpPr>
            <p:nvPr/>
          </p:nvSpPr>
          <p:spPr bwMode="gray">
            <a:xfrm>
              <a:off x="1584" y="1008"/>
              <a:ext cx="3024" cy="32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lgn="l" defTabSz="2425700">
                <a:spcBef>
                  <a:spcPct val="0"/>
                </a:spcBef>
                <a:defRPr>
                  <a:solidFill>
                    <a:schemeClr val="tx1"/>
                  </a:solidFill>
                  <a:latin typeface="Arial" panose="020B0604020202020204" pitchFamily="34" charset="0"/>
                  <a:ea typeface="宋体" panose="02010600030101010101" pitchFamily="2" charset="-122"/>
                </a:defRPr>
              </a:lvl1pPr>
              <a:lvl2pPr marL="885825" indent="-342900" algn="l" defTabSz="2425700">
                <a:spcBef>
                  <a:spcPct val="0"/>
                </a:spcBef>
                <a:defRPr>
                  <a:solidFill>
                    <a:schemeClr val="tx1"/>
                  </a:solidFill>
                  <a:latin typeface="Arial" panose="020B0604020202020204" pitchFamily="34" charset="0"/>
                  <a:ea typeface="宋体" panose="02010600030101010101" pitchFamily="2" charset="-122"/>
                </a:defRPr>
              </a:lvl2pPr>
              <a:lvl3pPr marL="1408113" indent="-342900" algn="l" defTabSz="2425700">
                <a:spcBef>
                  <a:spcPct val="0"/>
                </a:spcBef>
                <a:defRPr>
                  <a:solidFill>
                    <a:schemeClr val="tx1"/>
                  </a:solidFill>
                  <a:latin typeface="Arial" panose="020B0604020202020204" pitchFamily="34" charset="0"/>
                  <a:ea typeface="宋体" panose="02010600030101010101" pitchFamily="2" charset="-122"/>
                </a:defRPr>
              </a:lvl3pPr>
              <a:lvl4pPr marL="1930400" indent="-342900" algn="l" defTabSz="2425700">
                <a:spcBef>
                  <a:spcPct val="0"/>
                </a:spcBef>
                <a:defRPr>
                  <a:solidFill>
                    <a:schemeClr val="tx1"/>
                  </a:solidFill>
                  <a:latin typeface="Arial" panose="020B0604020202020204" pitchFamily="34" charset="0"/>
                  <a:ea typeface="宋体" panose="02010600030101010101" pitchFamily="2" charset="-122"/>
                </a:defRPr>
              </a:lvl4pPr>
              <a:lvl5pPr marL="2452688" indent="-342900" algn="l" defTabSz="2425700">
                <a:spcBef>
                  <a:spcPct val="0"/>
                </a:spcBef>
                <a:defRPr>
                  <a:solidFill>
                    <a:schemeClr val="tx1"/>
                  </a:solidFill>
                  <a:latin typeface="Arial" panose="020B0604020202020204" pitchFamily="34" charset="0"/>
                  <a:ea typeface="宋体" panose="02010600030101010101" pitchFamily="2" charset="-122"/>
                </a:defRPr>
              </a:lvl5pPr>
              <a:lvl6pPr marL="29098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670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242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814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endParaRPr lang="en-US" altLang="zh-CN" b="1">
                <a:solidFill>
                  <a:srgbClr val="993300"/>
                </a:solidFill>
              </a:endParaRPr>
            </a:p>
          </p:txBody>
        </p:sp>
        <p:grpSp>
          <p:nvGrpSpPr>
            <p:cNvPr id="39992" name="Group 56"/>
            <p:cNvGrpSpPr>
              <a:grpSpLocks/>
            </p:cNvGrpSpPr>
            <p:nvPr/>
          </p:nvGrpSpPr>
          <p:grpSpPr bwMode="auto">
            <a:xfrm>
              <a:off x="1392" y="1064"/>
              <a:ext cx="238" cy="240"/>
              <a:chOff x="2078" y="1680"/>
              <a:chExt cx="1615" cy="1615"/>
            </a:xfrm>
          </p:grpSpPr>
          <p:sp>
            <p:nvSpPr>
              <p:cNvPr id="39993" name="Oval 5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9994" name="Oval 5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9995" name="Oval 5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9996" name="Oval 6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9997" name="Oval 6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9998" name="Oval 6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0044" name="Text Box 108"/>
            <p:cNvSpPr txBox="1">
              <a:spLocks noChangeArrowheads="1"/>
            </p:cNvSpPr>
            <p:nvPr/>
          </p:nvSpPr>
          <p:spPr bwMode="auto">
            <a:xfrm>
              <a:off x="1680" y="988"/>
              <a:ext cx="27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en-US" altLang="zh-CN" sz="2800" b="1">
                  <a:solidFill>
                    <a:srgbClr val="993300"/>
                  </a:solidFill>
                  <a:latin typeface="Times New Roman" panose="02020603050405020304" pitchFamily="18" charset="0"/>
                </a:rPr>
                <a:t>10.1  </a:t>
              </a:r>
              <a:r>
                <a:rPr lang="zh-CN" altLang="en-US" sz="2800" b="1">
                  <a:solidFill>
                    <a:srgbClr val="993300"/>
                  </a:solidFill>
                  <a:latin typeface="Times New Roman" panose="02020603050405020304" pitchFamily="18" charset="0"/>
                </a:rPr>
                <a:t>基本概念</a:t>
              </a:r>
            </a:p>
          </p:txBody>
        </p:sp>
      </p:grpSp>
      <p:grpSp>
        <p:nvGrpSpPr>
          <p:cNvPr id="40050" name="Group 114"/>
          <p:cNvGrpSpPr>
            <a:grpSpLocks/>
          </p:cNvGrpSpPr>
          <p:nvPr/>
        </p:nvGrpSpPr>
        <p:grpSpPr bwMode="auto">
          <a:xfrm>
            <a:off x="2590800" y="2057400"/>
            <a:ext cx="4953000" cy="525463"/>
            <a:chOff x="1728" y="1488"/>
            <a:chExt cx="3120" cy="331"/>
          </a:xfrm>
        </p:grpSpPr>
        <p:sp>
          <p:nvSpPr>
            <p:cNvPr id="39990" name="AutoShape 54"/>
            <p:cNvSpPr>
              <a:spLocks noChangeArrowheads="1"/>
            </p:cNvSpPr>
            <p:nvPr/>
          </p:nvSpPr>
          <p:spPr bwMode="gray">
            <a:xfrm>
              <a:off x="1920" y="1488"/>
              <a:ext cx="2928" cy="32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lgn="l" defTabSz="1028700">
                <a:spcBef>
                  <a:spcPct val="0"/>
                </a:spcBef>
                <a:tabLst>
                  <a:tab pos="3771900" algn="l"/>
                </a:tabLst>
                <a:defRPr>
                  <a:solidFill>
                    <a:schemeClr val="tx1"/>
                  </a:solidFill>
                  <a:latin typeface="Arial" panose="020B0604020202020204" pitchFamily="34" charset="0"/>
                  <a:ea typeface="宋体" panose="02010600030101010101" pitchFamily="2" charset="-122"/>
                </a:defRPr>
              </a:lvl1pPr>
              <a:lvl2pPr algn="l" defTabSz="1028700">
                <a:spcBef>
                  <a:spcPct val="0"/>
                </a:spcBef>
                <a:tabLst>
                  <a:tab pos="3771900" algn="l"/>
                </a:tabLst>
                <a:defRPr>
                  <a:solidFill>
                    <a:schemeClr val="tx1"/>
                  </a:solidFill>
                  <a:latin typeface="Arial" panose="020B0604020202020204" pitchFamily="34" charset="0"/>
                  <a:ea typeface="宋体" panose="02010600030101010101" pitchFamily="2" charset="-122"/>
                </a:defRPr>
              </a:lvl2pPr>
              <a:lvl3pPr algn="l" defTabSz="1028700">
                <a:spcBef>
                  <a:spcPct val="0"/>
                </a:spcBef>
                <a:tabLst>
                  <a:tab pos="3771900" algn="l"/>
                </a:tabLst>
                <a:defRPr>
                  <a:solidFill>
                    <a:schemeClr val="tx1"/>
                  </a:solidFill>
                  <a:latin typeface="Arial" panose="020B0604020202020204" pitchFamily="34" charset="0"/>
                  <a:ea typeface="宋体" panose="02010600030101010101" pitchFamily="2" charset="-122"/>
                </a:defRPr>
              </a:lvl3pPr>
              <a:lvl4pPr algn="l" defTabSz="1028700">
                <a:spcBef>
                  <a:spcPct val="0"/>
                </a:spcBef>
                <a:tabLst>
                  <a:tab pos="3771900" algn="l"/>
                </a:tabLst>
                <a:defRPr>
                  <a:solidFill>
                    <a:schemeClr val="tx1"/>
                  </a:solidFill>
                  <a:latin typeface="Arial" panose="020B0604020202020204" pitchFamily="34" charset="0"/>
                  <a:ea typeface="宋体" panose="02010600030101010101" pitchFamily="2" charset="-122"/>
                </a:defRPr>
              </a:lvl4pPr>
              <a:lvl5pPr algn="l" defTabSz="1028700">
                <a:spcBef>
                  <a:spcPct val="0"/>
                </a:spcBef>
                <a:tabLst>
                  <a:tab pos="3771900" algn="l"/>
                </a:tabLst>
                <a:defRPr>
                  <a:solidFill>
                    <a:schemeClr val="tx1"/>
                  </a:solidFill>
                  <a:latin typeface="Arial" panose="020B0604020202020204" pitchFamily="34" charset="0"/>
                  <a:ea typeface="宋体" panose="02010600030101010101" pitchFamily="2" charset="-122"/>
                </a:defRPr>
              </a:lvl5pPr>
              <a:lvl6pPr defTabSz="1028700" eaLnBrk="0" fontAlgn="base" hangingPunct="0">
                <a:spcBef>
                  <a:spcPct val="0"/>
                </a:spcBef>
                <a:spcAft>
                  <a:spcPct val="0"/>
                </a:spcAft>
                <a:tabLst>
                  <a:tab pos="3771900" algn="l"/>
                </a:tabLst>
                <a:defRPr>
                  <a:solidFill>
                    <a:schemeClr val="tx1"/>
                  </a:solidFill>
                  <a:latin typeface="Arial" panose="020B0604020202020204" pitchFamily="34" charset="0"/>
                  <a:ea typeface="宋体" panose="02010600030101010101" pitchFamily="2" charset="-122"/>
                </a:defRPr>
              </a:lvl6pPr>
              <a:lvl7pPr defTabSz="1028700" eaLnBrk="0" fontAlgn="base" hangingPunct="0">
                <a:spcBef>
                  <a:spcPct val="0"/>
                </a:spcBef>
                <a:spcAft>
                  <a:spcPct val="0"/>
                </a:spcAft>
                <a:tabLst>
                  <a:tab pos="3771900" algn="l"/>
                </a:tabLst>
                <a:defRPr>
                  <a:solidFill>
                    <a:schemeClr val="tx1"/>
                  </a:solidFill>
                  <a:latin typeface="Arial" panose="020B0604020202020204" pitchFamily="34" charset="0"/>
                  <a:ea typeface="宋体" panose="02010600030101010101" pitchFamily="2" charset="-122"/>
                </a:defRPr>
              </a:lvl7pPr>
              <a:lvl8pPr defTabSz="1028700" eaLnBrk="0" fontAlgn="base" hangingPunct="0">
                <a:spcBef>
                  <a:spcPct val="0"/>
                </a:spcBef>
                <a:spcAft>
                  <a:spcPct val="0"/>
                </a:spcAft>
                <a:tabLst>
                  <a:tab pos="3771900" algn="l"/>
                </a:tabLst>
                <a:defRPr>
                  <a:solidFill>
                    <a:schemeClr val="tx1"/>
                  </a:solidFill>
                  <a:latin typeface="Arial" panose="020B0604020202020204" pitchFamily="34" charset="0"/>
                  <a:ea typeface="宋体" panose="02010600030101010101" pitchFamily="2" charset="-122"/>
                </a:defRPr>
              </a:lvl8pPr>
              <a:lvl9pPr defTabSz="1028700" eaLnBrk="0" fontAlgn="base" hangingPunct="0">
                <a:spcBef>
                  <a:spcPct val="0"/>
                </a:spcBef>
                <a:spcAft>
                  <a:spcPct val="0"/>
                </a:spcAft>
                <a:tabLst>
                  <a:tab pos="3771900" algn="l"/>
                </a:tabLst>
                <a:defRPr>
                  <a:solidFill>
                    <a:schemeClr val="tx1"/>
                  </a:solidFill>
                  <a:latin typeface="Arial" panose="020B0604020202020204" pitchFamily="34" charset="0"/>
                  <a:ea typeface="宋体" panose="02010600030101010101" pitchFamily="2" charset="-122"/>
                </a:defRPr>
              </a:lvl9pPr>
            </a:lstStyle>
            <a:p>
              <a:pPr>
                <a:lnSpc>
                  <a:spcPct val="100000"/>
                </a:lnSpc>
              </a:pP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endParaRPr lang="en-US" altLang="zh-CN" sz="2600" b="1">
                <a:solidFill>
                  <a:srgbClr val="993300"/>
                </a:solidFill>
                <a:effectLst>
                  <a:outerShdw blurRad="38100" dist="38100" dir="2700000" algn="tl">
                    <a:srgbClr val="C0C0C0"/>
                  </a:outerShdw>
                </a:effectLst>
                <a:latin typeface="Times New Roman" panose="02020603050405020304" pitchFamily="18" charset="0"/>
              </a:endParaRPr>
            </a:p>
          </p:txBody>
        </p:sp>
        <p:grpSp>
          <p:nvGrpSpPr>
            <p:cNvPr id="39999" name="Group 63"/>
            <p:cNvGrpSpPr>
              <a:grpSpLocks/>
            </p:cNvGrpSpPr>
            <p:nvPr/>
          </p:nvGrpSpPr>
          <p:grpSpPr bwMode="auto">
            <a:xfrm>
              <a:off x="1728" y="1555"/>
              <a:ext cx="238" cy="240"/>
              <a:chOff x="2078" y="1680"/>
              <a:chExt cx="1615" cy="1615"/>
            </a:xfrm>
          </p:grpSpPr>
          <p:sp>
            <p:nvSpPr>
              <p:cNvPr id="40000" name="Oval 6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01" name="Oval 6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02" name="Oval 6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03" name="Oval 6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04" name="Oval 6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0005" name="Oval 6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0045" name="Text Box 109"/>
            <p:cNvSpPr txBox="1">
              <a:spLocks noChangeArrowheads="1"/>
            </p:cNvSpPr>
            <p:nvPr/>
          </p:nvSpPr>
          <p:spPr bwMode="auto">
            <a:xfrm>
              <a:off x="2064" y="1492"/>
              <a:ext cx="26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en-US" altLang="zh-CN" sz="2800" b="1">
                  <a:solidFill>
                    <a:srgbClr val="993300"/>
                  </a:solidFill>
                  <a:latin typeface="Times New Roman" panose="02020603050405020304" pitchFamily="18" charset="0"/>
                </a:rPr>
                <a:t>10.2  </a:t>
              </a:r>
              <a:r>
                <a:rPr lang="zh-CN" altLang="en-US" sz="2800" b="1">
                  <a:solidFill>
                    <a:srgbClr val="993300"/>
                  </a:solidFill>
                  <a:latin typeface="Times New Roman" panose="02020603050405020304" pitchFamily="18" charset="0"/>
                </a:rPr>
                <a:t>再论阻抗和导纳</a:t>
              </a:r>
            </a:p>
          </p:txBody>
        </p:sp>
      </p:grpSp>
      <p:grpSp>
        <p:nvGrpSpPr>
          <p:cNvPr id="40052" name="Group 116"/>
          <p:cNvGrpSpPr>
            <a:grpSpLocks/>
          </p:cNvGrpSpPr>
          <p:nvPr/>
        </p:nvGrpSpPr>
        <p:grpSpPr bwMode="auto">
          <a:xfrm>
            <a:off x="2819400" y="3733800"/>
            <a:ext cx="5257800" cy="550863"/>
            <a:chOff x="1776" y="2544"/>
            <a:chExt cx="3312" cy="347"/>
          </a:xfrm>
        </p:grpSpPr>
        <p:sp>
          <p:nvSpPr>
            <p:cNvPr id="39988" name="AutoShape 52"/>
            <p:cNvSpPr>
              <a:spLocks noChangeArrowheads="1"/>
            </p:cNvSpPr>
            <p:nvPr/>
          </p:nvSpPr>
          <p:spPr bwMode="gray">
            <a:xfrm>
              <a:off x="1968" y="2544"/>
              <a:ext cx="3120" cy="32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lgn="l" defTabSz="1295400">
                <a:spcBef>
                  <a:spcPct val="0"/>
                </a:spcBef>
                <a:tabLst>
                  <a:tab pos="4038600" algn="l"/>
                </a:tabLst>
                <a:defRPr>
                  <a:solidFill>
                    <a:schemeClr val="tx1"/>
                  </a:solidFill>
                  <a:latin typeface="Arial" panose="020B0604020202020204" pitchFamily="34" charset="0"/>
                  <a:ea typeface="宋体" panose="02010600030101010101" pitchFamily="2" charset="-122"/>
                </a:defRPr>
              </a:lvl1pPr>
              <a:lvl2pPr algn="l" defTabSz="1295400">
                <a:spcBef>
                  <a:spcPct val="0"/>
                </a:spcBef>
                <a:tabLst>
                  <a:tab pos="4038600" algn="l"/>
                </a:tabLst>
                <a:defRPr>
                  <a:solidFill>
                    <a:schemeClr val="tx1"/>
                  </a:solidFill>
                  <a:latin typeface="Arial" panose="020B0604020202020204" pitchFamily="34" charset="0"/>
                  <a:ea typeface="宋体" panose="02010600030101010101" pitchFamily="2" charset="-122"/>
                </a:defRPr>
              </a:lvl2pPr>
              <a:lvl3pPr algn="l" defTabSz="1295400">
                <a:spcBef>
                  <a:spcPct val="0"/>
                </a:spcBef>
                <a:tabLst>
                  <a:tab pos="4038600" algn="l"/>
                </a:tabLst>
                <a:defRPr>
                  <a:solidFill>
                    <a:schemeClr val="tx1"/>
                  </a:solidFill>
                  <a:latin typeface="Arial" panose="020B0604020202020204" pitchFamily="34" charset="0"/>
                  <a:ea typeface="宋体" panose="02010600030101010101" pitchFamily="2" charset="-122"/>
                </a:defRPr>
              </a:lvl3pPr>
              <a:lvl4pPr algn="l" defTabSz="1295400">
                <a:spcBef>
                  <a:spcPct val="0"/>
                </a:spcBef>
                <a:tabLst>
                  <a:tab pos="4038600" algn="l"/>
                </a:tabLst>
                <a:defRPr>
                  <a:solidFill>
                    <a:schemeClr val="tx1"/>
                  </a:solidFill>
                  <a:latin typeface="Arial" panose="020B0604020202020204" pitchFamily="34" charset="0"/>
                  <a:ea typeface="宋体" panose="02010600030101010101" pitchFamily="2" charset="-122"/>
                </a:defRPr>
              </a:lvl4pPr>
              <a:lvl5pPr algn="l" defTabSz="1295400">
                <a:spcBef>
                  <a:spcPct val="0"/>
                </a:spcBef>
                <a:tabLst>
                  <a:tab pos="4038600" algn="l"/>
                </a:tabLst>
                <a:defRPr>
                  <a:solidFill>
                    <a:schemeClr val="tx1"/>
                  </a:solidFill>
                  <a:latin typeface="Arial" panose="020B0604020202020204" pitchFamily="34" charset="0"/>
                  <a:ea typeface="宋体" panose="02010600030101010101" pitchFamily="2" charset="-122"/>
                </a:defRPr>
              </a:lvl5pPr>
              <a:lvl6pPr defTabSz="1295400" eaLnBrk="0" fontAlgn="base" hangingPunct="0">
                <a:spcBef>
                  <a:spcPct val="0"/>
                </a:spcBef>
                <a:spcAft>
                  <a:spcPct val="0"/>
                </a:spcAft>
                <a:tabLst>
                  <a:tab pos="4038600" algn="l"/>
                </a:tabLst>
                <a:defRPr>
                  <a:solidFill>
                    <a:schemeClr val="tx1"/>
                  </a:solidFill>
                  <a:latin typeface="Arial" panose="020B0604020202020204" pitchFamily="34" charset="0"/>
                  <a:ea typeface="宋体" panose="02010600030101010101" pitchFamily="2" charset="-122"/>
                </a:defRPr>
              </a:lvl6pPr>
              <a:lvl7pPr defTabSz="1295400" eaLnBrk="0" fontAlgn="base" hangingPunct="0">
                <a:spcBef>
                  <a:spcPct val="0"/>
                </a:spcBef>
                <a:spcAft>
                  <a:spcPct val="0"/>
                </a:spcAft>
                <a:tabLst>
                  <a:tab pos="4038600" algn="l"/>
                </a:tabLst>
                <a:defRPr>
                  <a:solidFill>
                    <a:schemeClr val="tx1"/>
                  </a:solidFill>
                  <a:latin typeface="Arial" panose="020B0604020202020204" pitchFamily="34" charset="0"/>
                  <a:ea typeface="宋体" panose="02010600030101010101" pitchFamily="2" charset="-122"/>
                </a:defRPr>
              </a:lvl7pPr>
              <a:lvl8pPr defTabSz="1295400" eaLnBrk="0" fontAlgn="base" hangingPunct="0">
                <a:spcBef>
                  <a:spcPct val="0"/>
                </a:spcBef>
                <a:spcAft>
                  <a:spcPct val="0"/>
                </a:spcAft>
                <a:tabLst>
                  <a:tab pos="4038600" algn="l"/>
                </a:tabLst>
                <a:defRPr>
                  <a:solidFill>
                    <a:schemeClr val="tx1"/>
                  </a:solidFill>
                  <a:latin typeface="Arial" panose="020B0604020202020204" pitchFamily="34" charset="0"/>
                  <a:ea typeface="宋体" panose="02010600030101010101" pitchFamily="2" charset="-122"/>
                </a:defRPr>
              </a:lvl8pPr>
              <a:lvl9pPr defTabSz="1295400" eaLnBrk="0" fontAlgn="base" hangingPunct="0">
                <a:spcBef>
                  <a:spcPct val="0"/>
                </a:spcBef>
                <a:spcAft>
                  <a:spcPct val="0"/>
                </a:spcAft>
                <a:tabLst>
                  <a:tab pos="4038600" algn="l"/>
                </a:tabLst>
                <a:defRPr>
                  <a:solidFill>
                    <a:schemeClr val="tx1"/>
                  </a:solidFill>
                  <a:latin typeface="Arial" panose="020B0604020202020204" pitchFamily="34" charset="0"/>
                  <a:ea typeface="宋体" panose="02010600030101010101" pitchFamily="2" charset="-122"/>
                </a:defRPr>
              </a:lvl9pPr>
            </a:lstStyle>
            <a:p>
              <a:pPr>
                <a:lnSpc>
                  <a:spcPct val="100000"/>
                </a:lnSpc>
              </a:pP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endParaRPr lang="en-US" altLang="zh-CN" sz="2600" b="1">
                <a:solidFill>
                  <a:srgbClr val="993300"/>
                </a:solidFill>
                <a:effectLst>
                  <a:outerShdw blurRad="38100" dist="38100" dir="2700000" algn="tl">
                    <a:srgbClr val="C0C0C0"/>
                  </a:outerShdw>
                </a:effectLst>
                <a:latin typeface="Times New Roman" panose="02020603050405020304" pitchFamily="18" charset="0"/>
              </a:endParaRPr>
            </a:p>
          </p:txBody>
        </p:sp>
        <p:grpSp>
          <p:nvGrpSpPr>
            <p:cNvPr id="40013" name="Group 77"/>
            <p:cNvGrpSpPr>
              <a:grpSpLocks/>
            </p:cNvGrpSpPr>
            <p:nvPr/>
          </p:nvGrpSpPr>
          <p:grpSpPr bwMode="auto">
            <a:xfrm>
              <a:off x="1776" y="2608"/>
              <a:ext cx="238" cy="240"/>
              <a:chOff x="2078" y="1680"/>
              <a:chExt cx="1615" cy="1615"/>
            </a:xfrm>
          </p:grpSpPr>
          <p:sp>
            <p:nvSpPr>
              <p:cNvPr id="40014" name="Oval 7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15" name="Oval 7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16" name="Oval 8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17" name="Oval 81"/>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18" name="Oval 8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0019" name="Oval 83"/>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0047" name="Text Box 111"/>
            <p:cNvSpPr txBox="1">
              <a:spLocks noChangeArrowheads="1"/>
            </p:cNvSpPr>
            <p:nvPr/>
          </p:nvSpPr>
          <p:spPr bwMode="auto">
            <a:xfrm>
              <a:off x="2016" y="2564"/>
              <a:ext cx="27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r>
                <a:rPr lang="en-US" altLang="zh-CN" sz="2800" b="1">
                  <a:solidFill>
                    <a:srgbClr val="993300"/>
                  </a:solidFill>
                  <a:latin typeface="Times New Roman" panose="02020603050405020304" pitchFamily="18" charset="0"/>
                </a:rPr>
                <a:t>10.4  </a:t>
              </a:r>
              <a:r>
                <a:rPr lang="zh-CN" altLang="en-US" sz="2800" b="1">
                  <a:solidFill>
                    <a:srgbClr val="993300"/>
                  </a:solidFill>
                  <a:latin typeface="Times New Roman" panose="02020603050405020304" pitchFamily="18" charset="0"/>
                </a:rPr>
                <a:t>正弦稳态的叠加</a:t>
              </a:r>
            </a:p>
          </p:txBody>
        </p:sp>
      </p:grpSp>
      <p:grpSp>
        <p:nvGrpSpPr>
          <p:cNvPr id="40054" name="Group 118"/>
          <p:cNvGrpSpPr>
            <a:grpSpLocks/>
          </p:cNvGrpSpPr>
          <p:nvPr/>
        </p:nvGrpSpPr>
        <p:grpSpPr bwMode="auto">
          <a:xfrm>
            <a:off x="2667000" y="4572000"/>
            <a:ext cx="5105400" cy="533400"/>
            <a:chOff x="1680" y="2832"/>
            <a:chExt cx="3216" cy="336"/>
          </a:xfrm>
        </p:grpSpPr>
        <p:sp>
          <p:nvSpPr>
            <p:cNvPr id="39987" name="AutoShape 51"/>
            <p:cNvSpPr>
              <a:spLocks noChangeArrowheads="1"/>
            </p:cNvSpPr>
            <p:nvPr/>
          </p:nvSpPr>
          <p:spPr bwMode="gray">
            <a:xfrm>
              <a:off x="1872" y="2848"/>
              <a:ext cx="3024" cy="32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lgn="l" defTabSz="1536700">
                <a:spcBef>
                  <a:spcPct val="0"/>
                </a:spcBef>
                <a:tabLst>
                  <a:tab pos="3225800" algn="l"/>
                </a:tabLst>
                <a:defRPr>
                  <a:solidFill>
                    <a:schemeClr val="tx1"/>
                  </a:solidFill>
                  <a:latin typeface="Arial" panose="020B0604020202020204" pitchFamily="34" charset="0"/>
                  <a:ea typeface="宋体" panose="02010600030101010101" pitchFamily="2" charset="-122"/>
                </a:defRPr>
              </a:lvl1pPr>
              <a:lvl2pPr algn="l" defTabSz="1536700">
                <a:spcBef>
                  <a:spcPct val="0"/>
                </a:spcBef>
                <a:tabLst>
                  <a:tab pos="3225800" algn="l"/>
                </a:tabLst>
                <a:defRPr>
                  <a:solidFill>
                    <a:schemeClr val="tx1"/>
                  </a:solidFill>
                  <a:latin typeface="Arial" panose="020B0604020202020204" pitchFamily="34" charset="0"/>
                  <a:ea typeface="宋体" panose="02010600030101010101" pitchFamily="2" charset="-122"/>
                </a:defRPr>
              </a:lvl2pPr>
              <a:lvl3pPr algn="l" defTabSz="1536700">
                <a:spcBef>
                  <a:spcPct val="0"/>
                </a:spcBef>
                <a:tabLst>
                  <a:tab pos="3225800" algn="l"/>
                </a:tabLst>
                <a:defRPr>
                  <a:solidFill>
                    <a:schemeClr val="tx1"/>
                  </a:solidFill>
                  <a:latin typeface="Arial" panose="020B0604020202020204" pitchFamily="34" charset="0"/>
                  <a:ea typeface="宋体" panose="02010600030101010101" pitchFamily="2" charset="-122"/>
                </a:defRPr>
              </a:lvl3pPr>
              <a:lvl4pPr algn="l" defTabSz="1536700">
                <a:spcBef>
                  <a:spcPct val="0"/>
                </a:spcBef>
                <a:tabLst>
                  <a:tab pos="3225800" algn="l"/>
                </a:tabLst>
                <a:defRPr>
                  <a:solidFill>
                    <a:schemeClr val="tx1"/>
                  </a:solidFill>
                  <a:latin typeface="Arial" panose="020B0604020202020204" pitchFamily="34" charset="0"/>
                  <a:ea typeface="宋体" panose="02010600030101010101" pitchFamily="2" charset="-122"/>
                </a:defRPr>
              </a:lvl4pPr>
              <a:lvl5pPr algn="l" defTabSz="1536700">
                <a:spcBef>
                  <a:spcPct val="0"/>
                </a:spcBef>
                <a:tabLst>
                  <a:tab pos="3225800" algn="l"/>
                </a:tabLst>
                <a:defRPr>
                  <a:solidFill>
                    <a:schemeClr val="tx1"/>
                  </a:solidFill>
                  <a:latin typeface="Arial" panose="020B0604020202020204" pitchFamily="34" charset="0"/>
                  <a:ea typeface="宋体" panose="02010600030101010101" pitchFamily="2" charset="-122"/>
                </a:defRPr>
              </a:lvl5pPr>
              <a:lvl6pPr defTabSz="1536700" eaLnBrk="0" fontAlgn="base" hangingPunct="0">
                <a:spcBef>
                  <a:spcPct val="0"/>
                </a:spcBef>
                <a:spcAft>
                  <a:spcPct val="0"/>
                </a:spcAft>
                <a:tabLst>
                  <a:tab pos="3225800" algn="l"/>
                </a:tabLst>
                <a:defRPr>
                  <a:solidFill>
                    <a:schemeClr val="tx1"/>
                  </a:solidFill>
                  <a:latin typeface="Arial" panose="020B0604020202020204" pitchFamily="34" charset="0"/>
                  <a:ea typeface="宋体" panose="02010600030101010101" pitchFamily="2" charset="-122"/>
                </a:defRPr>
              </a:lvl6pPr>
              <a:lvl7pPr defTabSz="1536700" eaLnBrk="0" fontAlgn="base" hangingPunct="0">
                <a:spcBef>
                  <a:spcPct val="0"/>
                </a:spcBef>
                <a:spcAft>
                  <a:spcPct val="0"/>
                </a:spcAft>
                <a:tabLst>
                  <a:tab pos="3225800" algn="l"/>
                </a:tabLst>
                <a:defRPr>
                  <a:solidFill>
                    <a:schemeClr val="tx1"/>
                  </a:solidFill>
                  <a:latin typeface="Arial" panose="020B0604020202020204" pitchFamily="34" charset="0"/>
                  <a:ea typeface="宋体" panose="02010600030101010101" pitchFamily="2" charset="-122"/>
                </a:defRPr>
              </a:lvl7pPr>
              <a:lvl8pPr defTabSz="1536700" eaLnBrk="0" fontAlgn="base" hangingPunct="0">
                <a:spcBef>
                  <a:spcPct val="0"/>
                </a:spcBef>
                <a:spcAft>
                  <a:spcPct val="0"/>
                </a:spcAft>
                <a:tabLst>
                  <a:tab pos="3225800" algn="l"/>
                </a:tabLst>
                <a:defRPr>
                  <a:solidFill>
                    <a:schemeClr val="tx1"/>
                  </a:solidFill>
                  <a:latin typeface="Arial" panose="020B0604020202020204" pitchFamily="34" charset="0"/>
                  <a:ea typeface="宋体" panose="02010600030101010101" pitchFamily="2" charset="-122"/>
                </a:defRPr>
              </a:lvl8pPr>
              <a:lvl9pPr defTabSz="1536700" eaLnBrk="0" fontAlgn="base" hangingPunct="0">
                <a:spcBef>
                  <a:spcPct val="0"/>
                </a:spcBef>
                <a:spcAft>
                  <a:spcPct val="0"/>
                </a:spcAft>
                <a:tabLst>
                  <a:tab pos="3225800" algn="l"/>
                </a:tabLst>
                <a:defRPr>
                  <a:solidFill>
                    <a:schemeClr val="tx1"/>
                  </a:solidFill>
                  <a:latin typeface="Arial" panose="020B0604020202020204" pitchFamily="34" charset="0"/>
                  <a:ea typeface="宋体" panose="02010600030101010101" pitchFamily="2" charset="-122"/>
                </a:defRPr>
              </a:lvl9pPr>
            </a:lstStyle>
            <a:p>
              <a:pPr>
                <a:lnSpc>
                  <a:spcPct val="100000"/>
                </a:lnSpc>
              </a:pP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endParaRPr lang="en-US" altLang="zh-CN" sz="2600" b="1">
                <a:solidFill>
                  <a:srgbClr val="993300"/>
                </a:solidFill>
                <a:effectLst>
                  <a:outerShdw blurRad="38100" dist="38100" dir="2700000" algn="tl">
                    <a:srgbClr val="C0C0C0"/>
                  </a:outerShdw>
                </a:effectLst>
                <a:latin typeface="Times New Roman" panose="02020603050405020304" pitchFamily="18" charset="0"/>
              </a:endParaRPr>
            </a:p>
          </p:txBody>
        </p:sp>
        <p:grpSp>
          <p:nvGrpSpPr>
            <p:cNvPr id="40053" name="Group 117"/>
            <p:cNvGrpSpPr>
              <a:grpSpLocks/>
            </p:cNvGrpSpPr>
            <p:nvPr/>
          </p:nvGrpSpPr>
          <p:grpSpPr bwMode="auto">
            <a:xfrm>
              <a:off x="1680" y="2832"/>
              <a:ext cx="3216" cy="327"/>
              <a:chOff x="1536" y="3072"/>
              <a:chExt cx="3216" cy="327"/>
            </a:xfrm>
          </p:grpSpPr>
          <p:grpSp>
            <p:nvGrpSpPr>
              <p:cNvPr id="40020" name="Group 84"/>
              <p:cNvGrpSpPr>
                <a:grpSpLocks/>
              </p:cNvGrpSpPr>
              <p:nvPr/>
            </p:nvGrpSpPr>
            <p:grpSpPr bwMode="auto">
              <a:xfrm>
                <a:off x="1536" y="3103"/>
                <a:ext cx="222" cy="240"/>
                <a:chOff x="2078" y="1680"/>
                <a:chExt cx="1615" cy="1615"/>
              </a:xfrm>
            </p:grpSpPr>
            <p:sp>
              <p:nvSpPr>
                <p:cNvPr id="40021" name="Oval 8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22" name="Oval 8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23" name="Oval 8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24" name="Oval 88"/>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25" name="Oval 8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0026" name="Oval 90"/>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0048" name="Text Box 112"/>
              <p:cNvSpPr txBox="1">
                <a:spLocks noChangeArrowheads="1"/>
              </p:cNvSpPr>
              <p:nvPr/>
            </p:nvSpPr>
            <p:spPr bwMode="auto">
              <a:xfrm>
                <a:off x="1824" y="3072"/>
                <a:ext cx="29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lang="en-US" altLang="zh-CN" sz="2800" b="1">
                    <a:solidFill>
                      <a:srgbClr val="993300"/>
                    </a:solidFill>
                    <a:latin typeface="Times New Roman" panose="02020603050405020304" pitchFamily="18" charset="0"/>
                  </a:rPr>
                  <a:t>10.5  </a:t>
                </a:r>
                <a:r>
                  <a:rPr lang="zh-CN" altLang="en-US" sz="2800" b="1">
                    <a:solidFill>
                      <a:srgbClr val="993300"/>
                    </a:solidFill>
                    <a:latin typeface="Times New Roman" panose="02020603050405020304" pitchFamily="18" charset="0"/>
                  </a:rPr>
                  <a:t>平均功率的叠加</a:t>
                </a:r>
                <a:endParaRPr lang="zh-CN" altLang="en-US" sz="2800"/>
              </a:p>
            </p:txBody>
          </p:sp>
        </p:grpSp>
      </p:grpSp>
      <p:grpSp>
        <p:nvGrpSpPr>
          <p:cNvPr id="40055" name="Group 119"/>
          <p:cNvGrpSpPr>
            <a:grpSpLocks/>
          </p:cNvGrpSpPr>
          <p:nvPr/>
        </p:nvGrpSpPr>
        <p:grpSpPr bwMode="auto">
          <a:xfrm>
            <a:off x="1828800" y="5403850"/>
            <a:ext cx="5105400" cy="539750"/>
            <a:chOff x="1392" y="988"/>
            <a:chExt cx="3216" cy="340"/>
          </a:xfrm>
        </p:grpSpPr>
        <p:sp>
          <p:nvSpPr>
            <p:cNvPr id="40056" name="AutoShape 120"/>
            <p:cNvSpPr>
              <a:spLocks noChangeArrowheads="1"/>
            </p:cNvSpPr>
            <p:nvPr/>
          </p:nvSpPr>
          <p:spPr bwMode="gray">
            <a:xfrm>
              <a:off x="1584" y="1008"/>
              <a:ext cx="3024" cy="32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lgn="l" defTabSz="2425700">
                <a:spcBef>
                  <a:spcPct val="0"/>
                </a:spcBef>
                <a:defRPr>
                  <a:solidFill>
                    <a:schemeClr val="tx1"/>
                  </a:solidFill>
                  <a:latin typeface="Arial" panose="020B0604020202020204" pitchFamily="34" charset="0"/>
                  <a:ea typeface="宋体" panose="02010600030101010101" pitchFamily="2" charset="-122"/>
                </a:defRPr>
              </a:lvl1pPr>
              <a:lvl2pPr marL="885825" indent="-342900" algn="l" defTabSz="2425700">
                <a:spcBef>
                  <a:spcPct val="0"/>
                </a:spcBef>
                <a:defRPr>
                  <a:solidFill>
                    <a:schemeClr val="tx1"/>
                  </a:solidFill>
                  <a:latin typeface="Arial" panose="020B0604020202020204" pitchFamily="34" charset="0"/>
                  <a:ea typeface="宋体" panose="02010600030101010101" pitchFamily="2" charset="-122"/>
                </a:defRPr>
              </a:lvl2pPr>
              <a:lvl3pPr marL="1408113" indent="-342900" algn="l" defTabSz="2425700">
                <a:spcBef>
                  <a:spcPct val="0"/>
                </a:spcBef>
                <a:defRPr>
                  <a:solidFill>
                    <a:schemeClr val="tx1"/>
                  </a:solidFill>
                  <a:latin typeface="Arial" panose="020B0604020202020204" pitchFamily="34" charset="0"/>
                  <a:ea typeface="宋体" panose="02010600030101010101" pitchFamily="2" charset="-122"/>
                </a:defRPr>
              </a:lvl3pPr>
              <a:lvl4pPr marL="1930400" indent="-342900" algn="l" defTabSz="2425700">
                <a:spcBef>
                  <a:spcPct val="0"/>
                </a:spcBef>
                <a:defRPr>
                  <a:solidFill>
                    <a:schemeClr val="tx1"/>
                  </a:solidFill>
                  <a:latin typeface="Arial" panose="020B0604020202020204" pitchFamily="34" charset="0"/>
                  <a:ea typeface="宋体" panose="02010600030101010101" pitchFamily="2" charset="-122"/>
                </a:defRPr>
              </a:lvl4pPr>
              <a:lvl5pPr marL="2452688" indent="-342900" algn="l" defTabSz="2425700">
                <a:spcBef>
                  <a:spcPct val="0"/>
                </a:spcBef>
                <a:defRPr>
                  <a:solidFill>
                    <a:schemeClr val="tx1"/>
                  </a:solidFill>
                  <a:latin typeface="Arial" panose="020B0604020202020204" pitchFamily="34" charset="0"/>
                  <a:ea typeface="宋体" panose="02010600030101010101" pitchFamily="2" charset="-122"/>
                </a:defRPr>
              </a:lvl5pPr>
              <a:lvl6pPr marL="29098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670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242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81488" indent="-342900" defTabSz="24257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zh-CN" altLang="en-US" sz="2600" b="1">
                  <a:solidFill>
                    <a:srgbClr val="993300"/>
                  </a:solidFill>
                  <a:effectLst>
                    <a:outerShdw blurRad="38100" dist="38100" dir="2700000" algn="tl">
                      <a:srgbClr val="C0C0C0"/>
                    </a:outerShdw>
                  </a:effectLst>
                  <a:latin typeface="Times New Roman" panose="02020603050405020304" pitchFamily="18" charset="0"/>
                </a:rPr>
                <a:t>  </a:t>
              </a:r>
              <a:endParaRPr lang="en-US" altLang="zh-CN" b="1">
                <a:solidFill>
                  <a:srgbClr val="993300"/>
                </a:solidFill>
              </a:endParaRPr>
            </a:p>
          </p:txBody>
        </p:sp>
        <p:grpSp>
          <p:nvGrpSpPr>
            <p:cNvPr id="40057" name="Group 121"/>
            <p:cNvGrpSpPr>
              <a:grpSpLocks/>
            </p:cNvGrpSpPr>
            <p:nvPr/>
          </p:nvGrpSpPr>
          <p:grpSpPr bwMode="auto">
            <a:xfrm>
              <a:off x="1392" y="1064"/>
              <a:ext cx="238" cy="240"/>
              <a:chOff x="2078" y="1680"/>
              <a:chExt cx="1615" cy="1615"/>
            </a:xfrm>
          </p:grpSpPr>
          <p:sp>
            <p:nvSpPr>
              <p:cNvPr id="40058" name="Oval 12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59" name="Oval 12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0060" name="Oval 12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61" name="Oval 12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0062" name="Oval 12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0063" name="Oval 12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0064" name="Text Box 128"/>
            <p:cNvSpPr txBox="1">
              <a:spLocks noChangeArrowheads="1"/>
            </p:cNvSpPr>
            <p:nvPr/>
          </p:nvSpPr>
          <p:spPr bwMode="auto">
            <a:xfrm>
              <a:off x="1680" y="988"/>
              <a:ext cx="27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pPr>
              <a:r>
                <a:rPr lang="en-US" altLang="zh-CN" sz="2800" b="1">
                  <a:solidFill>
                    <a:srgbClr val="993300"/>
                  </a:solidFill>
                  <a:latin typeface="Times New Roman" panose="02020603050405020304" pitchFamily="18" charset="0"/>
                </a:rPr>
                <a:t>10.6  RLC</a:t>
              </a:r>
              <a:r>
                <a:rPr lang="zh-CN" altLang="en-US" sz="2800" b="1">
                  <a:solidFill>
                    <a:srgbClr val="993300"/>
                  </a:solidFill>
                  <a:latin typeface="Times New Roman" panose="02020603050405020304" pitchFamily="18" charset="0"/>
                </a:rPr>
                <a:t>电路的谐振</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066800" y="152400"/>
            <a:ext cx="6096000" cy="381000"/>
          </a:xfrm>
        </p:spPr>
        <p:txBody>
          <a:bodyPr/>
          <a:lstStyle/>
          <a:p>
            <a:r>
              <a:rPr lang="en-US" altLang="zh-CN" sz="2800" smtClean="0"/>
              <a:t>10.3 </a:t>
            </a:r>
            <a:r>
              <a:rPr lang="zh-CN" altLang="en-US" sz="2800" smtClean="0"/>
              <a:t>正弦稳态网络函数</a:t>
            </a:r>
          </a:p>
        </p:txBody>
      </p:sp>
      <p:sp>
        <p:nvSpPr>
          <p:cNvPr id="189443" name="Rectangle 3"/>
          <p:cNvSpPr>
            <a:spLocks noGrp="1" noChangeArrowheads="1"/>
          </p:cNvSpPr>
          <p:nvPr>
            <p:ph type="body" idx="1"/>
          </p:nvPr>
        </p:nvSpPr>
        <p:spPr>
          <a:xfrm>
            <a:off x="990600" y="1503363"/>
            <a:ext cx="8001000" cy="5795962"/>
          </a:xfrm>
        </p:spPr>
        <p:txBody>
          <a:bodyPr/>
          <a:lstStyle/>
          <a:p>
            <a:pPr>
              <a:lnSpc>
                <a:spcPct val="120000"/>
              </a:lnSpc>
              <a:spcBef>
                <a:spcPct val="0"/>
              </a:spcBef>
            </a:pPr>
            <a:r>
              <a:rPr kumimoji="1" lang="zh-CN" altLang="en-US" b="1" smtClean="0">
                <a:latin typeface="宋体" panose="02010600030101010101" pitchFamily="2" charset="-122"/>
              </a:rPr>
              <a:t>    </a:t>
            </a:r>
            <a:r>
              <a:rPr kumimoji="1" lang="zh-CN" altLang="en-US" b="1" smtClean="0"/>
              <a:t>网络函数</a:t>
            </a:r>
            <a:r>
              <a:rPr kumimoji="1" lang="en-US" altLang="zh-CN" b="1" smtClean="0"/>
              <a:t>H(jω)</a:t>
            </a:r>
            <a:r>
              <a:rPr kumimoji="1" lang="zh-CN" altLang="en-US" b="1" smtClean="0"/>
              <a:t>是由电路的结构和参数所决定的</a:t>
            </a:r>
            <a:r>
              <a:rPr kumimoji="1" lang="en-US" altLang="zh-CN" b="1" smtClean="0"/>
              <a:t>, </a:t>
            </a:r>
            <a:r>
              <a:rPr kumimoji="1" lang="zh-CN" altLang="en-US" b="1" smtClean="0"/>
              <a:t>并且一般是激励角频率（或频率）的复函数。反映了电路自身的特性。显然</a:t>
            </a:r>
            <a:r>
              <a:rPr kumimoji="1" lang="en-US" altLang="zh-CN" b="1" smtClean="0"/>
              <a:t>, </a:t>
            </a:r>
            <a:r>
              <a:rPr kumimoji="1" lang="zh-CN" altLang="en-US" b="1" smtClean="0"/>
              <a:t>当激励的有效值和初相保持不变而频率改变时</a:t>
            </a:r>
            <a:r>
              <a:rPr kumimoji="1" lang="en-US" altLang="zh-CN" b="1" smtClean="0"/>
              <a:t>, </a:t>
            </a:r>
            <a:r>
              <a:rPr kumimoji="1" lang="zh-CN" altLang="en-US" b="1" smtClean="0"/>
              <a:t>响应将随频率的改变而变化</a:t>
            </a:r>
            <a:r>
              <a:rPr kumimoji="1" lang="en-US" altLang="zh-CN" b="1" smtClean="0"/>
              <a:t>,</a:t>
            </a:r>
            <a:r>
              <a:rPr kumimoji="1" lang="zh-CN" altLang="en-US" b="1" smtClean="0"/>
              <a:t>其变化规律与</a:t>
            </a:r>
            <a:r>
              <a:rPr kumimoji="1" lang="en-US" altLang="zh-CN" b="1" smtClean="0"/>
              <a:t>H(jω)</a:t>
            </a:r>
            <a:r>
              <a:rPr kumimoji="1" lang="zh-CN" altLang="en-US" b="1" smtClean="0"/>
              <a:t>的变化规律一致。也就是说</a:t>
            </a:r>
            <a:r>
              <a:rPr kumimoji="1" lang="en-US" altLang="zh-CN" b="1" smtClean="0"/>
              <a:t>,</a:t>
            </a:r>
            <a:r>
              <a:rPr kumimoji="1" lang="zh-CN" altLang="en-US" b="1" smtClean="0"/>
              <a:t>响应与激励频率的关系决定于网络函数与频率的关系。故</a:t>
            </a:r>
            <a:r>
              <a:rPr kumimoji="1" lang="zh-CN" altLang="en-US" b="1" smtClean="0">
                <a:solidFill>
                  <a:srgbClr val="FF3300"/>
                </a:solidFill>
              </a:rPr>
              <a:t>网络函数又称为频率响应函数</a:t>
            </a:r>
            <a:r>
              <a:rPr kumimoji="1" lang="en-US" altLang="zh-CN" b="1" smtClean="0"/>
              <a:t>, </a:t>
            </a:r>
            <a:r>
              <a:rPr kumimoji="1" lang="zh-CN" altLang="en-US" b="1" smtClean="0"/>
              <a:t>简称频率响应。</a:t>
            </a:r>
          </a:p>
          <a:p>
            <a:r>
              <a:rPr kumimoji="1" lang="zh-CN" altLang="en-US" sz="3200" b="1" smtClean="0">
                <a:latin typeface="宋体" panose="02010600030101010101" pitchFamily="2" charset="-122"/>
              </a:rPr>
              <a:t>      </a:t>
            </a:r>
            <a:endParaRPr lang="zh-CN" altLang="en-US" sz="3200"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066800" y="152400"/>
            <a:ext cx="6096000" cy="381000"/>
          </a:xfrm>
        </p:spPr>
        <p:txBody>
          <a:bodyPr/>
          <a:lstStyle/>
          <a:p>
            <a:r>
              <a:rPr lang="en-US" altLang="zh-CN" sz="2800" smtClean="0"/>
              <a:t>10.3 </a:t>
            </a:r>
            <a:r>
              <a:rPr lang="zh-CN" altLang="en-US" sz="2800" smtClean="0"/>
              <a:t>正弦稳态网络函数</a:t>
            </a:r>
          </a:p>
        </p:txBody>
      </p:sp>
      <p:sp>
        <p:nvSpPr>
          <p:cNvPr id="194563" name="Rectangle 3"/>
          <p:cNvSpPr>
            <a:spLocks noGrp="1" noChangeArrowheads="1"/>
          </p:cNvSpPr>
          <p:nvPr>
            <p:ph type="body" idx="1"/>
          </p:nvPr>
        </p:nvSpPr>
        <p:spPr/>
        <p:txBody>
          <a:bodyPr/>
          <a:lstStyle/>
          <a:p>
            <a:r>
              <a:rPr kumimoji="1" lang="en-US" altLang="zh-CN" sz="3200" b="1" smtClean="0"/>
              <a:t>        </a:t>
            </a:r>
          </a:p>
          <a:p>
            <a:endParaRPr kumimoji="1" lang="en-US" altLang="zh-CN" sz="3200" b="1" smtClean="0"/>
          </a:p>
          <a:p>
            <a:r>
              <a:rPr kumimoji="1" lang="en-US" altLang="zh-CN" sz="3200" b="1" smtClean="0"/>
              <a:t>        |H(jω)|</a:t>
            </a:r>
            <a:r>
              <a:rPr kumimoji="1" lang="zh-CN" altLang="en-US" sz="3200" b="1" smtClean="0"/>
              <a:t>是</a:t>
            </a:r>
            <a:r>
              <a:rPr kumimoji="1" lang="en-US" altLang="zh-CN" sz="3200" b="1" smtClean="0"/>
              <a:t>H(jω)</a:t>
            </a:r>
            <a:r>
              <a:rPr kumimoji="1" lang="zh-CN" altLang="en-US" sz="3200" b="1" smtClean="0"/>
              <a:t>的模</a:t>
            </a:r>
            <a:r>
              <a:rPr kumimoji="1" lang="en-US" altLang="zh-CN" sz="3200" b="1" smtClean="0"/>
              <a:t>, </a:t>
            </a:r>
            <a:r>
              <a:rPr kumimoji="1" lang="zh-CN" altLang="en-US" sz="3200" b="1" smtClean="0"/>
              <a:t>它是响应相量的模与激励相量的模之比</a:t>
            </a:r>
            <a:r>
              <a:rPr kumimoji="1" lang="en-US" altLang="zh-CN" sz="3200" b="1" smtClean="0"/>
              <a:t>, </a:t>
            </a:r>
            <a:r>
              <a:rPr kumimoji="1" lang="zh-CN" altLang="en-US" sz="3200" b="1" smtClean="0"/>
              <a:t>称为</a:t>
            </a:r>
            <a:r>
              <a:rPr kumimoji="1" lang="zh-CN" altLang="en-US" sz="3200" b="1" smtClean="0">
                <a:solidFill>
                  <a:srgbClr val="FF3399"/>
                </a:solidFill>
              </a:rPr>
              <a:t>幅度</a:t>
            </a:r>
            <a:r>
              <a:rPr kumimoji="1" lang="en-US" altLang="zh-CN" sz="3200" b="1" smtClean="0">
                <a:solidFill>
                  <a:srgbClr val="FF3399"/>
                </a:solidFill>
              </a:rPr>
              <a:t>-</a:t>
            </a:r>
            <a:r>
              <a:rPr kumimoji="1" lang="zh-CN" altLang="en-US" sz="3200" b="1" smtClean="0">
                <a:solidFill>
                  <a:srgbClr val="FF3399"/>
                </a:solidFill>
              </a:rPr>
              <a:t>频率特性</a:t>
            </a:r>
            <a:r>
              <a:rPr kumimoji="1" lang="zh-CN" altLang="en-US" sz="3200" b="1" smtClean="0"/>
              <a:t>或</a:t>
            </a:r>
            <a:r>
              <a:rPr kumimoji="1" lang="zh-CN" altLang="en-US" sz="3200" b="1" smtClean="0">
                <a:solidFill>
                  <a:srgbClr val="FF3399"/>
                </a:solidFill>
              </a:rPr>
              <a:t>幅频响应</a:t>
            </a:r>
            <a:r>
              <a:rPr kumimoji="1" lang="zh-CN" altLang="en-US" sz="3200" b="1" smtClean="0"/>
              <a:t> ； </a:t>
            </a:r>
            <a:r>
              <a:rPr kumimoji="1" lang="en-US" altLang="en-US" sz="3200" b="1" smtClean="0">
                <a:sym typeface="Symbol" panose="05050102010706020507" pitchFamily="18" charset="2"/>
              </a:rPr>
              <a:t></a:t>
            </a:r>
            <a:r>
              <a:rPr kumimoji="1" lang="zh-CN" altLang="en-US" sz="3200" b="1" smtClean="0"/>
              <a:t> </a:t>
            </a:r>
            <a:r>
              <a:rPr kumimoji="1" lang="en-US" altLang="zh-CN" sz="3200" b="1" smtClean="0"/>
              <a:t>(ω)</a:t>
            </a:r>
            <a:r>
              <a:rPr kumimoji="1" lang="zh-CN" altLang="en-US" sz="3200" b="1" smtClean="0"/>
              <a:t>是</a:t>
            </a:r>
            <a:r>
              <a:rPr kumimoji="1" lang="en-US" altLang="zh-CN" sz="3200" b="1" smtClean="0"/>
              <a:t>H(jω)</a:t>
            </a:r>
            <a:r>
              <a:rPr kumimoji="1" lang="zh-CN" altLang="en-US" sz="3200" b="1" smtClean="0"/>
              <a:t>的辐角</a:t>
            </a:r>
            <a:r>
              <a:rPr kumimoji="1" lang="en-US" altLang="zh-CN" sz="3200" b="1" smtClean="0"/>
              <a:t>, </a:t>
            </a:r>
            <a:r>
              <a:rPr kumimoji="1" lang="zh-CN" altLang="en-US" sz="3200" b="1" smtClean="0"/>
              <a:t>它是响应相量与激励相量之间的相位差</a:t>
            </a:r>
            <a:r>
              <a:rPr kumimoji="1" lang="en-US" altLang="zh-CN" sz="3200" b="1" smtClean="0"/>
              <a:t>, </a:t>
            </a:r>
            <a:r>
              <a:rPr kumimoji="1" lang="zh-CN" altLang="en-US" sz="3200" b="1" smtClean="0"/>
              <a:t>称为</a:t>
            </a:r>
            <a:r>
              <a:rPr kumimoji="1" lang="zh-CN" altLang="en-US" sz="3200" b="1" smtClean="0">
                <a:solidFill>
                  <a:schemeClr val="accent2"/>
                </a:solidFill>
              </a:rPr>
              <a:t>相位</a:t>
            </a:r>
            <a:r>
              <a:rPr kumimoji="1" lang="en-US" altLang="zh-CN" sz="3200" b="1" smtClean="0">
                <a:solidFill>
                  <a:schemeClr val="accent2"/>
                </a:solidFill>
              </a:rPr>
              <a:t>-</a:t>
            </a:r>
            <a:r>
              <a:rPr kumimoji="1" lang="zh-CN" altLang="en-US" sz="3200" b="1" smtClean="0">
                <a:solidFill>
                  <a:schemeClr val="accent2"/>
                </a:solidFill>
              </a:rPr>
              <a:t>频率特性</a:t>
            </a:r>
            <a:r>
              <a:rPr kumimoji="1" lang="zh-CN" altLang="en-US" sz="3200" b="1" smtClean="0"/>
              <a:t>或</a:t>
            </a:r>
            <a:r>
              <a:rPr kumimoji="1" lang="zh-CN" altLang="en-US" sz="3200" b="1" smtClean="0">
                <a:solidFill>
                  <a:schemeClr val="accent2"/>
                </a:solidFill>
              </a:rPr>
              <a:t>相频响应</a:t>
            </a:r>
            <a:r>
              <a:rPr kumimoji="1" lang="zh-CN" altLang="en-US" sz="3200" b="1"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066800" y="152400"/>
            <a:ext cx="6096000" cy="381000"/>
          </a:xfrm>
        </p:spPr>
        <p:txBody>
          <a:bodyPr/>
          <a:lstStyle/>
          <a:p>
            <a:r>
              <a:rPr lang="en-US" altLang="zh-CN" sz="2800" smtClean="0"/>
              <a:t>10.3 </a:t>
            </a:r>
            <a:r>
              <a:rPr lang="zh-CN" altLang="en-US" sz="2800" smtClean="0"/>
              <a:t>正弦稳态网络函数</a:t>
            </a:r>
          </a:p>
        </p:txBody>
      </p:sp>
      <p:sp>
        <p:nvSpPr>
          <p:cNvPr id="190467" name="Rectangle 3"/>
          <p:cNvSpPr>
            <a:spLocks noGrp="1" noChangeArrowheads="1"/>
          </p:cNvSpPr>
          <p:nvPr>
            <p:ph type="body" idx="1"/>
          </p:nvPr>
        </p:nvSpPr>
        <p:spPr>
          <a:xfrm>
            <a:off x="990600" y="1063625"/>
            <a:ext cx="8001000" cy="4570413"/>
          </a:xfrm>
        </p:spPr>
        <p:txBody>
          <a:bodyPr/>
          <a:lstStyle/>
          <a:p>
            <a:pPr>
              <a:lnSpc>
                <a:spcPct val="80000"/>
              </a:lnSpc>
            </a:pPr>
            <a:r>
              <a:rPr kumimoji="1" lang="en-US" altLang="zh-CN" b="1" smtClean="0"/>
              <a:t>2</a:t>
            </a:r>
            <a:r>
              <a:rPr kumimoji="1" lang="zh-CN" altLang="en-US" b="1" smtClean="0"/>
              <a:t>、策动点函数和转移函数（或传输函数）</a:t>
            </a:r>
          </a:p>
          <a:p>
            <a:pPr>
              <a:spcBef>
                <a:spcPct val="50000"/>
              </a:spcBef>
            </a:pPr>
            <a:r>
              <a:rPr kumimoji="1" lang="zh-CN" altLang="en-US" b="1" smtClean="0"/>
              <a:t>        根据响应和激励是否在电路同一个端口</a:t>
            </a:r>
            <a:r>
              <a:rPr kumimoji="1" lang="en-US" altLang="zh-CN" b="1" smtClean="0"/>
              <a:t>, </a:t>
            </a:r>
            <a:r>
              <a:rPr kumimoji="1" lang="zh-CN" altLang="en-US" b="1" smtClean="0"/>
              <a:t>网络函数可分为策动点函数和转移函数（或传输函数）。当响应与激励处于电路的同一端口时</a:t>
            </a:r>
            <a:r>
              <a:rPr kumimoji="1" lang="en-US" altLang="zh-CN" b="1" smtClean="0"/>
              <a:t>, </a:t>
            </a:r>
            <a:r>
              <a:rPr kumimoji="1" lang="zh-CN" altLang="en-US" b="1" smtClean="0"/>
              <a:t>则称为</a:t>
            </a:r>
            <a:r>
              <a:rPr kumimoji="1" lang="zh-CN" altLang="en-US" b="1" smtClean="0">
                <a:solidFill>
                  <a:srgbClr val="FF3300"/>
                </a:solidFill>
              </a:rPr>
              <a:t>策动点函数</a:t>
            </a:r>
            <a:r>
              <a:rPr kumimoji="1" lang="zh-CN" altLang="en-US" b="1" smtClean="0"/>
              <a:t> ，否则称为</a:t>
            </a:r>
            <a:r>
              <a:rPr kumimoji="1" lang="zh-CN" altLang="en-US" b="1" smtClean="0">
                <a:solidFill>
                  <a:srgbClr val="FF3300"/>
                </a:solidFill>
              </a:rPr>
              <a:t>转移函数</a:t>
            </a:r>
            <a:r>
              <a:rPr kumimoji="1" lang="zh-CN" altLang="en-US" b="1" smtClean="0"/>
              <a:t>。</a:t>
            </a:r>
          </a:p>
          <a:p>
            <a:pPr>
              <a:spcBef>
                <a:spcPct val="50000"/>
              </a:spcBef>
            </a:pPr>
            <a:r>
              <a:rPr kumimoji="1" lang="zh-CN" altLang="en-US" b="1" smtClean="0"/>
              <a:t>        根据响应、 激励是电压还是电流</a:t>
            </a:r>
            <a:r>
              <a:rPr kumimoji="1" lang="en-US" altLang="zh-CN" b="1" smtClean="0"/>
              <a:t>, </a:t>
            </a:r>
            <a:r>
              <a:rPr kumimoji="1" lang="zh-CN" altLang="en-US" b="1" smtClean="0"/>
              <a:t>策动点函数又可分为</a:t>
            </a:r>
            <a:r>
              <a:rPr kumimoji="1" lang="zh-CN" altLang="en-US" b="1" smtClean="0">
                <a:solidFill>
                  <a:schemeClr val="accent2"/>
                </a:solidFill>
              </a:rPr>
              <a:t>策动点阻抗</a:t>
            </a:r>
            <a:r>
              <a:rPr kumimoji="1" lang="zh-CN" altLang="en-US" b="1" smtClean="0"/>
              <a:t>和</a:t>
            </a:r>
            <a:r>
              <a:rPr kumimoji="1" lang="zh-CN" altLang="en-US" b="1" smtClean="0">
                <a:solidFill>
                  <a:schemeClr val="accent2"/>
                </a:solidFill>
              </a:rPr>
              <a:t>策动点导纳</a:t>
            </a:r>
            <a:r>
              <a:rPr kumimoji="1" lang="zh-CN" altLang="en-US" b="1" smtClean="0"/>
              <a:t>； 转移函数又分为</a:t>
            </a:r>
            <a:r>
              <a:rPr kumimoji="1" lang="zh-CN" altLang="en-US" b="1" smtClean="0">
                <a:solidFill>
                  <a:srgbClr val="FF3399"/>
                </a:solidFill>
              </a:rPr>
              <a:t>转移电压比、转移电流比、转移阻抗和转移导纳</a:t>
            </a:r>
            <a:r>
              <a:rPr kumimoji="1" lang="zh-CN" altLang="en-US" b="1" smtClean="0"/>
              <a:t>。</a:t>
            </a:r>
          </a:p>
          <a:p>
            <a:pPr>
              <a:lnSpc>
                <a:spcPct val="80000"/>
              </a:lnSpc>
            </a:pPr>
            <a:r>
              <a:rPr kumimoji="1" lang="zh-CN" altLang="en-US" b="1" smtClean="0"/>
              <a:t>            </a:t>
            </a:r>
            <a:endParaRPr kumimoji="1" lang="en-US" altLang="zh-CN" b="1" smtClean="0">
              <a:solidFill>
                <a:schemeClr val="tx2"/>
              </a:solidFill>
            </a:endParaRPr>
          </a:p>
          <a:p>
            <a:pPr>
              <a:lnSpc>
                <a:spcPct val="80000"/>
              </a:lnSpc>
            </a:pPr>
            <a:endParaRPr lang="zh-CN" altLang="en-US" b="1"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8" name="Rectangle 14"/>
          <p:cNvSpPr>
            <a:spLocks noGrp="1" noChangeArrowheads="1"/>
          </p:cNvSpPr>
          <p:nvPr>
            <p:ph type="title" sz="quarter"/>
          </p:nvPr>
        </p:nvSpPr>
        <p:spPr/>
        <p:txBody>
          <a:bodyPr/>
          <a:lstStyle/>
          <a:p>
            <a:endParaRPr lang="zh-CN" altLang="en-US" smtClean="0"/>
          </a:p>
        </p:txBody>
      </p:sp>
      <p:graphicFrame>
        <p:nvGraphicFramePr>
          <p:cNvPr id="195588" name="Object 4"/>
          <p:cNvGraphicFramePr>
            <a:graphicFrameLocks noGrp="1" noChangeAspect="1"/>
          </p:cNvGraphicFramePr>
          <p:nvPr>
            <p:ph sz="quarter" idx="1"/>
          </p:nvPr>
        </p:nvGraphicFramePr>
        <p:xfrm>
          <a:off x="927100" y="323850"/>
          <a:ext cx="3271838" cy="2192338"/>
        </p:xfrm>
        <a:graphic>
          <a:graphicData uri="http://schemas.openxmlformats.org/presentationml/2006/ole">
            <mc:AlternateContent xmlns:mc="http://schemas.openxmlformats.org/markup-compatibility/2006">
              <mc:Choice xmlns:v="urn:schemas-microsoft-com:vml" Requires="v">
                <p:oleObj spid="_x0000_s195724" name="Visio" r:id="rId3" imgW="3271723" imgH="2191565" progId="Visio.Drawing.11">
                  <p:embed/>
                </p:oleObj>
              </mc:Choice>
              <mc:Fallback>
                <p:oleObj name="Visio" r:id="rId3" imgW="3271723" imgH="219156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323850"/>
                        <a:ext cx="3271838" cy="21923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1" name="Object 7"/>
          <p:cNvGraphicFramePr>
            <a:graphicFrameLocks noGrp="1" noChangeAspect="1"/>
          </p:cNvGraphicFramePr>
          <p:nvPr>
            <p:ph sz="quarter" idx="2"/>
          </p:nvPr>
        </p:nvGraphicFramePr>
        <p:xfrm>
          <a:off x="925513" y="2528888"/>
          <a:ext cx="3421062" cy="941387"/>
        </p:xfrm>
        <a:graphic>
          <a:graphicData uri="http://schemas.openxmlformats.org/presentationml/2006/ole">
            <mc:AlternateContent xmlns:mc="http://schemas.openxmlformats.org/markup-compatibility/2006">
              <mc:Choice xmlns:v="urn:schemas-microsoft-com:vml" Requires="v">
                <p:oleObj spid="_x0000_s195725" name="Equation" r:id="rId5" imgW="1663560" imgH="457200" progId="Equation.DSMT4">
                  <p:embed/>
                </p:oleObj>
              </mc:Choice>
              <mc:Fallback>
                <p:oleObj name="Equation" r:id="rId5" imgW="166356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513" y="2528888"/>
                        <a:ext cx="3421062"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4" name="Object 10"/>
          <p:cNvGraphicFramePr>
            <a:graphicFrameLocks noGrp="1" noChangeAspect="1"/>
          </p:cNvGraphicFramePr>
          <p:nvPr>
            <p:ph sz="quarter" idx="3"/>
          </p:nvPr>
        </p:nvGraphicFramePr>
        <p:xfrm>
          <a:off x="5337175" y="92075"/>
          <a:ext cx="3429000" cy="2436813"/>
        </p:xfrm>
        <a:graphic>
          <a:graphicData uri="http://schemas.openxmlformats.org/presentationml/2006/ole">
            <mc:AlternateContent xmlns:mc="http://schemas.openxmlformats.org/markup-compatibility/2006">
              <mc:Choice xmlns:v="urn:schemas-microsoft-com:vml" Requires="v">
                <p:oleObj spid="_x0000_s195726" name="Visio" r:id="rId7" imgW="3429000" imgH="2436668" progId="Visio.Drawing.11">
                  <p:embed/>
                </p:oleObj>
              </mc:Choice>
              <mc:Fallback>
                <p:oleObj name="Visio" r:id="rId7" imgW="3429000" imgH="2436668" progId="Visio.Drawing.11">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7175" y="92075"/>
                        <a:ext cx="3429000" cy="24368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7" name="Object 13"/>
          <p:cNvGraphicFramePr>
            <a:graphicFrameLocks noGrp="1" noChangeAspect="1"/>
          </p:cNvGraphicFramePr>
          <p:nvPr>
            <p:ph sz="quarter" idx="4"/>
          </p:nvPr>
        </p:nvGraphicFramePr>
        <p:xfrm>
          <a:off x="5380038" y="2528888"/>
          <a:ext cx="3241675" cy="933450"/>
        </p:xfrm>
        <a:graphic>
          <a:graphicData uri="http://schemas.openxmlformats.org/presentationml/2006/ole">
            <mc:AlternateContent xmlns:mc="http://schemas.openxmlformats.org/markup-compatibility/2006">
              <mc:Choice xmlns:v="urn:schemas-microsoft-com:vml" Requires="v">
                <p:oleObj spid="_x0000_s195727" name="Equation" r:id="rId9" imgW="1587240" imgH="457200" progId="Equation.DSMT4">
                  <p:embed/>
                </p:oleObj>
              </mc:Choice>
              <mc:Fallback>
                <p:oleObj name="Equation" r:id="rId9" imgW="1587240" imgH="4572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0038" y="2528888"/>
                        <a:ext cx="32416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600" name="Object 16"/>
          <p:cNvGraphicFramePr>
            <a:graphicFrameLocks noChangeAspect="1"/>
          </p:cNvGraphicFramePr>
          <p:nvPr/>
        </p:nvGraphicFramePr>
        <p:xfrm>
          <a:off x="971550" y="3429000"/>
          <a:ext cx="3270250" cy="2192338"/>
        </p:xfrm>
        <a:graphic>
          <a:graphicData uri="http://schemas.openxmlformats.org/presentationml/2006/ole">
            <mc:AlternateContent xmlns:mc="http://schemas.openxmlformats.org/markup-compatibility/2006">
              <mc:Choice xmlns:v="urn:schemas-microsoft-com:vml" Requires="v">
                <p:oleObj spid="_x0000_s195728" name="Visio" r:id="rId11" imgW="3270199" imgH="2191565" progId="Visio.Drawing.11">
                  <p:embed/>
                </p:oleObj>
              </mc:Choice>
              <mc:Fallback>
                <p:oleObj name="Visio" r:id="rId11" imgW="3270199" imgH="2191565" progId="Visio.Drawing.11">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429000"/>
                        <a:ext cx="3270250" cy="21923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601" name="Object 17"/>
          <p:cNvGraphicFramePr>
            <a:graphicFrameLocks noChangeAspect="1"/>
          </p:cNvGraphicFramePr>
          <p:nvPr/>
        </p:nvGraphicFramePr>
        <p:xfrm>
          <a:off x="927100" y="5634038"/>
          <a:ext cx="3330575" cy="908050"/>
        </p:xfrm>
        <a:graphic>
          <a:graphicData uri="http://schemas.openxmlformats.org/presentationml/2006/ole">
            <mc:AlternateContent xmlns:mc="http://schemas.openxmlformats.org/markup-compatibility/2006">
              <mc:Choice xmlns:v="urn:schemas-microsoft-com:vml" Requires="v">
                <p:oleObj spid="_x0000_s195729" name="Equation" r:id="rId13" imgW="1676160" imgH="457200" progId="Equation.DSMT4">
                  <p:embed/>
                </p:oleObj>
              </mc:Choice>
              <mc:Fallback>
                <p:oleObj name="Equation" r:id="rId13" imgW="1676160" imgH="457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7100" y="5634038"/>
                        <a:ext cx="3330575"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602" name="Object 18"/>
          <p:cNvGraphicFramePr>
            <a:graphicFrameLocks noChangeAspect="1"/>
          </p:cNvGraphicFramePr>
          <p:nvPr/>
        </p:nvGraphicFramePr>
        <p:xfrm>
          <a:off x="5427663" y="3429000"/>
          <a:ext cx="3279775" cy="2192338"/>
        </p:xfrm>
        <a:graphic>
          <a:graphicData uri="http://schemas.openxmlformats.org/presentationml/2006/ole">
            <mc:AlternateContent xmlns:mc="http://schemas.openxmlformats.org/markup-compatibility/2006">
              <mc:Choice xmlns:v="urn:schemas-microsoft-com:vml" Requires="v">
                <p:oleObj spid="_x0000_s195730" name="Visio" r:id="rId15" imgW="3280562" imgH="2191565" progId="Visio.Drawing.11">
                  <p:embed/>
                </p:oleObj>
              </mc:Choice>
              <mc:Fallback>
                <p:oleObj name="Visio" r:id="rId15" imgW="3280562" imgH="2191565" progId="Visio.Drawing.11">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7663" y="3429000"/>
                        <a:ext cx="3279775" cy="21923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603" name="Object 19"/>
          <p:cNvGraphicFramePr>
            <a:graphicFrameLocks noChangeAspect="1"/>
          </p:cNvGraphicFramePr>
          <p:nvPr/>
        </p:nvGraphicFramePr>
        <p:xfrm>
          <a:off x="5427663" y="5630863"/>
          <a:ext cx="3284537" cy="903287"/>
        </p:xfrm>
        <a:graphic>
          <a:graphicData uri="http://schemas.openxmlformats.org/presentationml/2006/ole">
            <mc:AlternateContent xmlns:mc="http://schemas.openxmlformats.org/markup-compatibility/2006">
              <mc:Choice xmlns:v="urn:schemas-microsoft-com:vml" Requires="v">
                <p:oleObj spid="_x0000_s195731" name="Equation" r:id="rId17" imgW="1663560" imgH="457200" progId="Equation.DSMT4">
                  <p:embed/>
                </p:oleObj>
              </mc:Choice>
              <mc:Fallback>
                <p:oleObj name="Equation" r:id="rId17" imgW="1663560" imgH="457200"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7663" y="5630863"/>
                        <a:ext cx="3284537"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blinds(horizontal)">
                                      <p:cBhvr>
                                        <p:cTn id="7" dur="500"/>
                                        <p:tgtEl>
                                          <p:spTgt spid="195588"/>
                                        </p:tgtEl>
                                      </p:cBhvr>
                                    </p:animEffect>
                                  </p:childTnLst>
                                </p:cTn>
                              </p:par>
                              <p:par>
                                <p:cTn id="8" presetID="3" presetClass="entr" presetSubtype="10" fill="hold" nodeType="withEffect">
                                  <p:stCondLst>
                                    <p:cond delay="0"/>
                                  </p:stCondLst>
                                  <p:childTnLst>
                                    <p:set>
                                      <p:cBhvr>
                                        <p:cTn id="9" dur="1" fill="hold">
                                          <p:stCondLst>
                                            <p:cond delay="0"/>
                                          </p:stCondLst>
                                        </p:cTn>
                                        <p:tgtEl>
                                          <p:spTgt spid="195591"/>
                                        </p:tgtEl>
                                        <p:attrNameLst>
                                          <p:attrName>style.visibility</p:attrName>
                                        </p:attrNameLst>
                                      </p:cBhvr>
                                      <p:to>
                                        <p:strVal val="visible"/>
                                      </p:to>
                                    </p:set>
                                    <p:animEffect transition="in" filter="blinds(horizontal)">
                                      <p:cBhvr>
                                        <p:cTn id="10" dur="500"/>
                                        <p:tgtEl>
                                          <p:spTgt spid="1955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5594"/>
                                        </p:tgtEl>
                                        <p:attrNameLst>
                                          <p:attrName>style.visibility</p:attrName>
                                        </p:attrNameLst>
                                      </p:cBhvr>
                                      <p:to>
                                        <p:strVal val="visible"/>
                                      </p:to>
                                    </p:set>
                                    <p:animEffect transition="in" filter="blinds(horizontal)">
                                      <p:cBhvr>
                                        <p:cTn id="15" dur="500"/>
                                        <p:tgtEl>
                                          <p:spTgt spid="195594"/>
                                        </p:tgtEl>
                                      </p:cBhvr>
                                    </p:animEffect>
                                  </p:childTnLst>
                                </p:cTn>
                              </p:par>
                              <p:par>
                                <p:cTn id="16" presetID="3" presetClass="entr" presetSubtype="10" fill="hold" nodeType="withEffect">
                                  <p:stCondLst>
                                    <p:cond delay="0"/>
                                  </p:stCondLst>
                                  <p:childTnLst>
                                    <p:set>
                                      <p:cBhvr>
                                        <p:cTn id="17" dur="1" fill="hold">
                                          <p:stCondLst>
                                            <p:cond delay="0"/>
                                          </p:stCondLst>
                                        </p:cTn>
                                        <p:tgtEl>
                                          <p:spTgt spid="195597"/>
                                        </p:tgtEl>
                                        <p:attrNameLst>
                                          <p:attrName>style.visibility</p:attrName>
                                        </p:attrNameLst>
                                      </p:cBhvr>
                                      <p:to>
                                        <p:strVal val="visible"/>
                                      </p:to>
                                    </p:set>
                                    <p:animEffect transition="in" filter="blinds(horizontal)">
                                      <p:cBhvr>
                                        <p:cTn id="18" dur="500"/>
                                        <p:tgtEl>
                                          <p:spTgt spid="1955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95600"/>
                                        </p:tgtEl>
                                        <p:attrNameLst>
                                          <p:attrName>style.visibility</p:attrName>
                                        </p:attrNameLst>
                                      </p:cBhvr>
                                      <p:to>
                                        <p:strVal val="visible"/>
                                      </p:to>
                                    </p:set>
                                    <p:animEffect transition="in" filter="blinds(horizontal)">
                                      <p:cBhvr>
                                        <p:cTn id="23" dur="500"/>
                                        <p:tgtEl>
                                          <p:spTgt spid="195600"/>
                                        </p:tgtEl>
                                      </p:cBhvr>
                                    </p:animEffect>
                                  </p:childTnLst>
                                </p:cTn>
                              </p:par>
                              <p:par>
                                <p:cTn id="24" presetID="3" presetClass="entr" presetSubtype="10" fill="hold" nodeType="withEffect">
                                  <p:stCondLst>
                                    <p:cond delay="0"/>
                                  </p:stCondLst>
                                  <p:childTnLst>
                                    <p:set>
                                      <p:cBhvr>
                                        <p:cTn id="25" dur="1" fill="hold">
                                          <p:stCondLst>
                                            <p:cond delay="0"/>
                                          </p:stCondLst>
                                        </p:cTn>
                                        <p:tgtEl>
                                          <p:spTgt spid="195601"/>
                                        </p:tgtEl>
                                        <p:attrNameLst>
                                          <p:attrName>style.visibility</p:attrName>
                                        </p:attrNameLst>
                                      </p:cBhvr>
                                      <p:to>
                                        <p:strVal val="visible"/>
                                      </p:to>
                                    </p:set>
                                    <p:animEffect transition="in" filter="blinds(horizontal)">
                                      <p:cBhvr>
                                        <p:cTn id="26" dur="500"/>
                                        <p:tgtEl>
                                          <p:spTgt spid="1956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95602"/>
                                        </p:tgtEl>
                                        <p:attrNameLst>
                                          <p:attrName>style.visibility</p:attrName>
                                        </p:attrNameLst>
                                      </p:cBhvr>
                                      <p:to>
                                        <p:strVal val="visible"/>
                                      </p:to>
                                    </p:set>
                                    <p:animEffect transition="in" filter="blinds(horizontal)">
                                      <p:cBhvr>
                                        <p:cTn id="31" dur="500"/>
                                        <p:tgtEl>
                                          <p:spTgt spid="195602"/>
                                        </p:tgtEl>
                                      </p:cBhvr>
                                    </p:animEffect>
                                  </p:childTnLst>
                                </p:cTn>
                              </p:par>
                              <p:par>
                                <p:cTn id="32" presetID="3" presetClass="entr" presetSubtype="10" fill="hold" nodeType="withEffect">
                                  <p:stCondLst>
                                    <p:cond delay="0"/>
                                  </p:stCondLst>
                                  <p:childTnLst>
                                    <p:set>
                                      <p:cBhvr>
                                        <p:cTn id="33" dur="1" fill="hold">
                                          <p:stCondLst>
                                            <p:cond delay="0"/>
                                          </p:stCondLst>
                                        </p:cTn>
                                        <p:tgtEl>
                                          <p:spTgt spid="195603"/>
                                        </p:tgtEl>
                                        <p:attrNameLst>
                                          <p:attrName>style.visibility</p:attrName>
                                        </p:attrNameLst>
                                      </p:cBhvr>
                                      <p:to>
                                        <p:strVal val="visible"/>
                                      </p:to>
                                    </p:set>
                                    <p:animEffect transition="in" filter="blinds(horizontal)">
                                      <p:cBhvr>
                                        <p:cTn id="34" dur="500"/>
                                        <p:tgtEl>
                                          <p:spTgt spid="19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低通滤波器</a:t>
            </a:r>
          </a:p>
        </p:txBody>
      </p:sp>
      <p:grpSp>
        <p:nvGrpSpPr>
          <p:cNvPr id="200708" name="Group 4"/>
          <p:cNvGrpSpPr>
            <a:grpSpLocks/>
          </p:cNvGrpSpPr>
          <p:nvPr/>
        </p:nvGrpSpPr>
        <p:grpSpPr bwMode="auto">
          <a:xfrm>
            <a:off x="1303338" y="4960938"/>
            <a:ext cx="6753225" cy="1393825"/>
            <a:chOff x="684" y="3048"/>
            <a:chExt cx="4254" cy="1022"/>
          </a:xfrm>
        </p:grpSpPr>
        <p:sp>
          <p:nvSpPr>
            <p:cNvPr id="200709" name="Text Box 5"/>
            <p:cNvSpPr txBox="1">
              <a:spLocks noChangeArrowheads="1"/>
            </p:cNvSpPr>
            <p:nvPr/>
          </p:nvSpPr>
          <p:spPr bwMode="auto">
            <a:xfrm>
              <a:off x="684" y="3339"/>
              <a:ext cx="217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3200" b="1">
                  <a:solidFill>
                    <a:srgbClr val="FF0000"/>
                  </a:solidFill>
                  <a:latin typeface="Times New Roman" panose="02020603050405020304" pitchFamily="18" charset="0"/>
                </a:rPr>
                <a:t>网络的传递函数：</a:t>
              </a:r>
            </a:p>
          </p:txBody>
        </p:sp>
        <p:graphicFrame>
          <p:nvGraphicFramePr>
            <p:cNvPr id="200710" name="Object 6"/>
            <p:cNvGraphicFramePr>
              <a:graphicFrameLocks noChangeAspect="1"/>
            </p:cNvGraphicFramePr>
            <p:nvPr/>
          </p:nvGraphicFramePr>
          <p:xfrm>
            <a:off x="2947" y="3048"/>
            <a:ext cx="1991" cy="1022"/>
          </p:xfrm>
          <a:graphic>
            <a:graphicData uri="http://schemas.openxmlformats.org/presentationml/2006/ole">
              <mc:AlternateContent xmlns:mc="http://schemas.openxmlformats.org/markup-compatibility/2006">
                <mc:Choice xmlns:v="urn:schemas-microsoft-com:vml" Requires="v">
                  <p:oleObj spid="_x0000_s200804" name="Equation" r:id="rId4" imgW="850680" imgH="457200" progId="Equation.DSMT4">
                    <p:embed/>
                  </p:oleObj>
                </mc:Choice>
                <mc:Fallback>
                  <p:oleObj name="Equation" r:id="rId4" imgW="85068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 y="3048"/>
                          <a:ext cx="1991" cy="1022"/>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0711" name="Group 7"/>
          <p:cNvGrpSpPr>
            <a:grpSpLocks/>
          </p:cNvGrpSpPr>
          <p:nvPr/>
        </p:nvGrpSpPr>
        <p:grpSpPr bwMode="auto">
          <a:xfrm>
            <a:off x="2008188" y="1836738"/>
            <a:ext cx="5470525" cy="2571750"/>
            <a:chOff x="1296" y="708"/>
            <a:chExt cx="3446" cy="1704"/>
          </a:xfrm>
        </p:grpSpPr>
        <p:sp>
          <p:nvSpPr>
            <p:cNvPr id="200712" name="Rectangle 8"/>
            <p:cNvSpPr>
              <a:spLocks noChangeArrowheads="1"/>
            </p:cNvSpPr>
            <p:nvPr/>
          </p:nvSpPr>
          <p:spPr bwMode="auto">
            <a:xfrm>
              <a:off x="2165" y="708"/>
              <a:ext cx="1442" cy="1704"/>
            </a:xfrm>
            <a:prstGeom prst="rect">
              <a:avLst/>
            </a:prstGeom>
            <a:solidFill>
              <a:schemeClr val="bg1">
                <a:alpha val="0"/>
              </a:schemeClr>
            </a:solidFill>
            <a:ln w="3810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3" name="Line 9"/>
            <p:cNvSpPr>
              <a:spLocks noChangeShapeType="1"/>
            </p:cNvSpPr>
            <p:nvPr/>
          </p:nvSpPr>
          <p:spPr bwMode="auto">
            <a:xfrm>
              <a:off x="3035" y="1556"/>
              <a:ext cx="3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4" name="Line 10"/>
            <p:cNvSpPr>
              <a:spLocks noChangeShapeType="1"/>
            </p:cNvSpPr>
            <p:nvPr/>
          </p:nvSpPr>
          <p:spPr bwMode="auto">
            <a:xfrm>
              <a:off x="3035" y="1650"/>
              <a:ext cx="3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5" name="Line 11"/>
            <p:cNvSpPr>
              <a:spLocks noChangeShapeType="1"/>
            </p:cNvSpPr>
            <p:nvPr/>
          </p:nvSpPr>
          <p:spPr bwMode="auto">
            <a:xfrm flipV="1">
              <a:off x="3193" y="998"/>
              <a:ext cx="0" cy="5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6" name="Line 12"/>
            <p:cNvSpPr>
              <a:spLocks noChangeShapeType="1"/>
            </p:cNvSpPr>
            <p:nvPr/>
          </p:nvSpPr>
          <p:spPr bwMode="auto">
            <a:xfrm flipV="1">
              <a:off x="3193" y="1650"/>
              <a:ext cx="0" cy="5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7" name="Line 13"/>
            <p:cNvSpPr>
              <a:spLocks noChangeShapeType="1"/>
            </p:cNvSpPr>
            <p:nvPr/>
          </p:nvSpPr>
          <p:spPr bwMode="auto">
            <a:xfrm>
              <a:off x="1296" y="998"/>
              <a:ext cx="316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8" name="Rectangle 14"/>
            <p:cNvSpPr>
              <a:spLocks noChangeArrowheads="1"/>
            </p:cNvSpPr>
            <p:nvPr/>
          </p:nvSpPr>
          <p:spPr bwMode="auto">
            <a:xfrm>
              <a:off x="2323" y="906"/>
              <a:ext cx="396" cy="186"/>
            </a:xfrm>
            <a:prstGeom prst="rect">
              <a:avLst/>
            </a:prstGeom>
            <a:solidFill>
              <a:schemeClr val="bg1">
                <a:alpha val="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9" name="Line 15"/>
            <p:cNvSpPr>
              <a:spLocks noChangeShapeType="1"/>
            </p:cNvSpPr>
            <p:nvPr/>
          </p:nvSpPr>
          <p:spPr bwMode="auto">
            <a:xfrm>
              <a:off x="1296" y="2207"/>
              <a:ext cx="316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0" name="Line 16"/>
            <p:cNvSpPr>
              <a:spLocks noChangeShapeType="1"/>
            </p:cNvSpPr>
            <p:nvPr/>
          </p:nvSpPr>
          <p:spPr bwMode="auto">
            <a:xfrm>
              <a:off x="1296" y="1278"/>
              <a:ext cx="0" cy="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1" name="Line 17"/>
            <p:cNvSpPr>
              <a:spLocks noChangeShapeType="1"/>
            </p:cNvSpPr>
            <p:nvPr/>
          </p:nvSpPr>
          <p:spPr bwMode="auto">
            <a:xfrm>
              <a:off x="4299" y="1278"/>
              <a:ext cx="0" cy="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0722" name="Object 18"/>
            <p:cNvGraphicFramePr>
              <a:graphicFrameLocks noChangeAspect="1"/>
            </p:cNvGraphicFramePr>
            <p:nvPr/>
          </p:nvGraphicFramePr>
          <p:xfrm>
            <a:off x="4378" y="1340"/>
            <a:ext cx="364" cy="441"/>
          </p:xfrm>
          <a:graphic>
            <a:graphicData uri="http://schemas.openxmlformats.org/presentationml/2006/ole">
              <mc:AlternateContent xmlns:mc="http://schemas.openxmlformats.org/markup-compatibility/2006">
                <mc:Choice xmlns:v="urn:schemas-microsoft-com:vml" Requires="v">
                  <p:oleObj spid="_x0000_s200805" name="公式" r:id="rId6" imgW="228600" imgH="241200" progId="Equation.3">
                    <p:embed/>
                  </p:oleObj>
                </mc:Choice>
                <mc:Fallback>
                  <p:oleObj name="公式" r:id="rId6" imgW="228600" imgH="2412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 y="1340"/>
                          <a:ext cx="364" cy="441"/>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3" name="Object 19"/>
            <p:cNvGraphicFramePr>
              <a:graphicFrameLocks noChangeAspect="1"/>
            </p:cNvGraphicFramePr>
            <p:nvPr/>
          </p:nvGraphicFramePr>
          <p:xfrm>
            <a:off x="1344" y="1340"/>
            <a:ext cx="426" cy="448"/>
          </p:xfrm>
          <a:graphic>
            <a:graphicData uri="http://schemas.openxmlformats.org/presentationml/2006/ole">
              <mc:AlternateContent xmlns:mc="http://schemas.openxmlformats.org/markup-compatibility/2006">
                <mc:Choice xmlns:v="urn:schemas-microsoft-com:vml" Requires="v">
                  <p:oleObj spid="_x0000_s200806" name="公式" r:id="rId8" imgW="190440" imgH="241200" progId="Equation.3">
                    <p:embed/>
                  </p:oleObj>
                </mc:Choice>
                <mc:Fallback>
                  <p:oleObj name="公式" r:id="rId8" imgW="190440" imgH="2412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 y="1340"/>
                          <a:ext cx="426" cy="448"/>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4" name="Object 20"/>
            <p:cNvGraphicFramePr>
              <a:graphicFrameLocks noChangeAspect="1"/>
            </p:cNvGraphicFramePr>
            <p:nvPr/>
          </p:nvGraphicFramePr>
          <p:xfrm>
            <a:off x="2416" y="1114"/>
            <a:ext cx="418" cy="375"/>
          </p:xfrm>
          <a:graphic>
            <a:graphicData uri="http://schemas.openxmlformats.org/presentationml/2006/ole">
              <mc:AlternateContent xmlns:mc="http://schemas.openxmlformats.org/markup-compatibility/2006">
                <mc:Choice xmlns:v="urn:schemas-microsoft-com:vml" Requires="v">
                  <p:oleObj spid="_x0000_s200807" name="公式" r:id="rId10" imgW="152280" imgH="164880" progId="Equation.3">
                    <p:embed/>
                  </p:oleObj>
                </mc:Choice>
                <mc:Fallback>
                  <p:oleObj name="公式" r:id="rId10" imgW="152280" imgH="16488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6" y="1114"/>
                          <a:ext cx="418" cy="375"/>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25" name="Object 21"/>
            <p:cNvGraphicFramePr>
              <a:graphicFrameLocks noChangeAspect="1"/>
            </p:cNvGraphicFramePr>
            <p:nvPr/>
          </p:nvGraphicFramePr>
          <p:xfrm>
            <a:off x="2736" y="1578"/>
            <a:ext cx="374" cy="364"/>
          </p:xfrm>
          <a:graphic>
            <a:graphicData uri="http://schemas.openxmlformats.org/presentationml/2006/ole">
              <mc:AlternateContent xmlns:mc="http://schemas.openxmlformats.org/markup-compatibility/2006">
                <mc:Choice xmlns:v="urn:schemas-microsoft-com:vml" Requires="v">
                  <p:oleObj spid="_x0000_s200808" name="公式" r:id="rId12" imgW="152280" imgH="177480" progId="Equation.3">
                    <p:embed/>
                  </p:oleObj>
                </mc:Choice>
                <mc:Fallback>
                  <p:oleObj name="公式" r:id="rId12" imgW="152280" imgH="17748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578"/>
                          <a:ext cx="374" cy="364"/>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26" name="Oval 22"/>
            <p:cNvSpPr>
              <a:spLocks noChangeArrowheads="1"/>
            </p:cNvSpPr>
            <p:nvPr/>
          </p:nvSpPr>
          <p:spPr bwMode="auto">
            <a:xfrm flipV="1">
              <a:off x="3164" y="2176"/>
              <a:ext cx="47" cy="46"/>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7" name="Oval 23"/>
            <p:cNvSpPr>
              <a:spLocks noChangeArrowheads="1"/>
            </p:cNvSpPr>
            <p:nvPr/>
          </p:nvSpPr>
          <p:spPr bwMode="auto">
            <a:xfrm flipV="1">
              <a:off x="3164" y="959"/>
              <a:ext cx="47" cy="46"/>
            </a:xfrm>
            <a:prstGeom prst="ellipse">
              <a:avLst/>
            </a:prstGeom>
            <a:solidFill>
              <a:schemeClr val="tx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0728" name="Text Box 24"/>
          <p:cNvSpPr txBox="1">
            <a:spLocks noChangeArrowheads="1"/>
          </p:cNvSpPr>
          <p:nvPr/>
        </p:nvSpPr>
        <p:spPr bwMode="auto">
          <a:xfrm>
            <a:off x="1079500" y="817563"/>
            <a:ext cx="69707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2800" b="1">
                <a:latin typeface="Times New Roman" panose="02020603050405020304" pitchFamily="18" charset="0"/>
              </a:rPr>
              <a:t>滤掉输入信号的高频成分，通过低频成分。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8">
                                            <p:txEl>
                                              <p:pRg st="0" end="0"/>
                                            </p:txEl>
                                          </p:spTgt>
                                        </p:tgtEl>
                                        <p:attrNameLst>
                                          <p:attrName>style.visibility</p:attrName>
                                        </p:attrNameLst>
                                      </p:cBhvr>
                                      <p:to>
                                        <p:strVal val="visible"/>
                                      </p:to>
                                    </p:set>
                                    <p:animEffect transition="in" filter="wipe(left)">
                                      <p:cBhvr>
                                        <p:cTn id="7" dur="500"/>
                                        <p:tgtEl>
                                          <p:spTgt spid="200728">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00711"/>
                                        </p:tgtEl>
                                        <p:attrNameLst>
                                          <p:attrName>style.visibility</p:attrName>
                                        </p:attrNameLst>
                                      </p:cBhvr>
                                      <p:to>
                                        <p:strVal val="visible"/>
                                      </p:to>
                                    </p:set>
                                    <p:animEffect transition="in" filter="box(out)">
                                      <p:cBhvr>
                                        <p:cTn id="11" dur="500"/>
                                        <p:tgtEl>
                                          <p:spTgt spid="200711"/>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0708"/>
                                        </p:tgtEl>
                                        <p:attrNameLst>
                                          <p:attrName>style.visibility</p:attrName>
                                        </p:attrNameLst>
                                      </p:cBhvr>
                                      <p:to>
                                        <p:strVal val="visible"/>
                                      </p:to>
                                    </p:set>
                                    <p:animEffect transition="in" filter="wipe(left)">
                                      <p:cBhvr>
                                        <p:cTn id="16"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低通滤波器</a:t>
            </a:r>
          </a:p>
        </p:txBody>
      </p:sp>
      <p:graphicFrame>
        <p:nvGraphicFramePr>
          <p:cNvPr id="201732" name="Object 4"/>
          <p:cNvGraphicFramePr>
            <a:graphicFrameLocks noChangeAspect="1"/>
          </p:cNvGraphicFramePr>
          <p:nvPr/>
        </p:nvGraphicFramePr>
        <p:xfrm>
          <a:off x="1311275" y="2528888"/>
          <a:ext cx="6321425" cy="3748087"/>
        </p:xfrm>
        <a:graphic>
          <a:graphicData uri="http://schemas.openxmlformats.org/presentationml/2006/ole">
            <mc:AlternateContent xmlns:mc="http://schemas.openxmlformats.org/markup-compatibility/2006">
              <mc:Choice xmlns:v="urn:schemas-microsoft-com:vml" Requires="v">
                <p:oleObj spid="_x0000_s201827" name="Equation" r:id="rId3" imgW="2311200" imgH="1346040" progId="Equation.DSMT4">
                  <p:embed/>
                </p:oleObj>
              </mc:Choice>
              <mc:Fallback>
                <p:oleObj name="Equation" r:id="rId3" imgW="2311200" imgH="1346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2528888"/>
                        <a:ext cx="6321425" cy="374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1751" name="Group 23"/>
          <p:cNvGrpSpPr>
            <a:grpSpLocks/>
          </p:cNvGrpSpPr>
          <p:nvPr/>
        </p:nvGrpSpPr>
        <p:grpSpPr bwMode="auto">
          <a:xfrm>
            <a:off x="5408613" y="728663"/>
            <a:ext cx="3735387" cy="2339975"/>
            <a:chOff x="3334" y="2699"/>
            <a:chExt cx="2353" cy="1474"/>
          </a:xfrm>
        </p:grpSpPr>
        <p:grpSp>
          <p:nvGrpSpPr>
            <p:cNvPr id="201733" name="Group 5"/>
            <p:cNvGrpSpPr>
              <a:grpSpLocks/>
            </p:cNvGrpSpPr>
            <p:nvPr/>
          </p:nvGrpSpPr>
          <p:grpSpPr bwMode="auto">
            <a:xfrm>
              <a:off x="3585" y="2838"/>
              <a:ext cx="2090" cy="1117"/>
              <a:chOff x="1500" y="907"/>
              <a:chExt cx="2390" cy="1309"/>
            </a:xfrm>
          </p:grpSpPr>
          <p:sp>
            <p:nvSpPr>
              <p:cNvPr id="201734" name="Line 6"/>
              <p:cNvSpPr>
                <a:spLocks noChangeShapeType="1"/>
              </p:cNvSpPr>
              <p:nvPr/>
            </p:nvSpPr>
            <p:spPr bwMode="auto">
              <a:xfrm>
                <a:off x="3035" y="1561"/>
                <a:ext cx="3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 name="Line 7"/>
              <p:cNvSpPr>
                <a:spLocks noChangeShapeType="1"/>
              </p:cNvSpPr>
              <p:nvPr/>
            </p:nvSpPr>
            <p:spPr bwMode="auto">
              <a:xfrm>
                <a:off x="3035" y="1655"/>
                <a:ext cx="3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6" name="Line 8"/>
              <p:cNvSpPr>
                <a:spLocks noChangeShapeType="1"/>
              </p:cNvSpPr>
              <p:nvPr/>
            </p:nvSpPr>
            <p:spPr bwMode="auto">
              <a:xfrm flipV="1">
                <a:off x="3193" y="1000"/>
                <a:ext cx="0" cy="5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 name="Line 9"/>
              <p:cNvSpPr>
                <a:spLocks noChangeShapeType="1"/>
              </p:cNvSpPr>
              <p:nvPr/>
            </p:nvSpPr>
            <p:spPr bwMode="auto">
              <a:xfrm flipV="1">
                <a:off x="3193" y="1655"/>
                <a:ext cx="0" cy="5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8" name="Line 10"/>
              <p:cNvSpPr>
                <a:spLocks noChangeShapeType="1"/>
              </p:cNvSpPr>
              <p:nvPr/>
            </p:nvSpPr>
            <p:spPr bwMode="auto">
              <a:xfrm>
                <a:off x="1536" y="1012"/>
                <a:ext cx="164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9" name="Rectangle 11"/>
              <p:cNvSpPr>
                <a:spLocks noChangeArrowheads="1"/>
              </p:cNvSpPr>
              <p:nvPr/>
            </p:nvSpPr>
            <p:spPr bwMode="auto">
              <a:xfrm>
                <a:off x="2323" y="907"/>
                <a:ext cx="396" cy="187"/>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0" name="Line 12"/>
              <p:cNvSpPr>
                <a:spLocks noChangeShapeType="1"/>
              </p:cNvSpPr>
              <p:nvPr/>
            </p:nvSpPr>
            <p:spPr bwMode="auto">
              <a:xfrm>
                <a:off x="1572" y="2216"/>
                <a:ext cx="16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1" name="Line 13"/>
              <p:cNvSpPr>
                <a:spLocks noChangeShapeType="1"/>
              </p:cNvSpPr>
              <p:nvPr/>
            </p:nvSpPr>
            <p:spPr bwMode="auto">
              <a:xfrm>
                <a:off x="1500" y="1317"/>
                <a:ext cx="0" cy="6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2" name="Line 14"/>
              <p:cNvSpPr>
                <a:spLocks noChangeShapeType="1"/>
              </p:cNvSpPr>
              <p:nvPr/>
            </p:nvSpPr>
            <p:spPr bwMode="auto">
              <a:xfrm>
                <a:off x="3447" y="1353"/>
                <a:ext cx="0" cy="6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1743" name="Object 15"/>
              <p:cNvGraphicFramePr>
                <a:graphicFrameLocks noChangeAspect="1"/>
              </p:cNvGraphicFramePr>
              <p:nvPr/>
            </p:nvGraphicFramePr>
            <p:xfrm>
              <a:off x="3526" y="1440"/>
              <a:ext cx="364" cy="443"/>
            </p:xfrm>
            <a:graphic>
              <a:graphicData uri="http://schemas.openxmlformats.org/presentationml/2006/ole">
                <mc:AlternateContent xmlns:mc="http://schemas.openxmlformats.org/markup-compatibility/2006">
                  <mc:Choice xmlns:v="urn:schemas-microsoft-com:vml" Requires="v">
                    <p:oleObj spid="_x0000_s201828" name="公式" r:id="rId5" imgW="228600" imgH="241200" progId="Equation.3">
                      <p:embed/>
                    </p:oleObj>
                  </mc:Choice>
                  <mc:Fallback>
                    <p:oleObj name="公式" r:id="rId5" imgW="228600" imgH="241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6" y="1440"/>
                            <a:ext cx="36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4" name="Object 16"/>
              <p:cNvGraphicFramePr>
                <a:graphicFrameLocks noChangeAspect="1"/>
              </p:cNvGraphicFramePr>
              <p:nvPr/>
            </p:nvGraphicFramePr>
            <p:xfrm>
              <a:off x="1632" y="1404"/>
              <a:ext cx="426" cy="450"/>
            </p:xfrm>
            <a:graphic>
              <a:graphicData uri="http://schemas.openxmlformats.org/presentationml/2006/ole">
                <mc:AlternateContent xmlns:mc="http://schemas.openxmlformats.org/markup-compatibility/2006">
                  <mc:Choice xmlns:v="urn:schemas-microsoft-com:vml" Requires="v">
                    <p:oleObj spid="_x0000_s201829" name="公式" r:id="rId7" imgW="190440" imgH="241200" progId="Equation.3">
                      <p:embed/>
                    </p:oleObj>
                  </mc:Choice>
                  <mc:Fallback>
                    <p:oleObj name="公式" r:id="rId7" imgW="190440" imgH="2412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1404"/>
                            <a:ext cx="426"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5" name="Object 17"/>
              <p:cNvGraphicFramePr>
                <a:graphicFrameLocks noChangeAspect="1"/>
              </p:cNvGraphicFramePr>
              <p:nvPr/>
            </p:nvGraphicFramePr>
            <p:xfrm>
              <a:off x="2400" y="1200"/>
              <a:ext cx="355" cy="320"/>
            </p:xfrm>
            <a:graphic>
              <a:graphicData uri="http://schemas.openxmlformats.org/presentationml/2006/ole">
                <mc:AlternateContent xmlns:mc="http://schemas.openxmlformats.org/markup-compatibility/2006">
                  <mc:Choice xmlns:v="urn:schemas-microsoft-com:vml" Requires="v">
                    <p:oleObj spid="_x0000_s201830" name="公式" r:id="rId9" imgW="152280" imgH="164880" progId="Equation.3">
                      <p:embed/>
                    </p:oleObj>
                  </mc:Choice>
                  <mc:Fallback>
                    <p:oleObj name="公式" r:id="rId9" imgW="152280" imgH="1648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 y="1200"/>
                            <a:ext cx="355"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6" name="Object 18"/>
              <p:cNvGraphicFramePr>
                <a:graphicFrameLocks noChangeAspect="1"/>
              </p:cNvGraphicFramePr>
              <p:nvPr/>
            </p:nvGraphicFramePr>
            <p:xfrm>
              <a:off x="2628" y="1692"/>
              <a:ext cx="399" cy="389"/>
            </p:xfrm>
            <a:graphic>
              <a:graphicData uri="http://schemas.openxmlformats.org/presentationml/2006/ole">
                <mc:AlternateContent xmlns:mc="http://schemas.openxmlformats.org/markup-compatibility/2006">
                  <mc:Choice xmlns:v="urn:schemas-microsoft-com:vml" Requires="v">
                    <p:oleObj spid="_x0000_s201831" name="公式" r:id="rId11" imgW="152280" imgH="177480" progId="Equation.3">
                      <p:embed/>
                    </p:oleObj>
                  </mc:Choice>
                  <mc:Fallback>
                    <p:oleObj name="公式" r:id="rId11" imgW="152280" imgH="1774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8" y="1692"/>
                            <a:ext cx="399"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1747" name="Line 19"/>
            <p:cNvSpPr>
              <a:spLocks noChangeShapeType="1"/>
            </p:cNvSpPr>
            <p:nvPr/>
          </p:nvSpPr>
          <p:spPr bwMode="auto">
            <a:xfrm>
              <a:off x="3347" y="2699"/>
              <a:ext cx="232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48" name="Line 20"/>
            <p:cNvSpPr>
              <a:spLocks noChangeShapeType="1"/>
            </p:cNvSpPr>
            <p:nvPr/>
          </p:nvSpPr>
          <p:spPr bwMode="auto">
            <a:xfrm>
              <a:off x="3347" y="2699"/>
              <a:ext cx="0" cy="1464"/>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49" name="Line 21"/>
            <p:cNvSpPr>
              <a:spLocks noChangeShapeType="1"/>
            </p:cNvSpPr>
            <p:nvPr/>
          </p:nvSpPr>
          <p:spPr bwMode="auto">
            <a:xfrm>
              <a:off x="3334" y="4173"/>
              <a:ext cx="232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50" name="Line 22"/>
            <p:cNvSpPr>
              <a:spLocks noChangeShapeType="1"/>
            </p:cNvSpPr>
            <p:nvPr/>
          </p:nvSpPr>
          <p:spPr bwMode="auto">
            <a:xfrm>
              <a:off x="5687" y="2699"/>
              <a:ext cx="0" cy="1464"/>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blinds(vertical)">
                                      <p:cBhvr>
                                        <p:cTn id="7"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低通滤波器</a:t>
            </a:r>
          </a:p>
        </p:txBody>
      </p:sp>
      <p:graphicFrame>
        <p:nvGraphicFramePr>
          <p:cNvPr id="202756" name="Object 4"/>
          <p:cNvGraphicFramePr>
            <a:graphicFrameLocks noChangeAspect="1"/>
          </p:cNvGraphicFramePr>
          <p:nvPr/>
        </p:nvGraphicFramePr>
        <p:xfrm>
          <a:off x="1557338" y="1195388"/>
          <a:ext cx="6630987" cy="1303337"/>
        </p:xfrm>
        <a:graphic>
          <a:graphicData uri="http://schemas.openxmlformats.org/presentationml/2006/ole">
            <mc:AlternateContent xmlns:mc="http://schemas.openxmlformats.org/markup-compatibility/2006">
              <mc:Choice xmlns:v="urn:schemas-microsoft-com:vml" Requires="v">
                <p:oleObj spid="_x0000_s202814" name="Equation" r:id="rId3" imgW="2273040" imgH="507960" progId="Equation.DSMT4">
                  <p:embed/>
                </p:oleObj>
              </mc:Choice>
              <mc:Fallback>
                <p:oleObj name="Equation" r:id="rId3" imgW="2273040" imgH="507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1195388"/>
                        <a:ext cx="6630987" cy="1303337"/>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2768" name="Group 16"/>
          <p:cNvGrpSpPr>
            <a:grpSpLocks/>
          </p:cNvGrpSpPr>
          <p:nvPr/>
        </p:nvGrpSpPr>
        <p:grpSpPr bwMode="auto">
          <a:xfrm>
            <a:off x="1241425" y="3057525"/>
            <a:ext cx="7921625" cy="2813050"/>
            <a:chOff x="243" y="1905"/>
            <a:chExt cx="4990" cy="1772"/>
          </a:xfrm>
        </p:grpSpPr>
        <p:sp>
          <p:nvSpPr>
            <p:cNvPr id="202758" name="Rectangle 6"/>
            <p:cNvSpPr>
              <a:spLocks noChangeArrowheads="1"/>
            </p:cNvSpPr>
            <p:nvPr/>
          </p:nvSpPr>
          <p:spPr bwMode="auto">
            <a:xfrm>
              <a:off x="2544" y="3009"/>
              <a:ext cx="11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endParaRPr kumimoji="1" lang="zh-CN" altLang="en-US" sz="3200" b="1">
                <a:latin typeface="Times New Roman" panose="02020603050405020304" pitchFamily="18" charset="0"/>
              </a:endParaRPr>
            </a:p>
          </p:txBody>
        </p:sp>
        <p:sp>
          <p:nvSpPr>
            <p:cNvPr id="202759" name="Rectangle 7"/>
            <p:cNvSpPr>
              <a:spLocks noChangeArrowheads="1"/>
            </p:cNvSpPr>
            <p:nvPr/>
          </p:nvSpPr>
          <p:spPr bwMode="auto">
            <a:xfrm>
              <a:off x="2653" y="3213"/>
              <a:ext cx="11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endParaRPr kumimoji="1" lang="zh-CN" altLang="en-US" sz="3200" b="1">
                <a:latin typeface="Times New Roman" panose="02020603050405020304" pitchFamily="18" charset="0"/>
              </a:endParaRPr>
            </a:p>
          </p:txBody>
        </p:sp>
        <p:sp>
          <p:nvSpPr>
            <p:cNvPr id="202760" name="Text Box 8"/>
            <p:cNvSpPr txBox="1">
              <a:spLocks noChangeArrowheads="1"/>
            </p:cNvSpPr>
            <p:nvPr/>
          </p:nvSpPr>
          <p:spPr bwMode="auto">
            <a:xfrm>
              <a:off x="1813" y="1905"/>
              <a:ext cx="3420"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40000"/>
                </a:lnSpc>
                <a:spcBef>
                  <a:spcPct val="0"/>
                </a:spcBef>
              </a:pPr>
              <a:r>
                <a:rPr kumimoji="1" lang="zh-CN" altLang="en-US" sz="3200" b="1">
                  <a:latin typeface="Times New Roman" panose="02020603050405020304" pitchFamily="18" charset="0"/>
                </a:rPr>
                <a:t> </a:t>
              </a:r>
              <a:r>
                <a:rPr kumimoji="1" lang="en-US" altLang="zh-CN" sz="2800" b="1">
                  <a:latin typeface="Times New Roman" panose="02020603050405020304" pitchFamily="18" charset="0"/>
                </a:rPr>
                <a:t>--- </a:t>
              </a:r>
              <a:r>
                <a:rPr kumimoji="1" lang="zh-CN" altLang="en-US" sz="2800" b="1">
                  <a:solidFill>
                    <a:srgbClr val="0000FF"/>
                  </a:solidFill>
                  <a:latin typeface="Times New Roman" panose="02020603050405020304" pitchFamily="18" charset="0"/>
                </a:rPr>
                <a:t>幅频特性</a:t>
              </a:r>
              <a:r>
                <a:rPr kumimoji="1" lang="zh-CN" altLang="en-US" sz="2800" b="1">
                  <a:latin typeface="Times New Roman" panose="02020603050405020304" pitchFamily="18" charset="0"/>
                </a:rPr>
                <a:t>：输出与输入</a:t>
              </a:r>
            </a:p>
            <a:p>
              <a:pPr algn="l" eaLnBrk="1" hangingPunct="1">
                <a:lnSpc>
                  <a:spcPct val="140000"/>
                </a:lnSpc>
                <a:spcBef>
                  <a:spcPct val="0"/>
                </a:spcBef>
              </a:pPr>
              <a:r>
                <a:rPr kumimoji="1" lang="zh-CN" altLang="en-US" sz="2800" b="1">
                  <a:latin typeface="Times New Roman" panose="02020603050405020304" pitchFamily="18" charset="0"/>
                </a:rPr>
                <a:t>有效值之比与频率的关系。</a:t>
              </a:r>
              <a:r>
                <a:rPr kumimoji="1" lang="zh-CN" altLang="en-US" sz="3200" b="1">
                  <a:latin typeface="Times New Roman" panose="02020603050405020304" pitchFamily="18" charset="0"/>
                </a:rPr>
                <a:t>                       </a:t>
              </a:r>
            </a:p>
          </p:txBody>
        </p:sp>
        <p:graphicFrame>
          <p:nvGraphicFramePr>
            <p:cNvPr id="202761" name="Object 9"/>
            <p:cNvGraphicFramePr>
              <a:graphicFrameLocks noChangeAspect="1"/>
            </p:cNvGraphicFramePr>
            <p:nvPr/>
          </p:nvGraphicFramePr>
          <p:xfrm>
            <a:off x="1197" y="2043"/>
            <a:ext cx="685" cy="444"/>
          </p:xfrm>
          <a:graphic>
            <a:graphicData uri="http://schemas.openxmlformats.org/presentationml/2006/ole">
              <mc:AlternateContent xmlns:mc="http://schemas.openxmlformats.org/markup-compatibility/2006">
                <mc:Choice xmlns:v="urn:schemas-microsoft-com:vml" Requires="v">
                  <p:oleObj spid="_x0000_s202815" name="Equation" r:id="rId5" imgW="419040" imgH="253800" progId="Equation.DSMT4">
                    <p:embed/>
                  </p:oleObj>
                </mc:Choice>
                <mc:Fallback>
                  <p:oleObj name="Equation" r:id="rId5" imgW="419040" imgH="253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7" y="2043"/>
                          <a:ext cx="685"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3" name="Text Box 11"/>
            <p:cNvSpPr txBox="1">
              <a:spLocks noChangeArrowheads="1"/>
            </p:cNvSpPr>
            <p:nvPr/>
          </p:nvSpPr>
          <p:spPr bwMode="auto">
            <a:xfrm>
              <a:off x="243" y="2542"/>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00000"/>
                </a:lnSpc>
                <a:spcBef>
                  <a:spcPct val="0"/>
                </a:spcBef>
              </a:pPr>
              <a:r>
                <a:rPr kumimoji="1" lang="zh-CN" altLang="en-US" sz="2800" b="1">
                  <a:solidFill>
                    <a:srgbClr val="FF0000"/>
                  </a:solidFill>
                  <a:latin typeface="Times New Roman" panose="02020603050405020304" pitchFamily="18" charset="0"/>
                </a:rPr>
                <a:t>其中：</a:t>
              </a:r>
            </a:p>
          </p:txBody>
        </p:sp>
        <p:sp>
          <p:nvSpPr>
            <p:cNvPr id="202764" name="AutoShape 12"/>
            <p:cNvSpPr>
              <a:spLocks/>
            </p:cNvSpPr>
            <p:nvPr/>
          </p:nvSpPr>
          <p:spPr bwMode="auto">
            <a:xfrm>
              <a:off x="949" y="2188"/>
              <a:ext cx="237" cy="1124"/>
            </a:xfrm>
            <a:prstGeom prst="leftBrace">
              <a:avLst>
                <a:gd name="adj1" fmla="val 39522"/>
                <a:gd name="adj2" fmla="val 5000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02765" name="Object 13"/>
            <p:cNvGraphicFramePr>
              <a:graphicFrameLocks noChangeAspect="1"/>
            </p:cNvGraphicFramePr>
            <p:nvPr/>
          </p:nvGraphicFramePr>
          <p:xfrm>
            <a:off x="1223" y="3000"/>
            <a:ext cx="746" cy="471"/>
          </p:xfrm>
          <a:graphic>
            <a:graphicData uri="http://schemas.openxmlformats.org/presentationml/2006/ole">
              <mc:AlternateContent xmlns:mc="http://schemas.openxmlformats.org/markup-compatibility/2006">
                <mc:Choice xmlns:v="urn:schemas-microsoft-com:vml" Requires="v">
                  <p:oleObj spid="_x0000_s202816" name="公式" r:id="rId7" imgW="342720" imgH="215640" progId="Equation.3">
                    <p:embed/>
                  </p:oleObj>
                </mc:Choice>
                <mc:Fallback>
                  <p:oleObj name="公式" r:id="rId7" imgW="342720" imgH="215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3" y="3000"/>
                          <a:ext cx="746"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6" name="Rectangle 14"/>
            <p:cNvSpPr>
              <a:spLocks noChangeArrowheads="1"/>
            </p:cNvSpPr>
            <p:nvPr/>
          </p:nvSpPr>
          <p:spPr bwMode="auto">
            <a:xfrm>
              <a:off x="2246" y="2973"/>
              <a:ext cx="2366" cy="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eaLnBrk="1" hangingPunct="1">
                <a:lnSpc>
                  <a:spcPct val="120000"/>
                </a:lnSpc>
                <a:spcBef>
                  <a:spcPct val="0"/>
                </a:spcBef>
              </a:pPr>
              <a:r>
                <a:rPr kumimoji="1" lang="zh-CN" altLang="en-US" sz="2800" b="1">
                  <a:solidFill>
                    <a:srgbClr val="0000FF"/>
                  </a:solidFill>
                  <a:latin typeface="Times New Roman" panose="02020603050405020304" pitchFamily="18" charset="0"/>
                </a:rPr>
                <a:t>相频特性</a:t>
              </a:r>
              <a:r>
                <a:rPr kumimoji="1" lang="zh-CN" altLang="en-US" sz="2800" b="1">
                  <a:latin typeface="Times New Roman" panose="02020603050405020304" pitchFamily="18" charset="0"/>
                </a:rPr>
                <a:t>：输出与输入</a:t>
              </a:r>
            </a:p>
            <a:p>
              <a:pPr algn="l" eaLnBrk="1" hangingPunct="1">
                <a:lnSpc>
                  <a:spcPct val="120000"/>
                </a:lnSpc>
                <a:spcBef>
                  <a:spcPct val="0"/>
                </a:spcBef>
              </a:pPr>
              <a:r>
                <a:rPr kumimoji="1" lang="zh-CN" altLang="en-US" sz="2800" b="1">
                  <a:latin typeface="Times New Roman" panose="02020603050405020304" pitchFamily="18" charset="0"/>
                </a:rPr>
                <a:t>相位差与频率的关系。</a:t>
              </a:r>
            </a:p>
          </p:txBody>
        </p:sp>
        <p:sp>
          <p:nvSpPr>
            <p:cNvPr id="202767" name="Rectangle 15"/>
            <p:cNvSpPr>
              <a:spLocks noChangeArrowheads="1"/>
            </p:cNvSpPr>
            <p:nvPr/>
          </p:nvSpPr>
          <p:spPr bwMode="auto">
            <a:xfrm>
              <a:off x="1986" y="3014"/>
              <a:ext cx="3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00000"/>
                </a:lnSpc>
                <a:spcBef>
                  <a:spcPct val="0"/>
                </a:spcBef>
              </a:pPr>
              <a:r>
                <a:rPr kumimoji="1" lang="en-US" altLang="zh-CN" sz="3200" b="1">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68"/>
                                        </p:tgtEl>
                                        <p:attrNameLst>
                                          <p:attrName>style.visibility</p:attrName>
                                        </p:attrNameLst>
                                      </p:cBhvr>
                                      <p:to>
                                        <p:strVal val="visible"/>
                                      </p:to>
                                    </p:set>
                                    <p:animEffect transition="in" filter="blinds(horizontal)">
                                      <p:cBhvr>
                                        <p:cTn id="7" dur="500"/>
                                        <p:tgtEl>
                                          <p:spTgt spid="202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低通滤波器</a:t>
            </a:r>
          </a:p>
        </p:txBody>
      </p:sp>
      <p:sp>
        <p:nvSpPr>
          <p:cNvPr id="203780" name="Line 4"/>
          <p:cNvSpPr>
            <a:spLocks noChangeShapeType="1"/>
          </p:cNvSpPr>
          <p:nvPr/>
        </p:nvSpPr>
        <p:spPr bwMode="auto">
          <a:xfrm>
            <a:off x="7156450" y="1466850"/>
            <a:ext cx="0" cy="4449763"/>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3781" name="Group 5"/>
          <p:cNvGrpSpPr>
            <a:grpSpLocks/>
          </p:cNvGrpSpPr>
          <p:nvPr/>
        </p:nvGrpSpPr>
        <p:grpSpPr bwMode="auto">
          <a:xfrm>
            <a:off x="5267325" y="4329113"/>
            <a:ext cx="3717925" cy="2457450"/>
            <a:chOff x="3108" y="2604"/>
            <a:chExt cx="2342" cy="1548"/>
          </a:xfrm>
        </p:grpSpPr>
        <p:sp>
          <p:nvSpPr>
            <p:cNvPr id="203782" name="Line 6"/>
            <p:cNvSpPr>
              <a:spLocks noChangeShapeType="1"/>
            </p:cNvSpPr>
            <p:nvPr/>
          </p:nvSpPr>
          <p:spPr bwMode="auto">
            <a:xfrm flipV="1">
              <a:off x="3791" y="2700"/>
              <a:ext cx="0" cy="14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3783" name="Object 7"/>
            <p:cNvGraphicFramePr>
              <a:graphicFrameLocks noChangeAspect="1"/>
            </p:cNvGraphicFramePr>
            <p:nvPr/>
          </p:nvGraphicFramePr>
          <p:xfrm>
            <a:off x="3108" y="2604"/>
            <a:ext cx="586" cy="370"/>
          </p:xfrm>
          <a:graphic>
            <a:graphicData uri="http://schemas.openxmlformats.org/presentationml/2006/ole">
              <mc:AlternateContent xmlns:mc="http://schemas.openxmlformats.org/markup-compatibility/2006">
                <mc:Choice xmlns:v="urn:schemas-microsoft-com:vml" Requires="v">
                  <p:oleObj spid="_x0000_s203995" name="公式" r:id="rId4" imgW="342720" imgH="215640" progId="Equation.3">
                    <p:embed/>
                  </p:oleObj>
                </mc:Choice>
                <mc:Fallback>
                  <p:oleObj name="公式" r:id="rId4" imgW="342720" imgH="215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 y="2604"/>
                          <a:ext cx="586"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4" name="Line 8"/>
            <p:cNvSpPr>
              <a:spLocks noChangeShapeType="1"/>
            </p:cNvSpPr>
            <p:nvPr/>
          </p:nvSpPr>
          <p:spPr bwMode="auto">
            <a:xfrm>
              <a:off x="3647" y="3043"/>
              <a:ext cx="180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3785" name="Object 9"/>
            <p:cNvGraphicFramePr>
              <a:graphicFrameLocks noChangeAspect="1"/>
            </p:cNvGraphicFramePr>
            <p:nvPr/>
          </p:nvGraphicFramePr>
          <p:xfrm>
            <a:off x="5087" y="3139"/>
            <a:ext cx="289" cy="343"/>
          </p:xfrm>
          <a:graphic>
            <a:graphicData uri="http://schemas.openxmlformats.org/presentationml/2006/ole">
              <mc:AlternateContent xmlns:mc="http://schemas.openxmlformats.org/markup-compatibility/2006">
                <mc:Choice xmlns:v="urn:schemas-microsoft-com:vml" Requires="v">
                  <p:oleObj spid="_x0000_s203996" name="公式" r:id="rId6" imgW="152280" imgH="139680" progId="Equation.3">
                    <p:embed/>
                  </p:oleObj>
                </mc:Choice>
                <mc:Fallback>
                  <p:oleObj name="公式" r:id="rId6" imgW="152280" imgH="1396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7" y="3139"/>
                          <a:ext cx="28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6" name="Line 10"/>
            <p:cNvSpPr>
              <a:spLocks noChangeShapeType="1"/>
            </p:cNvSpPr>
            <p:nvPr/>
          </p:nvSpPr>
          <p:spPr bwMode="auto">
            <a:xfrm>
              <a:off x="3791" y="3847"/>
              <a:ext cx="1562"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7" name="Freeform 11"/>
            <p:cNvSpPr>
              <a:spLocks/>
            </p:cNvSpPr>
            <p:nvPr/>
          </p:nvSpPr>
          <p:spPr bwMode="auto">
            <a:xfrm>
              <a:off x="3791" y="3043"/>
              <a:ext cx="1564" cy="751"/>
            </a:xfrm>
            <a:custGeom>
              <a:avLst/>
              <a:gdLst>
                <a:gd name="T0" fmla="*/ 0 w 1584"/>
                <a:gd name="T1" fmla="*/ 0 h 672"/>
                <a:gd name="T2" fmla="*/ 288 w 1584"/>
                <a:gd name="T3" fmla="*/ 336 h 672"/>
                <a:gd name="T4" fmla="*/ 768 w 1584"/>
                <a:gd name="T5" fmla="*/ 576 h 672"/>
                <a:gd name="T6" fmla="*/ 1584 w 1584"/>
                <a:gd name="T7" fmla="*/ 672 h 672"/>
              </a:gdLst>
              <a:ahLst/>
              <a:cxnLst>
                <a:cxn ang="0">
                  <a:pos x="T0" y="T1"/>
                </a:cxn>
                <a:cxn ang="0">
                  <a:pos x="T2" y="T3"/>
                </a:cxn>
                <a:cxn ang="0">
                  <a:pos x="T4" y="T5"/>
                </a:cxn>
                <a:cxn ang="0">
                  <a:pos x="T6" y="T7"/>
                </a:cxn>
              </a:cxnLst>
              <a:rect l="0" t="0" r="r" b="b"/>
              <a:pathLst>
                <a:path w="1584" h="672">
                  <a:moveTo>
                    <a:pt x="0" y="0"/>
                  </a:moveTo>
                  <a:cubicBezTo>
                    <a:pt x="80" y="120"/>
                    <a:pt x="160" y="240"/>
                    <a:pt x="288" y="336"/>
                  </a:cubicBezTo>
                  <a:cubicBezTo>
                    <a:pt x="416" y="432"/>
                    <a:pt x="552" y="520"/>
                    <a:pt x="768" y="576"/>
                  </a:cubicBezTo>
                  <a:cubicBezTo>
                    <a:pt x="984" y="632"/>
                    <a:pt x="1284" y="652"/>
                    <a:pt x="1584" y="672"/>
                  </a:cubicBezTo>
                </a:path>
              </a:pathLst>
            </a:custGeom>
            <a:noFill/>
            <a:ln w="762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3788" name="Object 12"/>
            <p:cNvGraphicFramePr>
              <a:graphicFrameLocks noChangeAspect="1"/>
            </p:cNvGraphicFramePr>
            <p:nvPr/>
          </p:nvGraphicFramePr>
          <p:xfrm>
            <a:off x="3228" y="3732"/>
            <a:ext cx="505" cy="253"/>
          </p:xfrm>
          <a:graphic>
            <a:graphicData uri="http://schemas.openxmlformats.org/presentationml/2006/ole">
              <mc:AlternateContent xmlns:mc="http://schemas.openxmlformats.org/markup-compatibility/2006">
                <mc:Choice xmlns:v="urn:schemas-microsoft-com:vml" Requires="v">
                  <p:oleObj spid="_x0000_s203997" name="公式" r:id="rId8" imgW="368280" imgH="177480" progId="Equation.3">
                    <p:embed/>
                  </p:oleObj>
                </mc:Choice>
                <mc:Fallback>
                  <p:oleObj name="公式" r:id="rId8" imgW="368280" imgH="17748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8" y="3732"/>
                          <a:ext cx="50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9" name="Object 13"/>
            <p:cNvGraphicFramePr>
              <a:graphicFrameLocks noChangeAspect="1"/>
            </p:cNvGraphicFramePr>
            <p:nvPr/>
          </p:nvGraphicFramePr>
          <p:xfrm>
            <a:off x="3264" y="3444"/>
            <a:ext cx="505" cy="253"/>
          </p:xfrm>
          <a:graphic>
            <a:graphicData uri="http://schemas.openxmlformats.org/presentationml/2006/ole">
              <mc:AlternateContent xmlns:mc="http://schemas.openxmlformats.org/markup-compatibility/2006">
                <mc:Choice xmlns:v="urn:schemas-microsoft-com:vml" Requires="v">
                  <p:oleObj spid="_x0000_s203998" name="公式" r:id="rId10" imgW="368280" imgH="177480" progId="Equation.3">
                    <p:embed/>
                  </p:oleObj>
                </mc:Choice>
                <mc:Fallback>
                  <p:oleObj name="公式" r:id="rId10" imgW="368280" imgH="17748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4" y="3444"/>
                          <a:ext cx="50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90" name="Line 14"/>
            <p:cNvSpPr>
              <a:spLocks noChangeShapeType="1"/>
            </p:cNvSpPr>
            <p:nvPr/>
          </p:nvSpPr>
          <p:spPr bwMode="auto">
            <a:xfrm>
              <a:off x="3804" y="3588"/>
              <a:ext cx="492"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3791" name="Group 15"/>
          <p:cNvGrpSpPr>
            <a:grpSpLocks/>
          </p:cNvGrpSpPr>
          <p:nvPr/>
        </p:nvGrpSpPr>
        <p:grpSpPr bwMode="auto">
          <a:xfrm>
            <a:off x="927100" y="4695825"/>
            <a:ext cx="2970213" cy="1163638"/>
            <a:chOff x="374" y="3003"/>
            <a:chExt cx="2265" cy="871"/>
          </a:xfrm>
        </p:grpSpPr>
        <p:sp>
          <p:nvSpPr>
            <p:cNvPr id="203792" name="Text Box 16"/>
            <p:cNvSpPr txBox="1">
              <a:spLocks noChangeArrowheads="1"/>
            </p:cNvSpPr>
            <p:nvPr/>
          </p:nvSpPr>
          <p:spPr bwMode="auto">
            <a:xfrm>
              <a:off x="374" y="3003"/>
              <a:ext cx="1230"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solidFill>
                    <a:srgbClr val="0000FF"/>
                  </a:solidFill>
                  <a:latin typeface="Times New Roman" panose="02020603050405020304" pitchFamily="18" charset="0"/>
                </a:rPr>
                <a:t>相频特性</a:t>
              </a:r>
            </a:p>
          </p:txBody>
        </p:sp>
        <p:graphicFrame>
          <p:nvGraphicFramePr>
            <p:cNvPr id="203793" name="Object 17"/>
            <p:cNvGraphicFramePr>
              <a:graphicFrameLocks noChangeAspect="1"/>
            </p:cNvGraphicFramePr>
            <p:nvPr/>
          </p:nvGraphicFramePr>
          <p:xfrm>
            <a:off x="468" y="3389"/>
            <a:ext cx="2171" cy="485"/>
          </p:xfrm>
          <a:graphic>
            <a:graphicData uri="http://schemas.openxmlformats.org/presentationml/2006/ole">
              <mc:AlternateContent xmlns:mc="http://schemas.openxmlformats.org/markup-compatibility/2006">
                <mc:Choice xmlns:v="urn:schemas-microsoft-com:vml" Requires="v">
                  <p:oleObj spid="_x0000_s203999" name="Equation" r:id="rId12" imgW="1231560" imgH="228600" progId="Equation.DSMT4">
                    <p:embed/>
                  </p:oleObj>
                </mc:Choice>
                <mc:Fallback>
                  <p:oleObj name="Equation" r:id="rId12" imgW="1231560" imgH="2286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 y="3389"/>
                          <a:ext cx="2171"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794" name="Group 18"/>
          <p:cNvGrpSpPr>
            <a:grpSpLocks/>
          </p:cNvGrpSpPr>
          <p:nvPr/>
        </p:nvGrpSpPr>
        <p:grpSpPr bwMode="auto">
          <a:xfrm>
            <a:off x="901700" y="923925"/>
            <a:ext cx="3849688" cy="1874838"/>
            <a:chOff x="358" y="687"/>
            <a:chExt cx="2777" cy="1280"/>
          </a:xfrm>
        </p:grpSpPr>
        <p:sp>
          <p:nvSpPr>
            <p:cNvPr id="203795" name="Text Box 19"/>
            <p:cNvSpPr txBox="1">
              <a:spLocks noChangeArrowheads="1"/>
            </p:cNvSpPr>
            <p:nvPr/>
          </p:nvSpPr>
          <p:spPr bwMode="auto">
            <a:xfrm>
              <a:off x="358" y="687"/>
              <a:ext cx="116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solidFill>
                    <a:srgbClr val="0000FF"/>
                  </a:solidFill>
                  <a:latin typeface="Times New Roman" panose="02020603050405020304" pitchFamily="18" charset="0"/>
                </a:rPr>
                <a:t>幅频特性</a:t>
              </a:r>
            </a:p>
          </p:txBody>
        </p:sp>
        <p:graphicFrame>
          <p:nvGraphicFramePr>
            <p:cNvPr id="203796" name="Object 20"/>
            <p:cNvGraphicFramePr>
              <a:graphicFrameLocks noChangeAspect="1"/>
            </p:cNvGraphicFramePr>
            <p:nvPr/>
          </p:nvGraphicFramePr>
          <p:xfrm>
            <a:off x="389" y="969"/>
            <a:ext cx="2746" cy="998"/>
          </p:xfrm>
          <a:graphic>
            <a:graphicData uri="http://schemas.openxmlformats.org/presentationml/2006/ole">
              <mc:AlternateContent xmlns:mc="http://schemas.openxmlformats.org/markup-compatibility/2006">
                <mc:Choice xmlns:v="urn:schemas-microsoft-com:vml" Requires="v">
                  <p:oleObj spid="_x0000_s204000" name="Equation" r:id="rId14" imgW="1409400" imgH="507960" progId="Equation.DSMT4">
                    <p:embed/>
                  </p:oleObj>
                </mc:Choice>
                <mc:Fallback>
                  <p:oleObj name="Equation" r:id="rId14" imgW="1409400" imgH="50796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9" y="969"/>
                          <a:ext cx="2746" cy="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797" name="Group 21"/>
          <p:cNvGrpSpPr>
            <a:grpSpLocks/>
          </p:cNvGrpSpPr>
          <p:nvPr/>
        </p:nvGrpSpPr>
        <p:grpSpPr bwMode="auto">
          <a:xfrm>
            <a:off x="5464175" y="142875"/>
            <a:ext cx="3563938" cy="3824288"/>
            <a:chOff x="3232" y="135"/>
            <a:chExt cx="2245" cy="2409"/>
          </a:xfrm>
        </p:grpSpPr>
        <p:sp>
          <p:nvSpPr>
            <p:cNvPr id="203798" name="Freeform 22"/>
            <p:cNvSpPr>
              <a:spLocks/>
            </p:cNvSpPr>
            <p:nvPr/>
          </p:nvSpPr>
          <p:spPr bwMode="auto">
            <a:xfrm>
              <a:off x="3781" y="796"/>
              <a:ext cx="1542" cy="1094"/>
            </a:xfrm>
            <a:custGeom>
              <a:avLst/>
              <a:gdLst>
                <a:gd name="T0" fmla="*/ 0 w 1440"/>
                <a:gd name="T1" fmla="*/ 0 h 912"/>
                <a:gd name="T2" fmla="*/ 528 w 1440"/>
                <a:gd name="T3" fmla="*/ 144 h 912"/>
                <a:gd name="T4" fmla="*/ 816 w 1440"/>
                <a:gd name="T5" fmla="*/ 672 h 912"/>
                <a:gd name="T6" fmla="*/ 1008 w 1440"/>
                <a:gd name="T7" fmla="*/ 816 h 912"/>
                <a:gd name="T8" fmla="*/ 1440 w 1440"/>
                <a:gd name="T9" fmla="*/ 912 h 912"/>
              </a:gdLst>
              <a:ahLst/>
              <a:cxnLst>
                <a:cxn ang="0">
                  <a:pos x="T0" y="T1"/>
                </a:cxn>
                <a:cxn ang="0">
                  <a:pos x="T2" y="T3"/>
                </a:cxn>
                <a:cxn ang="0">
                  <a:pos x="T4" y="T5"/>
                </a:cxn>
                <a:cxn ang="0">
                  <a:pos x="T6" y="T7"/>
                </a:cxn>
                <a:cxn ang="0">
                  <a:pos x="T8" y="T9"/>
                </a:cxn>
              </a:cxnLst>
              <a:rect l="0" t="0" r="r" b="b"/>
              <a:pathLst>
                <a:path w="1440" h="912">
                  <a:moveTo>
                    <a:pt x="0" y="0"/>
                  </a:moveTo>
                  <a:cubicBezTo>
                    <a:pt x="196" y="16"/>
                    <a:pt x="392" y="32"/>
                    <a:pt x="528" y="144"/>
                  </a:cubicBezTo>
                  <a:cubicBezTo>
                    <a:pt x="664" y="256"/>
                    <a:pt x="736" y="560"/>
                    <a:pt x="816" y="672"/>
                  </a:cubicBezTo>
                  <a:cubicBezTo>
                    <a:pt x="896" y="784"/>
                    <a:pt x="904" y="776"/>
                    <a:pt x="1008" y="816"/>
                  </a:cubicBezTo>
                  <a:cubicBezTo>
                    <a:pt x="1112" y="856"/>
                    <a:pt x="1276" y="884"/>
                    <a:pt x="1440" y="912"/>
                  </a:cubicBezTo>
                </a:path>
              </a:pathLst>
            </a:custGeom>
            <a:noFill/>
            <a:ln w="762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9" name="Text Box 23"/>
            <p:cNvSpPr txBox="1">
              <a:spLocks noChangeArrowheads="1"/>
            </p:cNvSpPr>
            <p:nvPr/>
          </p:nvSpPr>
          <p:spPr bwMode="auto">
            <a:xfrm>
              <a:off x="3532" y="61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en-US" altLang="zh-CN" sz="2800" b="1">
                  <a:latin typeface="Times New Roman" panose="02020603050405020304" pitchFamily="18" charset="0"/>
                </a:rPr>
                <a:t>1    </a:t>
              </a:r>
              <a:endParaRPr kumimoji="1" lang="en-US" altLang="zh-CN" sz="1600" b="1">
                <a:latin typeface="Times New Roman" panose="02020603050405020304" pitchFamily="18" charset="0"/>
              </a:endParaRPr>
            </a:p>
          </p:txBody>
        </p:sp>
        <p:graphicFrame>
          <p:nvGraphicFramePr>
            <p:cNvPr id="203800" name="Object 24"/>
            <p:cNvGraphicFramePr>
              <a:graphicFrameLocks noChangeAspect="1"/>
            </p:cNvGraphicFramePr>
            <p:nvPr/>
          </p:nvGraphicFramePr>
          <p:xfrm>
            <a:off x="4324" y="1924"/>
            <a:ext cx="749" cy="620"/>
          </p:xfrm>
          <a:graphic>
            <a:graphicData uri="http://schemas.openxmlformats.org/presentationml/2006/ole">
              <mc:AlternateContent xmlns:mc="http://schemas.openxmlformats.org/markup-compatibility/2006">
                <mc:Choice xmlns:v="urn:schemas-microsoft-com:vml" Requires="v">
                  <p:oleObj spid="_x0000_s204001" name="公式" r:id="rId16" imgW="596880" imgH="393480" progId="Equation.3">
                    <p:embed/>
                  </p:oleObj>
                </mc:Choice>
                <mc:Fallback>
                  <p:oleObj name="公式" r:id="rId16" imgW="596880" imgH="39348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4" y="1924"/>
                          <a:ext cx="749" cy="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01" name="Object 25"/>
            <p:cNvGraphicFramePr>
              <a:graphicFrameLocks noChangeAspect="1"/>
            </p:cNvGraphicFramePr>
            <p:nvPr/>
          </p:nvGraphicFramePr>
          <p:xfrm>
            <a:off x="3232" y="853"/>
            <a:ext cx="514" cy="435"/>
          </p:xfrm>
          <a:graphic>
            <a:graphicData uri="http://schemas.openxmlformats.org/presentationml/2006/ole">
              <mc:AlternateContent xmlns:mc="http://schemas.openxmlformats.org/markup-compatibility/2006">
                <mc:Choice xmlns:v="urn:schemas-microsoft-com:vml" Requires="v">
                  <p:oleObj spid="_x0000_s204002" name="公式" r:id="rId18" imgW="368280" imgH="342720" progId="Equation.3">
                    <p:embed/>
                  </p:oleObj>
                </mc:Choice>
                <mc:Fallback>
                  <p:oleObj name="公式" r:id="rId18" imgW="368280" imgH="342720"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2" y="853"/>
                          <a:ext cx="514"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802" name="Object 26"/>
            <p:cNvGraphicFramePr>
              <a:graphicFrameLocks noChangeAspect="1"/>
            </p:cNvGraphicFramePr>
            <p:nvPr/>
          </p:nvGraphicFramePr>
          <p:xfrm>
            <a:off x="3568" y="135"/>
            <a:ext cx="658" cy="447"/>
          </p:xfrm>
          <a:graphic>
            <a:graphicData uri="http://schemas.openxmlformats.org/presentationml/2006/ole">
              <mc:AlternateContent xmlns:mc="http://schemas.openxmlformats.org/markup-compatibility/2006">
                <mc:Choice xmlns:v="urn:schemas-microsoft-com:vml" Requires="v">
                  <p:oleObj spid="_x0000_s204003" name="Equation" r:id="rId20" imgW="419040" imgH="253800" progId="Equation.DSMT4">
                    <p:embed/>
                  </p:oleObj>
                </mc:Choice>
                <mc:Fallback>
                  <p:oleObj name="Equation" r:id="rId20" imgW="419040" imgH="25380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68" y="135"/>
                          <a:ext cx="65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03" name="Line 27"/>
            <p:cNvSpPr>
              <a:spLocks noChangeShapeType="1"/>
            </p:cNvSpPr>
            <p:nvPr/>
          </p:nvSpPr>
          <p:spPr bwMode="auto">
            <a:xfrm>
              <a:off x="3781" y="1948"/>
              <a:ext cx="169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4" name="Line 28"/>
            <p:cNvSpPr>
              <a:spLocks noChangeShapeType="1"/>
            </p:cNvSpPr>
            <p:nvPr/>
          </p:nvSpPr>
          <p:spPr bwMode="auto">
            <a:xfrm flipV="1">
              <a:off x="3781" y="566"/>
              <a:ext cx="0" cy="13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5" name="Line 29"/>
            <p:cNvSpPr>
              <a:spLocks noChangeShapeType="1"/>
            </p:cNvSpPr>
            <p:nvPr/>
          </p:nvSpPr>
          <p:spPr bwMode="auto">
            <a:xfrm flipV="1">
              <a:off x="3781" y="969"/>
              <a:ext cx="565"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3806" name="Object 30"/>
            <p:cNvGraphicFramePr>
              <a:graphicFrameLocks noChangeAspect="1"/>
            </p:cNvGraphicFramePr>
            <p:nvPr/>
          </p:nvGraphicFramePr>
          <p:xfrm>
            <a:off x="5091" y="1504"/>
            <a:ext cx="297" cy="308"/>
          </p:xfrm>
          <a:graphic>
            <a:graphicData uri="http://schemas.openxmlformats.org/presentationml/2006/ole">
              <mc:AlternateContent xmlns:mc="http://schemas.openxmlformats.org/markup-compatibility/2006">
                <mc:Choice xmlns:v="urn:schemas-microsoft-com:vml" Requires="v">
                  <p:oleObj spid="_x0000_s204004" name="公式" r:id="rId22" imgW="152280" imgH="139680" progId="Equation.3">
                    <p:embed/>
                  </p:oleObj>
                </mc:Choice>
                <mc:Fallback>
                  <p:oleObj name="公式" r:id="rId22" imgW="152280" imgH="13968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1" y="1504"/>
                          <a:ext cx="297"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07" name="Text Box 31"/>
            <p:cNvSpPr txBox="1">
              <a:spLocks noChangeArrowheads="1"/>
            </p:cNvSpPr>
            <p:nvPr/>
          </p:nvSpPr>
          <p:spPr bwMode="auto">
            <a:xfrm>
              <a:off x="3702" y="190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a:latin typeface="Times New Roman" panose="02020603050405020304" pitchFamily="18" charset="0"/>
                </a:rPr>
                <a:t>0</a:t>
              </a:r>
            </a:p>
          </p:txBody>
        </p:sp>
      </p:grpSp>
      <p:grpSp>
        <p:nvGrpSpPr>
          <p:cNvPr id="203808" name="Group 32"/>
          <p:cNvGrpSpPr>
            <a:grpSpLocks/>
          </p:cNvGrpSpPr>
          <p:nvPr/>
        </p:nvGrpSpPr>
        <p:grpSpPr bwMode="auto">
          <a:xfrm>
            <a:off x="927100" y="3081338"/>
            <a:ext cx="2481263" cy="1292225"/>
            <a:chOff x="485" y="1901"/>
            <a:chExt cx="1696" cy="878"/>
          </a:xfrm>
        </p:grpSpPr>
        <p:graphicFrame>
          <p:nvGraphicFramePr>
            <p:cNvPr id="203809" name="Object 33"/>
            <p:cNvGraphicFramePr>
              <a:graphicFrameLocks noChangeAspect="1"/>
            </p:cNvGraphicFramePr>
            <p:nvPr/>
          </p:nvGraphicFramePr>
          <p:xfrm>
            <a:off x="867" y="2249"/>
            <a:ext cx="413" cy="530"/>
          </p:xfrm>
          <a:graphic>
            <a:graphicData uri="http://schemas.openxmlformats.org/presentationml/2006/ole">
              <mc:AlternateContent xmlns:mc="http://schemas.openxmlformats.org/markup-compatibility/2006">
                <mc:Choice xmlns:v="urn:schemas-microsoft-com:vml" Requires="v">
                  <p:oleObj spid="_x0000_s204005" name="公式" r:id="rId23" imgW="228600" imgH="228600" progId="Equation.3">
                    <p:embed/>
                  </p:oleObj>
                </mc:Choice>
                <mc:Fallback>
                  <p:oleObj name="公式" r:id="rId23" imgW="228600" imgH="228600"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7" y="2249"/>
                          <a:ext cx="413"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3810" name="Group 34"/>
            <p:cNvGrpSpPr>
              <a:grpSpLocks/>
            </p:cNvGrpSpPr>
            <p:nvPr/>
          </p:nvGrpSpPr>
          <p:grpSpPr bwMode="auto">
            <a:xfrm>
              <a:off x="485" y="1901"/>
              <a:ext cx="1696" cy="810"/>
              <a:chOff x="449" y="1913"/>
              <a:chExt cx="1696" cy="810"/>
            </a:xfrm>
          </p:grpSpPr>
          <p:sp>
            <p:nvSpPr>
              <p:cNvPr id="203811" name="Text Box 35"/>
              <p:cNvSpPr txBox="1">
                <a:spLocks noChangeArrowheads="1"/>
              </p:cNvSpPr>
              <p:nvPr/>
            </p:nvSpPr>
            <p:spPr bwMode="auto">
              <a:xfrm>
                <a:off x="449" y="2370"/>
                <a:ext cx="495"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a:latin typeface="Times New Roman" panose="02020603050405020304" pitchFamily="18" charset="0"/>
                  </a:rPr>
                  <a:t>0 ~ </a:t>
                </a:r>
              </a:p>
            </p:txBody>
          </p:sp>
          <p:sp>
            <p:nvSpPr>
              <p:cNvPr id="203812" name="Text Box 36"/>
              <p:cNvSpPr txBox="1">
                <a:spLocks noChangeArrowheads="1"/>
              </p:cNvSpPr>
              <p:nvPr/>
            </p:nvSpPr>
            <p:spPr bwMode="auto">
              <a:xfrm>
                <a:off x="1287" y="2344"/>
                <a:ext cx="858"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2800" b="1">
                    <a:latin typeface="Times New Roman" panose="02020603050405020304" pitchFamily="18" charset="0"/>
                  </a:rPr>
                  <a:t>：带宽</a:t>
                </a:r>
              </a:p>
            </p:txBody>
          </p:sp>
          <p:graphicFrame>
            <p:nvGraphicFramePr>
              <p:cNvPr id="203813" name="Object 37"/>
              <p:cNvGraphicFramePr>
                <a:graphicFrameLocks noChangeAspect="1"/>
              </p:cNvGraphicFramePr>
              <p:nvPr/>
            </p:nvGraphicFramePr>
            <p:xfrm>
              <a:off x="463" y="1913"/>
              <a:ext cx="478" cy="530"/>
            </p:xfrm>
            <a:graphic>
              <a:graphicData uri="http://schemas.openxmlformats.org/presentationml/2006/ole">
                <mc:AlternateContent xmlns:mc="http://schemas.openxmlformats.org/markup-compatibility/2006">
                  <mc:Choice xmlns:v="urn:schemas-microsoft-com:vml" Requires="v">
                    <p:oleObj spid="_x0000_s204006" name="公式" r:id="rId25" imgW="266400" imgH="228600" progId="Equation.3">
                      <p:embed/>
                    </p:oleObj>
                  </mc:Choice>
                  <mc:Fallback>
                    <p:oleObj name="公式" r:id="rId25" imgW="266400" imgH="22860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3" y="1913"/>
                            <a:ext cx="47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14" name="Text Box 38"/>
              <p:cNvSpPr txBox="1">
                <a:spLocks noChangeArrowheads="1"/>
              </p:cNvSpPr>
              <p:nvPr/>
            </p:nvSpPr>
            <p:spPr bwMode="auto">
              <a:xfrm>
                <a:off x="780" y="1972"/>
                <a:ext cx="1347"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2800" b="1">
                    <a:latin typeface="Times New Roman" panose="02020603050405020304" pitchFamily="18" charset="0"/>
                  </a:rPr>
                  <a:t>：截止频率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3794"/>
                                        </p:tgtEl>
                                        <p:attrNameLst>
                                          <p:attrName>style.visibility</p:attrName>
                                        </p:attrNameLst>
                                      </p:cBhvr>
                                      <p:to>
                                        <p:strVal val="visible"/>
                                      </p:to>
                                    </p:set>
                                    <p:animEffect transition="in" filter="box(out)">
                                      <p:cBhvr>
                                        <p:cTn id="7" dur="500"/>
                                        <p:tgtEl>
                                          <p:spTgt spid="2037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3797"/>
                                        </p:tgtEl>
                                        <p:attrNameLst>
                                          <p:attrName>style.visibility</p:attrName>
                                        </p:attrNameLst>
                                      </p:cBhvr>
                                      <p:to>
                                        <p:strVal val="visible"/>
                                      </p:to>
                                    </p:set>
                                    <p:animEffect transition="in" filter="box(out)">
                                      <p:cBhvr>
                                        <p:cTn id="12" dur="500"/>
                                        <p:tgtEl>
                                          <p:spTgt spid="20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03808"/>
                                        </p:tgtEl>
                                        <p:attrNameLst>
                                          <p:attrName>style.visibility</p:attrName>
                                        </p:attrNameLst>
                                      </p:cBhvr>
                                      <p:to>
                                        <p:strVal val="visible"/>
                                      </p:to>
                                    </p:set>
                                    <p:animEffect transition="in" filter="blinds(vertical)">
                                      <p:cBhvr>
                                        <p:cTn id="17" dur="500"/>
                                        <p:tgtEl>
                                          <p:spTgt spid="2038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3791"/>
                                        </p:tgtEl>
                                        <p:attrNameLst>
                                          <p:attrName>style.visibility</p:attrName>
                                        </p:attrNameLst>
                                      </p:cBhvr>
                                      <p:to>
                                        <p:strVal val="visible"/>
                                      </p:to>
                                    </p:set>
                                    <p:animEffect transition="in" filter="blinds(horizontal)">
                                      <p:cBhvr>
                                        <p:cTn id="22" dur="500"/>
                                        <p:tgtEl>
                                          <p:spTgt spid="2037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3780"/>
                                        </p:tgtEl>
                                        <p:attrNameLst>
                                          <p:attrName>style.visibility</p:attrName>
                                        </p:attrNameLst>
                                      </p:cBhvr>
                                      <p:to>
                                        <p:strVal val="visible"/>
                                      </p:to>
                                    </p:set>
                                    <p:animEffect transition="in" filter="wipe(up)">
                                      <p:cBhvr>
                                        <p:cTn id="27" dur="500"/>
                                        <p:tgtEl>
                                          <p:spTgt spid="2037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03781"/>
                                        </p:tgtEl>
                                        <p:attrNameLst>
                                          <p:attrName>style.visibility</p:attrName>
                                        </p:attrNameLst>
                                      </p:cBhvr>
                                      <p:to>
                                        <p:strVal val="visible"/>
                                      </p:to>
                                    </p:set>
                                    <p:animEffect transition="in" filter="box(out)">
                                      <p:cBhvr>
                                        <p:cTn id="32" dur="500"/>
                                        <p:tgtEl>
                                          <p:spTgt spid="203781"/>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低通滤波器</a:t>
            </a:r>
          </a:p>
        </p:txBody>
      </p:sp>
      <p:grpSp>
        <p:nvGrpSpPr>
          <p:cNvPr id="204804" name="Group 4"/>
          <p:cNvGrpSpPr>
            <a:grpSpLocks/>
          </p:cNvGrpSpPr>
          <p:nvPr/>
        </p:nvGrpSpPr>
        <p:grpSpPr bwMode="auto">
          <a:xfrm>
            <a:off x="685800" y="1717675"/>
            <a:ext cx="7296150" cy="990600"/>
            <a:chOff x="456" y="828"/>
            <a:chExt cx="4596" cy="859"/>
          </a:xfrm>
        </p:grpSpPr>
        <p:sp>
          <p:nvSpPr>
            <p:cNvPr id="204805" name="Text Box 5"/>
            <p:cNvSpPr txBox="1">
              <a:spLocks noChangeArrowheads="1"/>
            </p:cNvSpPr>
            <p:nvPr/>
          </p:nvSpPr>
          <p:spPr bwMode="auto">
            <a:xfrm>
              <a:off x="456" y="1047"/>
              <a:ext cx="1466"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solidFill>
                    <a:srgbClr val="0000FF"/>
                  </a:solidFill>
                  <a:latin typeface="Times New Roman" panose="02020603050405020304" pitchFamily="18" charset="0"/>
                </a:rPr>
                <a:t>分贝数定义：</a:t>
              </a:r>
            </a:p>
          </p:txBody>
        </p:sp>
        <p:graphicFrame>
          <p:nvGraphicFramePr>
            <p:cNvPr id="204806" name="Object 6"/>
            <p:cNvGraphicFramePr>
              <a:graphicFrameLocks noChangeAspect="1"/>
            </p:cNvGraphicFramePr>
            <p:nvPr/>
          </p:nvGraphicFramePr>
          <p:xfrm>
            <a:off x="2076" y="828"/>
            <a:ext cx="2976" cy="859"/>
          </p:xfrm>
          <a:graphic>
            <a:graphicData uri="http://schemas.openxmlformats.org/presentationml/2006/ole">
              <mc:AlternateContent xmlns:mc="http://schemas.openxmlformats.org/markup-compatibility/2006">
                <mc:Choice xmlns:v="urn:schemas-microsoft-com:vml" Requires="v">
                  <p:oleObj spid="_x0000_s204969" name="公式" r:id="rId4" imgW="1485720" imgH="431640" progId="Equation.3">
                    <p:embed/>
                  </p:oleObj>
                </mc:Choice>
                <mc:Fallback>
                  <p:oleObj name="公式" r:id="rId4" imgW="148572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 y="828"/>
                          <a:ext cx="2976" cy="859"/>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807" name="Group 7"/>
          <p:cNvGrpSpPr>
            <a:grpSpLocks/>
          </p:cNvGrpSpPr>
          <p:nvPr/>
        </p:nvGrpSpPr>
        <p:grpSpPr bwMode="auto">
          <a:xfrm>
            <a:off x="628650" y="2822575"/>
            <a:ext cx="4573588" cy="1820863"/>
            <a:chOff x="444" y="1512"/>
            <a:chExt cx="3052" cy="1245"/>
          </a:xfrm>
        </p:grpSpPr>
        <p:sp>
          <p:nvSpPr>
            <p:cNvPr id="204808" name="Text Box 8"/>
            <p:cNvSpPr txBox="1">
              <a:spLocks noChangeArrowheads="1"/>
            </p:cNvSpPr>
            <p:nvPr/>
          </p:nvSpPr>
          <p:spPr bwMode="auto">
            <a:xfrm>
              <a:off x="444" y="1512"/>
              <a:ext cx="131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solidFill>
                    <a:srgbClr val="0000FF"/>
                  </a:solidFill>
                  <a:latin typeface="Times New Roman" panose="02020603050405020304" pitchFamily="18" charset="0"/>
                </a:rPr>
                <a:t>半功率点：</a:t>
              </a:r>
            </a:p>
          </p:txBody>
        </p:sp>
        <p:sp>
          <p:nvSpPr>
            <p:cNvPr id="204809" name="Text Box 9"/>
            <p:cNvSpPr txBox="1">
              <a:spLocks noChangeArrowheads="1"/>
            </p:cNvSpPr>
            <p:nvPr/>
          </p:nvSpPr>
          <p:spPr bwMode="auto">
            <a:xfrm>
              <a:off x="504" y="2025"/>
              <a:ext cx="226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latin typeface="Times New Roman" panose="02020603050405020304" pitchFamily="18" charset="0"/>
                </a:rPr>
                <a:t>当                        时，</a:t>
              </a:r>
            </a:p>
          </p:txBody>
        </p:sp>
        <p:graphicFrame>
          <p:nvGraphicFramePr>
            <p:cNvPr id="204810" name="Object 10"/>
            <p:cNvGraphicFramePr>
              <a:graphicFrameLocks noChangeAspect="1"/>
            </p:cNvGraphicFramePr>
            <p:nvPr/>
          </p:nvGraphicFramePr>
          <p:xfrm>
            <a:off x="890" y="1865"/>
            <a:ext cx="1108" cy="892"/>
          </p:xfrm>
          <a:graphic>
            <a:graphicData uri="http://schemas.openxmlformats.org/presentationml/2006/ole">
              <mc:AlternateContent xmlns:mc="http://schemas.openxmlformats.org/markup-compatibility/2006">
                <mc:Choice xmlns:v="urn:schemas-microsoft-com:vml" Requires="v">
                  <p:oleObj spid="_x0000_s204970" name="公式" r:id="rId6" imgW="609480" imgH="431640" progId="Equation.3">
                    <p:embed/>
                  </p:oleObj>
                </mc:Choice>
                <mc:Fallback>
                  <p:oleObj name="公式" r:id="rId6" imgW="609480" imgH="4316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 y="1865"/>
                          <a:ext cx="1108" cy="8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11" name="Object 11"/>
            <p:cNvGraphicFramePr>
              <a:graphicFrameLocks noChangeAspect="1"/>
            </p:cNvGraphicFramePr>
            <p:nvPr/>
          </p:nvGraphicFramePr>
          <p:xfrm>
            <a:off x="2524" y="1784"/>
            <a:ext cx="972" cy="914"/>
          </p:xfrm>
          <a:graphic>
            <a:graphicData uri="http://schemas.openxmlformats.org/presentationml/2006/ole">
              <mc:AlternateContent xmlns:mc="http://schemas.openxmlformats.org/markup-compatibility/2006">
                <mc:Choice xmlns:v="urn:schemas-microsoft-com:vml" Requires="v">
                  <p:oleObj spid="_x0000_s204971" name="公式" r:id="rId8" imgW="469800" imgH="431640" progId="Equation.3">
                    <p:embed/>
                  </p:oleObj>
                </mc:Choice>
                <mc:Fallback>
                  <p:oleObj name="公式" r:id="rId8" imgW="469800" imgH="4316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4" y="1784"/>
                          <a:ext cx="972" cy="91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12" name="Object 12"/>
          <p:cNvGraphicFramePr>
            <a:graphicFrameLocks noChangeAspect="1"/>
          </p:cNvGraphicFramePr>
          <p:nvPr/>
        </p:nvGraphicFramePr>
        <p:xfrm>
          <a:off x="1201738" y="4743450"/>
          <a:ext cx="3595687" cy="1619250"/>
        </p:xfrm>
        <a:graphic>
          <a:graphicData uri="http://schemas.openxmlformats.org/presentationml/2006/ole">
            <mc:AlternateContent xmlns:mc="http://schemas.openxmlformats.org/markup-compatibility/2006">
              <mc:Choice xmlns:v="urn:schemas-microsoft-com:vml" Requires="v">
                <p:oleObj spid="_x0000_s204972" name="公式" r:id="rId10" imgW="1218960" imgH="634680" progId="Equation.3">
                  <p:embed/>
                </p:oleObj>
              </mc:Choice>
              <mc:Fallback>
                <p:oleObj name="公式" r:id="rId10" imgW="1218960" imgH="6346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738" y="4743450"/>
                        <a:ext cx="3595687" cy="16192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13" name="Group 13"/>
          <p:cNvGrpSpPr>
            <a:grpSpLocks/>
          </p:cNvGrpSpPr>
          <p:nvPr/>
        </p:nvGrpSpPr>
        <p:grpSpPr bwMode="auto">
          <a:xfrm>
            <a:off x="701675" y="865188"/>
            <a:ext cx="7961313" cy="763587"/>
            <a:chOff x="351" y="103"/>
            <a:chExt cx="5015" cy="481"/>
          </a:xfrm>
        </p:grpSpPr>
        <p:graphicFrame>
          <p:nvGraphicFramePr>
            <p:cNvPr id="204814" name="Object 14"/>
            <p:cNvGraphicFramePr>
              <a:graphicFrameLocks noChangeAspect="1"/>
            </p:cNvGraphicFramePr>
            <p:nvPr/>
          </p:nvGraphicFramePr>
          <p:xfrm>
            <a:off x="1572" y="103"/>
            <a:ext cx="831" cy="481"/>
          </p:xfrm>
          <a:graphic>
            <a:graphicData uri="http://schemas.openxmlformats.org/presentationml/2006/ole">
              <mc:AlternateContent xmlns:mc="http://schemas.openxmlformats.org/markup-compatibility/2006">
                <mc:Choice xmlns:v="urn:schemas-microsoft-com:vml" Requires="v">
                  <p:oleObj spid="_x0000_s204973" name="公式" r:id="rId12" imgW="457200" imgH="228600" progId="Equation.3">
                    <p:embed/>
                  </p:oleObj>
                </mc:Choice>
                <mc:Fallback>
                  <p:oleObj name="公式" r:id="rId12" imgW="457200" imgH="2286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2" y="103"/>
                          <a:ext cx="831"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15" name="Text Box 15"/>
            <p:cNvSpPr txBox="1">
              <a:spLocks noChangeArrowheads="1"/>
            </p:cNvSpPr>
            <p:nvPr/>
          </p:nvSpPr>
          <p:spPr bwMode="auto">
            <a:xfrm>
              <a:off x="351" y="184"/>
              <a:ext cx="1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2800" b="1">
                  <a:latin typeface="Times New Roman" panose="02020603050405020304" pitchFamily="18" charset="0"/>
                </a:rPr>
                <a:t>幅频特性上</a:t>
              </a:r>
            </a:p>
          </p:txBody>
        </p:sp>
        <p:sp>
          <p:nvSpPr>
            <p:cNvPr id="204816" name="Text Box 16"/>
            <p:cNvSpPr txBox="1">
              <a:spLocks noChangeArrowheads="1"/>
            </p:cNvSpPr>
            <p:nvPr/>
          </p:nvSpPr>
          <p:spPr bwMode="auto">
            <a:xfrm>
              <a:off x="2326" y="196"/>
              <a:ext cx="30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2800" b="1">
                  <a:latin typeface="Times New Roman" panose="02020603050405020304" pitchFamily="18" charset="0"/>
                </a:rPr>
                <a:t>时，叫 </a:t>
              </a:r>
              <a:r>
                <a:rPr kumimoji="1" lang="en-US" altLang="zh-CN" sz="2800" b="1">
                  <a:solidFill>
                    <a:srgbClr val="FF0000"/>
                  </a:solidFill>
                  <a:latin typeface="Times New Roman" panose="02020603050405020304" pitchFamily="18" charset="0"/>
                </a:rPr>
                <a:t>3 </a:t>
              </a:r>
              <a:r>
                <a:rPr kumimoji="1" lang="zh-CN" altLang="en-US" sz="2800" b="1">
                  <a:solidFill>
                    <a:srgbClr val="FF0000"/>
                  </a:solidFill>
                  <a:latin typeface="Times New Roman" panose="02020603050405020304" pitchFamily="18" charset="0"/>
                </a:rPr>
                <a:t>分贝点或半功率点</a:t>
              </a:r>
              <a:r>
                <a:rPr kumimoji="1" lang="zh-CN" altLang="en-US" sz="2800" b="1">
                  <a:latin typeface="Times New Roman" panose="02020603050405020304" pitchFamily="18" charset="0"/>
                </a:rPr>
                <a:t>。</a:t>
              </a:r>
            </a:p>
          </p:txBody>
        </p:sp>
      </p:grpSp>
      <p:grpSp>
        <p:nvGrpSpPr>
          <p:cNvPr id="204817" name="Group 17"/>
          <p:cNvGrpSpPr>
            <a:grpSpLocks/>
          </p:cNvGrpSpPr>
          <p:nvPr/>
        </p:nvGrpSpPr>
        <p:grpSpPr bwMode="auto">
          <a:xfrm>
            <a:off x="5829300" y="2800350"/>
            <a:ext cx="3314700" cy="3962400"/>
            <a:chOff x="3672" y="1764"/>
            <a:chExt cx="2088" cy="2496"/>
          </a:xfrm>
        </p:grpSpPr>
        <p:sp>
          <p:nvSpPr>
            <p:cNvPr id="204818" name="Line 18"/>
            <p:cNvSpPr>
              <a:spLocks noChangeShapeType="1"/>
            </p:cNvSpPr>
            <p:nvPr/>
          </p:nvSpPr>
          <p:spPr bwMode="auto">
            <a:xfrm>
              <a:off x="3672" y="1764"/>
              <a:ext cx="0" cy="2496"/>
            </a:xfrm>
            <a:prstGeom prst="line">
              <a:avLst/>
            </a:prstGeom>
            <a:noFill/>
            <a:ln w="38100" cap="rnd">
              <a:solidFill>
                <a:srgbClr val="FF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04819" name="Group 19"/>
            <p:cNvGrpSpPr>
              <a:grpSpLocks/>
            </p:cNvGrpSpPr>
            <p:nvPr/>
          </p:nvGrpSpPr>
          <p:grpSpPr bwMode="auto">
            <a:xfrm>
              <a:off x="3825" y="1968"/>
              <a:ext cx="1935" cy="2208"/>
              <a:chOff x="3825" y="1968"/>
              <a:chExt cx="1935" cy="2208"/>
            </a:xfrm>
          </p:grpSpPr>
          <p:sp>
            <p:nvSpPr>
              <p:cNvPr id="204820" name="Line 20"/>
              <p:cNvSpPr>
                <a:spLocks noChangeShapeType="1"/>
              </p:cNvSpPr>
              <p:nvPr/>
            </p:nvSpPr>
            <p:spPr bwMode="auto">
              <a:xfrm>
                <a:off x="4725" y="2602"/>
                <a:ext cx="0" cy="894"/>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1" name="Freeform 21"/>
              <p:cNvSpPr>
                <a:spLocks/>
              </p:cNvSpPr>
              <p:nvPr/>
            </p:nvSpPr>
            <p:spPr bwMode="auto">
              <a:xfrm>
                <a:off x="4245" y="2469"/>
                <a:ext cx="1377" cy="978"/>
              </a:xfrm>
              <a:custGeom>
                <a:avLst/>
                <a:gdLst>
                  <a:gd name="T0" fmla="*/ 0 w 1440"/>
                  <a:gd name="T1" fmla="*/ 0 h 912"/>
                  <a:gd name="T2" fmla="*/ 528 w 1440"/>
                  <a:gd name="T3" fmla="*/ 144 h 912"/>
                  <a:gd name="T4" fmla="*/ 816 w 1440"/>
                  <a:gd name="T5" fmla="*/ 672 h 912"/>
                  <a:gd name="T6" fmla="*/ 1008 w 1440"/>
                  <a:gd name="T7" fmla="*/ 816 h 912"/>
                  <a:gd name="T8" fmla="*/ 1440 w 1440"/>
                  <a:gd name="T9" fmla="*/ 912 h 912"/>
                </a:gdLst>
                <a:ahLst/>
                <a:cxnLst>
                  <a:cxn ang="0">
                    <a:pos x="T0" y="T1"/>
                  </a:cxn>
                  <a:cxn ang="0">
                    <a:pos x="T2" y="T3"/>
                  </a:cxn>
                  <a:cxn ang="0">
                    <a:pos x="T4" y="T5"/>
                  </a:cxn>
                  <a:cxn ang="0">
                    <a:pos x="T6" y="T7"/>
                  </a:cxn>
                  <a:cxn ang="0">
                    <a:pos x="T8" y="T9"/>
                  </a:cxn>
                </a:cxnLst>
                <a:rect l="0" t="0" r="r" b="b"/>
                <a:pathLst>
                  <a:path w="1440" h="912">
                    <a:moveTo>
                      <a:pt x="0" y="0"/>
                    </a:moveTo>
                    <a:cubicBezTo>
                      <a:pt x="196" y="16"/>
                      <a:pt x="392" y="32"/>
                      <a:pt x="528" y="144"/>
                    </a:cubicBezTo>
                    <a:cubicBezTo>
                      <a:pt x="664" y="256"/>
                      <a:pt x="736" y="560"/>
                      <a:pt x="816" y="672"/>
                    </a:cubicBezTo>
                    <a:cubicBezTo>
                      <a:pt x="896" y="784"/>
                      <a:pt x="904" y="776"/>
                      <a:pt x="1008" y="816"/>
                    </a:cubicBezTo>
                    <a:cubicBezTo>
                      <a:pt x="1112" y="856"/>
                      <a:pt x="1276" y="884"/>
                      <a:pt x="1440" y="912"/>
                    </a:cubicBezTo>
                  </a:path>
                </a:pathLst>
              </a:custGeom>
              <a:noFill/>
              <a:ln w="762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2" name="Text Box 22"/>
              <p:cNvSpPr txBox="1">
                <a:spLocks noChangeArrowheads="1"/>
              </p:cNvSpPr>
              <p:nvPr/>
            </p:nvSpPr>
            <p:spPr bwMode="auto">
              <a:xfrm>
                <a:off x="4050" y="227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en-US" altLang="zh-CN" sz="2800" b="1">
                    <a:latin typeface="Times New Roman" panose="02020603050405020304" pitchFamily="18" charset="0"/>
                  </a:rPr>
                  <a:t>1</a:t>
                </a:r>
              </a:p>
            </p:txBody>
          </p:sp>
          <p:graphicFrame>
            <p:nvGraphicFramePr>
              <p:cNvPr id="204823" name="Object 23"/>
              <p:cNvGraphicFramePr>
                <a:graphicFrameLocks noChangeAspect="1"/>
              </p:cNvGraphicFramePr>
              <p:nvPr/>
            </p:nvGraphicFramePr>
            <p:xfrm>
              <a:off x="4454" y="3478"/>
              <a:ext cx="741" cy="698"/>
            </p:xfrm>
            <a:graphic>
              <a:graphicData uri="http://schemas.openxmlformats.org/presentationml/2006/ole">
                <mc:AlternateContent xmlns:mc="http://schemas.openxmlformats.org/markup-compatibility/2006">
                  <mc:Choice xmlns:v="urn:schemas-microsoft-com:vml" Requires="v">
                    <p:oleObj spid="_x0000_s204974" name="公式" r:id="rId14" imgW="596880" imgH="393480" progId="Equation.3">
                      <p:embed/>
                    </p:oleObj>
                  </mc:Choice>
                  <mc:Fallback>
                    <p:oleObj name="公式" r:id="rId14" imgW="596880" imgH="39348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54" y="3478"/>
                            <a:ext cx="741" cy="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24" name="Object 24"/>
              <p:cNvGraphicFramePr>
                <a:graphicFrameLocks noChangeAspect="1"/>
              </p:cNvGraphicFramePr>
              <p:nvPr/>
            </p:nvGraphicFramePr>
            <p:xfrm>
              <a:off x="3825" y="2452"/>
              <a:ext cx="355" cy="538"/>
            </p:xfrm>
            <a:graphic>
              <a:graphicData uri="http://schemas.openxmlformats.org/presentationml/2006/ole">
                <mc:AlternateContent xmlns:mc="http://schemas.openxmlformats.org/markup-compatibility/2006">
                  <mc:Choice xmlns:v="urn:schemas-microsoft-com:vml" Requires="v">
                    <p:oleObj spid="_x0000_s204975" name="公式" r:id="rId16" imgW="368280" imgH="342720" progId="Equation.3">
                      <p:embed/>
                    </p:oleObj>
                  </mc:Choice>
                  <mc:Fallback>
                    <p:oleObj name="公式" r:id="rId16" imgW="368280" imgH="34272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5" y="2452"/>
                            <a:ext cx="355"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25" name="Object 25"/>
              <p:cNvGraphicFramePr>
                <a:graphicFrameLocks noChangeAspect="1"/>
              </p:cNvGraphicFramePr>
              <p:nvPr/>
            </p:nvGraphicFramePr>
            <p:xfrm>
              <a:off x="4248" y="1998"/>
              <a:ext cx="586" cy="400"/>
            </p:xfrm>
            <a:graphic>
              <a:graphicData uri="http://schemas.openxmlformats.org/presentationml/2006/ole">
                <mc:AlternateContent xmlns:mc="http://schemas.openxmlformats.org/markup-compatibility/2006">
                  <mc:Choice xmlns:v="urn:schemas-microsoft-com:vml" Requires="v">
                    <p:oleObj spid="_x0000_s204976" name="Equation" r:id="rId18" imgW="419040" imgH="253800" progId="Equation.DSMT4">
                      <p:embed/>
                    </p:oleObj>
                  </mc:Choice>
                  <mc:Fallback>
                    <p:oleObj name="Equation" r:id="rId18" imgW="419040" imgH="253800"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8" y="1998"/>
                            <a:ext cx="586"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26" name="Line 26"/>
              <p:cNvSpPr>
                <a:spLocks noChangeShapeType="1"/>
              </p:cNvSpPr>
              <p:nvPr/>
            </p:nvSpPr>
            <p:spPr bwMode="auto">
              <a:xfrm>
                <a:off x="4245" y="3499"/>
                <a:ext cx="151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7" name="Line 27"/>
              <p:cNvSpPr>
                <a:spLocks noChangeShapeType="1"/>
              </p:cNvSpPr>
              <p:nvPr/>
            </p:nvSpPr>
            <p:spPr bwMode="auto">
              <a:xfrm flipV="1">
                <a:off x="4245" y="2264"/>
                <a:ext cx="0" cy="12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8" name="Line 28"/>
              <p:cNvSpPr>
                <a:spLocks noChangeShapeType="1"/>
              </p:cNvSpPr>
              <p:nvPr/>
            </p:nvSpPr>
            <p:spPr bwMode="auto">
              <a:xfrm flipV="1">
                <a:off x="4245" y="2624"/>
                <a:ext cx="505"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4829" name="Object 29"/>
              <p:cNvGraphicFramePr>
                <a:graphicFrameLocks noChangeAspect="1"/>
              </p:cNvGraphicFramePr>
              <p:nvPr/>
            </p:nvGraphicFramePr>
            <p:xfrm>
              <a:off x="5415" y="3102"/>
              <a:ext cx="266" cy="276"/>
            </p:xfrm>
            <a:graphic>
              <a:graphicData uri="http://schemas.openxmlformats.org/presentationml/2006/ole">
                <mc:AlternateContent xmlns:mc="http://schemas.openxmlformats.org/markup-compatibility/2006">
                  <mc:Choice xmlns:v="urn:schemas-microsoft-com:vml" Requires="v">
                    <p:oleObj spid="_x0000_s204977" name="公式" r:id="rId20" imgW="152280" imgH="139680" progId="Equation.3">
                      <p:embed/>
                    </p:oleObj>
                  </mc:Choice>
                  <mc:Fallback>
                    <p:oleObj name="公式" r:id="rId20" imgW="152280" imgH="139680"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15" y="3102"/>
                            <a:ext cx="26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30" name="Oval 30"/>
              <p:cNvSpPr>
                <a:spLocks noChangeArrowheads="1"/>
              </p:cNvSpPr>
              <p:nvPr/>
            </p:nvSpPr>
            <p:spPr bwMode="auto">
              <a:xfrm flipV="1">
                <a:off x="4707" y="2607"/>
                <a:ext cx="71" cy="47"/>
              </a:xfrm>
              <a:prstGeom prst="ellipse">
                <a:avLst/>
              </a:prstGeom>
              <a:solidFill>
                <a:schemeClr val="tx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831" name="Group 31"/>
              <p:cNvGrpSpPr>
                <a:grpSpLocks/>
              </p:cNvGrpSpPr>
              <p:nvPr/>
            </p:nvGrpSpPr>
            <p:grpSpPr bwMode="auto">
              <a:xfrm>
                <a:off x="4992" y="1968"/>
                <a:ext cx="672" cy="600"/>
                <a:chOff x="4992" y="1968"/>
                <a:chExt cx="672" cy="600"/>
              </a:xfrm>
            </p:grpSpPr>
            <p:sp>
              <p:nvSpPr>
                <p:cNvPr id="204832" name="AutoShape 32"/>
                <p:cNvSpPr>
                  <a:spLocks noChangeArrowheads="1"/>
                </p:cNvSpPr>
                <p:nvPr/>
              </p:nvSpPr>
              <p:spPr bwMode="auto">
                <a:xfrm>
                  <a:off x="4992" y="1968"/>
                  <a:ext cx="672" cy="600"/>
                </a:xfrm>
                <a:prstGeom prst="wedgeEllipseCallout">
                  <a:avLst>
                    <a:gd name="adj1" fmla="val -76787"/>
                    <a:gd name="adj2" fmla="val 54833"/>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lnSpc>
                      <a:spcPct val="100000"/>
                    </a:lnSpc>
                    <a:spcBef>
                      <a:spcPct val="0"/>
                    </a:spcBef>
                  </a:pPr>
                  <a:endParaRPr kumimoji="1" lang="zh-CN" altLang="en-US" sz="2800" b="1">
                    <a:latin typeface="Times New Roman" panose="02020603050405020304" pitchFamily="18" charset="0"/>
                  </a:endParaRPr>
                </a:p>
              </p:txBody>
            </p:sp>
            <p:sp>
              <p:nvSpPr>
                <p:cNvPr id="204833" name="Text Box 33"/>
                <p:cNvSpPr txBox="1">
                  <a:spLocks noChangeArrowheads="1"/>
                </p:cNvSpPr>
                <p:nvPr/>
              </p:nvSpPr>
              <p:spPr bwMode="auto">
                <a:xfrm>
                  <a:off x="5078" y="2017"/>
                  <a:ext cx="504"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eaLnBrk="1" hangingPunct="1">
                    <a:lnSpc>
                      <a:spcPct val="100000"/>
                    </a:lnSpc>
                    <a:spcBef>
                      <a:spcPct val="0"/>
                    </a:spcBef>
                  </a:pPr>
                  <a:r>
                    <a:rPr kumimoji="1" lang="zh-CN" altLang="en-US" sz="2400" b="1">
                      <a:solidFill>
                        <a:srgbClr val="FF0000"/>
                      </a:solidFill>
                      <a:latin typeface="Times New Roman" panose="02020603050405020304" pitchFamily="18" charset="0"/>
                    </a:rPr>
                    <a:t>三分</a:t>
                  </a:r>
                </a:p>
                <a:p>
                  <a:pPr algn="l" eaLnBrk="1" hangingPunct="1">
                    <a:lnSpc>
                      <a:spcPct val="100000"/>
                    </a:lnSpc>
                    <a:spcBef>
                      <a:spcPct val="0"/>
                    </a:spcBef>
                  </a:pPr>
                  <a:r>
                    <a:rPr kumimoji="1" lang="zh-CN" altLang="en-US" sz="2400" b="1">
                      <a:solidFill>
                        <a:srgbClr val="FF0000"/>
                      </a:solidFill>
                      <a:latin typeface="Times New Roman" panose="02020603050405020304" pitchFamily="18" charset="0"/>
                    </a:rPr>
                    <a:t>贝点</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4817"/>
                                        </p:tgtEl>
                                        <p:attrNameLst>
                                          <p:attrName>style.visibility</p:attrName>
                                        </p:attrNameLst>
                                      </p:cBhvr>
                                      <p:to>
                                        <p:strVal val="visible"/>
                                      </p:to>
                                    </p:set>
                                    <p:animEffect transition="in" filter="box(out)">
                                      <p:cBhvr>
                                        <p:cTn id="7" dur="500"/>
                                        <p:tgtEl>
                                          <p:spTgt spid="20481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04"/>
                                        </p:tgtEl>
                                        <p:attrNameLst>
                                          <p:attrName>style.visibility</p:attrName>
                                        </p:attrNameLst>
                                      </p:cBhvr>
                                      <p:to>
                                        <p:strVal val="visible"/>
                                      </p:to>
                                    </p:set>
                                    <p:animEffect transition="in" filter="wipe(left)">
                                      <p:cBhvr>
                                        <p:cTn id="12" dur="500"/>
                                        <p:tgtEl>
                                          <p:spTgt spid="204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4807"/>
                                        </p:tgtEl>
                                        <p:attrNameLst>
                                          <p:attrName>style.visibility</p:attrName>
                                        </p:attrNameLst>
                                      </p:cBhvr>
                                      <p:to>
                                        <p:strVal val="visible"/>
                                      </p:to>
                                    </p:set>
                                    <p:animEffect transition="in" filter="box(out)">
                                      <p:cBhvr>
                                        <p:cTn id="17" dur="500"/>
                                        <p:tgtEl>
                                          <p:spTgt spid="204807"/>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04812"/>
                                        </p:tgtEl>
                                        <p:attrNameLst>
                                          <p:attrName>style.visibility</p:attrName>
                                        </p:attrNameLst>
                                      </p:cBhvr>
                                      <p:to>
                                        <p:strVal val="visible"/>
                                      </p:to>
                                    </p:set>
                                    <p:animEffect transition="in" filter="box(out)">
                                      <p:cBhvr>
                                        <p:cTn id="22" dur="500"/>
                                        <p:tgtEl>
                                          <p:spTgt spid="20481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高通滤波器</a:t>
            </a:r>
          </a:p>
        </p:txBody>
      </p:sp>
      <p:grpSp>
        <p:nvGrpSpPr>
          <p:cNvPr id="205828" name="Group 4"/>
          <p:cNvGrpSpPr>
            <a:grpSpLocks/>
          </p:cNvGrpSpPr>
          <p:nvPr/>
        </p:nvGrpSpPr>
        <p:grpSpPr bwMode="auto">
          <a:xfrm>
            <a:off x="2632075" y="1798638"/>
            <a:ext cx="4937125" cy="2247900"/>
            <a:chOff x="1296" y="684"/>
            <a:chExt cx="3446" cy="1740"/>
          </a:xfrm>
        </p:grpSpPr>
        <p:sp>
          <p:nvSpPr>
            <p:cNvPr id="205829" name="Rectangle 5"/>
            <p:cNvSpPr>
              <a:spLocks noChangeArrowheads="1"/>
            </p:cNvSpPr>
            <p:nvPr/>
          </p:nvSpPr>
          <p:spPr bwMode="auto">
            <a:xfrm>
              <a:off x="2165" y="684"/>
              <a:ext cx="1430" cy="1740"/>
            </a:xfrm>
            <a:prstGeom prst="rect">
              <a:avLst/>
            </a:prstGeom>
            <a:solidFill>
              <a:schemeClr val="bg1"/>
            </a:solidFill>
            <a:ln w="3810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830" name="Group 6"/>
            <p:cNvGrpSpPr>
              <a:grpSpLocks/>
            </p:cNvGrpSpPr>
            <p:nvPr/>
          </p:nvGrpSpPr>
          <p:grpSpPr bwMode="auto">
            <a:xfrm rot="-5400000">
              <a:off x="2447" y="937"/>
              <a:ext cx="316" cy="94"/>
              <a:chOff x="3035" y="1561"/>
              <a:chExt cx="316" cy="94"/>
            </a:xfrm>
          </p:grpSpPr>
          <p:sp>
            <p:nvSpPr>
              <p:cNvPr id="205831" name="Line 7"/>
              <p:cNvSpPr>
                <a:spLocks noChangeShapeType="1"/>
              </p:cNvSpPr>
              <p:nvPr/>
            </p:nvSpPr>
            <p:spPr bwMode="auto">
              <a:xfrm>
                <a:off x="3035" y="1561"/>
                <a:ext cx="3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Line 8"/>
              <p:cNvSpPr>
                <a:spLocks noChangeShapeType="1"/>
              </p:cNvSpPr>
              <p:nvPr/>
            </p:nvSpPr>
            <p:spPr bwMode="auto">
              <a:xfrm>
                <a:off x="3035" y="1655"/>
                <a:ext cx="3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5833" name="Line 9"/>
            <p:cNvSpPr>
              <a:spLocks noChangeShapeType="1"/>
            </p:cNvSpPr>
            <p:nvPr/>
          </p:nvSpPr>
          <p:spPr bwMode="auto">
            <a:xfrm flipV="1">
              <a:off x="3193" y="1000"/>
              <a:ext cx="0" cy="5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4" name="Line 10"/>
            <p:cNvSpPr>
              <a:spLocks noChangeShapeType="1"/>
            </p:cNvSpPr>
            <p:nvPr/>
          </p:nvSpPr>
          <p:spPr bwMode="auto">
            <a:xfrm flipV="1">
              <a:off x="3193" y="1655"/>
              <a:ext cx="0" cy="56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5" name="Line 11"/>
            <p:cNvSpPr>
              <a:spLocks noChangeShapeType="1"/>
            </p:cNvSpPr>
            <p:nvPr/>
          </p:nvSpPr>
          <p:spPr bwMode="auto">
            <a:xfrm>
              <a:off x="2640" y="1000"/>
              <a:ext cx="18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6" name="Line 12"/>
            <p:cNvSpPr>
              <a:spLocks noChangeShapeType="1"/>
            </p:cNvSpPr>
            <p:nvPr/>
          </p:nvSpPr>
          <p:spPr bwMode="auto">
            <a:xfrm>
              <a:off x="1296" y="2216"/>
              <a:ext cx="316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7" name="Line 13"/>
            <p:cNvSpPr>
              <a:spLocks noChangeShapeType="1"/>
            </p:cNvSpPr>
            <p:nvPr/>
          </p:nvSpPr>
          <p:spPr bwMode="auto">
            <a:xfrm>
              <a:off x="1296" y="1281"/>
              <a:ext cx="0" cy="6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8" name="Line 14"/>
            <p:cNvSpPr>
              <a:spLocks noChangeShapeType="1"/>
            </p:cNvSpPr>
            <p:nvPr/>
          </p:nvSpPr>
          <p:spPr bwMode="auto">
            <a:xfrm>
              <a:off x="4299" y="1281"/>
              <a:ext cx="0" cy="6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5839" name="Object 15"/>
            <p:cNvGraphicFramePr>
              <a:graphicFrameLocks noChangeAspect="1"/>
            </p:cNvGraphicFramePr>
            <p:nvPr/>
          </p:nvGraphicFramePr>
          <p:xfrm>
            <a:off x="4378" y="1344"/>
            <a:ext cx="364" cy="443"/>
          </p:xfrm>
          <a:graphic>
            <a:graphicData uri="http://schemas.openxmlformats.org/presentationml/2006/ole">
              <mc:AlternateContent xmlns:mc="http://schemas.openxmlformats.org/markup-compatibility/2006">
                <mc:Choice xmlns:v="urn:schemas-microsoft-com:vml" Requires="v">
                  <p:oleObj spid="_x0000_s205926" name="公式" r:id="rId4" imgW="228600" imgH="241200" progId="Equation.3">
                    <p:embed/>
                  </p:oleObj>
                </mc:Choice>
                <mc:Fallback>
                  <p:oleObj name="公式" r:id="rId4" imgW="228600" imgH="2412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 y="1344"/>
                          <a:ext cx="36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40" name="Object 16"/>
            <p:cNvGraphicFramePr>
              <a:graphicFrameLocks noChangeAspect="1"/>
            </p:cNvGraphicFramePr>
            <p:nvPr/>
          </p:nvGraphicFramePr>
          <p:xfrm>
            <a:off x="1344" y="1344"/>
            <a:ext cx="426" cy="450"/>
          </p:xfrm>
          <a:graphic>
            <a:graphicData uri="http://schemas.openxmlformats.org/presentationml/2006/ole">
              <mc:AlternateContent xmlns:mc="http://schemas.openxmlformats.org/markup-compatibility/2006">
                <mc:Choice xmlns:v="urn:schemas-microsoft-com:vml" Requires="v">
                  <p:oleObj spid="_x0000_s205927" name="公式" r:id="rId6" imgW="190440" imgH="241200" progId="Equation.3">
                    <p:embed/>
                  </p:oleObj>
                </mc:Choice>
                <mc:Fallback>
                  <p:oleObj name="公式" r:id="rId6" imgW="190440" imgH="2412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1344"/>
                          <a:ext cx="426"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41" name="Object 17"/>
            <p:cNvGraphicFramePr>
              <a:graphicFrameLocks noChangeAspect="1"/>
            </p:cNvGraphicFramePr>
            <p:nvPr/>
          </p:nvGraphicFramePr>
          <p:xfrm>
            <a:off x="2812" y="1560"/>
            <a:ext cx="382" cy="344"/>
          </p:xfrm>
          <a:graphic>
            <a:graphicData uri="http://schemas.openxmlformats.org/presentationml/2006/ole">
              <mc:AlternateContent xmlns:mc="http://schemas.openxmlformats.org/markup-compatibility/2006">
                <mc:Choice xmlns:v="urn:schemas-microsoft-com:vml" Requires="v">
                  <p:oleObj spid="_x0000_s205928" name="公式" r:id="rId8" imgW="152280" imgH="164880" progId="Equation.3">
                    <p:embed/>
                  </p:oleObj>
                </mc:Choice>
                <mc:Fallback>
                  <p:oleObj name="公式" r:id="rId8" imgW="152280" imgH="16488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2" y="1560"/>
                          <a:ext cx="38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42" name="Object 18"/>
            <p:cNvGraphicFramePr>
              <a:graphicFrameLocks noChangeAspect="1"/>
            </p:cNvGraphicFramePr>
            <p:nvPr/>
          </p:nvGraphicFramePr>
          <p:xfrm>
            <a:off x="2412" y="1164"/>
            <a:ext cx="362" cy="353"/>
          </p:xfrm>
          <a:graphic>
            <a:graphicData uri="http://schemas.openxmlformats.org/presentationml/2006/ole">
              <mc:AlternateContent xmlns:mc="http://schemas.openxmlformats.org/markup-compatibility/2006">
                <mc:Choice xmlns:v="urn:schemas-microsoft-com:vml" Requires="v">
                  <p:oleObj spid="_x0000_s205929" name="公式" r:id="rId10" imgW="152280" imgH="177480" progId="Equation.3">
                    <p:embed/>
                  </p:oleObj>
                </mc:Choice>
                <mc:Fallback>
                  <p:oleObj name="公式" r:id="rId10" imgW="152280" imgH="17748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2" y="1164"/>
                          <a:ext cx="362"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43" name="Oval 19"/>
            <p:cNvSpPr>
              <a:spLocks noChangeArrowheads="1"/>
            </p:cNvSpPr>
            <p:nvPr/>
          </p:nvSpPr>
          <p:spPr bwMode="auto">
            <a:xfrm flipV="1">
              <a:off x="3164" y="2184"/>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4" name="Oval 20"/>
            <p:cNvSpPr>
              <a:spLocks noChangeArrowheads="1"/>
            </p:cNvSpPr>
            <p:nvPr/>
          </p:nvSpPr>
          <p:spPr bwMode="auto">
            <a:xfrm flipV="1">
              <a:off x="3164" y="960"/>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5" name="Line 21"/>
            <p:cNvSpPr>
              <a:spLocks noChangeShapeType="1"/>
            </p:cNvSpPr>
            <p:nvPr/>
          </p:nvSpPr>
          <p:spPr bwMode="auto">
            <a:xfrm flipH="1">
              <a:off x="1308" y="996"/>
              <a:ext cx="123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46" name="Rectangle 22"/>
            <p:cNvSpPr>
              <a:spLocks noChangeArrowheads="1"/>
            </p:cNvSpPr>
            <p:nvPr/>
          </p:nvSpPr>
          <p:spPr bwMode="auto">
            <a:xfrm>
              <a:off x="3144" y="1428"/>
              <a:ext cx="108" cy="31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5847" name="Text Box 23"/>
          <p:cNvSpPr txBox="1">
            <a:spLocks noChangeArrowheads="1"/>
          </p:cNvSpPr>
          <p:nvPr/>
        </p:nvSpPr>
        <p:spPr bwMode="auto">
          <a:xfrm>
            <a:off x="1473200" y="819150"/>
            <a:ext cx="6940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2800" b="1">
                <a:latin typeface="Times New Roman" panose="02020603050405020304" pitchFamily="18" charset="0"/>
              </a:rPr>
              <a:t>滤掉输入信号的低频成分，通过高频成分。</a:t>
            </a:r>
          </a:p>
        </p:txBody>
      </p:sp>
      <p:grpSp>
        <p:nvGrpSpPr>
          <p:cNvPr id="205848" name="Group 24"/>
          <p:cNvGrpSpPr>
            <a:grpSpLocks/>
          </p:cNvGrpSpPr>
          <p:nvPr/>
        </p:nvGrpSpPr>
        <p:grpSpPr bwMode="auto">
          <a:xfrm>
            <a:off x="1241425" y="4332288"/>
            <a:ext cx="6953250" cy="2085975"/>
            <a:chOff x="353" y="2796"/>
            <a:chExt cx="4704" cy="1524"/>
          </a:xfrm>
        </p:grpSpPr>
        <p:sp>
          <p:nvSpPr>
            <p:cNvPr id="205849" name="Text Box 25"/>
            <p:cNvSpPr txBox="1">
              <a:spLocks noChangeArrowheads="1"/>
            </p:cNvSpPr>
            <p:nvPr/>
          </p:nvSpPr>
          <p:spPr bwMode="auto">
            <a:xfrm>
              <a:off x="353" y="2796"/>
              <a:ext cx="2874"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zh-CN" altLang="en-US" sz="3200" b="1" u="sng">
                  <a:solidFill>
                    <a:srgbClr val="FF0000"/>
                  </a:solidFill>
                  <a:latin typeface="Times New Roman" panose="02020603050405020304" pitchFamily="18" charset="0"/>
                </a:rPr>
                <a:t>高通滤波器的传递函数</a:t>
              </a:r>
              <a:endParaRPr kumimoji="1" lang="zh-CN" altLang="en-US" sz="3200" b="1">
                <a:solidFill>
                  <a:srgbClr val="FF0000"/>
                </a:solidFill>
                <a:latin typeface="Times New Roman" panose="02020603050405020304" pitchFamily="18" charset="0"/>
              </a:endParaRPr>
            </a:p>
          </p:txBody>
        </p:sp>
        <p:graphicFrame>
          <p:nvGraphicFramePr>
            <p:cNvPr id="205850" name="Object 26"/>
            <p:cNvGraphicFramePr>
              <a:graphicFrameLocks noChangeAspect="1"/>
            </p:cNvGraphicFramePr>
            <p:nvPr/>
          </p:nvGraphicFramePr>
          <p:xfrm>
            <a:off x="613" y="3106"/>
            <a:ext cx="4444" cy="1214"/>
          </p:xfrm>
          <a:graphic>
            <a:graphicData uri="http://schemas.openxmlformats.org/presentationml/2006/ole">
              <mc:AlternateContent xmlns:mc="http://schemas.openxmlformats.org/markup-compatibility/2006">
                <mc:Choice xmlns:v="urn:schemas-microsoft-com:vml" Requires="v">
                  <p:oleObj spid="_x0000_s205930" name="Equation" r:id="rId12" imgW="2412720" imgH="647640" progId="Equation.DSMT4">
                    <p:embed/>
                  </p:oleObj>
                </mc:Choice>
                <mc:Fallback>
                  <p:oleObj name="Equation" r:id="rId12" imgW="2412720" imgH="647640" progId="Equation.DSMT4">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 y="3106"/>
                          <a:ext cx="4444" cy="1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47">
                                            <p:txEl>
                                              <p:pRg st="0" end="0"/>
                                            </p:txEl>
                                          </p:spTgt>
                                        </p:tgtEl>
                                        <p:attrNameLst>
                                          <p:attrName>style.visibility</p:attrName>
                                        </p:attrNameLst>
                                      </p:cBhvr>
                                      <p:to>
                                        <p:strVal val="visible"/>
                                      </p:to>
                                    </p:set>
                                    <p:animEffect transition="in" filter="wipe(left)">
                                      <p:cBhvr>
                                        <p:cTn id="7" dur="500"/>
                                        <p:tgtEl>
                                          <p:spTgt spid="2058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5828"/>
                                        </p:tgtEl>
                                        <p:attrNameLst>
                                          <p:attrName>style.visibility</p:attrName>
                                        </p:attrNameLst>
                                      </p:cBhvr>
                                      <p:to>
                                        <p:strVal val="visible"/>
                                      </p:to>
                                    </p:set>
                                    <p:animEffect transition="in" filter="box(out)">
                                      <p:cBhvr>
                                        <p:cTn id="12" dur="500"/>
                                        <p:tgtEl>
                                          <p:spTgt spid="205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5848"/>
                                        </p:tgtEl>
                                        <p:attrNameLst>
                                          <p:attrName>style.visibility</p:attrName>
                                        </p:attrNameLst>
                                      </p:cBhvr>
                                      <p:to>
                                        <p:strVal val="visible"/>
                                      </p:to>
                                    </p:set>
                                    <p:animEffect transition="in" filter="box(out)">
                                      <p:cBhvr>
                                        <p:cTn id="17" dur="500"/>
                                        <p:tgtEl>
                                          <p:spTgt spid="20584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066800" y="152400"/>
            <a:ext cx="6096000" cy="381000"/>
          </a:xfrm>
        </p:spPr>
        <p:txBody>
          <a:bodyPr/>
          <a:lstStyle/>
          <a:p>
            <a:r>
              <a:rPr lang="en-US" altLang="zh-CN" sz="2800" smtClean="0"/>
              <a:t>10.1 </a:t>
            </a:r>
            <a:r>
              <a:rPr lang="zh-CN" altLang="en-US" sz="2800" smtClean="0"/>
              <a:t>基本概念</a:t>
            </a:r>
          </a:p>
        </p:txBody>
      </p:sp>
      <p:sp>
        <p:nvSpPr>
          <p:cNvPr id="191491" name="Rectangle 3"/>
          <p:cNvSpPr>
            <a:spLocks noGrp="1" noChangeArrowheads="1"/>
          </p:cNvSpPr>
          <p:nvPr>
            <p:ph type="body" idx="1"/>
          </p:nvPr>
        </p:nvSpPr>
        <p:spPr>
          <a:xfrm>
            <a:off x="895350" y="638175"/>
            <a:ext cx="7772400" cy="5805488"/>
          </a:xfrm>
        </p:spPr>
        <p:txBody>
          <a:bodyPr/>
          <a:lstStyle/>
          <a:p>
            <a:r>
              <a:rPr kumimoji="1" lang="zh-CN" altLang="en-US" b="1" smtClean="0"/>
              <a:t>出现多个频率正弦激励大致可分为两种情况：</a:t>
            </a:r>
          </a:p>
          <a:p>
            <a:endParaRPr kumimoji="1" lang="zh-CN" altLang="en-US" sz="2000" b="1" smtClean="0"/>
          </a:p>
          <a:p>
            <a:r>
              <a:rPr kumimoji="1" lang="zh-CN" altLang="en-US" b="1" smtClean="0">
                <a:solidFill>
                  <a:schemeClr val="accent2"/>
                </a:solidFill>
              </a:rPr>
              <a:t>其一：</a:t>
            </a:r>
          </a:p>
          <a:p>
            <a:r>
              <a:rPr kumimoji="1" lang="zh-CN" altLang="en-US" b="1" smtClean="0">
                <a:latin typeface="宋体" panose="02010600030101010101" pitchFamily="2" charset="-122"/>
              </a:rPr>
              <a:t>  </a:t>
            </a:r>
            <a:r>
              <a:rPr kumimoji="1" lang="zh-CN" altLang="en-US" b="1" smtClean="0"/>
              <a:t>电路的激励原本为非正弦周期波，如方波、锯齿波等等。</a:t>
            </a:r>
          </a:p>
          <a:p>
            <a:r>
              <a:rPr kumimoji="1" lang="zh-CN" altLang="en-US" b="1" smtClean="0">
                <a:latin typeface="宋体" panose="02010600030101010101" pitchFamily="2" charset="-122"/>
              </a:rPr>
              <a:t>  </a:t>
            </a:r>
            <a:r>
              <a:rPr kumimoji="1" lang="zh-CN" altLang="en-US" b="1" smtClean="0"/>
              <a:t>非正弦周期信号可展为傅立叶级数。</a:t>
            </a:r>
          </a:p>
          <a:p>
            <a:endParaRPr kumimoji="1" lang="zh-CN" altLang="en-US" sz="2000" b="1" smtClean="0">
              <a:solidFill>
                <a:schemeClr val="accent2"/>
              </a:solidFill>
            </a:endParaRPr>
          </a:p>
          <a:p>
            <a:r>
              <a:rPr kumimoji="1" lang="zh-CN" altLang="en-US" b="1" smtClean="0">
                <a:solidFill>
                  <a:schemeClr val="accent2"/>
                </a:solidFill>
              </a:rPr>
              <a:t>其二：</a:t>
            </a:r>
          </a:p>
          <a:p>
            <a:r>
              <a:rPr kumimoji="1" lang="zh-CN" altLang="en-US" b="1" smtClean="0">
                <a:latin typeface="宋体" panose="02010600030101010101" pitchFamily="2" charset="-122"/>
              </a:rPr>
              <a:t>  </a:t>
            </a:r>
            <a:r>
              <a:rPr kumimoji="1" lang="zh-CN" altLang="en-US" b="1" smtClean="0"/>
              <a:t>电路的激励原本就是多个不同频率的正弦波。但频率之间不一定成整倍数关系。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高通滤波器</a:t>
            </a:r>
          </a:p>
        </p:txBody>
      </p:sp>
      <p:graphicFrame>
        <p:nvGraphicFramePr>
          <p:cNvPr id="206852" name="Object 4"/>
          <p:cNvGraphicFramePr>
            <a:graphicFrameLocks noChangeAspect="1"/>
          </p:cNvGraphicFramePr>
          <p:nvPr/>
        </p:nvGraphicFramePr>
        <p:xfrm>
          <a:off x="1133475" y="701675"/>
          <a:ext cx="6003925" cy="1639888"/>
        </p:xfrm>
        <a:graphic>
          <a:graphicData uri="http://schemas.openxmlformats.org/presentationml/2006/ole">
            <mc:AlternateContent xmlns:mc="http://schemas.openxmlformats.org/markup-compatibility/2006">
              <mc:Choice xmlns:v="urn:schemas-microsoft-com:vml" Requires="v">
                <p:oleObj spid="_x0000_s207047" name="Equation" r:id="rId4" imgW="2412720" imgH="647640" progId="Equation.DSMT4">
                  <p:embed/>
                </p:oleObj>
              </mc:Choice>
              <mc:Fallback>
                <p:oleObj name="Equation" r:id="rId4" imgW="2412720" imgH="647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475" y="701675"/>
                        <a:ext cx="6003925" cy="163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853" name="Group 5"/>
          <p:cNvGrpSpPr>
            <a:grpSpLocks/>
          </p:cNvGrpSpPr>
          <p:nvPr/>
        </p:nvGrpSpPr>
        <p:grpSpPr bwMode="auto">
          <a:xfrm>
            <a:off x="1150938" y="2303463"/>
            <a:ext cx="4011612" cy="1936750"/>
            <a:chOff x="328" y="1479"/>
            <a:chExt cx="2893" cy="1460"/>
          </a:xfrm>
        </p:grpSpPr>
        <p:sp>
          <p:nvSpPr>
            <p:cNvPr id="206854" name="Text Box 6"/>
            <p:cNvSpPr txBox="1">
              <a:spLocks noChangeArrowheads="1"/>
            </p:cNvSpPr>
            <p:nvPr/>
          </p:nvSpPr>
          <p:spPr bwMode="auto">
            <a:xfrm>
              <a:off x="370" y="1479"/>
              <a:ext cx="115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solidFill>
                    <a:srgbClr val="0000FF"/>
                  </a:solidFill>
                  <a:latin typeface="Times New Roman" panose="02020603050405020304" pitchFamily="18" charset="0"/>
                </a:rPr>
                <a:t>幅频特性</a:t>
              </a:r>
            </a:p>
          </p:txBody>
        </p:sp>
        <p:graphicFrame>
          <p:nvGraphicFramePr>
            <p:cNvPr id="206855" name="Object 7"/>
            <p:cNvGraphicFramePr>
              <a:graphicFrameLocks noChangeAspect="1"/>
            </p:cNvGraphicFramePr>
            <p:nvPr/>
          </p:nvGraphicFramePr>
          <p:xfrm>
            <a:off x="328" y="1941"/>
            <a:ext cx="2893" cy="998"/>
          </p:xfrm>
          <a:graphic>
            <a:graphicData uri="http://schemas.openxmlformats.org/presentationml/2006/ole">
              <mc:AlternateContent xmlns:mc="http://schemas.openxmlformats.org/markup-compatibility/2006">
                <mc:Choice xmlns:v="urn:schemas-microsoft-com:vml" Requires="v">
                  <p:oleObj spid="_x0000_s207048" name="Equation" r:id="rId6" imgW="1485720" imgH="507960" progId="Equation.DSMT4">
                    <p:embed/>
                  </p:oleObj>
                </mc:Choice>
                <mc:Fallback>
                  <p:oleObj name="Equation" r:id="rId6" imgW="1485720" imgH="50796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 y="1941"/>
                          <a:ext cx="2893" cy="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856" name="Group 8"/>
          <p:cNvGrpSpPr>
            <a:grpSpLocks/>
          </p:cNvGrpSpPr>
          <p:nvPr/>
        </p:nvGrpSpPr>
        <p:grpSpPr bwMode="auto">
          <a:xfrm>
            <a:off x="1025525" y="4919663"/>
            <a:ext cx="4041775" cy="1165225"/>
            <a:chOff x="362" y="3099"/>
            <a:chExt cx="2726" cy="835"/>
          </a:xfrm>
        </p:grpSpPr>
        <p:sp>
          <p:nvSpPr>
            <p:cNvPr id="206857" name="Text Box 9"/>
            <p:cNvSpPr txBox="1">
              <a:spLocks noChangeArrowheads="1"/>
            </p:cNvSpPr>
            <p:nvPr/>
          </p:nvSpPr>
          <p:spPr bwMode="auto">
            <a:xfrm>
              <a:off x="362" y="3099"/>
              <a:ext cx="108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800" b="1">
                  <a:solidFill>
                    <a:srgbClr val="0000FF"/>
                  </a:solidFill>
                  <a:latin typeface="Times New Roman" panose="02020603050405020304" pitchFamily="18" charset="0"/>
                </a:rPr>
                <a:t>相频特性</a:t>
              </a:r>
            </a:p>
          </p:txBody>
        </p:sp>
        <p:graphicFrame>
          <p:nvGraphicFramePr>
            <p:cNvPr id="206858" name="Object 10"/>
            <p:cNvGraphicFramePr>
              <a:graphicFrameLocks noChangeAspect="1"/>
            </p:cNvGraphicFramePr>
            <p:nvPr/>
          </p:nvGraphicFramePr>
          <p:xfrm>
            <a:off x="403" y="3449"/>
            <a:ext cx="2685" cy="485"/>
          </p:xfrm>
          <a:graphic>
            <a:graphicData uri="http://schemas.openxmlformats.org/presentationml/2006/ole">
              <mc:AlternateContent xmlns:mc="http://schemas.openxmlformats.org/markup-compatibility/2006">
                <mc:Choice xmlns:v="urn:schemas-microsoft-com:vml" Requires="v">
                  <p:oleObj spid="_x0000_s207049" name="公式" r:id="rId8" imgW="1523880" imgH="228600" progId="Equation.3">
                    <p:embed/>
                  </p:oleObj>
                </mc:Choice>
                <mc:Fallback>
                  <p:oleObj name="公式" r:id="rId8" imgW="1523880" imgH="2286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 y="3449"/>
                          <a:ext cx="2685"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859" name="Group 11"/>
          <p:cNvGrpSpPr>
            <a:grpSpLocks/>
          </p:cNvGrpSpPr>
          <p:nvPr/>
        </p:nvGrpSpPr>
        <p:grpSpPr bwMode="auto">
          <a:xfrm>
            <a:off x="5400675" y="2566988"/>
            <a:ext cx="3581400" cy="2427287"/>
            <a:chOff x="3317" y="1652"/>
            <a:chExt cx="2443" cy="1744"/>
          </a:xfrm>
        </p:grpSpPr>
        <p:sp>
          <p:nvSpPr>
            <p:cNvPr id="206860" name="Text Box 12"/>
            <p:cNvSpPr txBox="1">
              <a:spLocks noChangeArrowheads="1"/>
            </p:cNvSpPr>
            <p:nvPr/>
          </p:nvSpPr>
          <p:spPr bwMode="auto">
            <a:xfrm>
              <a:off x="5086" y="1938"/>
              <a:ext cx="23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en-US" altLang="zh-CN" sz="2400" b="1">
                  <a:latin typeface="Times New Roman" panose="02020603050405020304" pitchFamily="18" charset="0"/>
                </a:rPr>
                <a:t>1</a:t>
              </a:r>
            </a:p>
          </p:txBody>
        </p:sp>
        <p:graphicFrame>
          <p:nvGraphicFramePr>
            <p:cNvPr id="206861" name="Object 13"/>
            <p:cNvGraphicFramePr>
              <a:graphicFrameLocks noChangeAspect="1"/>
            </p:cNvGraphicFramePr>
            <p:nvPr/>
          </p:nvGraphicFramePr>
          <p:xfrm>
            <a:off x="4393" y="2819"/>
            <a:ext cx="734" cy="577"/>
          </p:xfrm>
          <a:graphic>
            <a:graphicData uri="http://schemas.openxmlformats.org/presentationml/2006/ole">
              <mc:AlternateContent xmlns:mc="http://schemas.openxmlformats.org/markup-compatibility/2006">
                <mc:Choice xmlns:v="urn:schemas-microsoft-com:vml" Requires="v">
                  <p:oleObj spid="_x0000_s207050" name="公式" r:id="rId10" imgW="596880" imgH="393480" progId="Equation.3">
                    <p:embed/>
                  </p:oleObj>
                </mc:Choice>
                <mc:Fallback>
                  <p:oleObj name="公式" r:id="rId10" imgW="596880" imgH="39348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3" y="2819"/>
                          <a:ext cx="734"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62" name="Object 14"/>
            <p:cNvGraphicFramePr>
              <a:graphicFrameLocks noChangeAspect="1"/>
            </p:cNvGraphicFramePr>
            <p:nvPr/>
          </p:nvGraphicFramePr>
          <p:xfrm>
            <a:off x="4775" y="2204"/>
            <a:ext cx="461" cy="517"/>
          </p:xfrm>
          <a:graphic>
            <a:graphicData uri="http://schemas.openxmlformats.org/presentationml/2006/ole">
              <mc:AlternateContent xmlns:mc="http://schemas.openxmlformats.org/markup-compatibility/2006">
                <mc:Choice xmlns:v="urn:schemas-microsoft-com:vml" Requires="v">
                  <p:oleObj spid="_x0000_s207051" name="公式" r:id="rId12" imgW="368280" imgH="342720" progId="Equation.3">
                    <p:embed/>
                  </p:oleObj>
                </mc:Choice>
                <mc:Fallback>
                  <p:oleObj name="公式" r:id="rId12" imgW="368280" imgH="34272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75" y="2204"/>
                          <a:ext cx="461"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63" name="Object 15"/>
            <p:cNvGraphicFramePr>
              <a:graphicFrameLocks noChangeAspect="1"/>
            </p:cNvGraphicFramePr>
            <p:nvPr/>
          </p:nvGraphicFramePr>
          <p:xfrm>
            <a:off x="3317" y="1652"/>
            <a:ext cx="715" cy="389"/>
          </p:xfrm>
          <a:graphic>
            <a:graphicData uri="http://schemas.openxmlformats.org/presentationml/2006/ole">
              <mc:AlternateContent xmlns:mc="http://schemas.openxmlformats.org/markup-compatibility/2006">
                <mc:Choice xmlns:v="urn:schemas-microsoft-com:vml" Requires="v">
                  <p:oleObj spid="_x0000_s207052" name="Equation" r:id="rId14" imgW="419040" imgH="253800" progId="Equation.DSMT4">
                    <p:embed/>
                  </p:oleObj>
                </mc:Choice>
                <mc:Fallback>
                  <p:oleObj name="Equation" r:id="rId14" imgW="419040" imgH="2538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7" y="1652"/>
                          <a:ext cx="715"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64" name="Line 16"/>
            <p:cNvSpPr>
              <a:spLocks noChangeShapeType="1"/>
            </p:cNvSpPr>
            <p:nvPr/>
          </p:nvSpPr>
          <p:spPr bwMode="auto">
            <a:xfrm>
              <a:off x="4005" y="2855"/>
              <a:ext cx="15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5" name="Line 17"/>
            <p:cNvSpPr>
              <a:spLocks noChangeShapeType="1"/>
            </p:cNvSpPr>
            <p:nvPr/>
          </p:nvSpPr>
          <p:spPr bwMode="auto">
            <a:xfrm flipV="1">
              <a:off x="4005" y="1821"/>
              <a:ext cx="0" cy="10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6" name="Line 18"/>
            <p:cNvSpPr>
              <a:spLocks noChangeShapeType="1"/>
            </p:cNvSpPr>
            <p:nvPr/>
          </p:nvSpPr>
          <p:spPr bwMode="auto">
            <a:xfrm flipV="1">
              <a:off x="4029" y="2315"/>
              <a:ext cx="637"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6867" name="Object 19"/>
            <p:cNvGraphicFramePr>
              <a:graphicFrameLocks noChangeAspect="1"/>
            </p:cNvGraphicFramePr>
            <p:nvPr/>
          </p:nvGraphicFramePr>
          <p:xfrm>
            <a:off x="5327" y="2491"/>
            <a:ext cx="433" cy="358"/>
          </p:xfrm>
          <a:graphic>
            <a:graphicData uri="http://schemas.openxmlformats.org/presentationml/2006/ole">
              <mc:AlternateContent xmlns:mc="http://schemas.openxmlformats.org/markup-compatibility/2006">
                <mc:Choice xmlns:v="urn:schemas-microsoft-com:vml" Requires="v">
                  <p:oleObj spid="_x0000_s207053" name="公式" r:id="rId16" imgW="152280" imgH="139680" progId="Equation.3">
                    <p:embed/>
                  </p:oleObj>
                </mc:Choice>
                <mc:Fallback>
                  <p:oleObj name="公式" r:id="rId16" imgW="152280" imgH="13968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7" y="2491"/>
                          <a:ext cx="433"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68" name="Freeform 20"/>
            <p:cNvSpPr>
              <a:spLocks/>
            </p:cNvSpPr>
            <p:nvPr/>
          </p:nvSpPr>
          <p:spPr bwMode="auto">
            <a:xfrm>
              <a:off x="4020" y="2109"/>
              <a:ext cx="960" cy="711"/>
            </a:xfrm>
            <a:custGeom>
              <a:avLst/>
              <a:gdLst>
                <a:gd name="T0" fmla="*/ 0 w 804"/>
                <a:gd name="T1" fmla="*/ 555 h 555"/>
                <a:gd name="T2" fmla="*/ 96 w 804"/>
                <a:gd name="T3" fmla="*/ 459 h 555"/>
                <a:gd name="T4" fmla="*/ 144 w 804"/>
                <a:gd name="T5" fmla="*/ 376 h 555"/>
                <a:gd name="T6" fmla="*/ 192 w 804"/>
                <a:gd name="T7" fmla="*/ 293 h 555"/>
                <a:gd name="T8" fmla="*/ 240 w 804"/>
                <a:gd name="T9" fmla="*/ 210 h 555"/>
                <a:gd name="T10" fmla="*/ 300 w 804"/>
                <a:gd name="T11" fmla="*/ 106 h 555"/>
                <a:gd name="T12" fmla="*/ 457 w 804"/>
                <a:gd name="T13" fmla="*/ 15 h 555"/>
                <a:gd name="T14" fmla="*/ 648 w 804"/>
                <a:gd name="T15" fmla="*/ 15 h 555"/>
                <a:gd name="T16" fmla="*/ 804 w 804"/>
                <a:gd name="T17" fmla="*/ 1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555">
                  <a:moveTo>
                    <a:pt x="0" y="555"/>
                  </a:moveTo>
                  <a:cubicBezTo>
                    <a:pt x="36" y="522"/>
                    <a:pt x="72" y="489"/>
                    <a:pt x="96" y="459"/>
                  </a:cubicBezTo>
                  <a:cubicBezTo>
                    <a:pt x="120" y="429"/>
                    <a:pt x="128" y="404"/>
                    <a:pt x="144" y="376"/>
                  </a:cubicBezTo>
                  <a:cubicBezTo>
                    <a:pt x="160" y="348"/>
                    <a:pt x="176" y="321"/>
                    <a:pt x="192" y="293"/>
                  </a:cubicBezTo>
                  <a:cubicBezTo>
                    <a:pt x="208" y="265"/>
                    <a:pt x="222" y="241"/>
                    <a:pt x="240" y="210"/>
                  </a:cubicBezTo>
                  <a:cubicBezTo>
                    <a:pt x="258" y="179"/>
                    <a:pt x="264" y="138"/>
                    <a:pt x="300" y="106"/>
                  </a:cubicBezTo>
                  <a:cubicBezTo>
                    <a:pt x="336" y="74"/>
                    <a:pt x="399" y="30"/>
                    <a:pt x="457" y="15"/>
                  </a:cubicBezTo>
                  <a:cubicBezTo>
                    <a:pt x="515" y="0"/>
                    <a:pt x="590" y="15"/>
                    <a:pt x="648" y="15"/>
                  </a:cubicBezTo>
                  <a:cubicBezTo>
                    <a:pt x="706" y="15"/>
                    <a:pt x="776" y="15"/>
                    <a:pt x="804" y="15"/>
                  </a:cubicBezTo>
                </a:path>
              </a:pathLst>
            </a:custGeom>
            <a:noFill/>
            <a:ln w="571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6869" name="Group 21"/>
          <p:cNvGrpSpPr>
            <a:grpSpLocks/>
          </p:cNvGrpSpPr>
          <p:nvPr/>
        </p:nvGrpSpPr>
        <p:grpSpPr bwMode="auto">
          <a:xfrm>
            <a:off x="5429250" y="3508375"/>
            <a:ext cx="3486150" cy="2800350"/>
            <a:chOff x="3420" y="2328"/>
            <a:chExt cx="2196" cy="1764"/>
          </a:xfrm>
        </p:grpSpPr>
        <p:sp>
          <p:nvSpPr>
            <p:cNvPr id="206870" name="Line 22"/>
            <p:cNvSpPr>
              <a:spLocks noChangeShapeType="1"/>
            </p:cNvSpPr>
            <p:nvPr/>
          </p:nvSpPr>
          <p:spPr bwMode="auto">
            <a:xfrm>
              <a:off x="4356" y="2328"/>
              <a:ext cx="0" cy="1764"/>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71" name="Line 23"/>
            <p:cNvSpPr>
              <a:spLocks noChangeShapeType="1"/>
            </p:cNvSpPr>
            <p:nvPr/>
          </p:nvSpPr>
          <p:spPr bwMode="auto">
            <a:xfrm>
              <a:off x="4020" y="3252"/>
              <a:ext cx="0" cy="84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72" name="Line 24"/>
            <p:cNvSpPr>
              <a:spLocks noChangeShapeType="1"/>
            </p:cNvSpPr>
            <p:nvPr/>
          </p:nvSpPr>
          <p:spPr bwMode="auto">
            <a:xfrm>
              <a:off x="3756" y="4044"/>
              <a:ext cx="177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06873" name="Object 25"/>
            <p:cNvGraphicFramePr>
              <a:graphicFrameLocks noChangeAspect="1"/>
            </p:cNvGraphicFramePr>
            <p:nvPr/>
          </p:nvGraphicFramePr>
          <p:xfrm>
            <a:off x="3420" y="3000"/>
            <a:ext cx="586" cy="370"/>
          </p:xfrm>
          <a:graphic>
            <a:graphicData uri="http://schemas.openxmlformats.org/presentationml/2006/ole">
              <mc:AlternateContent xmlns:mc="http://schemas.openxmlformats.org/markup-compatibility/2006">
                <mc:Choice xmlns:v="urn:schemas-microsoft-com:vml" Requires="v">
                  <p:oleObj spid="_x0000_s207054" name="公式" r:id="rId18" imgW="342720" imgH="215640" progId="Equation.3">
                    <p:embed/>
                  </p:oleObj>
                </mc:Choice>
                <mc:Fallback>
                  <p:oleObj name="公式" r:id="rId18" imgW="342720" imgH="215640"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20" y="3000"/>
                          <a:ext cx="586"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74" name="Object 26"/>
            <p:cNvGraphicFramePr>
              <a:graphicFrameLocks noChangeAspect="1"/>
            </p:cNvGraphicFramePr>
            <p:nvPr/>
          </p:nvGraphicFramePr>
          <p:xfrm>
            <a:off x="5327" y="3691"/>
            <a:ext cx="289" cy="343"/>
          </p:xfrm>
          <a:graphic>
            <a:graphicData uri="http://schemas.openxmlformats.org/presentationml/2006/ole">
              <mc:AlternateContent xmlns:mc="http://schemas.openxmlformats.org/markup-compatibility/2006">
                <mc:Choice xmlns:v="urn:schemas-microsoft-com:vml" Requires="v">
                  <p:oleObj spid="_x0000_s207055" name="公式" r:id="rId20" imgW="152280" imgH="139680" progId="Equation.3">
                    <p:embed/>
                  </p:oleObj>
                </mc:Choice>
                <mc:Fallback>
                  <p:oleObj name="公式" r:id="rId20" imgW="152280" imgH="139680"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7" y="3691"/>
                          <a:ext cx="28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75" name="Freeform 27"/>
            <p:cNvSpPr>
              <a:spLocks/>
            </p:cNvSpPr>
            <p:nvPr/>
          </p:nvSpPr>
          <p:spPr bwMode="auto">
            <a:xfrm>
              <a:off x="4019" y="3463"/>
              <a:ext cx="976" cy="499"/>
            </a:xfrm>
            <a:custGeom>
              <a:avLst/>
              <a:gdLst>
                <a:gd name="T0" fmla="*/ 0 w 1584"/>
                <a:gd name="T1" fmla="*/ 0 h 672"/>
                <a:gd name="T2" fmla="*/ 288 w 1584"/>
                <a:gd name="T3" fmla="*/ 336 h 672"/>
                <a:gd name="T4" fmla="*/ 768 w 1584"/>
                <a:gd name="T5" fmla="*/ 576 h 672"/>
                <a:gd name="T6" fmla="*/ 1584 w 1584"/>
                <a:gd name="T7" fmla="*/ 672 h 672"/>
              </a:gdLst>
              <a:ahLst/>
              <a:cxnLst>
                <a:cxn ang="0">
                  <a:pos x="T0" y="T1"/>
                </a:cxn>
                <a:cxn ang="0">
                  <a:pos x="T2" y="T3"/>
                </a:cxn>
                <a:cxn ang="0">
                  <a:pos x="T4" y="T5"/>
                </a:cxn>
                <a:cxn ang="0">
                  <a:pos x="T6" y="T7"/>
                </a:cxn>
              </a:cxnLst>
              <a:rect l="0" t="0" r="r" b="b"/>
              <a:pathLst>
                <a:path w="1584" h="672">
                  <a:moveTo>
                    <a:pt x="0" y="0"/>
                  </a:moveTo>
                  <a:cubicBezTo>
                    <a:pt x="80" y="120"/>
                    <a:pt x="160" y="240"/>
                    <a:pt x="288" y="336"/>
                  </a:cubicBezTo>
                  <a:cubicBezTo>
                    <a:pt x="416" y="432"/>
                    <a:pt x="552" y="520"/>
                    <a:pt x="768" y="576"/>
                  </a:cubicBezTo>
                  <a:cubicBezTo>
                    <a:pt x="984" y="632"/>
                    <a:pt x="1284" y="652"/>
                    <a:pt x="1584" y="672"/>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6876" name="Object 28"/>
            <p:cNvGraphicFramePr>
              <a:graphicFrameLocks noChangeAspect="1"/>
            </p:cNvGraphicFramePr>
            <p:nvPr/>
          </p:nvGraphicFramePr>
          <p:xfrm>
            <a:off x="3631" y="3396"/>
            <a:ext cx="346" cy="253"/>
          </p:xfrm>
          <a:graphic>
            <a:graphicData uri="http://schemas.openxmlformats.org/presentationml/2006/ole">
              <mc:AlternateContent xmlns:mc="http://schemas.openxmlformats.org/markup-compatibility/2006">
                <mc:Choice xmlns:v="urn:schemas-microsoft-com:vml" Requires="v">
                  <p:oleObj spid="_x0000_s207056" name="公式" r:id="rId21" imgW="253800" imgH="177480" progId="Equation.3">
                    <p:embed/>
                  </p:oleObj>
                </mc:Choice>
                <mc:Fallback>
                  <p:oleObj name="公式" r:id="rId21" imgW="253800" imgH="17748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1" y="3396"/>
                          <a:ext cx="34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77" name="Object 29"/>
            <p:cNvGraphicFramePr>
              <a:graphicFrameLocks noChangeAspect="1"/>
            </p:cNvGraphicFramePr>
            <p:nvPr/>
          </p:nvGraphicFramePr>
          <p:xfrm>
            <a:off x="3619" y="3720"/>
            <a:ext cx="346" cy="253"/>
          </p:xfrm>
          <a:graphic>
            <a:graphicData uri="http://schemas.openxmlformats.org/presentationml/2006/ole">
              <mc:AlternateContent xmlns:mc="http://schemas.openxmlformats.org/markup-compatibility/2006">
                <mc:Choice xmlns:v="urn:schemas-microsoft-com:vml" Requires="v">
                  <p:oleObj spid="_x0000_s207057" name="公式" r:id="rId23" imgW="253800" imgH="177480" progId="Equation.3">
                    <p:embed/>
                  </p:oleObj>
                </mc:Choice>
                <mc:Fallback>
                  <p:oleObj name="公式" r:id="rId23" imgW="253800" imgH="177480"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19" y="3720"/>
                          <a:ext cx="34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78" name="Line 30"/>
            <p:cNvSpPr>
              <a:spLocks noChangeShapeType="1"/>
            </p:cNvSpPr>
            <p:nvPr/>
          </p:nvSpPr>
          <p:spPr bwMode="auto">
            <a:xfrm>
              <a:off x="4008" y="3816"/>
              <a:ext cx="348" cy="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6879" name="Group 31"/>
          <p:cNvGrpSpPr>
            <a:grpSpLocks/>
          </p:cNvGrpSpPr>
          <p:nvPr/>
        </p:nvGrpSpPr>
        <p:grpSpPr bwMode="auto">
          <a:xfrm>
            <a:off x="5200650" y="2400300"/>
            <a:ext cx="3943350" cy="3863975"/>
            <a:chOff x="3276" y="1512"/>
            <a:chExt cx="2484" cy="2808"/>
          </a:xfrm>
        </p:grpSpPr>
        <p:sp>
          <p:nvSpPr>
            <p:cNvPr id="206880" name="Line 32"/>
            <p:cNvSpPr>
              <a:spLocks noChangeShapeType="1"/>
            </p:cNvSpPr>
            <p:nvPr/>
          </p:nvSpPr>
          <p:spPr bwMode="auto">
            <a:xfrm>
              <a:off x="3300" y="1512"/>
              <a:ext cx="0" cy="280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81" name="Line 33"/>
            <p:cNvSpPr>
              <a:spLocks noChangeShapeType="1"/>
            </p:cNvSpPr>
            <p:nvPr/>
          </p:nvSpPr>
          <p:spPr bwMode="auto">
            <a:xfrm>
              <a:off x="3276" y="1524"/>
              <a:ext cx="248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box(out)">
                                      <p:cBhvr>
                                        <p:cTn id="7" dur="500"/>
                                        <p:tgtEl>
                                          <p:spTgt spid="20685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0687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06859"/>
                                        </p:tgtEl>
                                        <p:attrNameLst>
                                          <p:attrName>style.visibility</p:attrName>
                                        </p:attrNameLst>
                                      </p:cBhvr>
                                      <p:to>
                                        <p:strVal val="visible"/>
                                      </p:to>
                                    </p:set>
                                    <p:animEffect transition="in" filter="box(out)">
                                      <p:cBhvr>
                                        <p:cTn id="16" dur="500"/>
                                        <p:tgtEl>
                                          <p:spTgt spid="206859"/>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06856"/>
                                        </p:tgtEl>
                                        <p:attrNameLst>
                                          <p:attrName>style.visibility</p:attrName>
                                        </p:attrNameLst>
                                      </p:cBhvr>
                                      <p:to>
                                        <p:strVal val="visible"/>
                                      </p:to>
                                    </p:set>
                                    <p:animEffect transition="in" filter="wipe(left)">
                                      <p:cBhvr>
                                        <p:cTn id="21" dur="500"/>
                                        <p:tgtEl>
                                          <p:spTgt spid="2068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206869"/>
                                        </p:tgtEl>
                                        <p:attrNameLst>
                                          <p:attrName>style.visibility</p:attrName>
                                        </p:attrNameLst>
                                      </p:cBhvr>
                                      <p:to>
                                        <p:strVal val="visible"/>
                                      </p:to>
                                    </p:set>
                                    <p:animEffect transition="in" filter="barn(inHorizontal)">
                                      <p:cBhvr>
                                        <p:cTn id="26" dur="500"/>
                                        <p:tgtEl>
                                          <p:spTgt spid="20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带通滤波器</a:t>
            </a:r>
            <a:r>
              <a:rPr lang="en-US" altLang="zh-CN" sz="2800" smtClean="0"/>
              <a:t>(</a:t>
            </a:r>
            <a:r>
              <a:rPr lang="zh-CN" altLang="en-US" sz="2800" smtClean="0"/>
              <a:t>双</a:t>
            </a:r>
            <a:r>
              <a:rPr lang="en-US" altLang="zh-CN" sz="2800" smtClean="0"/>
              <a:t>RC</a:t>
            </a:r>
            <a:r>
              <a:rPr lang="zh-CN" altLang="en-US" sz="2800" smtClean="0"/>
              <a:t>电路</a:t>
            </a:r>
            <a:r>
              <a:rPr lang="en-US" altLang="zh-CN" sz="2800" smtClean="0"/>
              <a:t>)</a:t>
            </a:r>
          </a:p>
        </p:txBody>
      </p:sp>
      <p:graphicFrame>
        <p:nvGraphicFramePr>
          <p:cNvPr id="207877" name="Object 5"/>
          <p:cNvGraphicFramePr>
            <a:graphicFrameLocks noChangeAspect="1"/>
          </p:cNvGraphicFramePr>
          <p:nvPr/>
        </p:nvGraphicFramePr>
        <p:xfrm>
          <a:off x="977900" y="2259013"/>
          <a:ext cx="7508875" cy="3816350"/>
        </p:xfrm>
        <a:graphic>
          <a:graphicData uri="http://schemas.openxmlformats.org/presentationml/2006/ole">
            <mc:AlternateContent xmlns:mc="http://schemas.openxmlformats.org/markup-compatibility/2006">
              <mc:Choice xmlns:v="urn:schemas-microsoft-com:vml" Requires="v">
                <p:oleObj spid="_x0000_s207928" name="Equation" r:id="rId3" imgW="4051080" imgH="2057400" progId="Equation.DSMT4">
                  <p:embed/>
                </p:oleObj>
              </mc:Choice>
              <mc:Fallback>
                <p:oleObj name="Equation" r:id="rId3" imgW="4051080" imgH="2057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2259013"/>
                        <a:ext cx="750887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79" name="Text Box 7"/>
          <p:cNvSpPr txBox="1">
            <a:spLocks noChangeArrowheads="1"/>
          </p:cNvSpPr>
          <p:nvPr/>
        </p:nvSpPr>
        <p:spPr bwMode="auto">
          <a:xfrm>
            <a:off x="385763" y="1262063"/>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a:latin typeface="Times New Roman" panose="02020603050405020304" pitchFamily="18" charset="0"/>
              </a:rPr>
              <a:t>解：</a:t>
            </a:r>
          </a:p>
        </p:txBody>
      </p:sp>
      <p:graphicFrame>
        <p:nvGraphicFramePr>
          <p:cNvPr id="207880" name="Object 8"/>
          <p:cNvGraphicFramePr>
            <a:graphicFrameLocks noChangeAspect="1"/>
          </p:cNvGraphicFramePr>
          <p:nvPr/>
        </p:nvGraphicFramePr>
        <p:xfrm>
          <a:off x="996950" y="1133475"/>
          <a:ext cx="3484563" cy="833438"/>
        </p:xfrm>
        <a:graphic>
          <a:graphicData uri="http://schemas.openxmlformats.org/presentationml/2006/ole">
            <mc:AlternateContent xmlns:mc="http://schemas.openxmlformats.org/markup-compatibility/2006">
              <mc:Choice xmlns:v="urn:schemas-microsoft-com:vml" Requires="v">
                <p:oleObj spid="_x0000_s207929" name="Equation" r:id="rId5" imgW="1752480" imgH="419040" progId="Equation.DSMT4">
                  <p:embed/>
                </p:oleObj>
              </mc:Choice>
              <mc:Fallback>
                <p:oleObj name="Equation" r:id="rId5" imgW="1752480" imgH="419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1133475"/>
                        <a:ext cx="3484563"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881" name="Object 9"/>
          <p:cNvGraphicFramePr>
            <a:graphicFrameLocks noGrp="1" noChangeAspect="1"/>
          </p:cNvGraphicFramePr>
          <p:nvPr>
            <p:ph idx="1"/>
          </p:nvPr>
        </p:nvGraphicFramePr>
        <p:xfrm>
          <a:off x="2636838" y="2155825"/>
          <a:ext cx="4481512" cy="2759075"/>
        </p:xfrm>
        <a:graphic>
          <a:graphicData uri="http://schemas.openxmlformats.org/presentationml/2006/ole">
            <mc:AlternateContent xmlns:mc="http://schemas.openxmlformats.org/markup-compatibility/2006">
              <mc:Choice xmlns:v="urn:schemas-microsoft-com:vml" Requires="v">
                <p:oleObj spid="_x0000_s207930" name="Visio" r:id="rId7" imgW="4788103" imgH="2948268" progId="Visio.Drawing.11">
                  <p:embed/>
                </p:oleObj>
              </mc:Choice>
              <mc:Fallback>
                <p:oleObj name="Visio" r:id="rId7" imgW="4788103" imgH="2948268" progId="Visio.Drawing.11">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838" y="2155825"/>
                        <a:ext cx="4481512" cy="27590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07881"/>
                                        </p:tgtEl>
                                        <p:attrNameLst>
                                          <p:attrName>style.visibility</p:attrName>
                                        </p:attrNameLst>
                                      </p:cBhvr>
                                      <p:to>
                                        <p:strVal val="visible"/>
                                      </p:to>
                                    </p:set>
                                    <p:animEffect transition="in" filter="blinds(horizontal)">
                                      <p:cBhvr>
                                        <p:cTn id="7" dur="500"/>
                                        <p:tgtEl>
                                          <p:spTgt spid="207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7874"/>
                                        </p:tgtEl>
                                        <p:attrNameLst>
                                          <p:attrName>style.visibility</p:attrName>
                                        </p:attrNameLst>
                                      </p:cBhvr>
                                      <p:to>
                                        <p:strVal val="visible"/>
                                      </p:to>
                                    </p:set>
                                    <p:animEffect transition="in" filter="strips(downLeft)">
                                      <p:cBhvr>
                                        <p:cTn id="12" dur="500"/>
                                        <p:tgtEl>
                                          <p:spTgt spid="207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path" presetSubtype="0" accel="50000" decel="50000" fill="hold" nodeType="clickEffect">
                                  <p:stCondLst>
                                    <p:cond delay="0"/>
                                  </p:stCondLst>
                                  <p:childTnLst>
                                    <p:animMotion origin="layout" path="M -3.33333E-6 7.40741E-7 L 0.21268 -0.17963 " pathEditMode="relative" rAng="0" ptsTypes="AA">
                                      <p:cBhvr>
                                        <p:cTn id="16" dur="1000" fill="hold"/>
                                        <p:tgtEl>
                                          <p:spTgt spid="207881"/>
                                        </p:tgtEl>
                                        <p:attrNameLst>
                                          <p:attrName>ppt_x</p:attrName>
                                          <p:attrName>ppt_y</p:attrName>
                                        </p:attrNameLst>
                                      </p:cBhvr>
                                      <p:rCtr x="10625" y="-8981"/>
                                    </p:animMotion>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07879"/>
                                        </p:tgtEl>
                                        <p:attrNameLst>
                                          <p:attrName>style.visibility</p:attrName>
                                        </p:attrNameLst>
                                      </p:cBhvr>
                                      <p:to>
                                        <p:strVal val="visible"/>
                                      </p:to>
                                    </p:set>
                                    <p:animEffect transition="in" filter="blinds(horizontal)">
                                      <p:cBhvr>
                                        <p:cTn id="20" dur="500"/>
                                        <p:tgtEl>
                                          <p:spTgt spid="207879"/>
                                        </p:tgtEl>
                                      </p:cBhvr>
                                    </p:animEffect>
                                  </p:childTnLst>
                                </p:cTn>
                              </p:par>
                            </p:childTnLst>
                          </p:cTn>
                        </p:par>
                        <p:par>
                          <p:cTn id="21" fill="hold" nodeType="afterGroup">
                            <p:stCondLst>
                              <p:cond delay="1500"/>
                            </p:stCondLst>
                            <p:childTnLst>
                              <p:par>
                                <p:cTn id="22" presetID="55" presetClass="entr" presetSubtype="0" fill="hold" nodeType="afterEffect">
                                  <p:stCondLst>
                                    <p:cond delay="0"/>
                                  </p:stCondLst>
                                  <p:childTnLst>
                                    <p:set>
                                      <p:cBhvr>
                                        <p:cTn id="23" dur="1" fill="hold">
                                          <p:stCondLst>
                                            <p:cond delay="0"/>
                                          </p:stCondLst>
                                        </p:cTn>
                                        <p:tgtEl>
                                          <p:spTgt spid="207880"/>
                                        </p:tgtEl>
                                        <p:attrNameLst>
                                          <p:attrName>style.visibility</p:attrName>
                                        </p:attrNameLst>
                                      </p:cBhvr>
                                      <p:to>
                                        <p:strVal val="visible"/>
                                      </p:to>
                                    </p:set>
                                    <p:anim calcmode="lin" valueType="num">
                                      <p:cBhvr>
                                        <p:cTn id="24" dur="1000" fill="hold"/>
                                        <p:tgtEl>
                                          <p:spTgt spid="207880"/>
                                        </p:tgtEl>
                                        <p:attrNameLst>
                                          <p:attrName>ppt_w</p:attrName>
                                        </p:attrNameLst>
                                      </p:cBhvr>
                                      <p:tavLst>
                                        <p:tav tm="0">
                                          <p:val>
                                            <p:strVal val="#ppt_w*0.70"/>
                                          </p:val>
                                        </p:tav>
                                        <p:tav tm="100000">
                                          <p:val>
                                            <p:strVal val="#ppt_w"/>
                                          </p:val>
                                        </p:tav>
                                      </p:tavLst>
                                    </p:anim>
                                    <p:anim calcmode="lin" valueType="num">
                                      <p:cBhvr>
                                        <p:cTn id="25" dur="1000" fill="hold"/>
                                        <p:tgtEl>
                                          <p:spTgt spid="207880"/>
                                        </p:tgtEl>
                                        <p:attrNameLst>
                                          <p:attrName>ppt_h</p:attrName>
                                        </p:attrNameLst>
                                      </p:cBhvr>
                                      <p:tavLst>
                                        <p:tav tm="0">
                                          <p:val>
                                            <p:strVal val="#ppt_h"/>
                                          </p:val>
                                        </p:tav>
                                        <p:tav tm="100000">
                                          <p:val>
                                            <p:strVal val="#ppt_h"/>
                                          </p:val>
                                        </p:tav>
                                      </p:tavLst>
                                    </p:anim>
                                    <p:animEffect transition="in" filter="fade">
                                      <p:cBhvr>
                                        <p:cTn id="26" dur="1000"/>
                                        <p:tgtEl>
                                          <p:spTgt spid="2078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7877"/>
                                        </p:tgtEl>
                                        <p:attrNameLst>
                                          <p:attrName>style.visibility</p:attrName>
                                        </p:attrNameLst>
                                      </p:cBhvr>
                                      <p:to>
                                        <p:strVal val="visible"/>
                                      </p:to>
                                    </p:set>
                                    <p:anim calcmode="lin" valueType="num">
                                      <p:cBhvr additive="base">
                                        <p:cTn id="31" dur="500" fill="hold"/>
                                        <p:tgtEl>
                                          <p:spTgt spid="207877"/>
                                        </p:tgtEl>
                                        <p:attrNameLst>
                                          <p:attrName>ppt_x</p:attrName>
                                        </p:attrNameLst>
                                      </p:cBhvr>
                                      <p:tavLst>
                                        <p:tav tm="0">
                                          <p:val>
                                            <p:strVal val="#ppt_x"/>
                                          </p:val>
                                        </p:tav>
                                        <p:tav tm="100000">
                                          <p:val>
                                            <p:strVal val="#ppt_x"/>
                                          </p:val>
                                        </p:tav>
                                      </p:tavLst>
                                    </p:anim>
                                    <p:anim calcmode="lin" valueType="num">
                                      <p:cBhvr additive="base">
                                        <p:cTn id="32"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P spid="2078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带通滤波器</a:t>
            </a:r>
            <a:r>
              <a:rPr lang="en-US" altLang="zh-CN" sz="2800" smtClean="0"/>
              <a:t>(</a:t>
            </a:r>
            <a:r>
              <a:rPr lang="zh-CN" altLang="en-US" sz="2800" smtClean="0"/>
              <a:t>双</a:t>
            </a:r>
            <a:r>
              <a:rPr lang="en-US" altLang="zh-CN" sz="2800" smtClean="0"/>
              <a:t>RC</a:t>
            </a:r>
            <a:r>
              <a:rPr lang="zh-CN" altLang="en-US" sz="2800" smtClean="0"/>
              <a:t>电路</a:t>
            </a:r>
            <a:r>
              <a:rPr lang="en-US" altLang="zh-CN" sz="2800" smtClean="0"/>
              <a:t>)</a:t>
            </a:r>
            <a:endParaRPr lang="zh-CN" altLang="en-US" sz="2800" smtClean="0"/>
          </a:p>
        </p:txBody>
      </p:sp>
      <p:graphicFrame>
        <p:nvGraphicFramePr>
          <p:cNvPr id="209924" name="Object 4"/>
          <p:cNvGraphicFramePr>
            <a:graphicFrameLocks noChangeAspect="1"/>
          </p:cNvGraphicFramePr>
          <p:nvPr/>
        </p:nvGraphicFramePr>
        <p:xfrm>
          <a:off x="1781175" y="1117600"/>
          <a:ext cx="6145213" cy="1862138"/>
        </p:xfrm>
        <a:graphic>
          <a:graphicData uri="http://schemas.openxmlformats.org/presentationml/2006/ole">
            <mc:AlternateContent xmlns:mc="http://schemas.openxmlformats.org/markup-compatibility/2006">
              <mc:Choice xmlns:v="urn:schemas-microsoft-com:vml" Requires="v">
                <p:oleObj spid="_x0000_s209960" name="Equation" r:id="rId3" imgW="2857320" imgH="863280" progId="Equation.DSMT4">
                  <p:embed/>
                </p:oleObj>
              </mc:Choice>
              <mc:Fallback>
                <p:oleObj name="Equation" r:id="rId3" imgW="285732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175" y="1117600"/>
                        <a:ext cx="6145213" cy="186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5" name="Text Box 5"/>
          <p:cNvSpPr txBox="1">
            <a:spLocks noChangeArrowheads="1"/>
          </p:cNvSpPr>
          <p:nvPr/>
        </p:nvSpPr>
        <p:spPr bwMode="auto">
          <a:xfrm>
            <a:off x="1279525" y="3332163"/>
            <a:ext cx="7432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800" b="1">
                <a:latin typeface="Times New Roman" panose="02020603050405020304" pitchFamily="18" charset="0"/>
              </a:rPr>
              <a:t>令</a:t>
            </a:r>
            <a:r>
              <a:rPr kumimoji="1" lang="en-US" altLang="zh-CN" sz="2800" b="1">
                <a:latin typeface="Times New Roman" panose="02020603050405020304" pitchFamily="18" charset="0"/>
              </a:rPr>
              <a:t>ω</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=1/RC, Q = 1/3, H</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=1/3, </a:t>
            </a:r>
            <a:r>
              <a:rPr kumimoji="1" lang="zh-CN" altLang="en-US" sz="2800" b="1">
                <a:latin typeface="Times New Roman" panose="02020603050405020304" pitchFamily="18" charset="0"/>
              </a:rPr>
              <a:t>于是上式可写为</a:t>
            </a:r>
            <a:r>
              <a:rPr kumimoji="1" lang="en-US" altLang="zh-CN" sz="2800" b="1">
                <a:latin typeface="Times New Roman" panose="02020603050405020304" pitchFamily="18" charset="0"/>
              </a:rPr>
              <a:t>:</a:t>
            </a:r>
            <a:r>
              <a:rPr kumimoji="1" lang="en-US" altLang="zh-CN" sz="2400">
                <a:latin typeface="Times New Roman" panose="02020603050405020304" pitchFamily="18" charset="0"/>
              </a:rPr>
              <a:t> </a:t>
            </a:r>
          </a:p>
        </p:txBody>
      </p:sp>
      <p:graphicFrame>
        <p:nvGraphicFramePr>
          <p:cNvPr id="209928" name="Object 8"/>
          <p:cNvGraphicFramePr>
            <a:graphicFrameLocks noGrp="1" noChangeAspect="1"/>
          </p:cNvGraphicFramePr>
          <p:nvPr>
            <p:ph idx="1"/>
          </p:nvPr>
        </p:nvGraphicFramePr>
        <p:xfrm>
          <a:off x="2501900" y="4341813"/>
          <a:ext cx="4410075" cy="1517650"/>
        </p:xfrm>
        <a:graphic>
          <a:graphicData uri="http://schemas.openxmlformats.org/presentationml/2006/ole">
            <mc:AlternateContent xmlns:mc="http://schemas.openxmlformats.org/markup-compatibility/2006">
              <mc:Choice xmlns:v="urn:schemas-microsoft-com:vml" Requires="v">
                <p:oleObj spid="_x0000_s209961" name="Equation" r:id="rId5" imgW="1955520" imgH="672840" progId="Equation.DSMT4">
                  <p:embed/>
                </p:oleObj>
              </mc:Choice>
              <mc:Fallback>
                <p:oleObj name="Equation" r:id="rId5" imgW="1955520" imgH="6728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900" y="4341813"/>
                        <a:ext cx="4410075"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5"/>
                                        </p:tgtEl>
                                        <p:attrNameLst>
                                          <p:attrName>style.visibility</p:attrName>
                                        </p:attrNameLst>
                                      </p:cBhvr>
                                      <p:to>
                                        <p:strVal val="visible"/>
                                      </p:to>
                                    </p:set>
                                    <p:animEffect transition="in" filter="blinds(horizontal)">
                                      <p:cBhvr>
                                        <p:cTn id="7" dur="500"/>
                                        <p:tgtEl>
                                          <p:spTgt spid="209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09928"/>
                                        </p:tgtEl>
                                        <p:attrNameLst>
                                          <p:attrName>style.visibility</p:attrName>
                                        </p:attrNameLst>
                                      </p:cBhvr>
                                      <p:to>
                                        <p:strVal val="visible"/>
                                      </p:to>
                                    </p:set>
                                    <p:anim calcmode="lin" valueType="num">
                                      <p:cBhvr additive="base">
                                        <p:cTn id="12" dur="500" fill="hold"/>
                                        <p:tgtEl>
                                          <p:spTgt spid="209928"/>
                                        </p:tgtEl>
                                        <p:attrNameLst>
                                          <p:attrName>ppt_x</p:attrName>
                                        </p:attrNameLst>
                                      </p:cBhvr>
                                      <p:tavLst>
                                        <p:tav tm="0">
                                          <p:val>
                                            <p:strVal val="#ppt_x"/>
                                          </p:val>
                                        </p:tav>
                                        <p:tav tm="100000">
                                          <p:val>
                                            <p:strVal val="#ppt_x"/>
                                          </p:val>
                                        </p:tav>
                                      </p:tavLst>
                                    </p:anim>
                                    <p:anim calcmode="lin" valueType="num">
                                      <p:cBhvr additive="base">
                                        <p:cTn id="13" dur="500" fill="hold"/>
                                        <p:tgtEl>
                                          <p:spTgt spid="209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带通滤波器</a:t>
            </a:r>
            <a:r>
              <a:rPr lang="en-US" altLang="zh-CN" sz="2800" smtClean="0"/>
              <a:t>(</a:t>
            </a:r>
            <a:r>
              <a:rPr lang="zh-CN" altLang="en-US" sz="2800" smtClean="0"/>
              <a:t>双</a:t>
            </a:r>
            <a:r>
              <a:rPr lang="en-US" altLang="zh-CN" sz="2800" smtClean="0"/>
              <a:t>RC</a:t>
            </a:r>
            <a:r>
              <a:rPr lang="zh-CN" altLang="en-US" sz="2800" smtClean="0"/>
              <a:t>电路</a:t>
            </a:r>
            <a:r>
              <a:rPr lang="en-US" altLang="zh-CN" sz="2800" smtClean="0"/>
              <a:t>)</a:t>
            </a:r>
            <a:endParaRPr lang="zh-CN" altLang="en-US" sz="2800" smtClean="0"/>
          </a:p>
        </p:txBody>
      </p:sp>
      <p:sp>
        <p:nvSpPr>
          <p:cNvPr id="211972" name="Text Box 4"/>
          <p:cNvSpPr txBox="1">
            <a:spLocks noChangeArrowheads="1"/>
          </p:cNvSpPr>
          <p:nvPr/>
        </p:nvSpPr>
        <p:spPr bwMode="auto">
          <a:xfrm>
            <a:off x="746125" y="998538"/>
            <a:ext cx="4613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800" b="1">
                <a:latin typeface="Times New Roman" panose="02020603050405020304" pitchFamily="18" charset="0"/>
              </a:rPr>
              <a:t>其幅频和相频特性分别为 </a:t>
            </a:r>
          </a:p>
        </p:txBody>
      </p:sp>
      <p:graphicFrame>
        <p:nvGraphicFramePr>
          <p:cNvPr id="211973" name="Object 5"/>
          <p:cNvGraphicFramePr>
            <a:graphicFrameLocks noChangeAspect="1"/>
          </p:cNvGraphicFramePr>
          <p:nvPr/>
        </p:nvGraphicFramePr>
        <p:xfrm>
          <a:off x="1062038" y="1763713"/>
          <a:ext cx="3719512" cy="1357312"/>
        </p:xfrm>
        <a:graphic>
          <a:graphicData uri="http://schemas.openxmlformats.org/presentationml/2006/ole">
            <mc:AlternateContent xmlns:mc="http://schemas.openxmlformats.org/markup-compatibility/2006">
              <mc:Choice xmlns:v="urn:schemas-microsoft-com:vml" Requires="v">
                <p:oleObj spid="_x0000_s212027" name="Equation" r:id="rId3" imgW="1841400" imgH="672840" progId="Equation.DSMT4">
                  <p:embed/>
                </p:oleObj>
              </mc:Choice>
              <mc:Fallback>
                <p:oleObj name="Equation" r:id="rId3" imgW="1841400" imgH="6728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1763713"/>
                        <a:ext cx="3719512"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4" name="Object 6"/>
          <p:cNvGraphicFramePr>
            <a:graphicFrameLocks noChangeAspect="1"/>
          </p:cNvGraphicFramePr>
          <p:nvPr/>
        </p:nvGraphicFramePr>
        <p:xfrm>
          <a:off x="5202238" y="1763713"/>
          <a:ext cx="3479800" cy="876300"/>
        </p:xfrm>
        <a:graphic>
          <a:graphicData uri="http://schemas.openxmlformats.org/presentationml/2006/ole">
            <mc:AlternateContent xmlns:mc="http://schemas.openxmlformats.org/markup-compatibility/2006">
              <mc:Choice xmlns:v="urn:schemas-microsoft-com:vml" Requires="v">
                <p:oleObj spid="_x0000_s212028" name="Equation" r:id="rId5" imgW="1714320" imgH="431640" progId="Equation.DSMT4">
                  <p:embed/>
                </p:oleObj>
              </mc:Choice>
              <mc:Fallback>
                <p:oleObj name="Equation" r:id="rId5" imgW="171432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238" y="1763713"/>
                        <a:ext cx="34798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9" name="Object 11"/>
          <p:cNvGraphicFramePr>
            <a:graphicFrameLocks noGrp="1" noChangeAspect="1"/>
          </p:cNvGraphicFramePr>
          <p:nvPr>
            <p:ph idx="1"/>
          </p:nvPr>
        </p:nvGraphicFramePr>
        <p:xfrm>
          <a:off x="1074738" y="3294063"/>
          <a:ext cx="7772400" cy="2466975"/>
        </p:xfrm>
        <a:graphic>
          <a:graphicData uri="http://schemas.openxmlformats.org/presentationml/2006/ole">
            <mc:AlternateContent xmlns:mc="http://schemas.openxmlformats.org/markup-compatibility/2006">
              <mc:Choice xmlns:v="urn:schemas-microsoft-com:vml" Requires="v">
                <p:oleObj spid="_x0000_s212029" name="Visio" r:id="rId7" imgW="9504274" imgH="3017031" progId="Visio.Drawing.11">
                  <p:embed/>
                </p:oleObj>
              </mc:Choice>
              <mc:Fallback>
                <p:oleObj name="Visio" r:id="rId7" imgW="9504274" imgH="3017031" progId="Visio.Drawing.11">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738" y="3294063"/>
                        <a:ext cx="7772400" cy="24669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81" name="Rectangle 13"/>
          <p:cNvSpPr>
            <a:spLocks noChangeArrowheads="1"/>
          </p:cNvSpPr>
          <p:nvPr/>
        </p:nvSpPr>
        <p:spPr bwMode="auto">
          <a:xfrm>
            <a:off x="1035050" y="4113213"/>
            <a:ext cx="79025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50000"/>
              </a:spcBef>
            </a:pPr>
            <a:r>
              <a:rPr kumimoji="1" lang="zh-CN" altLang="en-US" sz="2800" b="1">
                <a:latin typeface="Times New Roman" panose="02020603050405020304" pitchFamily="18" charset="0"/>
              </a:rPr>
              <a:t>由幅频特性曲线可知</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幅频特性的极大值发生在</a:t>
            </a:r>
            <a:r>
              <a:rPr kumimoji="1" lang="en-US" altLang="zh-CN" sz="2800" b="1">
                <a:latin typeface="Times New Roman" panose="02020603050405020304" pitchFamily="18" charset="0"/>
              </a:rPr>
              <a:t>ω=ω</a:t>
            </a:r>
            <a:r>
              <a:rPr kumimoji="1" lang="en-US" altLang="zh-CN" sz="2800" b="1" baseline="-25000">
                <a:latin typeface="Times New Roman" panose="02020603050405020304" pitchFamily="18" charset="0"/>
              </a:rPr>
              <a:t>0</a:t>
            </a:r>
            <a:r>
              <a:rPr kumimoji="1" lang="zh-CN" altLang="en-US" sz="2800" b="1">
                <a:latin typeface="Times New Roman" panose="02020603050405020304" pitchFamily="18" charset="0"/>
              </a:rPr>
              <a:t>处</a:t>
            </a:r>
            <a:r>
              <a:rPr kumimoji="1" lang="en-US" altLang="zh-CN" sz="2800" b="1">
                <a:latin typeface="Times New Roman" panose="02020603050405020304" pitchFamily="18" charset="0"/>
              </a:rPr>
              <a:t>, ω</a:t>
            </a:r>
            <a:r>
              <a:rPr kumimoji="1" lang="en-US" altLang="zh-CN" sz="2800" b="1" baseline="-25000">
                <a:latin typeface="Times New Roman" panose="02020603050405020304" pitchFamily="18" charset="0"/>
              </a:rPr>
              <a:t>0</a:t>
            </a:r>
            <a:r>
              <a:rPr kumimoji="1" lang="zh-CN" altLang="en-US" sz="2800" b="1">
                <a:latin typeface="Times New Roman" panose="02020603050405020304" pitchFamily="18" charset="0"/>
              </a:rPr>
              <a:t>称为中心角频率 。在</a:t>
            </a:r>
            <a:r>
              <a:rPr kumimoji="1" lang="en-US" altLang="zh-CN" sz="2800" b="1">
                <a:latin typeface="Times New Roman" panose="02020603050405020304" pitchFamily="18" charset="0"/>
              </a:rPr>
              <a:t>ω=ω</a:t>
            </a:r>
            <a:r>
              <a:rPr kumimoji="1" lang="en-US" altLang="zh-CN" sz="2800" b="1" baseline="-25000">
                <a:latin typeface="Times New Roman" panose="02020603050405020304" pitchFamily="18" charset="0"/>
              </a:rPr>
              <a:t>0</a:t>
            </a:r>
            <a:r>
              <a:rPr kumimoji="1" lang="zh-CN" altLang="en-US" sz="2800" b="1">
                <a:latin typeface="Times New Roman" panose="02020603050405020304" pitchFamily="18" charset="0"/>
              </a:rPr>
              <a:t>处</a:t>
            </a:r>
            <a:r>
              <a:rPr kumimoji="1" lang="en-US" altLang="zh-CN" sz="2800" b="1">
                <a:latin typeface="Times New Roman" panose="02020603050405020304" pitchFamily="18" charset="0"/>
              </a:rPr>
              <a:t>, </a:t>
            </a:r>
            <a:r>
              <a:rPr kumimoji="1" lang="en-US" altLang="zh-CN" sz="2800" b="1">
                <a:solidFill>
                  <a:srgbClr val="FF0000"/>
                </a:solidFill>
                <a:latin typeface="Times New Roman" panose="02020603050405020304" pitchFamily="18" charset="0"/>
              </a:rPr>
              <a:t>H</a:t>
            </a:r>
            <a:r>
              <a:rPr kumimoji="1" lang="en-US" altLang="zh-CN" sz="2800" b="1" baseline="-25000">
                <a:solidFill>
                  <a:srgbClr val="FF0000"/>
                </a:solidFill>
                <a:latin typeface="Times New Roman" panose="02020603050405020304" pitchFamily="18" charset="0"/>
              </a:rPr>
              <a:t>max</a:t>
            </a:r>
            <a:r>
              <a:rPr kumimoji="1" lang="en-US" altLang="zh-CN" sz="2800" b="1">
                <a:latin typeface="Times New Roman" panose="02020603050405020304" pitchFamily="18" charset="0"/>
              </a:rPr>
              <a:t>= |H(j ω</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 H</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  </a:t>
            </a:r>
            <a:r>
              <a:rPr kumimoji="1" lang="en-US" altLang="zh-CN" sz="2800" b="1">
                <a:latin typeface="Times New Roman" panose="02020603050405020304" pitchFamily="18" charset="0"/>
                <a:cs typeface="Times New Roman" panose="02020603050405020304" pitchFamily="18" charset="0"/>
              </a:rPr>
              <a:t>ψ</a:t>
            </a:r>
            <a:r>
              <a:rPr kumimoji="1" lang="en-US" altLang="zh-CN" sz="2800" b="1">
                <a:latin typeface="Times New Roman" panose="02020603050405020304" pitchFamily="18" charset="0"/>
              </a:rPr>
              <a:t>(0) = 0°; </a:t>
            </a:r>
            <a:r>
              <a:rPr kumimoji="1" lang="zh-CN" altLang="en-US" sz="2800" b="1">
                <a:latin typeface="Times New Roman" panose="02020603050405020304" pitchFamily="18" charset="0"/>
              </a:rPr>
              <a:t>当</a:t>
            </a:r>
            <a:r>
              <a:rPr kumimoji="1" lang="en-US" altLang="zh-CN" sz="2800" b="1">
                <a:latin typeface="Times New Roman" panose="02020603050405020304" pitchFamily="18" charset="0"/>
              </a:rPr>
              <a:t>ω=∞</a:t>
            </a:r>
            <a:r>
              <a:rPr kumimoji="1" lang="zh-CN" altLang="en-US" sz="2800" b="1">
                <a:latin typeface="Times New Roman" panose="02020603050405020304" pitchFamily="18" charset="0"/>
              </a:rPr>
              <a:t>和</a:t>
            </a:r>
            <a:r>
              <a:rPr kumimoji="1" lang="en-US" altLang="zh-CN" sz="2800" b="1">
                <a:latin typeface="Times New Roman" panose="02020603050405020304" pitchFamily="18" charset="0"/>
              </a:rPr>
              <a:t>ω=0</a:t>
            </a:r>
            <a:r>
              <a:rPr kumimoji="1" lang="zh-CN" altLang="en-US" sz="2800" b="1">
                <a:latin typeface="Times New Roman" panose="02020603050405020304" pitchFamily="18" charset="0"/>
              </a:rPr>
              <a:t>处</a:t>
            </a:r>
            <a:r>
              <a:rPr kumimoji="1" lang="en-US" altLang="zh-CN" sz="2800" b="1">
                <a:latin typeface="Times New Roman" panose="02020603050405020304" pitchFamily="18" charset="0"/>
              </a:rPr>
              <a:t>, |H(0)|=|H(j∞)|= 0,  </a:t>
            </a:r>
            <a:r>
              <a:rPr kumimoji="1" lang="en-US" altLang="zh-CN" sz="2800" b="1">
                <a:latin typeface="Times New Roman" panose="02020603050405020304" pitchFamily="18" charset="0"/>
                <a:cs typeface="Times New Roman" panose="02020603050405020304" pitchFamily="18" charset="0"/>
              </a:rPr>
              <a:t>ψ</a:t>
            </a:r>
            <a:r>
              <a:rPr kumimoji="1" lang="en-US" altLang="zh-CN" sz="2800" b="1">
                <a:latin typeface="Times New Roman" panose="02020603050405020304" pitchFamily="18" charset="0"/>
              </a:rPr>
              <a:t>(0) = </a:t>
            </a:r>
            <a:r>
              <a:rPr kumimoji="1" lang="en-US" altLang="zh-CN" sz="2800" b="1">
                <a:latin typeface="Times New Roman" panose="02020603050405020304" pitchFamily="18" charset="0"/>
                <a:cs typeface="Times New Roman" panose="02020603050405020304" pitchFamily="18" charset="0"/>
              </a:rPr>
              <a:t>ψ</a:t>
            </a:r>
            <a:r>
              <a:rPr kumimoji="1" lang="en-US" altLang="zh-CN" sz="2800" b="1">
                <a:latin typeface="Times New Roman" panose="02020603050405020304" pitchFamily="18" charset="0"/>
              </a:rPr>
              <a:t>(∞) = ±π/2</a:t>
            </a:r>
            <a:r>
              <a:rPr kumimoji="1" lang="zh-CN" altLang="en-US" sz="28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9"/>
                                        </p:tgtEl>
                                        <p:attrNameLst>
                                          <p:attrName>style.visibility</p:attrName>
                                        </p:attrNameLst>
                                      </p:cBhvr>
                                      <p:to>
                                        <p:strVal val="visible"/>
                                      </p:to>
                                    </p:set>
                                    <p:animEffect transition="in" filter="blinds(horizontal)">
                                      <p:cBhvr>
                                        <p:cTn id="7" dur="500"/>
                                        <p:tgtEl>
                                          <p:spTgt spid="211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211973"/>
                                        </p:tgtEl>
                                      </p:cBhvr>
                                    </p:animEffect>
                                    <p:set>
                                      <p:cBhvr>
                                        <p:cTn id="12" dur="1" fill="hold">
                                          <p:stCondLst>
                                            <p:cond delay="499"/>
                                          </p:stCondLst>
                                        </p:cTn>
                                        <p:tgtEl>
                                          <p:spTgt spid="211973"/>
                                        </p:tgtEl>
                                        <p:attrNameLst>
                                          <p:attrName>style.visibility</p:attrName>
                                        </p:attrNameLst>
                                      </p:cBhvr>
                                      <p:to>
                                        <p:strVal val="hidden"/>
                                      </p:to>
                                    </p:set>
                                  </p:childTnLst>
                                </p:cTn>
                              </p:par>
                              <p:par>
                                <p:cTn id="13" presetID="9" presetClass="exit" presetSubtype="0" fill="hold" nodeType="withEffect">
                                  <p:stCondLst>
                                    <p:cond delay="0"/>
                                  </p:stCondLst>
                                  <p:childTnLst>
                                    <p:animEffect transition="out" filter="dissolve">
                                      <p:cBhvr>
                                        <p:cTn id="14" dur="500"/>
                                        <p:tgtEl>
                                          <p:spTgt spid="211974"/>
                                        </p:tgtEl>
                                      </p:cBhvr>
                                    </p:animEffect>
                                    <p:set>
                                      <p:cBhvr>
                                        <p:cTn id="15" dur="1" fill="hold">
                                          <p:stCondLst>
                                            <p:cond delay="499"/>
                                          </p:stCondLst>
                                        </p:cTn>
                                        <p:tgtEl>
                                          <p:spTgt spid="211974"/>
                                        </p:tgtEl>
                                        <p:attrNameLst>
                                          <p:attrName>style.visibility</p:attrName>
                                        </p:attrNameLst>
                                      </p:cBhvr>
                                      <p:to>
                                        <p:strVal val="hidden"/>
                                      </p:to>
                                    </p:set>
                                  </p:childTnLst>
                                </p:cTn>
                              </p:par>
                            </p:childTnLst>
                          </p:cTn>
                        </p:par>
                        <p:par>
                          <p:cTn id="16" fill="hold" nodeType="afterGroup">
                            <p:stCondLst>
                              <p:cond delay="500"/>
                            </p:stCondLst>
                            <p:childTnLst>
                              <p:par>
                                <p:cTn id="17" presetID="64" presetClass="path" presetSubtype="0" accel="50000" decel="50000" fill="hold" nodeType="afterEffect">
                                  <p:stCondLst>
                                    <p:cond delay="0"/>
                                  </p:stCondLst>
                                  <p:childTnLst>
                                    <p:animMotion origin="layout" path="M -4.72222E-6 4.81481E-6 L 0.00174 -0.27176 " pathEditMode="relative" rAng="0" ptsTypes="AA">
                                      <p:cBhvr>
                                        <p:cTn id="18" dur="2000" fill="hold"/>
                                        <p:tgtEl>
                                          <p:spTgt spid="211979"/>
                                        </p:tgtEl>
                                        <p:attrNameLst>
                                          <p:attrName>ppt_x</p:attrName>
                                          <p:attrName>ppt_y</p:attrName>
                                        </p:attrNameLst>
                                      </p:cBhvr>
                                      <p:rCtr x="87" y="-13588"/>
                                    </p:animMotion>
                                  </p:childTnLst>
                                </p:cTn>
                              </p:par>
                            </p:childTnLst>
                          </p:cTn>
                        </p:par>
                        <p:par>
                          <p:cTn id="19" fill="hold" nodeType="afterGroup">
                            <p:stCondLst>
                              <p:cond delay="2500"/>
                            </p:stCondLst>
                            <p:childTnLst>
                              <p:par>
                                <p:cTn id="20" presetID="3" presetClass="entr" presetSubtype="10" fill="hold" grpId="0" nodeType="afterEffect">
                                  <p:stCondLst>
                                    <p:cond delay="0"/>
                                  </p:stCondLst>
                                  <p:childTnLst>
                                    <p:set>
                                      <p:cBhvr>
                                        <p:cTn id="21" dur="1" fill="hold">
                                          <p:stCondLst>
                                            <p:cond delay="0"/>
                                          </p:stCondLst>
                                        </p:cTn>
                                        <p:tgtEl>
                                          <p:spTgt spid="211981"/>
                                        </p:tgtEl>
                                        <p:attrNameLst>
                                          <p:attrName>style.visibility</p:attrName>
                                        </p:attrNameLst>
                                      </p:cBhvr>
                                      <p:to>
                                        <p:strVal val="visible"/>
                                      </p:to>
                                    </p:set>
                                    <p:animEffect transition="in" filter="blinds(horizontal)">
                                      <p:cBhvr>
                                        <p:cTn id="22" dur="500"/>
                                        <p:tgtEl>
                                          <p:spTgt spid="211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066800" y="152400"/>
            <a:ext cx="6096000" cy="381000"/>
          </a:xfrm>
        </p:spPr>
        <p:txBody>
          <a:bodyPr/>
          <a:lstStyle/>
          <a:p>
            <a:r>
              <a:rPr lang="zh-CN" altLang="en-US" sz="2800" smtClean="0"/>
              <a:t>例 </a:t>
            </a:r>
            <a:r>
              <a:rPr lang="en-US" altLang="zh-CN" sz="2800" smtClean="0">
                <a:sym typeface="Wingdings" panose="05000000000000000000" pitchFamily="2" charset="2"/>
              </a:rPr>
              <a:t> </a:t>
            </a:r>
            <a:r>
              <a:rPr lang="zh-CN" altLang="en-US" sz="2800" smtClean="0"/>
              <a:t>带阻滤波器</a:t>
            </a:r>
          </a:p>
        </p:txBody>
      </p:sp>
      <p:grpSp>
        <p:nvGrpSpPr>
          <p:cNvPr id="214076" name="Group 60"/>
          <p:cNvGrpSpPr>
            <a:grpSpLocks/>
          </p:cNvGrpSpPr>
          <p:nvPr/>
        </p:nvGrpSpPr>
        <p:grpSpPr bwMode="auto">
          <a:xfrm>
            <a:off x="522288" y="1268413"/>
            <a:ext cx="4500562" cy="2597150"/>
            <a:chOff x="243" y="954"/>
            <a:chExt cx="3132" cy="1736"/>
          </a:xfrm>
        </p:grpSpPr>
        <p:sp>
          <p:nvSpPr>
            <p:cNvPr id="214021" name="Line 5"/>
            <p:cNvSpPr>
              <a:spLocks noChangeShapeType="1"/>
            </p:cNvSpPr>
            <p:nvPr/>
          </p:nvSpPr>
          <p:spPr bwMode="auto">
            <a:xfrm>
              <a:off x="747" y="2616"/>
              <a:ext cx="262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24" name="Line 8"/>
            <p:cNvSpPr>
              <a:spLocks noChangeShapeType="1"/>
            </p:cNvSpPr>
            <p:nvPr/>
          </p:nvSpPr>
          <p:spPr bwMode="auto">
            <a:xfrm>
              <a:off x="723" y="1308"/>
              <a:ext cx="260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25" name="Rectangle 9"/>
            <p:cNvSpPr>
              <a:spLocks noChangeArrowheads="1"/>
            </p:cNvSpPr>
            <p:nvPr/>
          </p:nvSpPr>
          <p:spPr bwMode="auto">
            <a:xfrm>
              <a:off x="1287" y="1260"/>
              <a:ext cx="312" cy="8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26" name="Rectangle 10"/>
            <p:cNvSpPr>
              <a:spLocks noChangeArrowheads="1"/>
            </p:cNvSpPr>
            <p:nvPr/>
          </p:nvSpPr>
          <p:spPr bwMode="auto">
            <a:xfrm>
              <a:off x="2367" y="1260"/>
              <a:ext cx="312" cy="8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27" name="Line 11"/>
            <p:cNvSpPr>
              <a:spLocks noChangeShapeType="1"/>
            </p:cNvSpPr>
            <p:nvPr/>
          </p:nvSpPr>
          <p:spPr bwMode="auto">
            <a:xfrm>
              <a:off x="1443" y="1740"/>
              <a:ext cx="103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28" name="Line 12"/>
            <p:cNvSpPr>
              <a:spLocks noChangeShapeType="1"/>
            </p:cNvSpPr>
            <p:nvPr/>
          </p:nvSpPr>
          <p:spPr bwMode="auto">
            <a:xfrm>
              <a:off x="1011" y="1308"/>
              <a:ext cx="0" cy="4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14029" name="Group 13"/>
            <p:cNvGrpSpPr>
              <a:grpSpLocks/>
            </p:cNvGrpSpPr>
            <p:nvPr/>
          </p:nvGrpSpPr>
          <p:grpSpPr bwMode="auto">
            <a:xfrm>
              <a:off x="1395" y="1632"/>
              <a:ext cx="60" cy="228"/>
              <a:chOff x="1296" y="2544"/>
              <a:chExt cx="60" cy="228"/>
            </a:xfrm>
          </p:grpSpPr>
          <p:sp>
            <p:nvSpPr>
              <p:cNvPr id="214030" name="Line 14"/>
              <p:cNvSpPr>
                <a:spLocks noChangeShapeType="1"/>
              </p:cNvSpPr>
              <p:nvPr/>
            </p:nvSpPr>
            <p:spPr bwMode="auto">
              <a:xfrm>
                <a:off x="1296" y="2544"/>
                <a:ext cx="0" cy="2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31" name="Line 15"/>
              <p:cNvSpPr>
                <a:spLocks noChangeShapeType="1"/>
              </p:cNvSpPr>
              <p:nvPr/>
            </p:nvSpPr>
            <p:spPr bwMode="auto">
              <a:xfrm>
                <a:off x="1356" y="2544"/>
                <a:ext cx="0" cy="2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4032" name="Line 16"/>
            <p:cNvSpPr>
              <a:spLocks noChangeShapeType="1"/>
            </p:cNvSpPr>
            <p:nvPr/>
          </p:nvSpPr>
          <p:spPr bwMode="auto">
            <a:xfrm flipH="1">
              <a:off x="1011" y="1740"/>
              <a:ext cx="38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14033" name="Group 17"/>
            <p:cNvGrpSpPr>
              <a:grpSpLocks/>
            </p:cNvGrpSpPr>
            <p:nvPr/>
          </p:nvGrpSpPr>
          <p:grpSpPr bwMode="auto">
            <a:xfrm>
              <a:off x="2475" y="1620"/>
              <a:ext cx="60" cy="228"/>
              <a:chOff x="1296" y="2544"/>
              <a:chExt cx="60" cy="228"/>
            </a:xfrm>
          </p:grpSpPr>
          <p:sp>
            <p:nvSpPr>
              <p:cNvPr id="214034" name="Line 18"/>
              <p:cNvSpPr>
                <a:spLocks noChangeShapeType="1"/>
              </p:cNvSpPr>
              <p:nvPr/>
            </p:nvSpPr>
            <p:spPr bwMode="auto">
              <a:xfrm>
                <a:off x="1296" y="2544"/>
                <a:ext cx="0" cy="2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35" name="Line 19"/>
              <p:cNvSpPr>
                <a:spLocks noChangeShapeType="1"/>
              </p:cNvSpPr>
              <p:nvPr/>
            </p:nvSpPr>
            <p:spPr bwMode="auto">
              <a:xfrm>
                <a:off x="1356" y="2544"/>
                <a:ext cx="0" cy="2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4036" name="Line 20"/>
            <p:cNvSpPr>
              <a:spLocks noChangeShapeType="1"/>
            </p:cNvSpPr>
            <p:nvPr/>
          </p:nvSpPr>
          <p:spPr bwMode="auto">
            <a:xfrm>
              <a:off x="2535" y="1740"/>
              <a:ext cx="4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37" name="Line 21"/>
            <p:cNvSpPr>
              <a:spLocks noChangeShapeType="1"/>
            </p:cNvSpPr>
            <p:nvPr/>
          </p:nvSpPr>
          <p:spPr bwMode="auto">
            <a:xfrm flipV="1">
              <a:off x="2967" y="1308"/>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38" name="Line 22"/>
            <p:cNvSpPr>
              <a:spLocks noChangeShapeType="1"/>
            </p:cNvSpPr>
            <p:nvPr/>
          </p:nvSpPr>
          <p:spPr bwMode="auto">
            <a:xfrm>
              <a:off x="1707" y="1728"/>
              <a:ext cx="0" cy="9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14039" name="Group 23"/>
            <p:cNvGrpSpPr>
              <a:grpSpLocks/>
            </p:cNvGrpSpPr>
            <p:nvPr/>
          </p:nvGrpSpPr>
          <p:grpSpPr bwMode="auto">
            <a:xfrm rot="-5400000">
              <a:off x="2031" y="2112"/>
              <a:ext cx="60" cy="228"/>
              <a:chOff x="1296" y="2544"/>
              <a:chExt cx="60" cy="228"/>
            </a:xfrm>
          </p:grpSpPr>
          <p:sp>
            <p:nvSpPr>
              <p:cNvPr id="214040" name="Line 24"/>
              <p:cNvSpPr>
                <a:spLocks noChangeShapeType="1"/>
              </p:cNvSpPr>
              <p:nvPr/>
            </p:nvSpPr>
            <p:spPr bwMode="auto">
              <a:xfrm>
                <a:off x="1296" y="2544"/>
                <a:ext cx="0" cy="2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1" name="Line 25"/>
              <p:cNvSpPr>
                <a:spLocks noChangeShapeType="1"/>
              </p:cNvSpPr>
              <p:nvPr/>
            </p:nvSpPr>
            <p:spPr bwMode="auto">
              <a:xfrm>
                <a:off x="1356" y="2544"/>
                <a:ext cx="0" cy="2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4042" name="Line 26"/>
            <p:cNvSpPr>
              <a:spLocks noChangeShapeType="1"/>
            </p:cNvSpPr>
            <p:nvPr/>
          </p:nvSpPr>
          <p:spPr bwMode="auto">
            <a:xfrm>
              <a:off x="2055" y="1296"/>
              <a:ext cx="0" cy="9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3" name="Line 27"/>
            <p:cNvSpPr>
              <a:spLocks noChangeShapeType="1"/>
            </p:cNvSpPr>
            <p:nvPr/>
          </p:nvSpPr>
          <p:spPr bwMode="auto">
            <a:xfrm>
              <a:off x="2055" y="2256"/>
              <a:ext cx="0" cy="36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4" name="Line 28"/>
            <p:cNvSpPr>
              <a:spLocks noChangeShapeType="1"/>
            </p:cNvSpPr>
            <p:nvPr/>
          </p:nvSpPr>
          <p:spPr bwMode="auto">
            <a:xfrm>
              <a:off x="651" y="1572"/>
              <a:ext cx="0" cy="79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5" name="Line 29"/>
            <p:cNvSpPr>
              <a:spLocks noChangeShapeType="1"/>
            </p:cNvSpPr>
            <p:nvPr/>
          </p:nvSpPr>
          <p:spPr bwMode="auto">
            <a:xfrm>
              <a:off x="3279" y="1680"/>
              <a:ext cx="0" cy="6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6" name="Oval 30"/>
            <p:cNvSpPr>
              <a:spLocks noChangeArrowheads="1"/>
            </p:cNvSpPr>
            <p:nvPr/>
          </p:nvSpPr>
          <p:spPr bwMode="auto">
            <a:xfrm>
              <a:off x="1683" y="2592"/>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7" name="Oval 31"/>
            <p:cNvSpPr>
              <a:spLocks noChangeArrowheads="1"/>
            </p:cNvSpPr>
            <p:nvPr/>
          </p:nvSpPr>
          <p:spPr bwMode="auto">
            <a:xfrm>
              <a:off x="2031" y="2592"/>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8" name="Oval 32"/>
            <p:cNvSpPr>
              <a:spLocks noChangeArrowheads="1"/>
            </p:cNvSpPr>
            <p:nvPr/>
          </p:nvSpPr>
          <p:spPr bwMode="auto">
            <a:xfrm>
              <a:off x="2031" y="1284"/>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49" name="Oval 33"/>
            <p:cNvSpPr>
              <a:spLocks noChangeArrowheads="1"/>
            </p:cNvSpPr>
            <p:nvPr/>
          </p:nvSpPr>
          <p:spPr bwMode="auto">
            <a:xfrm>
              <a:off x="1683" y="1716"/>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50" name="Oval 34"/>
            <p:cNvSpPr>
              <a:spLocks noChangeArrowheads="1"/>
            </p:cNvSpPr>
            <p:nvPr/>
          </p:nvSpPr>
          <p:spPr bwMode="auto">
            <a:xfrm>
              <a:off x="2943" y="1272"/>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51" name="Oval 35"/>
            <p:cNvSpPr>
              <a:spLocks noChangeArrowheads="1"/>
            </p:cNvSpPr>
            <p:nvPr/>
          </p:nvSpPr>
          <p:spPr bwMode="auto">
            <a:xfrm>
              <a:off x="987" y="1272"/>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14052" name="Object 36"/>
            <p:cNvGraphicFramePr>
              <a:graphicFrameLocks noChangeAspect="1"/>
            </p:cNvGraphicFramePr>
            <p:nvPr/>
          </p:nvGraphicFramePr>
          <p:xfrm>
            <a:off x="243" y="1692"/>
            <a:ext cx="419" cy="555"/>
          </p:xfrm>
          <a:graphic>
            <a:graphicData uri="http://schemas.openxmlformats.org/presentationml/2006/ole">
              <mc:AlternateContent xmlns:mc="http://schemas.openxmlformats.org/markup-compatibility/2006">
                <mc:Choice xmlns:v="urn:schemas-microsoft-com:vml" Requires="v">
                  <p:oleObj spid="_x0000_s214173" name="公式" r:id="rId3" imgW="152280" imgH="228600" progId="Equation.3">
                    <p:embed/>
                  </p:oleObj>
                </mc:Choice>
                <mc:Fallback>
                  <p:oleObj name="公式" r:id="rId3" imgW="152280" imgH="2286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 y="1692"/>
                          <a:ext cx="419" cy="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53" name="Object 37"/>
            <p:cNvGraphicFramePr>
              <a:graphicFrameLocks noChangeAspect="1"/>
            </p:cNvGraphicFramePr>
            <p:nvPr/>
          </p:nvGraphicFramePr>
          <p:xfrm>
            <a:off x="2877" y="1808"/>
            <a:ext cx="396" cy="605"/>
          </p:xfrm>
          <a:graphic>
            <a:graphicData uri="http://schemas.openxmlformats.org/presentationml/2006/ole">
              <mc:AlternateContent xmlns:mc="http://schemas.openxmlformats.org/markup-compatibility/2006">
                <mc:Choice xmlns:v="urn:schemas-microsoft-com:vml" Requires="v">
                  <p:oleObj spid="_x0000_s214174" name="公式" r:id="rId5" imgW="164880" imgH="228600" progId="Equation.3">
                    <p:embed/>
                  </p:oleObj>
                </mc:Choice>
                <mc:Fallback>
                  <p:oleObj name="公式" r:id="rId5" imgW="164880" imgH="228600"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 y="1808"/>
                          <a:ext cx="396" cy="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54" name="Rectangle 38"/>
            <p:cNvSpPr>
              <a:spLocks noChangeArrowheads="1"/>
            </p:cNvSpPr>
            <p:nvPr/>
          </p:nvSpPr>
          <p:spPr bwMode="auto">
            <a:xfrm rot="-5400000">
              <a:off x="1551" y="2160"/>
              <a:ext cx="312" cy="8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55" name="Text Box 39"/>
            <p:cNvSpPr txBox="1">
              <a:spLocks noChangeArrowheads="1"/>
            </p:cNvSpPr>
            <p:nvPr/>
          </p:nvSpPr>
          <p:spPr bwMode="auto">
            <a:xfrm>
              <a:off x="1296" y="954"/>
              <a:ext cx="293"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i="1">
                  <a:latin typeface="Times New Roman" panose="02020603050405020304" pitchFamily="18" charset="0"/>
                </a:rPr>
                <a:t>R</a:t>
              </a:r>
            </a:p>
          </p:txBody>
        </p:sp>
        <p:sp>
          <p:nvSpPr>
            <p:cNvPr id="214056" name="Text Box 40"/>
            <p:cNvSpPr txBox="1">
              <a:spLocks noChangeArrowheads="1"/>
            </p:cNvSpPr>
            <p:nvPr/>
          </p:nvSpPr>
          <p:spPr bwMode="auto">
            <a:xfrm>
              <a:off x="2364" y="954"/>
              <a:ext cx="293"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i="1">
                  <a:latin typeface="Times New Roman" panose="02020603050405020304" pitchFamily="18" charset="0"/>
                </a:rPr>
                <a:t>R</a:t>
              </a:r>
            </a:p>
          </p:txBody>
        </p:sp>
        <p:grpSp>
          <p:nvGrpSpPr>
            <p:cNvPr id="214057" name="Group 41"/>
            <p:cNvGrpSpPr>
              <a:grpSpLocks/>
            </p:cNvGrpSpPr>
            <p:nvPr/>
          </p:nvGrpSpPr>
          <p:grpSpPr bwMode="auto">
            <a:xfrm>
              <a:off x="1263" y="2022"/>
              <a:ext cx="324" cy="596"/>
              <a:chOff x="1980" y="2238"/>
              <a:chExt cx="324" cy="596"/>
            </a:xfrm>
          </p:grpSpPr>
          <p:sp>
            <p:nvSpPr>
              <p:cNvPr id="214058" name="Text Box 42"/>
              <p:cNvSpPr txBox="1">
                <a:spLocks noChangeArrowheads="1"/>
              </p:cNvSpPr>
              <p:nvPr/>
            </p:nvSpPr>
            <p:spPr bwMode="auto">
              <a:xfrm>
                <a:off x="2002" y="2238"/>
                <a:ext cx="292"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i="1">
                    <a:latin typeface="Times New Roman" panose="02020603050405020304" pitchFamily="18" charset="0"/>
                  </a:rPr>
                  <a:t>R</a:t>
                </a:r>
              </a:p>
            </p:txBody>
          </p:sp>
          <p:sp>
            <p:nvSpPr>
              <p:cNvPr id="214059" name="Line 43"/>
              <p:cNvSpPr>
                <a:spLocks noChangeShapeType="1"/>
              </p:cNvSpPr>
              <p:nvPr/>
            </p:nvSpPr>
            <p:spPr bwMode="auto">
              <a:xfrm>
                <a:off x="1980" y="2520"/>
                <a:ext cx="32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60" name="Text Box 44"/>
              <p:cNvSpPr txBox="1">
                <a:spLocks noChangeArrowheads="1"/>
              </p:cNvSpPr>
              <p:nvPr/>
            </p:nvSpPr>
            <p:spPr bwMode="auto">
              <a:xfrm>
                <a:off x="2014" y="2447"/>
                <a:ext cx="269"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3200" b="1">
                    <a:latin typeface="Times New Roman" panose="02020603050405020304" pitchFamily="18" charset="0"/>
                  </a:rPr>
                  <a:t>2</a:t>
                </a:r>
                <a:endParaRPr kumimoji="1" lang="en-US" altLang="zh-CN" sz="3200" b="1" i="1">
                  <a:latin typeface="Times New Roman" panose="02020603050405020304" pitchFamily="18" charset="0"/>
                </a:endParaRPr>
              </a:p>
            </p:txBody>
          </p:sp>
        </p:grpSp>
        <p:sp>
          <p:nvSpPr>
            <p:cNvPr id="214061" name="Text Box 45"/>
            <p:cNvSpPr txBox="1">
              <a:spLocks noChangeArrowheads="1"/>
            </p:cNvSpPr>
            <p:nvPr/>
          </p:nvSpPr>
          <p:spPr bwMode="auto">
            <a:xfrm>
              <a:off x="1117" y="1446"/>
              <a:ext cx="293"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i="1">
                  <a:latin typeface="Times New Roman" panose="02020603050405020304" pitchFamily="18" charset="0"/>
                </a:rPr>
                <a:t>C</a:t>
              </a:r>
            </a:p>
          </p:txBody>
        </p:sp>
        <p:sp>
          <p:nvSpPr>
            <p:cNvPr id="214062" name="Text Box 46"/>
            <p:cNvSpPr txBox="1">
              <a:spLocks noChangeArrowheads="1"/>
            </p:cNvSpPr>
            <p:nvPr/>
          </p:nvSpPr>
          <p:spPr bwMode="auto">
            <a:xfrm>
              <a:off x="2521" y="1446"/>
              <a:ext cx="293"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i="1">
                  <a:latin typeface="Times New Roman" panose="02020603050405020304" pitchFamily="18" charset="0"/>
                </a:rPr>
                <a:t>C</a:t>
              </a:r>
            </a:p>
          </p:txBody>
        </p:sp>
        <p:sp>
          <p:nvSpPr>
            <p:cNvPr id="214063" name="Text Box 47"/>
            <p:cNvSpPr txBox="1">
              <a:spLocks noChangeArrowheads="1"/>
            </p:cNvSpPr>
            <p:nvPr/>
          </p:nvSpPr>
          <p:spPr bwMode="auto">
            <a:xfrm>
              <a:off x="2163" y="2058"/>
              <a:ext cx="407"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00000"/>
                </a:lnSpc>
                <a:spcBef>
                  <a:spcPct val="0"/>
                </a:spcBef>
              </a:pPr>
              <a:r>
                <a:rPr kumimoji="1" lang="en-US" altLang="zh-CN" sz="2800" b="1">
                  <a:latin typeface="Times New Roman" panose="02020603050405020304" pitchFamily="18" charset="0"/>
                </a:rPr>
                <a:t>2</a:t>
              </a:r>
              <a:r>
                <a:rPr kumimoji="1" lang="en-US" altLang="zh-CN" sz="2800" b="1" i="1">
                  <a:latin typeface="Times New Roman" panose="02020603050405020304" pitchFamily="18" charset="0"/>
                </a:rPr>
                <a:t>C</a:t>
              </a:r>
            </a:p>
          </p:txBody>
        </p:sp>
      </p:grpSp>
      <p:graphicFrame>
        <p:nvGraphicFramePr>
          <p:cNvPr id="214064" name="Object 48"/>
          <p:cNvGraphicFramePr>
            <a:graphicFrameLocks noChangeAspect="1"/>
          </p:cNvGraphicFramePr>
          <p:nvPr/>
        </p:nvGraphicFramePr>
        <p:xfrm>
          <a:off x="971550" y="4643438"/>
          <a:ext cx="8015288" cy="1392237"/>
        </p:xfrm>
        <a:graphic>
          <a:graphicData uri="http://schemas.openxmlformats.org/presentationml/2006/ole">
            <mc:AlternateContent xmlns:mc="http://schemas.openxmlformats.org/markup-compatibility/2006">
              <mc:Choice xmlns:v="urn:schemas-microsoft-com:vml" Requires="v">
                <p:oleObj spid="_x0000_s214175" name="Equation" r:id="rId7" imgW="2361960" imgH="457200" progId="Equation.DSMT4">
                  <p:embed/>
                </p:oleObj>
              </mc:Choice>
              <mc:Fallback>
                <p:oleObj name="Equation" r:id="rId7" imgW="2361960" imgH="457200" progId="Equation.DSMT4">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643438"/>
                        <a:ext cx="8015288" cy="139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4065" name="Group 49"/>
          <p:cNvGrpSpPr>
            <a:grpSpLocks/>
          </p:cNvGrpSpPr>
          <p:nvPr/>
        </p:nvGrpSpPr>
        <p:grpSpPr bwMode="auto">
          <a:xfrm>
            <a:off x="6062663" y="1149350"/>
            <a:ext cx="3144837" cy="3135313"/>
            <a:chOff x="3779" y="773"/>
            <a:chExt cx="1981" cy="1975"/>
          </a:xfrm>
        </p:grpSpPr>
        <p:sp>
          <p:nvSpPr>
            <p:cNvPr id="214066" name="Line 50"/>
            <p:cNvSpPr>
              <a:spLocks noChangeShapeType="1"/>
            </p:cNvSpPr>
            <p:nvPr/>
          </p:nvSpPr>
          <p:spPr bwMode="auto">
            <a:xfrm flipV="1">
              <a:off x="4080" y="1140"/>
              <a:ext cx="0" cy="126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67" name="Line 51"/>
            <p:cNvSpPr>
              <a:spLocks noChangeShapeType="1"/>
            </p:cNvSpPr>
            <p:nvPr/>
          </p:nvSpPr>
          <p:spPr bwMode="auto">
            <a:xfrm>
              <a:off x="3816" y="2148"/>
              <a:ext cx="177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68" name="Freeform 52"/>
            <p:cNvSpPr>
              <a:spLocks/>
            </p:cNvSpPr>
            <p:nvPr/>
          </p:nvSpPr>
          <p:spPr bwMode="auto">
            <a:xfrm>
              <a:off x="4068" y="1576"/>
              <a:ext cx="648" cy="553"/>
            </a:xfrm>
            <a:custGeom>
              <a:avLst/>
              <a:gdLst>
                <a:gd name="T0" fmla="*/ 0 w 648"/>
                <a:gd name="T1" fmla="*/ 20 h 589"/>
                <a:gd name="T2" fmla="*/ 180 w 648"/>
                <a:gd name="T3" fmla="*/ 20 h 589"/>
                <a:gd name="T4" fmla="*/ 388 w 648"/>
                <a:gd name="T5" fmla="*/ 140 h 589"/>
                <a:gd name="T6" fmla="*/ 588 w 648"/>
                <a:gd name="T7" fmla="*/ 486 h 589"/>
                <a:gd name="T8" fmla="*/ 648 w 648"/>
                <a:gd name="T9" fmla="*/ 589 h 589"/>
              </a:gdLst>
              <a:ahLst/>
              <a:cxnLst>
                <a:cxn ang="0">
                  <a:pos x="T0" y="T1"/>
                </a:cxn>
                <a:cxn ang="0">
                  <a:pos x="T2" y="T3"/>
                </a:cxn>
                <a:cxn ang="0">
                  <a:pos x="T4" y="T5"/>
                </a:cxn>
                <a:cxn ang="0">
                  <a:pos x="T6" y="T7"/>
                </a:cxn>
                <a:cxn ang="0">
                  <a:pos x="T8" y="T9"/>
                </a:cxn>
              </a:cxnLst>
              <a:rect l="0" t="0" r="r" b="b"/>
              <a:pathLst>
                <a:path w="648" h="589">
                  <a:moveTo>
                    <a:pt x="0" y="20"/>
                  </a:moveTo>
                  <a:cubicBezTo>
                    <a:pt x="57" y="10"/>
                    <a:pt x="115" y="0"/>
                    <a:pt x="180" y="20"/>
                  </a:cubicBezTo>
                  <a:cubicBezTo>
                    <a:pt x="245" y="40"/>
                    <a:pt x="320" y="62"/>
                    <a:pt x="388" y="140"/>
                  </a:cubicBezTo>
                  <a:cubicBezTo>
                    <a:pt x="456" y="218"/>
                    <a:pt x="545" y="411"/>
                    <a:pt x="588" y="486"/>
                  </a:cubicBezTo>
                  <a:cubicBezTo>
                    <a:pt x="631" y="561"/>
                    <a:pt x="634" y="571"/>
                    <a:pt x="648" y="589"/>
                  </a:cubicBezTo>
                </a:path>
              </a:pathLst>
            </a:custGeom>
            <a:noFill/>
            <a:ln w="38100"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69" name="Freeform 53"/>
            <p:cNvSpPr>
              <a:spLocks/>
            </p:cNvSpPr>
            <p:nvPr/>
          </p:nvSpPr>
          <p:spPr bwMode="auto">
            <a:xfrm flipH="1">
              <a:off x="4716" y="1588"/>
              <a:ext cx="648" cy="565"/>
            </a:xfrm>
            <a:custGeom>
              <a:avLst/>
              <a:gdLst>
                <a:gd name="T0" fmla="*/ 0 w 648"/>
                <a:gd name="T1" fmla="*/ 20 h 589"/>
                <a:gd name="T2" fmla="*/ 180 w 648"/>
                <a:gd name="T3" fmla="*/ 20 h 589"/>
                <a:gd name="T4" fmla="*/ 388 w 648"/>
                <a:gd name="T5" fmla="*/ 140 h 589"/>
                <a:gd name="T6" fmla="*/ 588 w 648"/>
                <a:gd name="T7" fmla="*/ 486 h 589"/>
                <a:gd name="T8" fmla="*/ 648 w 648"/>
                <a:gd name="T9" fmla="*/ 589 h 589"/>
              </a:gdLst>
              <a:ahLst/>
              <a:cxnLst>
                <a:cxn ang="0">
                  <a:pos x="T0" y="T1"/>
                </a:cxn>
                <a:cxn ang="0">
                  <a:pos x="T2" y="T3"/>
                </a:cxn>
                <a:cxn ang="0">
                  <a:pos x="T4" y="T5"/>
                </a:cxn>
                <a:cxn ang="0">
                  <a:pos x="T6" y="T7"/>
                </a:cxn>
                <a:cxn ang="0">
                  <a:pos x="T8" y="T9"/>
                </a:cxn>
              </a:cxnLst>
              <a:rect l="0" t="0" r="r" b="b"/>
              <a:pathLst>
                <a:path w="648" h="589">
                  <a:moveTo>
                    <a:pt x="0" y="20"/>
                  </a:moveTo>
                  <a:cubicBezTo>
                    <a:pt x="57" y="10"/>
                    <a:pt x="115" y="0"/>
                    <a:pt x="180" y="20"/>
                  </a:cubicBezTo>
                  <a:cubicBezTo>
                    <a:pt x="245" y="40"/>
                    <a:pt x="320" y="62"/>
                    <a:pt x="388" y="140"/>
                  </a:cubicBezTo>
                  <a:cubicBezTo>
                    <a:pt x="456" y="218"/>
                    <a:pt x="545" y="411"/>
                    <a:pt x="588" y="486"/>
                  </a:cubicBezTo>
                  <a:cubicBezTo>
                    <a:pt x="631" y="561"/>
                    <a:pt x="634" y="571"/>
                    <a:pt x="648" y="589"/>
                  </a:cubicBezTo>
                </a:path>
              </a:pathLst>
            </a:custGeom>
            <a:noFill/>
            <a:ln w="38100"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70" name="Line 54"/>
            <p:cNvSpPr>
              <a:spLocks noChangeShapeType="1"/>
            </p:cNvSpPr>
            <p:nvPr/>
          </p:nvSpPr>
          <p:spPr bwMode="auto">
            <a:xfrm>
              <a:off x="3984" y="1584"/>
              <a:ext cx="1608" cy="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14071" name="Object 55"/>
            <p:cNvGraphicFramePr>
              <a:graphicFrameLocks noChangeAspect="1"/>
            </p:cNvGraphicFramePr>
            <p:nvPr/>
          </p:nvGraphicFramePr>
          <p:xfrm>
            <a:off x="4257" y="2135"/>
            <a:ext cx="980" cy="613"/>
          </p:xfrm>
          <a:graphic>
            <a:graphicData uri="http://schemas.openxmlformats.org/presentationml/2006/ole">
              <mc:AlternateContent xmlns:mc="http://schemas.openxmlformats.org/markup-compatibility/2006">
                <mc:Choice xmlns:v="urn:schemas-microsoft-com:vml" Requires="v">
                  <p:oleObj spid="_x0000_s214176" name="公式" r:id="rId9" imgW="596880" imgH="393480" progId="Equation.3">
                    <p:embed/>
                  </p:oleObj>
                </mc:Choice>
                <mc:Fallback>
                  <p:oleObj name="公式" r:id="rId9" imgW="596880" imgH="393480"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7" y="2135"/>
                          <a:ext cx="980" cy="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72" name="Line 56"/>
            <p:cNvSpPr>
              <a:spLocks noChangeShapeType="1"/>
            </p:cNvSpPr>
            <p:nvPr/>
          </p:nvSpPr>
          <p:spPr bwMode="auto">
            <a:xfrm>
              <a:off x="4728" y="1608"/>
              <a:ext cx="0" cy="696"/>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14073" name="Object 57"/>
            <p:cNvGraphicFramePr>
              <a:graphicFrameLocks noChangeAspect="1"/>
            </p:cNvGraphicFramePr>
            <p:nvPr/>
          </p:nvGraphicFramePr>
          <p:xfrm>
            <a:off x="3779" y="773"/>
            <a:ext cx="1016" cy="418"/>
          </p:xfrm>
          <a:graphic>
            <a:graphicData uri="http://schemas.openxmlformats.org/presentationml/2006/ole">
              <mc:AlternateContent xmlns:mc="http://schemas.openxmlformats.org/markup-compatibility/2006">
                <mc:Choice xmlns:v="urn:schemas-microsoft-com:vml" Requires="v">
                  <p:oleObj spid="_x0000_s214177" name="Equation" r:id="rId11" imgW="520560" imgH="253800" progId="Equation.DSMT4">
                    <p:embed/>
                  </p:oleObj>
                </mc:Choice>
                <mc:Fallback>
                  <p:oleObj name="Equation" r:id="rId11" imgW="520560" imgH="253800" progId="Equation.DSMT4">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 y="773"/>
                          <a:ext cx="1016"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74" name="Object 58"/>
            <p:cNvGraphicFramePr>
              <a:graphicFrameLocks noChangeAspect="1"/>
            </p:cNvGraphicFramePr>
            <p:nvPr/>
          </p:nvGraphicFramePr>
          <p:xfrm>
            <a:off x="5380" y="1799"/>
            <a:ext cx="380" cy="298"/>
          </p:xfrm>
          <a:graphic>
            <a:graphicData uri="http://schemas.openxmlformats.org/presentationml/2006/ole">
              <mc:AlternateContent xmlns:mc="http://schemas.openxmlformats.org/markup-compatibility/2006">
                <mc:Choice xmlns:v="urn:schemas-microsoft-com:vml" Requires="v">
                  <p:oleObj spid="_x0000_s214178" name="公式" r:id="rId13" imgW="152280" imgH="139680" progId="Equation.3">
                    <p:embed/>
                  </p:oleObj>
                </mc:Choice>
                <mc:Fallback>
                  <p:oleObj name="公式" r:id="rId13" imgW="152280" imgH="13968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80" y="1799"/>
                          <a:ext cx="38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75" name="Text Box 59"/>
            <p:cNvSpPr txBox="1">
              <a:spLocks noChangeArrowheads="1"/>
            </p:cNvSpPr>
            <p:nvPr/>
          </p:nvSpPr>
          <p:spPr bwMode="auto">
            <a:xfrm>
              <a:off x="3786" y="138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lnSpc>
                  <a:spcPct val="100000"/>
                </a:lnSpc>
                <a:spcBef>
                  <a:spcPct val="0"/>
                </a:spcBef>
              </a:pPr>
              <a:r>
                <a:rPr kumimoji="1" lang="en-US" altLang="zh-CN" sz="2800" b="1">
                  <a:latin typeface="Times New Roman" panose="02020603050405020304" pitchFamily="18" charset="0"/>
                </a:rPr>
                <a:t>1</a:t>
              </a:r>
            </a:p>
          </p:txBody>
        </p:sp>
      </p:grpSp>
      <p:sp>
        <p:nvSpPr>
          <p:cNvPr id="214080" name="Line 64"/>
          <p:cNvSpPr>
            <a:spLocks noChangeShapeType="1"/>
          </p:cNvSpPr>
          <p:nvPr/>
        </p:nvSpPr>
        <p:spPr bwMode="auto">
          <a:xfrm>
            <a:off x="5832475" y="954088"/>
            <a:ext cx="3311525"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81" name="Line 65"/>
          <p:cNvSpPr>
            <a:spLocks noChangeShapeType="1"/>
          </p:cNvSpPr>
          <p:nvPr/>
        </p:nvSpPr>
        <p:spPr bwMode="auto">
          <a:xfrm>
            <a:off x="5832475" y="954088"/>
            <a:ext cx="0" cy="3375025"/>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082" name="Line 66"/>
          <p:cNvSpPr>
            <a:spLocks noChangeShapeType="1"/>
          </p:cNvSpPr>
          <p:nvPr/>
        </p:nvSpPr>
        <p:spPr bwMode="auto">
          <a:xfrm>
            <a:off x="5832475" y="4329113"/>
            <a:ext cx="3311525"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4076"/>
                                        </p:tgtEl>
                                        <p:attrNameLst>
                                          <p:attrName>style.visibility</p:attrName>
                                        </p:attrNameLst>
                                      </p:cBhvr>
                                      <p:to>
                                        <p:strVal val="visible"/>
                                      </p:to>
                                    </p:set>
                                    <p:animEffect transition="in" filter="blinds(horizontal)">
                                      <p:cBhvr>
                                        <p:cTn id="7" dur="500"/>
                                        <p:tgtEl>
                                          <p:spTgt spid="214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14064"/>
                                        </p:tgtEl>
                                        <p:attrNameLst>
                                          <p:attrName>style.visibility</p:attrName>
                                        </p:attrNameLst>
                                      </p:cBhvr>
                                      <p:to>
                                        <p:strVal val="visible"/>
                                      </p:to>
                                    </p:set>
                                    <p:anim calcmode="lin" valueType="num">
                                      <p:cBhvr additive="base">
                                        <p:cTn id="12" dur="500" fill="hold"/>
                                        <p:tgtEl>
                                          <p:spTgt spid="214064"/>
                                        </p:tgtEl>
                                        <p:attrNameLst>
                                          <p:attrName>ppt_x</p:attrName>
                                        </p:attrNameLst>
                                      </p:cBhvr>
                                      <p:tavLst>
                                        <p:tav tm="0">
                                          <p:val>
                                            <p:strVal val="#ppt_x"/>
                                          </p:val>
                                        </p:tav>
                                        <p:tav tm="100000">
                                          <p:val>
                                            <p:strVal val="#ppt_x"/>
                                          </p:val>
                                        </p:tav>
                                      </p:tavLst>
                                    </p:anim>
                                    <p:anim calcmode="lin" valueType="num">
                                      <p:cBhvr additive="base">
                                        <p:cTn id="13" dur="500" fill="hold"/>
                                        <p:tgtEl>
                                          <p:spTgt spid="2140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14065"/>
                                        </p:tgtEl>
                                        <p:attrNameLst>
                                          <p:attrName>style.visibility</p:attrName>
                                        </p:attrNameLst>
                                      </p:cBhvr>
                                      <p:to>
                                        <p:strVal val="visible"/>
                                      </p:to>
                                    </p:set>
                                    <p:anim calcmode="lin" valueType="num">
                                      <p:cBhvr additive="base">
                                        <p:cTn id="17" dur="500" fill="hold"/>
                                        <p:tgtEl>
                                          <p:spTgt spid="214065"/>
                                        </p:tgtEl>
                                        <p:attrNameLst>
                                          <p:attrName>ppt_x</p:attrName>
                                        </p:attrNameLst>
                                      </p:cBhvr>
                                      <p:tavLst>
                                        <p:tav tm="0">
                                          <p:val>
                                            <p:strVal val="1+#ppt_w/2"/>
                                          </p:val>
                                        </p:tav>
                                        <p:tav tm="100000">
                                          <p:val>
                                            <p:strVal val="#ppt_x"/>
                                          </p:val>
                                        </p:tav>
                                      </p:tavLst>
                                    </p:anim>
                                    <p:anim calcmode="lin" valueType="num">
                                      <p:cBhvr additive="base">
                                        <p:cTn id="18" dur="500" fill="hold"/>
                                        <p:tgtEl>
                                          <p:spTgt spid="21406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14080"/>
                                        </p:tgtEl>
                                        <p:attrNameLst>
                                          <p:attrName>style.visibility</p:attrName>
                                        </p:attrNameLst>
                                      </p:cBhvr>
                                      <p:to>
                                        <p:strVal val="visible"/>
                                      </p:to>
                                    </p:set>
                                    <p:anim calcmode="lin" valueType="num">
                                      <p:cBhvr additive="base">
                                        <p:cTn id="21" dur="500" fill="hold"/>
                                        <p:tgtEl>
                                          <p:spTgt spid="214080"/>
                                        </p:tgtEl>
                                        <p:attrNameLst>
                                          <p:attrName>ppt_x</p:attrName>
                                        </p:attrNameLst>
                                      </p:cBhvr>
                                      <p:tavLst>
                                        <p:tav tm="0">
                                          <p:val>
                                            <p:strVal val="1+#ppt_w/2"/>
                                          </p:val>
                                        </p:tav>
                                        <p:tav tm="100000">
                                          <p:val>
                                            <p:strVal val="#ppt_x"/>
                                          </p:val>
                                        </p:tav>
                                      </p:tavLst>
                                    </p:anim>
                                    <p:anim calcmode="lin" valueType="num">
                                      <p:cBhvr additive="base">
                                        <p:cTn id="22" dur="500" fill="hold"/>
                                        <p:tgtEl>
                                          <p:spTgt spid="21408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14081"/>
                                        </p:tgtEl>
                                        <p:attrNameLst>
                                          <p:attrName>style.visibility</p:attrName>
                                        </p:attrNameLst>
                                      </p:cBhvr>
                                      <p:to>
                                        <p:strVal val="visible"/>
                                      </p:to>
                                    </p:set>
                                    <p:anim calcmode="lin" valueType="num">
                                      <p:cBhvr additive="base">
                                        <p:cTn id="25" dur="500" fill="hold"/>
                                        <p:tgtEl>
                                          <p:spTgt spid="214081"/>
                                        </p:tgtEl>
                                        <p:attrNameLst>
                                          <p:attrName>ppt_x</p:attrName>
                                        </p:attrNameLst>
                                      </p:cBhvr>
                                      <p:tavLst>
                                        <p:tav tm="0">
                                          <p:val>
                                            <p:strVal val="1+#ppt_w/2"/>
                                          </p:val>
                                        </p:tav>
                                        <p:tav tm="100000">
                                          <p:val>
                                            <p:strVal val="#ppt_x"/>
                                          </p:val>
                                        </p:tav>
                                      </p:tavLst>
                                    </p:anim>
                                    <p:anim calcmode="lin" valueType="num">
                                      <p:cBhvr additive="base">
                                        <p:cTn id="26" dur="500" fill="hold"/>
                                        <p:tgtEl>
                                          <p:spTgt spid="21408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14082"/>
                                        </p:tgtEl>
                                        <p:attrNameLst>
                                          <p:attrName>style.visibility</p:attrName>
                                        </p:attrNameLst>
                                      </p:cBhvr>
                                      <p:to>
                                        <p:strVal val="visible"/>
                                      </p:to>
                                    </p:set>
                                    <p:anim calcmode="lin" valueType="num">
                                      <p:cBhvr additive="base">
                                        <p:cTn id="29" dur="500" fill="hold"/>
                                        <p:tgtEl>
                                          <p:spTgt spid="214082"/>
                                        </p:tgtEl>
                                        <p:attrNameLst>
                                          <p:attrName>ppt_x</p:attrName>
                                        </p:attrNameLst>
                                      </p:cBhvr>
                                      <p:tavLst>
                                        <p:tav tm="0">
                                          <p:val>
                                            <p:strVal val="1+#ppt_w/2"/>
                                          </p:val>
                                        </p:tav>
                                        <p:tav tm="100000">
                                          <p:val>
                                            <p:strVal val="#ppt_x"/>
                                          </p:val>
                                        </p:tav>
                                      </p:tavLst>
                                    </p:anim>
                                    <p:anim calcmode="lin" valueType="num">
                                      <p:cBhvr additive="base">
                                        <p:cTn id="30" dur="500" fill="hold"/>
                                        <p:tgtEl>
                                          <p:spTgt spid="214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80" grpId="0" animBg="1"/>
      <p:bldP spid="214081" grpId="0" animBg="1"/>
      <p:bldP spid="2140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sz="2800" smtClean="0"/>
              <a:t>10.4 </a:t>
            </a:r>
            <a:r>
              <a:rPr lang="zh-CN" altLang="en-US" sz="2800" smtClean="0"/>
              <a:t>正弦稳态的叠加</a:t>
            </a:r>
          </a:p>
        </p:txBody>
      </p:sp>
      <p:sp>
        <p:nvSpPr>
          <p:cNvPr id="215043" name="Rectangle 3"/>
          <p:cNvSpPr>
            <a:spLocks noGrp="1" noChangeArrowheads="1"/>
          </p:cNvSpPr>
          <p:nvPr>
            <p:ph type="body" sz="half" idx="1"/>
          </p:nvPr>
        </p:nvSpPr>
        <p:spPr>
          <a:xfrm>
            <a:off x="657225" y="952500"/>
            <a:ext cx="8235950" cy="2790825"/>
          </a:xfrm>
        </p:spPr>
        <p:txBody>
          <a:bodyPr/>
          <a:lstStyle/>
          <a:p>
            <a:pPr marL="0" indent="0"/>
            <a:r>
              <a:rPr kumimoji="1" lang="zh-CN" altLang="en-US" sz="2400" smtClean="0"/>
              <a:t> </a:t>
            </a:r>
            <a:r>
              <a:rPr kumimoji="1" lang="en-US" altLang="zh-CN" sz="2400" b="1" smtClean="0"/>
              <a:t>1</a:t>
            </a:r>
            <a:r>
              <a:rPr kumimoji="1" lang="zh-CN" altLang="en-US" sz="2400" b="1" smtClean="0"/>
              <a:t>、多个正弦电源的叠加</a:t>
            </a:r>
            <a:endParaRPr kumimoji="1" lang="zh-CN" altLang="en-US" sz="1600" b="1" smtClean="0"/>
          </a:p>
          <a:p>
            <a:pPr marL="0" indent="0"/>
            <a:r>
              <a:rPr kumimoji="1" lang="zh-CN" altLang="en-US" sz="2400" smtClean="0"/>
              <a:t>        </a:t>
            </a:r>
            <a:r>
              <a:rPr kumimoji="1" lang="zh-CN" altLang="en-US" sz="2400" b="1" smtClean="0"/>
              <a:t>多个正弦电源，可运用叠加定理。对其它电压源，可令其短路；对其它电流源，可令其开路。</a:t>
            </a:r>
            <a:endParaRPr kumimoji="1" lang="zh-CN" altLang="en-US" sz="1600" b="1" smtClean="0"/>
          </a:p>
          <a:p>
            <a:pPr marL="0" indent="0"/>
            <a:r>
              <a:rPr kumimoji="1" lang="zh-CN" altLang="en-US" sz="2400" b="1" smtClean="0"/>
              <a:t>        </a:t>
            </a:r>
            <a:r>
              <a:rPr kumimoji="1" lang="zh-CN" altLang="en-US" sz="2400" b="1" smtClean="0">
                <a:solidFill>
                  <a:schemeClr val="accent2"/>
                </a:solidFill>
              </a:rPr>
              <a:t>如果电源频率相同，则叠加后仍为同一频率的正弦波。</a:t>
            </a:r>
          </a:p>
          <a:p>
            <a:pPr marL="0" indent="0"/>
            <a:r>
              <a:rPr kumimoji="1" lang="zh-CN" altLang="en-US" sz="2400" b="1" smtClean="0"/>
              <a:t>        </a:t>
            </a:r>
            <a:r>
              <a:rPr kumimoji="1" lang="zh-CN" altLang="en-US" sz="2400" b="1" smtClean="0">
                <a:solidFill>
                  <a:srgbClr val="FF3399"/>
                </a:solidFill>
              </a:rPr>
              <a:t>不同频率的正弦波的叠加不再是正弦波。</a:t>
            </a:r>
          </a:p>
          <a:p>
            <a:pPr marL="0" indent="0"/>
            <a:endParaRPr lang="zh-CN" altLang="en-US" sz="2400" smtClean="0"/>
          </a:p>
        </p:txBody>
      </p:sp>
      <p:graphicFrame>
        <p:nvGraphicFramePr>
          <p:cNvPr id="215045" name="Object 5"/>
          <p:cNvGraphicFramePr>
            <a:graphicFrameLocks noGrp="1" noChangeAspect="1"/>
          </p:cNvGraphicFramePr>
          <p:nvPr>
            <p:ph sz="half" idx="2"/>
          </p:nvPr>
        </p:nvGraphicFramePr>
        <p:xfrm>
          <a:off x="2185988" y="3429000"/>
          <a:ext cx="5581650" cy="2700338"/>
        </p:xfrm>
        <a:graphic>
          <a:graphicData uri="http://schemas.openxmlformats.org/presentationml/2006/ole">
            <mc:AlternateContent xmlns:mc="http://schemas.openxmlformats.org/markup-compatibility/2006">
              <mc:Choice xmlns:v="urn:schemas-microsoft-com:vml" Requires="v">
                <p:oleObj spid="_x0000_s215062" name="Visio" r:id="rId3" imgW="2191512" imgH="2317478" progId="Visio.Drawing.11">
                  <p:embed/>
                </p:oleObj>
              </mc:Choice>
              <mc:Fallback>
                <p:oleObj name="Visio" r:id="rId3" imgW="2191512" imgH="231747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3429000"/>
                        <a:ext cx="5581650" cy="27003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sz="quarter"/>
          </p:nvPr>
        </p:nvSpPr>
        <p:spPr/>
        <p:txBody>
          <a:bodyPr/>
          <a:lstStyle/>
          <a:p>
            <a:r>
              <a:rPr lang="en-US" altLang="zh-CN" sz="2800" smtClean="0"/>
              <a:t>10.4 </a:t>
            </a:r>
            <a:r>
              <a:rPr lang="zh-CN" altLang="en-US" sz="2800" smtClean="0"/>
              <a:t>正弦稳态的叠加</a:t>
            </a:r>
          </a:p>
        </p:txBody>
      </p:sp>
      <p:graphicFrame>
        <p:nvGraphicFramePr>
          <p:cNvPr id="217098" name="Object 10"/>
          <p:cNvGraphicFramePr>
            <a:graphicFrameLocks noGrp="1" noChangeAspect="1"/>
          </p:cNvGraphicFramePr>
          <p:nvPr>
            <p:ph sz="quarter" idx="1"/>
          </p:nvPr>
        </p:nvGraphicFramePr>
        <p:xfrm>
          <a:off x="1557338" y="3654425"/>
          <a:ext cx="2474912" cy="603250"/>
        </p:xfrm>
        <a:graphic>
          <a:graphicData uri="http://schemas.openxmlformats.org/presentationml/2006/ole">
            <mc:AlternateContent xmlns:mc="http://schemas.openxmlformats.org/markup-compatibility/2006">
              <mc:Choice xmlns:v="urn:schemas-microsoft-com:vml" Requires="v">
                <p:oleObj spid="_x0000_s217195" name="Equation" r:id="rId3" imgW="990360" imgH="241200" progId="Equation.DSMT4">
                  <p:embed/>
                </p:oleObj>
              </mc:Choice>
              <mc:Fallback>
                <p:oleObj name="Equation" r:id="rId3" imgW="990360" imgH="24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3654425"/>
                        <a:ext cx="247491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092" name="Object 4"/>
          <p:cNvGraphicFramePr>
            <a:graphicFrameLocks noGrp="1" noChangeAspect="1"/>
          </p:cNvGraphicFramePr>
          <p:nvPr>
            <p:ph sz="quarter" idx="2"/>
          </p:nvPr>
        </p:nvGraphicFramePr>
        <p:xfrm>
          <a:off x="5967413" y="593725"/>
          <a:ext cx="2657475" cy="2879725"/>
        </p:xfrm>
        <a:graphic>
          <a:graphicData uri="http://schemas.openxmlformats.org/presentationml/2006/ole">
            <mc:AlternateContent xmlns:mc="http://schemas.openxmlformats.org/markup-compatibility/2006">
              <mc:Choice xmlns:v="urn:schemas-microsoft-com:vml" Requires="v">
                <p:oleObj spid="_x0000_s217196" name="Visio" r:id="rId5" imgW="2191512" imgH="2374934" progId="Visio.Drawing.11">
                  <p:embed/>
                </p:oleObj>
              </mc:Choice>
              <mc:Fallback>
                <p:oleObj name="Visio" r:id="rId5" imgW="2191512" imgH="2374934"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7413" y="593725"/>
                        <a:ext cx="2657475" cy="28797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094" name="Object 6"/>
          <p:cNvGraphicFramePr>
            <a:graphicFrameLocks noGrp="1" noChangeAspect="1"/>
          </p:cNvGraphicFramePr>
          <p:nvPr>
            <p:ph sz="quarter" idx="3"/>
          </p:nvPr>
        </p:nvGraphicFramePr>
        <p:xfrm>
          <a:off x="1368425" y="728663"/>
          <a:ext cx="2843213" cy="2879725"/>
        </p:xfrm>
        <a:graphic>
          <a:graphicData uri="http://schemas.openxmlformats.org/presentationml/2006/ole">
            <mc:AlternateContent xmlns:mc="http://schemas.openxmlformats.org/markup-compatibility/2006">
              <mc:Choice xmlns:v="urn:schemas-microsoft-com:vml" Requires="v">
                <p:oleObj spid="_x0000_s217197" name="Visio" r:id="rId7" imgW="2220468" imgH="2250243" progId="Visio.Drawing.11">
                  <p:embed/>
                </p:oleObj>
              </mc:Choice>
              <mc:Fallback>
                <p:oleObj name="Visio" r:id="rId7" imgW="2220468" imgH="2250243"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728663"/>
                        <a:ext cx="2843213" cy="28797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096" name="Object 8"/>
          <p:cNvGraphicFramePr>
            <a:graphicFrameLocks noChangeAspect="1"/>
          </p:cNvGraphicFramePr>
          <p:nvPr/>
        </p:nvGraphicFramePr>
        <p:xfrm>
          <a:off x="3408363" y="4500563"/>
          <a:ext cx="3413125" cy="549275"/>
        </p:xfrm>
        <a:graphic>
          <a:graphicData uri="http://schemas.openxmlformats.org/presentationml/2006/ole">
            <mc:AlternateContent xmlns:mc="http://schemas.openxmlformats.org/markup-compatibility/2006">
              <mc:Choice xmlns:v="urn:schemas-microsoft-com:vml" Requires="v">
                <p:oleObj spid="_x0000_s217198" name="Equation" r:id="rId9" imgW="1498320" imgH="241200" progId="Equation.DSMT4">
                  <p:embed/>
                </p:oleObj>
              </mc:Choice>
              <mc:Fallback>
                <p:oleObj name="Equation" r:id="rId9" imgW="149832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363" y="4500563"/>
                        <a:ext cx="34131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100" name="Object 12"/>
          <p:cNvGraphicFramePr>
            <a:graphicFrameLocks noGrp="1" noChangeAspect="1"/>
          </p:cNvGraphicFramePr>
          <p:nvPr>
            <p:ph sz="quarter" idx="4"/>
          </p:nvPr>
        </p:nvGraphicFramePr>
        <p:xfrm>
          <a:off x="6192838" y="3638550"/>
          <a:ext cx="2338387" cy="600075"/>
        </p:xfrm>
        <a:graphic>
          <a:graphicData uri="http://schemas.openxmlformats.org/presentationml/2006/ole">
            <mc:AlternateContent xmlns:mc="http://schemas.openxmlformats.org/markup-compatibility/2006">
              <mc:Choice xmlns:v="urn:schemas-microsoft-com:vml" Requires="v">
                <p:oleObj spid="_x0000_s217199" name="Equation" r:id="rId11" imgW="939600" imgH="241200" progId="Equation.DSMT4">
                  <p:embed/>
                </p:oleObj>
              </mc:Choice>
              <mc:Fallback>
                <p:oleObj name="Equation" r:id="rId11" imgW="939600" imgH="2412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2838" y="3638550"/>
                        <a:ext cx="233838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102" name="Object 14"/>
          <p:cNvGraphicFramePr>
            <a:graphicFrameLocks noChangeAspect="1"/>
          </p:cNvGraphicFramePr>
          <p:nvPr/>
        </p:nvGraphicFramePr>
        <p:xfrm>
          <a:off x="1736725" y="5273675"/>
          <a:ext cx="5626100" cy="1168400"/>
        </p:xfrm>
        <a:graphic>
          <a:graphicData uri="http://schemas.openxmlformats.org/presentationml/2006/ole">
            <mc:AlternateContent xmlns:mc="http://schemas.openxmlformats.org/markup-compatibility/2006">
              <mc:Choice xmlns:v="urn:schemas-microsoft-com:vml" Requires="v">
                <p:oleObj spid="_x0000_s217200" name="Equation" r:id="rId13" imgW="2323800" imgH="482400" progId="Equation.DSMT4">
                  <p:embed/>
                </p:oleObj>
              </mc:Choice>
              <mc:Fallback>
                <p:oleObj name="Equation" r:id="rId13" imgW="2323800" imgH="4824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6725" y="5273675"/>
                        <a:ext cx="56261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103" name="AutoShape 15"/>
          <p:cNvSpPr>
            <a:spLocks noChangeArrowheads="1"/>
          </p:cNvSpPr>
          <p:nvPr/>
        </p:nvSpPr>
        <p:spPr bwMode="auto">
          <a:xfrm>
            <a:off x="927100" y="4373563"/>
            <a:ext cx="1530350" cy="900112"/>
          </a:xfrm>
          <a:prstGeom prst="wedgeRoundRectCallout">
            <a:avLst>
              <a:gd name="adj1" fmla="val 81329"/>
              <a:gd name="adj2" fmla="val -65519"/>
              <a:gd name="adj3" fmla="val 16667"/>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a:t>电压转移函数</a:t>
            </a:r>
          </a:p>
        </p:txBody>
      </p:sp>
      <p:sp>
        <p:nvSpPr>
          <p:cNvPr id="217104" name="AutoShape 16"/>
          <p:cNvSpPr>
            <a:spLocks noChangeArrowheads="1"/>
          </p:cNvSpPr>
          <p:nvPr/>
        </p:nvSpPr>
        <p:spPr bwMode="auto">
          <a:xfrm>
            <a:off x="7407275" y="4464050"/>
            <a:ext cx="1530350" cy="900113"/>
          </a:xfrm>
          <a:prstGeom prst="wedgeRoundRectCallout">
            <a:avLst>
              <a:gd name="adj1" fmla="val -46472"/>
              <a:gd name="adj2" fmla="val -78218"/>
              <a:gd name="adj3" fmla="val 16667"/>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a:t>转移阻抗函数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7094"/>
                                        </p:tgtEl>
                                        <p:attrNameLst>
                                          <p:attrName>style.visibility</p:attrName>
                                        </p:attrNameLst>
                                      </p:cBhvr>
                                      <p:to>
                                        <p:strVal val="visible"/>
                                      </p:to>
                                    </p:set>
                                    <p:animEffect transition="in" filter="blinds(horizontal)">
                                      <p:cBhvr>
                                        <p:cTn id="7" dur="500"/>
                                        <p:tgtEl>
                                          <p:spTgt spid="21709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17098"/>
                                        </p:tgtEl>
                                        <p:attrNameLst>
                                          <p:attrName>style.visibility</p:attrName>
                                        </p:attrNameLst>
                                      </p:cBhvr>
                                      <p:to>
                                        <p:strVal val="visible"/>
                                      </p:to>
                                    </p:set>
                                    <p:animEffect transition="in" filter="blinds(horizontal)">
                                      <p:cBhvr>
                                        <p:cTn id="11" dur="500"/>
                                        <p:tgtEl>
                                          <p:spTgt spid="2170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17103"/>
                                        </p:tgtEl>
                                        <p:attrNameLst>
                                          <p:attrName>style.visibility</p:attrName>
                                        </p:attrNameLst>
                                      </p:cBhvr>
                                      <p:to>
                                        <p:strVal val="visible"/>
                                      </p:to>
                                    </p:set>
                                    <p:anim calcmode="lin" valueType="num">
                                      <p:cBhvr additive="base">
                                        <p:cTn id="16" dur="500" fill="hold"/>
                                        <p:tgtEl>
                                          <p:spTgt spid="217103"/>
                                        </p:tgtEl>
                                        <p:attrNameLst>
                                          <p:attrName>ppt_x</p:attrName>
                                        </p:attrNameLst>
                                      </p:cBhvr>
                                      <p:tavLst>
                                        <p:tav tm="0">
                                          <p:val>
                                            <p:strVal val="0-#ppt_w/2"/>
                                          </p:val>
                                        </p:tav>
                                        <p:tav tm="100000">
                                          <p:val>
                                            <p:strVal val="#ppt_x"/>
                                          </p:val>
                                        </p:tav>
                                      </p:tavLst>
                                    </p:anim>
                                    <p:anim calcmode="lin" valueType="num">
                                      <p:cBhvr additive="base">
                                        <p:cTn id="17" dur="500" fill="hold"/>
                                        <p:tgtEl>
                                          <p:spTgt spid="21710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7092"/>
                                        </p:tgtEl>
                                        <p:attrNameLst>
                                          <p:attrName>style.visibility</p:attrName>
                                        </p:attrNameLst>
                                      </p:cBhvr>
                                      <p:to>
                                        <p:strVal val="visible"/>
                                      </p:to>
                                    </p:set>
                                    <p:animEffect transition="in" filter="blinds(horizontal)">
                                      <p:cBhvr>
                                        <p:cTn id="22" dur="500"/>
                                        <p:tgtEl>
                                          <p:spTgt spid="217092"/>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17100"/>
                                        </p:tgtEl>
                                        <p:attrNameLst>
                                          <p:attrName>style.visibility</p:attrName>
                                        </p:attrNameLst>
                                      </p:cBhvr>
                                      <p:to>
                                        <p:strVal val="visible"/>
                                      </p:to>
                                    </p:set>
                                    <p:animEffect transition="in" filter="blinds(horizontal)">
                                      <p:cBhvr>
                                        <p:cTn id="26" dur="500"/>
                                        <p:tgtEl>
                                          <p:spTgt spid="2171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7104"/>
                                        </p:tgtEl>
                                        <p:attrNameLst>
                                          <p:attrName>style.visibility</p:attrName>
                                        </p:attrNameLst>
                                      </p:cBhvr>
                                      <p:to>
                                        <p:strVal val="visible"/>
                                      </p:to>
                                    </p:set>
                                    <p:anim calcmode="lin" valueType="num">
                                      <p:cBhvr additive="base">
                                        <p:cTn id="31" dur="500" fill="hold"/>
                                        <p:tgtEl>
                                          <p:spTgt spid="217104"/>
                                        </p:tgtEl>
                                        <p:attrNameLst>
                                          <p:attrName>ppt_x</p:attrName>
                                        </p:attrNameLst>
                                      </p:cBhvr>
                                      <p:tavLst>
                                        <p:tav tm="0">
                                          <p:val>
                                            <p:strVal val="1+#ppt_w/2"/>
                                          </p:val>
                                        </p:tav>
                                        <p:tav tm="100000">
                                          <p:val>
                                            <p:strVal val="#ppt_x"/>
                                          </p:val>
                                        </p:tav>
                                      </p:tavLst>
                                    </p:anim>
                                    <p:anim calcmode="lin" valueType="num">
                                      <p:cBhvr additive="base">
                                        <p:cTn id="32" dur="500" fill="hold"/>
                                        <p:tgtEl>
                                          <p:spTgt spid="2171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grpId="1" nodeType="clickEffect">
                                  <p:stCondLst>
                                    <p:cond delay="0"/>
                                  </p:stCondLst>
                                  <p:childTnLst>
                                    <p:animEffect transition="out" filter="dissolve">
                                      <p:cBhvr>
                                        <p:cTn id="36" dur="500"/>
                                        <p:tgtEl>
                                          <p:spTgt spid="217103"/>
                                        </p:tgtEl>
                                      </p:cBhvr>
                                    </p:animEffect>
                                    <p:set>
                                      <p:cBhvr>
                                        <p:cTn id="37" dur="1" fill="hold">
                                          <p:stCondLst>
                                            <p:cond delay="499"/>
                                          </p:stCondLst>
                                        </p:cTn>
                                        <p:tgtEl>
                                          <p:spTgt spid="217103"/>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217104"/>
                                        </p:tgtEl>
                                      </p:cBhvr>
                                    </p:animEffect>
                                    <p:set>
                                      <p:cBhvr>
                                        <p:cTn id="40" dur="1" fill="hold">
                                          <p:stCondLst>
                                            <p:cond delay="499"/>
                                          </p:stCondLst>
                                        </p:cTn>
                                        <p:tgtEl>
                                          <p:spTgt spid="217104"/>
                                        </p:tgtEl>
                                        <p:attrNameLst>
                                          <p:attrName>style.visibility</p:attrName>
                                        </p:attrNameLst>
                                      </p:cBhvr>
                                      <p:to>
                                        <p:strVal val="hidden"/>
                                      </p:to>
                                    </p:se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17096"/>
                                        </p:tgtEl>
                                        <p:attrNameLst>
                                          <p:attrName>style.visibility</p:attrName>
                                        </p:attrNameLst>
                                      </p:cBhvr>
                                      <p:to>
                                        <p:strVal val="visible"/>
                                      </p:to>
                                    </p:set>
                                    <p:animEffect transition="in" filter="blinds(horizontal)">
                                      <p:cBhvr>
                                        <p:cTn id="44" dur="500"/>
                                        <p:tgtEl>
                                          <p:spTgt spid="21709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17102"/>
                                        </p:tgtEl>
                                        <p:attrNameLst>
                                          <p:attrName>style.visibility</p:attrName>
                                        </p:attrNameLst>
                                      </p:cBhvr>
                                      <p:to>
                                        <p:strVal val="visible"/>
                                      </p:to>
                                    </p:set>
                                    <p:animEffect transition="in" filter="blinds(horizontal)">
                                      <p:cBhvr>
                                        <p:cTn id="49" dur="500"/>
                                        <p:tgtEl>
                                          <p:spTgt spid="217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3" grpId="0" animBg="1"/>
      <p:bldP spid="217103" grpId="1" animBg="1"/>
      <p:bldP spid="217104" grpId="0" animBg="1"/>
      <p:bldP spid="21710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sz="2800" smtClean="0"/>
              <a:t>10.4 </a:t>
            </a:r>
            <a:r>
              <a:rPr lang="zh-CN" altLang="en-US" sz="2800" smtClean="0"/>
              <a:t>正弦稳态的叠加</a:t>
            </a:r>
          </a:p>
        </p:txBody>
      </p:sp>
      <p:sp>
        <p:nvSpPr>
          <p:cNvPr id="223235" name="Rectangle 3"/>
          <p:cNvSpPr>
            <a:spLocks noGrp="1" noChangeArrowheads="1"/>
          </p:cNvSpPr>
          <p:nvPr>
            <p:ph type="body" sz="half" idx="1"/>
          </p:nvPr>
        </p:nvSpPr>
        <p:spPr>
          <a:xfrm>
            <a:off x="895350" y="728663"/>
            <a:ext cx="8248650" cy="6129337"/>
          </a:xfrm>
        </p:spPr>
        <p:txBody>
          <a:bodyPr/>
          <a:lstStyle/>
          <a:p>
            <a:pPr marL="0" indent="0"/>
            <a:r>
              <a:rPr kumimoji="1" lang="zh-CN" altLang="en-US" b="1" smtClean="0">
                <a:sym typeface="Symbol" panose="05050102010706020507" pitchFamily="18" charset="2"/>
              </a:rPr>
              <a:t></a:t>
            </a:r>
            <a:r>
              <a:rPr kumimoji="1" lang="en-US" altLang="zh-CN" sz="1600" b="1" smtClean="0">
                <a:sym typeface="Symbol" panose="05050102010706020507" pitchFamily="18" charset="2"/>
              </a:rPr>
              <a:t>1</a:t>
            </a:r>
            <a:r>
              <a:rPr kumimoji="1" lang="en-US" altLang="zh-CN" b="1" smtClean="0">
                <a:sym typeface="Symbol" panose="05050102010706020507" pitchFamily="18" charset="2"/>
              </a:rPr>
              <a:t>≠</a:t>
            </a:r>
            <a:r>
              <a:rPr kumimoji="1" lang="en-US" altLang="zh-CN" sz="1600" b="1" smtClean="0">
                <a:sym typeface="Symbol" panose="05050102010706020507" pitchFamily="18" charset="2"/>
              </a:rPr>
              <a:t>2</a:t>
            </a:r>
            <a:r>
              <a:rPr kumimoji="1" lang="en-US" altLang="zh-CN" b="1" smtClean="0">
                <a:sym typeface="Wingdings" panose="05000000000000000000" pitchFamily="2" charset="2"/>
              </a:rPr>
              <a:t> </a:t>
            </a:r>
            <a:r>
              <a:rPr kumimoji="1" lang="zh-CN" altLang="en-US" b="1" smtClean="0">
                <a:sym typeface="Wingdings" panose="05000000000000000000" pitchFamily="2" charset="2"/>
              </a:rPr>
              <a:t>的波形问题：</a:t>
            </a:r>
          </a:p>
          <a:p>
            <a:pPr marL="0" indent="0"/>
            <a:endParaRPr kumimoji="1" lang="zh-CN" altLang="en-US" sz="600" b="1" smtClean="0">
              <a:sym typeface="Wingdings" panose="05000000000000000000" pitchFamily="2" charset="2"/>
            </a:endParaRPr>
          </a:p>
          <a:p>
            <a:pPr marL="0" indent="0"/>
            <a:r>
              <a:rPr kumimoji="1" lang="zh-CN" altLang="en-US" b="1" smtClean="0">
                <a:sym typeface="Wingdings" panose="05000000000000000000" pitchFamily="2" charset="2"/>
              </a:rPr>
              <a:t>    可表为</a:t>
            </a:r>
            <a:r>
              <a:rPr kumimoji="1" lang="zh-CN" altLang="en-US" b="1" smtClean="0">
                <a:sym typeface="Symbol" panose="05050102010706020507" pitchFamily="18" charset="2"/>
              </a:rPr>
              <a:t></a:t>
            </a:r>
            <a:r>
              <a:rPr kumimoji="1" lang="en-US" altLang="zh-CN" sz="1600" b="1" smtClean="0">
                <a:sym typeface="Symbol" panose="05050102010706020507" pitchFamily="18" charset="2"/>
              </a:rPr>
              <a:t>2</a:t>
            </a:r>
            <a:r>
              <a:rPr kumimoji="1" lang="en-US" altLang="zh-CN" b="1" smtClean="0">
                <a:sym typeface="Wingdings" panose="05000000000000000000" pitchFamily="2" charset="2"/>
              </a:rPr>
              <a:t> = r </a:t>
            </a:r>
            <a:r>
              <a:rPr kumimoji="1" lang="en-US" altLang="zh-CN" b="1" smtClean="0">
                <a:sym typeface="Symbol" panose="05050102010706020507" pitchFamily="18" charset="2"/>
              </a:rPr>
              <a:t></a:t>
            </a:r>
            <a:r>
              <a:rPr kumimoji="1" lang="en-US" altLang="zh-CN" sz="1600" b="1" smtClean="0">
                <a:sym typeface="Symbol" panose="05050102010706020507" pitchFamily="18" charset="2"/>
              </a:rPr>
              <a:t>1</a:t>
            </a:r>
            <a:r>
              <a:rPr kumimoji="1" lang="en-US" altLang="zh-CN" b="1" smtClean="0">
                <a:sym typeface="Symbol" panose="05050102010706020507" pitchFamily="18" charset="2"/>
              </a:rPr>
              <a:t>         (</a:t>
            </a:r>
            <a:r>
              <a:rPr kumimoji="1" lang="en-US" altLang="zh-CN" b="1" smtClean="0">
                <a:sym typeface="Wingdings" panose="05000000000000000000" pitchFamily="2" charset="2"/>
              </a:rPr>
              <a:t>r</a:t>
            </a:r>
            <a:r>
              <a:rPr kumimoji="1" lang="en-US" altLang="zh-CN" b="1" smtClean="0">
                <a:sym typeface="Symbol" panose="05050102010706020507" pitchFamily="18" charset="2"/>
              </a:rPr>
              <a:t> ≠1)</a:t>
            </a:r>
            <a:r>
              <a:rPr kumimoji="1" lang="zh-CN" altLang="en-US" sz="2400" smtClean="0">
                <a:sym typeface="Wingdings" panose="05000000000000000000" pitchFamily="2" charset="2"/>
              </a:rPr>
              <a:t> </a:t>
            </a:r>
          </a:p>
          <a:p>
            <a:pPr marL="0" indent="0"/>
            <a:r>
              <a:rPr kumimoji="1" lang="zh-CN" altLang="en-US" b="1" smtClean="0">
                <a:sym typeface="Wingdings" panose="05000000000000000000" pitchFamily="2" charset="2"/>
              </a:rPr>
              <a:t>设</a:t>
            </a:r>
            <a:r>
              <a:rPr kumimoji="1" lang="zh-CN" altLang="en-US" b="1" smtClean="0"/>
              <a:t>           周期为 </a:t>
            </a:r>
            <a:r>
              <a:rPr kumimoji="1" lang="en-US" altLang="zh-CN" b="1" smtClean="0"/>
              <a:t>T</a:t>
            </a:r>
            <a:r>
              <a:rPr kumimoji="1" lang="en-US" altLang="zh-CN" sz="1600" b="1" smtClean="0"/>
              <a:t>1</a:t>
            </a:r>
            <a:r>
              <a:rPr kumimoji="1" lang="zh-CN" altLang="en-US" b="1" smtClean="0"/>
              <a:t>，</a:t>
            </a:r>
            <a:r>
              <a:rPr kumimoji="1" lang="en-US" altLang="zh-CN" b="1" smtClean="0"/>
              <a:t>T</a:t>
            </a:r>
            <a:r>
              <a:rPr kumimoji="1" lang="en-US" altLang="zh-CN" sz="1600" b="1" smtClean="0"/>
              <a:t>1</a:t>
            </a:r>
            <a:r>
              <a:rPr kumimoji="1" lang="en-US" altLang="zh-CN" b="1" smtClean="0"/>
              <a:t>=2</a:t>
            </a:r>
            <a:r>
              <a:rPr kumimoji="1" lang="en-US" altLang="zh-CN" b="1" smtClean="0">
                <a:sym typeface="Symbol" panose="05050102010706020507" pitchFamily="18" charset="2"/>
              </a:rPr>
              <a:t></a:t>
            </a:r>
            <a:r>
              <a:rPr kumimoji="1" lang="zh-CN" altLang="en-US" b="1" smtClean="0">
                <a:sym typeface="Symbol" panose="05050102010706020507" pitchFamily="18" charset="2"/>
              </a:rPr>
              <a:t>／</a:t>
            </a:r>
            <a:r>
              <a:rPr kumimoji="1" lang="en-US" altLang="zh-CN" sz="1600" b="1" smtClean="0">
                <a:sym typeface="Symbol" panose="05050102010706020507" pitchFamily="18" charset="2"/>
              </a:rPr>
              <a:t>1</a:t>
            </a:r>
            <a:r>
              <a:rPr kumimoji="1" lang="en-US" altLang="zh-CN" sz="2400" smtClean="0">
                <a:sym typeface="Symbol" panose="05050102010706020507" pitchFamily="18" charset="2"/>
              </a:rPr>
              <a:t> </a:t>
            </a:r>
            <a:endParaRPr kumimoji="1" lang="en-US" altLang="zh-CN" sz="2400" smtClean="0"/>
          </a:p>
          <a:p>
            <a:pPr marL="0" indent="0"/>
            <a:r>
              <a:rPr kumimoji="1" lang="en-US" altLang="zh-CN" sz="2400" smtClean="0"/>
              <a:t>                 </a:t>
            </a:r>
            <a:r>
              <a:rPr kumimoji="1" lang="zh-CN" altLang="en-US" b="1" smtClean="0"/>
              <a:t>周期为 </a:t>
            </a:r>
            <a:r>
              <a:rPr kumimoji="1" lang="en-US" altLang="zh-CN" b="1" smtClean="0"/>
              <a:t>T</a:t>
            </a:r>
            <a:r>
              <a:rPr kumimoji="1" lang="en-US" altLang="zh-CN" sz="1600" b="1" smtClean="0"/>
              <a:t>2</a:t>
            </a:r>
            <a:r>
              <a:rPr kumimoji="1" lang="zh-CN" altLang="en-US" b="1" smtClean="0"/>
              <a:t>，</a:t>
            </a:r>
            <a:r>
              <a:rPr kumimoji="1" lang="en-US" altLang="zh-CN" b="1" smtClean="0"/>
              <a:t>T</a:t>
            </a:r>
            <a:r>
              <a:rPr kumimoji="1" lang="en-US" altLang="zh-CN" sz="1600" b="1" smtClean="0"/>
              <a:t>2</a:t>
            </a:r>
            <a:r>
              <a:rPr kumimoji="1" lang="en-US" altLang="zh-CN" b="1" smtClean="0"/>
              <a:t>=2</a:t>
            </a:r>
            <a:r>
              <a:rPr kumimoji="1" lang="en-US" altLang="zh-CN" b="1" smtClean="0">
                <a:sym typeface="Symbol" panose="05050102010706020507" pitchFamily="18" charset="2"/>
              </a:rPr>
              <a:t></a:t>
            </a:r>
            <a:r>
              <a:rPr kumimoji="1" lang="zh-CN" altLang="en-US" b="1" smtClean="0">
                <a:sym typeface="Symbol" panose="05050102010706020507" pitchFamily="18" charset="2"/>
              </a:rPr>
              <a:t>／</a:t>
            </a:r>
            <a:r>
              <a:rPr kumimoji="1" lang="en-US" altLang="zh-CN" sz="1600" b="1" smtClean="0">
                <a:sym typeface="Symbol" panose="05050102010706020507" pitchFamily="18" charset="2"/>
              </a:rPr>
              <a:t>2</a:t>
            </a:r>
            <a:r>
              <a:rPr kumimoji="1" lang="en-US" altLang="zh-CN" b="1" smtClean="0">
                <a:sym typeface="Symbol" panose="05050102010706020507" pitchFamily="18" charset="2"/>
              </a:rPr>
              <a:t> </a:t>
            </a:r>
          </a:p>
          <a:p>
            <a:pPr marL="0" indent="0"/>
            <a:endParaRPr kumimoji="1" lang="en-US" altLang="zh-CN" sz="800" b="1" smtClean="0">
              <a:sym typeface="Symbol" panose="05050102010706020507" pitchFamily="18" charset="2"/>
            </a:endParaRPr>
          </a:p>
          <a:p>
            <a:pPr marL="0" indent="0"/>
            <a:r>
              <a:rPr kumimoji="1" lang="zh-CN" altLang="en-US" b="1" smtClean="0">
                <a:solidFill>
                  <a:schemeClr val="accent2"/>
                </a:solidFill>
                <a:sym typeface="Symbol" panose="05050102010706020507" pitchFamily="18" charset="2"/>
              </a:rPr>
              <a:t>只要</a:t>
            </a:r>
            <a:r>
              <a:rPr kumimoji="1" lang="en-US" altLang="zh-CN" b="1" smtClean="0">
                <a:solidFill>
                  <a:schemeClr val="accent2"/>
                </a:solidFill>
                <a:sym typeface="Wingdings" panose="05000000000000000000" pitchFamily="2" charset="2"/>
              </a:rPr>
              <a:t>r</a:t>
            </a:r>
            <a:r>
              <a:rPr kumimoji="1" lang="zh-CN" altLang="en-US" b="1" smtClean="0">
                <a:solidFill>
                  <a:schemeClr val="accent2"/>
                </a:solidFill>
                <a:sym typeface="Wingdings" panose="05000000000000000000" pitchFamily="2" charset="2"/>
              </a:rPr>
              <a:t>是有理数，总可以找到一个公周期</a:t>
            </a:r>
            <a:r>
              <a:rPr kumimoji="1" lang="en-US" altLang="zh-CN" b="1" smtClean="0">
                <a:solidFill>
                  <a:schemeClr val="accent2"/>
                </a:solidFill>
                <a:sym typeface="Wingdings" panose="05000000000000000000" pitchFamily="2" charset="2"/>
              </a:rPr>
              <a:t>TC</a:t>
            </a:r>
            <a:r>
              <a:rPr kumimoji="1" lang="zh-CN" altLang="en-US" b="1" smtClean="0">
                <a:solidFill>
                  <a:schemeClr val="accent2"/>
                </a:solidFill>
                <a:sym typeface="Wingdings" panose="05000000000000000000" pitchFamily="2" charset="2"/>
              </a:rPr>
              <a:t>：</a:t>
            </a:r>
            <a:r>
              <a:rPr kumimoji="1" lang="en-US" altLang="zh-CN" b="1" smtClean="0">
                <a:solidFill>
                  <a:schemeClr val="accent2"/>
                </a:solidFill>
                <a:sym typeface="Wingdings" panose="05000000000000000000" pitchFamily="2" charset="2"/>
              </a:rPr>
              <a:t>TC=mT</a:t>
            </a:r>
            <a:r>
              <a:rPr kumimoji="1" lang="en-US" altLang="zh-CN" sz="1600" b="1" smtClean="0">
                <a:solidFill>
                  <a:schemeClr val="accent2"/>
                </a:solidFill>
                <a:sym typeface="Wingdings" panose="05000000000000000000" pitchFamily="2" charset="2"/>
              </a:rPr>
              <a:t>1</a:t>
            </a:r>
            <a:r>
              <a:rPr kumimoji="1" lang="en-US" altLang="zh-CN" b="1" smtClean="0">
                <a:solidFill>
                  <a:schemeClr val="accent2"/>
                </a:solidFill>
                <a:sym typeface="Wingdings" panose="05000000000000000000" pitchFamily="2" charset="2"/>
              </a:rPr>
              <a:t>=nT</a:t>
            </a:r>
            <a:r>
              <a:rPr kumimoji="1" lang="en-US" altLang="zh-CN" sz="1600" b="1" smtClean="0">
                <a:solidFill>
                  <a:schemeClr val="accent2"/>
                </a:solidFill>
                <a:sym typeface="Wingdings" panose="05000000000000000000" pitchFamily="2" charset="2"/>
              </a:rPr>
              <a:t>2</a:t>
            </a:r>
            <a:r>
              <a:rPr kumimoji="1" lang="en-US" altLang="zh-CN" b="1" smtClean="0">
                <a:solidFill>
                  <a:schemeClr val="accent2"/>
                </a:solidFill>
                <a:sym typeface="Wingdings" panose="05000000000000000000" pitchFamily="2" charset="2"/>
              </a:rPr>
              <a:t>  (m</a:t>
            </a:r>
            <a:r>
              <a:rPr kumimoji="1" lang="zh-CN" altLang="en-US" b="1" smtClean="0">
                <a:solidFill>
                  <a:schemeClr val="accent2"/>
                </a:solidFill>
                <a:sym typeface="Wingdings" panose="05000000000000000000" pitchFamily="2" charset="2"/>
              </a:rPr>
              <a:t>、</a:t>
            </a:r>
            <a:r>
              <a:rPr kumimoji="1" lang="en-US" altLang="zh-CN" b="1" smtClean="0">
                <a:solidFill>
                  <a:schemeClr val="accent2"/>
                </a:solidFill>
                <a:sym typeface="Wingdings" panose="05000000000000000000" pitchFamily="2" charset="2"/>
              </a:rPr>
              <a:t>n</a:t>
            </a:r>
            <a:r>
              <a:rPr kumimoji="1" lang="zh-CN" altLang="en-US" b="1" smtClean="0">
                <a:solidFill>
                  <a:schemeClr val="accent2"/>
                </a:solidFill>
                <a:sym typeface="Wingdings" panose="05000000000000000000" pitchFamily="2" charset="2"/>
              </a:rPr>
              <a:t>为正整数</a:t>
            </a:r>
            <a:r>
              <a:rPr kumimoji="1" lang="en-US" altLang="zh-CN" b="1" smtClean="0">
                <a:solidFill>
                  <a:schemeClr val="accent2"/>
                </a:solidFill>
                <a:sym typeface="Wingdings" panose="05000000000000000000" pitchFamily="2" charset="2"/>
              </a:rPr>
              <a:t>)</a:t>
            </a:r>
          </a:p>
          <a:p>
            <a:pPr marL="0" indent="0"/>
            <a:r>
              <a:rPr kumimoji="1" lang="zh-CN" altLang="en-US" b="1" smtClean="0">
                <a:sym typeface="Wingdings" panose="05000000000000000000" pitchFamily="2" charset="2"/>
              </a:rPr>
              <a:t>因此</a:t>
            </a:r>
            <a:r>
              <a:rPr kumimoji="1" lang="zh-CN" altLang="en-US" smtClean="0">
                <a:sym typeface="Wingdings" panose="05000000000000000000" pitchFamily="2" charset="2"/>
              </a:rPr>
              <a:t>                        </a:t>
            </a:r>
            <a:r>
              <a:rPr kumimoji="1" lang="zh-CN" altLang="en-US" b="1" smtClean="0"/>
              <a:t>是一个以</a:t>
            </a:r>
            <a:r>
              <a:rPr kumimoji="1" lang="en-US" altLang="zh-CN" b="1" smtClean="0">
                <a:sym typeface="Wingdings" panose="05000000000000000000" pitchFamily="2" charset="2"/>
              </a:rPr>
              <a:t>TC</a:t>
            </a:r>
            <a:r>
              <a:rPr kumimoji="1" lang="zh-CN" altLang="en-US" b="1" smtClean="0"/>
              <a:t>为</a:t>
            </a:r>
            <a:r>
              <a:rPr kumimoji="1" lang="zh-CN" altLang="en-US" b="1" smtClean="0">
                <a:sym typeface="Wingdings" panose="05000000000000000000" pitchFamily="2" charset="2"/>
              </a:rPr>
              <a:t>周期的非</a:t>
            </a:r>
            <a:r>
              <a:rPr kumimoji="1" lang="zh-CN" altLang="en-US" b="1" smtClean="0"/>
              <a:t>正弦波。</a:t>
            </a:r>
            <a:endParaRPr kumimoji="1" lang="zh-CN" altLang="en-US" b="1" smtClean="0">
              <a:sym typeface="Wingdings" panose="05000000000000000000" pitchFamily="2" charset="2"/>
            </a:endParaRPr>
          </a:p>
          <a:p>
            <a:pPr marL="0" indent="0"/>
            <a:r>
              <a:rPr kumimoji="1" lang="zh-CN" altLang="en-US" b="1" smtClean="0"/>
              <a:t>即：如果</a:t>
            </a:r>
            <a:r>
              <a:rPr kumimoji="1" lang="en-US" altLang="zh-CN" b="1" smtClean="0"/>
              <a:t>ω</a:t>
            </a:r>
            <a:r>
              <a:rPr kumimoji="1" lang="en-US" altLang="zh-CN" sz="1600" b="1" smtClean="0"/>
              <a:t>1</a:t>
            </a:r>
            <a:r>
              <a:rPr kumimoji="1" lang="en-US" altLang="zh-CN" b="1" smtClean="0"/>
              <a:t>/ω</a:t>
            </a:r>
            <a:r>
              <a:rPr kumimoji="1" lang="en-US" altLang="zh-CN" sz="1600" b="1" smtClean="0"/>
              <a:t>2</a:t>
            </a:r>
            <a:r>
              <a:rPr kumimoji="1" lang="en-US" altLang="zh-CN" b="1" smtClean="0"/>
              <a:t>=T</a:t>
            </a:r>
            <a:r>
              <a:rPr kumimoji="1" lang="en-US" altLang="zh-CN" sz="1600" b="1" smtClean="0"/>
              <a:t>2</a:t>
            </a:r>
            <a:r>
              <a:rPr kumimoji="1" lang="en-US" altLang="zh-CN" b="1" smtClean="0"/>
              <a:t>/T</a:t>
            </a:r>
            <a:r>
              <a:rPr kumimoji="1" lang="en-US" altLang="zh-CN" sz="1600" b="1" smtClean="0"/>
              <a:t>1</a:t>
            </a:r>
            <a:r>
              <a:rPr kumimoji="1" lang="en-US" altLang="zh-CN" b="1" smtClean="0"/>
              <a:t>=m/n</a:t>
            </a:r>
            <a:r>
              <a:rPr kumimoji="1" lang="zh-CN" altLang="en-US" b="1" smtClean="0"/>
              <a:t>为有理数</a:t>
            </a:r>
            <a:r>
              <a:rPr kumimoji="1" lang="en-US" altLang="zh-CN" b="1" smtClean="0"/>
              <a:t>, </a:t>
            </a:r>
            <a:r>
              <a:rPr kumimoji="1" lang="zh-CN" altLang="en-US" b="1" smtClean="0"/>
              <a:t>那么          仍然是周期函数。</a:t>
            </a:r>
          </a:p>
          <a:p>
            <a:pPr marL="0" indent="0"/>
            <a:r>
              <a:rPr kumimoji="1" lang="zh-CN" altLang="en-US" b="1" smtClean="0">
                <a:solidFill>
                  <a:schemeClr val="accent2"/>
                </a:solidFill>
                <a:sym typeface="Wingdings" panose="05000000000000000000" pitchFamily="2" charset="2"/>
              </a:rPr>
              <a:t>例如</a:t>
            </a:r>
            <a:r>
              <a:rPr kumimoji="1" lang="en-US" altLang="zh-CN" b="1" smtClean="0">
                <a:solidFill>
                  <a:schemeClr val="accent2"/>
                </a:solidFill>
                <a:sym typeface="Wingdings" panose="05000000000000000000" pitchFamily="2" charset="2"/>
              </a:rPr>
              <a:t>r=1.2</a:t>
            </a:r>
            <a:r>
              <a:rPr kumimoji="1" lang="zh-CN" altLang="en-US" b="1" smtClean="0">
                <a:solidFill>
                  <a:schemeClr val="accent2"/>
                </a:solidFill>
                <a:sym typeface="Wingdings" panose="05000000000000000000" pitchFamily="2" charset="2"/>
              </a:rPr>
              <a:t>， </a:t>
            </a:r>
            <a:r>
              <a:rPr kumimoji="1" lang="en-US" altLang="zh-CN" b="1" smtClean="0">
                <a:solidFill>
                  <a:schemeClr val="accent2"/>
                </a:solidFill>
                <a:sym typeface="Wingdings" panose="05000000000000000000" pitchFamily="2" charset="2"/>
              </a:rPr>
              <a:t>T=5T</a:t>
            </a:r>
            <a:r>
              <a:rPr kumimoji="1" lang="en-US" altLang="zh-CN" sz="1600" b="1" smtClean="0">
                <a:solidFill>
                  <a:schemeClr val="accent2"/>
                </a:solidFill>
                <a:sym typeface="Wingdings" panose="05000000000000000000" pitchFamily="2" charset="2"/>
              </a:rPr>
              <a:t>1</a:t>
            </a:r>
            <a:r>
              <a:rPr kumimoji="1" lang="en-US" altLang="zh-CN" b="1" smtClean="0">
                <a:solidFill>
                  <a:schemeClr val="accent2"/>
                </a:solidFill>
                <a:sym typeface="Wingdings" panose="05000000000000000000" pitchFamily="2" charset="2"/>
              </a:rPr>
              <a:t>=6T</a:t>
            </a:r>
            <a:r>
              <a:rPr kumimoji="1" lang="en-US" altLang="zh-CN" sz="1600" b="1" smtClean="0">
                <a:solidFill>
                  <a:schemeClr val="accent2"/>
                </a:solidFill>
                <a:sym typeface="Wingdings" panose="05000000000000000000" pitchFamily="2" charset="2"/>
              </a:rPr>
              <a:t>2</a:t>
            </a:r>
            <a:endParaRPr lang="zh-CN" altLang="en-US" sz="1600" b="1" smtClean="0"/>
          </a:p>
        </p:txBody>
      </p:sp>
      <p:graphicFrame>
        <p:nvGraphicFramePr>
          <p:cNvPr id="223236" name="Object 4"/>
          <p:cNvGraphicFramePr>
            <a:graphicFrameLocks noGrp="1" noChangeAspect="1"/>
          </p:cNvGraphicFramePr>
          <p:nvPr>
            <p:ph sz="quarter" idx="2"/>
          </p:nvPr>
        </p:nvGraphicFramePr>
        <p:xfrm>
          <a:off x="1466850" y="2003425"/>
          <a:ext cx="809625" cy="569913"/>
        </p:xfrm>
        <a:graphic>
          <a:graphicData uri="http://schemas.openxmlformats.org/presentationml/2006/ole">
            <mc:AlternateContent xmlns:mc="http://schemas.openxmlformats.org/markup-compatibility/2006">
              <mc:Choice xmlns:v="urn:schemas-microsoft-com:vml" Requires="v">
                <p:oleObj spid="_x0000_s223302" name="Equation" r:id="rId3" imgW="342720" imgH="241200" progId="Equation.DSMT4">
                  <p:embed/>
                </p:oleObj>
              </mc:Choice>
              <mc:Fallback>
                <p:oleObj name="Equation" r:id="rId3" imgW="34272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2003425"/>
                        <a:ext cx="80962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8" name="Object 6"/>
          <p:cNvGraphicFramePr>
            <a:graphicFrameLocks noGrp="1" noChangeAspect="1"/>
          </p:cNvGraphicFramePr>
          <p:nvPr>
            <p:ph sz="quarter" idx="3"/>
          </p:nvPr>
        </p:nvGraphicFramePr>
        <p:xfrm>
          <a:off x="1466850" y="2589213"/>
          <a:ext cx="809625" cy="569912"/>
        </p:xfrm>
        <a:graphic>
          <a:graphicData uri="http://schemas.openxmlformats.org/presentationml/2006/ole">
            <mc:AlternateContent xmlns:mc="http://schemas.openxmlformats.org/markup-compatibility/2006">
              <mc:Choice xmlns:v="urn:schemas-microsoft-com:vml" Requires="v">
                <p:oleObj spid="_x0000_s223303" name="Equation" r:id="rId5" imgW="342720" imgH="241200" progId="Equation.DSMT4">
                  <p:embed/>
                </p:oleObj>
              </mc:Choice>
              <mc:Fallback>
                <p:oleObj name="Equation" r:id="rId5" imgW="342720" imgH="24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850" y="2589213"/>
                        <a:ext cx="80962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0" name="Object 8"/>
          <p:cNvGraphicFramePr>
            <a:graphicFrameLocks noChangeAspect="1"/>
          </p:cNvGraphicFramePr>
          <p:nvPr/>
        </p:nvGraphicFramePr>
        <p:xfrm>
          <a:off x="1781175" y="4329113"/>
          <a:ext cx="2085975" cy="684212"/>
        </p:xfrm>
        <a:graphic>
          <a:graphicData uri="http://schemas.openxmlformats.org/presentationml/2006/ole">
            <mc:AlternateContent xmlns:mc="http://schemas.openxmlformats.org/markup-compatibility/2006">
              <mc:Choice xmlns:v="urn:schemas-microsoft-com:vml" Requires="v">
                <p:oleObj spid="_x0000_s223304" name="Equation" r:id="rId7" imgW="736560" imgH="241200" progId="Equation.DSMT4">
                  <p:embed/>
                </p:oleObj>
              </mc:Choice>
              <mc:Fallback>
                <p:oleObj name="Equation" r:id="rId7" imgW="736560" imgH="241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175" y="4329113"/>
                        <a:ext cx="2085975"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1" name="Object 9"/>
          <p:cNvGraphicFramePr>
            <a:graphicFrameLocks noChangeAspect="1"/>
          </p:cNvGraphicFramePr>
          <p:nvPr/>
        </p:nvGraphicFramePr>
        <p:xfrm>
          <a:off x="7586663" y="5049838"/>
          <a:ext cx="809625" cy="539750"/>
        </p:xfrm>
        <a:graphic>
          <a:graphicData uri="http://schemas.openxmlformats.org/presentationml/2006/ole">
            <mc:AlternateContent xmlns:mc="http://schemas.openxmlformats.org/markup-compatibility/2006">
              <mc:Choice xmlns:v="urn:schemas-microsoft-com:vml" Requires="v">
                <p:oleObj spid="_x0000_s223305" name="Equation" r:id="rId9" imgW="342720" imgH="228600" progId="Equation.DSMT4">
                  <p:embed/>
                </p:oleObj>
              </mc:Choice>
              <mc:Fallback>
                <p:oleObj name="Equation" r:id="rId9" imgW="34272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6663" y="5049838"/>
                        <a:ext cx="8096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sz="2800" smtClean="0"/>
              <a:t>10.4 </a:t>
            </a:r>
            <a:r>
              <a:rPr lang="zh-CN" altLang="en-US" sz="2800" smtClean="0"/>
              <a:t>正弦稳态的叠加</a:t>
            </a:r>
          </a:p>
        </p:txBody>
      </p:sp>
      <p:sp>
        <p:nvSpPr>
          <p:cNvPr id="226307" name="Rectangle 3"/>
          <p:cNvSpPr>
            <a:spLocks noGrp="1" noChangeArrowheads="1"/>
          </p:cNvSpPr>
          <p:nvPr>
            <p:ph type="body" sz="half" idx="1"/>
          </p:nvPr>
        </p:nvSpPr>
        <p:spPr>
          <a:xfrm>
            <a:off x="836613" y="1042988"/>
            <a:ext cx="3990975" cy="5535612"/>
          </a:xfrm>
        </p:spPr>
        <p:txBody>
          <a:bodyPr/>
          <a:lstStyle/>
          <a:p>
            <a:pPr marL="0" indent="0"/>
            <a:r>
              <a:rPr kumimoji="1" lang="zh-CN" altLang="en-US" b="1" smtClean="0">
                <a:solidFill>
                  <a:schemeClr val="accent2"/>
                </a:solidFill>
                <a:sym typeface="Wingdings" panose="05000000000000000000" pitchFamily="2" charset="2"/>
              </a:rPr>
              <a:t>如果</a:t>
            </a:r>
            <a:r>
              <a:rPr kumimoji="1" lang="en-US" altLang="zh-CN" b="1" smtClean="0">
                <a:solidFill>
                  <a:schemeClr val="accent2"/>
                </a:solidFill>
                <a:sym typeface="Wingdings" panose="05000000000000000000" pitchFamily="2" charset="2"/>
              </a:rPr>
              <a:t>r</a:t>
            </a:r>
            <a:r>
              <a:rPr kumimoji="1" lang="zh-CN" altLang="en-US" b="1" smtClean="0">
                <a:solidFill>
                  <a:schemeClr val="accent2"/>
                </a:solidFill>
                <a:sym typeface="Wingdings" panose="05000000000000000000" pitchFamily="2" charset="2"/>
              </a:rPr>
              <a:t>是</a:t>
            </a:r>
            <a:r>
              <a:rPr kumimoji="1" lang="zh-CN" altLang="en-US" b="1" smtClean="0">
                <a:solidFill>
                  <a:srgbClr val="FF0000"/>
                </a:solidFill>
                <a:sym typeface="Wingdings" panose="05000000000000000000" pitchFamily="2" charset="2"/>
              </a:rPr>
              <a:t>正整数时</a:t>
            </a:r>
            <a:r>
              <a:rPr kumimoji="1" lang="zh-CN" altLang="en-US" b="1" smtClean="0">
                <a:solidFill>
                  <a:schemeClr val="accent2"/>
                </a:solidFill>
                <a:sym typeface="Wingdings" panose="05000000000000000000" pitchFamily="2" charset="2"/>
              </a:rPr>
              <a:t>，</a:t>
            </a:r>
          </a:p>
          <a:p>
            <a:pPr marL="0" indent="0"/>
            <a:r>
              <a:rPr kumimoji="1" lang="zh-CN" altLang="en-US" b="1" smtClean="0">
                <a:solidFill>
                  <a:schemeClr val="accent2"/>
                </a:solidFill>
                <a:sym typeface="Wingdings" panose="05000000000000000000" pitchFamily="2" charset="2"/>
              </a:rPr>
              <a:t>若</a:t>
            </a:r>
            <a:r>
              <a:rPr kumimoji="1" lang="en-US" altLang="zh-CN" b="1" smtClean="0">
                <a:solidFill>
                  <a:schemeClr val="accent2"/>
                </a:solidFill>
                <a:sym typeface="Wingdings" panose="05000000000000000000" pitchFamily="2" charset="2"/>
              </a:rPr>
              <a:t>T</a:t>
            </a:r>
            <a:r>
              <a:rPr kumimoji="1" lang="en-US" altLang="zh-CN" sz="1600" b="1" smtClean="0">
                <a:solidFill>
                  <a:schemeClr val="accent2"/>
                </a:solidFill>
                <a:sym typeface="Wingdings" panose="05000000000000000000" pitchFamily="2" charset="2"/>
              </a:rPr>
              <a:t>1</a:t>
            </a:r>
            <a:r>
              <a:rPr kumimoji="1" lang="zh-CN" altLang="en-US" b="1" smtClean="0">
                <a:solidFill>
                  <a:schemeClr val="accent2"/>
                </a:solidFill>
                <a:sym typeface="Wingdings" panose="05000000000000000000" pitchFamily="2" charset="2"/>
              </a:rPr>
              <a:t>＞</a:t>
            </a:r>
            <a:r>
              <a:rPr kumimoji="1" lang="en-US" altLang="zh-CN" b="1" smtClean="0">
                <a:solidFill>
                  <a:schemeClr val="accent2"/>
                </a:solidFill>
                <a:sym typeface="Wingdings" panose="05000000000000000000" pitchFamily="2" charset="2"/>
              </a:rPr>
              <a:t>T</a:t>
            </a:r>
            <a:r>
              <a:rPr kumimoji="1" lang="en-US" altLang="zh-CN" sz="1600" b="1" smtClean="0">
                <a:solidFill>
                  <a:schemeClr val="accent2"/>
                </a:solidFill>
                <a:sym typeface="Wingdings" panose="05000000000000000000" pitchFamily="2" charset="2"/>
              </a:rPr>
              <a:t>2</a:t>
            </a:r>
            <a:r>
              <a:rPr kumimoji="1" lang="zh-CN" altLang="en-US" b="1" smtClean="0">
                <a:solidFill>
                  <a:schemeClr val="accent2"/>
                </a:solidFill>
                <a:sym typeface="Wingdings" panose="05000000000000000000" pitchFamily="2" charset="2"/>
              </a:rPr>
              <a:t>，则</a:t>
            </a:r>
            <a:r>
              <a:rPr kumimoji="1" lang="en-US" altLang="zh-CN" b="1" smtClean="0">
                <a:solidFill>
                  <a:schemeClr val="accent2"/>
                </a:solidFill>
                <a:sym typeface="Wingdings" panose="05000000000000000000" pitchFamily="2" charset="2"/>
              </a:rPr>
              <a:t>TC</a:t>
            </a:r>
            <a:r>
              <a:rPr kumimoji="1" lang="zh-CN" altLang="en-US" b="1" smtClean="0">
                <a:solidFill>
                  <a:schemeClr val="accent2"/>
                </a:solidFill>
                <a:sym typeface="Wingdings" panose="05000000000000000000" pitchFamily="2" charset="2"/>
              </a:rPr>
              <a:t>即</a:t>
            </a:r>
            <a:r>
              <a:rPr kumimoji="1" lang="en-US" altLang="zh-CN" b="1" smtClean="0">
                <a:solidFill>
                  <a:schemeClr val="accent2"/>
                </a:solidFill>
                <a:sym typeface="Wingdings" panose="05000000000000000000" pitchFamily="2" charset="2"/>
              </a:rPr>
              <a:t>T</a:t>
            </a:r>
            <a:r>
              <a:rPr kumimoji="1" lang="en-US" altLang="zh-CN" sz="1600" b="1" smtClean="0">
                <a:solidFill>
                  <a:schemeClr val="accent2"/>
                </a:solidFill>
                <a:sym typeface="Wingdings" panose="05000000000000000000" pitchFamily="2" charset="2"/>
              </a:rPr>
              <a:t>1</a:t>
            </a:r>
            <a:r>
              <a:rPr kumimoji="1" lang="zh-CN" altLang="en-US" b="1" smtClean="0">
                <a:solidFill>
                  <a:schemeClr val="accent2"/>
                </a:solidFill>
                <a:sym typeface="Wingdings" panose="05000000000000000000" pitchFamily="2" charset="2"/>
              </a:rPr>
              <a:t>。</a:t>
            </a:r>
          </a:p>
          <a:p>
            <a:pPr marL="0" indent="0"/>
            <a:endParaRPr kumimoji="1" lang="zh-CN" altLang="en-US" sz="1600" b="1" smtClean="0">
              <a:sym typeface="Wingdings" panose="05000000000000000000" pitchFamily="2" charset="2"/>
            </a:endParaRPr>
          </a:p>
          <a:p>
            <a:pPr marL="0" indent="0"/>
            <a:r>
              <a:rPr kumimoji="1" lang="zh-CN" altLang="en-US" b="1" smtClean="0">
                <a:sym typeface="Wingdings" panose="05000000000000000000" pitchFamily="2" charset="2"/>
              </a:rPr>
              <a:t>例如：</a:t>
            </a:r>
            <a:endParaRPr kumimoji="1" lang="zh-CN" altLang="en-US" b="1" smtClean="0">
              <a:solidFill>
                <a:schemeClr val="tx2"/>
              </a:solidFill>
              <a:sym typeface="Symbol" panose="05050102010706020507" pitchFamily="18" charset="2"/>
            </a:endParaRPr>
          </a:p>
          <a:p>
            <a:pPr marL="0" indent="0"/>
            <a:r>
              <a:rPr kumimoji="1" lang="zh-CN" altLang="en-US" b="1" smtClean="0">
                <a:solidFill>
                  <a:schemeClr val="tx2"/>
                </a:solidFill>
                <a:sym typeface="Symbol" panose="05050102010706020507" pitchFamily="18" charset="2"/>
              </a:rPr>
              <a:t>  </a:t>
            </a:r>
            <a:endParaRPr kumimoji="1" lang="en-US" altLang="zh-CN" b="1" smtClean="0">
              <a:solidFill>
                <a:schemeClr val="tx2"/>
              </a:solidFill>
              <a:sym typeface="Symbol" panose="05050102010706020507" pitchFamily="18" charset="2"/>
            </a:endParaRPr>
          </a:p>
          <a:p>
            <a:pPr marL="0" indent="0"/>
            <a:endParaRPr kumimoji="1" lang="zh-CN" altLang="en-US" sz="1600" b="1" smtClean="0">
              <a:solidFill>
                <a:schemeClr val="tx2"/>
              </a:solidFill>
              <a:sym typeface="Symbol" panose="05050102010706020507" pitchFamily="18" charset="2"/>
            </a:endParaRPr>
          </a:p>
          <a:p>
            <a:pPr marL="0" indent="0"/>
            <a:r>
              <a:rPr kumimoji="1" lang="zh-CN" altLang="en-US" b="1" smtClean="0">
                <a:solidFill>
                  <a:schemeClr val="tx2"/>
                </a:solidFill>
                <a:sym typeface="Symbol" panose="05050102010706020507" pitchFamily="18" charset="2"/>
              </a:rPr>
              <a:t>则           </a:t>
            </a:r>
            <a:r>
              <a:rPr kumimoji="1" lang="zh-CN" altLang="en-US" b="1" smtClean="0">
                <a:solidFill>
                  <a:schemeClr val="tx2"/>
                </a:solidFill>
              </a:rPr>
              <a:t>为以周期为</a:t>
            </a:r>
            <a:r>
              <a:rPr kumimoji="1" lang="en-US" altLang="zh-CN" b="1" smtClean="0">
                <a:solidFill>
                  <a:schemeClr val="tx2"/>
                </a:solidFill>
                <a:sym typeface="Wingdings" panose="05000000000000000000" pitchFamily="2" charset="2"/>
              </a:rPr>
              <a:t>TC=T</a:t>
            </a:r>
            <a:r>
              <a:rPr kumimoji="1" lang="en-US" altLang="zh-CN" sz="1600" b="1" smtClean="0">
                <a:solidFill>
                  <a:schemeClr val="tx2"/>
                </a:solidFill>
                <a:sym typeface="Wingdings" panose="05000000000000000000" pitchFamily="2" charset="2"/>
              </a:rPr>
              <a:t>1</a:t>
            </a:r>
            <a:r>
              <a:rPr kumimoji="1" lang="en-US" altLang="zh-CN" b="1" smtClean="0">
                <a:solidFill>
                  <a:schemeClr val="tx2"/>
                </a:solidFill>
              </a:rPr>
              <a:t>=2</a:t>
            </a:r>
            <a:r>
              <a:rPr kumimoji="1" lang="en-US" altLang="zh-CN" b="1" smtClean="0">
                <a:solidFill>
                  <a:schemeClr val="tx2"/>
                </a:solidFill>
                <a:sym typeface="Symbol" panose="05050102010706020507" pitchFamily="18" charset="2"/>
              </a:rPr>
              <a:t></a:t>
            </a:r>
            <a:r>
              <a:rPr kumimoji="1" lang="zh-CN" altLang="en-US" b="1" smtClean="0">
                <a:solidFill>
                  <a:schemeClr val="tx2"/>
                </a:solidFill>
                <a:sym typeface="Symbol" panose="05050102010706020507" pitchFamily="18" charset="2"/>
              </a:rPr>
              <a:t>／的非</a:t>
            </a:r>
            <a:r>
              <a:rPr kumimoji="1" lang="zh-CN" altLang="en-US" b="1" smtClean="0">
                <a:solidFill>
                  <a:schemeClr val="tx2"/>
                </a:solidFill>
                <a:sym typeface="Wingdings" panose="05000000000000000000" pitchFamily="2" charset="2"/>
              </a:rPr>
              <a:t>正弦</a:t>
            </a:r>
            <a:r>
              <a:rPr kumimoji="1" lang="zh-CN" altLang="en-US" b="1" smtClean="0">
                <a:solidFill>
                  <a:schemeClr val="tx2"/>
                </a:solidFill>
              </a:rPr>
              <a:t>周期</a:t>
            </a:r>
            <a:r>
              <a:rPr kumimoji="1" lang="zh-CN" altLang="en-US" b="1" smtClean="0">
                <a:solidFill>
                  <a:schemeClr val="tx2"/>
                </a:solidFill>
                <a:sym typeface="Wingdings" panose="05000000000000000000" pitchFamily="2" charset="2"/>
              </a:rPr>
              <a:t>波。如图。</a:t>
            </a:r>
          </a:p>
          <a:p>
            <a:pPr marL="0" indent="0"/>
            <a:endParaRPr lang="zh-CN" altLang="en-US" smtClean="0"/>
          </a:p>
        </p:txBody>
      </p:sp>
      <p:graphicFrame>
        <p:nvGraphicFramePr>
          <p:cNvPr id="226313" name="Object 9"/>
          <p:cNvGraphicFramePr>
            <a:graphicFrameLocks noGrp="1" noChangeAspect="1"/>
          </p:cNvGraphicFramePr>
          <p:nvPr>
            <p:ph sz="quarter" idx="2"/>
          </p:nvPr>
        </p:nvGraphicFramePr>
        <p:xfrm>
          <a:off x="1903413" y="2493963"/>
          <a:ext cx="2474912" cy="633412"/>
        </p:xfrm>
        <a:graphic>
          <a:graphicData uri="http://schemas.openxmlformats.org/presentationml/2006/ole">
            <mc:AlternateContent xmlns:mc="http://schemas.openxmlformats.org/markup-compatibility/2006">
              <mc:Choice xmlns:v="urn:schemas-microsoft-com:vml" Requires="v">
                <p:oleObj spid="_x0000_s226363" name="Equation" r:id="rId3" imgW="939600" imgH="241200" progId="Equation.DSMT4">
                  <p:embed/>
                </p:oleObj>
              </mc:Choice>
              <mc:Fallback>
                <p:oleObj name="Equation" r:id="rId3" imgW="939600" imgH="241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2493963"/>
                        <a:ext cx="247491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6308" name="Picture 4" descr="1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6775" y="638175"/>
            <a:ext cx="4486275" cy="5867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6315" name="Object 11"/>
          <p:cNvGraphicFramePr>
            <a:graphicFrameLocks noGrp="1" noChangeAspect="1"/>
          </p:cNvGraphicFramePr>
          <p:nvPr>
            <p:ph sz="quarter" idx="3"/>
          </p:nvPr>
        </p:nvGraphicFramePr>
        <p:xfrm>
          <a:off x="1003300" y="3082925"/>
          <a:ext cx="3689350" cy="615950"/>
        </p:xfrm>
        <a:graphic>
          <a:graphicData uri="http://schemas.openxmlformats.org/presentationml/2006/ole">
            <mc:AlternateContent xmlns:mc="http://schemas.openxmlformats.org/markup-compatibility/2006">
              <mc:Choice xmlns:v="urn:schemas-microsoft-com:vml" Requires="v">
                <p:oleObj spid="_x0000_s226364" name="Equation" r:id="rId6" imgW="1447560" imgH="241200" progId="Equation.DSMT4">
                  <p:embed/>
                </p:oleObj>
              </mc:Choice>
              <mc:Fallback>
                <p:oleObj name="Equation" r:id="rId6" imgW="1447560" imgH="2412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300" y="3082925"/>
                        <a:ext cx="3689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17" name="Object 13"/>
          <p:cNvGraphicFramePr>
            <a:graphicFrameLocks noChangeAspect="1"/>
          </p:cNvGraphicFramePr>
          <p:nvPr/>
        </p:nvGraphicFramePr>
        <p:xfrm>
          <a:off x="1389063" y="4052888"/>
          <a:ext cx="828675" cy="546100"/>
        </p:xfrm>
        <a:graphic>
          <a:graphicData uri="http://schemas.openxmlformats.org/presentationml/2006/ole">
            <mc:AlternateContent xmlns:mc="http://schemas.openxmlformats.org/markup-compatibility/2006">
              <mc:Choice xmlns:v="urn:schemas-microsoft-com:vml" Requires="v">
                <p:oleObj spid="_x0000_s226365" name="Equation" r:id="rId8" imgW="342720" imgH="228600" progId="Equation.DSMT4">
                  <p:embed/>
                </p:oleObj>
              </mc:Choice>
              <mc:Fallback>
                <p:oleObj name="Equation" r:id="rId8" imgW="342720" imgH="228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9063" y="4052888"/>
                        <a:ext cx="8286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6" name="Rectangle 12"/>
          <p:cNvSpPr>
            <a:spLocks noGrp="1" noChangeArrowheads="1"/>
          </p:cNvSpPr>
          <p:nvPr>
            <p:ph type="title"/>
          </p:nvPr>
        </p:nvSpPr>
        <p:spPr/>
        <p:txBody>
          <a:bodyPr/>
          <a:lstStyle/>
          <a:p>
            <a:r>
              <a:rPr lang="en-US" altLang="zh-CN" sz="2800" smtClean="0"/>
              <a:t>10.4 </a:t>
            </a:r>
            <a:r>
              <a:rPr lang="zh-CN" altLang="en-US" sz="2800" smtClean="0"/>
              <a:t>正弦稳态的叠加</a:t>
            </a:r>
          </a:p>
        </p:txBody>
      </p:sp>
      <p:sp>
        <p:nvSpPr>
          <p:cNvPr id="231428" name="Rectangle 4"/>
          <p:cNvSpPr>
            <a:spLocks noChangeArrowheads="1"/>
          </p:cNvSpPr>
          <p:nvPr/>
        </p:nvSpPr>
        <p:spPr bwMode="auto">
          <a:xfrm>
            <a:off x="1466850" y="1235075"/>
            <a:ext cx="7019925"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5000"/>
              </a:lnSpc>
              <a:spcBef>
                <a:spcPct val="0"/>
              </a:spcBef>
            </a:pPr>
            <a:r>
              <a:rPr kumimoji="1" lang="zh-CN" altLang="en-US" sz="2800" b="1">
                <a:solidFill>
                  <a:srgbClr val="D82E1C"/>
                </a:solidFill>
                <a:latin typeface="宋体" panose="02010600030101010101" pitchFamily="2" charset="-122"/>
              </a:rPr>
              <a:t>例</a:t>
            </a:r>
            <a:r>
              <a:rPr kumimoji="1" lang="en-US" altLang="zh-CN" sz="2800" b="1">
                <a:solidFill>
                  <a:srgbClr val="0000FF"/>
                </a:solidFill>
                <a:latin typeface="宋体" panose="02010600030101010101" pitchFamily="2" charset="-122"/>
              </a:rPr>
              <a:t>:</a:t>
            </a:r>
            <a:r>
              <a:rPr kumimoji="1" lang="zh-CN" altLang="en-US" sz="2800" b="1">
                <a:solidFill>
                  <a:srgbClr val="0000FF"/>
                </a:solidFill>
                <a:latin typeface="宋体" panose="02010600030101010101" pitchFamily="2" charset="-122"/>
              </a:rPr>
              <a:t>如图电路</a:t>
            </a:r>
            <a:r>
              <a:rPr kumimoji="1" lang="zh-CN" altLang="en-US" sz="2800">
                <a:solidFill>
                  <a:srgbClr val="0000FF"/>
                </a:solidFill>
                <a:latin typeface="Times New Roman" panose="02020603050405020304" pitchFamily="18" charset="0"/>
                <a:ea typeface="华文新魏" panose="02010800040101010101" pitchFamily="2" charset="-122"/>
              </a:rPr>
              <a:t>，</a:t>
            </a:r>
            <a:r>
              <a:rPr kumimoji="1" lang="en-US" altLang="zh-CN" sz="2800">
                <a:solidFill>
                  <a:srgbClr val="0000FF"/>
                </a:solidFill>
                <a:latin typeface="Times New Roman" panose="02020603050405020304" pitchFamily="18" charset="0"/>
                <a:ea typeface="华文新魏" panose="02010800040101010101" pitchFamily="2" charset="-122"/>
              </a:rPr>
              <a:t>L = 1H</a:t>
            </a:r>
            <a:r>
              <a:rPr kumimoji="1" lang="zh-CN" altLang="en-US" sz="2800">
                <a:solidFill>
                  <a:srgbClr val="0000FF"/>
                </a:solidFill>
                <a:latin typeface="Times New Roman" panose="02020603050405020304" pitchFamily="18" charset="0"/>
                <a:ea typeface="华文新魏" panose="02010800040101010101" pitchFamily="2" charset="-122"/>
              </a:rPr>
              <a:t>，</a:t>
            </a:r>
            <a:r>
              <a:rPr kumimoji="1" lang="en-US" altLang="zh-CN" sz="2800">
                <a:solidFill>
                  <a:srgbClr val="0000FF"/>
                </a:solidFill>
                <a:latin typeface="Times New Roman" panose="02020603050405020304" pitchFamily="18" charset="0"/>
                <a:ea typeface="华文新魏" panose="02010800040101010101" pitchFamily="2" charset="-122"/>
              </a:rPr>
              <a:t>C = 1F</a:t>
            </a:r>
            <a:r>
              <a:rPr kumimoji="1" lang="zh-CN" altLang="en-US" sz="2800">
                <a:solidFill>
                  <a:srgbClr val="0000FF"/>
                </a:solidFill>
                <a:latin typeface="Times New Roman" panose="02020603050405020304" pitchFamily="18" charset="0"/>
                <a:ea typeface="华文新魏" panose="02010800040101010101" pitchFamily="2" charset="-122"/>
              </a:rPr>
              <a:t>，</a:t>
            </a:r>
            <a:r>
              <a:rPr kumimoji="1" lang="en-US" altLang="zh-CN" sz="2800">
                <a:solidFill>
                  <a:srgbClr val="0000FF"/>
                </a:solidFill>
                <a:latin typeface="Times New Roman" panose="02020603050405020304" pitchFamily="18" charset="0"/>
                <a:ea typeface="华文新魏" panose="02010800040101010101" pitchFamily="2" charset="-122"/>
              </a:rPr>
              <a:t>R= 1Ω</a:t>
            </a:r>
            <a:r>
              <a:rPr kumimoji="1" lang="zh-CN" altLang="en-US" sz="2800">
                <a:solidFill>
                  <a:srgbClr val="0000FF"/>
                </a:solidFill>
                <a:latin typeface="Times New Roman" panose="02020603050405020304" pitchFamily="18" charset="0"/>
                <a:ea typeface="华文新魏" panose="02010800040101010101" pitchFamily="2" charset="-122"/>
              </a:rPr>
              <a:t>，</a:t>
            </a:r>
          </a:p>
          <a:p>
            <a:pPr algn="l" eaLnBrk="1" hangingPunct="1">
              <a:lnSpc>
                <a:spcPct val="115000"/>
              </a:lnSpc>
              <a:spcBef>
                <a:spcPct val="0"/>
              </a:spcBef>
            </a:pPr>
            <a:r>
              <a:rPr kumimoji="1" lang="en-US" altLang="zh-CN" sz="2800" i="1">
                <a:solidFill>
                  <a:srgbClr val="0000FF"/>
                </a:solidFill>
                <a:latin typeface="Times New Roman" panose="02020603050405020304" pitchFamily="18" charset="0"/>
                <a:ea typeface="华文新魏" panose="02010800040101010101" pitchFamily="2" charset="-122"/>
              </a:rPr>
              <a:t>u</a:t>
            </a:r>
            <a:r>
              <a:rPr kumimoji="1" lang="en-US" altLang="zh-CN" sz="2800" baseline="-25000">
                <a:solidFill>
                  <a:srgbClr val="0000FF"/>
                </a:solidFill>
                <a:latin typeface="Times New Roman" panose="02020603050405020304" pitchFamily="18" charset="0"/>
                <a:ea typeface="华文新魏" panose="02010800040101010101" pitchFamily="2" charset="-122"/>
              </a:rPr>
              <a:t>S1</a:t>
            </a:r>
            <a:r>
              <a:rPr kumimoji="1" lang="en-US" altLang="zh-CN" sz="2800">
                <a:solidFill>
                  <a:srgbClr val="0000FF"/>
                </a:solidFill>
                <a:latin typeface="Times New Roman" panose="02020603050405020304" pitchFamily="18" charset="0"/>
                <a:ea typeface="华文新魏" panose="02010800040101010101" pitchFamily="2" charset="-122"/>
              </a:rPr>
              <a:t>(t) = 10cos(t) V</a:t>
            </a:r>
            <a:r>
              <a:rPr kumimoji="1" lang="zh-CN" altLang="en-US" sz="2800">
                <a:solidFill>
                  <a:srgbClr val="0000FF"/>
                </a:solidFill>
                <a:latin typeface="Times New Roman" panose="02020603050405020304" pitchFamily="18" charset="0"/>
                <a:ea typeface="华文新魏" panose="02010800040101010101" pitchFamily="2" charset="-122"/>
              </a:rPr>
              <a:t>， </a:t>
            </a:r>
            <a:r>
              <a:rPr kumimoji="1" lang="en-US" altLang="zh-CN" sz="2800" i="1">
                <a:solidFill>
                  <a:srgbClr val="0000FF"/>
                </a:solidFill>
                <a:latin typeface="Times New Roman" panose="02020603050405020304" pitchFamily="18" charset="0"/>
                <a:ea typeface="华文新魏" panose="02010800040101010101" pitchFamily="2" charset="-122"/>
              </a:rPr>
              <a:t>u</a:t>
            </a:r>
            <a:r>
              <a:rPr kumimoji="1" lang="en-US" altLang="zh-CN" sz="2800" baseline="-25000">
                <a:solidFill>
                  <a:srgbClr val="0000FF"/>
                </a:solidFill>
                <a:latin typeface="Times New Roman" panose="02020603050405020304" pitchFamily="18" charset="0"/>
                <a:ea typeface="华文新魏" panose="02010800040101010101" pitchFamily="2" charset="-122"/>
              </a:rPr>
              <a:t>S2</a:t>
            </a:r>
            <a:r>
              <a:rPr kumimoji="1" lang="en-US" altLang="zh-CN" sz="2800">
                <a:solidFill>
                  <a:srgbClr val="0000FF"/>
                </a:solidFill>
                <a:latin typeface="Times New Roman" panose="02020603050405020304" pitchFamily="18" charset="0"/>
                <a:ea typeface="华文新魏" panose="02010800040101010101" pitchFamily="2" charset="-122"/>
              </a:rPr>
              <a:t>(t) = 10cos(2t) V</a:t>
            </a:r>
            <a:r>
              <a:rPr kumimoji="1" lang="zh-CN" altLang="en-US" sz="2800">
                <a:solidFill>
                  <a:srgbClr val="0000FF"/>
                </a:solidFill>
                <a:latin typeface="Times New Roman" panose="02020603050405020304" pitchFamily="18" charset="0"/>
                <a:ea typeface="华文新魏" panose="02010800040101010101" pitchFamily="2" charset="-122"/>
              </a:rPr>
              <a:t>，</a:t>
            </a:r>
          </a:p>
          <a:p>
            <a:pPr algn="l" eaLnBrk="1" hangingPunct="1">
              <a:lnSpc>
                <a:spcPct val="115000"/>
              </a:lnSpc>
              <a:spcBef>
                <a:spcPct val="0"/>
              </a:spcBef>
            </a:pPr>
            <a:r>
              <a:rPr kumimoji="1" lang="zh-CN" altLang="en-US" sz="2800" b="1">
                <a:solidFill>
                  <a:srgbClr val="0000FF"/>
                </a:solidFill>
                <a:latin typeface="Times New Roman" panose="02020603050405020304" pitchFamily="18" charset="0"/>
              </a:rPr>
              <a:t>求电流</a:t>
            </a:r>
            <a:r>
              <a:rPr kumimoji="1" lang="en-US" altLang="zh-CN" sz="2800" i="1">
                <a:solidFill>
                  <a:srgbClr val="0000FF"/>
                </a:solidFill>
                <a:latin typeface="Times New Roman" panose="02020603050405020304" pitchFamily="18" charset="0"/>
                <a:ea typeface="华文新魏" panose="02010800040101010101" pitchFamily="2" charset="-122"/>
              </a:rPr>
              <a:t>i</a:t>
            </a:r>
            <a:r>
              <a:rPr kumimoji="1" lang="en-US" altLang="zh-CN" sz="2800">
                <a:solidFill>
                  <a:srgbClr val="0000FF"/>
                </a:solidFill>
                <a:latin typeface="Times New Roman" panose="02020603050405020304" pitchFamily="18" charset="0"/>
                <a:ea typeface="华文新魏" panose="02010800040101010101" pitchFamily="2" charset="-122"/>
              </a:rPr>
              <a:t>(t)</a:t>
            </a:r>
            <a:r>
              <a:rPr kumimoji="1" lang="zh-CN" altLang="en-US" sz="2800">
                <a:solidFill>
                  <a:srgbClr val="0000FF"/>
                </a:solidFill>
                <a:latin typeface="Times New Roman" panose="02020603050405020304" pitchFamily="18" charset="0"/>
                <a:ea typeface="华文新魏" panose="02010800040101010101" pitchFamily="2" charset="-122"/>
              </a:rPr>
              <a:t>。</a:t>
            </a:r>
          </a:p>
        </p:txBody>
      </p:sp>
      <p:graphicFrame>
        <p:nvGraphicFramePr>
          <p:cNvPr id="231435" name="Object 11"/>
          <p:cNvGraphicFramePr>
            <a:graphicFrameLocks noGrp="1" noChangeAspect="1"/>
          </p:cNvGraphicFramePr>
          <p:nvPr>
            <p:ph sz="half" idx="2"/>
          </p:nvPr>
        </p:nvGraphicFramePr>
        <p:xfrm>
          <a:off x="1241425" y="3024188"/>
          <a:ext cx="6075363" cy="2921000"/>
        </p:xfrm>
        <a:graphic>
          <a:graphicData uri="http://schemas.openxmlformats.org/presentationml/2006/ole">
            <mc:AlternateContent xmlns:mc="http://schemas.openxmlformats.org/markup-compatibility/2006">
              <mc:Choice xmlns:v="urn:schemas-microsoft-com:vml" Requires="v">
                <p:oleObj spid="_x0000_s231456" name="Visio" r:id="rId3" imgW="2308250" imgH="1110299" progId="Visio.Drawing.11">
                  <p:embed/>
                </p:oleObj>
              </mc:Choice>
              <mc:Fallback>
                <p:oleObj name="Visio" r:id="rId3" imgW="2308250" imgH="1110299"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3024188"/>
                        <a:ext cx="6075363"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9" name="AutoShape 15"/>
          <p:cNvSpPr>
            <a:spLocks noChangeArrowheads="1"/>
          </p:cNvSpPr>
          <p:nvPr/>
        </p:nvSpPr>
        <p:spPr bwMode="auto">
          <a:xfrm>
            <a:off x="6416675" y="2663825"/>
            <a:ext cx="2476500" cy="1214438"/>
          </a:xfrm>
          <a:prstGeom prst="wedgeRoundRectCallout">
            <a:avLst>
              <a:gd name="adj1" fmla="val -46796"/>
              <a:gd name="adj2" fmla="val 98236"/>
              <a:gd name="adj3" fmla="val 16667"/>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spcBef>
                <a:spcPct val="0"/>
              </a:spcBef>
              <a:defRPr>
                <a:solidFill>
                  <a:schemeClr val="tx1"/>
                </a:solidFill>
                <a:latin typeface="Arial" panose="020B0604020202020204" pitchFamily="34" charset="0"/>
                <a:ea typeface="宋体" panose="02010600030101010101" pitchFamily="2" charset="-122"/>
              </a:defRPr>
            </a:lvl1pPr>
            <a:lvl2pPr marL="541338"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000" b="1"/>
              <a:t>注意：相量法只适用于单频率电源作用下的稳态电路。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wipe(up)">
                                      <p:cBhvr>
                                        <p:cTn id="7" dur="500"/>
                                        <p:tgtEl>
                                          <p:spTgt spid="231428"/>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31435"/>
                                        </p:tgtEl>
                                        <p:attrNameLst>
                                          <p:attrName>style.visibility</p:attrName>
                                        </p:attrNameLst>
                                      </p:cBhvr>
                                      <p:to>
                                        <p:strVal val="visible"/>
                                      </p:to>
                                    </p:set>
                                    <p:anim calcmode="lin" valueType="num">
                                      <p:cBhvr additive="base">
                                        <p:cTn id="11" dur="500" fill="hold"/>
                                        <p:tgtEl>
                                          <p:spTgt spid="231435"/>
                                        </p:tgtEl>
                                        <p:attrNameLst>
                                          <p:attrName>ppt_x</p:attrName>
                                        </p:attrNameLst>
                                      </p:cBhvr>
                                      <p:tavLst>
                                        <p:tav tm="0">
                                          <p:val>
                                            <p:strVal val="1+#ppt_w/2"/>
                                          </p:val>
                                        </p:tav>
                                        <p:tav tm="100000">
                                          <p:val>
                                            <p:strVal val="#ppt_x"/>
                                          </p:val>
                                        </p:tav>
                                      </p:tavLst>
                                    </p:anim>
                                    <p:anim calcmode="lin" valueType="num">
                                      <p:cBhvr additive="base">
                                        <p:cTn id="12" dur="500" fill="hold"/>
                                        <p:tgtEl>
                                          <p:spTgt spid="23143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439"/>
                                        </p:tgtEl>
                                        <p:attrNameLst>
                                          <p:attrName>style.visibility</p:attrName>
                                        </p:attrNameLst>
                                      </p:cBhvr>
                                      <p:to>
                                        <p:strVal val="visible"/>
                                      </p:to>
                                    </p:set>
                                    <p:animEffect transition="in" filter="blinds(horizontal)">
                                      <p:cBhvr>
                                        <p:cTn id="17" dur="500"/>
                                        <p:tgtEl>
                                          <p:spTgt spid="23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utoUpdateAnimBg="0"/>
      <p:bldP spid="2314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64" name="Rectangle 80"/>
          <p:cNvSpPr>
            <a:spLocks noGrp="1" noChangeArrowheads="1"/>
          </p:cNvSpPr>
          <p:nvPr>
            <p:ph type="title"/>
          </p:nvPr>
        </p:nvSpPr>
        <p:spPr>
          <a:xfrm>
            <a:off x="1066800" y="152400"/>
            <a:ext cx="6096000" cy="381000"/>
          </a:xfrm>
          <a:noFill/>
          <a:ln/>
        </p:spPr>
        <p:txBody>
          <a:bodyPr/>
          <a:lstStyle/>
          <a:p>
            <a:r>
              <a:rPr kumimoji="1" lang="zh-CN" altLang="en-US" sz="2800" smtClean="0"/>
              <a:t>非正弦周期信号可展为傅立叶级数：</a:t>
            </a:r>
          </a:p>
        </p:txBody>
      </p:sp>
      <p:grpSp>
        <p:nvGrpSpPr>
          <p:cNvPr id="144390" name="Group 6"/>
          <p:cNvGrpSpPr>
            <a:grpSpLocks/>
          </p:cNvGrpSpPr>
          <p:nvPr/>
        </p:nvGrpSpPr>
        <p:grpSpPr bwMode="auto">
          <a:xfrm>
            <a:off x="1520825" y="685800"/>
            <a:ext cx="7165975" cy="3429000"/>
            <a:chOff x="543" y="572"/>
            <a:chExt cx="4657" cy="2989"/>
          </a:xfrm>
        </p:grpSpPr>
        <p:sp>
          <p:nvSpPr>
            <p:cNvPr id="144391" name="Line 7"/>
            <p:cNvSpPr>
              <a:spLocks noChangeShapeType="1"/>
            </p:cNvSpPr>
            <p:nvPr/>
          </p:nvSpPr>
          <p:spPr bwMode="auto">
            <a:xfrm flipV="1">
              <a:off x="1058" y="809"/>
              <a:ext cx="10" cy="2752"/>
            </a:xfrm>
            <a:prstGeom prst="line">
              <a:avLst/>
            </a:prstGeom>
            <a:noFill/>
            <a:ln w="444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392" name="Line 8"/>
            <p:cNvSpPr>
              <a:spLocks noChangeShapeType="1"/>
            </p:cNvSpPr>
            <p:nvPr/>
          </p:nvSpPr>
          <p:spPr bwMode="auto">
            <a:xfrm>
              <a:off x="543" y="2417"/>
              <a:ext cx="4499" cy="9"/>
            </a:xfrm>
            <a:prstGeom prst="line">
              <a:avLst/>
            </a:prstGeom>
            <a:noFill/>
            <a:ln w="444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4393" name="Text Box 9"/>
            <p:cNvSpPr txBox="1">
              <a:spLocks noChangeArrowheads="1"/>
            </p:cNvSpPr>
            <p:nvPr/>
          </p:nvSpPr>
          <p:spPr bwMode="auto">
            <a:xfrm>
              <a:off x="5136" y="2352"/>
              <a:ext cx="64" cy="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i="1">
                  <a:solidFill>
                    <a:srgbClr val="000066"/>
                  </a:solidFill>
                  <a:latin typeface="Times New Roman" panose="02020603050405020304" pitchFamily="18" charset="0"/>
                </a:rPr>
                <a:t>t</a:t>
              </a:r>
            </a:p>
          </p:txBody>
        </p:sp>
        <p:sp>
          <p:nvSpPr>
            <p:cNvPr id="144394" name="Text Box 10"/>
            <p:cNvSpPr txBox="1">
              <a:spLocks noChangeArrowheads="1"/>
            </p:cNvSpPr>
            <p:nvPr/>
          </p:nvSpPr>
          <p:spPr bwMode="auto">
            <a:xfrm>
              <a:off x="944" y="572"/>
              <a:ext cx="348" cy="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i="1">
                  <a:solidFill>
                    <a:srgbClr val="000066"/>
                  </a:solidFill>
                  <a:latin typeface="Times New Roman" panose="02020603050405020304" pitchFamily="18" charset="0"/>
                </a:rPr>
                <a:t>u</a:t>
              </a:r>
              <a:r>
                <a:rPr kumimoji="1" lang="en-US" altLang="zh-CN" sz="2800" b="1">
                  <a:solidFill>
                    <a:srgbClr val="000066"/>
                  </a:solidFill>
                  <a:latin typeface="Times New Roman" panose="02020603050405020304" pitchFamily="18" charset="0"/>
                </a:rPr>
                <a:t>(</a:t>
              </a:r>
              <a:r>
                <a:rPr kumimoji="1" lang="en-US" altLang="zh-CN" sz="2800" b="1" i="1">
                  <a:solidFill>
                    <a:srgbClr val="000066"/>
                  </a:solidFill>
                  <a:latin typeface="Times New Roman" panose="02020603050405020304" pitchFamily="18" charset="0"/>
                </a:rPr>
                <a:t>t</a:t>
              </a:r>
              <a:r>
                <a:rPr kumimoji="1" lang="en-US" altLang="zh-CN" sz="2800" b="1">
                  <a:solidFill>
                    <a:srgbClr val="000066"/>
                  </a:solidFill>
                  <a:latin typeface="Times New Roman" panose="02020603050405020304" pitchFamily="18" charset="0"/>
                </a:rPr>
                <a:t>)</a:t>
              </a:r>
            </a:p>
          </p:txBody>
        </p:sp>
        <p:sp>
          <p:nvSpPr>
            <p:cNvPr id="144395" name="Text Box 11"/>
            <p:cNvSpPr txBox="1">
              <a:spLocks noChangeArrowheads="1"/>
            </p:cNvSpPr>
            <p:nvPr/>
          </p:nvSpPr>
          <p:spPr bwMode="auto">
            <a:xfrm>
              <a:off x="903" y="2411"/>
              <a:ext cx="116" cy="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a:solidFill>
                    <a:srgbClr val="000066"/>
                  </a:solidFill>
                  <a:latin typeface="Times New Roman" panose="02020603050405020304" pitchFamily="18" charset="0"/>
                </a:rPr>
                <a:t>0</a:t>
              </a:r>
            </a:p>
          </p:txBody>
        </p:sp>
      </p:grpSp>
      <p:grpSp>
        <p:nvGrpSpPr>
          <p:cNvPr id="144396" name="Group 12"/>
          <p:cNvGrpSpPr>
            <a:grpSpLocks/>
          </p:cNvGrpSpPr>
          <p:nvPr/>
        </p:nvGrpSpPr>
        <p:grpSpPr bwMode="auto">
          <a:xfrm>
            <a:off x="2301875" y="1752600"/>
            <a:ext cx="4854575" cy="2090738"/>
            <a:chOff x="1044" y="1496"/>
            <a:chExt cx="3155" cy="1823"/>
          </a:xfrm>
        </p:grpSpPr>
        <p:sp>
          <p:nvSpPr>
            <p:cNvPr id="144397" name="Line 13"/>
            <p:cNvSpPr>
              <a:spLocks noChangeShapeType="1"/>
            </p:cNvSpPr>
            <p:nvPr/>
          </p:nvSpPr>
          <p:spPr bwMode="auto">
            <a:xfrm>
              <a:off x="1044" y="1520"/>
              <a:ext cx="158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398" name="Line 14"/>
            <p:cNvSpPr>
              <a:spLocks noChangeShapeType="1"/>
            </p:cNvSpPr>
            <p:nvPr/>
          </p:nvSpPr>
          <p:spPr bwMode="auto">
            <a:xfrm>
              <a:off x="2629" y="1496"/>
              <a:ext cx="0" cy="182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399" name="Line 15"/>
            <p:cNvSpPr>
              <a:spLocks noChangeShapeType="1"/>
            </p:cNvSpPr>
            <p:nvPr/>
          </p:nvSpPr>
          <p:spPr bwMode="auto">
            <a:xfrm flipH="1">
              <a:off x="4181" y="2417"/>
              <a:ext cx="4" cy="8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400" name="Line 16"/>
            <p:cNvSpPr>
              <a:spLocks noChangeShapeType="1"/>
            </p:cNvSpPr>
            <p:nvPr/>
          </p:nvSpPr>
          <p:spPr bwMode="auto">
            <a:xfrm>
              <a:off x="2615" y="3297"/>
              <a:ext cx="158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401" name="Line 17"/>
            <p:cNvSpPr>
              <a:spLocks noChangeShapeType="1"/>
            </p:cNvSpPr>
            <p:nvPr/>
          </p:nvSpPr>
          <p:spPr bwMode="auto">
            <a:xfrm flipH="1">
              <a:off x="1064" y="1520"/>
              <a:ext cx="4" cy="8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4420" name="Rectangle 36"/>
          <p:cNvSpPr>
            <a:spLocks noChangeArrowheads="1"/>
          </p:cNvSpPr>
          <p:nvPr/>
        </p:nvSpPr>
        <p:spPr bwMode="auto">
          <a:xfrm>
            <a:off x="1930400" y="1616075"/>
            <a:ext cx="2032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4004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0050"/>
                </a:solidFill>
                <a:latin typeface="Times New Roman" panose="02020603050405020304" pitchFamily="18" charset="0"/>
              </a:rPr>
              <a:t>A</a:t>
            </a:r>
            <a:endParaRPr lang="en-US" altLang="zh-CN">
              <a:solidFill>
                <a:srgbClr val="000050"/>
              </a:solidFill>
            </a:endParaRPr>
          </a:p>
        </p:txBody>
      </p:sp>
      <p:sp>
        <p:nvSpPr>
          <p:cNvPr id="144462" name="Rectangle 78"/>
          <p:cNvSpPr>
            <a:spLocks noChangeArrowheads="1"/>
          </p:cNvSpPr>
          <p:nvPr/>
        </p:nvSpPr>
        <p:spPr bwMode="auto">
          <a:xfrm>
            <a:off x="4237038" y="2895600"/>
            <a:ext cx="4222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4004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0050"/>
                </a:solidFill>
                <a:latin typeface="Times New Roman" panose="02020603050405020304" pitchFamily="18" charset="0"/>
              </a:rPr>
              <a:t>T/2</a:t>
            </a:r>
            <a:endParaRPr lang="en-US" altLang="zh-CN">
              <a:solidFill>
                <a:srgbClr val="000050"/>
              </a:solidFill>
            </a:endParaRPr>
          </a:p>
        </p:txBody>
      </p:sp>
      <p:sp>
        <p:nvSpPr>
          <p:cNvPr id="144463" name="Rectangle 79"/>
          <p:cNvSpPr>
            <a:spLocks noChangeArrowheads="1"/>
          </p:cNvSpPr>
          <p:nvPr/>
        </p:nvSpPr>
        <p:spPr bwMode="auto">
          <a:xfrm>
            <a:off x="6824663" y="2895600"/>
            <a:ext cx="1857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4004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0050"/>
                </a:solidFill>
                <a:latin typeface="Times New Roman" panose="02020603050405020304" pitchFamily="18" charset="0"/>
              </a:rPr>
              <a:t>T</a:t>
            </a:r>
            <a:endParaRPr lang="en-US" altLang="zh-CN">
              <a:solidFill>
                <a:srgbClr val="000050"/>
              </a:solidFill>
            </a:endParaRPr>
          </a:p>
        </p:txBody>
      </p:sp>
      <p:pic>
        <p:nvPicPr>
          <p:cNvPr id="144480" name="Picture 96"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91000"/>
            <a:ext cx="5765800" cy="1073150"/>
          </a:xfrm>
          <a:prstGeom prst="rect">
            <a:avLst/>
          </a:prstGeom>
          <a:noFill/>
          <a:extLst>
            <a:ext uri="{909E8E84-426E-40DD-AFC4-6F175D3DCCD1}">
              <a14:hiddenFill xmlns:a14="http://schemas.microsoft.com/office/drawing/2010/main">
                <a:solidFill>
                  <a:srgbClr val="FFFFFF"/>
                </a:solidFill>
              </a14:hiddenFill>
            </a:ext>
          </a:extLst>
        </p:spPr>
      </p:pic>
      <p:pic>
        <p:nvPicPr>
          <p:cNvPr id="144481" name="Picture 97"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575" y="5260975"/>
            <a:ext cx="5864225" cy="98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wedge">
                                      <p:cBhvr>
                                        <p:cTn id="7" dur="500"/>
                                        <p:tgtEl>
                                          <p:spTgt spid="1443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4396"/>
                                        </p:tgtEl>
                                        <p:attrNameLst>
                                          <p:attrName>style.visibility</p:attrName>
                                        </p:attrNameLst>
                                      </p:cBhvr>
                                      <p:to>
                                        <p:strVal val="visible"/>
                                      </p:to>
                                    </p:set>
                                    <p:animEffect transition="in" filter="wipe(left)">
                                      <p:cBhvr>
                                        <p:cTn id="11" dur="500"/>
                                        <p:tgtEl>
                                          <p:spTgt spid="144396"/>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44420"/>
                                        </p:tgtEl>
                                        <p:attrNameLst>
                                          <p:attrName>style.visibility</p:attrName>
                                        </p:attrNameLst>
                                      </p:cBhvr>
                                      <p:to>
                                        <p:strVal val="visible"/>
                                      </p:to>
                                    </p:set>
                                    <p:anim calcmode="lin" valueType="num">
                                      <p:cBhvr additive="base">
                                        <p:cTn id="15" dur="500" fill="hold"/>
                                        <p:tgtEl>
                                          <p:spTgt spid="144420"/>
                                        </p:tgtEl>
                                        <p:attrNameLst>
                                          <p:attrName>ppt_x</p:attrName>
                                        </p:attrNameLst>
                                      </p:cBhvr>
                                      <p:tavLst>
                                        <p:tav tm="0">
                                          <p:val>
                                            <p:strVal val="#ppt_x"/>
                                          </p:val>
                                        </p:tav>
                                        <p:tav tm="100000">
                                          <p:val>
                                            <p:strVal val="#ppt_x"/>
                                          </p:val>
                                        </p:tav>
                                      </p:tavLst>
                                    </p:anim>
                                    <p:anim calcmode="lin" valueType="num">
                                      <p:cBhvr additive="base">
                                        <p:cTn id="16" dur="500" fill="hold"/>
                                        <p:tgtEl>
                                          <p:spTgt spid="1444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4462"/>
                                        </p:tgtEl>
                                        <p:attrNameLst>
                                          <p:attrName>style.visibility</p:attrName>
                                        </p:attrNameLst>
                                      </p:cBhvr>
                                      <p:to>
                                        <p:strVal val="visible"/>
                                      </p:to>
                                    </p:set>
                                    <p:anim calcmode="lin" valueType="num">
                                      <p:cBhvr additive="base">
                                        <p:cTn id="19" dur="500" fill="hold"/>
                                        <p:tgtEl>
                                          <p:spTgt spid="144462"/>
                                        </p:tgtEl>
                                        <p:attrNameLst>
                                          <p:attrName>ppt_x</p:attrName>
                                        </p:attrNameLst>
                                      </p:cBhvr>
                                      <p:tavLst>
                                        <p:tav tm="0">
                                          <p:val>
                                            <p:strVal val="#ppt_x"/>
                                          </p:val>
                                        </p:tav>
                                        <p:tav tm="100000">
                                          <p:val>
                                            <p:strVal val="#ppt_x"/>
                                          </p:val>
                                        </p:tav>
                                      </p:tavLst>
                                    </p:anim>
                                    <p:anim calcmode="lin" valueType="num">
                                      <p:cBhvr additive="base">
                                        <p:cTn id="20" dur="500" fill="hold"/>
                                        <p:tgtEl>
                                          <p:spTgt spid="1444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4463"/>
                                        </p:tgtEl>
                                        <p:attrNameLst>
                                          <p:attrName>style.visibility</p:attrName>
                                        </p:attrNameLst>
                                      </p:cBhvr>
                                      <p:to>
                                        <p:strVal val="visible"/>
                                      </p:to>
                                    </p:set>
                                    <p:anim calcmode="lin" valueType="num">
                                      <p:cBhvr additive="base">
                                        <p:cTn id="23" dur="500" fill="hold"/>
                                        <p:tgtEl>
                                          <p:spTgt spid="144463"/>
                                        </p:tgtEl>
                                        <p:attrNameLst>
                                          <p:attrName>ppt_x</p:attrName>
                                        </p:attrNameLst>
                                      </p:cBhvr>
                                      <p:tavLst>
                                        <p:tav tm="0">
                                          <p:val>
                                            <p:strVal val="#ppt_x"/>
                                          </p:val>
                                        </p:tav>
                                        <p:tav tm="100000">
                                          <p:val>
                                            <p:strVal val="#ppt_x"/>
                                          </p:val>
                                        </p:tav>
                                      </p:tavLst>
                                    </p:anim>
                                    <p:anim calcmode="lin" valueType="num">
                                      <p:cBhvr additive="base">
                                        <p:cTn id="24" dur="500" fill="hold"/>
                                        <p:tgtEl>
                                          <p:spTgt spid="14446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44480"/>
                                        </p:tgtEl>
                                        <p:attrNameLst>
                                          <p:attrName>style.visibility</p:attrName>
                                        </p:attrNameLst>
                                      </p:cBhvr>
                                      <p:to>
                                        <p:strVal val="visible"/>
                                      </p:to>
                                    </p:set>
                                    <p:animEffect transition="in" filter="blinds(horizontal)">
                                      <p:cBhvr>
                                        <p:cTn id="29" dur="500"/>
                                        <p:tgtEl>
                                          <p:spTgt spid="1444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44481"/>
                                        </p:tgtEl>
                                        <p:attrNameLst>
                                          <p:attrName>style.visibility</p:attrName>
                                        </p:attrNameLst>
                                      </p:cBhvr>
                                      <p:to>
                                        <p:strVal val="visible"/>
                                      </p:to>
                                    </p:set>
                                    <p:animEffect transition="in" filter="blinds(horizontal)">
                                      <p:cBhvr>
                                        <p:cTn id="34" dur="500"/>
                                        <p:tgtEl>
                                          <p:spTgt spid="144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0" grpId="0"/>
      <p:bldP spid="144462" grpId="0"/>
      <p:bldP spid="1444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066800" y="152400"/>
            <a:ext cx="6096000" cy="381000"/>
          </a:xfrm>
        </p:spPr>
        <p:txBody>
          <a:bodyPr/>
          <a:lstStyle/>
          <a:p>
            <a:r>
              <a:rPr lang="en-US" altLang="zh-CN" sz="2800" smtClean="0"/>
              <a:t>10.4 </a:t>
            </a:r>
            <a:r>
              <a:rPr lang="zh-CN" altLang="en-US" sz="2800" smtClean="0"/>
              <a:t>正弦稳态的叠加</a:t>
            </a:r>
          </a:p>
        </p:txBody>
      </p:sp>
      <p:graphicFrame>
        <p:nvGraphicFramePr>
          <p:cNvPr id="235524" name="Object 4"/>
          <p:cNvGraphicFramePr>
            <a:graphicFrameLocks noChangeAspect="1"/>
          </p:cNvGraphicFramePr>
          <p:nvPr/>
        </p:nvGraphicFramePr>
        <p:xfrm>
          <a:off x="5399088" y="1493838"/>
          <a:ext cx="4078287" cy="1935162"/>
        </p:xfrm>
        <a:graphic>
          <a:graphicData uri="http://schemas.openxmlformats.org/presentationml/2006/ole">
            <mc:AlternateContent xmlns:mc="http://schemas.openxmlformats.org/markup-compatibility/2006">
              <mc:Choice xmlns:v="urn:schemas-microsoft-com:vml" Requires="v">
                <p:oleObj spid="_x0000_s235575" name="VISIO" r:id="rId3" imgW="2279520" imgH="1081440" progId="Visio.Drawing.5">
                  <p:embed/>
                </p:oleObj>
              </mc:Choice>
              <mc:Fallback>
                <p:oleObj name="VISIO" r:id="rId3" imgW="2279520" imgH="1081440"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088" y="1493838"/>
                        <a:ext cx="4078287"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5" name="Rectangle 5"/>
          <p:cNvSpPr>
            <a:spLocks noChangeArrowheads="1"/>
          </p:cNvSpPr>
          <p:nvPr/>
        </p:nvSpPr>
        <p:spPr bwMode="auto">
          <a:xfrm>
            <a:off x="927100" y="1036638"/>
            <a:ext cx="760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zh-CN" altLang="en-US" sz="2400" b="1">
                <a:solidFill>
                  <a:srgbClr val="0000FF"/>
                </a:solidFill>
                <a:latin typeface="Times New Roman" panose="02020603050405020304" pitchFamily="18" charset="0"/>
                <a:ea typeface="华文新魏" panose="02010800040101010101" pitchFamily="2" charset="-122"/>
              </a:rPr>
              <a:t>利用叠加定理：</a:t>
            </a:r>
            <a:r>
              <a:rPr kumimoji="1" lang="zh-CN" altLang="en-US" sz="2400">
                <a:solidFill>
                  <a:srgbClr val="0000FF"/>
                </a:solidFill>
                <a:latin typeface="Times New Roman" panose="02020603050405020304" pitchFamily="18" charset="0"/>
                <a:ea typeface="华文新魏" panose="02010800040101010101" pitchFamily="2" charset="-122"/>
              </a:rPr>
              <a:t> </a:t>
            </a:r>
            <a:r>
              <a:rPr kumimoji="1" lang="en-US" altLang="zh-CN" sz="2400" b="1" i="1">
                <a:solidFill>
                  <a:srgbClr val="0000FF"/>
                </a:solidFill>
                <a:latin typeface="Times New Roman" panose="02020603050405020304" pitchFamily="18" charset="0"/>
                <a:ea typeface="华文新魏" panose="02010800040101010101" pitchFamily="2" charset="-122"/>
              </a:rPr>
              <a:t>u</a:t>
            </a:r>
            <a:r>
              <a:rPr kumimoji="1" lang="en-US" altLang="zh-CN" sz="2400" b="1" baseline="-25000">
                <a:solidFill>
                  <a:srgbClr val="0000FF"/>
                </a:solidFill>
                <a:latin typeface="Times New Roman" panose="02020603050405020304" pitchFamily="18" charset="0"/>
                <a:ea typeface="华文新魏" panose="02010800040101010101" pitchFamily="2" charset="-122"/>
              </a:rPr>
              <a:t>S1</a:t>
            </a:r>
            <a:r>
              <a:rPr kumimoji="1" lang="en-US" altLang="zh-CN" sz="2400" b="1">
                <a:solidFill>
                  <a:srgbClr val="0000FF"/>
                </a:solidFill>
                <a:latin typeface="Times New Roman" panose="02020603050405020304" pitchFamily="18" charset="0"/>
                <a:ea typeface="华文新魏" panose="02010800040101010101" pitchFamily="2" charset="-122"/>
              </a:rPr>
              <a:t>(t) </a:t>
            </a:r>
            <a:r>
              <a:rPr kumimoji="1" lang="zh-CN" altLang="en-US" sz="2400" b="1">
                <a:solidFill>
                  <a:srgbClr val="0000FF"/>
                </a:solidFill>
                <a:latin typeface="Times New Roman" panose="02020603050405020304" pitchFamily="18" charset="0"/>
                <a:ea typeface="黑体" panose="02010609060101010101" pitchFamily="49" charset="-122"/>
              </a:rPr>
              <a:t>单独作用时</a:t>
            </a:r>
            <a:r>
              <a:rPr kumimoji="1" lang="zh-CN" altLang="en-US" sz="2400" b="1">
                <a:solidFill>
                  <a:srgbClr val="0000FF"/>
                </a:solidFill>
                <a:latin typeface="Times New Roman" panose="02020603050405020304" pitchFamily="18" charset="0"/>
                <a:ea typeface="华文新魏" panose="02010800040101010101" pitchFamily="2" charset="-122"/>
              </a:rPr>
              <a:t>，画出相量模型。</a:t>
            </a:r>
          </a:p>
        </p:txBody>
      </p:sp>
      <p:graphicFrame>
        <p:nvGraphicFramePr>
          <p:cNvPr id="235526" name="Object 6"/>
          <p:cNvGraphicFramePr>
            <a:graphicFrameLocks noChangeAspect="1"/>
          </p:cNvGraphicFramePr>
          <p:nvPr/>
        </p:nvGraphicFramePr>
        <p:xfrm>
          <a:off x="1089025" y="3563938"/>
          <a:ext cx="7848600" cy="1776412"/>
        </p:xfrm>
        <a:graphic>
          <a:graphicData uri="http://schemas.openxmlformats.org/presentationml/2006/ole">
            <mc:AlternateContent xmlns:mc="http://schemas.openxmlformats.org/markup-compatibility/2006">
              <mc:Choice xmlns:v="urn:schemas-microsoft-com:vml" Requires="v">
                <p:oleObj spid="_x0000_s235576" name="Equation" r:id="rId5" imgW="3593880" imgH="812520" progId="Equation.DSMT4">
                  <p:embed/>
                </p:oleObj>
              </mc:Choice>
              <mc:Fallback>
                <p:oleObj name="Equation" r:id="rId5" imgW="3593880" imgH="8125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9025" y="3563938"/>
                        <a:ext cx="7848600"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7" name="Rectangle 7"/>
          <p:cNvSpPr>
            <a:spLocks noChangeArrowheads="1"/>
          </p:cNvSpPr>
          <p:nvPr/>
        </p:nvSpPr>
        <p:spPr bwMode="auto">
          <a:xfrm>
            <a:off x="1022350" y="5537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zh-CN" altLang="en-US" sz="2400">
                <a:solidFill>
                  <a:srgbClr val="0000FF"/>
                </a:solidFill>
                <a:latin typeface="Times New Roman" panose="02020603050405020304" pitchFamily="18" charset="0"/>
                <a:ea typeface="华文新魏" panose="02010800040101010101" pitchFamily="2" charset="-122"/>
              </a:rPr>
              <a:t>故  </a:t>
            </a:r>
            <a:r>
              <a:rPr kumimoji="1" lang="en-US" altLang="zh-CN" sz="2400" i="1">
                <a:solidFill>
                  <a:srgbClr val="0000FF"/>
                </a:solidFill>
                <a:latin typeface="Times New Roman" panose="02020603050405020304" pitchFamily="18" charset="0"/>
                <a:ea typeface="华文新魏" panose="02010800040101010101" pitchFamily="2" charset="-122"/>
              </a:rPr>
              <a:t>i</a:t>
            </a:r>
            <a:r>
              <a:rPr kumimoji="1" lang="en-US" altLang="zh-CN" sz="2400" baseline="-25000">
                <a:solidFill>
                  <a:srgbClr val="0000FF"/>
                </a:solidFill>
                <a:latin typeface="Times New Roman" panose="02020603050405020304" pitchFamily="18" charset="0"/>
                <a:ea typeface="华文新魏" panose="02010800040101010101" pitchFamily="2" charset="-122"/>
              </a:rPr>
              <a:t>1</a:t>
            </a:r>
            <a:r>
              <a:rPr kumimoji="1" lang="en-US" altLang="zh-CN" sz="2400">
                <a:solidFill>
                  <a:srgbClr val="0000FF"/>
                </a:solidFill>
                <a:latin typeface="Times New Roman" panose="02020603050405020304" pitchFamily="18" charset="0"/>
                <a:ea typeface="华文新魏" panose="02010800040101010101" pitchFamily="2" charset="-122"/>
              </a:rPr>
              <a:t>(t) = 10cos(t-90°) A</a:t>
            </a:r>
          </a:p>
        </p:txBody>
      </p:sp>
      <p:graphicFrame>
        <p:nvGraphicFramePr>
          <p:cNvPr id="235529" name="Object 9"/>
          <p:cNvGraphicFramePr>
            <a:graphicFrameLocks noChangeAspect="1"/>
          </p:cNvGraphicFramePr>
          <p:nvPr/>
        </p:nvGraphicFramePr>
        <p:xfrm>
          <a:off x="971550" y="1500188"/>
          <a:ext cx="4114800" cy="1952625"/>
        </p:xfrm>
        <a:graphic>
          <a:graphicData uri="http://schemas.openxmlformats.org/presentationml/2006/ole">
            <mc:AlternateContent xmlns:mc="http://schemas.openxmlformats.org/markup-compatibility/2006">
              <mc:Choice xmlns:v="urn:schemas-microsoft-com:vml" Requires="v">
                <p:oleObj spid="_x0000_s235577" name="VISIO" r:id="rId7" imgW="2279520" imgH="1081440" progId="Visio.Drawing.5">
                  <p:embed/>
                </p:oleObj>
              </mc:Choice>
              <mc:Fallback>
                <p:oleObj name="VISIO" r:id="rId7" imgW="2279520" imgH="1081440" progId="Visio.Drawing.5">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500188"/>
                        <a:ext cx="41148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25"/>
                                        </p:tgtEl>
                                        <p:attrNameLst>
                                          <p:attrName>style.visibility</p:attrName>
                                        </p:attrNameLst>
                                      </p:cBhvr>
                                      <p:to>
                                        <p:strVal val="visible"/>
                                      </p:to>
                                    </p:set>
                                    <p:anim calcmode="lin" valueType="num">
                                      <p:cBhvr additive="base">
                                        <p:cTn id="7" dur="500" fill="hold"/>
                                        <p:tgtEl>
                                          <p:spTgt spid="235525"/>
                                        </p:tgtEl>
                                        <p:attrNameLst>
                                          <p:attrName>ppt_x</p:attrName>
                                        </p:attrNameLst>
                                      </p:cBhvr>
                                      <p:tavLst>
                                        <p:tav tm="0">
                                          <p:val>
                                            <p:strVal val="0-#ppt_w/2"/>
                                          </p:val>
                                        </p:tav>
                                        <p:tav tm="100000">
                                          <p:val>
                                            <p:strVal val="#ppt_x"/>
                                          </p:val>
                                        </p:tav>
                                      </p:tavLst>
                                    </p:anim>
                                    <p:anim calcmode="lin" valueType="num">
                                      <p:cBhvr additive="base">
                                        <p:cTn id="8"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35524"/>
                                        </p:tgtEl>
                                        <p:attrNameLst>
                                          <p:attrName>style.visibility</p:attrName>
                                        </p:attrNameLst>
                                      </p:cBhvr>
                                      <p:to>
                                        <p:strVal val="visible"/>
                                      </p:to>
                                    </p:set>
                                    <p:anim calcmode="lin" valueType="num">
                                      <p:cBhvr additive="base">
                                        <p:cTn id="13" dur="500" fill="hold"/>
                                        <p:tgtEl>
                                          <p:spTgt spid="235524"/>
                                        </p:tgtEl>
                                        <p:attrNameLst>
                                          <p:attrName>ppt_x</p:attrName>
                                        </p:attrNameLst>
                                      </p:cBhvr>
                                      <p:tavLst>
                                        <p:tav tm="0">
                                          <p:val>
                                            <p:strVal val="1+#ppt_w/2"/>
                                          </p:val>
                                        </p:tav>
                                        <p:tav tm="100000">
                                          <p:val>
                                            <p:strVal val="#ppt_x"/>
                                          </p:val>
                                        </p:tav>
                                      </p:tavLst>
                                    </p:anim>
                                    <p:anim calcmode="lin" valueType="num">
                                      <p:cBhvr additive="base">
                                        <p:cTn id="14" dur="500" fill="hold"/>
                                        <p:tgtEl>
                                          <p:spTgt spid="2355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35526"/>
                                        </p:tgtEl>
                                        <p:attrNameLst>
                                          <p:attrName>style.visibility</p:attrName>
                                        </p:attrNameLst>
                                      </p:cBhvr>
                                      <p:to>
                                        <p:strVal val="visible"/>
                                      </p:to>
                                    </p:set>
                                    <p:animEffect transition="in" filter="wipe(up)">
                                      <p:cBhvr>
                                        <p:cTn id="19" dur="500"/>
                                        <p:tgtEl>
                                          <p:spTgt spid="2355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35527"/>
                                        </p:tgtEl>
                                        <p:attrNameLst>
                                          <p:attrName>style.visibility</p:attrName>
                                        </p:attrNameLst>
                                      </p:cBhvr>
                                      <p:to>
                                        <p:strVal val="visible"/>
                                      </p:to>
                                    </p:set>
                                    <p:anim calcmode="lin" valueType="num">
                                      <p:cBhvr additive="base">
                                        <p:cTn id="24" dur="500" fill="hold"/>
                                        <p:tgtEl>
                                          <p:spTgt spid="235527"/>
                                        </p:tgtEl>
                                        <p:attrNameLst>
                                          <p:attrName>ppt_x</p:attrName>
                                        </p:attrNameLst>
                                      </p:cBhvr>
                                      <p:tavLst>
                                        <p:tav tm="0">
                                          <p:val>
                                            <p:strVal val="#ppt_x"/>
                                          </p:val>
                                        </p:tav>
                                        <p:tav tm="100000">
                                          <p:val>
                                            <p:strVal val="#ppt_x"/>
                                          </p:val>
                                        </p:tav>
                                      </p:tavLst>
                                    </p:anim>
                                    <p:anim calcmode="lin" valueType="num">
                                      <p:cBhvr additive="base">
                                        <p:cTn id="25" dur="500" fill="hold"/>
                                        <p:tgtEl>
                                          <p:spTgt spid="235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utoUpdateAnimBg="0"/>
      <p:bldP spid="2355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066800" y="152400"/>
            <a:ext cx="6096000" cy="381000"/>
          </a:xfrm>
        </p:spPr>
        <p:txBody>
          <a:bodyPr/>
          <a:lstStyle/>
          <a:p>
            <a:r>
              <a:rPr lang="en-US" altLang="zh-CN" sz="2800" smtClean="0"/>
              <a:t>10.4 </a:t>
            </a:r>
            <a:r>
              <a:rPr lang="zh-CN" altLang="en-US" sz="2800" smtClean="0"/>
              <a:t>正弦稳态的叠加</a:t>
            </a:r>
          </a:p>
        </p:txBody>
      </p:sp>
      <p:graphicFrame>
        <p:nvGraphicFramePr>
          <p:cNvPr id="236548" name="Object 4"/>
          <p:cNvGraphicFramePr>
            <a:graphicFrameLocks noChangeAspect="1"/>
          </p:cNvGraphicFramePr>
          <p:nvPr/>
        </p:nvGraphicFramePr>
        <p:xfrm>
          <a:off x="5921375" y="3057525"/>
          <a:ext cx="3457575" cy="1790700"/>
        </p:xfrm>
        <a:graphic>
          <a:graphicData uri="http://schemas.openxmlformats.org/presentationml/2006/ole">
            <mc:AlternateContent xmlns:mc="http://schemas.openxmlformats.org/markup-compatibility/2006">
              <mc:Choice xmlns:v="urn:schemas-microsoft-com:vml" Requires="v">
                <p:oleObj spid="_x0000_s236600" name="VISIO" r:id="rId3" imgW="2155680" imgH="1116360" progId="Visio.Drawing.5">
                  <p:embed/>
                </p:oleObj>
              </mc:Choice>
              <mc:Fallback>
                <p:oleObj name="VISIO" r:id="rId3" imgW="2155680" imgH="1116360"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75" y="3057525"/>
                        <a:ext cx="34575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49" name="Object 5"/>
          <p:cNvGraphicFramePr>
            <a:graphicFrameLocks noChangeAspect="1"/>
          </p:cNvGraphicFramePr>
          <p:nvPr/>
        </p:nvGraphicFramePr>
        <p:xfrm>
          <a:off x="898525" y="1881188"/>
          <a:ext cx="4895850" cy="2436812"/>
        </p:xfrm>
        <a:graphic>
          <a:graphicData uri="http://schemas.openxmlformats.org/presentationml/2006/ole">
            <mc:AlternateContent xmlns:mc="http://schemas.openxmlformats.org/markup-compatibility/2006">
              <mc:Choice xmlns:v="urn:schemas-microsoft-com:vml" Requires="v">
                <p:oleObj spid="_x0000_s236601" name="Equation" r:id="rId5" imgW="2501640" imgH="1244520" progId="Equation.DSMT4">
                  <p:embed/>
                </p:oleObj>
              </mc:Choice>
              <mc:Fallback>
                <p:oleObj name="Equation" r:id="rId5" imgW="2501640" imgH="12445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1881188"/>
                        <a:ext cx="4895850" cy="243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50" name="Rectangle 6"/>
          <p:cNvSpPr>
            <a:spLocks noChangeArrowheads="1"/>
          </p:cNvSpPr>
          <p:nvPr/>
        </p:nvSpPr>
        <p:spPr bwMode="auto">
          <a:xfrm>
            <a:off x="881063" y="4637088"/>
            <a:ext cx="4456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zh-CN" altLang="en-US" sz="2400">
                <a:solidFill>
                  <a:srgbClr val="006600"/>
                </a:solidFill>
                <a:latin typeface="Times New Roman" panose="02020603050405020304" pitchFamily="18" charset="0"/>
                <a:ea typeface="华文新魏" panose="02010800040101010101" pitchFamily="2" charset="-122"/>
              </a:rPr>
              <a:t>故  </a:t>
            </a:r>
            <a:r>
              <a:rPr kumimoji="1" lang="en-US" altLang="zh-CN" sz="2400" i="1">
                <a:solidFill>
                  <a:srgbClr val="006600"/>
                </a:solidFill>
                <a:latin typeface="Times New Roman" panose="02020603050405020304" pitchFamily="18" charset="0"/>
                <a:ea typeface="华文新魏" panose="02010800040101010101" pitchFamily="2" charset="-122"/>
              </a:rPr>
              <a:t>i</a:t>
            </a:r>
            <a:r>
              <a:rPr kumimoji="1" lang="en-US" altLang="zh-CN" sz="2400" baseline="-25000">
                <a:solidFill>
                  <a:srgbClr val="006600"/>
                </a:solidFill>
                <a:latin typeface="Times New Roman" panose="02020603050405020304" pitchFamily="18" charset="0"/>
                <a:ea typeface="华文新魏" panose="02010800040101010101" pitchFamily="2" charset="-122"/>
              </a:rPr>
              <a:t>2</a:t>
            </a:r>
            <a:r>
              <a:rPr kumimoji="1" lang="en-US" altLang="zh-CN" sz="2400">
                <a:solidFill>
                  <a:srgbClr val="006600"/>
                </a:solidFill>
                <a:latin typeface="Times New Roman" panose="02020603050405020304" pitchFamily="18" charset="0"/>
                <a:ea typeface="华文新魏" panose="02010800040101010101" pitchFamily="2" charset="-122"/>
              </a:rPr>
              <a:t>(t) = 11cos(2t + 33.7°) A</a:t>
            </a:r>
            <a:endParaRPr kumimoji="1" lang="zh-CN" altLang="en-US" sz="2400">
              <a:solidFill>
                <a:srgbClr val="006600"/>
              </a:solidFill>
              <a:latin typeface="Times New Roman" panose="02020603050405020304" pitchFamily="18" charset="0"/>
              <a:ea typeface="华文新魏" panose="02010800040101010101" pitchFamily="2" charset="-122"/>
            </a:endParaRPr>
          </a:p>
        </p:txBody>
      </p:sp>
      <p:sp>
        <p:nvSpPr>
          <p:cNvPr id="236552" name="Rectangle 8"/>
          <p:cNvSpPr>
            <a:spLocks noChangeArrowheads="1"/>
          </p:cNvSpPr>
          <p:nvPr/>
        </p:nvSpPr>
        <p:spPr bwMode="auto">
          <a:xfrm>
            <a:off x="927100" y="5543550"/>
            <a:ext cx="762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kumimoji="1" lang="en-US" altLang="zh-CN" sz="2400" i="1">
                <a:solidFill>
                  <a:srgbClr val="006600"/>
                </a:solidFill>
                <a:latin typeface="Times New Roman" panose="02020603050405020304" pitchFamily="18" charset="0"/>
                <a:ea typeface="华文新魏" panose="02010800040101010101" pitchFamily="2" charset="-122"/>
              </a:rPr>
              <a:t>i</a:t>
            </a:r>
            <a:r>
              <a:rPr kumimoji="1" lang="en-US" altLang="zh-CN" sz="2400">
                <a:solidFill>
                  <a:srgbClr val="006600"/>
                </a:solidFill>
                <a:latin typeface="Times New Roman" panose="02020603050405020304" pitchFamily="18" charset="0"/>
                <a:ea typeface="华文新魏" panose="02010800040101010101" pitchFamily="2" charset="-122"/>
              </a:rPr>
              <a:t>(t) = </a:t>
            </a:r>
            <a:r>
              <a:rPr kumimoji="1" lang="en-US" altLang="zh-CN" sz="2400" i="1">
                <a:solidFill>
                  <a:srgbClr val="006600"/>
                </a:solidFill>
                <a:latin typeface="Times New Roman" panose="02020603050405020304" pitchFamily="18" charset="0"/>
                <a:ea typeface="华文新魏" panose="02010800040101010101" pitchFamily="2" charset="-122"/>
              </a:rPr>
              <a:t>i</a:t>
            </a:r>
            <a:r>
              <a:rPr kumimoji="1" lang="en-US" altLang="zh-CN" sz="2400" baseline="-25000">
                <a:solidFill>
                  <a:srgbClr val="006600"/>
                </a:solidFill>
                <a:latin typeface="Times New Roman" panose="02020603050405020304" pitchFamily="18" charset="0"/>
                <a:ea typeface="华文新魏" panose="02010800040101010101" pitchFamily="2" charset="-122"/>
              </a:rPr>
              <a:t>1</a:t>
            </a:r>
            <a:r>
              <a:rPr kumimoji="1" lang="en-US" altLang="zh-CN" sz="2400">
                <a:solidFill>
                  <a:srgbClr val="006600"/>
                </a:solidFill>
                <a:latin typeface="Times New Roman" panose="02020603050405020304" pitchFamily="18" charset="0"/>
                <a:ea typeface="华文新魏" panose="02010800040101010101" pitchFamily="2" charset="-122"/>
              </a:rPr>
              <a:t>(t) + </a:t>
            </a:r>
            <a:r>
              <a:rPr kumimoji="1" lang="en-US" altLang="zh-CN" sz="2400" i="1">
                <a:solidFill>
                  <a:srgbClr val="006600"/>
                </a:solidFill>
                <a:latin typeface="Times New Roman" panose="02020603050405020304" pitchFamily="18" charset="0"/>
                <a:ea typeface="华文新魏" panose="02010800040101010101" pitchFamily="2" charset="-122"/>
              </a:rPr>
              <a:t>i</a:t>
            </a:r>
            <a:r>
              <a:rPr kumimoji="1" lang="en-US" altLang="zh-CN" sz="2400" baseline="-25000">
                <a:solidFill>
                  <a:srgbClr val="006600"/>
                </a:solidFill>
                <a:latin typeface="Times New Roman" panose="02020603050405020304" pitchFamily="18" charset="0"/>
                <a:ea typeface="华文新魏" panose="02010800040101010101" pitchFamily="2" charset="-122"/>
              </a:rPr>
              <a:t>2</a:t>
            </a:r>
            <a:r>
              <a:rPr kumimoji="1" lang="en-US" altLang="zh-CN" sz="2400">
                <a:solidFill>
                  <a:srgbClr val="006600"/>
                </a:solidFill>
                <a:latin typeface="Times New Roman" panose="02020603050405020304" pitchFamily="18" charset="0"/>
                <a:ea typeface="华文新魏" panose="02010800040101010101" pitchFamily="2" charset="-122"/>
              </a:rPr>
              <a:t>(t) = 10cos(t </a:t>
            </a:r>
            <a:r>
              <a:rPr kumimoji="1" lang="en-US" altLang="zh-CN" sz="2400">
                <a:solidFill>
                  <a:srgbClr val="006600"/>
                </a:solidFill>
                <a:latin typeface="黑体" panose="02010609060101010101" pitchFamily="49" charset="-122"/>
                <a:ea typeface="黑体" panose="02010609060101010101" pitchFamily="49" charset="-122"/>
              </a:rPr>
              <a:t>- </a:t>
            </a:r>
            <a:r>
              <a:rPr kumimoji="1" lang="en-US" altLang="zh-CN" sz="2400">
                <a:solidFill>
                  <a:srgbClr val="006600"/>
                </a:solidFill>
                <a:latin typeface="Times New Roman" panose="02020603050405020304" pitchFamily="18" charset="0"/>
                <a:ea typeface="华文新魏" panose="02010800040101010101" pitchFamily="2" charset="-122"/>
              </a:rPr>
              <a:t>90°) + 11cos(2t + 33.7°) A</a:t>
            </a:r>
          </a:p>
        </p:txBody>
      </p:sp>
      <p:sp>
        <p:nvSpPr>
          <p:cNvPr id="236553" name="Rectangle 9"/>
          <p:cNvSpPr>
            <a:spLocks noChangeArrowheads="1"/>
          </p:cNvSpPr>
          <p:nvPr/>
        </p:nvSpPr>
        <p:spPr bwMode="auto">
          <a:xfrm>
            <a:off x="820738" y="1089025"/>
            <a:ext cx="492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0"/>
              </a:spcBef>
            </a:pPr>
            <a:r>
              <a:rPr kumimoji="1" lang="en-US" altLang="zh-CN" sz="2400" b="1" i="1">
                <a:solidFill>
                  <a:srgbClr val="006600"/>
                </a:solidFill>
                <a:latin typeface="Times New Roman" panose="02020603050405020304" pitchFamily="18" charset="0"/>
                <a:ea typeface="华文新魏" panose="02010800040101010101" pitchFamily="2" charset="-122"/>
              </a:rPr>
              <a:t>u</a:t>
            </a:r>
            <a:r>
              <a:rPr kumimoji="1" lang="en-US" altLang="zh-CN" sz="2400" b="1" baseline="-25000">
                <a:solidFill>
                  <a:srgbClr val="006600"/>
                </a:solidFill>
                <a:latin typeface="Times New Roman" panose="02020603050405020304" pitchFamily="18" charset="0"/>
                <a:ea typeface="华文新魏" panose="02010800040101010101" pitchFamily="2" charset="-122"/>
              </a:rPr>
              <a:t>S2</a:t>
            </a:r>
            <a:r>
              <a:rPr kumimoji="1" lang="en-US" altLang="zh-CN" sz="2400" b="1">
                <a:solidFill>
                  <a:srgbClr val="006600"/>
                </a:solidFill>
                <a:latin typeface="Times New Roman" panose="02020603050405020304" pitchFamily="18" charset="0"/>
                <a:ea typeface="华文新魏" panose="02010800040101010101" pitchFamily="2" charset="-122"/>
              </a:rPr>
              <a:t>(t) </a:t>
            </a:r>
            <a:r>
              <a:rPr kumimoji="1" lang="zh-CN" altLang="en-US" sz="2400" b="1">
                <a:solidFill>
                  <a:srgbClr val="006600"/>
                </a:solidFill>
                <a:latin typeface="Times New Roman" panose="02020603050405020304" pitchFamily="18" charset="0"/>
                <a:ea typeface="黑体" panose="02010609060101010101" pitchFamily="49" charset="-122"/>
              </a:rPr>
              <a:t>单独作用时，</a:t>
            </a:r>
            <a:r>
              <a:rPr kumimoji="1" lang="zh-CN" altLang="en-US" sz="2400" b="1">
                <a:solidFill>
                  <a:srgbClr val="006600"/>
                </a:solidFill>
                <a:latin typeface="Times New Roman" panose="02020603050405020304" pitchFamily="18" charset="0"/>
                <a:ea typeface="华文新魏" panose="02010800040101010101" pitchFamily="2" charset="-122"/>
              </a:rPr>
              <a:t>画出相量模型。</a:t>
            </a:r>
          </a:p>
        </p:txBody>
      </p:sp>
      <p:graphicFrame>
        <p:nvGraphicFramePr>
          <p:cNvPr id="236554" name="Object 10"/>
          <p:cNvGraphicFramePr>
            <a:graphicFrameLocks noChangeAspect="1"/>
          </p:cNvGraphicFramePr>
          <p:nvPr/>
        </p:nvGraphicFramePr>
        <p:xfrm>
          <a:off x="5741988" y="896938"/>
          <a:ext cx="3600450" cy="1706562"/>
        </p:xfrm>
        <a:graphic>
          <a:graphicData uri="http://schemas.openxmlformats.org/presentationml/2006/ole">
            <mc:AlternateContent xmlns:mc="http://schemas.openxmlformats.org/markup-compatibility/2006">
              <mc:Choice xmlns:v="urn:schemas-microsoft-com:vml" Requires="v">
                <p:oleObj spid="_x0000_s236602" name="VISIO" r:id="rId7" imgW="2279520" imgH="1081440" progId="Visio.Drawing.5">
                  <p:embed/>
                </p:oleObj>
              </mc:Choice>
              <mc:Fallback>
                <p:oleObj name="VISIO" r:id="rId7" imgW="2279520" imgH="1081440" progId="Visio.Drawing.5">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1988" y="896938"/>
                        <a:ext cx="3600450"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53"/>
                                        </p:tgtEl>
                                        <p:attrNameLst>
                                          <p:attrName>style.visibility</p:attrName>
                                        </p:attrNameLst>
                                      </p:cBhvr>
                                      <p:to>
                                        <p:strVal val="visible"/>
                                      </p:to>
                                    </p:set>
                                    <p:animEffect transition="in" filter="wipe(up)">
                                      <p:cBhvr>
                                        <p:cTn id="7" dur="500"/>
                                        <p:tgtEl>
                                          <p:spTgt spid="236553"/>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36548"/>
                                        </p:tgtEl>
                                        <p:attrNameLst>
                                          <p:attrName>style.visibility</p:attrName>
                                        </p:attrNameLst>
                                      </p:cBhvr>
                                      <p:to>
                                        <p:strVal val="visible"/>
                                      </p:to>
                                    </p:set>
                                    <p:anim calcmode="lin" valueType="num">
                                      <p:cBhvr additive="base">
                                        <p:cTn id="11" dur="500" fill="hold"/>
                                        <p:tgtEl>
                                          <p:spTgt spid="236548"/>
                                        </p:tgtEl>
                                        <p:attrNameLst>
                                          <p:attrName>ppt_x</p:attrName>
                                        </p:attrNameLst>
                                      </p:cBhvr>
                                      <p:tavLst>
                                        <p:tav tm="0">
                                          <p:val>
                                            <p:strVal val="1+#ppt_w/2"/>
                                          </p:val>
                                        </p:tav>
                                        <p:tav tm="100000">
                                          <p:val>
                                            <p:strVal val="#ppt_x"/>
                                          </p:val>
                                        </p:tav>
                                      </p:tavLst>
                                    </p:anim>
                                    <p:anim calcmode="lin" valueType="num">
                                      <p:cBhvr additive="base">
                                        <p:cTn id="12" dur="500" fill="hold"/>
                                        <p:tgtEl>
                                          <p:spTgt spid="23654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6549"/>
                                        </p:tgtEl>
                                        <p:attrNameLst>
                                          <p:attrName>style.visibility</p:attrName>
                                        </p:attrNameLst>
                                      </p:cBhvr>
                                      <p:to>
                                        <p:strVal val="visible"/>
                                      </p:to>
                                    </p:set>
                                    <p:animEffect transition="in" filter="wipe(up)">
                                      <p:cBhvr>
                                        <p:cTn id="17" dur="500"/>
                                        <p:tgtEl>
                                          <p:spTgt spid="236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36550"/>
                                        </p:tgtEl>
                                        <p:attrNameLst>
                                          <p:attrName>style.visibility</p:attrName>
                                        </p:attrNameLst>
                                      </p:cBhvr>
                                      <p:to>
                                        <p:strVal val="visible"/>
                                      </p:to>
                                    </p:set>
                                    <p:anim calcmode="lin" valueType="num">
                                      <p:cBhvr additive="base">
                                        <p:cTn id="22" dur="500" fill="hold"/>
                                        <p:tgtEl>
                                          <p:spTgt spid="236550"/>
                                        </p:tgtEl>
                                        <p:attrNameLst>
                                          <p:attrName>ppt_x</p:attrName>
                                        </p:attrNameLst>
                                      </p:cBhvr>
                                      <p:tavLst>
                                        <p:tav tm="0">
                                          <p:val>
                                            <p:strVal val="0-#ppt_w/2"/>
                                          </p:val>
                                        </p:tav>
                                        <p:tav tm="100000">
                                          <p:val>
                                            <p:strVal val="#ppt_x"/>
                                          </p:val>
                                        </p:tav>
                                      </p:tavLst>
                                    </p:anim>
                                    <p:anim calcmode="lin" valueType="num">
                                      <p:cBhvr additive="base">
                                        <p:cTn id="23" dur="500" fill="hold"/>
                                        <p:tgtEl>
                                          <p:spTgt spid="23655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6552"/>
                                        </p:tgtEl>
                                        <p:attrNameLst>
                                          <p:attrName>style.visibility</p:attrName>
                                        </p:attrNameLst>
                                      </p:cBhvr>
                                      <p:to>
                                        <p:strVal val="visible"/>
                                      </p:to>
                                    </p:set>
                                    <p:anim calcmode="lin" valueType="num">
                                      <p:cBhvr additive="base">
                                        <p:cTn id="28" dur="500" fill="hold"/>
                                        <p:tgtEl>
                                          <p:spTgt spid="236552"/>
                                        </p:tgtEl>
                                        <p:attrNameLst>
                                          <p:attrName>ppt_x</p:attrName>
                                        </p:attrNameLst>
                                      </p:cBhvr>
                                      <p:tavLst>
                                        <p:tav tm="0">
                                          <p:val>
                                            <p:strVal val="#ppt_x"/>
                                          </p:val>
                                        </p:tav>
                                        <p:tav tm="100000">
                                          <p:val>
                                            <p:strVal val="#ppt_x"/>
                                          </p:val>
                                        </p:tav>
                                      </p:tavLst>
                                    </p:anim>
                                    <p:anim calcmode="lin" valueType="num">
                                      <p:cBhvr additive="base">
                                        <p:cTn id="29" dur="500" fill="hold"/>
                                        <p:tgtEl>
                                          <p:spTgt spid="236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autoUpdateAnimBg="0"/>
      <p:bldP spid="236552" grpId="0"/>
      <p:bldP spid="23655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66800" y="152400"/>
            <a:ext cx="6096000" cy="381000"/>
          </a:xfrm>
        </p:spPr>
        <p:txBody>
          <a:bodyPr/>
          <a:lstStyle/>
          <a:p>
            <a:r>
              <a:rPr lang="en-US" altLang="zh-CN" sz="2800" smtClean="0"/>
              <a:t>10.4 </a:t>
            </a:r>
            <a:r>
              <a:rPr lang="zh-CN" altLang="en-US" sz="2800" smtClean="0"/>
              <a:t>正弦稳态的叠加</a:t>
            </a:r>
          </a:p>
        </p:txBody>
      </p:sp>
      <p:sp>
        <p:nvSpPr>
          <p:cNvPr id="237572" name="Text Box 4"/>
          <p:cNvSpPr txBox="1">
            <a:spLocks noChangeArrowheads="1"/>
          </p:cNvSpPr>
          <p:nvPr/>
        </p:nvSpPr>
        <p:spPr bwMode="auto">
          <a:xfrm>
            <a:off x="522288" y="868363"/>
            <a:ext cx="7704137" cy="463550"/>
          </a:xfrm>
          <a:prstGeom prst="rect">
            <a:avLst/>
          </a:prstGeom>
          <a:noFill/>
          <a:ln>
            <a:noFill/>
          </a:ln>
          <a:effectLst/>
          <a:extLst>
            <a:ext uri="{909E8E84-426E-40DD-AFC4-6F175D3DCCD1}">
              <a14:hiddenFill xmlns:a14="http://schemas.microsoft.com/office/drawing/2010/main">
                <a:gradFill rotWithShape="1">
                  <a:gsLst>
                    <a:gs pos="0">
                      <a:schemeClr val="folHlink">
                        <a:alpha val="70000"/>
                      </a:schemeClr>
                    </a:gs>
                    <a:gs pos="100000">
                      <a:schemeClr val="folHlink">
                        <a:gamma/>
                        <a:tint val="0"/>
                        <a:invGamma/>
                        <a:alpha val="0"/>
                      </a:scheme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ct val="95000"/>
              </a:lnSpc>
              <a:spcBef>
                <a:spcPct val="0"/>
              </a:spcBef>
            </a:pPr>
            <a:r>
              <a:rPr lang="zh-CN" altLang="en-US" sz="3200" b="1">
                <a:effectLst>
                  <a:outerShdw blurRad="38100" dist="38100" dir="2700000" algn="tl">
                    <a:srgbClr val="C0C0C0"/>
                  </a:outerShdw>
                </a:effectLst>
                <a:latin typeface="宋体" panose="02010600030101010101" pitchFamily="2" charset="-122"/>
              </a:rPr>
              <a:t>非正弦周期信号作用下的线性电路分析</a:t>
            </a:r>
          </a:p>
        </p:txBody>
      </p:sp>
      <p:sp>
        <p:nvSpPr>
          <p:cNvPr id="237573" name="Text Box 5"/>
          <p:cNvSpPr txBox="1">
            <a:spLocks noChangeArrowheads="1"/>
          </p:cNvSpPr>
          <p:nvPr/>
        </p:nvSpPr>
        <p:spPr bwMode="auto">
          <a:xfrm>
            <a:off x="909638" y="1789113"/>
            <a:ext cx="0" cy="438150"/>
          </a:xfrm>
          <a:prstGeom prst="rect">
            <a:avLst/>
          </a:prstGeom>
          <a:gradFill rotWithShape="1">
            <a:gsLst>
              <a:gs pos="0">
                <a:schemeClr val="folHlink"/>
              </a:gs>
              <a:gs pos="100000">
                <a:schemeClr val="folHlink">
                  <a:gamma/>
                  <a:tint val="0"/>
                  <a:invGamma/>
                </a:schemeClr>
              </a:gs>
            </a:gsLst>
            <a:path path="shape">
              <a:fillToRect l="50000" t="50000" r="50000" b="50000"/>
            </a:path>
          </a:gra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l" eaLnBrk="1" hangingPunct="1">
              <a:spcBef>
                <a:spcPct val="0"/>
              </a:spcBef>
            </a:pPr>
            <a:endParaRPr kumimoji="1" lang="zh-CN" altLang="el-GR"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237574" name="Text Box 6"/>
          <p:cNvSpPr txBox="1">
            <a:spLocks noChangeArrowheads="1"/>
          </p:cNvSpPr>
          <p:nvPr/>
        </p:nvSpPr>
        <p:spPr bwMode="auto">
          <a:xfrm>
            <a:off x="1400175" y="1784350"/>
            <a:ext cx="6681788" cy="384175"/>
          </a:xfrm>
          <a:prstGeom prst="rect">
            <a:avLst/>
          </a:prstGeom>
          <a:noFill/>
          <a:ln>
            <a:noFill/>
          </a:ln>
          <a:effectLst/>
          <a:extLst>
            <a:ext uri="{909E8E84-426E-40DD-AFC4-6F175D3DCCD1}">
              <a14:hiddenFill xmlns:a14="http://schemas.microsoft.com/office/drawing/2010/main">
                <a:gradFill rotWithShape="1">
                  <a:gsLst>
                    <a:gs pos="0">
                      <a:schemeClr val="folHlink"/>
                    </a:gs>
                    <a:gs pos="100000">
                      <a:schemeClr val="folHlink">
                        <a:gamma/>
                        <a:tint val="0"/>
                        <a:invGamma/>
                      </a:schemeClr>
                    </a:gs>
                  </a:gsLst>
                  <a:path path="shape">
                    <a:fillToRect l="50000" t="50000" r="50000" b="50000"/>
                  </a:path>
                </a:gra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l" eaLnBrk="1" hangingPunct="1">
              <a:spcBef>
                <a:spcPct val="0"/>
              </a:spcBef>
            </a:pPr>
            <a:r>
              <a:rPr kumimoji="1" lang="zh-CN" altLang="en-US" sz="2800" b="1">
                <a:solidFill>
                  <a:srgbClr val="FF0000"/>
                </a:solidFill>
                <a:effectLst>
                  <a:outerShdw blurRad="38100" dist="38100" dir="2700000" algn="tl">
                    <a:srgbClr val="C0C0C0"/>
                  </a:outerShdw>
                </a:effectLst>
                <a:latin typeface="宋体" panose="02010600030101010101" pitchFamily="2" charset="-122"/>
              </a:rPr>
              <a:t>非正弦周期电流电路的分析计算一般步骤：</a:t>
            </a:r>
            <a:endParaRPr kumimoji="1" lang="zh-CN" altLang="el-GR" sz="2800" b="1">
              <a:solidFill>
                <a:srgbClr val="FF0000"/>
              </a:solidFill>
              <a:effectLst>
                <a:outerShdw blurRad="38100" dist="38100" dir="2700000" algn="tl">
                  <a:srgbClr val="C0C0C0"/>
                </a:outerShdw>
              </a:effectLst>
              <a:latin typeface="宋体" panose="02010600030101010101" pitchFamily="2" charset="-122"/>
            </a:endParaRPr>
          </a:p>
        </p:txBody>
      </p:sp>
      <p:sp>
        <p:nvSpPr>
          <p:cNvPr id="237575" name="Text Box 7"/>
          <p:cNvSpPr txBox="1">
            <a:spLocks noChangeArrowheads="1"/>
          </p:cNvSpPr>
          <p:nvPr/>
        </p:nvSpPr>
        <p:spPr bwMode="auto">
          <a:xfrm>
            <a:off x="1292225" y="2452688"/>
            <a:ext cx="6804025" cy="357187"/>
          </a:xfrm>
          <a:prstGeom prst="rect">
            <a:avLst/>
          </a:prstGeom>
          <a:noFill/>
          <a:ln>
            <a:noFill/>
          </a:ln>
          <a:effectLst/>
          <a:extLst>
            <a:ext uri="{909E8E84-426E-40DD-AFC4-6F175D3DCCD1}">
              <a14:hiddenFill xmlns:a14="http://schemas.microsoft.com/office/drawing/2010/main">
                <a:gradFill rotWithShape="1">
                  <a:gsLst>
                    <a:gs pos="0">
                      <a:srgbClr val="FF6600">
                        <a:alpha val="41000"/>
                      </a:srgbClr>
                    </a:gs>
                    <a:gs pos="100000">
                      <a:srgbClr val="FF6600">
                        <a:gamma/>
                        <a:tint val="0"/>
                        <a:invGamma/>
                        <a:alpha val="0"/>
                      </a:srgb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600" b="1">
                <a:solidFill>
                  <a:srgbClr val="00172E"/>
                </a:solidFill>
                <a:latin typeface="宋体" panose="02010600030101010101" pitchFamily="2" charset="-122"/>
              </a:rPr>
              <a:t>(1)</a:t>
            </a:r>
            <a:r>
              <a:rPr kumimoji="1" lang="zh-CN" altLang="en-US" sz="2600" b="1">
                <a:solidFill>
                  <a:srgbClr val="00172E"/>
                </a:solidFill>
                <a:latin typeface="宋体" panose="02010600030101010101" pitchFamily="2" charset="-122"/>
              </a:rPr>
              <a:t>将电路中的激励展开成傅里叶级数表达式；</a:t>
            </a:r>
          </a:p>
        </p:txBody>
      </p:sp>
      <p:sp>
        <p:nvSpPr>
          <p:cNvPr id="237576" name="Text Box 8"/>
          <p:cNvSpPr txBox="1">
            <a:spLocks noChangeArrowheads="1"/>
          </p:cNvSpPr>
          <p:nvPr/>
        </p:nvSpPr>
        <p:spPr bwMode="auto">
          <a:xfrm>
            <a:off x="1292225" y="3024188"/>
            <a:ext cx="7632700" cy="914400"/>
          </a:xfrm>
          <a:prstGeom prst="rect">
            <a:avLst/>
          </a:prstGeom>
          <a:noFill/>
          <a:ln>
            <a:noFill/>
          </a:ln>
          <a:effectLst/>
          <a:extLst>
            <a:ext uri="{909E8E84-426E-40DD-AFC4-6F175D3DCCD1}">
              <a14:hiddenFill xmlns:a14="http://schemas.microsoft.com/office/drawing/2010/main">
                <a:gradFill rotWithShape="1">
                  <a:gsLst>
                    <a:gs pos="0">
                      <a:srgbClr val="FF6600">
                        <a:alpha val="41000"/>
                      </a:srgbClr>
                    </a:gs>
                    <a:gs pos="100000">
                      <a:srgbClr val="FF6600">
                        <a:gamma/>
                        <a:tint val="0"/>
                        <a:invGamma/>
                        <a:alpha val="0"/>
                      </a:srgb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en-US" altLang="zh-CN" sz="2600" b="1">
                <a:solidFill>
                  <a:srgbClr val="00172E"/>
                </a:solidFill>
                <a:latin typeface="宋体" panose="02010600030101010101" pitchFamily="2" charset="-122"/>
              </a:rPr>
              <a:t>(2)</a:t>
            </a:r>
            <a:r>
              <a:rPr kumimoji="1" lang="zh-CN" altLang="en-US" sz="2600" b="1">
                <a:solidFill>
                  <a:srgbClr val="00172E"/>
                </a:solidFill>
                <a:latin typeface="宋体" panose="02010600030101010101" pitchFamily="2" charset="-122"/>
              </a:rPr>
              <a:t>将激励分解为直流和一系列正弦谐波</a:t>
            </a:r>
            <a:r>
              <a:rPr kumimoji="1" lang="en-US" altLang="zh-CN" sz="2600" b="1">
                <a:solidFill>
                  <a:srgbClr val="00172E"/>
                </a:solidFill>
                <a:latin typeface="宋体" panose="02010600030101010101" pitchFamily="2" charset="-122"/>
              </a:rPr>
              <a:t>(</a:t>
            </a:r>
            <a:r>
              <a:rPr kumimoji="1" lang="zh-CN" altLang="en-US" sz="2600" b="1">
                <a:solidFill>
                  <a:srgbClr val="00172E"/>
                </a:solidFill>
                <a:latin typeface="宋体" panose="02010600030101010101" pitchFamily="2" charset="-122"/>
              </a:rPr>
              <a:t>一般计算至</a:t>
            </a:r>
            <a:r>
              <a:rPr kumimoji="1" lang="en-US" altLang="zh-CN" sz="2600" b="1">
                <a:solidFill>
                  <a:srgbClr val="00172E"/>
                </a:solidFill>
                <a:latin typeface="宋体" panose="02010600030101010101" pitchFamily="2" charset="-122"/>
              </a:rPr>
              <a:t>3~5</a:t>
            </a:r>
            <a:r>
              <a:rPr kumimoji="1" lang="zh-CN" altLang="en-US" sz="2600" b="1">
                <a:solidFill>
                  <a:srgbClr val="00172E"/>
                </a:solidFill>
                <a:latin typeface="宋体" panose="02010600030101010101" pitchFamily="2" charset="-122"/>
              </a:rPr>
              <a:t>次谐波即可</a:t>
            </a:r>
            <a:r>
              <a:rPr kumimoji="1" lang="en-US" altLang="zh-CN" sz="2600" b="1">
                <a:solidFill>
                  <a:srgbClr val="00172E"/>
                </a:solidFill>
                <a:latin typeface="宋体" panose="02010600030101010101" pitchFamily="2" charset="-122"/>
              </a:rPr>
              <a:t>)</a:t>
            </a:r>
            <a:r>
              <a:rPr kumimoji="1" lang="zh-CN" altLang="en-US" sz="2600" b="1">
                <a:solidFill>
                  <a:srgbClr val="00172E"/>
                </a:solidFill>
                <a:latin typeface="宋体" panose="02010600030101010101" pitchFamily="2" charset="-122"/>
              </a:rPr>
              <a:t>；</a:t>
            </a:r>
          </a:p>
        </p:txBody>
      </p:sp>
      <p:sp>
        <p:nvSpPr>
          <p:cNvPr id="237577" name="Text Box 9"/>
          <p:cNvSpPr txBox="1">
            <a:spLocks noChangeArrowheads="1"/>
          </p:cNvSpPr>
          <p:nvPr/>
        </p:nvSpPr>
        <p:spPr bwMode="auto">
          <a:xfrm>
            <a:off x="1292225" y="4160838"/>
            <a:ext cx="7135813" cy="357187"/>
          </a:xfrm>
          <a:prstGeom prst="rect">
            <a:avLst/>
          </a:prstGeom>
          <a:noFill/>
          <a:ln>
            <a:noFill/>
          </a:ln>
          <a:effectLst/>
          <a:extLst>
            <a:ext uri="{909E8E84-426E-40DD-AFC4-6F175D3DCCD1}">
              <a14:hiddenFill xmlns:a14="http://schemas.microsoft.com/office/drawing/2010/main">
                <a:gradFill rotWithShape="1">
                  <a:gsLst>
                    <a:gs pos="0">
                      <a:srgbClr val="FF6600">
                        <a:alpha val="41000"/>
                      </a:srgbClr>
                    </a:gs>
                    <a:gs pos="100000">
                      <a:srgbClr val="FF6600">
                        <a:gamma/>
                        <a:tint val="0"/>
                        <a:invGamma/>
                        <a:alpha val="0"/>
                      </a:srgb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600" b="1">
                <a:solidFill>
                  <a:srgbClr val="00172E"/>
                </a:solidFill>
                <a:latin typeface="宋体" panose="02010600030101010101" pitchFamily="2" charset="-122"/>
              </a:rPr>
              <a:t>(3)</a:t>
            </a:r>
            <a:r>
              <a:rPr kumimoji="1" lang="zh-CN" altLang="en-US" sz="2600" b="1">
                <a:solidFill>
                  <a:srgbClr val="00172E"/>
                </a:solidFill>
                <a:latin typeface="宋体" panose="02010600030101010101" pitchFamily="2" charset="-122"/>
              </a:rPr>
              <a:t>对各次谐波单独作用时的响应分别进行求解；</a:t>
            </a:r>
          </a:p>
        </p:txBody>
      </p:sp>
      <p:sp>
        <p:nvSpPr>
          <p:cNvPr id="237578" name="Text Box 10"/>
          <p:cNvSpPr txBox="1">
            <a:spLocks noChangeArrowheads="1"/>
          </p:cNvSpPr>
          <p:nvPr/>
        </p:nvSpPr>
        <p:spPr bwMode="auto">
          <a:xfrm>
            <a:off x="1292225" y="4808538"/>
            <a:ext cx="5808663" cy="357187"/>
          </a:xfrm>
          <a:prstGeom prst="rect">
            <a:avLst/>
          </a:prstGeom>
          <a:noFill/>
          <a:ln>
            <a:noFill/>
          </a:ln>
          <a:effectLst/>
          <a:extLst>
            <a:ext uri="{909E8E84-426E-40DD-AFC4-6F175D3DCCD1}">
              <a14:hiddenFill xmlns:a14="http://schemas.microsoft.com/office/drawing/2010/main">
                <a:gradFill rotWithShape="1">
                  <a:gsLst>
                    <a:gs pos="0">
                      <a:srgbClr val="FF6600">
                        <a:alpha val="41000"/>
                      </a:srgbClr>
                    </a:gs>
                    <a:gs pos="100000">
                      <a:srgbClr val="FF6600">
                        <a:gamma/>
                        <a:tint val="0"/>
                        <a:invGamma/>
                        <a:alpha val="0"/>
                      </a:srgb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600" b="1">
                <a:solidFill>
                  <a:srgbClr val="00172E"/>
                </a:solidFill>
                <a:latin typeface="宋体" panose="02010600030101010101" pitchFamily="2" charset="-122"/>
              </a:rPr>
              <a:t>(4)</a:t>
            </a:r>
            <a:r>
              <a:rPr kumimoji="1" lang="zh-CN" altLang="en-US" sz="2600" b="1">
                <a:solidFill>
                  <a:srgbClr val="00172E"/>
                </a:solidFill>
                <a:latin typeface="宋体" panose="02010600030101010101" pitchFamily="2" charset="-122"/>
              </a:rPr>
              <a:t>求解出的响应均用解析式进行表示；</a:t>
            </a:r>
          </a:p>
        </p:txBody>
      </p:sp>
      <p:sp>
        <p:nvSpPr>
          <p:cNvPr id="237579" name="Text Box 11"/>
          <p:cNvSpPr txBox="1">
            <a:spLocks noChangeArrowheads="1"/>
          </p:cNvSpPr>
          <p:nvPr/>
        </p:nvSpPr>
        <p:spPr bwMode="auto">
          <a:xfrm>
            <a:off x="1292225" y="5319713"/>
            <a:ext cx="7489825" cy="914400"/>
          </a:xfrm>
          <a:prstGeom prst="rect">
            <a:avLst/>
          </a:prstGeom>
          <a:noFill/>
          <a:ln>
            <a:noFill/>
          </a:ln>
          <a:effectLst/>
          <a:extLst>
            <a:ext uri="{909E8E84-426E-40DD-AFC4-6F175D3DCCD1}">
              <a14:hiddenFill xmlns:a14="http://schemas.microsoft.com/office/drawing/2010/main">
                <a:gradFill rotWithShape="1">
                  <a:gsLst>
                    <a:gs pos="0">
                      <a:srgbClr val="FF6600">
                        <a:alpha val="41000"/>
                      </a:srgbClr>
                    </a:gs>
                    <a:gs pos="100000">
                      <a:srgbClr val="FF6600">
                        <a:gamma/>
                        <a:tint val="0"/>
                        <a:invGamma/>
                        <a:alpha val="0"/>
                      </a:srgbClr>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en-US" altLang="zh-CN" sz="2600" b="1">
                <a:solidFill>
                  <a:srgbClr val="00172E"/>
                </a:solidFill>
                <a:latin typeface="宋体" panose="02010600030101010101" pitchFamily="2" charset="-122"/>
              </a:rPr>
              <a:t>(5)</a:t>
            </a:r>
            <a:r>
              <a:rPr kumimoji="1" lang="zh-CN" altLang="en-US" sz="2600" b="1">
                <a:solidFill>
                  <a:srgbClr val="00172E"/>
                </a:solidFill>
                <a:latin typeface="宋体" panose="02010600030101010101" pitchFamily="2" charset="-122"/>
              </a:rPr>
              <a:t>将电路响应中的各次谐波分量进行叠加后即为待求响应。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37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7" presetClass="entr" presetSubtype="1" fill="hold" grpId="0" nodeType="clickEffect">
                                  <p:stCondLst>
                                    <p:cond delay="0"/>
                                  </p:stCondLst>
                                  <p:iterate type="lt">
                                    <p:tmPct val="100000"/>
                                  </p:iterate>
                                  <p:childTnLst>
                                    <p:set>
                                      <p:cBhvr>
                                        <p:cTn id="10" dur="1" fill="hold">
                                          <p:stCondLst>
                                            <p:cond delay="0"/>
                                          </p:stCondLst>
                                        </p:cTn>
                                        <p:tgtEl>
                                          <p:spTgt spid="237573"/>
                                        </p:tgtEl>
                                        <p:attrNameLst>
                                          <p:attrName>style.visibility</p:attrName>
                                        </p:attrNameLst>
                                      </p:cBhvr>
                                      <p:to>
                                        <p:strVal val="visible"/>
                                      </p:to>
                                    </p:set>
                                    <p:anim calcmode="lin" valueType="num">
                                      <p:cBhvr additive="base">
                                        <p:cTn id="11" dur="750" fill="hold"/>
                                        <p:tgtEl>
                                          <p:spTgt spid="237573"/>
                                        </p:tgtEl>
                                        <p:attrNameLst>
                                          <p:attrName>ppt_x</p:attrName>
                                        </p:attrNameLst>
                                      </p:cBhvr>
                                      <p:tavLst>
                                        <p:tav tm="0">
                                          <p:val>
                                            <p:strVal val="#ppt_x"/>
                                          </p:val>
                                        </p:tav>
                                        <p:tav tm="100000">
                                          <p:val>
                                            <p:strVal val="#ppt_x"/>
                                          </p:val>
                                        </p:tav>
                                      </p:tavLst>
                                    </p:anim>
                                    <p:anim calcmode="lin" valueType="num">
                                      <p:cBhvr additive="base">
                                        <p:cTn id="12" dur="750" fill="hold"/>
                                        <p:tgtEl>
                                          <p:spTgt spid="237573"/>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2375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237575"/>
                                        </p:tgtEl>
                                        <p:attrNameLst>
                                          <p:attrName>style.visibility</p:attrName>
                                        </p:attrNameLst>
                                      </p:cBhvr>
                                      <p:to>
                                        <p:strVal val="visible"/>
                                      </p:to>
                                    </p:set>
                                    <p:animEffect transition="in" filter="wipe(left)">
                                      <p:cBhvr>
                                        <p:cTn id="21" dur="75"/>
                                        <p:tgtEl>
                                          <p:spTgt spid="2375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237576"/>
                                        </p:tgtEl>
                                        <p:attrNameLst>
                                          <p:attrName>style.visibility</p:attrName>
                                        </p:attrNameLst>
                                      </p:cBhvr>
                                      <p:to>
                                        <p:strVal val="visible"/>
                                      </p:to>
                                    </p:set>
                                    <p:animEffect transition="in" filter="wipe(left)">
                                      <p:cBhvr>
                                        <p:cTn id="26" dur="75"/>
                                        <p:tgtEl>
                                          <p:spTgt spid="2375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237577"/>
                                        </p:tgtEl>
                                        <p:attrNameLst>
                                          <p:attrName>style.visibility</p:attrName>
                                        </p:attrNameLst>
                                      </p:cBhvr>
                                      <p:to>
                                        <p:strVal val="visible"/>
                                      </p:to>
                                    </p:set>
                                    <p:animEffect transition="in" filter="wipe(left)">
                                      <p:cBhvr>
                                        <p:cTn id="31" dur="75"/>
                                        <p:tgtEl>
                                          <p:spTgt spid="23757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237578"/>
                                        </p:tgtEl>
                                        <p:attrNameLst>
                                          <p:attrName>style.visibility</p:attrName>
                                        </p:attrNameLst>
                                      </p:cBhvr>
                                      <p:to>
                                        <p:strVal val="visible"/>
                                      </p:to>
                                    </p:set>
                                    <p:animEffect transition="in" filter="wipe(left)">
                                      <p:cBhvr>
                                        <p:cTn id="36" dur="75"/>
                                        <p:tgtEl>
                                          <p:spTgt spid="2375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237579"/>
                                        </p:tgtEl>
                                        <p:attrNameLst>
                                          <p:attrName>style.visibility</p:attrName>
                                        </p:attrNameLst>
                                      </p:cBhvr>
                                      <p:to>
                                        <p:strVal val="visible"/>
                                      </p:to>
                                    </p:set>
                                    <p:animEffect transition="in" filter="wipe(left)">
                                      <p:cBhvr>
                                        <p:cTn id="41" dur="75"/>
                                        <p:tgtEl>
                                          <p:spTgt spid="237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P spid="237573" grpId="0" animBg="1" autoUpdateAnimBg="0"/>
      <p:bldP spid="237574" grpId="0"/>
      <p:bldP spid="237575" grpId="0"/>
      <p:bldP spid="237576" grpId="0"/>
      <p:bldP spid="237577" grpId="0"/>
      <p:bldP spid="237578" grpId="0"/>
      <p:bldP spid="2375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sz="2800" smtClean="0"/>
              <a:t>10.4 </a:t>
            </a:r>
            <a:r>
              <a:rPr lang="zh-CN" altLang="en-US" sz="2800" smtClean="0"/>
              <a:t>正弦稳态的叠加</a:t>
            </a:r>
          </a:p>
        </p:txBody>
      </p:sp>
      <p:graphicFrame>
        <p:nvGraphicFramePr>
          <p:cNvPr id="238601" name="Object 9"/>
          <p:cNvGraphicFramePr>
            <a:graphicFrameLocks noGrp="1" noChangeAspect="1"/>
          </p:cNvGraphicFramePr>
          <p:nvPr>
            <p:ph sz="half" idx="1"/>
          </p:nvPr>
        </p:nvGraphicFramePr>
        <p:xfrm>
          <a:off x="1736725" y="4968875"/>
          <a:ext cx="3375025" cy="571500"/>
        </p:xfrm>
        <a:graphic>
          <a:graphicData uri="http://schemas.openxmlformats.org/presentationml/2006/ole">
            <mc:AlternateContent xmlns:mc="http://schemas.openxmlformats.org/markup-compatibility/2006">
              <mc:Choice xmlns:v="urn:schemas-microsoft-com:vml" Requires="v">
                <p:oleObj spid="_x0000_s238696" name="Equation" r:id="rId3" imgW="1498320" imgH="253800" progId="Equation.DSMT4">
                  <p:embed/>
                </p:oleObj>
              </mc:Choice>
              <mc:Fallback>
                <p:oleObj name="Equation" r:id="rId3" imgW="1498320" imgH="253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5" y="4968875"/>
                        <a:ext cx="33750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596" name="Text Box 4"/>
          <p:cNvSpPr txBox="1">
            <a:spLocks noChangeArrowheads="1"/>
          </p:cNvSpPr>
          <p:nvPr/>
        </p:nvSpPr>
        <p:spPr bwMode="auto">
          <a:xfrm>
            <a:off x="701675" y="668338"/>
            <a:ext cx="84423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b="1">
                <a:solidFill>
                  <a:srgbClr val="FF3300"/>
                </a:solidFill>
                <a:latin typeface="Times New Roman" panose="02020603050405020304" pitchFamily="18" charset="0"/>
              </a:rPr>
              <a:t>例：</a:t>
            </a:r>
            <a:r>
              <a:rPr kumimoji="1" lang="zh-CN" altLang="en-US" sz="2400" b="1">
                <a:latin typeface="Times New Roman" panose="02020603050405020304" pitchFamily="18" charset="0"/>
              </a:rPr>
              <a:t>图</a:t>
            </a: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的电路</a:t>
            </a:r>
            <a:r>
              <a:rPr kumimoji="1" lang="en-US" altLang="zh-CN" sz="2400" b="1">
                <a:latin typeface="Times New Roman" panose="02020603050405020304" pitchFamily="18" charset="0"/>
              </a:rPr>
              <a:t>,                                                                          </a:t>
            </a:r>
          </a:p>
          <a:p>
            <a:pPr algn="just" eaLnBrk="1" hangingPunct="1">
              <a:lnSpc>
                <a:spcPct val="100000"/>
              </a:lnSpc>
              <a:spcBef>
                <a:spcPct val="50000"/>
              </a:spcBef>
            </a:pPr>
            <a:r>
              <a:rPr kumimoji="1" lang="zh-CN" altLang="en-US" sz="2400" b="1">
                <a:latin typeface="Times New Roman" panose="02020603050405020304" pitchFamily="18" charset="0"/>
              </a:rPr>
              <a:t>式中</a:t>
            </a:r>
            <a:r>
              <a:rPr kumimoji="1" lang="en-US" altLang="zh-CN" sz="2400" b="1">
                <a:latin typeface="Times New Roman" panose="02020603050405020304" pitchFamily="18" charset="0"/>
              </a:rPr>
              <a:t>ω= 10</a:t>
            </a:r>
            <a:r>
              <a:rPr kumimoji="1" lang="en-US" altLang="zh-CN" sz="2400" b="1" baseline="30000">
                <a:latin typeface="Times New Roman" panose="02020603050405020304" pitchFamily="18" charset="0"/>
              </a:rPr>
              <a:t>3</a:t>
            </a:r>
            <a:r>
              <a:rPr kumimoji="1" lang="en-US" altLang="zh-CN" sz="2400" b="1">
                <a:latin typeface="Times New Roman" panose="02020603050405020304" pitchFamily="18" charset="0"/>
              </a:rPr>
              <a:t>rad/s, </a:t>
            </a:r>
            <a:r>
              <a:rPr kumimoji="1" lang="zh-CN" altLang="en-US" sz="2400" b="1">
                <a:latin typeface="Times New Roman" panose="02020603050405020304" pitchFamily="18" charset="0"/>
              </a:rPr>
              <a:t>求输出电压</a:t>
            </a:r>
            <a:r>
              <a:rPr kumimoji="1" lang="en-US" altLang="zh-CN" sz="2400" b="1">
                <a:latin typeface="Times New Roman" panose="02020603050405020304" pitchFamily="18" charset="0"/>
              </a:rPr>
              <a:t>u(t)</a:t>
            </a:r>
            <a:r>
              <a:rPr kumimoji="1" lang="zh-CN" altLang="en-US" sz="2400" b="1">
                <a:latin typeface="Times New Roman" panose="02020603050405020304" pitchFamily="18" charset="0"/>
              </a:rPr>
              <a:t>。</a:t>
            </a:r>
            <a:r>
              <a:rPr kumimoji="1" lang="zh-CN" altLang="en-US" sz="2400">
                <a:latin typeface="Times New Roman" panose="02020603050405020304" pitchFamily="18" charset="0"/>
              </a:rPr>
              <a:t></a:t>
            </a:r>
          </a:p>
        </p:txBody>
      </p:sp>
      <p:sp>
        <p:nvSpPr>
          <p:cNvPr id="238598" name="Rectangle 6"/>
          <p:cNvSpPr>
            <a:spLocks noChangeArrowheads="1"/>
          </p:cNvSpPr>
          <p:nvPr/>
        </p:nvSpPr>
        <p:spPr bwMode="auto">
          <a:xfrm>
            <a:off x="746125" y="1630363"/>
            <a:ext cx="8351838"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5000"/>
              </a:lnSpc>
              <a:spcBef>
                <a:spcPct val="0"/>
              </a:spcBef>
            </a:pPr>
            <a:r>
              <a:rPr kumimoji="1" lang="zh-CN" altLang="en-US" sz="2400" b="1">
                <a:latin typeface="Times New Roman" panose="02020603050405020304" pitchFamily="18" charset="0"/>
              </a:rPr>
              <a:t>解：</a:t>
            </a:r>
            <a:r>
              <a:rPr kumimoji="1" lang="zh-CN" altLang="en-US" sz="2400" b="1">
                <a:solidFill>
                  <a:schemeClr val="accent2"/>
                </a:solidFill>
                <a:latin typeface="Times New Roman" panose="02020603050405020304" pitchFamily="18" charset="0"/>
              </a:rPr>
              <a:t>相量法是用以分析单一频率的正弦稳态电路的方法</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这时电路中各处电流、电压都是同一频率的正弦量。</a:t>
            </a:r>
            <a:r>
              <a:rPr kumimoji="1" lang="zh-CN" altLang="en-US" sz="2400" b="1">
                <a:latin typeface="Times New Roman" panose="02020603050405020304" pitchFamily="18" charset="0"/>
              </a:rPr>
              <a:t>本例中，电压源</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a:t>
            </a:r>
            <a:r>
              <a:rPr kumimoji="1" lang="zh-CN" altLang="en-US" sz="2400" b="1">
                <a:latin typeface="Times New Roman" panose="02020603050405020304" pitchFamily="18" charset="0"/>
              </a:rPr>
              <a:t>由三项不同频率的信号组成。</a:t>
            </a:r>
            <a:endParaRPr kumimoji="1" lang="zh-CN" altLang="en-US" sz="800" b="1">
              <a:latin typeface="Times New Roman" panose="02020603050405020304" pitchFamily="18" charset="0"/>
            </a:endParaRPr>
          </a:p>
          <a:p>
            <a:pPr algn="l" eaLnBrk="1" hangingPunct="1">
              <a:lnSpc>
                <a:spcPct val="125000"/>
              </a:lnSpc>
              <a:spcBef>
                <a:spcPct val="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根据叠加定理</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我们把</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a:t>
            </a:r>
            <a:r>
              <a:rPr kumimoji="1" lang="zh-CN" altLang="en-US" sz="2400" b="1">
                <a:latin typeface="Times New Roman" panose="02020603050405020304" pitchFamily="18" charset="0"/>
              </a:rPr>
              <a:t>看作是由三个不同频率的电压源相串联而组成的</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而</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a:t>
            </a:r>
            <a:r>
              <a:rPr kumimoji="1" lang="zh-CN" altLang="en-US" sz="2400" b="1">
                <a:latin typeface="Times New Roman" panose="02020603050405020304" pitchFamily="18" charset="0"/>
              </a:rPr>
              <a:t>产生的响应是三个电源单独作用所产生的响应之和。设</a:t>
            </a:r>
            <a:r>
              <a:rPr kumimoji="1" lang="en-US" altLang="zh-CN" sz="2400" b="1">
                <a:latin typeface="Times New Roman" panose="02020603050405020304" pitchFamily="18" charset="0"/>
              </a:rPr>
              <a:t></a:t>
            </a:r>
          </a:p>
          <a:p>
            <a:pPr algn="l" eaLnBrk="1" hangingPunct="1">
              <a:lnSpc>
                <a:spcPct val="100000"/>
              </a:lnSpc>
              <a:spcBef>
                <a:spcPct val="50000"/>
              </a:spcBef>
            </a:pPr>
            <a:r>
              <a:rPr kumimoji="1" lang="zh-CN" altLang="en-US" sz="2400" b="1">
                <a:latin typeface="Times New Roman" panose="02020603050405020304" pitchFamily="18" charset="0"/>
              </a:rPr>
              <a:t>式中：</a:t>
            </a:r>
            <a:r>
              <a:rPr kumimoji="1" lang="zh-CN" altLang="en-US" sz="2400">
                <a:latin typeface="Times New Roman" panose="02020603050405020304" pitchFamily="18" charset="0"/>
              </a:rPr>
              <a:t> </a:t>
            </a:r>
          </a:p>
        </p:txBody>
      </p:sp>
      <p:graphicFrame>
        <p:nvGraphicFramePr>
          <p:cNvPr id="238599" name="Object 7"/>
          <p:cNvGraphicFramePr>
            <a:graphicFrameLocks noChangeAspect="1"/>
          </p:cNvGraphicFramePr>
          <p:nvPr/>
        </p:nvGraphicFramePr>
        <p:xfrm>
          <a:off x="3176588" y="571500"/>
          <a:ext cx="5851525" cy="561975"/>
        </p:xfrm>
        <a:graphic>
          <a:graphicData uri="http://schemas.openxmlformats.org/presentationml/2006/ole">
            <mc:AlternateContent xmlns:mc="http://schemas.openxmlformats.org/markup-compatibility/2006">
              <mc:Choice xmlns:v="urn:schemas-microsoft-com:vml" Requires="v">
                <p:oleObj spid="_x0000_s238697" name="Equation" r:id="rId5" imgW="2641320" imgH="253800" progId="Equation.DSMT4">
                  <p:embed/>
                </p:oleObj>
              </mc:Choice>
              <mc:Fallback>
                <p:oleObj name="Equation" r:id="rId5" imgW="2641320" imgH="25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588" y="571500"/>
                        <a:ext cx="58515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600" name="Object 8"/>
          <p:cNvGraphicFramePr>
            <a:graphicFrameLocks noChangeAspect="1"/>
          </p:cNvGraphicFramePr>
          <p:nvPr/>
        </p:nvGraphicFramePr>
        <p:xfrm>
          <a:off x="1736725" y="4519613"/>
          <a:ext cx="2070100" cy="533400"/>
        </p:xfrm>
        <a:graphic>
          <a:graphicData uri="http://schemas.openxmlformats.org/presentationml/2006/ole">
            <mc:AlternateContent xmlns:mc="http://schemas.openxmlformats.org/markup-compatibility/2006">
              <mc:Choice xmlns:v="urn:schemas-microsoft-com:vml" Requires="v">
                <p:oleObj spid="_x0000_s238698" name="Equation" r:id="rId7" imgW="888840" imgH="228600" progId="Equation.DSMT4">
                  <p:embed/>
                </p:oleObj>
              </mc:Choice>
              <mc:Fallback>
                <p:oleObj name="Equation" r:id="rId7" imgW="88884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6725" y="4519613"/>
                        <a:ext cx="2070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603" name="Object 11"/>
          <p:cNvGraphicFramePr>
            <a:graphicFrameLocks noGrp="1" noChangeAspect="1"/>
          </p:cNvGraphicFramePr>
          <p:nvPr>
            <p:ph sz="half" idx="2"/>
          </p:nvPr>
        </p:nvGraphicFramePr>
        <p:xfrm>
          <a:off x="1736725" y="5508625"/>
          <a:ext cx="3556000" cy="576263"/>
        </p:xfrm>
        <a:graphic>
          <a:graphicData uri="http://schemas.openxmlformats.org/presentationml/2006/ole">
            <mc:AlternateContent xmlns:mc="http://schemas.openxmlformats.org/markup-compatibility/2006">
              <mc:Choice xmlns:v="urn:schemas-microsoft-com:vml" Requires="v">
                <p:oleObj spid="_x0000_s238699" name="Equation" r:id="rId9" imgW="1562040" imgH="253800" progId="Equation.DSMT4">
                  <p:embed/>
                </p:oleObj>
              </mc:Choice>
              <mc:Fallback>
                <p:oleObj name="Equation" r:id="rId9" imgW="1562040" imgH="253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6725" y="5508625"/>
                        <a:ext cx="35560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605" name="Object 13"/>
          <p:cNvGraphicFramePr>
            <a:graphicFrameLocks noChangeAspect="1"/>
          </p:cNvGraphicFramePr>
          <p:nvPr/>
        </p:nvGraphicFramePr>
        <p:xfrm>
          <a:off x="3041650" y="3970338"/>
          <a:ext cx="4095750" cy="539750"/>
        </p:xfrm>
        <a:graphic>
          <a:graphicData uri="http://schemas.openxmlformats.org/presentationml/2006/ole">
            <mc:AlternateContent xmlns:mc="http://schemas.openxmlformats.org/markup-compatibility/2006">
              <mc:Choice xmlns:v="urn:schemas-microsoft-com:vml" Requires="v">
                <p:oleObj spid="_x0000_s238700" name="Equation" r:id="rId11" imgW="1739880" imgH="228600" progId="Equation.DSMT4">
                  <p:embed/>
                </p:oleObj>
              </mc:Choice>
              <mc:Fallback>
                <p:oleObj name="Equation" r:id="rId11" imgW="173988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1650" y="3970338"/>
                        <a:ext cx="40957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7" name="Object 5"/>
          <p:cNvGraphicFramePr>
            <a:graphicFrameLocks noChangeAspect="1"/>
          </p:cNvGraphicFramePr>
          <p:nvPr/>
        </p:nvGraphicFramePr>
        <p:xfrm>
          <a:off x="2727325" y="2528888"/>
          <a:ext cx="3962400" cy="2209800"/>
        </p:xfrm>
        <a:graphic>
          <a:graphicData uri="http://schemas.openxmlformats.org/presentationml/2006/ole">
            <mc:AlternateContent xmlns:mc="http://schemas.openxmlformats.org/markup-compatibility/2006">
              <mc:Choice xmlns:v="urn:schemas-microsoft-com:vml" Requires="v">
                <p:oleObj spid="_x0000_s238701" name="Image" r:id="rId13" imgW="3155488" imgH="1353659" progId="Photoshop.Image.5">
                  <p:embed/>
                </p:oleObj>
              </mc:Choice>
              <mc:Fallback>
                <p:oleObj name="Image" r:id="rId13" imgW="3155488" imgH="1353659" progId="Photoshop.Image.5">
                  <p:embed/>
                  <p:pic>
                    <p:nvPicPr>
                      <p:cNvPr id="0" name="Object 5"/>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504" r="48648" b="39108"/>
                      <a:stretch>
                        <a:fillRect/>
                      </a:stretch>
                    </p:blipFill>
                    <p:spPr bwMode="auto">
                      <a:xfrm>
                        <a:off x="2727325" y="2528888"/>
                        <a:ext cx="3962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blinds(horizontal)">
                                      <p:cBhvr>
                                        <p:cTn id="7" dur="500"/>
                                        <p:tgtEl>
                                          <p:spTgt spid="2385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8596"/>
                                        </p:tgtEl>
                                        <p:attrNameLst>
                                          <p:attrName>style.visibility</p:attrName>
                                        </p:attrNameLst>
                                      </p:cBhvr>
                                      <p:to>
                                        <p:strVal val="visible"/>
                                      </p:to>
                                    </p:set>
                                    <p:animEffect transition="in" filter="blinds(horizontal)">
                                      <p:cBhvr>
                                        <p:cTn id="10" dur="500"/>
                                        <p:tgtEl>
                                          <p:spTgt spid="238596"/>
                                        </p:tgtEl>
                                      </p:cBhvr>
                                    </p:animEffect>
                                  </p:childTnLst>
                                </p:cTn>
                              </p:par>
                              <p:par>
                                <p:cTn id="11" presetID="3" presetClass="entr" presetSubtype="10" fill="hold" nodeType="withEffect">
                                  <p:stCondLst>
                                    <p:cond delay="0"/>
                                  </p:stCondLst>
                                  <p:childTnLst>
                                    <p:set>
                                      <p:cBhvr>
                                        <p:cTn id="12" dur="1" fill="hold">
                                          <p:stCondLst>
                                            <p:cond delay="0"/>
                                          </p:stCondLst>
                                        </p:cTn>
                                        <p:tgtEl>
                                          <p:spTgt spid="238597"/>
                                        </p:tgtEl>
                                        <p:attrNameLst>
                                          <p:attrName>style.visibility</p:attrName>
                                        </p:attrNameLst>
                                      </p:cBhvr>
                                      <p:to>
                                        <p:strVal val="visible"/>
                                      </p:to>
                                    </p:set>
                                    <p:animEffect transition="in" filter="blinds(horizontal)">
                                      <p:cBhvr>
                                        <p:cTn id="13" dur="500"/>
                                        <p:tgtEl>
                                          <p:spTgt spid="238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path" presetSubtype="0" accel="50000" decel="50000" fill="hold" nodeType="clickEffect">
                                  <p:stCondLst>
                                    <p:cond delay="0"/>
                                  </p:stCondLst>
                                  <p:childTnLst>
                                    <p:animMotion origin="layout" path="M -5.55556E-7 -1.11111E-6 L 0.28038 0.26551 " pathEditMode="relative" rAng="0" ptsTypes="AA">
                                      <p:cBhvr>
                                        <p:cTn id="17" dur="1000" fill="hold"/>
                                        <p:tgtEl>
                                          <p:spTgt spid="238597"/>
                                        </p:tgtEl>
                                        <p:attrNameLst>
                                          <p:attrName>ppt_x</p:attrName>
                                          <p:attrName>ppt_y</p:attrName>
                                        </p:attrNameLst>
                                      </p:cBhvr>
                                      <p:rCtr x="14010" y="13264"/>
                                    </p:animMotion>
                                  </p:childTnLst>
                                </p:cTn>
                              </p:par>
                            </p:childTnLst>
                          </p:cTn>
                        </p:par>
                        <p:par>
                          <p:cTn id="18" fill="hold" nodeType="afterGroup">
                            <p:stCondLst>
                              <p:cond delay="1000"/>
                            </p:stCondLst>
                            <p:childTnLst>
                              <p:par>
                                <p:cTn id="19" presetID="2" presetClass="entr" presetSubtype="8" fill="hold" grpId="1" nodeType="afterEffect">
                                  <p:stCondLst>
                                    <p:cond delay="0"/>
                                  </p:stCondLst>
                                  <p:childTnLst>
                                    <p:set>
                                      <p:cBhvr>
                                        <p:cTn id="20" dur="1" fill="hold">
                                          <p:stCondLst>
                                            <p:cond delay="0"/>
                                          </p:stCondLst>
                                        </p:cTn>
                                        <p:tgtEl>
                                          <p:spTgt spid="238598"/>
                                        </p:tgtEl>
                                        <p:attrNameLst>
                                          <p:attrName>style.visibility</p:attrName>
                                        </p:attrNameLst>
                                      </p:cBhvr>
                                      <p:to>
                                        <p:strVal val="visible"/>
                                      </p:to>
                                    </p:set>
                                    <p:anim calcmode="lin" valueType="num">
                                      <p:cBhvr additive="base">
                                        <p:cTn id="21" dur="500" fill="hold"/>
                                        <p:tgtEl>
                                          <p:spTgt spid="238598"/>
                                        </p:tgtEl>
                                        <p:attrNameLst>
                                          <p:attrName>ppt_x</p:attrName>
                                        </p:attrNameLst>
                                      </p:cBhvr>
                                      <p:tavLst>
                                        <p:tav tm="0">
                                          <p:val>
                                            <p:strVal val="0-#ppt_w/2"/>
                                          </p:val>
                                        </p:tav>
                                        <p:tav tm="100000">
                                          <p:val>
                                            <p:strVal val="#ppt_x"/>
                                          </p:val>
                                        </p:tav>
                                      </p:tavLst>
                                    </p:anim>
                                    <p:anim calcmode="lin" valueType="num">
                                      <p:cBhvr additive="base">
                                        <p:cTn id="22" dur="500" fill="hold"/>
                                        <p:tgtEl>
                                          <p:spTgt spid="23859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8605"/>
                                        </p:tgtEl>
                                        <p:attrNameLst>
                                          <p:attrName>style.visibility</p:attrName>
                                        </p:attrNameLst>
                                      </p:cBhvr>
                                      <p:to>
                                        <p:strVal val="visible"/>
                                      </p:to>
                                    </p:set>
                                    <p:anim calcmode="lin" valueType="num">
                                      <p:cBhvr additive="base">
                                        <p:cTn id="25" dur="500" fill="hold"/>
                                        <p:tgtEl>
                                          <p:spTgt spid="238605"/>
                                        </p:tgtEl>
                                        <p:attrNameLst>
                                          <p:attrName>ppt_x</p:attrName>
                                        </p:attrNameLst>
                                      </p:cBhvr>
                                      <p:tavLst>
                                        <p:tav tm="0">
                                          <p:val>
                                            <p:strVal val="0-#ppt_w/2"/>
                                          </p:val>
                                        </p:tav>
                                        <p:tav tm="100000">
                                          <p:val>
                                            <p:strVal val="#ppt_x"/>
                                          </p:val>
                                        </p:tav>
                                      </p:tavLst>
                                    </p:anim>
                                    <p:anim calcmode="lin" valueType="num">
                                      <p:cBhvr additive="base">
                                        <p:cTn id="26" dur="500" fill="hold"/>
                                        <p:tgtEl>
                                          <p:spTgt spid="23860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8600"/>
                                        </p:tgtEl>
                                        <p:attrNameLst>
                                          <p:attrName>style.visibility</p:attrName>
                                        </p:attrNameLst>
                                      </p:cBhvr>
                                      <p:to>
                                        <p:strVal val="visible"/>
                                      </p:to>
                                    </p:set>
                                    <p:anim calcmode="lin" valueType="num">
                                      <p:cBhvr additive="base">
                                        <p:cTn id="29" dur="500" fill="hold"/>
                                        <p:tgtEl>
                                          <p:spTgt spid="238600"/>
                                        </p:tgtEl>
                                        <p:attrNameLst>
                                          <p:attrName>ppt_x</p:attrName>
                                        </p:attrNameLst>
                                      </p:cBhvr>
                                      <p:tavLst>
                                        <p:tav tm="0">
                                          <p:val>
                                            <p:strVal val="0-#ppt_w/2"/>
                                          </p:val>
                                        </p:tav>
                                        <p:tav tm="100000">
                                          <p:val>
                                            <p:strVal val="#ppt_x"/>
                                          </p:val>
                                        </p:tav>
                                      </p:tavLst>
                                    </p:anim>
                                    <p:anim calcmode="lin" valueType="num">
                                      <p:cBhvr additive="base">
                                        <p:cTn id="30" dur="500" fill="hold"/>
                                        <p:tgtEl>
                                          <p:spTgt spid="23860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38601"/>
                                        </p:tgtEl>
                                        <p:attrNameLst>
                                          <p:attrName>style.visibility</p:attrName>
                                        </p:attrNameLst>
                                      </p:cBhvr>
                                      <p:to>
                                        <p:strVal val="visible"/>
                                      </p:to>
                                    </p:set>
                                    <p:anim calcmode="lin" valueType="num">
                                      <p:cBhvr additive="base">
                                        <p:cTn id="33" dur="500" fill="hold"/>
                                        <p:tgtEl>
                                          <p:spTgt spid="238601"/>
                                        </p:tgtEl>
                                        <p:attrNameLst>
                                          <p:attrName>ppt_x</p:attrName>
                                        </p:attrNameLst>
                                      </p:cBhvr>
                                      <p:tavLst>
                                        <p:tav tm="0">
                                          <p:val>
                                            <p:strVal val="0-#ppt_w/2"/>
                                          </p:val>
                                        </p:tav>
                                        <p:tav tm="100000">
                                          <p:val>
                                            <p:strVal val="#ppt_x"/>
                                          </p:val>
                                        </p:tav>
                                      </p:tavLst>
                                    </p:anim>
                                    <p:anim calcmode="lin" valueType="num">
                                      <p:cBhvr additive="base">
                                        <p:cTn id="34" dur="500" fill="hold"/>
                                        <p:tgtEl>
                                          <p:spTgt spid="23860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38603"/>
                                        </p:tgtEl>
                                        <p:attrNameLst>
                                          <p:attrName>style.visibility</p:attrName>
                                        </p:attrNameLst>
                                      </p:cBhvr>
                                      <p:to>
                                        <p:strVal val="visible"/>
                                      </p:to>
                                    </p:set>
                                    <p:anim calcmode="lin" valueType="num">
                                      <p:cBhvr additive="base">
                                        <p:cTn id="37" dur="500" fill="hold"/>
                                        <p:tgtEl>
                                          <p:spTgt spid="238603"/>
                                        </p:tgtEl>
                                        <p:attrNameLst>
                                          <p:attrName>ppt_x</p:attrName>
                                        </p:attrNameLst>
                                      </p:cBhvr>
                                      <p:tavLst>
                                        <p:tav tm="0">
                                          <p:val>
                                            <p:strVal val="0-#ppt_w/2"/>
                                          </p:val>
                                        </p:tav>
                                        <p:tav tm="100000">
                                          <p:val>
                                            <p:strVal val="#ppt_x"/>
                                          </p:val>
                                        </p:tav>
                                      </p:tavLst>
                                    </p:anim>
                                    <p:anim calcmode="lin" valueType="num">
                                      <p:cBhvr additive="base">
                                        <p:cTn id="38" dur="500" fill="hold"/>
                                        <p:tgtEl>
                                          <p:spTgt spid="238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p:bldP spid="238598"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1066800" y="152400"/>
            <a:ext cx="6096000" cy="381000"/>
          </a:xfrm>
        </p:spPr>
        <p:txBody>
          <a:bodyPr/>
          <a:lstStyle/>
          <a:p>
            <a:r>
              <a:rPr lang="en-US" altLang="zh-CN" sz="2800" smtClean="0"/>
              <a:t>10.4 </a:t>
            </a:r>
            <a:r>
              <a:rPr lang="zh-CN" altLang="en-US" sz="2800" smtClean="0"/>
              <a:t>正弦稳态的叠加</a:t>
            </a:r>
          </a:p>
        </p:txBody>
      </p:sp>
      <p:sp>
        <p:nvSpPr>
          <p:cNvPr id="241668" name="Text Box 4"/>
          <p:cNvSpPr txBox="1">
            <a:spLocks noChangeArrowheads="1"/>
          </p:cNvSpPr>
          <p:nvPr/>
        </p:nvSpPr>
        <p:spPr bwMode="auto">
          <a:xfrm>
            <a:off x="971550" y="728663"/>
            <a:ext cx="796607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5000"/>
              </a:lnSpc>
              <a:spcBef>
                <a:spcPct val="50000"/>
              </a:spcBef>
            </a:pPr>
            <a:r>
              <a:rPr kumimoji="1" lang="zh-CN" altLang="en-US" sz="2800" b="1">
                <a:latin typeface="Times New Roman" panose="02020603050405020304" pitchFamily="18" charset="0"/>
              </a:rPr>
              <a:t>下面分别求出</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S1</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S2</a:t>
            </a:r>
            <a:r>
              <a:rPr kumimoji="1" lang="zh-CN" altLang="en-US" sz="2800" b="1">
                <a:latin typeface="Times New Roman" panose="02020603050405020304" pitchFamily="18" charset="0"/>
              </a:rPr>
              <a:t>和</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S3</a:t>
            </a:r>
            <a:r>
              <a:rPr kumimoji="1" lang="zh-CN" altLang="en-US" sz="2800" b="1">
                <a:latin typeface="Times New Roman" panose="02020603050405020304" pitchFamily="18" charset="0"/>
              </a:rPr>
              <a:t>产生的响应。图</a:t>
            </a:r>
            <a:r>
              <a:rPr kumimoji="1" lang="en-US" altLang="zh-CN" sz="2800" b="1">
                <a:latin typeface="Times New Roman" panose="02020603050405020304" pitchFamily="18" charset="0"/>
              </a:rPr>
              <a:t>(b)</a:t>
            </a:r>
            <a:r>
              <a:rPr kumimoji="1" lang="zh-CN" altLang="en-US" sz="2800" b="1">
                <a:latin typeface="Times New Roman" panose="02020603050405020304" pitchFamily="18" charset="0"/>
              </a:rPr>
              <a:t>是对不同角频率的相量模型。 </a:t>
            </a:r>
          </a:p>
          <a:p>
            <a:pPr algn="just" eaLnBrk="1" hangingPunct="1">
              <a:lnSpc>
                <a:spcPct val="115000"/>
              </a:lnSpc>
              <a:spcBef>
                <a:spcPct val="30000"/>
              </a:spcBef>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(1) u</a:t>
            </a:r>
            <a:r>
              <a:rPr kumimoji="1" lang="en-US" altLang="zh-CN" sz="2800" b="1" baseline="-25000">
                <a:latin typeface="Times New Roman" panose="02020603050405020304" pitchFamily="18" charset="0"/>
              </a:rPr>
              <a:t>S1</a:t>
            </a:r>
            <a:r>
              <a:rPr kumimoji="1" lang="zh-CN" altLang="en-US" sz="2800" b="1">
                <a:latin typeface="Times New Roman" panose="02020603050405020304" pitchFamily="18" charset="0"/>
              </a:rPr>
              <a:t>单独作用于电路。</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S1</a:t>
            </a:r>
            <a:r>
              <a:rPr kumimoji="1" lang="zh-CN" altLang="en-US" sz="2800" b="1">
                <a:latin typeface="Times New Roman" panose="02020603050405020304" pitchFamily="18" charset="0"/>
              </a:rPr>
              <a:t>是直流电压源</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它相当于</a:t>
            </a:r>
            <a:r>
              <a:rPr kumimoji="1" lang="en-US" altLang="zh-CN" sz="2800" b="1">
                <a:latin typeface="Times New Roman" panose="02020603050405020304" pitchFamily="18" charset="0"/>
              </a:rPr>
              <a:t>ω=0</a:t>
            </a:r>
            <a:r>
              <a:rPr kumimoji="1" lang="zh-CN" altLang="en-US" sz="2800" b="1">
                <a:latin typeface="Times New Roman" panose="02020603050405020304" pitchFamily="18" charset="0"/>
              </a:rPr>
              <a:t>。电感可看作短路</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电容可看作开路</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因而其响应</a:t>
            </a:r>
          </a:p>
          <a:p>
            <a:pPr algn="just" eaLnBrk="1" hangingPunct="1">
              <a:lnSpc>
                <a:spcPct val="100000"/>
              </a:lnSpc>
              <a:spcBef>
                <a:spcPct val="0"/>
              </a:spcBef>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(t) = u</a:t>
            </a:r>
            <a:r>
              <a:rPr kumimoji="1" lang="en-US" altLang="zh-CN" sz="2800" b="1" baseline="-25000">
                <a:latin typeface="Times New Roman" panose="02020603050405020304" pitchFamily="18" charset="0"/>
              </a:rPr>
              <a:t>S1</a:t>
            </a:r>
            <a:r>
              <a:rPr kumimoji="1" lang="en-US" altLang="zh-CN" sz="2800" b="1">
                <a:latin typeface="Times New Roman" panose="02020603050405020304" pitchFamily="18" charset="0"/>
              </a:rPr>
              <a:t>(t) = 15 V</a:t>
            </a:r>
            <a:r>
              <a:rPr kumimoji="1" lang="en-US" altLang="zh-CN" sz="2400" b="1">
                <a:latin typeface="Times New Roman" panose="02020603050405020304" pitchFamily="18" charset="0"/>
              </a:rPr>
              <a:t></a:t>
            </a:r>
          </a:p>
        </p:txBody>
      </p:sp>
      <p:graphicFrame>
        <p:nvGraphicFramePr>
          <p:cNvPr id="241670" name="Object 6"/>
          <p:cNvGraphicFramePr>
            <a:graphicFrameLocks noGrp="1" noChangeAspect="1"/>
          </p:cNvGraphicFramePr>
          <p:nvPr>
            <p:ph idx="1"/>
          </p:nvPr>
        </p:nvGraphicFramePr>
        <p:xfrm>
          <a:off x="2187575" y="4059238"/>
          <a:ext cx="5310188" cy="2205037"/>
        </p:xfrm>
        <a:graphic>
          <a:graphicData uri="http://schemas.openxmlformats.org/presentationml/2006/ole">
            <mc:AlternateContent xmlns:mc="http://schemas.openxmlformats.org/markup-compatibility/2006">
              <mc:Choice xmlns:v="urn:schemas-microsoft-com:vml" Requires="v">
                <p:oleObj spid="_x0000_s241696" name="Image" r:id="rId3" imgW="3155488" imgH="1353659" progId="Photoshop.Image.5">
                  <p:embed/>
                </p:oleObj>
              </mc:Choice>
              <mc:Fallback>
                <p:oleObj name="Image" r:id="rId3" imgW="3155488" imgH="1353659" progId="Photoshop.Image.5">
                  <p:embed/>
                  <p:pic>
                    <p:nvPicPr>
                      <p:cNvPr id="0" name="Object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504" r="48648" b="39108"/>
                      <a:stretch>
                        <a:fillRect/>
                      </a:stretch>
                    </p:blipFill>
                    <p:spPr bwMode="auto">
                      <a:xfrm>
                        <a:off x="2187575" y="4059238"/>
                        <a:ext cx="5310188"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1676" name="Group 12"/>
          <p:cNvGrpSpPr>
            <a:grpSpLocks/>
          </p:cNvGrpSpPr>
          <p:nvPr/>
        </p:nvGrpSpPr>
        <p:grpSpPr bwMode="auto">
          <a:xfrm>
            <a:off x="3762375" y="4106863"/>
            <a:ext cx="944563" cy="1033462"/>
            <a:chOff x="754" y="2500"/>
            <a:chExt cx="595" cy="651"/>
          </a:xfrm>
        </p:grpSpPr>
        <p:sp>
          <p:nvSpPr>
            <p:cNvPr id="241672" name="Rectangle 8"/>
            <p:cNvSpPr>
              <a:spLocks noChangeArrowheads="1"/>
            </p:cNvSpPr>
            <p:nvPr/>
          </p:nvSpPr>
          <p:spPr bwMode="auto">
            <a:xfrm>
              <a:off x="754" y="2500"/>
              <a:ext cx="567" cy="651"/>
            </a:xfrm>
            <a:prstGeom prst="rect">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1673" name="Line 9"/>
            <p:cNvSpPr>
              <a:spLocks noChangeShapeType="1"/>
            </p:cNvSpPr>
            <p:nvPr/>
          </p:nvSpPr>
          <p:spPr bwMode="auto">
            <a:xfrm flipV="1">
              <a:off x="754" y="2840"/>
              <a:ext cx="595" cy="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41680" name="Group 16"/>
          <p:cNvGrpSpPr>
            <a:grpSpLocks/>
          </p:cNvGrpSpPr>
          <p:nvPr/>
        </p:nvGrpSpPr>
        <p:grpSpPr bwMode="auto">
          <a:xfrm>
            <a:off x="4483100" y="4689475"/>
            <a:ext cx="1079500" cy="1485900"/>
            <a:chOff x="2795" y="2897"/>
            <a:chExt cx="680" cy="936"/>
          </a:xfrm>
        </p:grpSpPr>
        <p:sp>
          <p:nvSpPr>
            <p:cNvPr id="241677" name="Rectangle 13"/>
            <p:cNvSpPr>
              <a:spLocks noChangeArrowheads="1"/>
            </p:cNvSpPr>
            <p:nvPr/>
          </p:nvSpPr>
          <p:spPr bwMode="auto">
            <a:xfrm>
              <a:off x="2795" y="2897"/>
              <a:ext cx="680" cy="936"/>
            </a:xfrm>
            <a:prstGeom prst="rect">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1678" name="Line 14"/>
            <p:cNvSpPr>
              <a:spLocks noChangeShapeType="1"/>
            </p:cNvSpPr>
            <p:nvPr/>
          </p:nvSpPr>
          <p:spPr bwMode="auto">
            <a:xfrm>
              <a:off x="3277" y="2897"/>
              <a:ext cx="0" cy="3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1679" name="Line 15"/>
            <p:cNvSpPr>
              <a:spLocks noChangeShapeType="1"/>
            </p:cNvSpPr>
            <p:nvPr/>
          </p:nvSpPr>
          <p:spPr bwMode="auto">
            <a:xfrm>
              <a:off x="3277" y="3464"/>
              <a:ext cx="0" cy="3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7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41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066800" y="152400"/>
            <a:ext cx="6096000" cy="381000"/>
          </a:xfrm>
        </p:spPr>
        <p:txBody>
          <a:bodyPr/>
          <a:lstStyle/>
          <a:p>
            <a:r>
              <a:rPr lang="en-US" altLang="zh-CN" sz="2800" smtClean="0"/>
              <a:t>10.4 </a:t>
            </a:r>
            <a:r>
              <a:rPr lang="zh-CN" altLang="en-US" sz="2800" smtClean="0"/>
              <a:t>正弦稳态的叠加</a:t>
            </a:r>
          </a:p>
        </p:txBody>
      </p:sp>
      <p:sp>
        <p:nvSpPr>
          <p:cNvPr id="243716" name="Text Box 4"/>
          <p:cNvSpPr txBox="1">
            <a:spLocks noChangeArrowheads="1"/>
          </p:cNvSpPr>
          <p:nvPr/>
        </p:nvSpPr>
        <p:spPr bwMode="auto">
          <a:xfrm>
            <a:off x="782638" y="638175"/>
            <a:ext cx="8361362"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pPr>
            <a:r>
              <a:rPr kumimoji="1" lang="en-US" altLang="zh-CN" sz="2800" b="1">
                <a:latin typeface="Times New Roman" panose="02020603050405020304" pitchFamily="18" charset="0"/>
              </a:rPr>
              <a:t>(2)</a:t>
            </a:r>
            <a:r>
              <a:rPr kumimoji="1" lang="en-US" altLang="zh-CN" sz="2400">
                <a:latin typeface="Times New Roman" panose="02020603050405020304" pitchFamily="18" charset="0"/>
              </a:rPr>
              <a:t> </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S2</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单独作用于电路。</a:t>
            </a:r>
            <a:r>
              <a:rPr kumimoji="1" lang="zh-CN" altLang="en-US" sz="2800">
                <a:latin typeface="Times New Roman" panose="02020603050405020304" pitchFamily="18" charset="0"/>
              </a:rPr>
              <a:t>                                      </a:t>
            </a:r>
            <a:r>
              <a:rPr kumimoji="1" lang="zh-CN" altLang="en-US" sz="2800" b="1">
                <a:latin typeface="Times New Roman" panose="02020603050405020304" pitchFamily="18" charset="0"/>
              </a:rPr>
              <a:t>；则</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S2</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所对应的相量为                           ，</a:t>
            </a:r>
            <a:r>
              <a:rPr kumimoji="1" lang="en-US" altLang="zh-CN" sz="2800" b="1">
                <a:latin typeface="Times New Roman" panose="02020603050405020304" pitchFamily="18" charset="0"/>
              </a:rPr>
              <a:t>R</a:t>
            </a:r>
            <a:r>
              <a:rPr kumimoji="1" lang="zh-CN" altLang="en-US" sz="2800" b="1">
                <a:latin typeface="Times New Roman" panose="02020603050405020304" pitchFamily="18" charset="0"/>
              </a:rPr>
              <a:t>与</a:t>
            </a: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并联阻抗</a:t>
            </a:r>
            <a:r>
              <a:rPr kumimoji="1" lang="zh-CN" altLang="en-US" sz="2800">
                <a:latin typeface="Times New Roman" panose="02020603050405020304" pitchFamily="18" charset="0"/>
              </a:rPr>
              <a:t></a:t>
            </a:r>
          </a:p>
          <a:p>
            <a:pPr algn="just" eaLnBrk="1" hangingPunct="1">
              <a:lnSpc>
                <a:spcPct val="120000"/>
              </a:lnSpc>
              <a:spcBef>
                <a:spcPct val="0"/>
              </a:spcBef>
            </a:pPr>
            <a:endParaRPr kumimoji="1" lang="zh-CN" altLang="en-US" sz="2800">
              <a:latin typeface="Times New Roman" panose="02020603050405020304" pitchFamily="18" charset="0"/>
            </a:endParaRPr>
          </a:p>
          <a:p>
            <a:pPr algn="just" eaLnBrk="1" hangingPunct="1">
              <a:lnSpc>
                <a:spcPct val="100000"/>
              </a:lnSpc>
              <a:spcBef>
                <a:spcPct val="0"/>
              </a:spcBef>
            </a:pPr>
            <a:r>
              <a:rPr kumimoji="1" lang="zh-CN" altLang="en-US" sz="2800" b="1">
                <a:latin typeface="Times New Roman" panose="02020603050405020304" pitchFamily="18" charset="0"/>
              </a:rPr>
              <a:t>总阻抗</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t>
            </a:r>
          </a:p>
          <a:p>
            <a:pPr algn="just" eaLnBrk="1" hangingPunct="1">
              <a:lnSpc>
                <a:spcPct val="120000"/>
              </a:lnSpc>
              <a:spcBef>
                <a:spcPct val="0"/>
              </a:spcBef>
            </a:pPr>
            <a:r>
              <a:rPr kumimoji="1" lang="zh-CN" altLang="en-US" sz="2800" b="1">
                <a:latin typeface="Times New Roman" panose="02020603050405020304" pitchFamily="18" charset="0"/>
              </a:rPr>
              <a:t>输出电压相量</a:t>
            </a:r>
            <a:r>
              <a:rPr kumimoji="1" lang="zh-CN" altLang="en-US" sz="2800">
                <a:latin typeface="Times New Roman" panose="02020603050405020304" pitchFamily="18" charset="0"/>
              </a:rPr>
              <a:t></a:t>
            </a:r>
          </a:p>
        </p:txBody>
      </p:sp>
      <p:graphicFrame>
        <p:nvGraphicFramePr>
          <p:cNvPr id="243717" name="Object 5"/>
          <p:cNvGraphicFramePr>
            <a:graphicFrameLocks noChangeAspect="1"/>
          </p:cNvGraphicFramePr>
          <p:nvPr/>
        </p:nvGraphicFramePr>
        <p:xfrm>
          <a:off x="1743075" y="1808163"/>
          <a:ext cx="6424613" cy="933450"/>
        </p:xfrm>
        <a:graphic>
          <a:graphicData uri="http://schemas.openxmlformats.org/presentationml/2006/ole">
            <mc:AlternateContent xmlns:mc="http://schemas.openxmlformats.org/markup-compatibility/2006">
              <mc:Choice xmlns:v="urn:schemas-microsoft-com:vml" Requires="v">
                <p:oleObj spid="_x0000_s243830" name="Equation" r:id="rId3" imgW="2882880" imgH="419040" progId="Equation.DSMT4">
                  <p:embed/>
                </p:oleObj>
              </mc:Choice>
              <mc:Fallback>
                <p:oleObj name="Equation" r:id="rId3" imgW="288288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1808163"/>
                        <a:ext cx="64246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8" name="Object 6"/>
          <p:cNvGraphicFramePr>
            <a:graphicFrameLocks noChangeAspect="1"/>
          </p:cNvGraphicFramePr>
          <p:nvPr/>
        </p:nvGraphicFramePr>
        <p:xfrm>
          <a:off x="1376363" y="4900613"/>
          <a:ext cx="7345362" cy="2308225"/>
        </p:xfrm>
        <a:graphic>
          <a:graphicData uri="http://schemas.openxmlformats.org/presentationml/2006/ole">
            <mc:AlternateContent xmlns:mc="http://schemas.openxmlformats.org/markup-compatibility/2006">
              <mc:Choice xmlns:v="urn:schemas-microsoft-com:vml" Requires="v">
                <p:oleObj spid="_x0000_s243831" name="Image" r:id="rId5" imgW="3155488" imgH="1353659" progId="Photoshop.Image.7">
                  <p:embed/>
                </p:oleObj>
              </mc:Choice>
              <mc:Fallback>
                <p:oleObj name="Image" r:id="rId5" imgW="3155488" imgH="1353659" progId="Photoshop.Image.7">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05" t="10498" b="20210"/>
                      <a:stretch>
                        <a:fillRect/>
                      </a:stretch>
                    </p:blipFill>
                    <p:spPr bwMode="auto">
                      <a:xfrm>
                        <a:off x="1376363" y="4900613"/>
                        <a:ext cx="734536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19" name="Object 7"/>
          <p:cNvGraphicFramePr>
            <a:graphicFrameLocks noChangeAspect="1"/>
          </p:cNvGraphicFramePr>
          <p:nvPr/>
        </p:nvGraphicFramePr>
        <p:xfrm>
          <a:off x="1827213" y="3721100"/>
          <a:ext cx="6654800" cy="1012825"/>
        </p:xfrm>
        <a:graphic>
          <a:graphicData uri="http://schemas.openxmlformats.org/presentationml/2006/ole">
            <mc:AlternateContent xmlns:mc="http://schemas.openxmlformats.org/markup-compatibility/2006">
              <mc:Choice xmlns:v="urn:schemas-microsoft-com:vml" Requires="v">
                <p:oleObj spid="_x0000_s243832" name="Equation" r:id="rId7" imgW="2831760" imgH="431640" progId="Equation.DSMT4">
                  <p:embed/>
                </p:oleObj>
              </mc:Choice>
              <mc:Fallback>
                <p:oleObj name="Equation" r:id="rId7" imgW="2831760" imgH="431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7213" y="3721100"/>
                        <a:ext cx="66548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0" name="Object 8"/>
          <p:cNvGraphicFramePr>
            <a:graphicFrameLocks noChangeAspect="1"/>
          </p:cNvGraphicFramePr>
          <p:nvPr/>
        </p:nvGraphicFramePr>
        <p:xfrm>
          <a:off x="4618038" y="638175"/>
          <a:ext cx="3509962" cy="595313"/>
        </p:xfrm>
        <a:graphic>
          <a:graphicData uri="http://schemas.openxmlformats.org/presentationml/2006/ole">
            <mc:AlternateContent xmlns:mc="http://schemas.openxmlformats.org/markup-compatibility/2006">
              <mc:Choice xmlns:v="urn:schemas-microsoft-com:vml" Requires="v">
                <p:oleObj spid="_x0000_s243833" name="Equation" r:id="rId9" imgW="1498320" imgH="253800" progId="Equation.DSMT4">
                  <p:embed/>
                </p:oleObj>
              </mc:Choice>
              <mc:Fallback>
                <p:oleObj name="Equation" r:id="rId9" imgW="1498320" imgH="253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038" y="638175"/>
                        <a:ext cx="3509962"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1" name="Object 9"/>
          <p:cNvGraphicFramePr>
            <a:graphicFrameLocks noChangeAspect="1"/>
          </p:cNvGraphicFramePr>
          <p:nvPr/>
        </p:nvGraphicFramePr>
        <p:xfrm>
          <a:off x="3986213" y="1223963"/>
          <a:ext cx="2386012" cy="552450"/>
        </p:xfrm>
        <a:graphic>
          <a:graphicData uri="http://schemas.openxmlformats.org/presentationml/2006/ole">
            <mc:AlternateContent xmlns:mc="http://schemas.openxmlformats.org/markup-compatibility/2006">
              <mc:Choice xmlns:v="urn:schemas-microsoft-com:vml" Requires="v">
                <p:oleObj spid="_x0000_s243834" name="Equation" r:id="rId11" imgW="1041120" imgH="241200" progId="Equation.DSMT4">
                  <p:embed/>
                </p:oleObj>
              </mc:Choice>
              <mc:Fallback>
                <p:oleObj name="Equation" r:id="rId11" imgW="1041120" imgH="24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213" y="1223963"/>
                        <a:ext cx="238601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2" name="Object 10"/>
          <p:cNvGraphicFramePr>
            <a:graphicFrameLocks noChangeAspect="1"/>
          </p:cNvGraphicFramePr>
          <p:nvPr/>
        </p:nvGraphicFramePr>
        <p:xfrm>
          <a:off x="2681288" y="2776538"/>
          <a:ext cx="4635500" cy="517525"/>
        </p:xfrm>
        <a:graphic>
          <a:graphicData uri="http://schemas.openxmlformats.org/presentationml/2006/ole">
            <mc:AlternateContent xmlns:mc="http://schemas.openxmlformats.org/markup-compatibility/2006">
              <mc:Choice xmlns:v="urn:schemas-microsoft-com:vml" Requires="v">
                <p:oleObj spid="_x0000_s243835" name="Equation" r:id="rId13" imgW="2044440" imgH="228600" progId="Equation.DSMT4">
                  <p:embed/>
                </p:oleObj>
              </mc:Choice>
              <mc:Fallback>
                <p:oleObj name="Equation" r:id="rId13" imgW="2044440" imgH="2286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1288" y="2776538"/>
                        <a:ext cx="46355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3" name="Object 11"/>
          <p:cNvGraphicFramePr>
            <a:graphicFrameLocks noGrp="1" noChangeAspect="1"/>
          </p:cNvGraphicFramePr>
          <p:nvPr>
            <p:ph idx="1"/>
          </p:nvPr>
        </p:nvGraphicFramePr>
        <p:xfrm>
          <a:off x="2816225" y="3878263"/>
          <a:ext cx="4679950" cy="633412"/>
        </p:xfrm>
        <a:graphic>
          <a:graphicData uri="http://schemas.openxmlformats.org/presentationml/2006/ole">
            <mc:AlternateContent xmlns:mc="http://schemas.openxmlformats.org/markup-compatibility/2006">
              <mc:Choice xmlns:v="urn:schemas-microsoft-com:vml" Requires="v">
                <p:oleObj spid="_x0000_s243836" name="Equation" r:id="rId15" imgW="1879560" imgH="253800" progId="Equation.DSMT4">
                  <p:embed/>
                </p:oleObj>
              </mc:Choice>
              <mc:Fallback>
                <p:oleObj name="Equation" r:id="rId15" imgW="1879560" imgH="2538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6225" y="3878263"/>
                        <a:ext cx="46799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243719"/>
                                        </p:tgtEl>
                                      </p:cBhvr>
                                    </p:animEffect>
                                    <p:set>
                                      <p:cBhvr>
                                        <p:cTn id="7" dur="1" fill="hold">
                                          <p:stCondLst>
                                            <p:cond delay="499"/>
                                          </p:stCondLst>
                                        </p:cTn>
                                        <p:tgtEl>
                                          <p:spTgt spid="243719"/>
                                        </p:tgtEl>
                                        <p:attrNameLst>
                                          <p:attrName>style.visibility</p:attrName>
                                        </p:attrNameLst>
                                      </p:cBhvr>
                                      <p:to>
                                        <p:strVal val="hidden"/>
                                      </p:to>
                                    </p:se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43723"/>
                                        </p:tgtEl>
                                        <p:attrNameLst>
                                          <p:attrName>style.visibility</p:attrName>
                                        </p:attrNameLst>
                                      </p:cBhvr>
                                      <p:to>
                                        <p:strVal val="visible"/>
                                      </p:to>
                                    </p:set>
                                    <p:animEffect transition="in" filter="blinds(horizontal)">
                                      <p:cBhvr>
                                        <p:cTn id="11" dur="500"/>
                                        <p:tgtEl>
                                          <p:spTgt spid="243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1066800" y="152400"/>
            <a:ext cx="6096000" cy="381000"/>
          </a:xfrm>
        </p:spPr>
        <p:txBody>
          <a:bodyPr/>
          <a:lstStyle/>
          <a:p>
            <a:r>
              <a:rPr lang="en-US" altLang="zh-CN" sz="2800" smtClean="0"/>
              <a:t>10.4 </a:t>
            </a:r>
            <a:r>
              <a:rPr lang="zh-CN" altLang="en-US" sz="2800" smtClean="0"/>
              <a:t>正弦稳态的叠加</a:t>
            </a:r>
          </a:p>
        </p:txBody>
      </p:sp>
      <p:sp>
        <p:nvSpPr>
          <p:cNvPr id="244741" name="Text Box 5"/>
          <p:cNvSpPr txBox="1">
            <a:spLocks noChangeArrowheads="1"/>
          </p:cNvSpPr>
          <p:nvPr/>
        </p:nvSpPr>
        <p:spPr bwMode="auto">
          <a:xfrm>
            <a:off x="782638" y="638175"/>
            <a:ext cx="8361362"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pPr>
            <a:r>
              <a:rPr kumimoji="1" lang="en-US" altLang="zh-CN" sz="2800" b="1">
                <a:latin typeface="Times New Roman" panose="02020603050405020304" pitchFamily="18" charset="0"/>
              </a:rPr>
              <a:t>(3)</a:t>
            </a:r>
            <a:r>
              <a:rPr kumimoji="1" lang="en-US" altLang="zh-CN" sz="2400">
                <a:latin typeface="Times New Roman" panose="02020603050405020304" pitchFamily="18" charset="0"/>
              </a:rPr>
              <a:t> </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S3</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单独作用于电路。</a:t>
            </a:r>
            <a:r>
              <a:rPr kumimoji="1" lang="zh-CN" altLang="en-US" sz="2800">
                <a:latin typeface="Times New Roman" panose="02020603050405020304" pitchFamily="18" charset="0"/>
              </a:rPr>
              <a:t>                                      </a:t>
            </a:r>
            <a:r>
              <a:rPr kumimoji="1" lang="zh-CN" altLang="en-US" sz="2800" b="1">
                <a:latin typeface="Times New Roman" panose="02020603050405020304" pitchFamily="18" charset="0"/>
              </a:rPr>
              <a:t>；则</a:t>
            </a:r>
            <a:r>
              <a:rPr kumimoji="1" lang="en-US" altLang="zh-CN" sz="2800" b="1">
                <a:latin typeface="Times New Roman" panose="02020603050405020304" pitchFamily="18" charset="0"/>
              </a:rPr>
              <a:t>u</a:t>
            </a:r>
            <a:r>
              <a:rPr kumimoji="1" lang="en-US" altLang="zh-CN" sz="2800" b="1" baseline="-25000">
                <a:latin typeface="Times New Roman" panose="02020603050405020304" pitchFamily="18" charset="0"/>
              </a:rPr>
              <a:t>S3</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所对应的相量为                           ，</a:t>
            </a:r>
            <a:r>
              <a:rPr kumimoji="1" lang="en-US" altLang="zh-CN" sz="2800" b="1">
                <a:latin typeface="Times New Roman" panose="02020603050405020304" pitchFamily="18" charset="0"/>
              </a:rPr>
              <a:t>R</a:t>
            </a:r>
            <a:r>
              <a:rPr kumimoji="1" lang="zh-CN" altLang="en-US" sz="2800" b="1">
                <a:latin typeface="Times New Roman" panose="02020603050405020304" pitchFamily="18" charset="0"/>
              </a:rPr>
              <a:t>与</a:t>
            </a:r>
            <a:r>
              <a:rPr kumimoji="1" lang="en-US" altLang="zh-CN" sz="2800" b="1">
                <a:latin typeface="Times New Roman" panose="02020603050405020304" pitchFamily="18" charset="0"/>
              </a:rPr>
              <a:t>C</a:t>
            </a:r>
            <a:r>
              <a:rPr kumimoji="1" lang="zh-CN" altLang="en-US" sz="2800" b="1">
                <a:latin typeface="Times New Roman" panose="02020603050405020304" pitchFamily="18" charset="0"/>
              </a:rPr>
              <a:t>并联阻抗</a:t>
            </a:r>
            <a:r>
              <a:rPr kumimoji="1" lang="zh-CN" altLang="en-US" sz="2800">
                <a:latin typeface="Times New Roman" panose="02020603050405020304" pitchFamily="18" charset="0"/>
              </a:rPr>
              <a:t></a:t>
            </a:r>
          </a:p>
          <a:p>
            <a:pPr algn="just" eaLnBrk="1" hangingPunct="1">
              <a:lnSpc>
                <a:spcPct val="120000"/>
              </a:lnSpc>
              <a:spcBef>
                <a:spcPct val="0"/>
              </a:spcBef>
            </a:pPr>
            <a:endParaRPr kumimoji="1" lang="zh-CN" altLang="en-US" sz="2800">
              <a:latin typeface="Times New Roman" panose="02020603050405020304" pitchFamily="18" charset="0"/>
            </a:endParaRPr>
          </a:p>
          <a:p>
            <a:pPr algn="just" eaLnBrk="1" hangingPunct="1">
              <a:lnSpc>
                <a:spcPct val="100000"/>
              </a:lnSpc>
              <a:spcBef>
                <a:spcPct val="0"/>
              </a:spcBef>
            </a:pPr>
            <a:r>
              <a:rPr kumimoji="1" lang="zh-CN" altLang="en-US" sz="2800" b="1">
                <a:latin typeface="Times New Roman" panose="02020603050405020304" pitchFamily="18" charset="0"/>
              </a:rPr>
              <a:t>总阻抗</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t>
            </a:r>
          </a:p>
          <a:p>
            <a:pPr algn="just" eaLnBrk="1" hangingPunct="1">
              <a:lnSpc>
                <a:spcPct val="120000"/>
              </a:lnSpc>
              <a:spcBef>
                <a:spcPct val="0"/>
              </a:spcBef>
            </a:pPr>
            <a:r>
              <a:rPr kumimoji="1" lang="zh-CN" altLang="en-US" sz="2800" b="1">
                <a:latin typeface="Times New Roman" panose="02020603050405020304" pitchFamily="18" charset="0"/>
              </a:rPr>
              <a:t>输出电压相量</a:t>
            </a:r>
            <a:r>
              <a:rPr kumimoji="1" lang="zh-CN" altLang="en-US" sz="2800">
                <a:latin typeface="Times New Roman" panose="02020603050405020304" pitchFamily="18" charset="0"/>
              </a:rPr>
              <a:t></a:t>
            </a:r>
          </a:p>
        </p:txBody>
      </p:sp>
      <p:graphicFrame>
        <p:nvGraphicFramePr>
          <p:cNvPr id="244742" name="Object 6"/>
          <p:cNvGraphicFramePr>
            <a:graphicFrameLocks noChangeAspect="1"/>
          </p:cNvGraphicFramePr>
          <p:nvPr/>
        </p:nvGraphicFramePr>
        <p:xfrm>
          <a:off x="1757363" y="1808163"/>
          <a:ext cx="6396037" cy="933450"/>
        </p:xfrm>
        <a:graphic>
          <a:graphicData uri="http://schemas.openxmlformats.org/presentationml/2006/ole">
            <mc:AlternateContent xmlns:mc="http://schemas.openxmlformats.org/markup-compatibility/2006">
              <mc:Choice xmlns:v="urn:schemas-microsoft-com:vml" Requires="v">
                <p:oleObj spid="_x0000_s244854" name="Equation" r:id="rId3" imgW="2869920" imgH="419040" progId="Equation.DSMT4">
                  <p:embed/>
                </p:oleObj>
              </mc:Choice>
              <mc:Fallback>
                <p:oleObj name="Equation" r:id="rId3" imgW="2869920" imgH="4190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1808163"/>
                        <a:ext cx="63960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3" name="Object 7"/>
          <p:cNvGraphicFramePr>
            <a:graphicFrameLocks noChangeAspect="1"/>
          </p:cNvGraphicFramePr>
          <p:nvPr/>
        </p:nvGraphicFramePr>
        <p:xfrm>
          <a:off x="1376363" y="4900613"/>
          <a:ext cx="7345362" cy="2308225"/>
        </p:xfrm>
        <a:graphic>
          <a:graphicData uri="http://schemas.openxmlformats.org/presentationml/2006/ole">
            <mc:AlternateContent xmlns:mc="http://schemas.openxmlformats.org/markup-compatibility/2006">
              <mc:Choice xmlns:v="urn:schemas-microsoft-com:vml" Requires="v">
                <p:oleObj spid="_x0000_s244855" name="Image" r:id="rId5" imgW="3155488" imgH="1353659" progId="Photoshop.Image.7">
                  <p:embed/>
                </p:oleObj>
              </mc:Choice>
              <mc:Fallback>
                <p:oleObj name="Image" r:id="rId5" imgW="3155488" imgH="1353659" progId="Photoshop.Image.7">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05" t="10498" b="20210"/>
                      <a:stretch>
                        <a:fillRect/>
                      </a:stretch>
                    </p:blipFill>
                    <p:spPr bwMode="auto">
                      <a:xfrm>
                        <a:off x="1376363" y="4900613"/>
                        <a:ext cx="734536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4" name="Object 8"/>
          <p:cNvGraphicFramePr>
            <a:graphicFrameLocks noChangeAspect="1"/>
          </p:cNvGraphicFramePr>
          <p:nvPr/>
        </p:nvGraphicFramePr>
        <p:xfrm>
          <a:off x="1498600" y="3721100"/>
          <a:ext cx="7312025" cy="1012825"/>
        </p:xfrm>
        <a:graphic>
          <a:graphicData uri="http://schemas.openxmlformats.org/presentationml/2006/ole">
            <mc:AlternateContent xmlns:mc="http://schemas.openxmlformats.org/markup-compatibility/2006">
              <mc:Choice xmlns:v="urn:schemas-microsoft-com:vml" Requires="v">
                <p:oleObj spid="_x0000_s244856" name="Equation" r:id="rId7" imgW="3111480" imgH="431640" progId="Equation.DSMT4">
                  <p:embed/>
                </p:oleObj>
              </mc:Choice>
              <mc:Fallback>
                <p:oleObj name="Equation" r:id="rId7" imgW="3111480" imgH="4316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8600" y="3721100"/>
                        <a:ext cx="731202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5" name="Object 9"/>
          <p:cNvGraphicFramePr>
            <a:graphicFrameLocks noChangeAspect="1"/>
          </p:cNvGraphicFramePr>
          <p:nvPr/>
        </p:nvGraphicFramePr>
        <p:xfrm>
          <a:off x="4543425" y="638175"/>
          <a:ext cx="3657600" cy="595313"/>
        </p:xfrm>
        <a:graphic>
          <a:graphicData uri="http://schemas.openxmlformats.org/presentationml/2006/ole">
            <mc:AlternateContent xmlns:mc="http://schemas.openxmlformats.org/markup-compatibility/2006">
              <mc:Choice xmlns:v="urn:schemas-microsoft-com:vml" Requires="v">
                <p:oleObj spid="_x0000_s244857" name="Equation" r:id="rId9" imgW="1562040" imgH="253800" progId="Equation.DSMT4">
                  <p:embed/>
                </p:oleObj>
              </mc:Choice>
              <mc:Fallback>
                <p:oleObj name="Equation" r:id="rId9" imgW="1562040" imgH="253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3425" y="638175"/>
                        <a:ext cx="36576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6" name="Object 10"/>
          <p:cNvGraphicFramePr>
            <a:graphicFrameLocks noChangeAspect="1"/>
          </p:cNvGraphicFramePr>
          <p:nvPr/>
        </p:nvGraphicFramePr>
        <p:xfrm>
          <a:off x="3986213" y="1223963"/>
          <a:ext cx="2386012" cy="552450"/>
        </p:xfrm>
        <a:graphic>
          <a:graphicData uri="http://schemas.openxmlformats.org/presentationml/2006/ole">
            <mc:AlternateContent xmlns:mc="http://schemas.openxmlformats.org/markup-compatibility/2006">
              <mc:Choice xmlns:v="urn:schemas-microsoft-com:vml" Requires="v">
                <p:oleObj spid="_x0000_s244858" name="Equation" r:id="rId11" imgW="1041120" imgH="241200" progId="Equation.DSMT4">
                  <p:embed/>
                </p:oleObj>
              </mc:Choice>
              <mc:Fallback>
                <p:oleObj name="Equation" r:id="rId11" imgW="1041120" imgH="2412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213" y="1223963"/>
                        <a:ext cx="238601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7" name="Object 11"/>
          <p:cNvGraphicFramePr>
            <a:graphicFrameLocks noChangeAspect="1"/>
          </p:cNvGraphicFramePr>
          <p:nvPr/>
        </p:nvGraphicFramePr>
        <p:xfrm>
          <a:off x="2709863" y="2776538"/>
          <a:ext cx="4576762" cy="517525"/>
        </p:xfrm>
        <a:graphic>
          <a:graphicData uri="http://schemas.openxmlformats.org/presentationml/2006/ole">
            <mc:AlternateContent xmlns:mc="http://schemas.openxmlformats.org/markup-compatibility/2006">
              <mc:Choice xmlns:v="urn:schemas-microsoft-com:vml" Requires="v">
                <p:oleObj spid="_x0000_s244859" name="Equation" r:id="rId13" imgW="2019240" imgH="228600" progId="Equation.DSMT4">
                  <p:embed/>
                </p:oleObj>
              </mc:Choice>
              <mc:Fallback>
                <p:oleObj name="Equation" r:id="rId13" imgW="2019240" imgH="228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9863" y="2776538"/>
                        <a:ext cx="45767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8" name="Object 12"/>
          <p:cNvGraphicFramePr>
            <a:graphicFrameLocks noChangeAspect="1"/>
          </p:cNvGraphicFramePr>
          <p:nvPr/>
        </p:nvGraphicFramePr>
        <p:xfrm>
          <a:off x="2452688" y="3833813"/>
          <a:ext cx="5629275" cy="633412"/>
        </p:xfrm>
        <a:graphic>
          <a:graphicData uri="http://schemas.openxmlformats.org/presentationml/2006/ole">
            <mc:AlternateContent xmlns:mc="http://schemas.openxmlformats.org/markup-compatibility/2006">
              <mc:Choice xmlns:v="urn:schemas-microsoft-com:vml" Requires="v">
                <p:oleObj spid="_x0000_s244860" name="Equation" r:id="rId15" imgW="2260440" imgH="253800" progId="Equation.DSMT4">
                  <p:embed/>
                </p:oleObj>
              </mc:Choice>
              <mc:Fallback>
                <p:oleObj name="Equation" r:id="rId15" imgW="2260440" imgH="2538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52688" y="3833813"/>
                        <a:ext cx="5629275"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244744"/>
                                        </p:tgtEl>
                                      </p:cBhvr>
                                    </p:animEffect>
                                    <p:set>
                                      <p:cBhvr>
                                        <p:cTn id="7" dur="1" fill="hold">
                                          <p:stCondLst>
                                            <p:cond delay="499"/>
                                          </p:stCondLst>
                                        </p:cTn>
                                        <p:tgtEl>
                                          <p:spTgt spid="244744"/>
                                        </p:tgtEl>
                                        <p:attrNameLst>
                                          <p:attrName>style.visibility</p:attrName>
                                        </p:attrNameLst>
                                      </p:cBhvr>
                                      <p:to>
                                        <p:strVal val="hidden"/>
                                      </p:to>
                                    </p:se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44748"/>
                                        </p:tgtEl>
                                        <p:attrNameLst>
                                          <p:attrName>style.visibility</p:attrName>
                                        </p:attrNameLst>
                                      </p:cBhvr>
                                      <p:to>
                                        <p:strVal val="visible"/>
                                      </p:to>
                                    </p:set>
                                    <p:animEffect transition="in" filter="blinds(horizontal)">
                                      <p:cBhvr>
                                        <p:cTn id="11" dur="500"/>
                                        <p:tgtEl>
                                          <p:spTgt spid="244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3" name="Rectangle 9"/>
          <p:cNvSpPr>
            <a:spLocks noGrp="1" noChangeArrowheads="1"/>
          </p:cNvSpPr>
          <p:nvPr>
            <p:ph type="title"/>
          </p:nvPr>
        </p:nvSpPr>
        <p:spPr/>
        <p:txBody>
          <a:bodyPr/>
          <a:lstStyle/>
          <a:p>
            <a:r>
              <a:rPr lang="en-US" altLang="zh-CN" sz="2800" smtClean="0"/>
              <a:t>10.4 </a:t>
            </a:r>
            <a:r>
              <a:rPr lang="zh-CN" altLang="en-US" sz="2800" smtClean="0"/>
              <a:t>正弦稳态的叠加</a:t>
            </a:r>
          </a:p>
        </p:txBody>
      </p:sp>
      <p:sp>
        <p:nvSpPr>
          <p:cNvPr id="246787" name="Rectangle 3"/>
          <p:cNvSpPr>
            <a:spLocks noGrp="1" noChangeArrowheads="1"/>
          </p:cNvSpPr>
          <p:nvPr>
            <p:ph type="body" sz="half" idx="1"/>
          </p:nvPr>
        </p:nvSpPr>
        <p:spPr>
          <a:xfrm>
            <a:off x="895350" y="3535363"/>
            <a:ext cx="7232650" cy="854075"/>
          </a:xfrm>
        </p:spPr>
        <p:txBody>
          <a:bodyPr/>
          <a:lstStyle/>
          <a:p>
            <a:pPr marL="0" indent="0">
              <a:lnSpc>
                <a:spcPct val="95000"/>
              </a:lnSpc>
            </a:pPr>
            <a:r>
              <a:rPr kumimoji="1" lang="zh-CN" altLang="en-US" b="1" smtClean="0"/>
              <a:t>根据叠加定理</a:t>
            </a:r>
            <a:r>
              <a:rPr kumimoji="1" lang="en-US" altLang="zh-CN" b="1" smtClean="0"/>
              <a:t>, </a:t>
            </a:r>
            <a:r>
              <a:rPr kumimoji="1" lang="zh-CN" altLang="en-US" b="1" smtClean="0"/>
              <a:t>输出电压为</a:t>
            </a:r>
            <a:r>
              <a:rPr kumimoji="1" lang="en-US" altLang="zh-CN" b="1" smtClean="0"/>
              <a:t>:</a:t>
            </a:r>
            <a:r>
              <a:rPr kumimoji="1" lang="en-US" altLang="zh-CN" sz="3200" smtClean="0"/>
              <a:t></a:t>
            </a:r>
          </a:p>
          <a:p>
            <a:pPr marL="0" indent="0">
              <a:lnSpc>
                <a:spcPct val="95000"/>
              </a:lnSpc>
            </a:pPr>
            <a:r>
              <a:rPr kumimoji="1" lang="en-US" altLang="zh-CN" sz="1600" smtClean="0"/>
              <a:t>            </a:t>
            </a:r>
            <a:endParaRPr kumimoji="1" lang="zh-CN" altLang="en-US" sz="1600" smtClean="0"/>
          </a:p>
        </p:txBody>
      </p:sp>
      <p:graphicFrame>
        <p:nvGraphicFramePr>
          <p:cNvPr id="246789" name="Object 5"/>
          <p:cNvGraphicFramePr>
            <a:graphicFrameLocks noGrp="1" noChangeAspect="1"/>
          </p:cNvGraphicFramePr>
          <p:nvPr>
            <p:ph sz="quarter" idx="2"/>
          </p:nvPr>
        </p:nvGraphicFramePr>
        <p:xfrm>
          <a:off x="2006600" y="1824038"/>
          <a:ext cx="4905375" cy="661987"/>
        </p:xfrm>
        <a:graphic>
          <a:graphicData uri="http://schemas.openxmlformats.org/presentationml/2006/ole">
            <mc:AlternateContent xmlns:mc="http://schemas.openxmlformats.org/markup-compatibility/2006">
              <mc:Choice xmlns:v="urn:schemas-microsoft-com:vml" Requires="v">
                <p:oleObj spid="_x0000_s246872" name="Equation" r:id="rId3" imgW="1879560" imgH="253800" progId="Equation.DSMT4">
                  <p:embed/>
                </p:oleObj>
              </mc:Choice>
              <mc:Fallback>
                <p:oleObj name="Equation" r:id="rId3" imgW="187956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824038"/>
                        <a:ext cx="4905375"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88" name="Object 4"/>
          <p:cNvGraphicFramePr>
            <a:graphicFrameLocks noChangeAspect="1"/>
          </p:cNvGraphicFramePr>
          <p:nvPr/>
        </p:nvGraphicFramePr>
        <p:xfrm>
          <a:off x="2006600" y="1103313"/>
          <a:ext cx="2116138" cy="568325"/>
        </p:xfrm>
        <a:graphic>
          <a:graphicData uri="http://schemas.openxmlformats.org/presentationml/2006/ole">
            <mc:AlternateContent xmlns:mc="http://schemas.openxmlformats.org/markup-compatibility/2006">
              <mc:Choice xmlns:v="urn:schemas-microsoft-com:vml" Requires="v">
                <p:oleObj spid="_x0000_s246873" name="Equation" r:id="rId5" imgW="850680" imgH="228600" progId="Equation.DSMT4">
                  <p:embed/>
                </p:oleObj>
              </mc:Choice>
              <mc:Fallback>
                <p:oleObj name="Equation" r:id="rId5" imgW="85068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600" y="1103313"/>
                        <a:ext cx="2116138"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2" name="Object 8"/>
          <p:cNvGraphicFramePr>
            <a:graphicFrameLocks noGrp="1" noChangeAspect="1"/>
          </p:cNvGraphicFramePr>
          <p:nvPr>
            <p:ph sz="quarter" idx="3"/>
          </p:nvPr>
        </p:nvGraphicFramePr>
        <p:xfrm>
          <a:off x="2006600" y="2633663"/>
          <a:ext cx="5807075" cy="676275"/>
        </p:xfrm>
        <a:graphic>
          <a:graphicData uri="http://schemas.openxmlformats.org/presentationml/2006/ole">
            <mc:AlternateContent xmlns:mc="http://schemas.openxmlformats.org/markup-compatibility/2006">
              <mc:Choice xmlns:v="urn:schemas-microsoft-com:vml" Requires="v">
                <p:oleObj spid="_x0000_s246874" name="Equation" r:id="rId7" imgW="2184120" imgH="253800" progId="Equation.DSMT4">
                  <p:embed/>
                </p:oleObj>
              </mc:Choice>
              <mc:Fallback>
                <p:oleObj name="Equation" r:id="rId7" imgW="2184120" imgH="253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600" y="2633663"/>
                        <a:ext cx="58070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5" name="Object 11"/>
          <p:cNvGraphicFramePr>
            <a:graphicFrameLocks noChangeAspect="1"/>
          </p:cNvGraphicFramePr>
          <p:nvPr/>
        </p:nvGraphicFramePr>
        <p:xfrm>
          <a:off x="682625" y="4433888"/>
          <a:ext cx="8461375" cy="1200150"/>
        </p:xfrm>
        <a:graphic>
          <a:graphicData uri="http://schemas.openxmlformats.org/presentationml/2006/ole">
            <mc:AlternateContent xmlns:mc="http://schemas.openxmlformats.org/markup-compatibility/2006">
              <mc:Choice xmlns:v="urn:schemas-microsoft-com:vml" Requires="v">
                <p:oleObj spid="_x0000_s246875" name="Equation" r:id="rId9" imgW="3225600" imgH="457200" progId="Equation.DSMT4">
                  <p:embed/>
                </p:oleObj>
              </mc:Choice>
              <mc:Fallback>
                <p:oleObj name="Equation" r:id="rId9" imgW="3225600" imgH="457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625" y="4433888"/>
                        <a:ext cx="846137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6" name="Object 12"/>
          <p:cNvGraphicFramePr>
            <a:graphicFrameLocks noChangeAspect="1"/>
          </p:cNvGraphicFramePr>
          <p:nvPr/>
        </p:nvGraphicFramePr>
        <p:xfrm>
          <a:off x="701675" y="4433888"/>
          <a:ext cx="8461375" cy="1200150"/>
        </p:xfrm>
        <a:graphic>
          <a:graphicData uri="http://schemas.openxmlformats.org/presentationml/2006/ole">
            <mc:AlternateContent xmlns:mc="http://schemas.openxmlformats.org/markup-compatibility/2006">
              <mc:Choice xmlns:v="urn:schemas-microsoft-com:vml" Requires="v">
                <p:oleObj spid="_x0000_s246876" name="Equation" r:id="rId11" imgW="3225600" imgH="457200" progId="Equation.DSMT4">
                  <p:embed/>
                </p:oleObj>
              </mc:Choice>
              <mc:Fallback>
                <p:oleObj name="Equation" r:id="rId11" imgW="3225600" imgH="4572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675" y="4433888"/>
                        <a:ext cx="846137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blinds(horizontal)">
                                      <p:cBhvr>
                                        <p:cTn id="7" dur="500"/>
                                        <p:tgtEl>
                                          <p:spTgt spid="24678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46789"/>
                                        </p:tgtEl>
                                        <p:attrNameLst>
                                          <p:attrName>style.visibility</p:attrName>
                                        </p:attrNameLst>
                                      </p:cBhvr>
                                      <p:to>
                                        <p:strVal val="visible"/>
                                      </p:to>
                                    </p:set>
                                    <p:animEffect transition="in" filter="blinds(horizontal)">
                                      <p:cBhvr>
                                        <p:cTn id="11" dur="500"/>
                                        <p:tgtEl>
                                          <p:spTgt spid="246789"/>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46792"/>
                                        </p:tgtEl>
                                        <p:attrNameLst>
                                          <p:attrName>style.visibility</p:attrName>
                                        </p:attrNameLst>
                                      </p:cBhvr>
                                      <p:to>
                                        <p:strVal val="visible"/>
                                      </p:to>
                                    </p:set>
                                    <p:animEffect transition="in" filter="blinds(horizontal)">
                                      <p:cBhvr>
                                        <p:cTn id="15" dur="500"/>
                                        <p:tgtEl>
                                          <p:spTgt spid="24679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6787">
                                            <p:txEl>
                                              <p:pRg st="0" end="0"/>
                                            </p:txEl>
                                          </p:spTgt>
                                        </p:tgtEl>
                                        <p:attrNameLst>
                                          <p:attrName>style.visibility</p:attrName>
                                        </p:attrNameLst>
                                      </p:cBhvr>
                                      <p:to>
                                        <p:strVal val="visible"/>
                                      </p:to>
                                    </p:set>
                                    <p:animEffect transition="in" filter="blinds(horizontal)">
                                      <p:cBhvr>
                                        <p:cTn id="20" dur="500"/>
                                        <p:tgtEl>
                                          <p:spTgt spid="246787">
                                            <p:txEl>
                                              <p:pRg st="0" end="0"/>
                                            </p:txEl>
                                          </p:spTgt>
                                        </p:tgtEl>
                                      </p:cBhvr>
                                    </p:animEffect>
                                  </p:childTnLst>
                                </p:cTn>
                              </p:par>
                            </p:childTnLst>
                          </p:cTn>
                        </p:par>
                        <p:par>
                          <p:cTn id="21" fill="hold" nodeType="afterGroup">
                            <p:stCondLst>
                              <p:cond delay="500"/>
                            </p:stCondLst>
                            <p:childTnLst>
                              <p:par>
                                <p:cTn id="22" presetID="26" presetClass="entr" presetSubtype="0" fill="hold" nodeType="afterEffect">
                                  <p:stCondLst>
                                    <p:cond delay="0"/>
                                  </p:stCondLst>
                                  <p:childTnLst>
                                    <p:set>
                                      <p:cBhvr>
                                        <p:cTn id="23" dur="1" fill="hold">
                                          <p:stCondLst>
                                            <p:cond delay="0"/>
                                          </p:stCondLst>
                                        </p:cTn>
                                        <p:tgtEl>
                                          <p:spTgt spid="246795"/>
                                        </p:tgtEl>
                                        <p:attrNameLst>
                                          <p:attrName>style.visibility</p:attrName>
                                        </p:attrNameLst>
                                      </p:cBhvr>
                                      <p:to>
                                        <p:strVal val="visible"/>
                                      </p:to>
                                    </p:set>
                                    <p:animEffect transition="in" filter="wipe(down)">
                                      <p:cBhvr>
                                        <p:cTn id="24" dur="580">
                                          <p:stCondLst>
                                            <p:cond delay="0"/>
                                          </p:stCondLst>
                                        </p:cTn>
                                        <p:tgtEl>
                                          <p:spTgt spid="246795"/>
                                        </p:tgtEl>
                                      </p:cBhvr>
                                    </p:animEffect>
                                    <p:anim calcmode="lin" valueType="num">
                                      <p:cBhvr>
                                        <p:cTn id="25" dur="1822" tmFilter="0,0; 0.14,0.36; 0.43,0.73; 0.71,0.91; 1.0,1.0">
                                          <p:stCondLst>
                                            <p:cond delay="0"/>
                                          </p:stCondLst>
                                        </p:cTn>
                                        <p:tgtEl>
                                          <p:spTgt spid="24679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4679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4679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4679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46795"/>
                                        </p:tgtEl>
                                        <p:attrNameLst>
                                          <p:attrName>ppt_y</p:attrName>
                                        </p:attrNameLst>
                                      </p:cBhvr>
                                      <p:tavLst>
                                        <p:tav tm="0" fmla="#ppt_y-sin(pi*$)/81">
                                          <p:val>
                                            <p:fltVal val="0"/>
                                          </p:val>
                                        </p:tav>
                                        <p:tav tm="100000">
                                          <p:val>
                                            <p:fltVal val="1"/>
                                          </p:val>
                                        </p:tav>
                                      </p:tavLst>
                                    </p:anim>
                                    <p:animScale>
                                      <p:cBhvr>
                                        <p:cTn id="30" dur="26">
                                          <p:stCondLst>
                                            <p:cond delay="650"/>
                                          </p:stCondLst>
                                        </p:cTn>
                                        <p:tgtEl>
                                          <p:spTgt spid="246795"/>
                                        </p:tgtEl>
                                      </p:cBhvr>
                                      <p:to x="100000" y="60000"/>
                                    </p:animScale>
                                    <p:animScale>
                                      <p:cBhvr>
                                        <p:cTn id="31" dur="166" decel="50000">
                                          <p:stCondLst>
                                            <p:cond delay="676"/>
                                          </p:stCondLst>
                                        </p:cTn>
                                        <p:tgtEl>
                                          <p:spTgt spid="246795"/>
                                        </p:tgtEl>
                                      </p:cBhvr>
                                      <p:to x="100000" y="100000"/>
                                    </p:animScale>
                                    <p:animScale>
                                      <p:cBhvr>
                                        <p:cTn id="32" dur="26">
                                          <p:stCondLst>
                                            <p:cond delay="1312"/>
                                          </p:stCondLst>
                                        </p:cTn>
                                        <p:tgtEl>
                                          <p:spTgt spid="246795"/>
                                        </p:tgtEl>
                                      </p:cBhvr>
                                      <p:to x="100000" y="80000"/>
                                    </p:animScale>
                                    <p:animScale>
                                      <p:cBhvr>
                                        <p:cTn id="33" dur="166" decel="50000">
                                          <p:stCondLst>
                                            <p:cond delay="1338"/>
                                          </p:stCondLst>
                                        </p:cTn>
                                        <p:tgtEl>
                                          <p:spTgt spid="246795"/>
                                        </p:tgtEl>
                                      </p:cBhvr>
                                      <p:to x="100000" y="100000"/>
                                    </p:animScale>
                                    <p:animScale>
                                      <p:cBhvr>
                                        <p:cTn id="34" dur="26">
                                          <p:stCondLst>
                                            <p:cond delay="1642"/>
                                          </p:stCondLst>
                                        </p:cTn>
                                        <p:tgtEl>
                                          <p:spTgt spid="246795"/>
                                        </p:tgtEl>
                                      </p:cBhvr>
                                      <p:to x="100000" y="90000"/>
                                    </p:animScale>
                                    <p:animScale>
                                      <p:cBhvr>
                                        <p:cTn id="35" dur="166" decel="50000">
                                          <p:stCondLst>
                                            <p:cond delay="1668"/>
                                          </p:stCondLst>
                                        </p:cTn>
                                        <p:tgtEl>
                                          <p:spTgt spid="246795"/>
                                        </p:tgtEl>
                                      </p:cBhvr>
                                      <p:to x="100000" y="100000"/>
                                    </p:animScale>
                                    <p:animScale>
                                      <p:cBhvr>
                                        <p:cTn id="36" dur="26">
                                          <p:stCondLst>
                                            <p:cond delay="1808"/>
                                          </p:stCondLst>
                                        </p:cTn>
                                        <p:tgtEl>
                                          <p:spTgt spid="246795"/>
                                        </p:tgtEl>
                                      </p:cBhvr>
                                      <p:to x="100000" y="95000"/>
                                    </p:animScale>
                                    <p:animScale>
                                      <p:cBhvr>
                                        <p:cTn id="37" dur="166" decel="50000">
                                          <p:stCondLst>
                                            <p:cond delay="1834"/>
                                          </p:stCondLst>
                                        </p:cTn>
                                        <p:tgtEl>
                                          <p:spTgt spid="246795"/>
                                        </p:tgtEl>
                                      </p:cBhvr>
                                      <p:to x="100000" y="100000"/>
                                    </p:animScale>
                                  </p:childTnLst>
                                </p:cTn>
                              </p:par>
                            </p:childTnLst>
                          </p:cTn>
                        </p:par>
                        <p:par>
                          <p:cTn id="38" fill="hold" nodeType="afterGroup">
                            <p:stCondLst>
                              <p:cond delay="2500"/>
                            </p:stCondLst>
                            <p:childTnLst>
                              <p:par>
                                <p:cTn id="39" presetID="9" presetClass="exit" presetSubtype="0" fill="hold" nodeType="afterEffect">
                                  <p:stCondLst>
                                    <p:cond delay="0"/>
                                  </p:stCondLst>
                                  <p:childTnLst>
                                    <p:animEffect transition="out" filter="dissolve">
                                      <p:cBhvr>
                                        <p:cTn id="40" dur="500"/>
                                        <p:tgtEl>
                                          <p:spTgt spid="246795"/>
                                        </p:tgtEl>
                                      </p:cBhvr>
                                    </p:animEffect>
                                    <p:set>
                                      <p:cBhvr>
                                        <p:cTn id="41" dur="1" fill="hold">
                                          <p:stCondLst>
                                            <p:cond delay="499"/>
                                          </p:stCondLst>
                                        </p:cTn>
                                        <p:tgtEl>
                                          <p:spTgt spid="246795"/>
                                        </p:tgtEl>
                                        <p:attrNameLst>
                                          <p:attrName>style.visibility</p:attrName>
                                        </p:attrNameLst>
                                      </p:cBhvr>
                                      <p:to>
                                        <p:strVal val="hidden"/>
                                      </p:to>
                                    </p:set>
                                  </p:childTnLst>
                                </p:cTn>
                              </p:par>
                              <p:par>
                                <p:cTn id="42" presetID="3" presetClass="entr" presetSubtype="10" fill="hold" nodeType="withEffect">
                                  <p:stCondLst>
                                    <p:cond delay="0"/>
                                  </p:stCondLst>
                                  <p:childTnLst>
                                    <p:set>
                                      <p:cBhvr>
                                        <p:cTn id="43" dur="1" fill="hold">
                                          <p:stCondLst>
                                            <p:cond delay="0"/>
                                          </p:stCondLst>
                                        </p:cTn>
                                        <p:tgtEl>
                                          <p:spTgt spid="246796"/>
                                        </p:tgtEl>
                                        <p:attrNameLst>
                                          <p:attrName>style.visibility</p:attrName>
                                        </p:attrNameLst>
                                      </p:cBhvr>
                                      <p:to>
                                        <p:strVal val="visible"/>
                                      </p:to>
                                    </p:set>
                                    <p:animEffect transition="in" filter="blinds(horizontal)">
                                      <p:cBhvr>
                                        <p:cTn id="44" dur="500"/>
                                        <p:tgtEl>
                                          <p:spTgt spid="246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p>
        </p:txBody>
      </p:sp>
      <p:sp>
        <p:nvSpPr>
          <p:cNvPr id="249860" name="Rectangle 4"/>
          <p:cNvSpPr>
            <a:spLocks noChangeArrowheads="1"/>
          </p:cNvSpPr>
          <p:nvPr/>
        </p:nvSpPr>
        <p:spPr bwMode="auto">
          <a:xfrm>
            <a:off x="835025" y="863600"/>
            <a:ext cx="8147050"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5000"/>
              </a:lnSpc>
              <a:spcBef>
                <a:spcPct val="50000"/>
              </a:spcBef>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、瞬时功率：</a:t>
            </a:r>
          </a:p>
          <a:p>
            <a:pPr algn="l" eaLnBrk="1" hangingPunct="1">
              <a:lnSpc>
                <a:spcPct val="115000"/>
              </a:lnSpc>
              <a:spcBef>
                <a:spcPct val="50000"/>
              </a:spcBef>
            </a:pPr>
            <a:r>
              <a:rPr kumimoji="1" lang="zh-CN" altLang="en-US" sz="2800">
                <a:latin typeface="Times New Roman" panose="02020603050405020304" pitchFamily="18" charset="0"/>
              </a:rPr>
              <a:t>    </a:t>
            </a:r>
            <a:r>
              <a:rPr kumimoji="1" lang="zh-CN" altLang="en-US" sz="2400" b="1">
                <a:latin typeface="Times New Roman" panose="02020603050405020304" pitchFamily="18" charset="0"/>
              </a:rPr>
              <a:t>如图所示的电路</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由叠加定理知</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通过电阻</a:t>
            </a:r>
            <a:r>
              <a:rPr kumimoji="1" lang="en-US" altLang="zh-CN" sz="2400" b="1">
                <a:latin typeface="Times New Roman" panose="02020603050405020304" pitchFamily="18" charset="0"/>
              </a:rPr>
              <a:t>R</a:t>
            </a:r>
            <a:r>
              <a:rPr kumimoji="1" lang="zh-CN" altLang="en-US" sz="2400" b="1">
                <a:latin typeface="Times New Roman" panose="02020603050405020304" pitchFamily="18" charset="0"/>
              </a:rPr>
              <a:t>的电流</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是电源</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S1</a:t>
            </a:r>
            <a:r>
              <a:rPr kumimoji="1" lang="zh-CN" altLang="en-US" sz="2400" b="1">
                <a:latin typeface="Times New Roman" panose="02020603050405020304" pitchFamily="18" charset="0"/>
              </a:rPr>
              <a:t>与</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S2</a:t>
            </a:r>
            <a:r>
              <a:rPr kumimoji="1" lang="zh-CN" altLang="en-US" sz="2400" b="1">
                <a:latin typeface="Times New Roman" panose="02020603050405020304" pitchFamily="18" charset="0"/>
              </a:rPr>
              <a:t>单独作用产生的电流</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与</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的叠加</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即</a:t>
            </a:r>
            <a:r>
              <a:rPr kumimoji="1" lang="zh-CN" altLang="en-US" sz="2800">
                <a:latin typeface="Times New Roman" panose="02020603050405020304" pitchFamily="18" charset="0"/>
              </a:rPr>
              <a:t></a:t>
            </a:r>
          </a:p>
          <a:p>
            <a:pPr algn="l" eaLnBrk="1" hangingPunct="1">
              <a:lnSpc>
                <a:spcPct val="115000"/>
              </a:lnSpc>
              <a:spcBef>
                <a:spcPct val="50000"/>
              </a:spcBef>
            </a:pPr>
            <a:r>
              <a:rPr kumimoji="1" lang="zh-CN" altLang="en-US" sz="2800">
                <a:latin typeface="Times New Roman" panose="02020603050405020304" pitchFamily="18" charset="0"/>
              </a:rPr>
              <a:t>    </a:t>
            </a:r>
            <a:r>
              <a:rPr kumimoji="1" lang="en-US" altLang="zh-CN" sz="2400" b="1">
                <a:latin typeface="Times New Roman" panose="02020603050405020304" pitchFamily="18" charset="0"/>
              </a:rPr>
              <a:t>i(t) = 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p>
          <a:p>
            <a:pPr algn="l" eaLnBrk="1" hangingPunct="1">
              <a:lnSpc>
                <a:spcPct val="115000"/>
              </a:lnSpc>
              <a:spcBef>
                <a:spcPct val="50000"/>
              </a:spcBef>
            </a:pPr>
            <a:r>
              <a:rPr kumimoji="1" lang="zh-CN" altLang="en-US" sz="2400" b="1">
                <a:latin typeface="Times New Roman" panose="02020603050405020304" pitchFamily="18" charset="0"/>
              </a:rPr>
              <a:t>电阻吸收的瞬时功率</a:t>
            </a:r>
            <a:r>
              <a:rPr kumimoji="1" lang="zh-CN" altLang="en-US" sz="2800">
                <a:latin typeface="Times New Roman" panose="02020603050405020304" pitchFamily="18" charset="0"/>
              </a:rPr>
              <a:t></a:t>
            </a:r>
          </a:p>
          <a:p>
            <a:pPr algn="just" eaLnBrk="1" hangingPunct="1">
              <a:lnSpc>
                <a:spcPct val="115000"/>
              </a:lnSpc>
              <a:spcBef>
                <a:spcPct val="50000"/>
              </a:spcBef>
            </a:pPr>
            <a:r>
              <a:rPr kumimoji="1" lang="en-US" altLang="zh-CN" sz="2400" b="1">
                <a:latin typeface="Times New Roman" panose="02020603050405020304" pitchFamily="18" charset="0"/>
              </a:rPr>
              <a:t>p(t) = R[i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r>
              <a:rPr kumimoji="1" lang="en-US" altLang="zh-CN" sz="2400" b="1" baseline="30000">
                <a:latin typeface="Times New Roman" panose="02020603050405020304" pitchFamily="18" charset="0"/>
              </a:rPr>
              <a:t>2</a:t>
            </a:r>
            <a:r>
              <a:rPr kumimoji="1" lang="en-US" altLang="zh-CN" sz="2400" b="1">
                <a:latin typeface="Times New Roman" panose="02020603050405020304" pitchFamily="18" charset="0"/>
              </a:rPr>
              <a:t> </a:t>
            </a:r>
          </a:p>
          <a:p>
            <a:pPr algn="just" eaLnBrk="1" hangingPunct="1">
              <a:lnSpc>
                <a:spcPct val="115000"/>
              </a:lnSpc>
              <a:spcBef>
                <a:spcPct val="50000"/>
              </a:spcBef>
            </a:pPr>
            <a:r>
              <a:rPr kumimoji="1" lang="en-US" altLang="zh-CN" sz="2400" b="1">
                <a:latin typeface="Times New Roman" panose="02020603050405020304" pitchFamily="18" charset="0"/>
              </a:rPr>
              <a:t>=R[i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a:t>
            </a:r>
            <a:r>
              <a:rPr kumimoji="1" lang="en-US" altLang="zh-CN" sz="2400" b="1" baseline="30000">
                <a:latin typeface="Times New Roman" panose="02020603050405020304" pitchFamily="18" charset="0"/>
              </a:rPr>
              <a:t>2</a:t>
            </a:r>
            <a:r>
              <a:rPr kumimoji="1" lang="en-US" altLang="zh-CN" sz="2400" b="1">
                <a:latin typeface="Times New Roman" panose="02020603050405020304" pitchFamily="18" charset="0"/>
              </a:rPr>
              <a:t>+R[i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r>
              <a:rPr kumimoji="1" lang="en-US" altLang="zh-CN" sz="2400" b="1" baseline="30000">
                <a:latin typeface="Times New Roman" panose="02020603050405020304" pitchFamily="18" charset="0"/>
              </a:rPr>
              <a:t>2</a:t>
            </a:r>
            <a:r>
              <a:rPr kumimoji="1" lang="en-US" altLang="zh-CN" sz="2400" b="1">
                <a:latin typeface="Times New Roman" panose="02020603050405020304" pitchFamily="18" charset="0"/>
              </a:rPr>
              <a:t>+2R 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p>
          <a:p>
            <a:pPr algn="just" eaLnBrk="1" hangingPunct="1">
              <a:lnSpc>
                <a:spcPct val="115000"/>
              </a:lnSpc>
              <a:spcBef>
                <a:spcPct val="50000"/>
              </a:spcBef>
            </a:pPr>
            <a:r>
              <a:rPr kumimoji="1" lang="en-US" altLang="zh-CN" sz="2400" b="1">
                <a:latin typeface="Times New Roman" panose="02020603050405020304" pitchFamily="18" charset="0"/>
              </a:rPr>
              <a:t>=p</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(t)+p</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(t)+2R 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r>
              <a:rPr kumimoji="1" lang="en-US" altLang="zh-CN" sz="2800">
                <a:latin typeface="Times New Roman" panose="02020603050405020304" pitchFamily="18" charset="0"/>
              </a:rPr>
              <a:t></a:t>
            </a:r>
          </a:p>
        </p:txBody>
      </p:sp>
      <p:graphicFrame>
        <p:nvGraphicFramePr>
          <p:cNvPr id="249862" name="Object 6"/>
          <p:cNvGraphicFramePr>
            <a:graphicFrameLocks noGrp="1" noChangeAspect="1"/>
          </p:cNvGraphicFramePr>
          <p:nvPr>
            <p:ph idx="1"/>
          </p:nvPr>
        </p:nvGraphicFramePr>
        <p:xfrm>
          <a:off x="5238750" y="2528888"/>
          <a:ext cx="3248025" cy="3509962"/>
        </p:xfrm>
        <a:graphic>
          <a:graphicData uri="http://schemas.openxmlformats.org/presentationml/2006/ole">
            <mc:AlternateContent xmlns:mc="http://schemas.openxmlformats.org/markup-compatibility/2006">
              <mc:Choice xmlns:v="urn:schemas-microsoft-com:vml" Requires="v">
                <p:oleObj spid="_x0000_s249879" name="Visio" r:id="rId3" imgW="2031797" imgH="2194927" progId="Visio.Drawing.11">
                  <p:embed/>
                </p:oleObj>
              </mc:Choice>
              <mc:Fallback>
                <p:oleObj name="Visio" r:id="rId3" imgW="2031797" imgH="219492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2528888"/>
                        <a:ext cx="3248025" cy="350996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49860">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p>
        </p:txBody>
      </p:sp>
      <p:sp>
        <p:nvSpPr>
          <p:cNvPr id="251908" name="Text Box 4"/>
          <p:cNvSpPr txBox="1">
            <a:spLocks noChangeArrowheads="1"/>
          </p:cNvSpPr>
          <p:nvPr/>
        </p:nvSpPr>
        <p:spPr bwMode="auto">
          <a:xfrm>
            <a:off x="892175" y="1903413"/>
            <a:ext cx="3905250"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式中，</a:t>
            </a:r>
            <a:r>
              <a:rPr kumimoji="1" lang="en-US" altLang="zh-CN" sz="2400" b="1">
                <a:latin typeface="Times New Roman" panose="02020603050405020304" pitchFamily="18" charset="0"/>
              </a:rPr>
              <a:t>p</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 Ri</a:t>
            </a:r>
            <a:r>
              <a:rPr kumimoji="1" lang="en-US" altLang="zh-CN" sz="2400" b="1" baseline="30000">
                <a:latin typeface="Times New Roman" panose="02020603050405020304" pitchFamily="18" charset="0"/>
              </a:rPr>
              <a:t>2</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p</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 = Ri</a:t>
            </a:r>
            <a:r>
              <a:rPr kumimoji="1" lang="en-US" altLang="zh-CN" sz="2400" b="1" baseline="30000">
                <a:latin typeface="Times New Roman" panose="02020603050405020304" pitchFamily="18" charset="0"/>
              </a:rPr>
              <a:t>2</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 </a:t>
            </a:r>
            <a:r>
              <a:rPr kumimoji="1" lang="zh-CN" altLang="en-US" sz="2400" b="1">
                <a:latin typeface="Times New Roman" panose="02020603050405020304" pitchFamily="18" charset="0"/>
              </a:rPr>
              <a:t>分别为</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S1</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S2</a:t>
            </a:r>
            <a:r>
              <a:rPr kumimoji="1" lang="zh-CN" altLang="en-US" sz="2400" b="1">
                <a:latin typeface="Times New Roman" panose="02020603050405020304" pitchFamily="18" charset="0"/>
              </a:rPr>
              <a:t>单独作用时电阻吸收的瞬时功率。 </a:t>
            </a:r>
          </a:p>
          <a:p>
            <a:pPr algn="just" eaLnBrk="1" hangingPunct="1">
              <a:lnSpc>
                <a:spcPct val="130000"/>
              </a:lnSpc>
              <a:spcBef>
                <a:spcPct val="50000"/>
              </a:spcBef>
            </a:pPr>
            <a:r>
              <a:rPr kumimoji="1" lang="zh-CN" altLang="en-US" sz="2400" b="1">
                <a:latin typeface="Times New Roman" panose="02020603050405020304" pitchFamily="18" charset="0"/>
              </a:rPr>
              <a:t>     一般对所有的时间</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(t)≠0, </a:t>
            </a:r>
            <a:r>
              <a:rPr kumimoji="1" lang="zh-CN" altLang="en-US" sz="2400" b="1">
                <a:latin typeface="Times New Roman" panose="02020603050405020304" pitchFamily="18" charset="0"/>
              </a:rPr>
              <a:t>故</a:t>
            </a:r>
            <a:r>
              <a:rPr kumimoji="1" lang="en-US" altLang="zh-CN" sz="2400" b="1">
                <a:latin typeface="Times New Roman" panose="02020603050405020304" pitchFamily="18" charset="0"/>
              </a:rPr>
              <a:t>p(t) ≠ p</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 p</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 </a:t>
            </a:r>
            <a:r>
              <a:rPr kumimoji="1" lang="zh-CN" altLang="en-US" sz="2400" b="1">
                <a:latin typeface="Times New Roman" panose="02020603050405020304" pitchFamily="18" charset="0"/>
              </a:rPr>
              <a:t>即</a:t>
            </a:r>
            <a:r>
              <a:rPr kumimoji="1" lang="zh-CN" altLang="en-US" sz="2400" b="1">
                <a:solidFill>
                  <a:srgbClr val="FF3300"/>
                </a:solidFill>
                <a:latin typeface="Times New Roman" panose="02020603050405020304" pitchFamily="18" charset="0"/>
              </a:rPr>
              <a:t>叠加定理不适用于计算瞬时功率。</a:t>
            </a:r>
            <a:r>
              <a:rPr kumimoji="1" lang="zh-CN" altLang="en-US" sz="2400">
                <a:solidFill>
                  <a:srgbClr val="FF3300"/>
                </a:solidFill>
                <a:latin typeface="Times New Roman" panose="02020603050405020304" pitchFamily="18" charset="0"/>
              </a:rPr>
              <a:t> </a:t>
            </a:r>
          </a:p>
          <a:p>
            <a:pPr algn="just" eaLnBrk="1" hangingPunct="1">
              <a:lnSpc>
                <a:spcPct val="130000"/>
              </a:lnSpc>
              <a:spcBef>
                <a:spcPct val="50000"/>
              </a:spcBef>
            </a:pPr>
            <a:r>
              <a:rPr kumimoji="1" lang="zh-CN" altLang="en-US" sz="2400">
                <a:latin typeface="Times New Roman" panose="02020603050405020304" pitchFamily="18" charset="0"/>
              </a:rPr>
              <a:t>         </a:t>
            </a:r>
          </a:p>
        </p:txBody>
      </p:sp>
      <p:sp>
        <p:nvSpPr>
          <p:cNvPr id="251909" name="Rectangle 5"/>
          <p:cNvSpPr>
            <a:spLocks noChangeArrowheads="1"/>
          </p:cNvSpPr>
          <p:nvPr/>
        </p:nvSpPr>
        <p:spPr bwMode="auto">
          <a:xfrm>
            <a:off x="1422400" y="1093788"/>
            <a:ext cx="7181850" cy="582612"/>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5000"/>
              </a:lnSpc>
              <a:spcBef>
                <a:spcPct val="50000"/>
              </a:spcBef>
            </a:pPr>
            <a:r>
              <a:rPr kumimoji="1" lang="en-US" altLang="zh-CN" sz="2800" b="1">
                <a:solidFill>
                  <a:srgbClr val="3333CC"/>
                </a:solidFill>
                <a:latin typeface="Times New Roman" panose="02020603050405020304" pitchFamily="18" charset="0"/>
              </a:rPr>
              <a:t>p(t) = R[i</a:t>
            </a:r>
            <a:r>
              <a:rPr kumimoji="1" lang="en-US" altLang="zh-CN" sz="2800" b="1" baseline="-25000">
                <a:solidFill>
                  <a:srgbClr val="3333CC"/>
                </a:solidFill>
                <a:latin typeface="Times New Roman" panose="02020603050405020304" pitchFamily="18" charset="0"/>
              </a:rPr>
              <a:t>1</a:t>
            </a:r>
            <a:r>
              <a:rPr kumimoji="1" lang="en-US" altLang="zh-CN" sz="2800" b="1">
                <a:solidFill>
                  <a:srgbClr val="3333CC"/>
                </a:solidFill>
                <a:latin typeface="Times New Roman" panose="02020603050405020304" pitchFamily="18" charset="0"/>
              </a:rPr>
              <a:t>(t)+ i</a:t>
            </a:r>
            <a:r>
              <a:rPr kumimoji="1" lang="en-US" altLang="zh-CN" sz="2800" b="1" baseline="-25000">
                <a:solidFill>
                  <a:srgbClr val="3333CC"/>
                </a:solidFill>
                <a:latin typeface="Times New Roman" panose="02020603050405020304" pitchFamily="18" charset="0"/>
              </a:rPr>
              <a:t>2</a:t>
            </a:r>
            <a:r>
              <a:rPr kumimoji="1" lang="en-US" altLang="zh-CN" sz="2800" b="1">
                <a:solidFill>
                  <a:srgbClr val="3333CC"/>
                </a:solidFill>
                <a:latin typeface="Times New Roman" panose="02020603050405020304" pitchFamily="18" charset="0"/>
              </a:rPr>
              <a:t>(t)]</a:t>
            </a:r>
            <a:r>
              <a:rPr kumimoji="1" lang="en-US" altLang="zh-CN" sz="2800" b="1" baseline="30000">
                <a:solidFill>
                  <a:srgbClr val="3333CC"/>
                </a:solidFill>
                <a:latin typeface="Times New Roman" panose="02020603050405020304" pitchFamily="18" charset="0"/>
              </a:rPr>
              <a:t>2 </a:t>
            </a:r>
            <a:r>
              <a:rPr kumimoji="1" lang="en-US" altLang="zh-CN" sz="2800" b="1">
                <a:solidFill>
                  <a:srgbClr val="3333CC"/>
                </a:solidFill>
                <a:latin typeface="Times New Roman" panose="02020603050405020304" pitchFamily="18" charset="0"/>
              </a:rPr>
              <a:t>= p</a:t>
            </a:r>
            <a:r>
              <a:rPr kumimoji="1" lang="en-US" altLang="zh-CN" sz="2800" b="1" baseline="-25000">
                <a:solidFill>
                  <a:srgbClr val="3333CC"/>
                </a:solidFill>
                <a:latin typeface="Times New Roman" panose="02020603050405020304" pitchFamily="18" charset="0"/>
              </a:rPr>
              <a:t>1</a:t>
            </a:r>
            <a:r>
              <a:rPr kumimoji="1" lang="en-US" altLang="zh-CN" sz="2800" b="1">
                <a:solidFill>
                  <a:srgbClr val="3333CC"/>
                </a:solidFill>
                <a:latin typeface="Times New Roman" panose="02020603050405020304" pitchFamily="18" charset="0"/>
              </a:rPr>
              <a:t>(t)+p</a:t>
            </a:r>
            <a:r>
              <a:rPr kumimoji="1" lang="en-US" altLang="zh-CN" sz="2800" b="1" baseline="-25000">
                <a:solidFill>
                  <a:srgbClr val="3333CC"/>
                </a:solidFill>
                <a:latin typeface="Times New Roman" panose="02020603050405020304" pitchFamily="18" charset="0"/>
              </a:rPr>
              <a:t>2</a:t>
            </a:r>
            <a:r>
              <a:rPr kumimoji="1" lang="en-US" altLang="zh-CN" sz="2800" b="1">
                <a:solidFill>
                  <a:srgbClr val="3333CC"/>
                </a:solidFill>
                <a:latin typeface="Times New Roman" panose="02020603050405020304" pitchFamily="18" charset="0"/>
              </a:rPr>
              <a:t>(t)+2Ri</a:t>
            </a:r>
            <a:r>
              <a:rPr kumimoji="1" lang="en-US" altLang="zh-CN" sz="2800" b="1" baseline="-25000">
                <a:solidFill>
                  <a:srgbClr val="3333CC"/>
                </a:solidFill>
                <a:latin typeface="Times New Roman" panose="02020603050405020304" pitchFamily="18" charset="0"/>
              </a:rPr>
              <a:t>1</a:t>
            </a:r>
            <a:r>
              <a:rPr kumimoji="1" lang="en-US" altLang="zh-CN" sz="2800" b="1">
                <a:solidFill>
                  <a:srgbClr val="3333CC"/>
                </a:solidFill>
                <a:latin typeface="Times New Roman" panose="02020603050405020304" pitchFamily="18" charset="0"/>
              </a:rPr>
              <a:t>(t) i</a:t>
            </a:r>
            <a:r>
              <a:rPr kumimoji="1" lang="en-US" altLang="zh-CN" sz="2800" b="1" baseline="-25000">
                <a:solidFill>
                  <a:srgbClr val="3333CC"/>
                </a:solidFill>
                <a:latin typeface="Times New Roman" panose="02020603050405020304" pitchFamily="18" charset="0"/>
              </a:rPr>
              <a:t>2</a:t>
            </a:r>
            <a:r>
              <a:rPr kumimoji="1" lang="en-US" altLang="zh-CN" sz="2800" b="1">
                <a:solidFill>
                  <a:srgbClr val="3333CC"/>
                </a:solidFill>
                <a:latin typeface="Times New Roman" panose="02020603050405020304" pitchFamily="18" charset="0"/>
              </a:rPr>
              <a:t>(t)</a:t>
            </a:r>
          </a:p>
        </p:txBody>
      </p:sp>
      <p:graphicFrame>
        <p:nvGraphicFramePr>
          <p:cNvPr id="251910" name="Object 6"/>
          <p:cNvGraphicFramePr>
            <a:graphicFrameLocks noGrp="1" noChangeAspect="1"/>
          </p:cNvGraphicFramePr>
          <p:nvPr>
            <p:ph idx="1"/>
          </p:nvPr>
        </p:nvGraphicFramePr>
        <p:xfrm>
          <a:off x="5138738" y="1993900"/>
          <a:ext cx="3619500" cy="3910013"/>
        </p:xfrm>
        <a:graphic>
          <a:graphicData uri="http://schemas.openxmlformats.org/presentationml/2006/ole">
            <mc:AlternateContent xmlns:mc="http://schemas.openxmlformats.org/markup-compatibility/2006">
              <mc:Choice xmlns:v="urn:schemas-microsoft-com:vml" Requires="v">
                <p:oleObj spid="_x0000_s251927" name="Visio" r:id="rId3" imgW="2031797" imgH="2194927" progId="Visio.Drawing.11">
                  <p:embed/>
                </p:oleObj>
              </mc:Choice>
              <mc:Fallback>
                <p:oleObj name="Visio" r:id="rId3" imgW="2031797" imgH="219492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8738" y="1993900"/>
                        <a:ext cx="3619500" cy="39100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066800" y="152400"/>
            <a:ext cx="6096000" cy="381000"/>
          </a:xfrm>
        </p:spPr>
        <p:txBody>
          <a:bodyPr/>
          <a:lstStyle/>
          <a:p>
            <a:r>
              <a:rPr lang="zh-CN" altLang="en-US" sz="2800" smtClean="0"/>
              <a:t>以一个周期为例进行分析</a:t>
            </a:r>
          </a:p>
        </p:txBody>
      </p:sp>
      <p:sp>
        <p:nvSpPr>
          <p:cNvPr id="149507" name="Rectangle 3"/>
          <p:cNvSpPr>
            <a:spLocks noGrp="1" noChangeArrowheads="1"/>
          </p:cNvSpPr>
          <p:nvPr>
            <p:ph type="body" idx="1"/>
          </p:nvPr>
        </p:nvSpPr>
        <p:spPr>
          <a:xfrm>
            <a:off x="990600" y="947738"/>
            <a:ext cx="8001000" cy="5181600"/>
          </a:xfrm>
        </p:spPr>
        <p:txBody>
          <a:bodyPr/>
          <a:lstStyle/>
          <a:p>
            <a:endParaRPr lang="zh-CN" altLang="en-US" smtClean="0"/>
          </a:p>
        </p:txBody>
      </p:sp>
      <p:grpSp>
        <p:nvGrpSpPr>
          <p:cNvPr id="149508" name="Group 4"/>
          <p:cNvGrpSpPr>
            <a:grpSpLocks/>
          </p:cNvGrpSpPr>
          <p:nvPr/>
        </p:nvGrpSpPr>
        <p:grpSpPr bwMode="auto">
          <a:xfrm>
            <a:off x="1000125" y="1255713"/>
            <a:ext cx="7389813" cy="4745037"/>
            <a:chOff x="543" y="572"/>
            <a:chExt cx="4655" cy="2989"/>
          </a:xfrm>
        </p:grpSpPr>
        <p:sp>
          <p:nvSpPr>
            <p:cNvPr id="149509" name="Line 5"/>
            <p:cNvSpPr>
              <a:spLocks noChangeShapeType="1"/>
            </p:cNvSpPr>
            <p:nvPr/>
          </p:nvSpPr>
          <p:spPr bwMode="auto">
            <a:xfrm flipV="1">
              <a:off x="1058" y="809"/>
              <a:ext cx="10" cy="2752"/>
            </a:xfrm>
            <a:prstGeom prst="line">
              <a:avLst/>
            </a:prstGeom>
            <a:noFill/>
            <a:ln w="444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10" name="Line 6"/>
            <p:cNvSpPr>
              <a:spLocks noChangeShapeType="1"/>
            </p:cNvSpPr>
            <p:nvPr/>
          </p:nvSpPr>
          <p:spPr bwMode="auto">
            <a:xfrm>
              <a:off x="543" y="2417"/>
              <a:ext cx="4499" cy="9"/>
            </a:xfrm>
            <a:prstGeom prst="line">
              <a:avLst/>
            </a:prstGeom>
            <a:noFill/>
            <a:ln w="444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511" name="Text Box 7"/>
            <p:cNvSpPr txBox="1">
              <a:spLocks noChangeArrowheads="1"/>
            </p:cNvSpPr>
            <p:nvPr/>
          </p:nvSpPr>
          <p:spPr bwMode="auto">
            <a:xfrm>
              <a:off x="5137" y="2351"/>
              <a:ext cx="61" cy="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i="1">
                  <a:solidFill>
                    <a:srgbClr val="000066"/>
                  </a:solidFill>
                  <a:latin typeface="Times New Roman" panose="02020603050405020304" pitchFamily="18" charset="0"/>
                </a:rPr>
                <a:t>t</a:t>
              </a:r>
            </a:p>
          </p:txBody>
        </p:sp>
        <p:sp>
          <p:nvSpPr>
            <p:cNvPr id="149512" name="Text Box 8"/>
            <p:cNvSpPr txBox="1">
              <a:spLocks noChangeArrowheads="1"/>
            </p:cNvSpPr>
            <p:nvPr/>
          </p:nvSpPr>
          <p:spPr bwMode="auto">
            <a:xfrm>
              <a:off x="943" y="572"/>
              <a:ext cx="338" cy="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i="1">
                  <a:solidFill>
                    <a:srgbClr val="000066"/>
                  </a:solidFill>
                  <a:latin typeface="Times New Roman" panose="02020603050405020304" pitchFamily="18" charset="0"/>
                </a:rPr>
                <a:t>u</a:t>
              </a:r>
              <a:r>
                <a:rPr kumimoji="1" lang="en-US" altLang="zh-CN" sz="2800" b="1">
                  <a:solidFill>
                    <a:srgbClr val="000066"/>
                  </a:solidFill>
                  <a:latin typeface="Times New Roman" panose="02020603050405020304" pitchFamily="18" charset="0"/>
                </a:rPr>
                <a:t>(</a:t>
              </a:r>
              <a:r>
                <a:rPr kumimoji="1" lang="en-US" altLang="zh-CN" sz="2800" b="1" i="1">
                  <a:solidFill>
                    <a:srgbClr val="000066"/>
                  </a:solidFill>
                  <a:latin typeface="Times New Roman" panose="02020603050405020304" pitchFamily="18" charset="0"/>
                </a:rPr>
                <a:t>t</a:t>
              </a:r>
              <a:r>
                <a:rPr kumimoji="1" lang="en-US" altLang="zh-CN" sz="2800" b="1">
                  <a:solidFill>
                    <a:srgbClr val="000066"/>
                  </a:solidFill>
                  <a:latin typeface="Times New Roman" panose="02020603050405020304" pitchFamily="18" charset="0"/>
                </a:rPr>
                <a:t>)</a:t>
              </a:r>
            </a:p>
          </p:txBody>
        </p:sp>
        <p:sp>
          <p:nvSpPr>
            <p:cNvPr id="149513" name="Text Box 9"/>
            <p:cNvSpPr txBox="1">
              <a:spLocks noChangeArrowheads="1"/>
            </p:cNvSpPr>
            <p:nvPr/>
          </p:nvSpPr>
          <p:spPr bwMode="auto">
            <a:xfrm>
              <a:off x="903" y="2411"/>
              <a:ext cx="112" cy="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a:solidFill>
                    <a:srgbClr val="000066"/>
                  </a:solidFill>
                  <a:latin typeface="Times New Roman" panose="02020603050405020304" pitchFamily="18" charset="0"/>
                </a:rPr>
                <a:t>0</a:t>
              </a:r>
            </a:p>
          </p:txBody>
        </p:sp>
      </p:grpSp>
      <p:grpSp>
        <p:nvGrpSpPr>
          <p:cNvPr id="149514" name="Group 10"/>
          <p:cNvGrpSpPr>
            <a:grpSpLocks/>
          </p:cNvGrpSpPr>
          <p:nvPr/>
        </p:nvGrpSpPr>
        <p:grpSpPr bwMode="auto">
          <a:xfrm>
            <a:off x="1811338" y="2752725"/>
            <a:ext cx="5008562" cy="2894013"/>
            <a:chOff x="1044" y="1496"/>
            <a:chExt cx="3155" cy="1823"/>
          </a:xfrm>
        </p:grpSpPr>
        <p:sp>
          <p:nvSpPr>
            <p:cNvPr id="149515" name="Line 11"/>
            <p:cNvSpPr>
              <a:spLocks noChangeShapeType="1"/>
            </p:cNvSpPr>
            <p:nvPr/>
          </p:nvSpPr>
          <p:spPr bwMode="auto">
            <a:xfrm>
              <a:off x="1044" y="1520"/>
              <a:ext cx="158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16" name="Line 12"/>
            <p:cNvSpPr>
              <a:spLocks noChangeShapeType="1"/>
            </p:cNvSpPr>
            <p:nvPr/>
          </p:nvSpPr>
          <p:spPr bwMode="auto">
            <a:xfrm>
              <a:off x="2629" y="1496"/>
              <a:ext cx="0" cy="182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17" name="Line 13"/>
            <p:cNvSpPr>
              <a:spLocks noChangeShapeType="1"/>
            </p:cNvSpPr>
            <p:nvPr/>
          </p:nvSpPr>
          <p:spPr bwMode="auto">
            <a:xfrm flipH="1">
              <a:off x="4181" y="2417"/>
              <a:ext cx="4" cy="8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18" name="Line 14"/>
            <p:cNvSpPr>
              <a:spLocks noChangeShapeType="1"/>
            </p:cNvSpPr>
            <p:nvPr/>
          </p:nvSpPr>
          <p:spPr bwMode="auto">
            <a:xfrm>
              <a:off x="2615" y="3297"/>
              <a:ext cx="158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19" name="Line 15"/>
            <p:cNvSpPr>
              <a:spLocks noChangeShapeType="1"/>
            </p:cNvSpPr>
            <p:nvPr/>
          </p:nvSpPr>
          <p:spPr bwMode="auto">
            <a:xfrm flipH="1">
              <a:off x="1064" y="1520"/>
              <a:ext cx="4" cy="8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9520" name="Group 16"/>
          <p:cNvGrpSpPr>
            <a:grpSpLocks/>
          </p:cNvGrpSpPr>
          <p:nvPr/>
        </p:nvGrpSpPr>
        <p:grpSpPr bwMode="auto">
          <a:xfrm>
            <a:off x="1814513" y="2054225"/>
            <a:ext cx="4964112" cy="3911600"/>
            <a:chOff x="1047" y="1207"/>
            <a:chExt cx="3127" cy="2464"/>
          </a:xfrm>
        </p:grpSpPr>
        <p:grpSp>
          <p:nvGrpSpPr>
            <p:cNvPr id="149521" name="Group 17"/>
            <p:cNvGrpSpPr>
              <a:grpSpLocks/>
            </p:cNvGrpSpPr>
            <p:nvPr/>
          </p:nvGrpSpPr>
          <p:grpSpPr bwMode="auto">
            <a:xfrm>
              <a:off x="1047" y="1386"/>
              <a:ext cx="3127" cy="2285"/>
              <a:chOff x="1047" y="1386"/>
              <a:chExt cx="3127" cy="2285"/>
            </a:xfrm>
          </p:grpSpPr>
          <p:sp>
            <p:nvSpPr>
              <p:cNvPr id="149522" name="Freeform 18"/>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23" name="Freeform 19"/>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9524" name="Rectangle 20"/>
            <p:cNvSpPr>
              <a:spLocks noChangeArrowheads="1"/>
            </p:cNvSpPr>
            <p:nvPr/>
          </p:nvSpPr>
          <p:spPr bwMode="auto">
            <a:xfrm>
              <a:off x="1971" y="1207"/>
              <a:ext cx="1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6600"/>
                  </a:solidFill>
                  <a:latin typeface="Times New Roman" panose="02020603050405020304" pitchFamily="18" charset="0"/>
                </a:rPr>
                <a:t>u</a:t>
              </a:r>
              <a:r>
                <a:rPr lang="en-US" altLang="zh-CN" sz="2400" b="1" baseline="-25000">
                  <a:solidFill>
                    <a:srgbClr val="006600"/>
                  </a:solidFill>
                  <a:latin typeface="Times New Roman" panose="02020603050405020304" pitchFamily="18" charset="0"/>
                </a:rPr>
                <a:t>1</a:t>
              </a:r>
              <a:endParaRPr lang="en-US" altLang="zh-CN">
                <a:solidFill>
                  <a:srgbClr val="006600"/>
                </a:solidFill>
              </a:endParaRPr>
            </a:p>
          </p:txBody>
        </p:sp>
      </p:grpSp>
      <p:sp>
        <p:nvSpPr>
          <p:cNvPr id="149525" name="AutoShape 21"/>
          <p:cNvSpPr>
            <a:spLocks noChangeArrowheads="1"/>
          </p:cNvSpPr>
          <p:nvPr/>
        </p:nvSpPr>
        <p:spPr bwMode="auto">
          <a:xfrm>
            <a:off x="3516313" y="1073150"/>
            <a:ext cx="3119437" cy="1062038"/>
          </a:xfrm>
          <a:prstGeom prst="wedgeEllipseCallout">
            <a:avLst>
              <a:gd name="adj1" fmla="val -50713"/>
              <a:gd name="adj2" fmla="val 56278"/>
            </a:avLst>
          </a:prstGeom>
          <a:gradFill rotWithShape="1">
            <a:gsLst>
              <a:gs pos="0">
                <a:schemeClr val="folHlink">
                  <a:gamma/>
                  <a:tint val="0"/>
                  <a:invGamma/>
                  <a:alpha val="0"/>
                </a:schemeClr>
              </a:gs>
              <a:gs pos="100000">
                <a:schemeClr val="folHlink">
                  <a:alpha val="83000"/>
                </a:schemeClr>
              </a:gs>
            </a:gsLst>
            <a:lin ang="2700000" scaled="1"/>
          </a:gradFill>
          <a:ln w="28575">
            <a:solidFill>
              <a:srgbClr val="006600"/>
            </a:solidFill>
            <a:miter lim="800000"/>
            <a:headEnd/>
            <a:tailEnd/>
          </a:ln>
        </p:spPr>
        <p:txBody>
          <a:bodyPr wrap="none" lIns="0" tIns="0" rIns="0" bIns="0" anchor="ctr">
            <a:spAutoFit/>
          </a:bodyPr>
          <a:lstStyle/>
          <a:p>
            <a:pPr algn="l" eaLnBrk="1" hangingPunct="1">
              <a:lnSpc>
                <a:spcPct val="100000"/>
              </a:lnSpc>
              <a:spcBef>
                <a:spcPct val="0"/>
              </a:spcBef>
            </a:pPr>
            <a:r>
              <a:rPr kumimoji="1" lang="en-US" altLang="zh-CN" sz="2400" b="1" i="1">
                <a:solidFill>
                  <a:srgbClr val="003300"/>
                </a:solidFill>
                <a:latin typeface="Times New Roman" panose="02020603050405020304" pitchFamily="18" charset="0"/>
                <a:ea typeface="仿宋_GB2312" pitchFamily="49" charset="-122"/>
              </a:rPr>
              <a:t>u</a:t>
            </a:r>
            <a:r>
              <a:rPr kumimoji="1" lang="en-US" altLang="zh-CN" sz="2400" b="1" baseline="-25000">
                <a:solidFill>
                  <a:srgbClr val="003300"/>
                </a:solidFill>
                <a:latin typeface="Times New Roman" panose="02020603050405020304" pitchFamily="18" charset="0"/>
                <a:ea typeface="仿宋_GB2312" pitchFamily="49" charset="-122"/>
              </a:rPr>
              <a:t>1</a:t>
            </a:r>
            <a:r>
              <a:rPr kumimoji="1" lang="zh-CN" altLang="en-US" sz="2400" b="1">
                <a:solidFill>
                  <a:srgbClr val="003300"/>
                </a:solidFill>
                <a:latin typeface="Times New Roman" panose="02020603050405020304" pitchFamily="18" charset="0"/>
                <a:ea typeface="仿宋_GB2312" pitchFamily="49" charset="-122"/>
              </a:rPr>
              <a:t>与方波同频率</a:t>
            </a:r>
            <a:r>
              <a:rPr kumimoji="1" lang="en-US" altLang="zh-CN" sz="2400" b="1">
                <a:solidFill>
                  <a:srgbClr val="003300"/>
                </a:solidFill>
                <a:latin typeface="Times New Roman" panose="02020603050405020304" pitchFamily="18" charset="0"/>
                <a:ea typeface="仿宋_GB2312" pitchFamily="49" charset="-122"/>
              </a:rPr>
              <a:t>,</a:t>
            </a:r>
          </a:p>
          <a:p>
            <a:pPr algn="l" eaLnBrk="1" hangingPunct="1">
              <a:lnSpc>
                <a:spcPct val="100000"/>
              </a:lnSpc>
              <a:spcBef>
                <a:spcPct val="0"/>
              </a:spcBef>
            </a:pPr>
            <a:r>
              <a:rPr kumimoji="1" lang="zh-CN" altLang="en-US" sz="2400" b="1">
                <a:solidFill>
                  <a:srgbClr val="003300"/>
                </a:solidFill>
                <a:latin typeface="Times New Roman" panose="02020603050405020304" pitchFamily="18" charset="0"/>
                <a:ea typeface="仿宋_GB2312" pitchFamily="49" charset="-122"/>
              </a:rPr>
              <a:t>称为方波的基波</a:t>
            </a:r>
          </a:p>
        </p:txBody>
      </p:sp>
      <p:grpSp>
        <p:nvGrpSpPr>
          <p:cNvPr id="149526" name="Group 22"/>
          <p:cNvGrpSpPr>
            <a:grpSpLocks/>
          </p:cNvGrpSpPr>
          <p:nvPr/>
        </p:nvGrpSpPr>
        <p:grpSpPr bwMode="auto">
          <a:xfrm>
            <a:off x="1847850" y="3492500"/>
            <a:ext cx="4979988" cy="1230313"/>
            <a:chOff x="1030" y="2095"/>
            <a:chExt cx="3137" cy="775"/>
          </a:xfrm>
        </p:grpSpPr>
        <p:grpSp>
          <p:nvGrpSpPr>
            <p:cNvPr id="149527" name="Group 23"/>
            <p:cNvGrpSpPr>
              <a:grpSpLocks/>
            </p:cNvGrpSpPr>
            <p:nvPr/>
          </p:nvGrpSpPr>
          <p:grpSpPr bwMode="auto">
            <a:xfrm>
              <a:off x="1030" y="2153"/>
              <a:ext cx="3137" cy="717"/>
              <a:chOff x="1047" y="2134"/>
              <a:chExt cx="3269" cy="811"/>
            </a:xfrm>
          </p:grpSpPr>
          <p:grpSp>
            <p:nvGrpSpPr>
              <p:cNvPr id="149528" name="Group 24"/>
              <p:cNvGrpSpPr>
                <a:grpSpLocks/>
              </p:cNvGrpSpPr>
              <p:nvPr/>
            </p:nvGrpSpPr>
            <p:grpSpPr bwMode="auto">
              <a:xfrm>
                <a:off x="1047" y="2162"/>
                <a:ext cx="1088" cy="783"/>
                <a:chOff x="1047" y="1386"/>
                <a:chExt cx="3127" cy="2285"/>
              </a:xfrm>
            </p:grpSpPr>
            <p:sp>
              <p:nvSpPr>
                <p:cNvPr id="149529" name="Freeform 25"/>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30" name="Freeform 26"/>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1" name="Group 27"/>
              <p:cNvGrpSpPr>
                <a:grpSpLocks/>
              </p:cNvGrpSpPr>
              <p:nvPr/>
            </p:nvGrpSpPr>
            <p:grpSpPr bwMode="auto">
              <a:xfrm>
                <a:off x="2142" y="2143"/>
                <a:ext cx="1088" cy="783"/>
                <a:chOff x="1047" y="1386"/>
                <a:chExt cx="3127" cy="2285"/>
              </a:xfrm>
            </p:grpSpPr>
            <p:sp>
              <p:nvSpPr>
                <p:cNvPr id="149532" name="Freeform 28"/>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33" name="Freeform 29"/>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4" name="Group 30"/>
              <p:cNvGrpSpPr>
                <a:grpSpLocks/>
              </p:cNvGrpSpPr>
              <p:nvPr/>
            </p:nvGrpSpPr>
            <p:grpSpPr bwMode="auto">
              <a:xfrm>
                <a:off x="3228" y="2134"/>
                <a:ext cx="1088" cy="783"/>
                <a:chOff x="1047" y="1386"/>
                <a:chExt cx="3127" cy="2285"/>
              </a:xfrm>
            </p:grpSpPr>
            <p:sp>
              <p:nvSpPr>
                <p:cNvPr id="149535" name="Freeform 31"/>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36" name="Freeform 32"/>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9537" name="Rectangle 33"/>
            <p:cNvSpPr>
              <a:spLocks noChangeArrowheads="1"/>
            </p:cNvSpPr>
            <p:nvPr/>
          </p:nvSpPr>
          <p:spPr bwMode="auto">
            <a:xfrm>
              <a:off x="3010" y="2095"/>
              <a:ext cx="1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0050"/>
                  </a:solidFill>
                  <a:latin typeface="Times New Roman" panose="02020603050405020304" pitchFamily="18" charset="0"/>
                </a:rPr>
                <a:t>u</a:t>
              </a:r>
              <a:r>
                <a:rPr lang="en-US" altLang="zh-CN" sz="2400" b="1" baseline="-25000">
                  <a:solidFill>
                    <a:srgbClr val="000050"/>
                  </a:solidFill>
                  <a:latin typeface="Times New Roman" panose="02020603050405020304" pitchFamily="18" charset="0"/>
                </a:rPr>
                <a:t>3</a:t>
              </a:r>
              <a:endParaRPr lang="en-US" altLang="zh-CN">
                <a:solidFill>
                  <a:srgbClr val="000050"/>
                </a:solidFill>
              </a:endParaRPr>
            </a:p>
          </p:txBody>
        </p:sp>
      </p:grpSp>
      <p:sp>
        <p:nvSpPr>
          <p:cNvPr id="149538" name="AutoShape 34"/>
          <p:cNvSpPr>
            <a:spLocks noChangeArrowheads="1"/>
          </p:cNvSpPr>
          <p:nvPr/>
        </p:nvSpPr>
        <p:spPr bwMode="auto">
          <a:xfrm>
            <a:off x="4519613" y="2076450"/>
            <a:ext cx="4360862" cy="1062038"/>
          </a:xfrm>
          <a:prstGeom prst="wedgeEllipseCallout">
            <a:avLst>
              <a:gd name="adj1" fmla="val -35546"/>
              <a:gd name="adj2" fmla="val 91556"/>
            </a:avLst>
          </a:prstGeom>
          <a:gradFill rotWithShape="1">
            <a:gsLst>
              <a:gs pos="0">
                <a:schemeClr val="hlink">
                  <a:gamma/>
                  <a:tint val="0"/>
                  <a:invGamma/>
                  <a:alpha val="0"/>
                </a:schemeClr>
              </a:gs>
              <a:gs pos="100000">
                <a:schemeClr val="hlink">
                  <a:alpha val="83000"/>
                </a:schemeClr>
              </a:gs>
            </a:gsLst>
            <a:lin ang="2700000" scaled="1"/>
          </a:gradFill>
          <a:ln w="28575">
            <a:solidFill>
              <a:srgbClr val="000060"/>
            </a:solidFill>
            <a:miter lim="800000"/>
            <a:headEnd/>
            <a:tailEnd/>
          </a:ln>
        </p:spPr>
        <p:txBody>
          <a:bodyPr wrap="none" lIns="0" tIns="0" rIns="0" bIns="0" anchor="ctr">
            <a:spAutoFit/>
          </a:bodyPr>
          <a:lstStyle/>
          <a:p>
            <a:pPr algn="l" eaLnBrk="1" hangingPunct="1">
              <a:lnSpc>
                <a:spcPct val="100000"/>
              </a:lnSpc>
              <a:spcBef>
                <a:spcPct val="0"/>
              </a:spcBef>
            </a:pPr>
            <a:r>
              <a:rPr kumimoji="1" lang="en-US" altLang="zh-CN" sz="2400" b="1" i="1">
                <a:solidFill>
                  <a:srgbClr val="000050"/>
                </a:solidFill>
                <a:latin typeface="Times New Roman" panose="02020603050405020304" pitchFamily="18" charset="0"/>
                <a:ea typeface="仿宋_GB2312" pitchFamily="49" charset="-122"/>
              </a:rPr>
              <a:t>u</a:t>
            </a:r>
            <a:r>
              <a:rPr kumimoji="1" lang="en-US" altLang="zh-CN" sz="2400" b="1" baseline="-25000">
                <a:solidFill>
                  <a:srgbClr val="000050"/>
                </a:solidFill>
                <a:latin typeface="Times New Roman" panose="02020603050405020304" pitchFamily="18" charset="0"/>
                <a:ea typeface="仿宋_GB2312" pitchFamily="49" charset="-122"/>
              </a:rPr>
              <a:t>3</a:t>
            </a:r>
            <a:r>
              <a:rPr kumimoji="1" lang="zh-CN" altLang="en-US" sz="2400" b="1">
                <a:solidFill>
                  <a:srgbClr val="000050"/>
                </a:solidFill>
                <a:latin typeface="Times New Roman" panose="02020603050405020304" pitchFamily="18" charset="0"/>
                <a:ea typeface="仿宋_GB2312" pitchFamily="49" charset="-122"/>
              </a:rPr>
              <a:t>的频率是方波的</a:t>
            </a:r>
            <a:r>
              <a:rPr kumimoji="1" lang="en-US" altLang="zh-CN" sz="2400" b="1">
                <a:solidFill>
                  <a:srgbClr val="000050"/>
                </a:solidFill>
                <a:latin typeface="Times New Roman" panose="02020603050405020304" pitchFamily="18" charset="0"/>
                <a:ea typeface="仿宋_GB2312" pitchFamily="49" charset="-122"/>
              </a:rPr>
              <a:t>3</a:t>
            </a:r>
            <a:r>
              <a:rPr kumimoji="1" lang="zh-CN" altLang="en-US" sz="2400" b="1">
                <a:solidFill>
                  <a:srgbClr val="000050"/>
                </a:solidFill>
                <a:latin typeface="Times New Roman" panose="02020603050405020304" pitchFamily="18" charset="0"/>
                <a:ea typeface="仿宋_GB2312" pitchFamily="49" charset="-122"/>
              </a:rPr>
              <a:t>倍</a:t>
            </a:r>
            <a:r>
              <a:rPr kumimoji="1" lang="en-US" altLang="zh-CN" sz="2400" b="1">
                <a:solidFill>
                  <a:srgbClr val="000050"/>
                </a:solidFill>
                <a:latin typeface="Times New Roman" panose="02020603050405020304" pitchFamily="18" charset="0"/>
                <a:ea typeface="仿宋_GB2312" pitchFamily="49" charset="-122"/>
              </a:rPr>
              <a:t>,</a:t>
            </a:r>
          </a:p>
          <a:p>
            <a:pPr algn="l" eaLnBrk="1" hangingPunct="1">
              <a:lnSpc>
                <a:spcPct val="100000"/>
              </a:lnSpc>
              <a:spcBef>
                <a:spcPct val="0"/>
              </a:spcBef>
            </a:pPr>
            <a:r>
              <a:rPr kumimoji="1" lang="zh-CN" altLang="en-US" sz="2400" b="1">
                <a:solidFill>
                  <a:srgbClr val="000050"/>
                </a:solidFill>
                <a:latin typeface="Times New Roman" panose="02020603050405020304" pitchFamily="18" charset="0"/>
                <a:ea typeface="仿宋_GB2312" pitchFamily="49" charset="-122"/>
              </a:rPr>
              <a:t>称为方波的三次谐波。</a:t>
            </a:r>
          </a:p>
        </p:txBody>
      </p:sp>
      <p:grpSp>
        <p:nvGrpSpPr>
          <p:cNvPr id="149539" name="Group 35"/>
          <p:cNvGrpSpPr>
            <a:grpSpLocks/>
          </p:cNvGrpSpPr>
          <p:nvPr/>
        </p:nvGrpSpPr>
        <p:grpSpPr bwMode="auto">
          <a:xfrm>
            <a:off x="1814513" y="2654300"/>
            <a:ext cx="5006975" cy="3117850"/>
            <a:chOff x="1047" y="1576"/>
            <a:chExt cx="3154" cy="1964"/>
          </a:xfrm>
        </p:grpSpPr>
        <p:grpSp>
          <p:nvGrpSpPr>
            <p:cNvPr id="149540" name="Group 36"/>
            <p:cNvGrpSpPr>
              <a:grpSpLocks/>
            </p:cNvGrpSpPr>
            <p:nvPr/>
          </p:nvGrpSpPr>
          <p:grpSpPr bwMode="auto">
            <a:xfrm>
              <a:off x="1047" y="1576"/>
              <a:ext cx="1578" cy="991"/>
              <a:chOff x="925" y="2814"/>
              <a:chExt cx="794" cy="698"/>
            </a:xfrm>
          </p:grpSpPr>
          <p:grpSp>
            <p:nvGrpSpPr>
              <p:cNvPr id="149541" name="Group 37"/>
              <p:cNvGrpSpPr>
                <a:grpSpLocks/>
              </p:cNvGrpSpPr>
              <p:nvPr/>
            </p:nvGrpSpPr>
            <p:grpSpPr bwMode="auto">
              <a:xfrm>
                <a:off x="1044" y="2814"/>
                <a:ext cx="556" cy="135"/>
                <a:chOff x="233" y="2344"/>
                <a:chExt cx="321" cy="135"/>
              </a:xfrm>
            </p:grpSpPr>
            <p:sp>
              <p:nvSpPr>
                <p:cNvPr id="149542" name="Freeform 38"/>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76200" cap="flat" cmpd="sng">
                  <a:solidFill>
                    <a:srgbClr val="B40049"/>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43" name="Freeform 39"/>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76200" cap="flat" cmpd="sng">
                  <a:solidFill>
                    <a:srgbClr val="B40049"/>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44" name="Freeform 40"/>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76200" cap="flat" cmpd="sng">
                  <a:solidFill>
                    <a:srgbClr val="B40049"/>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9545" name="Freeform 41"/>
              <p:cNvSpPr>
                <a:spLocks/>
              </p:cNvSpPr>
              <p:nvPr/>
            </p:nvSpPr>
            <p:spPr bwMode="auto">
              <a:xfrm>
                <a:off x="925" y="2861"/>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7620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46" name="Freeform 42"/>
              <p:cNvSpPr>
                <a:spLocks/>
              </p:cNvSpPr>
              <p:nvPr/>
            </p:nvSpPr>
            <p:spPr bwMode="auto">
              <a:xfrm flipH="1">
                <a:off x="1567" y="2870"/>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7620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47" name="Group 43"/>
            <p:cNvGrpSpPr>
              <a:grpSpLocks/>
            </p:cNvGrpSpPr>
            <p:nvPr/>
          </p:nvGrpSpPr>
          <p:grpSpPr bwMode="auto">
            <a:xfrm flipV="1">
              <a:off x="2623" y="2549"/>
              <a:ext cx="1578" cy="991"/>
              <a:chOff x="925" y="2814"/>
              <a:chExt cx="794" cy="698"/>
            </a:xfrm>
          </p:grpSpPr>
          <p:grpSp>
            <p:nvGrpSpPr>
              <p:cNvPr id="149548" name="Group 44"/>
              <p:cNvGrpSpPr>
                <a:grpSpLocks/>
              </p:cNvGrpSpPr>
              <p:nvPr/>
            </p:nvGrpSpPr>
            <p:grpSpPr bwMode="auto">
              <a:xfrm>
                <a:off x="1044" y="2814"/>
                <a:ext cx="556" cy="135"/>
                <a:chOff x="233" y="2344"/>
                <a:chExt cx="321" cy="135"/>
              </a:xfrm>
            </p:grpSpPr>
            <p:sp>
              <p:nvSpPr>
                <p:cNvPr id="149549" name="Freeform 45"/>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76200" cap="flat" cmpd="sng">
                  <a:solidFill>
                    <a:srgbClr val="B40049"/>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50" name="Freeform 46"/>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76200" cap="flat" cmpd="sng">
                  <a:solidFill>
                    <a:srgbClr val="B40049"/>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551" name="Freeform 47"/>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76200" cap="flat" cmpd="sng">
                  <a:solidFill>
                    <a:srgbClr val="B40049"/>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9552" name="Freeform 48"/>
              <p:cNvSpPr>
                <a:spLocks/>
              </p:cNvSpPr>
              <p:nvPr/>
            </p:nvSpPr>
            <p:spPr bwMode="auto">
              <a:xfrm>
                <a:off x="925" y="2861"/>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7620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53" name="Freeform 49"/>
              <p:cNvSpPr>
                <a:spLocks/>
              </p:cNvSpPr>
              <p:nvPr/>
            </p:nvSpPr>
            <p:spPr bwMode="auto">
              <a:xfrm flipH="1">
                <a:off x="1567" y="2870"/>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7620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9554" name="AutoShape 50"/>
          <p:cNvSpPr>
            <a:spLocks noChangeArrowheads="1"/>
          </p:cNvSpPr>
          <p:nvPr/>
        </p:nvSpPr>
        <p:spPr bwMode="auto">
          <a:xfrm>
            <a:off x="674688" y="5180013"/>
            <a:ext cx="3070225" cy="1062037"/>
          </a:xfrm>
          <a:prstGeom prst="wedgeEllipseCallout">
            <a:avLst>
              <a:gd name="adj1" fmla="val 73319"/>
              <a:gd name="adj2" fmla="val -59417"/>
            </a:avLst>
          </a:prstGeom>
          <a:gradFill rotWithShape="1">
            <a:gsLst>
              <a:gs pos="0">
                <a:srgbClr val="FF33CC">
                  <a:gamma/>
                  <a:tint val="0"/>
                  <a:invGamma/>
                </a:srgbClr>
              </a:gs>
              <a:gs pos="100000">
                <a:srgbClr val="FF33CC">
                  <a:alpha val="83000"/>
                </a:srgbClr>
              </a:gs>
            </a:gsLst>
            <a:lin ang="2700000" scaled="1"/>
          </a:gradFill>
          <a:ln w="28575">
            <a:solidFill>
              <a:srgbClr val="B40049"/>
            </a:solidFill>
            <a:miter lim="800000"/>
            <a:headEnd/>
            <a:tailEnd/>
          </a:ln>
        </p:spPr>
        <p:txBody>
          <a:bodyPr wrap="none" lIns="0" tIns="0" rIns="0" bIns="0" anchor="ctr">
            <a:spAutoFit/>
          </a:bodyPr>
          <a:lstStyle/>
          <a:p>
            <a:pPr algn="l" eaLnBrk="1" hangingPunct="1">
              <a:lnSpc>
                <a:spcPct val="100000"/>
              </a:lnSpc>
              <a:spcBef>
                <a:spcPct val="0"/>
              </a:spcBef>
            </a:pPr>
            <a:r>
              <a:rPr kumimoji="1" lang="en-US" altLang="zh-CN" sz="2400" b="1" i="1">
                <a:solidFill>
                  <a:srgbClr val="003300"/>
                </a:solidFill>
                <a:latin typeface="Times New Roman" panose="02020603050405020304" pitchFamily="18" charset="0"/>
                <a:ea typeface="仿宋_GB2312" pitchFamily="49" charset="-122"/>
              </a:rPr>
              <a:t>u</a:t>
            </a:r>
            <a:r>
              <a:rPr kumimoji="1" lang="en-US" altLang="zh-CN" sz="2400" b="1" baseline="-25000">
                <a:solidFill>
                  <a:srgbClr val="003300"/>
                </a:solidFill>
                <a:latin typeface="Times New Roman" panose="02020603050405020304" pitchFamily="18" charset="0"/>
                <a:ea typeface="仿宋_GB2312" pitchFamily="49" charset="-122"/>
              </a:rPr>
              <a:t>1</a:t>
            </a:r>
            <a:r>
              <a:rPr kumimoji="1" lang="zh-CN" altLang="en-US" sz="2400" b="1">
                <a:solidFill>
                  <a:srgbClr val="003300"/>
                </a:solidFill>
                <a:latin typeface="Times New Roman" panose="02020603050405020304" pitchFamily="18" charset="0"/>
                <a:ea typeface="仿宋_GB2312" pitchFamily="49" charset="-122"/>
              </a:rPr>
              <a:t>和</a:t>
            </a:r>
            <a:r>
              <a:rPr kumimoji="1" lang="en-US" altLang="zh-CN" sz="2400" b="1" i="1">
                <a:solidFill>
                  <a:srgbClr val="003300"/>
                </a:solidFill>
                <a:latin typeface="Times New Roman" panose="02020603050405020304" pitchFamily="18" charset="0"/>
                <a:ea typeface="仿宋_GB2312" pitchFamily="49" charset="-122"/>
              </a:rPr>
              <a:t>u</a:t>
            </a:r>
            <a:r>
              <a:rPr kumimoji="1" lang="en-US" altLang="zh-CN" sz="2400" b="1" baseline="-25000">
                <a:solidFill>
                  <a:srgbClr val="003300"/>
                </a:solidFill>
                <a:latin typeface="Times New Roman" panose="02020603050405020304" pitchFamily="18" charset="0"/>
                <a:ea typeface="仿宋_GB2312" pitchFamily="49" charset="-122"/>
              </a:rPr>
              <a:t>3</a:t>
            </a:r>
            <a:r>
              <a:rPr kumimoji="1" lang="zh-CN" altLang="en-US" sz="2400" b="1">
                <a:solidFill>
                  <a:srgbClr val="003300"/>
                </a:solidFill>
                <a:latin typeface="Times New Roman" panose="02020603050405020304" pitchFamily="18" charset="0"/>
                <a:ea typeface="仿宋_GB2312" pitchFamily="49" charset="-122"/>
              </a:rPr>
              <a:t>的合成波</a:t>
            </a:r>
            <a:r>
              <a:rPr kumimoji="1" lang="en-US" altLang="zh-CN" sz="2400" b="1">
                <a:solidFill>
                  <a:srgbClr val="003300"/>
                </a:solidFill>
                <a:latin typeface="Times New Roman" panose="02020603050405020304" pitchFamily="18" charset="0"/>
                <a:ea typeface="仿宋_GB2312" pitchFamily="49" charset="-122"/>
              </a:rPr>
              <a:t>,</a:t>
            </a:r>
          </a:p>
          <a:p>
            <a:pPr algn="l" eaLnBrk="1" hangingPunct="1">
              <a:lnSpc>
                <a:spcPct val="100000"/>
              </a:lnSpc>
              <a:spcBef>
                <a:spcPct val="0"/>
              </a:spcBef>
            </a:pPr>
            <a:r>
              <a:rPr kumimoji="1" lang="zh-CN" altLang="en-US" sz="2400" b="1">
                <a:solidFill>
                  <a:srgbClr val="003300"/>
                </a:solidFill>
                <a:latin typeface="Times New Roman" panose="02020603050405020304" pitchFamily="18" charset="0"/>
                <a:ea typeface="仿宋_GB2312" pitchFamily="49" charset="-122"/>
              </a:rPr>
              <a:t>显然较接近方波</a:t>
            </a:r>
          </a:p>
        </p:txBody>
      </p:sp>
      <p:sp>
        <p:nvSpPr>
          <p:cNvPr id="149555" name="Line 51"/>
          <p:cNvSpPr>
            <a:spLocks noChangeShapeType="1"/>
          </p:cNvSpPr>
          <p:nvPr/>
        </p:nvSpPr>
        <p:spPr bwMode="auto">
          <a:xfrm>
            <a:off x="1831975" y="2341563"/>
            <a:ext cx="1379538" cy="0"/>
          </a:xfrm>
          <a:prstGeom prst="line">
            <a:avLst/>
          </a:prstGeom>
          <a:noFill/>
          <a:ln w="3810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56" name="Rectangle 52"/>
          <p:cNvSpPr>
            <a:spLocks noChangeArrowheads="1"/>
          </p:cNvSpPr>
          <p:nvPr/>
        </p:nvSpPr>
        <p:spPr bwMode="auto">
          <a:xfrm>
            <a:off x="1273175" y="2173288"/>
            <a:ext cx="4921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6600"/>
                </a:solidFill>
                <a:latin typeface="Times New Roman" panose="02020603050405020304" pitchFamily="18" charset="0"/>
              </a:rPr>
              <a:t>U</a:t>
            </a:r>
            <a:r>
              <a:rPr lang="en-US" altLang="zh-CN" sz="2400" b="1" baseline="-25000">
                <a:solidFill>
                  <a:srgbClr val="006600"/>
                </a:solidFill>
                <a:latin typeface="Times New Roman" panose="02020603050405020304" pitchFamily="18" charset="0"/>
              </a:rPr>
              <a:t>1m</a:t>
            </a:r>
            <a:endParaRPr lang="en-US" altLang="zh-CN">
              <a:solidFill>
                <a:srgbClr val="006600"/>
              </a:solidFill>
            </a:endParaRPr>
          </a:p>
        </p:txBody>
      </p:sp>
      <p:sp>
        <p:nvSpPr>
          <p:cNvPr id="149557" name="Line 53"/>
          <p:cNvSpPr>
            <a:spLocks noChangeShapeType="1"/>
          </p:cNvSpPr>
          <p:nvPr/>
        </p:nvSpPr>
        <p:spPr bwMode="auto">
          <a:xfrm flipV="1">
            <a:off x="1831975" y="3602038"/>
            <a:ext cx="2174875" cy="14287"/>
          </a:xfrm>
          <a:prstGeom prst="line">
            <a:avLst/>
          </a:prstGeom>
          <a:noFill/>
          <a:ln w="3810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58" name="Rectangle 54"/>
          <p:cNvSpPr>
            <a:spLocks noChangeArrowheads="1"/>
          </p:cNvSpPr>
          <p:nvPr/>
        </p:nvSpPr>
        <p:spPr bwMode="auto">
          <a:xfrm>
            <a:off x="928688" y="3403600"/>
            <a:ext cx="8810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a:solidFill>
                  <a:srgbClr val="006600"/>
                </a:solidFill>
                <a:latin typeface="Times New Roman" panose="02020603050405020304" pitchFamily="18" charset="0"/>
              </a:rPr>
              <a:t>1/3</a:t>
            </a:r>
            <a:r>
              <a:rPr lang="en-US" altLang="zh-CN" sz="2400" b="1" i="1">
                <a:solidFill>
                  <a:srgbClr val="006600"/>
                </a:solidFill>
                <a:latin typeface="Times New Roman" panose="02020603050405020304" pitchFamily="18" charset="0"/>
              </a:rPr>
              <a:t>U</a:t>
            </a:r>
            <a:r>
              <a:rPr lang="en-US" altLang="zh-CN" sz="2400" b="1" baseline="-25000">
                <a:solidFill>
                  <a:srgbClr val="006600"/>
                </a:solidFill>
                <a:latin typeface="Times New Roman" panose="02020603050405020304" pitchFamily="18" charset="0"/>
              </a:rPr>
              <a:t>1m</a:t>
            </a:r>
            <a:endParaRPr lang="en-US" altLang="zh-CN">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wedge">
                                      <p:cBhvr>
                                        <p:cTn id="7" dur="500"/>
                                        <p:tgtEl>
                                          <p:spTgt spid="14950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9514"/>
                                        </p:tgtEl>
                                        <p:attrNameLst>
                                          <p:attrName>style.visibility</p:attrName>
                                        </p:attrNameLst>
                                      </p:cBhvr>
                                      <p:to>
                                        <p:strVal val="visible"/>
                                      </p:to>
                                    </p:set>
                                    <p:animEffect transition="in" filter="wipe(left)">
                                      <p:cBhvr>
                                        <p:cTn id="11" dur="500"/>
                                        <p:tgtEl>
                                          <p:spTgt spid="1495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49520"/>
                                        </p:tgtEl>
                                        <p:attrNameLst>
                                          <p:attrName>style.visibility</p:attrName>
                                        </p:attrNameLst>
                                      </p:cBhvr>
                                      <p:to>
                                        <p:strVal val="visible"/>
                                      </p:to>
                                    </p:set>
                                    <p:animEffect transition="in" filter="wipe(left)">
                                      <p:cBhvr>
                                        <p:cTn id="16" dur="500"/>
                                        <p:tgtEl>
                                          <p:spTgt spid="149520"/>
                                        </p:tgtEl>
                                      </p:cBhvr>
                                    </p:animEffect>
                                  </p:childTnLst>
                                </p:cTn>
                              </p:par>
                            </p:childTnLst>
                          </p:cTn>
                        </p:par>
                        <p:par>
                          <p:cTn id="17" fill="hold" nodeType="afterGroup">
                            <p:stCondLst>
                              <p:cond delay="500"/>
                            </p:stCondLst>
                            <p:childTnLst>
                              <p:par>
                                <p:cTn id="18" presetID="24" presetClass="entr" presetSubtype="0" fill="hold" grpId="0" nodeType="afterEffect">
                                  <p:stCondLst>
                                    <p:cond delay="0"/>
                                  </p:stCondLst>
                                  <p:childTnLst>
                                    <p:set>
                                      <p:cBhvr>
                                        <p:cTn id="19" dur="1" fill="hold">
                                          <p:stCondLst>
                                            <p:cond delay="499"/>
                                          </p:stCondLst>
                                        </p:cTn>
                                        <p:tgtEl>
                                          <p:spTgt spid="149525"/>
                                        </p:tgtEl>
                                        <p:attrNameLst>
                                          <p:attrName>style.visibility</p:attrName>
                                        </p:attrNameLst>
                                      </p:cBhvr>
                                      <p:to>
                                        <p:strVal val="visible"/>
                                      </p:to>
                                    </p:set>
                                    <p:anim to="" calcmode="lin" valueType="num">
                                      <p:cBhvr>
                                        <p:cTn id="20" dur="1" fill="hold"/>
                                        <p:tgtEl>
                                          <p:spTgt spid="149525"/>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9526"/>
                                        </p:tgtEl>
                                        <p:attrNameLst>
                                          <p:attrName>style.visibility</p:attrName>
                                        </p:attrNameLst>
                                      </p:cBhvr>
                                      <p:to>
                                        <p:strVal val="visible"/>
                                      </p:to>
                                    </p:set>
                                    <p:animEffect transition="in" filter="wipe(left)">
                                      <p:cBhvr>
                                        <p:cTn id="25" dur="500"/>
                                        <p:tgtEl>
                                          <p:spTgt spid="149526"/>
                                        </p:tgtEl>
                                      </p:cBhvr>
                                    </p:animEffect>
                                  </p:childTnLst>
                                </p:cTn>
                              </p:par>
                            </p:childTnLst>
                          </p:cTn>
                        </p:par>
                        <p:par>
                          <p:cTn id="26" fill="hold" nodeType="afterGroup">
                            <p:stCondLst>
                              <p:cond delay="500"/>
                            </p:stCondLst>
                            <p:childTnLst>
                              <p:par>
                                <p:cTn id="27" presetID="24" presetClass="entr" presetSubtype="0" fill="hold" grpId="0" nodeType="afterEffect">
                                  <p:stCondLst>
                                    <p:cond delay="0"/>
                                  </p:stCondLst>
                                  <p:childTnLst>
                                    <p:set>
                                      <p:cBhvr>
                                        <p:cTn id="28" dur="1" fill="hold">
                                          <p:stCondLst>
                                            <p:cond delay="499"/>
                                          </p:stCondLst>
                                        </p:cTn>
                                        <p:tgtEl>
                                          <p:spTgt spid="149538"/>
                                        </p:tgtEl>
                                        <p:attrNameLst>
                                          <p:attrName>style.visibility</p:attrName>
                                        </p:attrNameLst>
                                      </p:cBhvr>
                                      <p:to>
                                        <p:strVal val="visible"/>
                                      </p:to>
                                    </p:set>
                                    <p:anim to="" calcmode="lin" valueType="num">
                                      <p:cBhvr>
                                        <p:cTn id="29" dur="1" fill="hold"/>
                                        <p:tgtEl>
                                          <p:spTgt spid="149538"/>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9555"/>
                                        </p:tgtEl>
                                        <p:attrNameLst>
                                          <p:attrName>style.visibility</p:attrName>
                                        </p:attrNameLst>
                                      </p:cBhvr>
                                      <p:to>
                                        <p:strVal val="visible"/>
                                      </p:to>
                                    </p:set>
                                    <p:anim calcmode="lin" valueType="num">
                                      <p:cBhvr additive="base">
                                        <p:cTn id="34" dur="500" fill="hold"/>
                                        <p:tgtEl>
                                          <p:spTgt spid="149555"/>
                                        </p:tgtEl>
                                        <p:attrNameLst>
                                          <p:attrName>ppt_x</p:attrName>
                                        </p:attrNameLst>
                                      </p:cBhvr>
                                      <p:tavLst>
                                        <p:tav tm="0">
                                          <p:val>
                                            <p:strVal val="#ppt_x"/>
                                          </p:val>
                                        </p:tav>
                                        <p:tav tm="100000">
                                          <p:val>
                                            <p:strVal val="#ppt_x"/>
                                          </p:val>
                                        </p:tav>
                                      </p:tavLst>
                                    </p:anim>
                                    <p:anim calcmode="lin" valueType="num">
                                      <p:cBhvr additive="base">
                                        <p:cTn id="35" dur="500" fill="hold"/>
                                        <p:tgtEl>
                                          <p:spTgt spid="149555"/>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4955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9557"/>
                                        </p:tgtEl>
                                        <p:attrNameLst>
                                          <p:attrName>style.visibility</p:attrName>
                                        </p:attrNameLst>
                                      </p:cBhvr>
                                      <p:to>
                                        <p:strVal val="visible"/>
                                      </p:to>
                                    </p:set>
                                    <p:anim calcmode="lin" valueType="num">
                                      <p:cBhvr additive="base">
                                        <p:cTn id="43" dur="500" fill="hold"/>
                                        <p:tgtEl>
                                          <p:spTgt spid="149557"/>
                                        </p:tgtEl>
                                        <p:attrNameLst>
                                          <p:attrName>ppt_x</p:attrName>
                                        </p:attrNameLst>
                                      </p:cBhvr>
                                      <p:tavLst>
                                        <p:tav tm="0">
                                          <p:val>
                                            <p:strVal val="#ppt_x"/>
                                          </p:val>
                                        </p:tav>
                                        <p:tav tm="100000">
                                          <p:val>
                                            <p:strVal val="#ppt_x"/>
                                          </p:val>
                                        </p:tav>
                                      </p:tavLst>
                                    </p:anim>
                                    <p:anim calcmode="lin" valueType="num">
                                      <p:cBhvr additive="base">
                                        <p:cTn id="44" dur="500" fill="hold"/>
                                        <p:tgtEl>
                                          <p:spTgt spid="149557"/>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4955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9539"/>
                                        </p:tgtEl>
                                        <p:attrNameLst>
                                          <p:attrName>style.visibility</p:attrName>
                                        </p:attrNameLst>
                                      </p:cBhvr>
                                      <p:to>
                                        <p:strVal val="visible"/>
                                      </p:to>
                                    </p:set>
                                    <p:animEffect transition="in" filter="wipe(left)">
                                      <p:cBhvr>
                                        <p:cTn id="52" dur="500"/>
                                        <p:tgtEl>
                                          <p:spTgt spid="149539"/>
                                        </p:tgtEl>
                                      </p:cBhvr>
                                    </p:animEffect>
                                  </p:childTnLst>
                                </p:cTn>
                              </p:par>
                            </p:childTnLst>
                          </p:cTn>
                        </p:par>
                        <p:par>
                          <p:cTn id="53" fill="hold" nodeType="afterGroup">
                            <p:stCondLst>
                              <p:cond delay="500"/>
                            </p:stCondLst>
                            <p:childTnLst>
                              <p:par>
                                <p:cTn id="54" presetID="24" presetClass="entr" presetSubtype="0" fill="hold" grpId="0" nodeType="afterEffect">
                                  <p:stCondLst>
                                    <p:cond delay="0"/>
                                  </p:stCondLst>
                                  <p:childTnLst>
                                    <p:set>
                                      <p:cBhvr>
                                        <p:cTn id="55" dur="1" fill="hold">
                                          <p:stCondLst>
                                            <p:cond delay="499"/>
                                          </p:stCondLst>
                                        </p:cTn>
                                        <p:tgtEl>
                                          <p:spTgt spid="149554"/>
                                        </p:tgtEl>
                                        <p:attrNameLst>
                                          <p:attrName>style.visibility</p:attrName>
                                        </p:attrNameLst>
                                      </p:cBhvr>
                                      <p:to>
                                        <p:strVal val="visible"/>
                                      </p:to>
                                    </p:set>
                                    <p:anim to="" calcmode="lin" valueType="num">
                                      <p:cBhvr>
                                        <p:cTn id="56" dur="1" fill="hold"/>
                                        <p:tgtEl>
                                          <p:spTgt spid="14955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5" grpId="0" animBg="1" autoUpdateAnimBg="0"/>
      <p:bldP spid="149538" grpId="0" animBg="1" autoUpdateAnimBg="0"/>
      <p:bldP spid="149554" grpId="0" animBg="1" autoUpdateAnimBg="0"/>
      <p:bldP spid="149555" grpId="0" animBg="1"/>
      <p:bldP spid="149556" grpId="0" autoUpdateAnimBg="0"/>
      <p:bldP spid="149557" grpId="0" animBg="1"/>
      <p:bldP spid="14955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r>
              <a:rPr lang="en-US" altLang="zh-CN" sz="2800" smtClean="0"/>
              <a:t>--</a:t>
            </a:r>
            <a:r>
              <a:rPr lang="zh-CN" altLang="en-US" sz="2800" smtClean="0"/>
              <a:t>平均功率</a:t>
            </a:r>
          </a:p>
        </p:txBody>
      </p:sp>
      <p:sp>
        <p:nvSpPr>
          <p:cNvPr id="253956" name="Text Box 4"/>
          <p:cNvSpPr txBox="1">
            <a:spLocks noChangeArrowheads="1"/>
          </p:cNvSpPr>
          <p:nvPr/>
        </p:nvSpPr>
        <p:spPr bwMode="auto">
          <a:xfrm>
            <a:off x="792163" y="638175"/>
            <a:ext cx="845978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pP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、平均功率</a:t>
            </a:r>
            <a:r>
              <a:rPr kumimoji="1" lang="zh-CN" altLang="en-US" sz="2400" b="1">
                <a:latin typeface="Times New Roman" panose="02020603050405020304" pitchFamily="18" charset="0"/>
                <a:sym typeface="Wingdings" panose="05000000000000000000" pitchFamily="2" charset="2"/>
              </a:rPr>
              <a:t>：  </a:t>
            </a:r>
          </a:p>
          <a:p>
            <a:pPr algn="just" eaLnBrk="1" hangingPunct="1">
              <a:lnSpc>
                <a:spcPct val="115000"/>
              </a:lnSpc>
            </a:pPr>
            <a:r>
              <a:rPr kumimoji="1" lang="en-US" altLang="zh-CN" sz="2400" b="1">
                <a:solidFill>
                  <a:schemeClr val="accent2"/>
                </a:solidFill>
                <a:latin typeface="Times New Roman" panose="02020603050405020304" pitchFamily="18" charset="0"/>
                <a:sym typeface="Wingdings" panose="05000000000000000000" pitchFamily="2" charset="2"/>
              </a:rPr>
              <a:t>   (1)   </a:t>
            </a:r>
            <a:r>
              <a:rPr kumimoji="1" lang="zh-CN" altLang="en-US" sz="2400" b="1">
                <a:solidFill>
                  <a:schemeClr val="accent2"/>
                </a:solidFill>
                <a:latin typeface="Times New Roman" panose="02020603050405020304" pitchFamily="18" charset="0"/>
              </a:rPr>
              <a:t>多个不同频率的正弦量的平均功率</a:t>
            </a:r>
            <a:r>
              <a:rPr kumimoji="1" lang="en-US" altLang="zh-CN" sz="2400" b="1">
                <a:solidFill>
                  <a:schemeClr val="accent2"/>
                </a:solidFill>
                <a:latin typeface="Times New Roman" panose="02020603050405020304" pitchFamily="18" charset="0"/>
              </a:rPr>
              <a:t>:</a:t>
            </a:r>
            <a:endParaRPr kumimoji="1" lang="en-US" altLang="zh-CN" sz="2400" b="1">
              <a:solidFill>
                <a:schemeClr val="accent2"/>
              </a:solidFill>
              <a:latin typeface="Times New Roman" panose="02020603050405020304" pitchFamily="18" charset="0"/>
              <a:sym typeface="Wingdings" panose="05000000000000000000" pitchFamily="2" charset="2"/>
            </a:endParaRPr>
          </a:p>
          <a:p>
            <a:pPr algn="just" eaLnBrk="1" hangingPunct="1">
              <a:lnSpc>
                <a:spcPct val="130000"/>
              </a:lnSpc>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设</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m1</a:t>
            </a:r>
            <a:r>
              <a:rPr kumimoji="1" lang="en-US" altLang="zh-CN" sz="2400" b="1">
                <a:latin typeface="Times New Roman" panose="02020603050405020304" pitchFamily="18" charset="0"/>
              </a:rPr>
              <a:t>cos(ω</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t+ψ</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a:t>
            </a:r>
          </a:p>
          <a:p>
            <a:pPr algn="just" eaLnBrk="1" hangingPunct="1">
              <a:lnSpc>
                <a:spcPct val="130000"/>
              </a:lnSpc>
              <a:spcBef>
                <a:spcPct val="0"/>
              </a:spcBef>
            </a:pPr>
            <a:r>
              <a:rPr kumimoji="1" lang="en-US" altLang="zh-CN" sz="2400" b="1">
                <a:latin typeface="Times New Roman" panose="02020603050405020304" pitchFamily="18" charset="0"/>
              </a:rPr>
              <a:t>           i</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 =I</a:t>
            </a:r>
            <a:r>
              <a:rPr kumimoji="1" lang="en-US" altLang="zh-CN" sz="2400" b="1" baseline="-25000">
                <a:latin typeface="Times New Roman" panose="02020603050405020304" pitchFamily="18" charset="0"/>
              </a:rPr>
              <a:t>m2</a:t>
            </a:r>
            <a:r>
              <a:rPr kumimoji="1" lang="en-US" altLang="zh-CN" sz="2400" b="1">
                <a:latin typeface="Times New Roman" panose="02020603050405020304" pitchFamily="18" charset="0"/>
              </a:rPr>
              <a:t>cos(ω</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t+ψ</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a:t>
            </a:r>
          </a:p>
          <a:p>
            <a:pPr algn="just" eaLnBrk="1" hangingPunct="1">
              <a:lnSpc>
                <a:spcPct val="130000"/>
              </a:lnSpc>
              <a:spcBef>
                <a:spcPct val="30000"/>
              </a:spcBef>
            </a:pPr>
            <a:r>
              <a:rPr kumimoji="1" lang="zh-CN" altLang="en-US" sz="2400" b="1">
                <a:latin typeface="Times New Roman" panose="02020603050405020304" pitchFamily="18" charset="0"/>
              </a:rPr>
              <a:t>   式中</a:t>
            </a:r>
            <a:r>
              <a:rPr kumimoji="1" lang="en-US" altLang="zh-CN" sz="2400" b="1">
                <a:latin typeface="Times New Roman" panose="02020603050405020304" pitchFamily="18" charset="0"/>
              </a:rPr>
              <a:t>, i</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的周期为</a:t>
            </a:r>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=2π/ω</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i</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的周期为</a:t>
            </a:r>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=2π/ω</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53957" name="Text Box 5"/>
          <p:cNvSpPr txBox="1">
            <a:spLocks noChangeArrowheads="1"/>
          </p:cNvSpPr>
          <p:nvPr/>
        </p:nvSpPr>
        <p:spPr bwMode="auto">
          <a:xfrm>
            <a:off x="746125" y="3295650"/>
            <a:ext cx="81375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50000"/>
              </a:spcBef>
            </a:pPr>
            <a:r>
              <a:rPr kumimoji="1" lang="zh-CN" altLang="en-US" sz="2400">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如果</a:t>
            </a:r>
            <a:r>
              <a:rPr kumimoji="1" lang="en-US" altLang="zh-CN" sz="2400" b="1">
                <a:solidFill>
                  <a:schemeClr val="accent2"/>
                </a:solidFill>
                <a:latin typeface="Times New Roman" panose="02020603050405020304" pitchFamily="18" charset="0"/>
              </a:rPr>
              <a:t>ω</a:t>
            </a:r>
            <a:r>
              <a:rPr kumimoji="1" lang="en-US" altLang="zh-CN" sz="2400" b="1" baseline="-25000">
                <a:solidFill>
                  <a:schemeClr val="accent2"/>
                </a:solidFill>
                <a:latin typeface="Times New Roman" panose="02020603050405020304" pitchFamily="18" charset="0"/>
              </a:rPr>
              <a:t>1</a:t>
            </a:r>
            <a:r>
              <a:rPr kumimoji="1" lang="en-US" altLang="zh-CN" sz="2400" b="1">
                <a:solidFill>
                  <a:schemeClr val="accent2"/>
                </a:solidFill>
                <a:latin typeface="Times New Roman" panose="02020603050405020304" pitchFamily="18" charset="0"/>
              </a:rPr>
              <a:t>/ω</a:t>
            </a:r>
            <a:r>
              <a:rPr kumimoji="1" lang="en-US" altLang="zh-CN" sz="2400" b="1" baseline="-25000">
                <a:solidFill>
                  <a:schemeClr val="accent2"/>
                </a:solidFill>
                <a:latin typeface="Times New Roman" panose="02020603050405020304" pitchFamily="18" charset="0"/>
              </a:rPr>
              <a:t>2</a:t>
            </a:r>
            <a:r>
              <a:rPr kumimoji="1" lang="en-US" altLang="zh-CN" sz="2400" b="1">
                <a:solidFill>
                  <a:schemeClr val="accent2"/>
                </a:solidFill>
                <a:latin typeface="Times New Roman" panose="02020603050405020304" pitchFamily="18" charset="0"/>
              </a:rPr>
              <a:t>=T</a:t>
            </a:r>
            <a:r>
              <a:rPr kumimoji="1" lang="en-US" altLang="zh-CN" sz="2400" b="1" baseline="-25000">
                <a:solidFill>
                  <a:schemeClr val="accent2"/>
                </a:solidFill>
                <a:latin typeface="Times New Roman" panose="02020603050405020304" pitchFamily="18" charset="0"/>
              </a:rPr>
              <a:t>2</a:t>
            </a:r>
            <a:r>
              <a:rPr kumimoji="1" lang="en-US" altLang="zh-CN" sz="2400" b="1">
                <a:solidFill>
                  <a:schemeClr val="accent2"/>
                </a:solidFill>
                <a:latin typeface="Times New Roman" panose="02020603050405020304" pitchFamily="18" charset="0"/>
              </a:rPr>
              <a:t>/T</a:t>
            </a:r>
            <a:r>
              <a:rPr kumimoji="1" lang="en-US" altLang="zh-CN" sz="2400" b="1" baseline="-25000">
                <a:solidFill>
                  <a:schemeClr val="accent2"/>
                </a:solidFill>
                <a:latin typeface="Times New Roman" panose="02020603050405020304" pitchFamily="18" charset="0"/>
              </a:rPr>
              <a:t>1</a:t>
            </a:r>
            <a:r>
              <a:rPr kumimoji="1" lang="en-US" altLang="zh-CN" sz="2400" b="1">
                <a:solidFill>
                  <a:schemeClr val="accent2"/>
                </a:solidFill>
                <a:latin typeface="Times New Roman" panose="02020603050405020304" pitchFamily="18" charset="0"/>
              </a:rPr>
              <a:t>=m/n </a:t>
            </a:r>
            <a:r>
              <a:rPr kumimoji="1" lang="zh-CN" altLang="en-US" sz="2400" b="1">
                <a:solidFill>
                  <a:schemeClr val="accent2"/>
                </a:solidFill>
                <a:latin typeface="Times New Roman" panose="02020603050405020304" pitchFamily="18" charset="0"/>
              </a:rPr>
              <a:t>为有理数</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那么</a:t>
            </a:r>
            <a:r>
              <a:rPr kumimoji="1" lang="en-US" altLang="zh-CN" sz="2400" b="1">
                <a:solidFill>
                  <a:schemeClr val="accent2"/>
                </a:solidFill>
                <a:latin typeface="Times New Roman" panose="02020603050405020304" pitchFamily="18" charset="0"/>
              </a:rPr>
              <a:t>i</a:t>
            </a:r>
            <a:r>
              <a:rPr kumimoji="1" lang="en-US" altLang="zh-CN" sz="2400" b="1" baseline="-25000">
                <a:solidFill>
                  <a:schemeClr val="accent2"/>
                </a:solidFill>
                <a:latin typeface="Times New Roman" panose="02020603050405020304" pitchFamily="18" charset="0"/>
              </a:rPr>
              <a:t>1</a:t>
            </a:r>
            <a:r>
              <a:rPr kumimoji="1" lang="en-US" altLang="zh-CN" sz="2400" b="1">
                <a:solidFill>
                  <a:schemeClr val="accent2"/>
                </a:solidFill>
                <a:latin typeface="Times New Roman" panose="02020603050405020304" pitchFamily="18" charset="0"/>
              </a:rPr>
              <a:t>+i</a:t>
            </a:r>
            <a:r>
              <a:rPr kumimoji="1" lang="en-US" altLang="zh-CN" sz="2400" b="1" baseline="-25000">
                <a:solidFill>
                  <a:schemeClr val="accent2"/>
                </a:solidFill>
                <a:latin typeface="Times New Roman" panose="02020603050405020304" pitchFamily="18" charset="0"/>
              </a:rPr>
              <a:t>2</a:t>
            </a:r>
            <a:r>
              <a:rPr kumimoji="1" lang="zh-CN" altLang="en-US" sz="2400" b="1">
                <a:solidFill>
                  <a:schemeClr val="accent2"/>
                </a:solidFill>
                <a:latin typeface="Times New Roman" panose="02020603050405020304" pitchFamily="18" charset="0"/>
              </a:rPr>
              <a:t>仍然是周期函数</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从而瞬时功率</a:t>
            </a:r>
            <a:r>
              <a:rPr kumimoji="1" lang="en-US" altLang="zh-CN" sz="2400" b="1">
                <a:solidFill>
                  <a:schemeClr val="accent2"/>
                </a:solidFill>
                <a:latin typeface="Times New Roman" panose="02020603050405020304" pitchFamily="18" charset="0"/>
              </a:rPr>
              <a:t>p</a:t>
            </a:r>
            <a:r>
              <a:rPr kumimoji="1" lang="zh-CN" altLang="en-US" sz="2400" b="1">
                <a:solidFill>
                  <a:schemeClr val="accent2"/>
                </a:solidFill>
                <a:latin typeface="Times New Roman" panose="02020603050405020304" pitchFamily="18" charset="0"/>
              </a:rPr>
              <a:t>也是周期函数。</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如果</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/T</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是无理数，那么</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以及瞬时功率</a:t>
            </a:r>
            <a:r>
              <a:rPr kumimoji="1" lang="en-US" altLang="zh-CN" sz="2400" b="1">
                <a:latin typeface="Times New Roman" panose="02020603050405020304" pitchFamily="18" charset="0"/>
              </a:rPr>
              <a:t>p</a:t>
            </a:r>
            <a:r>
              <a:rPr kumimoji="1" lang="zh-CN" altLang="en-US" sz="2400" b="1">
                <a:latin typeface="Times New Roman" panose="02020603050405020304" pitchFamily="18" charset="0"/>
              </a:rPr>
              <a:t>将不是周期函数， 这里不予讨论。</a:t>
            </a:r>
            <a:r>
              <a:rPr kumimoji="1" lang="en-US" altLang="zh-CN" sz="2400" b="1">
                <a:latin typeface="Times New Roman" panose="02020603050405020304" pitchFamily="18" charset="0"/>
              </a:rPr>
              <a:t>)</a:t>
            </a:r>
          </a:p>
          <a:p>
            <a:pPr algn="just" eaLnBrk="1" hangingPunct="1">
              <a:lnSpc>
                <a:spcPct val="110000"/>
              </a:lnSpc>
              <a:spcBef>
                <a:spcPct val="30000"/>
              </a:spcBef>
            </a:pPr>
            <a:r>
              <a:rPr kumimoji="1" lang="zh-CN" altLang="en-US" sz="2400" b="1">
                <a:latin typeface="Times New Roman" panose="02020603050405020304" pitchFamily="18" charset="0"/>
              </a:rPr>
              <a:t>        这时，就能求得</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与</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的公共周期</a:t>
            </a:r>
            <a:r>
              <a:rPr kumimoji="1" lang="en-US" altLang="zh-CN" sz="2400" b="1">
                <a:latin typeface="Times New Roman" panose="02020603050405020304" pitchFamily="18" charset="0"/>
              </a:rPr>
              <a:t>T, </a:t>
            </a:r>
            <a:r>
              <a:rPr kumimoji="1" lang="zh-CN" altLang="en-US" sz="2400" b="1">
                <a:latin typeface="Times New Roman" panose="02020603050405020304" pitchFamily="18" charset="0"/>
              </a:rPr>
              <a:t>使</a:t>
            </a:r>
            <a:r>
              <a:rPr kumimoji="1" lang="en-US" altLang="zh-CN" sz="2400" b="1">
                <a:latin typeface="Times New Roman" panose="02020603050405020304" pitchFamily="18" charset="0"/>
              </a:rPr>
              <a:t>T = mT</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 nT</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。如令</a:t>
            </a:r>
            <a:r>
              <a:rPr kumimoji="1" lang="en-US" altLang="zh-CN" sz="2400" b="1">
                <a:latin typeface="Times New Roman" panose="02020603050405020304" pitchFamily="18" charset="0"/>
              </a:rPr>
              <a:t>ω=2π/T(</a:t>
            </a:r>
            <a:r>
              <a:rPr kumimoji="1" lang="zh-CN" altLang="en-US" sz="2400" b="1">
                <a:latin typeface="Times New Roman" panose="02020603050405020304" pitchFamily="18" charset="0"/>
              </a:rPr>
              <a:t>称为基波角频率</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则有</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=mω</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=nω(</a:t>
            </a:r>
            <a:r>
              <a:rPr kumimoji="1" lang="zh-CN" altLang="en-US" sz="2400" b="1">
                <a:latin typeface="Times New Roman" panose="02020603050405020304" pitchFamily="18" charset="0"/>
              </a:rPr>
              <a:t>分别称为</a:t>
            </a:r>
            <a:r>
              <a:rPr kumimoji="1" lang="en-US" altLang="zh-CN" sz="2400" b="1">
                <a:latin typeface="Times New Roman" panose="02020603050405020304" pitchFamily="18" charset="0"/>
              </a:rPr>
              <a:t>m</a:t>
            </a:r>
            <a:r>
              <a:rPr kumimoji="1" lang="zh-CN" altLang="en-US" sz="2400" b="1">
                <a:latin typeface="Times New Roman" panose="02020603050405020304" pitchFamily="18" charset="0"/>
              </a:rPr>
              <a:t>次谐波和</a:t>
            </a:r>
            <a:r>
              <a:rPr kumimoji="1" lang="en-US" altLang="zh-CN" sz="2400" b="1">
                <a:latin typeface="Times New Roman" panose="02020603050405020304" pitchFamily="18" charset="0"/>
              </a:rPr>
              <a:t>n</a:t>
            </a:r>
            <a:r>
              <a:rPr kumimoji="1" lang="zh-CN" altLang="en-US" sz="2400" b="1">
                <a:latin typeface="Times New Roman" panose="02020603050405020304" pitchFamily="18" charset="0"/>
              </a:rPr>
              <a:t>次谐波的角频率</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r>
              <a:rPr lang="en-US" altLang="zh-CN" sz="2800" smtClean="0"/>
              <a:t>--</a:t>
            </a:r>
            <a:r>
              <a:rPr lang="zh-CN" altLang="en-US" sz="2800" smtClean="0"/>
              <a:t>平均功率</a:t>
            </a:r>
          </a:p>
        </p:txBody>
      </p:sp>
      <p:sp>
        <p:nvSpPr>
          <p:cNvPr id="254980" name="Text Box 4"/>
          <p:cNvSpPr txBox="1">
            <a:spLocks noChangeArrowheads="1"/>
          </p:cNvSpPr>
          <p:nvPr/>
        </p:nvSpPr>
        <p:spPr bwMode="auto">
          <a:xfrm>
            <a:off x="881063" y="3114675"/>
            <a:ext cx="733583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b="1">
                <a:latin typeface="Times New Roman" panose="02020603050405020304" pitchFamily="18" charset="0"/>
              </a:rPr>
              <a:t>式中</a:t>
            </a:r>
            <a:r>
              <a:rPr kumimoji="1" lang="en-US" altLang="zh-CN" sz="2400" b="1">
                <a:latin typeface="Times New Roman" panose="02020603050405020304" pitchFamily="18" charset="0"/>
              </a:rPr>
              <a:t>, P</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P</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分别为</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S1</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S2</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单独作用时电阻吸收的平均功率。上式中第三项：</a:t>
            </a:r>
            <a:endParaRPr kumimoji="1" lang="en-US" altLang="zh-CN" sz="2400" b="1">
              <a:solidFill>
                <a:srgbClr val="FF3399"/>
              </a:solidFill>
              <a:latin typeface="Times New Roman" panose="02020603050405020304" pitchFamily="18" charset="0"/>
            </a:endParaRPr>
          </a:p>
        </p:txBody>
      </p:sp>
      <p:graphicFrame>
        <p:nvGraphicFramePr>
          <p:cNvPr id="254982" name="Object 6"/>
          <p:cNvGraphicFramePr>
            <a:graphicFrameLocks noChangeAspect="1"/>
          </p:cNvGraphicFramePr>
          <p:nvPr/>
        </p:nvGraphicFramePr>
        <p:xfrm>
          <a:off x="1031875" y="1403350"/>
          <a:ext cx="6826250" cy="855663"/>
        </p:xfrm>
        <a:graphic>
          <a:graphicData uri="http://schemas.openxmlformats.org/presentationml/2006/ole">
            <mc:AlternateContent xmlns:mc="http://schemas.openxmlformats.org/markup-compatibility/2006">
              <mc:Choice xmlns:v="urn:schemas-microsoft-com:vml" Requires="v">
                <p:oleObj spid="_x0000_s255052" name="Equation" r:id="rId3" imgW="3136680" imgH="393480" progId="Equation.DSMT4">
                  <p:embed/>
                </p:oleObj>
              </mc:Choice>
              <mc:Fallback>
                <p:oleObj name="Equation" r:id="rId3" imgW="313668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1403350"/>
                        <a:ext cx="682625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3" name="Object 7"/>
          <p:cNvGraphicFramePr>
            <a:graphicFrameLocks noChangeAspect="1"/>
          </p:cNvGraphicFramePr>
          <p:nvPr/>
        </p:nvGraphicFramePr>
        <p:xfrm>
          <a:off x="1331913" y="2251075"/>
          <a:ext cx="3735387" cy="869950"/>
        </p:xfrm>
        <a:graphic>
          <a:graphicData uri="http://schemas.openxmlformats.org/presentationml/2006/ole">
            <mc:AlternateContent xmlns:mc="http://schemas.openxmlformats.org/markup-compatibility/2006">
              <mc:Choice xmlns:v="urn:schemas-microsoft-com:vml" Requires="v">
                <p:oleObj spid="_x0000_s255053" name="Equation" r:id="rId5" imgW="1688760" imgH="393480" progId="Equation.DSMT4">
                  <p:embed/>
                </p:oleObj>
              </mc:Choice>
              <mc:Fallback>
                <p:oleObj name="Equation" r:id="rId5" imgW="168876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251075"/>
                        <a:ext cx="3735387"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6" name="Object 10"/>
          <p:cNvGraphicFramePr>
            <a:graphicFrameLocks noChangeAspect="1"/>
          </p:cNvGraphicFramePr>
          <p:nvPr/>
        </p:nvGraphicFramePr>
        <p:xfrm>
          <a:off x="1003300" y="4233863"/>
          <a:ext cx="8023225" cy="847725"/>
        </p:xfrm>
        <a:graphic>
          <a:graphicData uri="http://schemas.openxmlformats.org/presentationml/2006/ole">
            <mc:AlternateContent xmlns:mc="http://schemas.openxmlformats.org/markup-compatibility/2006">
              <mc:Choice xmlns:v="urn:schemas-microsoft-com:vml" Requires="v">
                <p:oleObj spid="_x0000_s255054" name="Equation" r:id="rId7" imgW="3720960" imgH="393480" progId="Equation.DSMT4">
                  <p:embed/>
                </p:oleObj>
              </mc:Choice>
              <mc:Fallback>
                <p:oleObj name="Equation" r:id="rId7" imgW="372096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300" y="4233863"/>
                        <a:ext cx="802322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90" name="Rectangle 14"/>
          <p:cNvSpPr>
            <a:spLocks noChangeArrowheads="1"/>
          </p:cNvSpPr>
          <p:nvPr/>
        </p:nvSpPr>
        <p:spPr bwMode="auto">
          <a:xfrm>
            <a:off x="881063" y="954088"/>
            <a:ext cx="580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zh-CN" altLang="en-US" sz="2400" b="1">
                <a:latin typeface="Times New Roman" panose="02020603050405020304" pitchFamily="18" charset="0"/>
              </a:rPr>
              <a:t>在一个周期</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内</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电阻</a:t>
            </a:r>
            <a:r>
              <a:rPr kumimoji="1" lang="en-US" altLang="zh-CN" sz="2400" b="1">
                <a:latin typeface="Times New Roman" panose="02020603050405020304" pitchFamily="18" charset="0"/>
              </a:rPr>
              <a:t>R</a:t>
            </a:r>
            <a:r>
              <a:rPr kumimoji="1" lang="zh-CN" altLang="en-US" sz="2400" b="1">
                <a:latin typeface="Times New Roman" panose="02020603050405020304" pitchFamily="18" charset="0"/>
              </a:rPr>
              <a:t>上的平均功率</a:t>
            </a:r>
            <a:r>
              <a:rPr kumimoji="1" lang="en-US" altLang="zh-CN" sz="2400" b="1">
                <a:latin typeface="Times New Roman" panose="02020603050405020304" pitchFamily="18" charset="0"/>
              </a:rPr>
              <a:t>:</a:t>
            </a:r>
          </a:p>
        </p:txBody>
      </p:sp>
      <p:graphicFrame>
        <p:nvGraphicFramePr>
          <p:cNvPr id="254991" name="Object 15"/>
          <p:cNvGraphicFramePr>
            <a:graphicFrameLocks noChangeAspect="1"/>
          </p:cNvGraphicFramePr>
          <p:nvPr/>
        </p:nvGraphicFramePr>
        <p:xfrm>
          <a:off x="3267075" y="5172075"/>
          <a:ext cx="4673600" cy="1092200"/>
        </p:xfrm>
        <a:graphic>
          <a:graphicData uri="http://schemas.openxmlformats.org/presentationml/2006/ole">
            <mc:AlternateContent xmlns:mc="http://schemas.openxmlformats.org/markup-compatibility/2006">
              <mc:Choice xmlns:v="urn:schemas-microsoft-com:vml" Requires="v">
                <p:oleObj spid="_x0000_s255055" name="Equation" r:id="rId9" imgW="2070000" imgH="482400" progId="Equation.DSMT4">
                  <p:embed/>
                </p:oleObj>
              </mc:Choice>
              <mc:Fallback>
                <p:oleObj name="Equation" r:id="rId9" imgW="2070000" imgH="4824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7075" y="5172075"/>
                        <a:ext cx="46736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990"/>
                                        </p:tgtEl>
                                        <p:attrNameLst>
                                          <p:attrName>style.visibility</p:attrName>
                                        </p:attrNameLst>
                                      </p:cBhvr>
                                      <p:to>
                                        <p:strVal val="visible"/>
                                      </p:to>
                                    </p:set>
                                    <p:animEffect transition="in" filter="blinds(horizontal)">
                                      <p:cBhvr>
                                        <p:cTn id="7" dur="500"/>
                                        <p:tgtEl>
                                          <p:spTgt spid="25499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54982"/>
                                        </p:tgtEl>
                                        <p:attrNameLst>
                                          <p:attrName>style.visibility</p:attrName>
                                        </p:attrNameLst>
                                      </p:cBhvr>
                                      <p:to>
                                        <p:strVal val="visible"/>
                                      </p:to>
                                    </p:set>
                                    <p:animEffect transition="in" filter="blinds(horizontal)">
                                      <p:cBhvr>
                                        <p:cTn id="11" dur="500"/>
                                        <p:tgtEl>
                                          <p:spTgt spid="2549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54983"/>
                                        </p:tgtEl>
                                        <p:attrNameLst>
                                          <p:attrName>style.visibility</p:attrName>
                                        </p:attrNameLst>
                                      </p:cBhvr>
                                      <p:to>
                                        <p:strVal val="visible"/>
                                      </p:to>
                                    </p:set>
                                    <p:animEffect transition="in" filter="blinds(horizontal)">
                                      <p:cBhvr>
                                        <p:cTn id="16" dur="500"/>
                                        <p:tgtEl>
                                          <p:spTgt spid="25498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54980"/>
                                        </p:tgtEl>
                                        <p:attrNameLst>
                                          <p:attrName>style.visibility</p:attrName>
                                        </p:attrNameLst>
                                      </p:cBhvr>
                                      <p:to>
                                        <p:strVal val="visible"/>
                                      </p:to>
                                    </p:set>
                                    <p:animEffect transition="in" filter="blinds(horizontal)">
                                      <p:cBhvr>
                                        <p:cTn id="20" dur="500"/>
                                        <p:tgtEl>
                                          <p:spTgt spid="2549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54986"/>
                                        </p:tgtEl>
                                        <p:attrNameLst>
                                          <p:attrName>style.visibility</p:attrName>
                                        </p:attrNameLst>
                                      </p:cBhvr>
                                      <p:to>
                                        <p:strVal val="visible"/>
                                      </p:to>
                                    </p:set>
                                    <p:animEffect transition="in" filter="blinds(horizontal)">
                                      <p:cBhvr>
                                        <p:cTn id="25" dur="500"/>
                                        <p:tgtEl>
                                          <p:spTgt spid="2549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54991"/>
                                        </p:tgtEl>
                                        <p:attrNameLst>
                                          <p:attrName>style.visibility</p:attrName>
                                        </p:attrNameLst>
                                      </p:cBhvr>
                                      <p:to>
                                        <p:strVal val="visible"/>
                                      </p:to>
                                    </p:set>
                                    <p:animEffect transition="in" filter="blinds(horizontal)">
                                      <p:cBhvr>
                                        <p:cTn id="30" dur="500"/>
                                        <p:tgtEl>
                                          <p:spTgt spid="254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p:bldP spid="25499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r>
              <a:rPr lang="en-US" altLang="zh-CN" sz="2800" smtClean="0"/>
              <a:t>--</a:t>
            </a:r>
            <a:r>
              <a:rPr lang="zh-CN" altLang="en-US" sz="2800" smtClean="0"/>
              <a:t>平均功率</a:t>
            </a:r>
          </a:p>
        </p:txBody>
      </p:sp>
      <p:graphicFrame>
        <p:nvGraphicFramePr>
          <p:cNvPr id="256005" name="Object 5"/>
          <p:cNvGraphicFramePr>
            <a:graphicFrameLocks noChangeAspect="1"/>
          </p:cNvGraphicFramePr>
          <p:nvPr/>
        </p:nvGraphicFramePr>
        <p:xfrm>
          <a:off x="1441450" y="1268413"/>
          <a:ext cx="6910388" cy="1092200"/>
        </p:xfrm>
        <a:graphic>
          <a:graphicData uri="http://schemas.openxmlformats.org/presentationml/2006/ole">
            <mc:AlternateContent xmlns:mc="http://schemas.openxmlformats.org/markup-compatibility/2006">
              <mc:Choice xmlns:v="urn:schemas-microsoft-com:vml" Requires="v">
                <p:oleObj spid="_x0000_s256024" name="Equation" r:id="rId3" imgW="3060360" imgH="482400" progId="Equation.DSMT4">
                  <p:embed/>
                </p:oleObj>
              </mc:Choice>
              <mc:Fallback>
                <p:oleObj name="Equation" r:id="rId3" imgW="3060360" imgH="482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450" y="1268413"/>
                        <a:ext cx="6910388"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6" name="Rectangle 6"/>
          <p:cNvSpPr>
            <a:spLocks noChangeArrowheads="1"/>
          </p:cNvSpPr>
          <p:nvPr/>
        </p:nvSpPr>
        <p:spPr bwMode="auto">
          <a:xfrm>
            <a:off x="1333500" y="2754313"/>
            <a:ext cx="75596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5000"/>
              </a:lnSpc>
              <a:spcBef>
                <a:spcPct val="50000"/>
              </a:spcBef>
            </a:pPr>
            <a:r>
              <a:rPr kumimoji="1" lang="zh-CN" altLang="en-US" sz="2400" b="1">
                <a:latin typeface="Times New Roman" panose="02020603050405020304" pitchFamily="18" charset="0"/>
              </a:rPr>
              <a:t>上式表明：                                                                                              若</a:t>
            </a:r>
            <a:r>
              <a:rPr kumimoji="1" lang="en-US" altLang="zh-CN" sz="2400" b="1">
                <a:latin typeface="Times New Roman" panose="02020603050405020304" pitchFamily="18" charset="0"/>
              </a:rPr>
              <a:t>m = n, </a:t>
            </a:r>
            <a:r>
              <a:rPr kumimoji="1" lang="zh-CN" altLang="en-US" sz="2400" b="1">
                <a:latin typeface="Times New Roman" panose="02020603050405020304" pitchFamily="18" charset="0"/>
              </a:rPr>
              <a:t>即</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 = ω</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 </a:t>
            </a:r>
            <a:r>
              <a:rPr kumimoji="1" lang="zh-CN" altLang="en-US" sz="2400" b="1">
                <a:latin typeface="Times New Roman" panose="02020603050405020304" pitchFamily="18" charset="0"/>
              </a:rPr>
              <a:t>则平均功率</a:t>
            </a:r>
          </a:p>
          <a:p>
            <a:pPr algn="l" eaLnBrk="1" hangingPunct="1">
              <a:lnSpc>
                <a:spcPct val="135000"/>
              </a:lnSpc>
              <a:spcBef>
                <a:spcPct val="50000"/>
              </a:spcBef>
            </a:pPr>
            <a:r>
              <a:rPr kumimoji="1" lang="en-US" altLang="zh-CN" sz="2400" b="1">
                <a:latin typeface="Times New Roman" panose="02020603050405020304" pitchFamily="18" charset="0"/>
              </a:rPr>
              <a:t>          P = P</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P</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 RI</a:t>
            </a:r>
            <a:r>
              <a:rPr kumimoji="1" lang="en-US" altLang="zh-CN" sz="2400" b="1" baseline="-25000">
                <a:latin typeface="Times New Roman" panose="02020603050405020304" pitchFamily="18" charset="0"/>
              </a:rPr>
              <a:t>m1</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m2</a:t>
            </a:r>
            <a:r>
              <a:rPr kumimoji="1" lang="en-US" altLang="zh-CN" sz="2400" b="1">
                <a:latin typeface="Times New Roman" panose="02020603050405020304" pitchFamily="18" charset="0"/>
              </a:rPr>
              <a:t>cos(ψ</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-ψ</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)≠P</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 P</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 , </a:t>
            </a:r>
          </a:p>
          <a:p>
            <a:pPr algn="l" eaLnBrk="1" hangingPunct="1">
              <a:lnSpc>
                <a:spcPct val="135000"/>
              </a:lnSpc>
              <a:spcBef>
                <a:spcPct val="50000"/>
              </a:spcBef>
            </a:pPr>
            <a:r>
              <a:rPr kumimoji="1" lang="zh-CN" altLang="en-US" sz="2400" b="1">
                <a:latin typeface="Times New Roman" panose="02020603050405020304" pitchFamily="18" charset="0"/>
              </a:rPr>
              <a:t>就是说</a:t>
            </a:r>
            <a:r>
              <a:rPr kumimoji="1" lang="en-US" altLang="zh-CN" sz="2400" b="1">
                <a:latin typeface="Times New Roman" panose="02020603050405020304" pitchFamily="18" charset="0"/>
              </a:rPr>
              <a:t>, </a:t>
            </a:r>
            <a:r>
              <a:rPr kumimoji="1" lang="zh-CN" altLang="en-US" sz="2400" b="1">
                <a:solidFill>
                  <a:srgbClr val="FF3399"/>
                </a:solidFill>
                <a:latin typeface="Times New Roman" panose="02020603050405020304" pitchFamily="18" charset="0"/>
              </a:rPr>
              <a:t>对于同频率的正弦量</a:t>
            </a:r>
            <a:r>
              <a:rPr kumimoji="1" lang="en-US" altLang="zh-CN" sz="2400" b="1">
                <a:solidFill>
                  <a:srgbClr val="FF3399"/>
                </a:solidFill>
                <a:latin typeface="Times New Roman" panose="02020603050405020304" pitchFamily="18" charset="0"/>
              </a:rPr>
              <a:t>, </a:t>
            </a:r>
            <a:r>
              <a:rPr kumimoji="1" lang="zh-CN" altLang="en-US" sz="2400" b="1">
                <a:solidFill>
                  <a:srgbClr val="FF3399"/>
                </a:solidFill>
                <a:latin typeface="Times New Roman" panose="02020603050405020304" pitchFamily="18" charset="0"/>
              </a:rPr>
              <a:t>其平均功率不能叠加计算</a:t>
            </a:r>
            <a:r>
              <a:rPr kumimoji="1" lang="en-US" altLang="zh-CN" sz="2400" b="1">
                <a:latin typeface="Times New Roman" panose="02020603050405020304" pitchFamily="18" charset="0"/>
              </a:rPr>
              <a:t>; </a:t>
            </a:r>
            <a:r>
              <a:rPr kumimoji="1" lang="zh-CN" altLang="en-US" sz="2400" b="1">
                <a:solidFill>
                  <a:schemeClr val="accent2"/>
                </a:solidFill>
                <a:latin typeface="Times New Roman" panose="02020603050405020304" pitchFamily="18" charset="0"/>
              </a:rPr>
              <a:t>若</a:t>
            </a:r>
            <a:r>
              <a:rPr kumimoji="1" lang="en-US" altLang="zh-CN" sz="2400" b="1">
                <a:solidFill>
                  <a:schemeClr val="accent2"/>
                </a:solidFill>
                <a:latin typeface="Times New Roman" panose="02020603050405020304" pitchFamily="18" charset="0"/>
              </a:rPr>
              <a:t>m ≠ n,</a:t>
            </a:r>
            <a:r>
              <a:rPr kumimoji="1" lang="zh-CN" altLang="en-US" sz="2400" b="1">
                <a:solidFill>
                  <a:schemeClr val="accent2"/>
                </a:solidFill>
                <a:latin typeface="Times New Roman" panose="02020603050405020304" pitchFamily="18" charset="0"/>
              </a:rPr>
              <a:t>即不同频的正弦量，则平均功率</a:t>
            </a:r>
            <a:r>
              <a:rPr kumimoji="1" lang="en-US" altLang="zh-CN" sz="2400" b="1">
                <a:solidFill>
                  <a:schemeClr val="accent2"/>
                </a:solidFill>
                <a:latin typeface="Times New Roman" panose="02020603050405020304" pitchFamily="18" charset="0"/>
              </a:rPr>
              <a:t>P = P</a:t>
            </a:r>
            <a:r>
              <a:rPr kumimoji="1" lang="en-US" altLang="zh-CN" sz="2400" b="1" baseline="-25000">
                <a:solidFill>
                  <a:schemeClr val="accent2"/>
                </a:solidFill>
                <a:latin typeface="Times New Roman" panose="02020603050405020304" pitchFamily="18" charset="0"/>
              </a:rPr>
              <a:t>1</a:t>
            </a:r>
            <a:r>
              <a:rPr kumimoji="1" lang="en-US" altLang="zh-CN" sz="2400" b="1">
                <a:solidFill>
                  <a:schemeClr val="accent2"/>
                </a:solidFill>
                <a:latin typeface="Times New Roman" panose="02020603050405020304" pitchFamily="18" charset="0"/>
              </a:rPr>
              <a:t> + P</a:t>
            </a:r>
            <a:r>
              <a:rPr kumimoji="1" lang="en-US" altLang="zh-CN" sz="2400" b="1" baseline="-25000">
                <a:solidFill>
                  <a:schemeClr val="accent2"/>
                </a:solidFill>
                <a:latin typeface="Times New Roman" panose="02020603050405020304" pitchFamily="18" charset="0"/>
              </a:rPr>
              <a:t>2</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可以叠加计算。</a:t>
            </a:r>
            <a:r>
              <a:rPr kumimoji="1" lang="zh-CN" altLang="en-US" sz="2400">
                <a:latin typeface="Times New Roman" panose="02020603050405020304" pitchFamily="18" charset="0"/>
              </a:rPr>
              <a:t>         </a:t>
            </a:r>
          </a:p>
        </p:txBody>
      </p:sp>
      <p:sp>
        <p:nvSpPr>
          <p:cNvPr id="256007" name="Text Box 7"/>
          <p:cNvSpPr txBox="1">
            <a:spLocks noChangeArrowheads="1"/>
          </p:cNvSpPr>
          <p:nvPr/>
        </p:nvSpPr>
        <p:spPr bwMode="auto">
          <a:xfrm>
            <a:off x="1528763" y="3617913"/>
            <a:ext cx="6913562"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5000"/>
              </a:lnSpc>
              <a:spcBef>
                <a:spcPct val="50000"/>
              </a:spcBef>
            </a:pPr>
            <a:r>
              <a:rPr kumimoji="1" lang="zh-CN" altLang="en-US" sz="2800" b="1">
                <a:latin typeface="Times New Roman" panose="02020603050405020304" pitchFamily="18" charset="0"/>
              </a:rPr>
              <a:t>结论</a:t>
            </a:r>
            <a:r>
              <a:rPr kumimoji="1" lang="zh-CN" altLang="en-US" sz="2800">
                <a:latin typeface="Times New Roman" panose="02020603050405020304" pitchFamily="18" charset="0"/>
              </a:rPr>
              <a:t>：</a:t>
            </a:r>
          </a:p>
          <a:p>
            <a:pPr algn="just" eaLnBrk="1" hangingPunct="1">
              <a:lnSpc>
                <a:spcPct val="135000"/>
              </a:lnSpc>
              <a:spcBef>
                <a:spcPct val="50000"/>
              </a:spcBef>
            </a:pPr>
            <a:r>
              <a:rPr kumimoji="1" lang="zh-CN" altLang="en-US" sz="2400" b="1">
                <a:solidFill>
                  <a:srgbClr val="FF3399"/>
                </a:solidFill>
                <a:latin typeface="Times New Roman" panose="02020603050405020304" pitchFamily="18" charset="0"/>
              </a:rPr>
              <a:t>多个</a:t>
            </a:r>
            <a:r>
              <a:rPr kumimoji="1" lang="zh-CN" altLang="en-US" sz="2400" b="1">
                <a:solidFill>
                  <a:schemeClr val="accent2"/>
                </a:solidFill>
                <a:latin typeface="Times New Roman" panose="02020603050405020304" pitchFamily="18" charset="0"/>
              </a:rPr>
              <a:t>不同频率</a:t>
            </a:r>
            <a:r>
              <a:rPr kumimoji="1" lang="en-US" altLang="zh-CN" sz="2400" b="1">
                <a:solidFill>
                  <a:schemeClr val="accent2"/>
                </a:solidFill>
                <a:latin typeface="Times New Roman" panose="02020603050405020304" pitchFamily="18" charset="0"/>
              </a:rPr>
              <a:t>(</a:t>
            </a:r>
            <a:r>
              <a:rPr kumimoji="1" lang="zh-CN" altLang="en-US" sz="2400" b="1">
                <a:solidFill>
                  <a:schemeClr val="accent2"/>
                </a:solidFill>
                <a:latin typeface="Times New Roman" panose="02020603050405020304" pitchFamily="18" charset="0"/>
              </a:rPr>
              <a:t>各频率之比为有理数</a:t>
            </a:r>
            <a:r>
              <a:rPr kumimoji="1" lang="en-US" altLang="zh-CN" sz="2400" b="1">
                <a:solidFill>
                  <a:schemeClr val="accent2"/>
                </a:solidFill>
                <a:latin typeface="Times New Roman" panose="02020603050405020304" pitchFamily="18" charset="0"/>
              </a:rPr>
              <a:t>)</a:t>
            </a:r>
            <a:r>
              <a:rPr kumimoji="1" lang="zh-CN" altLang="en-US" sz="2400" b="1">
                <a:solidFill>
                  <a:srgbClr val="FF3399"/>
                </a:solidFill>
                <a:latin typeface="Times New Roman" panose="02020603050405020304" pitchFamily="18" charset="0"/>
              </a:rPr>
              <a:t>的正弦电流</a:t>
            </a:r>
            <a:r>
              <a:rPr kumimoji="1" lang="en-US" altLang="zh-CN" sz="2400" b="1">
                <a:solidFill>
                  <a:srgbClr val="FF3399"/>
                </a:solidFill>
                <a:latin typeface="Times New Roman" panose="02020603050405020304" pitchFamily="18" charset="0"/>
              </a:rPr>
              <a:t>(</a:t>
            </a:r>
            <a:r>
              <a:rPr kumimoji="1" lang="zh-CN" altLang="en-US" sz="2400" b="1">
                <a:solidFill>
                  <a:srgbClr val="FF3399"/>
                </a:solidFill>
                <a:latin typeface="Times New Roman" panose="02020603050405020304" pitchFamily="18" charset="0"/>
              </a:rPr>
              <a:t>或电压</a:t>
            </a:r>
            <a:r>
              <a:rPr kumimoji="1" lang="en-US" altLang="zh-CN" sz="2400" b="1">
                <a:solidFill>
                  <a:srgbClr val="FF3399"/>
                </a:solidFill>
                <a:latin typeface="Times New Roman" panose="02020603050405020304" pitchFamily="18" charset="0"/>
              </a:rPr>
              <a:t>)</a:t>
            </a:r>
            <a:r>
              <a:rPr kumimoji="1" lang="zh-CN" altLang="en-US" sz="2400" b="1">
                <a:solidFill>
                  <a:srgbClr val="FF3399"/>
                </a:solidFill>
                <a:latin typeface="Times New Roman" panose="02020603050405020304" pitchFamily="18" charset="0"/>
              </a:rPr>
              <a:t>形成的总平均功率等于每个正弦电流</a:t>
            </a:r>
            <a:r>
              <a:rPr kumimoji="1" lang="en-US" altLang="zh-CN" sz="2400" b="1">
                <a:solidFill>
                  <a:srgbClr val="FF3399"/>
                </a:solidFill>
                <a:latin typeface="Times New Roman" panose="02020603050405020304" pitchFamily="18" charset="0"/>
              </a:rPr>
              <a:t>(</a:t>
            </a:r>
            <a:r>
              <a:rPr kumimoji="1" lang="zh-CN" altLang="en-US" sz="2400" b="1">
                <a:solidFill>
                  <a:srgbClr val="FF3399"/>
                </a:solidFill>
                <a:latin typeface="Times New Roman" panose="02020603050405020304" pitchFamily="18" charset="0"/>
              </a:rPr>
              <a:t>或电压</a:t>
            </a:r>
            <a:r>
              <a:rPr kumimoji="1" lang="en-US" altLang="zh-CN" sz="2400" b="1">
                <a:solidFill>
                  <a:srgbClr val="FF3399"/>
                </a:solidFill>
                <a:latin typeface="Times New Roman" panose="02020603050405020304" pitchFamily="18" charset="0"/>
              </a:rPr>
              <a:t>)</a:t>
            </a:r>
            <a:r>
              <a:rPr kumimoji="1" lang="zh-CN" altLang="en-US" sz="2400" b="1">
                <a:solidFill>
                  <a:srgbClr val="FF3399"/>
                </a:solidFill>
                <a:latin typeface="Times New Roman" panose="02020603050405020304" pitchFamily="18" charset="0"/>
              </a:rPr>
              <a:t>单独作用时所形成的平均功率之和。  </a:t>
            </a:r>
          </a:p>
        </p:txBody>
      </p:sp>
      <p:sp>
        <p:nvSpPr>
          <p:cNvPr id="256008" name="AutoShape 8"/>
          <p:cNvSpPr>
            <a:spLocks noChangeArrowheads="1"/>
          </p:cNvSpPr>
          <p:nvPr/>
        </p:nvSpPr>
        <p:spPr bwMode="auto">
          <a:xfrm>
            <a:off x="4346575" y="2619375"/>
            <a:ext cx="495300" cy="630238"/>
          </a:xfrm>
          <a:prstGeom prst="downArrow">
            <a:avLst>
              <a:gd name="adj1" fmla="val 50000"/>
              <a:gd name="adj2" fmla="val 31811"/>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blinds(horizontal)">
                                      <p:cBhvr>
                                        <p:cTn id="7" dur="500"/>
                                        <p:tgtEl>
                                          <p:spTgt spid="2560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6006"/>
                                        </p:tgtEl>
                                        <p:attrNameLst>
                                          <p:attrName>style.visibility</p:attrName>
                                        </p:attrNameLst>
                                      </p:cBhvr>
                                      <p:to>
                                        <p:strVal val="visible"/>
                                      </p:to>
                                    </p:set>
                                    <p:animEffect transition="in" filter="blinds(horizontal)">
                                      <p:cBhvr>
                                        <p:cTn id="11" dur="500"/>
                                        <p:tgtEl>
                                          <p:spTgt spid="2560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grpId="1" nodeType="clickEffect">
                                  <p:stCondLst>
                                    <p:cond delay="0"/>
                                  </p:stCondLst>
                                  <p:childTnLst>
                                    <p:animEffect transition="out" filter="dissolve">
                                      <p:cBhvr>
                                        <p:cTn id="15" dur="500"/>
                                        <p:tgtEl>
                                          <p:spTgt spid="256006"/>
                                        </p:tgtEl>
                                      </p:cBhvr>
                                    </p:animEffect>
                                    <p:set>
                                      <p:cBhvr>
                                        <p:cTn id="16" dur="1" fill="hold">
                                          <p:stCondLst>
                                            <p:cond delay="499"/>
                                          </p:stCondLst>
                                        </p:cTn>
                                        <p:tgtEl>
                                          <p:spTgt spid="256006"/>
                                        </p:tgtEl>
                                        <p:attrNameLst>
                                          <p:attrName>style.visibility</p:attrName>
                                        </p:attrNameLst>
                                      </p:cBhvr>
                                      <p:to>
                                        <p:strVal val="hidden"/>
                                      </p:to>
                                    </p:se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56008"/>
                                        </p:tgtEl>
                                        <p:attrNameLst>
                                          <p:attrName>style.visibility</p:attrName>
                                        </p:attrNameLst>
                                      </p:cBhvr>
                                      <p:to>
                                        <p:strVal val="visible"/>
                                      </p:to>
                                    </p:set>
                                    <p:animEffect transition="in" filter="blinds(horizontal)">
                                      <p:cBhvr>
                                        <p:cTn id="20" dur="500"/>
                                        <p:tgtEl>
                                          <p:spTgt spid="256008"/>
                                        </p:tgtEl>
                                      </p:cBhvr>
                                    </p:animEffect>
                                  </p:childTnLst>
                                </p:cTn>
                              </p:par>
                            </p:childTnLst>
                          </p:cTn>
                        </p:par>
                        <p:par>
                          <p:cTn id="21" fill="hold" nodeType="after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256007"/>
                                        </p:tgtEl>
                                        <p:attrNameLst>
                                          <p:attrName>style.visibility</p:attrName>
                                        </p:attrNameLst>
                                      </p:cBhvr>
                                      <p:to>
                                        <p:strVal val="visible"/>
                                      </p:to>
                                    </p:set>
                                    <p:animEffect transition="in" filter="blinds(horizontal)">
                                      <p:cBhvr>
                                        <p:cTn id="24" dur="5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p:bldP spid="256006" grpId="1"/>
      <p:bldP spid="256007" grpId="0"/>
      <p:bldP spid="25600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zh-CN" sz="2800" smtClean="0"/>
              <a:t>10.5 </a:t>
            </a:r>
            <a:r>
              <a:rPr lang="zh-CN" altLang="en-US" sz="2800" smtClean="0"/>
              <a:t>平均功率的叠加</a:t>
            </a:r>
            <a:r>
              <a:rPr lang="en-US" altLang="zh-CN" sz="2800" smtClean="0"/>
              <a:t>-</a:t>
            </a:r>
            <a:r>
              <a:rPr lang="zh-CN" altLang="en-US" sz="2800" smtClean="0"/>
              <a:t>非正弦周期信号</a:t>
            </a:r>
          </a:p>
        </p:txBody>
      </p:sp>
      <p:sp>
        <p:nvSpPr>
          <p:cNvPr id="257030" name="Rectangle 6"/>
          <p:cNvSpPr>
            <a:spLocks noChangeArrowheads="1"/>
          </p:cNvSpPr>
          <p:nvPr/>
        </p:nvSpPr>
        <p:spPr bwMode="auto">
          <a:xfrm>
            <a:off x="881063" y="781050"/>
            <a:ext cx="7954962"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5000"/>
              </a:lnSpc>
              <a:spcBef>
                <a:spcPct val="50000"/>
              </a:spcBef>
            </a:pPr>
            <a:r>
              <a:rPr kumimoji="1" lang="zh-CN" altLang="en-US" sz="2800" b="1">
                <a:solidFill>
                  <a:schemeClr val="accent2"/>
                </a:solidFill>
                <a:latin typeface="Times New Roman" panose="02020603050405020304" pitchFamily="18" charset="0"/>
              </a:rPr>
              <a:t>非正弦周期电路的平均功率</a:t>
            </a:r>
            <a:r>
              <a:rPr kumimoji="1" lang="en-US" altLang="zh-CN" sz="2800" b="1">
                <a:solidFill>
                  <a:schemeClr val="accent2"/>
                </a:solidFill>
                <a:latin typeface="Times New Roman" panose="02020603050405020304" pitchFamily="18" charset="0"/>
              </a:rPr>
              <a:t>:</a:t>
            </a:r>
          </a:p>
          <a:p>
            <a:pPr algn="l" eaLnBrk="1" hangingPunct="1">
              <a:lnSpc>
                <a:spcPct val="125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设单端口电路的电压、 电流分别为：</a:t>
            </a:r>
            <a:r>
              <a:rPr kumimoji="1" lang="zh-CN" altLang="en-US" sz="2400">
                <a:latin typeface="Times New Roman" panose="02020603050405020304" pitchFamily="18" charset="0"/>
              </a:rPr>
              <a:t>            </a:t>
            </a:r>
            <a:endParaRPr kumimoji="1" lang="en-US" altLang="zh-CN" sz="2400">
              <a:latin typeface="Times New Roman" panose="02020603050405020304" pitchFamily="18" charset="0"/>
            </a:endParaRPr>
          </a:p>
        </p:txBody>
      </p:sp>
      <p:sp>
        <p:nvSpPr>
          <p:cNvPr id="257031" name="Rectangle 7"/>
          <p:cNvSpPr>
            <a:spLocks noChangeArrowheads="1"/>
          </p:cNvSpPr>
          <p:nvPr/>
        </p:nvSpPr>
        <p:spPr bwMode="auto">
          <a:xfrm>
            <a:off x="1016000" y="3338513"/>
            <a:ext cx="7958138"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5000"/>
              </a:lnSpc>
              <a:spcBef>
                <a:spcPct val="0"/>
              </a:spcBef>
            </a:pPr>
            <a:r>
              <a:rPr kumimoji="1" lang="zh-CN" altLang="en-US" sz="2400" b="1">
                <a:latin typeface="Times New Roman" panose="02020603050405020304" pitchFamily="18" charset="0"/>
              </a:rPr>
              <a:t>式中</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为电压、电流的直流分量</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角频率为</a:t>
            </a:r>
            <a:r>
              <a:rPr kumimoji="1" lang="en-US" altLang="zh-CN" sz="2400" b="1">
                <a:latin typeface="Times New Roman" panose="02020603050405020304" pitchFamily="18" charset="0"/>
              </a:rPr>
              <a:t>ω(</a:t>
            </a:r>
            <a:r>
              <a:rPr kumimoji="1" lang="zh-CN" altLang="en-US" sz="2400" b="1">
                <a:latin typeface="Times New Roman" panose="02020603050405020304" pitchFamily="18" charset="0"/>
              </a:rPr>
              <a:t>即</a:t>
            </a:r>
            <a:r>
              <a:rPr kumimoji="1" lang="en-US" altLang="zh-CN" sz="2400" b="1">
                <a:latin typeface="Times New Roman" panose="02020603050405020304" pitchFamily="18" charset="0"/>
              </a:rPr>
              <a:t>k = 1)</a:t>
            </a:r>
            <a:r>
              <a:rPr kumimoji="1" lang="zh-CN" altLang="en-US" sz="2400" b="1">
                <a:latin typeface="Times New Roman" panose="02020603050405020304" pitchFamily="18" charset="0"/>
              </a:rPr>
              <a:t>的项称为</a:t>
            </a:r>
            <a:r>
              <a:rPr kumimoji="1" lang="zh-CN" altLang="en-US" sz="2400" b="1">
                <a:solidFill>
                  <a:schemeClr val="accent2"/>
                </a:solidFill>
                <a:latin typeface="Times New Roman" panose="02020603050405020304" pitchFamily="18" charset="0"/>
              </a:rPr>
              <a:t>基波</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角频率为</a:t>
            </a:r>
            <a:r>
              <a:rPr kumimoji="1" lang="en-US" altLang="zh-CN" sz="2400" b="1">
                <a:latin typeface="Times New Roman" panose="02020603050405020304" pitchFamily="18" charset="0"/>
              </a:rPr>
              <a:t>kω(k =2, 3, </a:t>
            </a:r>
            <a:r>
              <a:rPr kumimoji="1" lang="en-US" altLang="zh-CN" sz="2400" b="1">
                <a:latin typeface="Courier New" panose="02070309020205020404" pitchFamily="49" charset="0"/>
              </a:rPr>
              <a:t>…</a:t>
            </a:r>
            <a:r>
              <a:rPr kumimoji="1" lang="en-US" altLang="zh-CN" sz="2400" b="1">
                <a:latin typeface="Times New Roman" panose="02020603050405020304" pitchFamily="18" charset="0"/>
              </a:rPr>
              <a:t>, N)</a:t>
            </a:r>
            <a:r>
              <a:rPr kumimoji="1" lang="zh-CN" altLang="en-US" sz="2400" b="1">
                <a:latin typeface="Times New Roman" panose="02020603050405020304" pitchFamily="18" charset="0"/>
              </a:rPr>
              <a:t>的项称为</a:t>
            </a:r>
            <a:r>
              <a:rPr kumimoji="1" lang="en-US" altLang="zh-CN" sz="2400" b="1">
                <a:solidFill>
                  <a:schemeClr val="accent2"/>
                </a:solidFill>
                <a:latin typeface="Times New Roman" panose="02020603050405020304" pitchFamily="18" charset="0"/>
              </a:rPr>
              <a:t>k</a:t>
            </a:r>
            <a:r>
              <a:rPr kumimoji="1" lang="zh-CN" altLang="en-US" sz="2400" b="1">
                <a:solidFill>
                  <a:schemeClr val="accent2"/>
                </a:solidFill>
                <a:latin typeface="Times New Roman" panose="02020603050405020304" pitchFamily="18" charset="0"/>
              </a:rPr>
              <a:t>次谐波</a:t>
            </a:r>
            <a:r>
              <a:rPr kumimoji="1" lang="en-US" altLang="zh-CN" sz="2400" b="1">
                <a:latin typeface="Times New Roman" panose="02020603050405020304" pitchFamily="18" charset="0"/>
              </a:rPr>
              <a:t>, U</a:t>
            </a:r>
            <a:r>
              <a:rPr kumimoji="1" lang="en-US" altLang="zh-CN" sz="2400" b="1" baseline="-25000">
                <a:latin typeface="Times New Roman" panose="02020603050405020304" pitchFamily="18" charset="0"/>
              </a:rPr>
              <a:t>K</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K</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为</a:t>
            </a:r>
            <a:r>
              <a:rPr kumimoji="1" lang="en-US" altLang="zh-CN" sz="2400" b="1">
                <a:latin typeface="Times New Roman" panose="02020603050405020304" pitchFamily="18" charset="0"/>
              </a:rPr>
              <a:t>k</a:t>
            </a:r>
            <a:r>
              <a:rPr kumimoji="1" lang="zh-CN" altLang="en-US" sz="2400" b="1">
                <a:latin typeface="Times New Roman" panose="02020603050405020304" pitchFamily="18" charset="0"/>
              </a:rPr>
              <a:t>次谐波电压</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电流</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的有效值。设对各频率的阻抗角为                                                       ，则该一端口电路吸收的平均功率为：</a:t>
            </a:r>
          </a:p>
        </p:txBody>
      </p:sp>
      <p:graphicFrame>
        <p:nvGraphicFramePr>
          <p:cNvPr id="257032" name="Object 8"/>
          <p:cNvGraphicFramePr>
            <a:graphicFrameLocks noChangeAspect="1"/>
          </p:cNvGraphicFramePr>
          <p:nvPr/>
        </p:nvGraphicFramePr>
        <p:xfrm>
          <a:off x="1987550" y="5454650"/>
          <a:ext cx="5554663" cy="982663"/>
        </p:xfrm>
        <a:graphic>
          <a:graphicData uri="http://schemas.openxmlformats.org/presentationml/2006/ole">
            <mc:AlternateContent xmlns:mc="http://schemas.openxmlformats.org/markup-compatibility/2006">
              <mc:Choice xmlns:v="urn:schemas-microsoft-com:vml" Requires="v">
                <p:oleObj spid="_x0000_s257130" name="Equation" r:id="rId3" imgW="2438280" imgH="431640" progId="Equation.DSMT4">
                  <p:embed/>
                </p:oleObj>
              </mc:Choice>
              <mc:Fallback>
                <p:oleObj name="Equation" r:id="rId3" imgW="2438280" imgH="4316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5454650"/>
                        <a:ext cx="5554663"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3" name="Object 9"/>
          <p:cNvGraphicFramePr>
            <a:graphicFrameLocks noChangeAspect="1"/>
          </p:cNvGraphicFramePr>
          <p:nvPr/>
        </p:nvGraphicFramePr>
        <p:xfrm>
          <a:off x="2681288" y="2214563"/>
          <a:ext cx="674687" cy="490537"/>
        </p:xfrm>
        <a:graphic>
          <a:graphicData uri="http://schemas.openxmlformats.org/presentationml/2006/ole">
            <mc:AlternateContent xmlns:mc="http://schemas.openxmlformats.org/markup-compatibility/2006">
              <mc:Choice xmlns:v="urn:schemas-microsoft-com:vml" Requires="v">
                <p:oleObj spid="_x0000_s257131" name="Equation" r:id="rId5" imgW="279360" imgH="203040" progId="Equation.DSMT4">
                  <p:embed/>
                </p:oleObj>
              </mc:Choice>
              <mc:Fallback>
                <p:oleObj name="Equation" r:id="rId5" imgW="279360" imgH="2030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288" y="2214563"/>
                        <a:ext cx="6746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4" name="Object 10"/>
          <p:cNvGraphicFramePr>
            <a:graphicFrameLocks noChangeAspect="1"/>
          </p:cNvGraphicFramePr>
          <p:nvPr/>
        </p:nvGraphicFramePr>
        <p:xfrm>
          <a:off x="3355975" y="2189163"/>
          <a:ext cx="3735388" cy="544512"/>
        </p:xfrm>
        <a:graphic>
          <a:graphicData uri="http://schemas.openxmlformats.org/presentationml/2006/ole">
            <mc:AlternateContent xmlns:mc="http://schemas.openxmlformats.org/markup-compatibility/2006">
              <mc:Choice xmlns:v="urn:schemas-microsoft-com:vml" Requires="v">
                <p:oleObj spid="_x0000_s257132" name="Equation" r:id="rId7" imgW="1739880" imgH="253800" progId="Equation.DSMT4">
                  <p:embed/>
                </p:oleObj>
              </mc:Choice>
              <mc:Fallback>
                <p:oleObj name="Equation" r:id="rId7" imgW="1739880" imgH="253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5975" y="2189163"/>
                        <a:ext cx="3735388"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7" name="Object 13"/>
          <p:cNvGraphicFramePr>
            <a:graphicFrameLocks noGrp="1" noChangeAspect="1"/>
          </p:cNvGraphicFramePr>
          <p:nvPr>
            <p:ph sz="half" idx="2"/>
          </p:nvPr>
        </p:nvGraphicFramePr>
        <p:xfrm>
          <a:off x="3402013" y="2798763"/>
          <a:ext cx="3330575" cy="520700"/>
        </p:xfrm>
        <a:graphic>
          <a:graphicData uri="http://schemas.openxmlformats.org/presentationml/2006/ole">
            <mc:AlternateContent xmlns:mc="http://schemas.openxmlformats.org/markup-compatibility/2006">
              <mc:Choice xmlns:v="urn:schemas-microsoft-com:vml" Requires="v">
                <p:oleObj spid="_x0000_s257133" name="Equation" r:id="rId9" imgW="1625400" imgH="253800" progId="Equation.DSMT4">
                  <p:embed/>
                </p:oleObj>
              </mc:Choice>
              <mc:Fallback>
                <p:oleObj name="Equation" r:id="rId9" imgW="1625400" imgH="2538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2013" y="2798763"/>
                        <a:ext cx="33305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5" name="Object 11"/>
          <p:cNvGraphicFramePr>
            <a:graphicFrameLocks noGrp="1" noChangeAspect="1"/>
          </p:cNvGraphicFramePr>
          <p:nvPr>
            <p:ph sz="half" idx="1"/>
          </p:nvPr>
        </p:nvGraphicFramePr>
        <p:xfrm>
          <a:off x="2814638" y="2843213"/>
          <a:ext cx="541337" cy="455612"/>
        </p:xfrm>
        <a:graphic>
          <a:graphicData uri="http://schemas.openxmlformats.org/presentationml/2006/ole">
            <mc:AlternateContent xmlns:mc="http://schemas.openxmlformats.org/markup-compatibility/2006">
              <mc:Choice xmlns:v="urn:schemas-microsoft-com:vml" Requires="v">
                <p:oleObj spid="_x0000_s257134" name="Equation" r:id="rId11" imgW="241200" imgH="203040" progId="Equation.DSMT4">
                  <p:embed/>
                </p:oleObj>
              </mc:Choice>
              <mc:Fallback>
                <p:oleObj name="Equation" r:id="rId11" imgW="241200" imgH="20304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4638" y="2843213"/>
                        <a:ext cx="5413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9" name="Object 15"/>
          <p:cNvGraphicFramePr>
            <a:graphicFrameLocks noChangeAspect="1"/>
          </p:cNvGraphicFramePr>
          <p:nvPr>
            <p:extLst>
              <p:ext uri="{D42A27DB-BD31-4B8C-83A1-F6EECF244321}">
                <p14:modId xmlns:p14="http://schemas.microsoft.com/office/powerpoint/2010/main" val="149829463"/>
              </p:ext>
            </p:extLst>
          </p:nvPr>
        </p:nvGraphicFramePr>
        <p:xfrm>
          <a:off x="1939781" y="4579144"/>
          <a:ext cx="4184650" cy="558800"/>
        </p:xfrm>
        <a:graphic>
          <a:graphicData uri="http://schemas.openxmlformats.org/presentationml/2006/ole">
            <mc:AlternateContent xmlns:mc="http://schemas.openxmlformats.org/markup-compatibility/2006">
              <mc:Choice xmlns:v="urn:schemas-microsoft-com:vml" Requires="v">
                <p:oleObj spid="_x0000_s257135" name="Equation" r:id="rId13" imgW="1803240" imgH="241200" progId="Equation.DSMT4">
                  <p:embed/>
                </p:oleObj>
              </mc:Choice>
              <mc:Fallback>
                <p:oleObj name="Equation" r:id="rId13" imgW="1803240" imgH="2412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9781" y="4579144"/>
                        <a:ext cx="41846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blinds(horizontal)">
                                      <p:cBhvr>
                                        <p:cTn id="7" dur="500"/>
                                        <p:tgtEl>
                                          <p:spTgt spid="25702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7030"/>
                                        </p:tgtEl>
                                        <p:attrNameLst>
                                          <p:attrName>style.visibility</p:attrName>
                                        </p:attrNameLst>
                                      </p:cBhvr>
                                      <p:to>
                                        <p:strVal val="visible"/>
                                      </p:to>
                                    </p:set>
                                    <p:animEffect transition="in" filter="blinds(horizontal)">
                                      <p:cBhvr>
                                        <p:cTn id="11" dur="500"/>
                                        <p:tgtEl>
                                          <p:spTgt spid="2570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57033"/>
                                        </p:tgtEl>
                                        <p:attrNameLst>
                                          <p:attrName>style.visibility</p:attrName>
                                        </p:attrNameLst>
                                      </p:cBhvr>
                                      <p:to>
                                        <p:strVal val="visible"/>
                                      </p:to>
                                    </p:set>
                                    <p:animEffect transition="in" filter="blinds(horizontal)">
                                      <p:cBhvr>
                                        <p:cTn id="16" dur="500"/>
                                        <p:tgtEl>
                                          <p:spTgt spid="257033"/>
                                        </p:tgtEl>
                                      </p:cBhvr>
                                    </p:animEffect>
                                  </p:childTnLst>
                                </p:cTn>
                              </p:par>
                              <p:par>
                                <p:cTn id="17" presetID="3" presetClass="entr" presetSubtype="10" fill="hold" nodeType="withEffect">
                                  <p:stCondLst>
                                    <p:cond delay="0"/>
                                  </p:stCondLst>
                                  <p:childTnLst>
                                    <p:set>
                                      <p:cBhvr>
                                        <p:cTn id="18" dur="1" fill="hold">
                                          <p:stCondLst>
                                            <p:cond delay="0"/>
                                          </p:stCondLst>
                                        </p:cTn>
                                        <p:tgtEl>
                                          <p:spTgt spid="257035"/>
                                        </p:tgtEl>
                                        <p:attrNameLst>
                                          <p:attrName>style.visibility</p:attrName>
                                        </p:attrNameLst>
                                      </p:cBhvr>
                                      <p:to>
                                        <p:strVal val="visible"/>
                                      </p:to>
                                    </p:set>
                                    <p:animEffect transition="in" filter="blinds(horizontal)">
                                      <p:cBhvr>
                                        <p:cTn id="19" dur="500"/>
                                        <p:tgtEl>
                                          <p:spTgt spid="2570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57034"/>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570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7031"/>
                                        </p:tgtEl>
                                        <p:attrNameLst>
                                          <p:attrName>style.visibility</p:attrName>
                                        </p:attrNameLst>
                                      </p:cBhvr>
                                      <p:to>
                                        <p:strVal val="visible"/>
                                      </p:to>
                                    </p:set>
                                    <p:animEffect transition="in" filter="blinds(horizontal)">
                                      <p:cBhvr>
                                        <p:cTn id="31" dur="500"/>
                                        <p:tgtEl>
                                          <p:spTgt spid="257031"/>
                                        </p:tgtEl>
                                      </p:cBhvr>
                                    </p:animEffect>
                                  </p:childTnLst>
                                </p:cTn>
                              </p:par>
                              <p:par>
                                <p:cTn id="32" presetID="3" presetClass="entr" presetSubtype="10" fill="hold" nodeType="withEffect">
                                  <p:stCondLst>
                                    <p:cond delay="0"/>
                                  </p:stCondLst>
                                  <p:childTnLst>
                                    <p:set>
                                      <p:cBhvr>
                                        <p:cTn id="33" dur="1" fill="hold">
                                          <p:stCondLst>
                                            <p:cond delay="0"/>
                                          </p:stCondLst>
                                        </p:cTn>
                                        <p:tgtEl>
                                          <p:spTgt spid="257039"/>
                                        </p:tgtEl>
                                        <p:attrNameLst>
                                          <p:attrName>style.visibility</p:attrName>
                                        </p:attrNameLst>
                                      </p:cBhvr>
                                      <p:to>
                                        <p:strVal val="visible"/>
                                      </p:to>
                                    </p:set>
                                    <p:animEffect transition="in" filter="blinds(horizontal)">
                                      <p:cBhvr>
                                        <p:cTn id="34" dur="500"/>
                                        <p:tgtEl>
                                          <p:spTgt spid="2570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57032"/>
                                        </p:tgtEl>
                                        <p:attrNameLst>
                                          <p:attrName>style.visibility</p:attrName>
                                        </p:attrNameLst>
                                      </p:cBhvr>
                                      <p:to>
                                        <p:strVal val="visible"/>
                                      </p:to>
                                    </p:set>
                                    <p:anim calcmode="lin" valueType="num">
                                      <p:cBhvr additive="base">
                                        <p:cTn id="39" dur="500" fill="hold"/>
                                        <p:tgtEl>
                                          <p:spTgt spid="257032"/>
                                        </p:tgtEl>
                                        <p:attrNameLst>
                                          <p:attrName>ppt_x</p:attrName>
                                        </p:attrNameLst>
                                      </p:cBhvr>
                                      <p:tavLst>
                                        <p:tav tm="0">
                                          <p:val>
                                            <p:strVal val="#ppt_x"/>
                                          </p:val>
                                        </p:tav>
                                        <p:tav tm="100000">
                                          <p:val>
                                            <p:strVal val="#ppt_x"/>
                                          </p:val>
                                        </p:tav>
                                      </p:tavLst>
                                    </p:anim>
                                    <p:anim calcmode="lin" valueType="num">
                                      <p:cBhvr additive="base">
                                        <p:cTn id="40" dur="500" fill="hold"/>
                                        <p:tgtEl>
                                          <p:spTgt spid="257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p:bldP spid="257030" grpId="0"/>
      <p:bldP spid="2570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p>
        </p:txBody>
      </p:sp>
      <p:sp>
        <p:nvSpPr>
          <p:cNvPr id="258052" name="Text Box 4"/>
          <p:cNvSpPr txBox="1">
            <a:spLocks noChangeArrowheads="1"/>
          </p:cNvSpPr>
          <p:nvPr/>
        </p:nvSpPr>
        <p:spPr bwMode="auto">
          <a:xfrm>
            <a:off x="881063" y="954088"/>
            <a:ext cx="79771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800" b="1">
                <a:solidFill>
                  <a:srgbClr val="3333CC"/>
                </a:solidFill>
                <a:latin typeface="Times New Roman" panose="02020603050405020304" pitchFamily="18" charset="0"/>
              </a:rPr>
              <a:t>用周期电流（电压）的有效值计算平均功率：</a:t>
            </a:r>
          </a:p>
          <a:p>
            <a:pPr algn="l" eaLnBrk="1" hangingPunct="1">
              <a:lnSpc>
                <a:spcPct val="10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周期电流（电压）作用在电阻上，相当于一直流的效果，平均功率为：</a:t>
            </a:r>
          </a:p>
        </p:txBody>
      </p:sp>
      <p:graphicFrame>
        <p:nvGraphicFramePr>
          <p:cNvPr id="258053" name="Object 5"/>
          <p:cNvGraphicFramePr>
            <a:graphicFrameLocks noChangeAspect="1"/>
          </p:cNvGraphicFramePr>
          <p:nvPr/>
        </p:nvGraphicFramePr>
        <p:xfrm>
          <a:off x="2030413" y="2490788"/>
          <a:ext cx="5197475" cy="577850"/>
        </p:xfrm>
        <a:graphic>
          <a:graphicData uri="http://schemas.openxmlformats.org/presentationml/2006/ole">
            <mc:AlternateContent xmlns:mc="http://schemas.openxmlformats.org/markup-compatibility/2006">
              <mc:Choice xmlns:v="urn:schemas-microsoft-com:vml" Requires="v">
                <p:oleObj spid="_x0000_s258089" name="Equation" r:id="rId3" imgW="2171520" imgH="241200" progId="Equation.DSMT4">
                  <p:embed/>
                </p:oleObj>
              </mc:Choice>
              <mc:Fallback>
                <p:oleObj name="Equation" r:id="rId3" imgW="217152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413" y="2490788"/>
                        <a:ext cx="51974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55" name="Text Box 7"/>
          <p:cNvSpPr txBox="1">
            <a:spLocks noChangeArrowheads="1"/>
          </p:cNvSpPr>
          <p:nvPr/>
        </p:nvSpPr>
        <p:spPr bwMode="auto">
          <a:xfrm>
            <a:off x="927100" y="4986338"/>
            <a:ext cx="78311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a:latin typeface="Times New Roman" panose="02020603050405020304" pitchFamily="18" charset="0"/>
              </a:rPr>
              <a:t>    </a:t>
            </a:r>
            <a:r>
              <a:rPr kumimoji="1" lang="zh-CN" altLang="en-US" sz="2400" b="1">
                <a:solidFill>
                  <a:schemeClr val="accent2"/>
                </a:solidFill>
                <a:latin typeface="Times New Roman" panose="02020603050405020304" pitchFamily="18" charset="0"/>
              </a:rPr>
              <a:t>周期性非正弦波在用傅立叶级数分解出它的直流分量和各次谐波分量后，可用上述公式计算该非正弦波电流（电压）的有效值。</a:t>
            </a:r>
          </a:p>
        </p:txBody>
      </p:sp>
      <p:graphicFrame>
        <p:nvGraphicFramePr>
          <p:cNvPr id="258056" name="Object 8"/>
          <p:cNvGraphicFramePr>
            <a:graphicFrameLocks noGrp="1" noChangeAspect="1"/>
          </p:cNvGraphicFramePr>
          <p:nvPr>
            <p:ph idx="1"/>
          </p:nvPr>
        </p:nvGraphicFramePr>
        <p:xfrm>
          <a:off x="2322513" y="3235325"/>
          <a:ext cx="4725987" cy="1408113"/>
        </p:xfrm>
        <a:graphic>
          <a:graphicData uri="http://schemas.openxmlformats.org/presentationml/2006/ole">
            <mc:AlternateContent xmlns:mc="http://schemas.openxmlformats.org/markup-compatibility/2006">
              <mc:Choice xmlns:v="urn:schemas-microsoft-com:vml" Requires="v">
                <p:oleObj spid="_x0000_s258090" name="Equation" r:id="rId5" imgW="2044440" imgH="609480" progId="Equation.DSMT4">
                  <p:embed/>
                </p:oleObj>
              </mc:Choice>
              <mc:Fallback>
                <p:oleObj name="Equation" r:id="rId5" imgW="2044440" imgH="609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513" y="3235325"/>
                        <a:ext cx="4725987" cy="14081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58" name="AutoShape 10"/>
          <p:cNvSpPr>
            <a:spLocks noChangeArrowheads="1"/>
          </p:cNvSpPr>
          <p:nvPr/>
        </p:nvSpPr>
        <p:spPr bwMode="auto">
          <a:xfrm>
            <a:off x="1062038" y="3789363"/>
            <a:ext cx="854075" cy="315912"/>
          </a:xfrm>
          <a:prstGeom prst="rightArrow">
            <a:avLst>
              <a:gd name="adj1" fmla="val 50000"/>
              <a:gd name="adj2" fmla="val 67588"/>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blinds(horizontal)">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blinds(horizontal)">
                                      <p:cBhvr>
                                        <p:cTn id="12" dur="500"/>
                                        <p:tgtEl>
                                          <p:spTgt spid="258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8058"/>
                                        </p:tgtEl>
                                        <p:attrNameLst>
                                          <p:attrName>style.visibility</p:attrName>
                                        </p:attrNameLst>
                                      </p:cBhvr>
                                      <p:to>
                                        <p:strVal val="visible"/>
                                      </p:to>
                                    </p:set>
                                    <p:animEffect transition="in" filter="blinds(horizontal)">
                                      <p:cBhvr>
                                        <p:cTn id="17" dur="500"/>
                                        <p:tgtEl>
                                          <p:spTgt spid="258058"/>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58056"/>
                                        </p:tgtEl>
                                        <p:attrNameLst>
                                          <p:attrName>style.visibility</p:attrName>
                                        </p:attrNameLst>
                                      </p:cBhvr>
                                      <p:to>
                                        <p:strVal val="visible"/>
                                      </p:to>
                                    </p:set>
                                    <p:animEffect transition="in" filter="blinds(horizontal)">
                                      <p:cBhvr>
                                        <p:cTn id="21" dur="500"/>
                                        <p:tgtEl>
                                          <p:spTgt spid="2580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8055"/>
                                        </p:tgtEl>
                                        <p:attrNameLst>
                                          <p:attrName>style.visibility</p:attrName>
                                        </p:attrNameLst>
                                      </p:cBhvr>
                                      <p:to>
                                        <p:strVal val="visible"/>
                                      </p:to>
                                    </p:set>
                                    <p:animEffect transition="in" filter="blinds(horizontal)">
                                      <p:cBhvr>
                                        <p:cTn id="26" dur="500"/>
                                        <p:tgtEl>
                                          <p:spTgt spid="25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5" grpId="0"/>
      <p:bldP spid="25805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r>
              <a:rPr lang="en-US" altLang="zh-CN" sz="2800" smtClean="0"/>
              <a:t>-</a:t>
            </a:r>
            <a:r>
              <a:rPr lang="zh-CN" altLang="en-US" sz="2800" smtClean="0"/>
              <a:t>例题</a:t>
            </a:r>
          </a:p>
        </p:txBody>
      </p:sp>
      <p:sp>
        <p:nvSpPr>
          <p:cNvPr id="262148" name="Text Box 4"/>
          <p:cNvSpPr txBox="1">
            <a:spLocks noChangeArrowheads="1"/>
          </p:cNvSpPr>
          <p:nvPr/>
        </p:nvSpPr>
        <p:spPr bwMode="auto">
          <a:xfrm>
            <a:off x="844550" y="728663"/>
            <a:ext cx="6248400" cy="5889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en-US" altLang="zh-CN" sz="3200">
                <a:solidFill>
                  <a:srgbClr val="0000FF"/>
                </a:solidFill>
                <a:latin typeface="Tahoma" panose="020B0604030504040204" pitchFamily="34" charset="0"/>
              </a:rPr>
              <a:t>【</a:t>
            </a:r>
            <a:r>
              <a:rPr kumimoji="1" lang="zh-CN" altLang="en-US" sz="3200" b="1">
                <a:solidFill>
                  <a:srgbClr val="0000FF"/>
                </a:solidFill>
                <a:latin typeface="Tahoma" panose="020B0604030504040204" pitchFamily="34" charset="0"/>
              </a:rPr>
              <a:t>例</a:t>
            </a:r>
            <a:r>
              <a:rPr kumimoji="1" lang="en-US" altLang="zh-CN" sz="3200">
                <a:solidFill>
                  <a:srgbClr val="0000FF"/>
                </a:solidFill>
                <a:latin typeface="Tahoma" panose="020B0604030504040204" pitchFamily="34" charset="0"/>
              </a:rPr>
              <a:t>】</a:t>
            </a:r>
            <a:r>
              <a:rPr kumimoji="1" lang="zh-CN" altLang="en-US" sz="3200" b="1">
                <a:solidFill>
                  <a:srgbClr val="0000FF"/>
                </a:solidFill>
                <a:latin typeface="Tahoma" panose="020B0604030504040204" pitchFamily="34" charset="0"/>
              </a:rPr>
              <a:t>已知一个二端网络</a:t>
            </a:r>
          </a:p>
        </p:txBody>
      </p:sp>
      <p:graphicFrame>
        <p:nvGraphicFramePr>
          <p:cNvPr id="262149" name="Object 5"/>
          <p:cNvGraphicFramePr>
            <a:graphicFrameLocks noChangeAspect="1"/>
          </p:cNvGraphicFramePr>
          <p:nvPr/>
        </p:nvGraphicFramePr>
        <p:xfrm>
          <a:off x="842963" y="1784350"/>
          <a:ext cx="5394325" cy="1108075"/>
        </p:xfrm>
        <a:graphic>
          <a:graphicData uri="http://schemas.openxmlformats.org/presentationml/2006/ole">
            <mc:AlternateContent xmlns:mc="http://schemas.openxmlformats.org/markup-compatibility/2006">
              <mc:Choice xmlns:v="urn:schemas-microsoft-com:vml" Requires="v">
                <p:oleObj spid="_x0000_s262221" name="Equation" r:id="rId3" imgW="1879560" imgH="431640" progId="Equation.DSMT4">
                  <p:embed/>
                </p:oleObj>
              </mc:Choice>
              <mc:Fallback>
                <p:oleObj name="Equation" r:id="rId3" imgW="187956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1784350"/>
                        <a:ext cx="539432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0" name="Object 6"/>
          <p:cNvGraphicFramePr>
            <a:graphicFrameLocks noChangeAspect="1"/>
          </p:cNvGraphicFramePr>
          <p:nvPr/>
        </p:nvGraphicFramePr>
        <p:xfrm>
          <a:off x="1063625" y="3429000"/>
          <a:ext cx="3598863" cy="1220788"/>
        </p:xfrm>
        <a:graphic>
          <a:graphicData uri="http://schemas.openxmlformats.org/presentationml/2006/ole">
            <mc:AlternateContent xmlns:mc="http://schemas.openxmlformats.org/markup-compatibility/2006">
              <mc:Choice xmlns:v="urn:schemas-microsoft-com:vml" Requires="v">
                <p:oleObj spid="_x0000_s262222" name="Equation" r:id="rId5" imgW="1422360" imgH="482400" progId="Equation.DSMT4">
                  <p:embed/>
                </p:oleObj>
              </mc:Choice>
              <mc:Fallback>
                <p:oleObj name="Equation" r:id="rId5" imgW="1422360" imgH="482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625" y="3429000"/>
                        <a:ext cx="3598863"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1" name="Text Box 7"/>
          <p:cNvSpPr txBox="1">
            <a:spLocks noChangeArrowheads="1"/>
          </p:cNvSpPr>
          <p:nvPr/>
        </p:nvSpPr>
        <p:spPr bwMode="auto">
          <a:xfrm>
            <a:off x="1241425" y="5273675"/>
            <a:ext cx="577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3200" b="1">
                <a:solidFill>
                  <a:srgbClr val="0000FF"/>
                </a:solidFill>
                <a:latin typeface="Tahoma" panose="020B0604030504040204" pitchFamily="34" charset="0"/>
              </a:rPr>
              <a:t>试求该二端网络的平均功率</a:t>
            </a:r>
            <a:r>
              <a:rPr kumimoji="1" lang="en-US" altLang="zh-CN" sz="3200" b="1" i="1">
                <a:solidFill>
                  <a:srgbClr val="0000FF"/>
                </a:solidFill>
                <a:latin typeface="Tahoma" panose="020B0604030504040204" pitchFamily="34" charset="0"/>
              </a:rPr>
              <a:t>P</a:t>
            </a:r>
          </a:p>
        </p:txBody>
      </p:sp>
      <p:grpSp>
        <p:nvGrpSpPr>
          <p:cNvPr id="262152" name="Group 8"/>
          <p:cNvGrpSpPr>
            <a:grpSpLocks/>
          </p:cNvGrpSpPr>
          <p:nvPr/>
        </p:nvGrpSpPr>
        <p:grpSpPr bwMode="auto">
          <a:xfrm>
            <a:off x="6505575" y="1931988"/>
            <a:ext cx="1981200" cy="2667000"/>
            <a:chOff x="4224" y="720"/>
            <a:chExt cx="1248" cy="1536"/>
          </a:xfrm>
        </p:grpSpPr>
        <p:sp>
          <p:nvSpPr>
            <p:cNvPr id="262153" name="Rectangle 9"/>
            <p:cNvSpPr>
              <a:spLocks noChangeArrowheads="1"/>
            </p:cNvSpPr>
            <p:nvPr/>
          </p:nvSpPr>
          <p:spPr bwMode="auto">
            <a:xfrm>
              <a:off x="4896" y="720"/>
              <a:ext cx="576" cy="1536"/>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spcBef>
                  <a:spcPct val="50000"/>
                </a:spcBef>
              </a:pPr>
              <a:r>
                <a:rPr kumimoji="1" lang="zh-CN" altLang="en-US" sz="2400" b="1">
                  <a:solidFill>
                    <a:srgbClr val="0000FF"/>
                  </a:solidFill>
                  <a:latin typeface="Tahoma" panose="020B0604030504040204" pitchFamily="34" charset="0"/>
                </a:rPr>
                <a:t>二</a:t>
              </a:r>
            </a:p>
            <a:p>
              <a:pPr eaLnBrk="1" hangingPunct="1">
                <a:lnSpc>
                  <a:spcPct val="100000"/>
                </a:lnSpc>
                <a:spcBef>
                  <a:spcPct val="50000"/>
                </a:spcBef>
              </a:pPr>
              <a:r>
                <a:rPr kumimoji="1" lang="zh-CN" altLang="en-US" sz="2400" b="1">
                  <a:solidFill>
                    <a:srgbClr val="0000FF"/>
                  </a:solidFill>
                  <a:latin typeface="Tahoma" panose="020B0604030504040204" pitchFamily="34" charset="0"/>
                </a:rPr>
                <a:t>端</a:t>
              </a:r>
            </a:p>
            <a:p>
              <a:pPr eaLnBrk="1" hangingPunct="1">
                <a:lnSpc>
                  <a:spcPct val="100000"/>
                </a:lnSpc>
                <a:spcBef>
                  <a:spcPct val="50000"/>
                </a:spcBef>
              </a:pPr>
              <a:r>
                <a:rPr kumimoji="1" lang="zh-CN" altLang="en-US" sz="2400" b="1">
                  <a:solidFill>
                    <a:srgbClr val="0000FF"/>
                  </a:solidFill>
                  <a:latin typeface="Tahoma" panose="020B0604030504040204" pitchFamily="34" charset="0"/>
                </a:rPr>
                <a:t>网</a:t>
              </a:r>
            </a:p>
            <a:p>
              <a:pPr eaLnBrk="1" hangingPunct="1">
                <a:lnSpc>
                  <a:spcPct val="100000"/>
                </a:lnSpc>
                <a:spcBef>
                  <a:spcPct val="50000"/>
                </a:spcBef>
              </a:pPr>
              <a:r>
                <a:rPr kumimoji="1" lang="zh-CN" altLang="en-US" sz="2400" b="1">
                  <a:solidFill>
                    <a:srgbClr val="0000FF"/>
                  </a:solidFill>
                  <a:latin typeface="Tahoma" panose="020B0604030504040204" pitchFamily="34" charset="0"/>
                </a:rPr>
                <a:t>络</a:t>
              </a:r>
            </a:p>
            <a:p>
              <a:pPr eaLnBrk="1" hangingPunct="1">
                <a:lnSpc>
                  <a:spcPct val="100000"/>
                </a:lnSpc>
                <a:spcBef>
                  <a:spcPct val="0"/>
                </a:spcBef>
              </a:pPr>
              <a:endParaRPr kumimoji="1" lang="zh-CN" altLang="en-US" sz="2400">
                <a:latin typeface="Times New Roman" panose="02020603050405020304" pitchFamily="18" charset="0"/>
              </a:endParaRPr>
            </a:p>
          </p:txBody>
        </p:sp>
        <p:sp>
          <p:nvSpPr>
            <p:cNvPr id="262154" name="Line 10"/>
            <p:cNvSpPr>
              <a:spLocks noChangeShapeType="1"/>
            </p:cNvSpPr>
            <p:nvPr/>
          </p:nvSpPr>
          <p:spPr bwMode="auto">
            <a:xfrm>
              <a:off x="4272" y="1056"/>
              <a:ext cx="62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5" name="Line 11"/>
            <p:cNvSpPr>
              <a:spLocks noChangeShapeType="1"/>
            </p:cNvSpPr>
            <p:nvPr/>
          </p:nvSpPr>
          <p:spPr bwMode="auto">
            <a:xfrm>
              <a:off x="4272" y="2016"/>
              <a:ext cx="62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6" name="Text Box 12"/>
            <p:cNvSpPr txBox="1">
              <a:spLocks noChangeArrowheads="1"/>
            </p:cNvSpPr>
            <p:nvPr/>
          </p:nvSpPr>
          <p:spPr bwMode="auto">
            <a:xfrm>
              <a:off x="4224" y="1104"/>
              <a:ext cx="24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en-US" altLang="zh-CN" sz="2400" b="1">
                  <a:latin typeface="Times New Roman" panose="02020603050405020304" pitchFamily="18" charset="0"/>
                </a:rPr>
                <a:t>+</a:t>
              </a:r>
            </a:p>
          </p:txBody>
        </p:sp>
        <p:sp>
          <p:nvSpPr>
            <p:cNvPr id="262157" name="Text Box 13"/>
            <p:cNvSpPr txBox="1">
              <a:spLocks noChangeArrowheads="1"/>
            </p:cNvSpPr>
            <p:nvPr/>
          </p:nvSpPr>
          <p:spPr bwMode="auto">
            <a:xfrm>
              <a:off x="4224" y="1632"/>
              <a:ext cx="24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en-US" altLang="zh-CN" sz="2400" b="1">
                  <a:latin typeface="Times New Roman" panose="02020603050405020304" pitchFamily="18" charset="0"/>
                </a:rPr>
                <a:t>_</a:t>
              </a:r>
            </a:p>
          </p:txBody>
        </p:sp>
        <p:sp>
          <p:nvSpPr>
            <p:cNvPr id="262158" name="Line 14"/>
            <p:cNvSpPr>
              <a:spLocks noChangeShapeType="1"/>
            </p:cNvSpPr>
            <p:nvPr/>
          </p:nvSpPr>
          <p:spPr bwMode="auto">
            <a:xfrm>
              <a:off x="4416" y="960"/>
              <a:ext cx="33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2159" name="Object 15"/>
            <p:cNvGraphicFramePr>
              <a:graphicFrameLocks noChangeAspect="1"/>
            </p:cNvGraphicFramePr>
            <p:nvPr/>
          </p:nvGraphicFramePr>
          <p:xfrm>
            <a:off x="4464" y="1056"/>
            <a:ext cx="288" cy="384"/>
          </p:xfrm>
          <a:graphic>
            <a:graphicData uri="http://schemas.openxmlformats.org/presentationml/2006/ole">
              <mc:AlternateContent xmlns:mc="http://schemas.openxmlformats.org/markup-compatibility/2006">
                <mc:Choice xmlns:v="urn:schemas-microsoft-com:vml" Requires="v">
                  <p:oleObj spid="_x0000_s262223" name="Equation" r:id="rId7" imgW="88560" imgH="164880" progId="Equation.3">
                    <p:embed/>
                  </p:oleObj>
                </mc:Choice>
                <mc:Fallback>
                  <p:oleObj name="Equation" r:id="rId7" imgW="88560" imgH="1648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1056"/>
                          <a:ext cx="2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60" name="Object 16"/>
            <p:cNvGraphicFramePr>
              <a:graphicFrameLocks noChangeAspect="1"/>
            </p:cNvGraphicFramePr>
            <p:nvPr/>
          </p:nvGraphicFramePr>
          <p:xfrm>
            <a:off x="4224" y="1440"/>
            <a:ext cx="262" cy="288"/>
          </p:xfrm>
          <a:graphic>
            <a:graphicData uri="http://schemas.openxmlformats.org/presentationml/2006/ole">
              <mc:AlternateContent xmlns:mc="http://schemas.openxmlformats.org/markup-compatibility/2006">
                <mc:Choice xmlns:v="urn:schemas-microsoft-com:vml" Requires="v">
                  <p:oleObj spid="_x0000_s262224" name="Equation" r:id="rId9" imgW="126720" imgH="139680" progId="Equation.3">
                    <p:embed/>
                  </p:oleObj>
                </mc:Choice>
                <mc:Fallback>
                  <p:oleObj name="Equation" r:id="rId9" imgW="126720" imgH="1396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1440"/>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066800" y="152400"/>
            <a:ext cx="6096000" cy="381000"/>
          </a:xfrm>
        </p:spPr>
        <p:txBody>
          <a:bodyPr/>
          <a:lstStyle/>
          <a:p>
            <a:r>
              <a:rPr lang="en-US" altLang="zh-CN" sz="2800" smtClean="0"/>
              <a:t>10.5 </a:t>
            </a:r>
            <a:r>
              <a:rPr lang="zh-CN" altLang="en-US" sz="2800" smtClean="0"/>
              <a:t>平均功率的叠加</a:t>
            </a:r>
            <a:r>
              <a:rPr lang="en-US" altLang="zh-CN" sz="2800" smtClean="0"/>
              <a:t>-</a:t>
            </a:r>
            <a:r>
              <a:rPr lang="zh-CN" altLang="en-US" sz="2800" smtClean="0"/>
              <a:t>例题</a:t>
            </a:r>
          </a:p>
        </p:txBody>
      </p:sp>
      <p:sp>
        <p:nvSpPr>
          <p:cNvPr id="263172" name="Text Box 4"/>
          <p:cNvSpPr txBox="1">
            <a:spLocks noChangeArrowheads="1"/>
          </p:cNvSpPr>
          <p:nvPr/>
        </p:nvSpPr>
        <p:spPr bwMode="auto">
          <a:xfrm>
            <a:off x="115888" y="2124075"/>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800" b="1">
                <a:solidFill>
                  <a:srgbClr val="0066CC"/>
                </a:solidFill>
                <a:latin typeface="Tahoma" panose="020B0604030504040204" pitchFamily="34" charset="0"/>
              </a:rPr>
              <a:t>解</a:t>
            </a:r>
            <a:r>
              <a:rPr kumimoji="1" lang="zh-CN" altLang="en-US" sz="2800" b="1">
                <a:latin typeface="Tahoma" panose="020B0604030504040204" pitchFamily="34" charset="0"/>
              </a:rPr>
              <a:t>：</a:t>
            </a:r>
          </a:p>
        </p:txBody>
      </p:sp>
      <p:graphicFrame>
        <p:nvGraphicFramePr>
          <p:cNvPr id="263174" name="Object 6"/>
          <p:cNvGraphicFramePr>
            <a:graphicFrameLocks noChangeAspect="1"/>
          </p:cNvGraphicFramePr>
          <p:nvPr/>
        </p:nvGraphicFramePr>
        <p:xfrm>
          <a:off x="836613" y="1960563"/>
          <a:ext cx="7426325" cy="1057275"/>
        </p:xfrm>
        <a:graphic>
          <a:graphicData uri="http://schemas.openxmlformats.org/presentationml/2006/ole">
            <mc:AlternateContent xmlns:mc="http://schemas.openxmlformats.org/markup-compatibility/2006">
              <mc:Choice xmlns:v="urn:schemas-microsoft-com:vml" Requires="v">
                <p:oleObj spid="_x0000_s263238" name="Equation" r:id="rId3" imgW="3416040" imgH="431640" progId="Equation.3">
                  <p:embed/>
                </p:oleObj>
              </mc:Choice>
              <mc:Fallback>
                <p:oleObj name="Equation" r:id="rId3" imgW="341604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960563"/>
                        <a:ext cx="742632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5" name="Object 7"/>
          <p:cNvGraphicFramePr>
            <a:graphicFrameLocks noChangeAspect="1"/>
          </p:cNvGraphicFramePr>
          <p:nvPr/>
        </p:nvGraphicFramePr>
        <p:xfrm>
          <a:off x="1139825" y="2935288"/>
          <a:ext cx="7977188" cy="3200400"/>
        </p:xfrm>
        <a:graphic>
          <a:graphicData uri="http://schemas.openxmlformats.org/presentationml/2006/ole">
            <mc:AlternateContent xmlns:mc="http://schemas.openxmlformats.org/markup-compatibility/2006">
              <mc:Choice xmlns:v="urn:schemas-microsoft-com:vml" Requires="v">
                <p:oleObj spid="_x0000_s263239" name="Equation" r:id="rId5" imgW="3403440" imgH="1523880" progId="Equation.DSMT4">
                  <p:embed/>
                </p:oleObj>
              </mc:Choice>
              <mc:Fallback>
                <p:oleObj name="Equation" r:id="rId5" imgW="3403440" imgH="1523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9825" y="2935288"/>
                        <a:ext cx="7977188"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6" name="Object 8"/>
          <p:cNvGraphicFramePr>
            <a:graphicFrameLocks noChangeAspect="1"/>
          </p:cNvGraphicFramePr>
          <p:nvPr/>
        </p:nvGraphicFramePr>
        <p:xfrm>
          <a:off x="915988" y="819150"/>
          <a:ext cx="8112125" cy="511175"/>
        </p:xfrm>
        <a:graphic>
          <a:graphicData uri="http://schemas.openxmlformats.org/presentationml/2006/ole">
            <mc:AlternateContent xmlns:mc="http://schemas.openxmlformats.org/markup-compatibility/2006">
              <mc:Choice xmlns:v="urn:schemas-microsoft-com:vml" Requires="v">
                <p:oleObj spid="_x0000_s263240" name="Equation" r:id="rId7" imgW="2882880" imgH="203040" progId="Equation.DSMT4">
                  <p:embed/>
                </p:oleObj>
              </mc:Choice>
              <mc:Fallback>
                <p:oleObj name="Equation" r:id="rId7" imgW="288288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5988" y="819150"/>
                        <a:ext cx="81121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7" name="Object 9"/>
          <p:cNvGraphicFramePr>
            <a:graphicFrameLocks noChangeAspect="1"/>
          </p:cNvGraphicFramePr>
          <p:nvPr/>
        </p:nvGraphicFramePr>
        <p:xfrm>
          <a:off x="1754188" y="1370013"/>
          <a:ext cx="6283325" cy="573087"/>
        </p:xfrm>
        <a:graphic>
          <a:graphicData uri="http://schemas.openxmlformats.org/presentationml/2006/ole">
            <mc:AlternateContent xmlns:mc="http://schemas.openxmlformats.org/markup-compatibility/2006">
              <mc:Choice xmlns:v="urn:schemas-microsoft-com:vml" Requires="v">
                <p:oleObj spid="_x0000_s263241" name="Equation" r:id="rId9" imgW="2501640" imgH="228600" progId="Equation.DSMT4">
                  <p:embed/>
                </p:oleObj>
              </mc:Choice>
              <mc:Fallback>
                <p:oleObj name="Equation" r:id="rId9" imgW="250164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4188" y="1370013"/>
                        <a:ext cx="628332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63176"/>
                                        </p:tgtEl>
                                        <p:attrNameLst>
                                          <p:attrName>style.visibility</p:attrName>
                                        </p:attrNameLst>
                                      </p:cBhvr>
                                      <p:to>
                                        <p:strVal val="visible"/>
                                      </p:to>
                                    </p:set>
                                    <p:animEffect transition="in" filter="blinds(horizontal)">
                                      <p:cBhvr>
                                        <p:cTn id="7" dur="500"/>
                                        <p:tgtEl>
                                          <p:spTgt spid="26317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3177"/>
                                        </p:tgtEl>
                                        <p:attrNameLst>
                                          <p:attrName>style.visibility</p:attrName>
                                        </p:attrNameLst>
                                      </p:cBhvr>
                                      <p:to>
                                        <p:strVal val="visible"/>
                                      </p:to>
                                    </p:set>
                                    <p:animEffect transition="in" filter="blinds(horizontal)">
                                      <p:cBhvr>
                                        <p:cTn id="11" dur="500"/>
                                        <p:tgtEl>
                                          <p:spTgt spid="26317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63172"/>
                                        </p:tgtEl>
                                        <p:attrNameLst>
                                          <p:attrName>style.visibility</p:attrName>
                                        </p:attrNameLst>
                                      </p:cBhvr>
                                      <p:to>
                                        <p:strVal val="visible"/>
                                      </p:to>
                                    </p:set>
                                    <p:animEffect transition="in" filter="blinds(horizontal)">
                                      <p:cBhvr>
                                        <p:cTn id="15" dur="500"/>
                                        <p:tgtEl>
                                          <p:spTgt spid="263172"/>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63174"/>
                                        </p:tgtEl>
                                        <p:attrNameLst>
                                          <p:attrName>style.visibility</p:attrName>
                                        </p:attrNameLst>
                                      </p:cBhvr>
                                      <p:to>
                                        <p:strVal val="visible"/>
                                      </p:to>
                                    </p:set>
                                    <p:animEffect transition="in" filter="blinds(horizontal)">
                                      <p:cBhvr>
                                        <p:cTn id="19" dur="500"/>
                                        <p:tgtEl>
                                          <p:spTgt spid="2631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3175"/>
                                        </p:tgtEl>
                                        <p:attrNameLst>
                                          <p:attrName>style.visibility</p:attrName>
                                        </p:attrNameLst>
                                      </p:cBhvr>
                                      <p:to>
                                        <p:strVal val="visible"/>
                                      </p:to>
                                    </p:set>
                                    <p:anim calcmode="lin" valueType="num">
                                      <p:cBhvr additive="base">
                                        <p:cTn id="24" dur="500" fill="hold"/>
                                        <p:tgtEl>
                                          <p:spTgt spid="263175"/>
                                        </p:tgtEl>
                                        <p:attrNameLst>
                                          <p:attrName>ppt_x</p:attrName>
                                        </p:attrNameLst>
                                      </p:cBhvr>
                                      <p:tavLst>
                                        <p:tav tm="0">
                                          <p:val>
                                            <p:strVal val="#ppt_x"/>
                                          </p:val>
                                        </p:tav>
                                        <p:tav tm="100000">
                                          <p:val>
                                            <p:strVal val="#ppt_x"/>
                                          </p:val>
                                        </p:tav>
                                      </p:tavLst>
                                    </p:anim>
                                    <p:anim calcmode="lin" valueType="num">
                                      <p:cBhvr additive="base">
                                        <p:cTn id="25" dur="500" fill="hold"/>
                                        <p:tgtEl>
                                          <p:spTgt spid="263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64196" name="Text Box 4"/>
          <p:cNvSpPr txBox="1">
            <a:spLocks noChangeArrowheads="1"/>
          </p:cNvSpPr>
          <p:nvPr/>
        </p:nvSpPr>
        <p:spPr bwMode="auto">
          <a:xfrm>
            <a:off x="1062038" y="1089025"/>
            <a:ext cx="775811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谐振现象是正弦稳态电路的一种特定的工作状态。 谐振电路由于其良好的选频特性</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在通信与电子技术中得到广泛应用。 通常的谐振电路由电感、电容和电阻组成。按照电路的组成形式可分为串联谐振电路、并联谐振电路和双调谐回路。</a:t>
            </a:r>
            <a:r>
              <a:rPr kumimoji="1" lang="zh-CN" altLang="en-US" sz="2400">
                <a:latin typeface="Times New Roman" panose="02020603050405020304" pitchFamily="18" charset="0"/>
              </a:rPr>
              <a:t> </a:t>
            </a:r>
          </a:p>
        </p:txBody>
      </p:sp>
      <p:sp>
        <p:nvSpPr>
          <p:cNvPr id="264197" name="Rectangle 5"/>
          <p:cNvSpPr>
            <a:spLocks noChangeArrowheads="1"/>
          </p:cNvSpPr>
          <p:nvPr/>
        </p:nvSpPr>
        <p:spPr bwMode="auto">
          <a:xfrm>
            <a:off x="1062038" y="3654425"/>
            <a:ext cx="78660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0"/>
              </a:spcBef>
            </a:pPr>
            <a:r>
              <a:rPr kumimoji="1" lang="zh-CN" altLang="en-US" sz="2400">
                <a:solidFill>
                  <a:srgbClr val="003E3D"/>
                </a:solidFill>
                <a:latin typeface="Times New Roman" panose="02020603050405020304" pitchFamily="18" charset="0"/>
              </a:rPr>
              <a:t>    </a:t>
            </a:r>
            <a:r>
              <a:rPr kumimoji="1" lang="zh-CN" altLang="en-US" sz="2400" b="1">
                <a:latin typeface="Times New Roman" panose="02020603050405020304" pitchFamily="18" charset="0"/>
              </a:rPr>
              <a:t>含有</a:t>
            </a:r>
            <a:r>
              <a:rPr kumimoji="1" lang="en-US" altLang="zh-CN" sz="2400" b="1" i="1">
                <a:latin typeface="Times New Roman" panose="02020603050405020304" pitchFamily="18" charset="0"/>
              </a:rPr>
              <a:t>L </a:t>
            </a:r>
            <a:r>
              <a:rPr kumimoji="1" lang="zh-CN" altLang="en-US" sz="2400" b="1">
                <a:latin typeface="Times New Roman" panose="02020603050405020304" pitchFamily="18" charset="0"/>
              </a:rPr>
              <a:t>和</a:t>
            </a:r>
            <a:r>
              <a:rPr kumimoji="1" lang="en-US" altLang="zh-CN" sz="2400" b="1" i="1">
                <a:latin typeface="Times New Roman" panose="02020603050405020304" pitchFamily="18" charset="0"/>
              </a:rPr>
              <a:t>C </a:t>
            </a:r>
            <a:r>
              <a:rPr kumimoji="1" lang="zh-CN" altLang="en-US" sz="2400" b="1">
                <a:latin typeface="Times New Roman" panose="02020603050405020304" pitchFamily="18" charset="0"/>
              </a:rPr>
              <a:t>的电路，</a:t>
            </a:r>
            <a:r>
              <a:rPr kumimoji="1" lang="zh-CN" altLang="en-US" sz="2400" b="1">
                <a:solidFill>
                  <a:srgbClr val="800000"/>
                </a:solidFill>
                <a:latin typeface="Times New Roman" panose="02020603050405020304" pitchFamily="18" charset="0"/>
              </a:rPr>
              <a:t>如果无功功率得到</a:t>
            </a:r>
            <a:r>
              <a:rPr kumimoji="1" lang="zh-CN" altLang="en-US" sz="2400" b="1">
                <a:solidFill>
                  <a:srgbClr val="CC3300"/>
                </a:solidFill>
                <a:effectLst>
                  <a:outerShdw blurRad="38100" dist="38100" dir="2700000" algn="tl">
                    <a:srgbClr val="C0C0C0"/>
                  </a:outerShdw>
                </a:effectLst>
                <a:latin typeface="Times New Roman" panose="02020603050405020304" pitchFamily="18" charset="0"/>
              </a:rPr>
              <a:t>完全的补偿</a:t>
            </a:r>
            <a:r>
              <a:rPr kumimoji="1" lang="zh-CN" altLang="en-US" sz="2400" b="1">
                <a:solidFill>
                  <a:srgbClr val="003E3D"/>
                </a:solidFill>
                <a:latin typeface="Times New Roman" panose="02020603050405020304" pitchFamily="18" charset="0"/>
              </a:rPr>
              <a:t>，</a:t>
            </a:r>
            <a:r>
              <a:rPr kumimoji="1" lang="zh-CN" altLang="en-US" sz="2400" b="1">
                <a:latin typeface="Times New Roman" panose="02020603050405020304" pitchFamily="18" charset="0"/>
              </a:rPr>
              <a:t>即端口电压和电流出现</a:t>
            </a:r>
            <a:r>
              <a:rPr kumimoji="1" lang="zh-CN" altLang="en-US" sz="2400" b="1">
                <a:solidFill>
                  <a:srgbClr val="CC3300"/>
                </a:solidFill>
                <a:effectLst>
                  <a:outerShdw blurRad="38100" dist="38100" dir="2700000" algn="tl">
                    <a:srgbClr val="C0C0C0"/>
                  </a:outerShdw>
                </a:effectLst>
                <a:latin typeface="Times New Roman" panose="02020603050405020304" pitchFamily="18" charset="0"/>
              </a:rPr>
              <a:t>同相</a:t>
            </a:r>
            <a:r>
              <a:rPr kumimoji="1" lang="zh-CN" altLang="en-US" sz="2400" b="1">
                <a:latin typeface="Times New Roman" panose="02020603050405020304" pitchFamily="18" charset="0"/>
              </a:rPr>
              <a:t>现象时，此时电路的功率因数</a:t>
            </a:r>
            <a:r>
              <a:rPr kumimoji="1" lang="en-US" altLang="zh-CN" sz="2400" b="1">
                <a:solidFill>
                  <a:srgbClr val="800000"/>
                </a:solidFill>
                <a:effectLst>
                  <a:outerShdw blurRad="38100" dist="38100" dir="2700000" algn="tl">
                    <a:srgbClr val="C0C0C0"/>
                  </a:outerShdw>
                </a:effectLst>
                <a:latin typeface="Times New Roman" panose="02020603050405020304" pitchFamily="18" charset="0"/>
              </a:rPr>
              <a:t>cos </a:t>
            </a:r>
            <a:r>
              <a:rPr kumimoji="1" lang="en-US" altLang="en-US" sz="2400" b="1">
                <a:solidFill>
                  <a:srgbClr val="800000"/>
                </a:solidFill>
                <a:latin typeface="Times New Roman" panose="02020603050405020304" pitchFamily="18" charset="0"/>
                <a:sym typeface="Symbol" panose="05050102010706020507" pitchFamily="18" charset="2"/>
              </a:rPr>
              <a:t></a:t>
            </a:r>
            <a:r>
              <a:rPr kumimoji="1" lang="en-US" altLang="zh-CN" sz="2400" b="1">
                <a:solidFill>
                  <a:srgbClr val="800000"/>
                </a:solidFill>
                <a:latin typeface="Times New Roman" panose="02020603050405020304" pitchFamily="18" charset="0"/>
              </a:rPr>
              <a:t> </a:t>
            </a:r>
            <a:r>
              <a:rPr kumimoji="1" lang="en-US" altLang="zh-CN" sz="2400" b="1">
                <a:solidFill>
                  <a:srgbClr val="800000"/>
                </a:solidFill>
                <a:effectLst>
                  <a:outerShdw blurRad="38100" dist="38100" dir="2700000" algn="tl">
                    <a:srgbClr val="C0C0C0"/>
                  </a:outerShdw>
                </a:effectLst>
                <a:latin typeface="Times New Roman" panose="02020603050405020304" pitchFamily="18" charset="0"/>
              </a:rPr>
              <a:t>=1</a:t>
            </a:r>
            <a:r>
              <a:rPr kumimoji="1" lang="zh-CN" altLang="en-US" sz="2400" b="1">
                <a:solidFill>
                  <a:srgbClr val="003E3D"/>
                </a:solidFill>
                <a:latin typeface="Times New Roman" panose="02020603050405020304" pitchFamily="18" charset="0"/>
              </a:rPr>
              <a:t>， </a:t>
            </a:r>
            <a:r>
              <a:rPr kumimoji="1" lang="zh-CN" altLang="en-US" sz="2400" b="1">
                <a:latin typeface="Times New Roman" panose="02020603050405020304" pitchFamily="18" charset="0"/>
              </a:rPr>
              <a:t>称电路处于</a:t>
            </a:r>
            <a:r>
              <a:rPr kumimoji="1" lang="zh-CN" altLang="en-US" sz="2400" b="1">
                <a:solidFill>
                  <a:srgbClr val="CC3300"/>
                </a:solidFill>
                <a:effectLst>
                  <a:outerShdw blurRad="38100" dist="38100" dir="2700000" algn="tl">
                    <a:srgbClr val="C0C0C0"/>
                  </a:outerShdw>
                </a:effectLst>
                <a:latin typeface="Times New Roman" panose="02020603050405020304" pitchFamily="18" charset="0"/>
              </a:rPr>
              <a:t>谐振</a:t>
            </a:r>
            <a:r>
              <a:rPr kumimoji="1" lang="zh-CN" altLang="en-US" sz="2400" b="1">
                <a:latin typeface="Times New Roman" panose="02020603050405020304" pitchFamily="18" charset="0"/>
              </a:rPr>
              <a:t>状态。</a:t>
            </a:r>
          </a:p>
          <a:p>
            <a:pPr algn="l" eaLnBrk="1" hangingPunct="1">
              <a:lnSpc>
                <a:spcPct val="130000"/>
              </a:lnSpc>
              <a:spcBef>
                <a:spcPct val="0"/>
              </a:spcBef>
            </a:pPr>
            <a:r>
              <a:rPr kumimoji="1" lang="zh-CN" altLang="en-US" sz="2400" b="1">
                <a:solidFill>
                  <a:srgbClr val="003E3D"/>
                </a:solidFill>
                <a:latin typeface="Times New Roman" panose="02020603050405020304" pitchFamily="18" charset="0"/>
              </a:rPr>
              <a:t>    </a:t>
            </a:r>
            <a:r>
              <a:rPr kumimoji="1" lang="zh-CN" altLang="en-US" sz="2400" b="1">
                <a:latin typeface="Times New Roman" panose="02020603050405020304" pitchFamily="18" charset="0"/>
              </a:rPr>
              <a:t>谐振电路在无线电工程和电子测量技术等许多电路中应用非常广泛。</a:t>
            </a:r>
            <a:endParaRPr kumimoji="1" lang="zh-CN"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graphicFrame>
        <p:nvGraphicFramePr>
          <p:cNvPr id="265220" name="Object 4"/>
          <p:cNvGraphicFramePr>
            <a:graphicFrameLocks noGrp="1" noChangeAspect="1"/>
          </p:cNvGraphicFramePr>
          <p:nvPr>
            <p:ph idx="1"/>
          </p:nvPr>
        </p:nvGraphicFramePr>
        <p:xfrm>
          <a:off x="2095500" y="3159125"/>
          <a:ext cx="5942013" cy="3106738"/>
        </p:xfrm>
        <a:graphic>
          <a:graphicData uri="http://schemas.openxmlformats.org/presentationml/2006/ole">
            <mc:AlternateContent xmlns:mc="http://schemas.openxmlformats.org/markup-compatibility/2006">
              <mc:Choice xmlns:v="urn:schemas-microsoft-com:vml" Requires="v">
                <p:oleObj spid="_x0000_s265239" name="Visio" r:id="rId3" imgW="5176723" imgH="2707137" progId="Visio.Drawing.11">
                  <p:embed/>
                </p:oleObj>
              </mc:Choice>
              <mc:Fallback>
                <p:oleObj name="Visio" r:id="rId3" imgW="5176723" imgH="270713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3159125"/>
                        <a:ext cx="5942013" cy="31067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2" name="Text Box 6"/>
          <p:cNvSpPr txBox="1">
            <a:spLocks noChangeArrowheads="1"/>
          </p:cNvSpPr>
          <p:nvPr/>
        </p:nvSpPr>
        <p:spPr bwMode="auto">
          <a:xfrm>
            <a:off x="746125" y="1571625"/>
            <a:ext cx="91440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a:latin typeface="Times New Roman" panose="02020603050405020304" pitchFamily="18" charset="0"/>
              </a:rPr>
              <a:t>        </a:t>
            </a:r>
          </a:p>
        </p:txBody>
      </p:sp>
      <p:sp>
        <p:nvSpPr>
          <p:cNvPr id="265223" name="Rectangle 7"/>
          <p:cNvSpPr>
            <a:spLocks noChangeArrowheads="1"/>
          </p:cNvSpPr>
          <p:nvPr/>
        </p:nvSpPr>
        <p:spPr bwMode="auto">
          <a:xfrm>
            <a:off x="996950" y="1074738"/>
            <a:ext cx="7896225" cy="21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en-US" altLang="zh-CN" sz="2800" b="1">
                <a:solidFill>
                  <a:srgbClr val="3333CC"/>
                </a:solidFill>
                <a:latin typeface="Times New Roman" panose="02020603050405020304" pitchFamily="18" charset="0"/>
              </a:rPr>
              <a:t>1</a:t>
            </a:r>
            <a:r>
              <a:rPr kumimoji="1" lang="zh-CN" altLang="en-US" sz="2800" b="1">
                <a:solidFill>
                  <a:srgbClr val="3333CC"/>
                </a:solidFill>
                <a:latin typeface="Times New Roman" panose="02020603050405020304" pitchFamily="18" charset="0"/>
              </a:rPr>
              <a:t>、串联电路的谐振</a:t>
            </a:r>
          </a:p>
          <a:p>
            <a:pPr algn="l" eaLnBrk="1" hangingPunct="1">
              <a:lnSpc>
                <a:spcPct val="130000"/>
              </a:lnSpc>
              <a:spcBef>
                <a:spcPct val="50000"/>
              </a:spcBef>
            </a:pPr>
            <a:r>
              <a:rPr kumimoji="1" lang="zh-CN" altLang="en-US" sz="2400" b="1">
                <a:latin typeface="Times New Roman" panose="02020603050405020304" pitchFamily="18" charset="0"/>
              </a:rPr>
              <a:t>右图为</a:t>
            </a:r>
            <a:r>
              <a:rPr kumimoji="1" lang="en-US" altLang="zh-CN" sz="2400" b="1">
                <a:latin typeface="Times New Roman" panose="02020603050405020304" pitchFamily="18" charset="0"/>
              </a:rPr>
              <a:t>r</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L</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组成的串联电路</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其电源是角频率为 </a:t>
            </a:r>
            <a:r>
              <a:rPr kumimoji="1" lang="en-US" altLang="zh-CN" sz="2400" b="1">
                <a:latin typeface="Times New Roman" panose="02020603050405020304" pitchFamily="18" charset="0"/>
              </a:rPr>
              <a:t>ω ( </a:t>
            </a:r>
            <a:r>
              <a:rPr kumimoji="1" lang="zh-CN" altLang="en-US" sz="2400" b="1">
                <a:latin typeface="Times New Roman" panose="02020603050405020304" pitchFamily="18" charset="0"/>
              </a:rPr>
              <a:t>频率为</a:t>
            </a:r>
            <a:r>
              <a:rPr kumimoji="1" lang="en-US" altLang="zh-CN" sz="2400" b="1">
                <a:latin typeface="Times New Roman" panose="02020603050405020304" pitchFamily="18" charset="0"/>
              </a:rPr>
              <a:t>f)</a:t>
            </a:r>
            <a:r>
              <a:rPr kumimoji="1" lang="zh-CN" altLang="en-US" sz="2400" b="1">
                <a:latin typeface="Times New Roman" panose="02020603050405020304" pitchFamily="18" charset="0"/>
              </a:rPr>
              <a:t>的正弦电压源</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设电源电压相量为</a:t>
            </a:r>
            <a:r>
              <a:rPr kumimoji="1" lang="en-US" altLang="zh-CN" sz="2400" b="1">
                <a:latin typeface="Times New Roman" panose="02020603050405020304" pitchFamily="18" charset="0"/>
                <a:cs typeface="Times New Roman" panose="02020603050405020304" pitchFamily="18" charset="0"/>
              </a:rPr>
              <a:t>Ù</a:t>
            </a:r>
            <a:r>
              <a:rPr kumimoji="1" lang="en-US" altLang="zh-CN" sz="2400" b="1" baseline="-25000">
                <a:latin typeface="Times New Roman" panose="02020603050405020304" pitchFamily="18" charset="0"/>
                <a:cs typeface="Times New Roman" panose="02020603050405020304" pitchFamily="18" charset="0"/>
              </a:rPr>
              <a:t>S   </a:t>
            </a:r>
            <a:r>
              <a:rPr kumimoji="1" lang="en-US" altLang="zh-CN" sz="2400" b="1">
                <a:latin typeface="Times New Roman" panose="02020603050405020304" pitchFamily="18" charset="0"/>
              </a:rPr>
              <a:t> ,  </a:t>
            </a:r>
            <a:r>
              <a:rPr kumimoji="1" lang="zh-CN" altLang="en-US" sz="2400" b="1">
                <a:latin typeface="Times New Roman" panose="02020603050405020304" pitchFamily="18" charset="0"/>
              </a:rPr>
              <a:t>其初相为零。</a:t>
            </a:r>
            <a:r>
              <a:rPr kumimoji="1" lang="zh-CN" altLang="en-US" sz="24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graphicFrame>
        <p:nvGraphicFramePr>
          <p:cNvPr id="267268" name="Object 4"/>
          <p:cNvGraphicFramePr>
            <a:graphicFrameLocks noGrp="1" noChangeAspect="1"/>
          </p:cNvGraphicFramePr>
          <p:nvPr>
            <p:ph idx="1"/>
          </p:nvPr>
        </p:nvGraphicFramePr>
        <p:xfrm>
          <a:off x="4572000" y="3648075"/>
          <a:ext cx="4591050" cy="2706688"/>
        </p:xfrm>
        <a:graphic>
          <a:graphicData uri="http://schemas.openxmlformats.org/presentationml/2006/ole">
            <mc:AlternateContent xmlns:mc="http://schemas.openxmlformats.org/markup-compatibility/2006">
              <mc:Choice xmlns:v="urn:schemas-microsoft-com:vml" Requires="v">
                <p:oleObj spid="_x0000_s267372" name="Visio" r:id="rId3" imgW="5176723" imgH="2707137" progId="Visio.Drawing.11">
                  <p:embed/>
                </p:oleObj>
              </mc:Choice>
              <mc:Fallback>
                <p:oleObj name="Visio" r:id="rId3" imgW="5176723" imgH="270713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648075"/>
                        <a:ext cx="4591050" cy="270668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0" name="Text Box 6"/>
          <p:cNvSpPr txBox="1">
            <a:spLocks noChangeArrowheads="1"/>
          </p:cNvSpPr>
          <p:nvPr/>
        </p:nvSpPr>
        <p:spPr bwMode="auto">
          <a:xfrm>
            <a:off x="881063" y="1009650"/>
            <a:ext cx="29067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b="1">
                <a:latin typeface="Times New Roman" panose="02020603050405020304" pitchFamily="18" charset="0"/>
              </a:rPr>
              <a:t>串联回路的总阻抗</a:t>
            </a:r>
            <a:r>
              <a:rPr kumimoji="1" lang="en-US" altLang="zh-CN" sz="2400" b="1">
                <a:latin typeface="Times New Roman" panose="02020603050405020304" pitchFamily="18" charset="0"/>
              </a:rPr>
              <a:t>:</a:t>
            </a:r>
            <a:r>
              <a:rPr kumimoji="1" lang="en-US" altLang="zh-CN" sz="2400">
                <a:latin typeface="Times New Roman" panose="02020603050405020304" pitchFamily="18" charset="0"/>
              </a:rPr>
              <a:t></a:t>
            </a:r>
          </a:p>
        </p:txBody>
      </p:sp>
      <p:sp>
        <p:nvSpPr>
          <p:cNvPr id="267271" name="Text Box 7"/>
          <p:cNvSpPr txBox="1">
            <a:spLocks noChangeArrowheads="1"/>
          </p:cNvSpPr>
          <p:nvPr/>
        </p:nvSpPr>
        <p:spPr bwMode="auto">
          <a:xfrm>
            <a:off x="1657350" y="219233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a:latin typeface="Times New Roman" panose="02020603050405020304" pitchFamily="18" charset="0"/>
              </a:rPr>
              <a:t> </a:t>
            </a:r>
          </a:p>
        </p:txBody>
      </p:sp>
      <p:graphicFrame>
        <p:nvGraphicFramePr>
          <p:cNvPr id="267272" name="Object 8"/>
          <p:cNvGraphicFramePr>
            <a:graphicFrameLocks noChangeAspect="1"/>
          </p:cNvGraphicFramePr>
          <p:nvPr/>
        </p:nvGraphicFramePr>
        <p:xfrm>
          <a:off x="3844925" y="773113"/>
          <a:ext cx="4148138" cy="739775"/>
        </p:xfrm>
        <a:graphic>
          <a:graphicData uri="http://schemas.openxmlformats.org/presentationml/2006/ole">
            <mc:AlternateContent xmlns:mc="http://schemas.openxmlformats.org/markup-compatibility/2006">
              <mc:Choice xmlns:v="urn:schemas-microsoft-com:vml" Requires="v">
                <p:oleObj spid="_x0000_s267373" name="Equation" r:id="rId5" imgW="1854000" imgH="330120" progId="Equation.DSMT4">
                  <p:embed/>
                </p:oleObj>
              </mc:Choice>
              <mc:Fallback>
                <p:oleObj name="Equation" r:id="rId5" imgW="1854000" imgH="3301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4925" y="773113"/>
                        <a:ext cx="4148138"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3" name="Text Box 9"/>
          <p:cNvSpPr txBox="1">
            <a:spLocks noChangeArrowheads="1"/>
          </p:cNvSpPr>
          <p:nvPr/>
        </p:nvSpPr>
        <p:spPr bwMode="auto">
          <a:xfrm>
            <a:off x="881063" y="1846263"/>
            <a:ext cx="197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b="1">
                <a:latin typeface="Times New Roman" panose="02020603050405020304" pitchFamily="18" charset="0"/>
              </a:rPr>
              <a:t>式中电抗：</a:t>
            </a:r>
            <a:endParaRPr kumimoji="1" lang="zh-CN" altLang="en-US" sz="2400">
              <a:latin typeface="Times New Roman" panose="02020603050405020304" pitchFamily="18" charset="0"/>
            </a:endParaRPr>
          </a:p>
        </p:txBody>
      </p:sp>
      <p:sp>
        <p:nvSpPr>
          <p:cNvPr id="267274" name="Text Box 10"/>
          <p:cNvSpPr txBox="1">
            <a:spLocks noChangeArrowheads="1"/>
          </p:cNvSpPr>
          <p:nvPr/>
        </p:nvSpPr>
        <p:spPr bwMode="auto">
          <a:xfrm>
            <a:off x="836613" y="2741613"/>
            <a:ext cx="3851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b="1">
                <a:latin typeface="Times New Roman" panose="02020603050405020304" pitchFamily="18" charset="0"/>
              </a:rPr>
              <a:t>串联电路中的电流相量：</a:t>
            </a:r>
            <a:r>
              <a:rPr kumimoji="1" lang="zh-CN" altLang="en-US" sz="2400">
                <a:latin typeface="Times New Roman" panose="02020603050405020304" pitchFamily="18" charset="0"/>
              </a:rPr>
              <a:t> </a:t>
            </a:r>
          </a:p>
        </p:txBody>
      </p:sp>
      <p:graphicFrame>
        <p:nvGraphicFramePr>
          <p:cNvPr id="267275" name="Object 11"/>
          <p:cNvGraphicFramePr>
            <a:graphicFrameLocks noChangeAspect="1"/>
          </p:cNvGraphicFramePr>
          <p:nvPr/>
        </p:nvGraphicFramePr>
        <p:xfrm>
          <a:off x="4481513" y="2501900"/>
          <a:ext cx="3886200" cy="1062038"/>
        </p:xfrm>
        <a:graphic>
          <a:graphicData uri="http://schemas.openxmlformats.org/presentationml/2006/ole">
            <mc:AlternateContent xmlns:mc="http://schemas.openxmlformats.org/markup-compatibility/2006">
              <mc:Choice xmlns:v="urn:schemas-microsoft-com:vml" Requires="v">
                <p:oleObj spid="_x0000_s267374" name="Equation" r:id="rId7" imgW="1676160" imgH="457200" progId="Equation.DSMT4">
                  <p:embed/>
                </p:oleObj>
              </mc:Choice>
              <mc:Fallback>
                <p:oleObj name="Equation" r:id="rId7" imgW="1676160" imgH="457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1513" y="2501900"/>
                        <a:ext cx="3886200"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7" name="Rectangle 13"/>
          <p:cNvSpPr>
            <a:spLocks noChangeArrowheads="1"/>
          </p:cNvSpPr>
          <p:nvPr/>
        </p:nvSpPr>
        <p:spPr bwMode="auto">
          <a:xfrm>
            <a:off x="836613" y="3441700"/>
            <a:ext cx="304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400" b="1">
                <a:latin typeface="Times New Roman" panose="02020603050405020304" pitchFamily="18" charset="0"/>
              </a:rPr>
              <a:t>其模和相角分别为</a:t>
            </a:r>
            <a:r>
              <a:rPr kumimoji="1" lang="en-US" altLang="zh-CN" sz="2400" b="1">
                <a:latin typeface="Times New Roman" panose="02020603050405020304" pitchFamily="18" charset="0"/>
              </a:rPr>
              <a:t>:</a:t>
            </a:r>
          </a:p>
        </p:txBody>
      </p:sp>
      <p:graphicFrame>
        <p:nvGraphicFramePr>
          <p:cNvPr id="267278" name="Object 14"/>
          <p:cNvGraphicFramePr>
            <a:graphicFrameLocks noChangeAspect="1"/>
          </p:cNvGraphicFramePr>
          <p:nvPr/>
        </p:nvGraphicFramePr>
        <p:xfrm>
          <a:off x="1106488" y="3924300"/>
          <a:ext cx="2108200" cy="981075"/>
        </p:xfrm>
        <a:graphic>
          <a:graphicData uri="http://schemas.openxmlformats.org/presentationml/2006/ole">
            <mc:AlternateContent xmlns:mc="http://schemas.openxmlformats.org/markup-compatibility/2006">
              <mc:Choice xmlns:v="urn:schemas-microsoft-com:vml" Requires="v">
                <p:oleObj spid="_x0000_s267375" name="Equation" r:id="rId9" imgW="927000" imgH="431640" progId="Equation.DSMT4">
                  <p:embed/>
                </p:oleObj>
              </mc:Choice>
              <mc:Fallback>
                <p:oleObj name="Equation" r:id="rId9" imgW="927000" imgH="4316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6488" y="3924300"/>
                        <a:ext cx="21082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9" name="Object 15"/>
          <p:cNvGraphicFramePr>
            <a:graphicFrameLocks noChangeAspect="1"/>
          </p:cNvGraphicFramePr>
          <p:nvPr/>
        </p:nvGraphicFramePr>
        <p:xfrm>
          <a:off x="1106488" y="4873625"/>
          <a:ext cx="3016250" cy="1292225"/>
        </p:xfrm>
        <a:graphic>
          <a:graphicData uri="http://schemas.openxmlformats.org/presentationml/2006/ole">
            <mc:AlternateContent xmlns:mc="http://schemas.openxmlformats.org/markup-compatibility/2006">
              <mc:Choice xmlns:v="urn:schemas-microsoft-com:vml" Requires="v">
                <p:oleObj spid="_x0000_s267376" name="Equation" r:id="rId11" imgW="1333440" imgH="571320" progId="Equation.DSMT4">
                  <p:embed/>
                </p:oleObj>
              </mc:Choice>
              <mc:Fallback>
                <p:oleObj name="Equation" r:id="rId11" imgW="1333440" imgH="57132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6488" y="4873625"/>
                        <a:ext cx="3016250" cy="129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80" name="Object 16"/>
          <p:cNvGraphicFramePr>
            <a:graphicFrameLocks noChangeAspect="1"/>
          </p:cNvGraphicFramePr>
          <p:nvPr/>
        </p:nvGraphicFramePr>
        <p:xfrm>
          <a:off x="4483100" y="1584325"/>
          <a:ext cx="1979613" cy="876300"/>
        </p:xfrm>
        <a:graphic>
          <a:graphicData uri="http://schemas.openxmlformats.org/presentationml/2006/ole">
            <mc:AlternateContent xmlns:mc="http://schemas.openxmlformats.org/markup-compatibility/2006">
              <mc:Choice xmlns:v="urn:schemas-microsoft-com:vml" Requires="v">
                <p:oleObj spid="_x0000_s267377" name="Equation" r:id="rId13" imgW="888840" imgH="393480" progId="Equation.DSMT4">
                  <p:embed/>
                </p:oleObj>
              </mc:Choice>
              <mc:Fallback>
                <p:oleObj name="Equation" r:id="rId13" imgW="888840" imgH="39348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3100" y="1584325"/>
                        <a:ext cx="197961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66800" y="152400"/>
            <a:ext cx="6096000" cy="381000"/>
          </a:xfrm>
        </p:spPr>
        <p:txBody>
          <a:bodyPr/>
          <a:lstStyle/>
          <a:p>
            <a:endParaRPr lang="zh-CN" altLang="en-US" smtClean="0"/>
          </a:p>
        </p:txBody>
      </p:sp>
      <p:grpSp>
        <p:nvGrpSpPr>
          <p:cNvPr id="150532" name="Group 4"/>
          <p:cNvGrpSpPr>
            <a:grpSpLocks/>
          </p:cNvGrpSpPr>
          <p:nvPr/>
        </p:nvGrpSpPr>
        <p:grpSpPr bwMode="auto">
          <a:xfrm>
            <a:off x="788988" y="444500"/>
            <a:ext cx="7389812" cy="4745038"/>
            <a:chOff x="543" y="572"/>
            <a:chExt cx="4655" cy="2989"/>
          </a:xfrm>
        </p:grpSpPr>
        <p:sp>
          <p:nvSpPr>
            <p:cNvPr id="150533" name="Line 5"/>
            <p:cNvSpPr>
              <a:spLocks noChangeShapeType="1"/>
            </p:cNvSpPr>
            <p:nvPr/>
          </p:nvSpPr>
          <p:spPr bwMode="auto">
            <a:xfrm flipV="1">
              <a:off x="1058" y="809"/>
              <a:ext cx="10" cy="2752"/>
            </a:xfrm>
            <a:prstGeom prst="line">
              <a:avLst/>
            </a:prstGeom>
            <a:noFill/>
            <a:ln w="444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34" name="Line 6"/>
            <p:cNvSpPr>
              <a:spLocks noChangeShapeType="1"/>
            </p:cNvSpPr>
            <p:nvPr/>
          </p:nvSpPr>
          <p:spPr bwMode="auto">
            <a:xfrm>
              <a:off x="543" y="2417"/>
              <a:ext cx="4499" cy="9"/>
            </a:xfrm>
            <a:prstGeom prst="line">
              <a:avLst/>
            </a:prstGeom>
            <a:noFill/>
            <a:ln w="444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0535" name="Text Box 7"/>
            <p:cNvSpPr txBox="1">
              <a:spLocks noChangeArrowheads="1"/>
            </p:cNvSpPr>
            <p:nvPr/>
          </p:nvSpPr>
          <p:spPr bwMode="auto">
            <a:xfrm>
              <a:off x="5137" y="2351"/>
              <a:ext cx="61" cy="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i="1">
                  <a:solidFill>
                    <a:srgbClr val="000066"/>
                  </a:solidFill>
                  <a:latin typeface="Times New Roman" panose="02020603050405020304" pitchFamily="18" charset="0"/>
                </a:rPr>
                <a:t>t</a:t>
              </a:r>
            </a:p>
          </p:txBody>
        </p:sp>
        <p:sp>
          <p:nvSpPr>
            <p:cNvPr id="150536" name="Text Box 8"/>
            <p:cNvSpPr txBox="1">
              <a:spLocks noChangeArrowheads="1"/>
            </p:cNvSpPr>
            <p:nvPr/>
          </p:nvSpPr>
          <p:spPr bwMode="auto">
            <a:xfrm>
              <a:off x="943" y="572"/>
              <a:ext cx="338" cy="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i="1">
                  <a:solidFill>
                    <a:srgbClr val="000066"/>
                  </a:solidFill>
                  <a:latin typeface="Times New Roman" panose="02020603050405020304" pitchFamily="18" charset="0"/>
                </a:rPr>
                <a:t>u</a:t>
              </a:r>
              <a:r>
                <a:rPr kumimoji="1" lang="en-US" altLang="zh-CN" sz="2800" b="1">
                  <a:solidFill>
                    <a:srgbClr val="000066"/>
                  </a:solidFill>
                  <a:latin typeface="Times New Roman" panose="02020603050405020304" pitchFamily="18" charset="0"/>
                </a:rPr>
                <a:t>(</a:t>
              </a:r>
              <a:r>
                <a:rPr kumimoji="1" lang="en-US" altLang="zh-CN" sz="2800" b="1" i="1">
                  <a:solidFill>
                    <a:srgbClr val="000066"/>
                  </a:solidFill>
                  <a:latin typeface="Times New Roman" panose="02020603050405020304" pitchFamily="18" charset="0"/>
                </a:rPr>
                <a:t>t</a:t>
              </a:r>
              <a:r>
                <a:rPr kumimoji="1" lang="en-US" altLang="zh-CN" sz="2800" b="1">
                  <a:solidFill>
                    <a:srgbClr val="000066"/>
                  </a:solidFill>
                  <a:latin typeface="Times New Roman" panose="02020603050405020304" pitchFamily="18" charset="0"/>
                </a:rPr>
                <a:t>)</a:t>
              </a:r>
            </a:p>
          </p:txBody>
        </p:sp>
        <p:sp>
          <p:nvSpPr>
            <p:cNvPr id="150537" name="Text Box 9"/>
            <p:cNvSpPr txBox="1">
              <a:spLocks noChangeArrowheads="1"/>
            </p:cNvSpPr>
            <p:nvPr/>
          </p:nvSpPr>
          <p:spPr bwMode="auto">
            <a:xfrm>
              <a:off x="903" y="2411"/>
              <a:ext cx="112" cy="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lIns="0" tIns="0" rIns="0" bIns="0">
              <a:spAutoFit/>
            </a:bodyPr>
            <a:lstStyle/>
            <a:p>
              <a:pPr algn="l" eaLnBrk="1" hangingPunct="1">
                <a:lnSpc>
                  <a:spcPct val="100000"/>
                </a:lnSpc>
                <a:spcBef>
                  <a:spcPct val="0"/>
                </a:spcBef>
              </a:pPr>
              <a:r>
                <a:rPr kumimoji="1" lang="en-US" altLang="zh-CN" sz="2800" b="1">
                  <a:solidFill>
                    <a:srgbClr val="000066"/>
                  </a:solidFill>
                  <a:latin typeface="Times New Roman" panose="02020603050405020304" pitchFamily="18" charset="0"/>
                </a:rPr>
                <a:t>0</a:t>
              </a:r>
            </a:p>
          </p:txBody>
        </p:sp>
      </p:grpSp>
      <p:grpSp>
        <p:nvGrpSpPr>
          <p:cNvPr id="150538" name="Group 10"/>
          <p:cNvGrpSpPr>
            <a:grpSpLocks/>
          </p:cNvGrpSpPr>
          <p:nvPr/>
        </p:nvGrpSpPr>
        <p:grpSpPr bwMode="auto">
          <a:xfrm>
            <a:off x="1570038" y="1939925"/>
            <a:ext cx="5008562" cy="2894013"/>
            <a:chOff x="1044" y="1496"/>
            <a:chExt cx="3155" cy="1823"/>
          </a:xfrm>
        </p:grpSpPr>
        <p:sp>
          <p:nvSpPr>
            <p:cNvPr id="150539" name="Line 11"/>
            <p:cNvSpPr>
              <a:spLocks noChangeShapeType="1"/>
            </p:cNvSpPr>
            <p:nvPr/>
          </p:nvSpPr>
          <p:spPr bwMode="auto">
            <a:xfrm>
              <a:off x="1044" y="1520"/>
              <a:ext cx="158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40" name="Line 12"/>
            <p:cNvSpPr>
              <a:spLocks noChangeShapeType="1"/>
            </p:cNvSpPr>
            <p:nvPr/>
          </p:nvSpPr>
          <p:spPr bwMode="auto">
            <a:xfrm>
              <a:off x="2629" y="1496"/>
              <a:ext cx="0" cy="182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41" name="Line 13"/>
            <p:cNvSpPr>
              <a:spLocks noChangeShapeType="1"/>
            </p:cNvSpPr>
            <p:nvPr/>
          </p:nvSpPr>
          <p:spPr bwMode="auto">
            <a:xfrm flipH="1">
              <a:off x="4181" y="2417"/>
              <a:ext cx="4" cy="8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42" name="Line 14"/>
            <p:cNvSpPr>
              <a:spLocks noChangeShapeType="1"/>
            </p:cNvSpPr>
            <p:nvPr/>
          </p:nvSpPr>
          <p:spPr bwMode="auto">
            <a:xfrm>
              <a:off x="2615" y="3297"/>
              <a:ext cx="1584"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43" name="Line 15"/>
            <p:cNvSpPr>
              <a:spLocks noChangeShapeType="1"/>
            </p:cNvSpPr>
            <p:nvPr/>
          </p:nvSpPr>
          <p:spPr bwMode="auto">
            <a:xfrm flipH="1">
              <a:off x="1064" y="1520"/>
              <a:ext cx="4" cy="89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0544" name="AutoShape 16"/>
          <p:cNvSpPr>
            <a:spLocks noChangeArrowheads="1"/>
          </p:cNvSpPr>
          <p:nvPr/>
        </p:nvSpPr>
        <p:spPr bwMode="auto">
          <a:xfrm>
            <a:off x="4397375" y="730250"/>
            <a:ext cx="3224213" cy="1577975"/>
          </a:xfrm>
          <a:prstGeom prst="wedgeEllipseCallout">
            <a:avLst>
              <a:gd name="adj1" fmla="val 1699"/>
              <a:gd name="adj2" fmla="val 85616"/>
            </a:avLst>
          </a:prstGeom>
          <a:gradFill rotWithShape="1">
            <a:gsLst>
              <a:gs pos="0">
                <a:srgbClr val="FF33CC">
                  <a:gamma/>
                  <a:tint val="0"/>
                  <a:invGamma/>
                  <a:alpha val="0"/>
                </a:srgbClr>
              </a:gs>
              <a:gs pos="100000">
                <a:srgbClr val="FF33CC">
                  <a:alpha val="57001"/>
                </a:srgbClr>
              </a:gs>
            </a:gsLst>
            <a:lin ang="2700000" scaled="1"/>
          </a:gradFill>
          <a:ln w="28575">
            <a:solidFill>
              <a:srgbClr val="FF33CC"/>
            </a:solidFill>
            <a:miter lim="800000"/>
            <a:headEnd/>
            <a:tailEnd/>
          </a:ln>
        </p:spPr>
        <p:txBody>
          <a:bodyPr lIns="0" tIns="0" rIns="0" bIns="0" anchor="ctr">
            <a:spAutoFit/>
          </a:bodyPr>
          <a:lstStyle/>
          <a:p>
            <a:pPr algn="l" eaLnBrk="1" hangingPunct="1">
              <a:lnSpc>
                <a:spcPct val="100000"/>
              </a:lnSpc>
              <a:spcBef>
                <a:spcPct val="0"/>
              </a:spcBef>
            </a:pPr>
            <a:r>
              <a:rPr kumimoji="1" lang="en-US" altLang="zh-CN" sz="2400" b="1" i="1">
                <a:solidFill>
                  <a:srgbClr val="000050"/>
                </a:solidFill>
                <a:latin typeface="Times New Roman" panose="02020603050405020304" pitchFamily="18" charset="0"/>
                <a:ea typeface="仿宋_GB2312" pitchFamily="49" charset="-122"/>
              </a:rPr>
              <a:t>u</a:t>
            </a:r>
            <a:r>
              <a:rPr kumimoji="1" lang="en-US" altLang="zh-CN" sz="2400" b="1" baseline="-25000">
                <a:solidFill>
                  <a:srgbClr val="000050"/>
                </a:solidFill>
                <a:latin typeface="Times New Roman" panose="02020603050405020304" pitchFamily="18" charset="0"/>
                <a:ea typeface="仿宋_GB2312" pitchFamily="49" charset="-122"/>
              </a:rPr>
              <a:t>5</a:t>
            </a:r>
            <a:r>
              <a:rPr kumimoji="1" lang="zh-CN" altLang="en-US" sz="2400" b="1">
                <a:solidFill>
                  <a:srgbClr val="000050"/>
                </a:solidFill>
                <a:latin typeface="Times New Roman" panose="02020603050405020304" pitchFamily="18" charset="0"/>
                <a:ea typeface="仿宋_GB2312" pitchFamily="49" charset="-122"/>
              </a:rPr>
              <a:t>的频率是方波的</a:t>
            </a:r>
            <a:r>
              <a:rPr kumimoji="1" lang="en-US" altLang="zh-CN" sz="2400" b="1">
                <a:solidFill>
                  <a:srgbClr val="000050"/>
                </a:solidFill>
                <a:latin typeface="Times New Roman" panose="02020603050405020304" pitchFamily="18" charset="0"/>
                <a:ea typeface="仿宋_GB2312" pitchFamily="49" charset="-122"/>
              </a:rPr>
              <a:t>5</a:t>
            </a:r>
            <a:r>
              <a:rPr kumimoji="1" lang="zh-CN" altLang="en-US" sz="2400" b="1">
                <a:solidFill>
                  <a:srgbClr val="000050"/>
                </a:solidFill>
                <a:latin typeface="Times New Roman" panose="02020603050405020304" pitchFamily="18" charset="0"/>
                <a:ea typeface="仿宋_GB2312" pitchFamily="49" charset="-122"/>
              </a:rPr>
              <a:t>倍</a:t>
            </a:r>
            <a:r>
              <a:rPr kumimoji="1" lang="en-US" altLang="zh-CN" sz="2400" b="1">
                <a:solidFill>
                  <a:srgbClr val="000050"/>
                </a:solidFill>
                <a:latin typeface="Times New Roman" panose="02020603050405020304" pitchFamily="18" charset="0"/>
                <a:ea typeface="仿宋_GB2312" pitchFamily="49" charset="-122"/>
              </a:rPr>
              <a:t>,</a:t>
            </a:r>
            <a:r>
              <a:rPr kumimoji="1" lang="zh-CN" altLang="en-US" sz="2400" b="1">
                <a:solidFill>
                  <a:srgbClr val="000050"/>
                </a:solidFill>
                <a:latin typeface="Times New Roman" panose="02020603050405020304" pitchFamily="18" charset="0"/>
                <a:ea typeface="仿宋_GB2312" pitchFamily="49" charset="-122"/>
              </a:rPr>
              <a:t>称为方波的五次谐波。</a:t>
            </a:r>
          </a:p>
        </p:txBody>
      </p:sp>
      <p:grpSp>
        <p:nvGrpSpPr>
          <p:cNvPr id="150545" name="Group 17"/>
          <p:cNvGrpSpPr>
            <a:grpSpLocks/>
          </p:cNvGrpSpPr>
          <p:nvPr/>
        </p:nvGrpSpPr>
        <p:grpSpPr bwMode="auto">
          <a:xfrm>
            <a:off x="1633538" y="1798638"/>
            <a:ext cx="4946650" cy="3117850"/>
            <a:chOff x="1047" y="1576"/>
            <a:chExt cx="3154" cy="1964"/>
          </a:xfrm>
        </p:grpSpPr>
        <p:grpSp>
          <p:nvGrpSpPr>
            <p:cNvPr id="150546" name="Group 18"/>
            <p:cNvGrpSpPr>
              <a:grpSpLocks/>
            </p:cNvGrpSpPr>
            <p:nvPr/>
          </p:nvGrpSpPr>
          <p:grpSpPr bwMode="auto">
            <a:xfrm>
              <a:off x="1047" y="1576"/>
              <a:ext cx="1578" cy="991"/>
              <a:chOff x="925" y="2814"/>
              <a:chExt cx="794" cy="698"/>
            </a:xfrm>
          </p:grpSpPr>
          <p:grpSp>
            <p:nvGrpSpPr>
              <p:cNvPr id="150547" name="Group 19"/>
              <p:cNvGrpSpPr>
                <a:grpSpLocks/>
              </p:cNvGrpSpPr>
              <p:nvPr/>
            </p:nvGrpSpPr>
            <p:grpSpPr bwMode="auto">
              <a:xfrm>
                <a:off x="1044" y="2814"/>
                <a:ext cx="556" cy="135"/>
                <a:chOff x="233" y="2344"/>
                <a:chExt cx="321" cy="135"/>
              </a:xfrm>
            </p:grpSpPr>
            <p:sp>
              <p:nvSpPr>
                <p:cNvPr id="150548" name="Freeform 20"/>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49" name="Freeform 21"/>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50" name="Freeform 22"/>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0551" name="Freeform 23"/>
              <p:cNvSpPr>
                <a:spLocks/>
              </p:cNvSpPr>
              <p:nvPr/>
            </p:nvSpPr>
            <p:spPr bwMode="auto">
              <a:xfrm>
                <a:off x="925" y="2861"/>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52" name="Freeform 24"/>
              <p:cNvSpPr>
                <a:spLocks/>
              </p:cNvSpPr>
              <p:nvPr/>
            </p:nvSpPr>
            <p:spPr bwMode="auto">
              <a:xfrm flipH="1">
                <a:off x="1567" y="2870"/>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0553" name="Group 25"/>
            <p:cNvGrpSpPr>
              <a:grpSpLocks/>
            </p:cNvGrpSpPr>
            <p:nvPr/>
          </p:nvGrpSpPr>
          <p:grpSpPr bwMode="auto">
            <a:xfrm flipV="1">
              <a:off x="2623" y="2549"/>
              <a:ext cx="1578" cy="991"/>
              <a:chOff x="925" y="2814"/>
              <a:chExt cx="794" cy="698"/>
            </a:xfrm>
          </p:grpSpPr>
          <p:grpSp>
            <p:nvGrpSpPr>
              <p:cNvPr id="150554" name="Group 26"/>
              <p:cNvGrpSpPr>
                <a:grpSpLocks/>
              </p:cNvGrpSpPr>
              <p:nvPr/>
            </p:nvGrpSpPr>
            <p:grpSpPr bwMode="auto">
              <a:xfrm>
                <a:off x="1044" y="2814"/>
                <a:ext cx="556" cy="135"/>
                <a:chOff x="233" y="2344"/>
                <a:chExt cx="321" cy="135"/>
              </a:xfrm>
            </p:grpSpPr>
            <p:sp>
              <p:nvSpPr>
                <p:cNvPr id="150555" name="Freeform 27"/>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56" name="Freeform 28"/>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557" name="Freeform 29"/>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Lst>
                  <a:ahLst/>
                  <a:cxnLst>
                    <a:cxn ang="0">
                      <a:pos x="T0" y="T1"/>
                    </a:cxn>
                    <a:cxn ang="0">
                      <a:pos x="T2" y="T3"/>
                    </a:cxn>
                    <a:cxn ang="0">
                      <a:pos x="T4" y="T5"/>
                    </a:cxn>
                  </a:cxnLst>
                  <a:rect l="0" t="0" r="r" b="b"/>
                  <a:pathLst>
                    <a:path w="192" h="240">
                      <a:moveTo>
                        <a:pt x="0" y="240"/>
                      </a:moveTo>
                      <a:cubicBezTo>
                        <a:pt x="32" y="120"/>
                        <a:pt x="64" y="0"/>
                        <a:pt x="96" y="0"/>
                      </a:cubicBezTo>
                      <a:cubicBezTo>
                        <a:pt x="128" y="0"/>
                        <a:pt x="160" y="120"/>
                        <a:pt x="192" y="240"/>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0558" name="Freeform 30"/>
              <p:cNvSpPr>
                <a:spLocks/>
              </p:cNvSpPr>
              <p:nvPr/>
            </p:nvSpPr>
            <p:spPr bwMode="auto">
              <a:xfrm>
                <a:off x="925" y="2861"/>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59" name="Freeform 31"/>
              <p:cNvSpPr>
                <a:spLocks/>
              </p:cNvSpPr>
              <p:nvPr/>
            </p:nvSpPr>
            <p:spPr bwMode="auto">
              <a:xfrm flipH="1">
                <a:off x="1567" y="2870"/>
                <a:ext cx="152" cy="642"/>
              </a:xfrm>
              <a:custGeom>
                <a:avLst/>
                <a:gdLst>
                  <a:gd name="T0" fmla="*/ 152 w 152"/>
                  <a:gd name="T1" fmla="*/ 0 h 642"/>
                  <a:gd name="T2" fmla="*/ 104 w 152"/>
                  <a:gd name="T3" fmla="*/ 66 h 642"/>
                  <a:gd name="T4" fmla="*/ 48 w 152"/>
                  <a:gd name="T5" fmla="*/ 349 h 642"/>
                  <a:gd name="T6" fmla="*/ 0 w 152"/>
                  <a:gd name="T7" fmla="*/ 642 h 642"/>
                </a:gdLst>
                <a:ahLst/>
                <a:cxnLst>
                  <a:cxn ang="0">
                    <a:pos x="T0" y="T1"/>
                  </a:cxn>
                  <a:cxn ang="0">
                    <a:pos x="T2" y="T3"/>
                  </a:cxn>
                  <a:cxn ang="0">
                    <a:pos x="T4" y="T5"/>
                  </a:cxn>
                  <a:cxn ang="0">
                    <a:pos x="T6" y="T7"/>
                  </a:cxn>
                </a:cxnLst>
                <a:rect l="0" t="0" r="r" b="b"/>
                <a:pathLst>
                  <a:path w="152" h="642">
                    <a:moveTo>
                      <a:pt x="152" y="0"/>
                    </a:moveTo>
                    <a:cubicBezTo>
                      <a:pt x="136" y="4"/>
                      <a:pt x="121" y="8"/>
                      <a:pt x="104" y="66"/>
                    </a:cubicBezTo>
                    <a:cubicBezTo>
                      <a:pt x="87" y="124"/>
                      <a:pt x="65" y="253"/>
                      <a:pt x="48" y="349"/>
                    </a:cubicBezTo>
                    <a:cubicBezTo>
                      <a:pt x="31" y="445"/>
                      <a:pt x="15" y="543"/>
                      <a:pt x="0" y="642"/>
                    </a:cubicBezTo>
                  </a:path>
                </a:pathLst>
              </a:custGeom>
              <a:noFill/>
              <a:ln w="57150" cap="flat" cmpd="sng">
                <a:solidFill>
                  <a:srgbClr val="B4004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50560" name="AutoShape 32"/>
          <p:cNvSpPr>
            <a:spLocks noChangeArrowheads="1"/>
          </p:cNvSpPr>
          <p:nvPr/>
        </p:nvSpPr>
        <p:spPr bwMode="auto">
          <a:xfrm>
            <a:off x="654050" y="4833938"/>
            <a:ext cx="3214688" cy="1062037"/>
          </a:xfrm>
          <a:prstGeom prst="wedgeEllipseCallout">
            <a:avLst>
              <a:gd name="adj1" fmla="val 57801"/>
              <a:gd name="adj2" fmla="val -111583"/>
            </a:avLst>
          </a:prstGeom>
          <a:gradFill rotWithShape="1">
            <a:gsLst>
              <a:gs pos="0">
                <a:schemeClr val="hlink">
                  <a:gamma/>
                  <a:tint val="0"/>
                  <a:invGamma/>
                </a:schemeClr>
              </a:gs>
              <a:gs pos="100000">
                <a:schemeClr val="hlink">
                  <a:alpha val="83000"/>
                </a:schemeClr>
              </a:gs>
            </a:gsLst>
            <a:lin ang="2700000" scaled="1"/>
          </a:gradFill>
          <a:ln w="28575">
            <a:solidFill>
              <a:srgbClr val="000060"/>
            </a:solidFill>
            <a:miter lim="800000"/>
            <a:headEnd/>
            <a:tailEnd/>
          </a:ln>
        </p:spPr>
        <p:txBody>
          <a:bodyPr wrap="none" lIns="0" tIns="0" rIns="0" bIns="0" anchor="ctr">
            <a:spAutoFit/>
          </a:bodyPr>
          <a:lstStyle/>
          <a:p>
            <a:pPr algn="l" eaLnBrk="1" hangingPunct="1">
              <a:lnSpc>
                <a:spcPct val="100000"/>
              </a:lnSpc>
              <a:spcBef>
                <a:spcPct val="0"/>
              </a:spcBef>
            </a:pPr>
            <a:r>
              <a:rPr kumimoji="1" lang="en-US" altLang="zh-CN" sz="2400" b="1" i="1">
                <a:solidFill>
                  <a:srgbClr val="000050"/>
                </a:solidFill>
                <a:latin typeface="Times New Roman" panose="02020603050405020304" pitchFamily="18" charset="0"/>
                <a:ea typeface="仿宋_GB2312" pitchFamily="49" charset="-122"/>
              </a:rPr>
              <a:t>u</a:t>
            </a:r>
            <a:r>
              <a:rPr kumimoji="1" lang="en-US" altLang="zh-CN" sz="2400" b="1" baseline="-25000">
                <a:solidFill>
                  <a:srgbClr val="000050"/>
                </a:solidFill>
                <a:latin typeface="Times New Roman" panose="02020603050405020304" pitchFamily="18" charset="0"/>
                <a:ea typeface="仿宋_GB2312" pitchFamily="49" charset="-122"/>
              </a:rPr>
              <a:t>13</a:t>
            </a:r>
            <a:r>
              <a:rPr kumimoji="1" lang="zh-CN" altLang="en-US" sz="2400" b="1">
                <a:solidFill>
                  <a:srgbClr val="000050"/>
                </a:solidFill>
                <a:latin typeface="Times New Roman" panose="02020603050405020304" pitchFamily="18" charset="0"/>
                <a:ea typeface="仿宋_GB2312" pitchFamily="49" charset="-122"/>
              </a:rPr>
              <a:t>和</a:t>
            </a:r>
            <a:r>
              <a:rPr kumimoji="1" lang="en-US" altLang="zh-CN" sz="2400" b="1" i="1">
                <a:solidFill>
                  <a:srgbClr val="000050"/>
                </a:solidFill>
                <a:latin typeface="Times New Roman" panose="02020603050405020304" pitchFamily="18" charset="0"/>
                <a:ea typeface="仿宋_GB2312" pitchFamily="49" charset="-122"/>
              </a:rPr>
              <a:t>u</a:t>
            </a:r>
            <a:r>
              <a:rPr kumimoji="1" lang="en-US" altLang="zh-CN" sz="2400" b="1" baseline="-25000">
                <a:solidFill>
                  <a:srgbClr val="000050"/>
                </a:solidFill>
                <a:latin typeface="Times New Roman" panose="02020603050405020304" pitchFamily="18" charset="0"/>
                <a:ea typeface="仿宋_GB2312" pitchFamily="49" charset="-122"/>
              </a:rPr>
              <a:t>5</a:t>
            </a:r>
            <a:r>
              <a:rPr kumimoji="1" lang="zh-CN" altLang="en-US" sz="2400" b="1">
                <a:solidFill>
                  <a:srgbClr val="000050"/>
                </a:solidFill>
                <a:latin typeface="Times New Roman" panose="02020603050405020304" pitchFamily="18" charset="0"/>
                <a:ea typeface="仿宋_GB2312" pitchFamily="49" charset="-122"/>
              </a:rPr>
              <a:t>的合成波</a:t>
            </a:r>
            <a:r>
              <a:rPr kumimoji="1" lang="en-US" altLang="zh-CN" sz="2400" b="1">
                <a:solidFill>
                  <a:srgbClr val="000050"/>
                </a:solidFill>
                <a:latin typeface="Times New Roman" panose="02020603050405020304" pitchFamily="18" charset="0"/>
                <a:ea typeface="仿宋_GB2312" pitchFamily="49" charset="-122"/>
              </a:rPr>
              <a:t>,</a:t>
            </a:r>
          </a:p>
          <a:p>
            <a:pPr algn="l" eaLnBrk="1" hangingPunct="1">
              <a:lnSpc>
                <a:spcPct val="100000"/>
              </a:lnSpc>
              <a:spcBef>
                <a:spcPct val="0"/>
              </a:spcBef>
            </a:pPr>
            <a:r>
              <a:rPr kumimoji="1" lang="zh-CN" altLang="en-US" sz="2400" b="1">
                <a:solidFill>
                  <a:srgbClr val="000050"/>
                </a:solidFill>
                <a:latin typeface="Times New Roman" panose="02020603050405020304" pitchFamily="18" charset="0"/>
                <a:ea typeface="仿宋_GB2312" pitchFamily="49" charset="-122"/>
              </a:rPr>
              <a:t>显然更接近方波</a:t>
            </a:r>
          </a:p>
        </p:txBody>
      </p:sp>
      <p:sp>
        <p:nvSpPr>
          <p:cNvPr id="150561" name="Rectangle 33"/>
          <p:cNvSpPr>
            <a:spLocks noChangeArrowheads="1"/>
          </p:cNvSpPr>
          <p:nvPr/>
        </p:nvSpPr>
        <p:spPr bwMode="auto">
          <a:xfrm>
            <a:off x="717550" y="2757488"/>
            <a:ext cx="8810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a:solidFill>
                  <a:srgbClr val="006600"/>
                </a:solidFill>
                <a:latin typeface="Times New Roman" panose="02020603050405020304" pitchFamily="18" charset="0"/>
              </a:rPr>
              <a:t>1/5</a:t>
            </a:r>
            <a:r>
              <a:rPr lang="en-US" altLang="zh-CN" sz="2400" b="1" i="1">
                <a:solidFill>
                  <a:srgbClr val="006600"/>
                </a:solidFill>
                <a:latin typeface="Times New Roman" panose="02020603050405020304" pitchFamily="18" charset="0"/>
              </a:rPr>
              <a:t>U</a:t>
            </a:r>
            <a:r>
              <a:rPr lang="en-US" altLang="zh-CN" sz="2400" b="1" baseline="-25000">
                <a:solidFill>
                  <a:srgbClr val="006600"/>
                </a:solidFill>
                <a:latin typeface="Times New Roman" panose="02020603050405020304" pitchFamily="18" charset="0"/>
              </a:rPr>
              <a:t>1m</a:t>
            </a:r>
            <a:endParaRPr lang="en-US" altLang="zh-CN">
              <a:solidFill>
                <a:srgbClr val="006600"/>
              </a:solidFill>
            </a:endParaRPr>
          </a:p>
        </p:txBody>
      </p:sp>
      <p:sp>
        <p:nvSpPr>
          <p:cNvPr id="150562" name="Rectangle 34"/>
          <p:cNvSpPr>
            <a:spLocks noChangeArrowheads="1"/>
          </p:cNvSpPr>
          <p:nvPr/>
        </p:nvSpPr>
        <p:spPr bwMode="auto">
          <a:xfrm>
            <a:off x="3567113" y="3759200"/>
            <a:ext cx="4746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4004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000050"/>
                </a:solidFill>
                <a:latin typeface="Times New Roman" panose="02020603050405020304" pitchFamily="18" charset="0"/>
              </a:rPr>
              <a:t>u</a:t>
            </a:r>
            <a:r>
              <a:rPr lang="en-US" altLang="zh-CN" sz="2400" b="1" baseline="-25000">
                <a:solidFill>
                  <a:srgbClr val="000050"/>
                </a:solidFill>
                <a:latin typeface="Times New Roman" panose="02020603050405020304" pitchFamily="18" charset="0"/>
              </a:rPr>
              <a:t>135</a:t>
            </a:r>
            <a:endParaRPr lang="en-US" altLang="zh-CN">
              <a:solidFill>
                <a:srgbClr val="000050"/>
              </a:solidFill>
            </a:endParaRPr>
          </a:p>
        </p:txBody>
      </p:sp>
      <p:sp>
        <p:nvSpPr>
          <p:cNvPr id="150563" name="Line 35"/>
          <p:cNvSpPr>
            <a:spLocks noChangeShapeType="1"/>
          </p:cNvSpPr>
          <p:nvPr/>
        </p:nvSpPr>
        <p:spPr bwMode="auto">
          <a:xfrm flipV="1">
            <a:off x="1665288" y="3014663"/>
            <a:ext cx="1695450" cy="14287"/>
          </a:xfrm>
          <a:prstGeom prst="line">
            <a:avLst/>
          </a:prstGeom>
          <a:noFill/>
          <a:ln w="3810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64" name="Group 36"/>
          <p:cNvGrpSpPr>
            <a:grpSpLocks/>
          </p:cNvGrpSpPr>
          <p:nvPr/>
        </p:nvGrpSpPr>
        <p:grpSpPr bwMode="auto">
          <a:xfrm>
            <a:off x="1608138" y="2798763"/>
            <a:ext cx="4948237" cy="901700"/>
            <a:chOff x="1730" y="394"/>
            <a:chExt cx="3136" cy="615"/>
          </a:xfrm>
        </p:grpSpPr>
        <p:grpSp>
          <p:nvGrpSpPr>
            <p:cNvPr id="150565" name="Group 37"/>
            <p:cNvGrpSpPr>
              <a:grpSpLocks/>
            </p:cNvGrpSpPr>
            <p:nvPr/>
          </p:nvGrpSpPr>
          <p:grpSpPr bwMode="auto">
            <a:xfrm>
              <a:off x="3609" y="394"/>
              <a:ext cx="1257" cy="605"/>
              <a:chOff x="2995" y="1867"/>
              <a:chExt cx="1257" cy="605"/>
            </a:xfrm>
          </p:grpSpPr>
          <p:grpSp>
            <p:nvGrpSpPr>
              <p:cNvPr id="150566" name="Group 38"/>
              <p:cNvGrpSpPr>
                <a:grpSpLocks/>
              </p:cNvGrpSpPr>
              <p:nvPr/>
            </p:nvGrpSpPr>
            <p:grpSpPr bwMode="auto">
              <a:xfrm>
                <a:off x="2995" y="2041"/>
                <a:ext cx="626" cy="431"/>
                <a:chOff x="1047" y="1386"/>
                <a:chExt cx="3127" cy="2285"/>
              </a:xfrm>
            </p:grpSpPr>
            <p:sp>
              <p:nvSpPr>
                <p:cNvPr id="150567" name="Freeform 39"/>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68" name="Freeform 40"/>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0569" name="Group 41"/>
              <p:cNvGrpSpPr>
                <a:grpSpLocks/>
              </p:cNvGrpSpPr>
              <p:nvPr/>
            </p:nvGrpSpPr>
            <p:grpSpPr bwMode="auto">
              <a:xfrm>
                <a:off x="3625" y="2031"/>
                <a:ext cx="627" cy="431"/>
                <a:chOff x="1047" y="1386"/>
                <a:chExt cx="3127" cy="2285"/>
              </a:xfrm>
            </p:grpSpPr>
            <p:sp>
              <p:nvSpPr>
                <p:cNvPr id="150570" name="Freeform 42"/>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71" name="Freeform 43"/>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0572" name="Rectangle 44"/>
              <p:cNvSpPr>
                <a:spLocks noChangeArrowheads="1"/>
              </p:cNvSpPr>
              <p:nvPr/>
            </p:nvSpPr>
            <p:spPr bwMode="auto">
              <a:xfrm>
                <a:off x="3862" y="1867"/>
                <a:ext cx="1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4004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lnSpc>
                    <a:spcPct val="100000"/>
                  </a:lnSpc>
                  <a:spcBef>
                    <a:spcPct val="0"/>
                  </a:spcBef>
                </a:pPr>
                <a:r>
                  <a:rPr lang="en-US" altLang="zh-CN" sz="2400" b="1" i="1">
                    <a:solidFill>
                      <a:srgbClr val="B40049"/>
                    </a:solidFill>
                    <a:latin typeface="Times New Roman" panose="02020603050405020304" pitchFamily="18" charset="0"/>
                  </a:rPr>
                  <a:t>u</a:t>
                </a:r>
                <a:r>
                  <a:rPr lang="en-US" altLang="zh-CN" sz="2400" b="1" baseline="-25000">
                    <a:solidFill>
                      <a:srgbClr val="B40049"/>
                    </a:solidFill>
                    <a:latin typeface="Times New Roman" panose="02020603050405020304" pitchFamily="18" charset="0"/>
                  </a:rPr>
                  <a:t>5</a:t>
                </a:r>
                <a:endParaRPr lang="en-US" altLang="zh-CN">
                  <a:solidFill>
                    <a:srgbClr val="B40049"/>
                  </a:solidFill>
                </a:endParaRPr>
              </a:p>
            </p:txBody>
          </p:sp>
        </p:grpSp>
        <p:grpSp>
          <p:nvGrpSpPr>
            <p:cNvPr id="150573" name="Group 45"/>
            <p:cNvGrpSpPr>
              <a:grpSpLocks/>
            </p:cNvGrpSpPr>
            <p:nvPr/>
          </p:nvGrpSpPr>
          <p:grpSpPr bwMode="auto">
            <a:xfrm>
              <a:off x="1730" y="563"/>
              <a:ext cx="1882" cy="446"/>
              <a:chOff x="1047" y="2134"/>
              <a:chExt cx="3269" cy="811"/>
            </a:xfrm>
          </p:grpSpPr>
          <p:grpSp>
            <p:nvGrpSpPr>
              <p:cNvPr id="150574" name="Group 46"/>
              <p:cNvGrpSpPr>
                <a:grpSpLocks/>
              </p:cNvGrpSpPr>
              <p:nvPr/>
            </p:nvGrpSpPr>
            <p:grpSpPr bwMode="auto">
              <a:xfrm>
                <a:off x="1047" y="2162"/>
                <a:ext cx="1088" cy="783"/>
                <a:chOff x="1047" y="1386"/>
                <a:chExt cx="3127" cy="2285"/>
              </a:xfrm>
            </p:grpSpPr>
            <p:sp>
              <p:nvSpPr>
                <p:cNvPr id="150575" name="Freeform 47"/>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76" name="Freeform 48"/>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0577" name="Group 49"/>
              <p:cNvGrpSpPr>
                <a:grpSpLocks/>
              </p:cNvGrpSpPr>
              <p:nvPr/>
            </p:nvGrpSpPr>
            <p:grpSpPr bwMode="auto">
              <a:xfrm>
                <a:off x="2142" y="2143"/>
                <a:ext cx="1088" cy="783"/>
                <a:chOff x="1047" y="1386"/>
                <a:chExt cx="3127" cy="2285"/>
              </a:xfrm>
            </p:grpSpPr>
            <p:sp>
              <p:nvSpPr>
                <p:cNvPr id="150578" name="Freeform 50"/>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79" name="Freeform 51"/>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0580" name="Group 52"/>
              <p:cNvGrpSpPr>
                <a:grpSpLocks/>
              </p:cNvGrpSpPr>
              <p:nvPr/>
            </p:nvGrpSpPr>
            <p:grpSpPr bwMode="auto">
              <a:xfrm>
                <a:off x="3228" y="2134"/>
                <a:ext cx="1088" cy="783"/>
                <a:chOff x="1047" y="1386"/>
                <a:chExt cx="3127" cy="2285"/>
              </a:xfrm>
            </p:grpSpPr>
            <p:sp>
              <p:nvSpPr>
                <p:cNvPr id="150581" name="Freeform 53"/>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82" name="Freeform 54"/>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57150" cmpd="sng">
                  <a:solidFill>
                    <a:srgbClr val="B4004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150583" name="Group 55"/>
          <p:cNvGrpSpPr>
            <a:grpSpLocks/>
          </p:cNvGrpSpPr>
          <p:nvPr/>
        </p:nvGrpSpPr>
        <p:grpSpPr bwMode="auto">
          <a:xfrm>
            <a:off x="1604963" y="1914525"/>
            <a:ext cx="4973637" cy="2973388"/>
            <a:chOff x="1114" y="1319"/>
            <a:chExt cx="3133" cy="1873"/>
          </a:xfrm>
        </p:grpSpPr>
        <p:grpSp>
          <p:nvGrpSpPr>
            <p:cNvPr id="150584" name="Group 56"/>
            <p:cNvGrpSpPr>
              <a:grpSpLocks/>
            </p:cNvGrpSpPr>
            <p:nvPr/>
          </p:nvGrpSpPr>
          <p:grpSpPr bwMode="auto">
            <a:xfrm>
              <a:off x="1219" y="1319"/>
              <a:ext cx="1350" cy="105"/>
              <a:chOff x="3467" y="3273"/>
              <a:chExt cx="1566" cy="446"/>
            </a:xfrm>
          </p:grpSpPr>
          <p:grpSp>
            <p:nvGrpSpPr>
              <p:cNvPr id="150585" name="Group 57"/>
              <p:cNvGrpSpPr>
                <a:grpSpLocks/>
              </p:cNvGrpSpPr>
              <p:nvPr/>
            </p:nvGrpSpPr>
            <p:grpSpPr bwMode="auto">
              <a:xfrm>
                <a:off x="3467" y="3288"/>
                <a:ext cx="626" cy="431"/>
                <a:chOff x="1047" y="1386"/>
                <a:chExt cx="3127" cy="2285"/>
              </a:xfrm>
            </p:grpSpPr>
            <p:sp>
              <p:nvSpPr>
                <p:cNvPr id="150586" name="Freeform 58"/>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87" name="Freeform 59"/>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0588" name="Group 60"/>
              <p:cNvGrpSpPr>
                <a:grpSpLocks/>
              </p:cNvGrpSpPr>
              <p:nvPr/>
            </p:nvGrpSpPr>
            <p:grpSpPr bwMode="auto">
              <a:xfrm>
                <a:off x="4097" y="3278"/>
                <a:ext cx="627" cy="431"/>
                <a:chOff x="1047" y="1386"/>
                <a:chExt cx="3127" cy="2285"/>
              </a:xfrm>
            </p:grpSpPr>
            <p:sp>
              <p:nvSpPr>
                <p:cNvPr id="150589" name="Freeform 61"/>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90" name="Freeform 62"/>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0591" name="Freeform 63"/>
              <p:cNvSpPr>
                <a:spLocks/>
              </p:cNvSpPr>
              <p:nvPr/>
            </p:nvSpPr>
            <p:spPr bwMode="auto">
              <a:xfrm>
                <a:off x="4723" y="3273"/>
                <a:ext cx="310" cy="221"/>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0592" name="Freeform 64"/>
            <p:cNvSpPr>
              <a:spLocks/>
            </p:cNvSpPr>
            <p:nvPr/>
          </p:nvSpPr>
          <p:spPr bwMode="auto">
            <a:xfrm>
              <a:off x="1114" y="1360"/>
              <a:ext cx="142" cy="916"/>
            </a:xfrm>
            <a:custGeom>
              <a:avLst/>
              <a:gdLst>
                <a:gd name="T0" fmla="*/ 142 w 142"/>
                <a:gd name="T1" fmla="*/ 0 h 916"/>
                <a:gd name="T2" fmla="*/ 66 w 142"/>
                <a:gd name="T3" fmla="*/ 85 h 916"/>
                <a:gd name="T4" fmla="*/ 38 w 142"/>
                <a:gd name="T5" fmla="*/ 340 h 916"/>
                <a:gd name="T6" fmla="*/ 0 w 142"/>
                <a:gd name="T7" fmla="*/ 916 h 916"/>
              </a:gdLst>
              <a:ahLst/>
              <a:cxnLst>
                <a:cxn ang="0">
                  <a:pos x="T0" y="T1"/>
                </a:cxn>
                <a:cxn ang="0">
                  <a:pos x="T2" y="T3"/>
                </a:cxn>
                <a:cxn ang="0">
                  <a:pos x="T4" y="T5"/>
                </a:cxn>
                <a:cxn ang="0">
                  <a:pos x="T6" y="T7"/>
                </a:cxn>
              </a:cxnLst>
              <a:rect l="0" t="0" r="r" b="b"/>
              <a:pathLst>
                <a:path w="142" h="916">
                  <a:moveTo>
                    <a:pt x="142" y="0"/>
                  </a:moveTo>
                  <a:cubicBezTo>
                    <a:pt x="112" y="14"/>
                    <a:pt x="83" y="28"/>
                    <a:pt x="66" y="85"/>
                  </a:cubicBezTo>
                  <a:cubicBezTo>
                    <a:pt x="49" y="142"/>
                    <a:pt x="49" y="202"/>
                    <a:pt x="38" y="340"/>
                  </a:cubicBezTo>
                  <a:cubicBezTo>
                    <a:pt x="27" y="478"/>
                    <a:pt x="13" y="697"/>
                    <a:pt x="0" y="916"/>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93" name="Freeform 65"/>
            <p:cNvSpPr>
              <a:spLocks/>
            </p:cNvSpPr>
            <p:nvPr/>
          </p:nvSpPr>
          <p:spPr bwMode="auto">
            <a:xfrm flipH="1">
              <a:off x="2539" y="1350"/>
              <a:ext cx="142" cy="916"/>
            </a:xfrm>
            <a:custGeom>
              <a:avLst/>
              <a:gdLst>
                <a:gd name="T0" fmla="*/ 142 w 142"/>
                <a:gd name="T1" fmla="*/ 0 h 916"/>
                <a:gd name="T2" fmla="*/ 66 w 142"/>
                <a:gd name="T3" fmla="*/ 85 h 916"/>
                <a:gd name="T4" fmla="*/ 38 w 142"/>
                <a:gd name="T5" fmla="*/ 340 h 916"/>
                <a:gd name="T6" fmla="*/ 0 w 142"/>
                <a:gd name="T7" fmla="*/ 916 h 916"/>
              </a:gdLst>
              <a:ahLst/>
              <a:cxnLst>
                <a:cxn ang="0">
                  <a:pos x="T0" y="T1"/>
                </a:cxn>
                <a:cxn ang="0">
                  <a:pos x="T2" y="T3"/>
                </a:cxn>
                <a:cxn ang="0">
                  <a:pos x="T4" y="T5"/>
                </a:cxn>
                <a:cxn ang="0">
                  <a:pos x="T6" y="T7"/>
                </a:cxn>
              </a:cxnLst>
              <a:rect l="0" t="0" r="r" b="b"/>
              <a:pathLst>
                <a:path w="142" h="916">
                  <a:moveTo>
                    <a:pt x="142" y="0"/>
                  </a:moveTo>
                  <a:cubicBezTo>
                    <a:pt x="112" y="14"/>
                    <a:pt x="83" y="28"/>
                    <a:pt x="66" y="85"/>
                  </a:cubicBezTo>
                  <a:cubicBezTo>
                    <a:pt x="49" y="142"/>
                    <a:pt x="49" y="202"/>
                    <a:pt x="38" y="340"/>
                  </a:cubicBezTo>
                  <a:cubicBezTo>
                    <a:pt x="27" y="478"/>
                    <a:pt x="13" y="697"/>
                    <a:pt x="0" y="916"/>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94" name="Group 66"/>
            <p:cNvGrpSpPr>
              <a:grpSpLocks/>
            </p:cNvGrpSpPr>
            <p:nvPr/>
          </p:nvGrpSpPr>
          <p:grpSpPr bwMode="auto">
            <a:xfrm flipV="1">
              <a:off x="2785" y="3087"/>
              <a:ext cx="1350" cy="105"/>
              <a:chOff x="3467" y="3273"/>
              <a:chExt cx="1566" cy="446"/>
            </a:xfrm>
          </p:grpSpPr>
          <p:grpSp>
            <p:nvGrpSpPr>
              <p:cNvPr id="150595" name="Group 67"/>
              <p:cNvGrpSpPr>
                <a:grpSpLocks/>
              </p:cNvGrpSpPr>
              <p:nvPr/>
            </p:nvGrpSpPr>
            <p:grpSpPr bwMode="auto">
              <a:xfrm>
                <a:off x="3467" y="3288"/>
                <a:ext cx="626" cy="431"/>
                <a:chOff x="1047" y="1386"/>
                <a:chExt cx="3127" cy="2285"/>
              </a:xfrm>
            </p:grpSpPr>
            <p:sp>
              <p:nvSpPr>
                <p:cNvPr id="150596" name="Freeform 68"/>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97" name="Freeform 69"/>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0598" name="Group 70"/>
              <p:cNvGrpSpPr>
                <a:grpSpLocks/>
              </p:cNvGrpSpPr>
              <p:nvPr/>
            </p:nvGrpSpPr>
            <p:grpSpPr bwMode="auto">
              <a:xfrm>
                <a:off x="4097" y="3278"/>
                <a:ext cx="627" cy="431"/>
                <a:chOff x="1047" y="1386"/>
                <a:chExt cx="3127" cy="2285"/>
              </a:xfrm>
            </p:grpSpPr>
            <p:sp>
              <p:nvSpPr>
                <p:cNvPr id="150599" name="Freeform 71"/>
                <p:cNvSpPr>
                  <a:spLocks/>
                </p:cNvSpPr>
                <p:nvPr/>
              </p:nvSpPr>
              <p:spPr bwMode="auto">
                <a:xfrm>
                  <a:off x="1047" y="1386"/>
                  <a:ext cx="1550"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600" name="Freeform 72"/>
                <p:cNvSpPr>
                  <a:spLocks/>
                </p:cNvSpPr>
                <p:nvPr/>
              </p:nvSpPr>
              <p:spPr bwMode="auto">
                <a:xfrm flipV="1">
                  <a:off x="2595" y="2499"/>
                  <a:ext cx="1579" cy="1172"/>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0601" name="Freeform 73"/>
              <p:cNvSpPr>
                <a:spLocks/>
              </p:cNvSpPr>
              <p:nvPr/>
            </p:nvSpPr>
            <p:spPr bwMode="auto">
              <a:xfrm>
                <a:off x="4723" y="3273"/>
                <a:ext cx="310" cy="221"/>
              </a:xfrm>
              <a:custGeom>
                <a:avLst/>
                <a:gdLst>
                  <a:gd name="T0" fmla="*/ 0 w 1492"/>
                  <a:gd name="T1" fmla="*/ 1229 h 1229"/>
                  <a:gd name="T2" fmla="*/ 255 w 1492"/>
                  <a:gd name="T3" fmla="*/ 625 h 1229"/>
                  <a:gd name="T4" fmla="*/ 481 w 1492"/>
                  <a:gd name="T5" fmla="*/ 238 h 1229"/>
                  <a:gd name="T6" fmla="*/ 642 w 1492"/>
                  <a:gd name="T7" fmla="*/ 49 h 1229"/>
                  <a:gd name="T8" fmla="*/ 831 w 1492"/>
                  <a:gd name="T9" fmla="*/ 20 h 1229"/>
                  <a:gd name="T10" fmla="*/ 1029 w 1492"/>
                  <a:gd name="T11" fmla="*/ 172 h 1229"/>
                  <a:gd name="T12" fmla="*/ 1265 w 1492"/>
                  <a:gd name="T13" fmla="*/ 615 h 1229"/>
                  <a:gd name="T14" fmla="*/ 1492 w 1492"/>
                  <a:gd name="T15" fmla="*/ 1191 h 1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2" h="1229">
                    <a:moveTo>
                      <a:pt x="0" y="1229"/>
                    </a:moveTo>
                    <a:cubicBezTo>
                      <a:pt x="87" y="1009"/>
                      <a:pt x="175" y="790"/>
                      <a:pt x="255" y="625"/>
                    </a:cubicBezTo>
                    <a:cubicBezTo>
                      <a:pt x="335" y="460"/>
                      <a:pt x="417" y="334"/>
                      <a:pt x="481" y="238"/>
                    </a:cubicBezTo>
                    <a:cubicBezTo>
                      <a:pt x="545" y="142"/>
                      <a:pt x="584" y="85"/>
                      <a:pt x="642" y="49"/>
                    </a:cubicBezTo>
                    <a:cubicBezTo>
                      <a:pt x="700" y="13"/>
                      <a:pt x="767" y="0"/>
                      <a:pt x="831" y="20"/>
                    </a:cubicBezTo>
                    <a:cubicBezTo>
                      <a:pt x="895" y="40"/>
                      <a:pt x="957" y="73"/>
                      <a:pt x="1029" y="172"/>
                    </a:cubicBezTo>
                    <a:cubicBezTo>
                      <a:pt x="1101" y="271"/>
                      <a:pt x="1188" y="445"/>
                      <a:pt x="1265" y="615"/>
                    </a:cubicBezTo>
                    <a:cubicBezTo>
                      <a:pt x="1342" y="785"/>
                      <a:pt x="1417" y="988"/>
                      <a:pt x="1492" y="1191"/>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0602" name="Freeform 74"/>
            <p:cNvSpPr>
              <a:spLocks/>
            </p:cNvSpPr>
            <p:nvPr/>
          </p:nvSpPr>
          <p:spPr bwMode="auto">
            <a:xfrm flipV="1">
              <a:off x="2680" y="2235"/>
              <a:ext cx="142" cy="916"/>
            </a:xfrm>
            <a:custGeom>
              <a:avLst/>
              <a:gdLst>
                <a:gd name="T0" fmla="*/ 142 w 142"/>
                <a:gd name="T1" fmla="*/ 0 h 916"/>
                <a:gd name="T2" fmla="*/ 66 w 142"/>
                <a:gd name="T3" fmla="*/ 85 h 916"/>
                <a:gd name="T4" fmla="*/ 38 w 142"/>
                <a:gd name="T5" fmla="*/ 340 h 916"/>
                <a:gd name="T6" fmla="*/ 0 w 142"/>
                <a:gd name="T7" fmla="*/ 916 h 916"/>
              </a:gdLst>
              <a:ahLst/>
              <a:cxnLst>
                <a:cxn ang="0">
                  <a:pos x="T0" y="T1"/>
                </a:cxn>
                <a:cxn ang="0">
                  <a:pos x="T2" y="T3"/>
                </a:cxn>
                <a:cxn ang="0">
                  <a:pos x="T4" y="T5"/>
                </a:cxn>
                <a:cxn ang="0">
                  <a:pos x="T6" y="T7"/>
                </a:cxn>
              </a:cxnLst>
              <a:rect l="0" t="0" r="r" b="b"/>
              <a:pathLst>
                <a:path w="142" h="916">
                  <a:moveTo>
                    <a:pt x="142" y="0"/>
                  </a:moveTo>
                  <a:cubicBezTo>
                    <a:pt x="112" y="14"/>
                    <a:pt x="83" y="28"/>
                    <a:pt x="66" y="85"/>
                  </a:cubicBezTo>
                  <a:cubicBezTo>
                    <a:pt x="49" y="142"/>
                    <a:pt x="49" y="202"/>
                    <a:pt x="38" y="340"/>
                  </a:cubicBezTo>
                  <a:cubicBezTo>
                    <a:pt x="27" y="478"/>
                    <a:pt x="13" y="697"/>
                    <a:pt x="0" y="916"/>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603" name="Freeform 75"/>
            <p:cNvSpPr>
              <a:spLocks/>
            </p:cNvSpPr>
            <p:nvPr/>
          </p:nvSpPr>
          <p:spPr bwMode="auto">
            <a:xfrm flipH="1" flipV="1">
              <a:off x="4105" y="2245"/>
              <a:ext cx="142" cy="916"/>
            </a:xfrm>
            <a:custGeom>
              <a:avLst/>
              <a:gdLst>
                <a:gd name="T0" fmla="*/ 142 w 142"/>
                <a:gd name="T1" fmla="*/ 0 h 916"/>
                <a:gd name="T2" fmla="*/ 66 w 142"/>
                <a:gd name="T3" fmla="*/ 85 h 916"/>
                <a:gd name="T4" fmla="*/ 38 w 142"/>
                <a:gd name="T5" fmla="*/ 340 h 916"/>
                <a:gd name="T6" fmla="*/ 0 w 142"/>
                <a:gd name="T7" fmla="*/ 916 h 916"/>
              </a:gdLst>
              <a:ahLst/>
              <a:cxnLst>
                <a:cxn ang="0">
                  <a:pos x="T0" y="T1"/>
                </a:cxn>
                <a:cxn ang="0">
                  <a:pos x="T2" y="T3"/>
                </a:cxn>
                <a:cxn ang="0">
                  <a:pos x="T4" y="T5"/>
                </a:cxn>
                <a:cxn ang="0">
                  <a:pos x="T6" y="T7"/>
                </a:cxn>
              </a:cxnLst>
              <a:rect l="0" t="0" r="r" b="b"/>
              <a:pathLst>
                <a:path w="142" h="916">
                  <a:moveTo>
                    <a:pt x="142" y="0"/>
                  </a:moveTo>
                  <a:cubicBezTo>
                    <a:pt x="112" y="14"/>
                    <a:pt x="83" y="28"/>
                    <a:pt x="66" y="85"/>
                  </a:cubicBezTo>
                  <a:cubicBezTo>
                    <a:pt x="49" y="142"/>
                    <a:pt x="49" y="202"/>
                    <a:pt x="38" y="340"/>
                  </a:cubicBezTo>
                  <a:cubicBezTo>
                    <a:pt x="27" y="478"/>
                    <a:pt x="13" y="697"/>
                    <a:pt x="0" y="916"/>
                  </a:cubicBezTo>
                </a:path>
              </a:pathLst>
            </a:custGeom>
            <a:noFill/>
            <a:ln w="76200" cmpd="sng">
              <a:solidFill>
                <a:srgbClr val="000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edge">
                                      <p:cBhvr>
                                        <p:cTn id="7" dur="500"/>
                                        <p:tgtEl>
                                          <p:spTgt spid="1505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0538"/>
                                        </p:tgtEl>
                                        <p:attrNameLst>
                                          <p:attrName>style.visibility</p:attrName>
                                        </p:attrNameLst>
                                      </p:cBhvr>
                                      <p:to>
                                        <p:strVal val="visible"/>
                                      </p:to>
                                    </p:set>
                                    <p:animEffect transition="in" filter="wipe(left)">
                                      <p:cBhvr>
                                        <p:cTn id="11" dur="500"/>
                                        <p:tgtEl>
                                          <p:spTgt spid="1505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0545"/>
                                        </p:tgtEl>
                                        <p:attrNameLst>
                                          <p:attrName>style.visibility</p:attrName>
                                        </p:attrNameLst>
                                      </p:cBhvr>
                                      <p:to>
                                        <p:strVal val="visible"/>
                                      </p:to>
                                    </p:set>
                                    <p:animEffect transition="in" filter="wipe(left)">
                                      <p:cBhvr>
                                        <p:cTn id="16" dur="500"/>
                                        <p:tgtEl>
                                          <p:spTgt spid="1505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0564"/>
                                        </p:tgtEl>
                                        <p:attrNameLst>
                                          <p:attrName>style.visibility</p:attrName>
                                        </p:attrNameLst>
                                      </p:cBhvr>
                                      <p:to>
                                        <p:strVal val="visible"/>
                                      </p:to>
                                    </p:set>
                                    <p:animEffect transition="in" filter="wipe(left)">
                                      <p:cBhvr>
                                        <p:cTn id="21" dur="500"/>
                                        <p:tgtEl>
                                          <p:spTgt spid="150564"/>
                                        </p:tgtEl>
                                      </p:cBhvr>
                                    </p:animEffect>
                                  </p:childTnLst>
                                </p:cTn>
                              </p:par>
                            </p:childTnLst>
                          </p:cTn>
                        </p:par>
                        <p:par>
                          <p:cTn id="22" fill="hold" nodeType="afterGroup">
                            <p:stCondLst>
                              <p:cond delay="500"/>
                            </p:stCondLst>
                            <p:childTnLst>
                              <p:par>
                                <p:cTn id="23" presetID="24" presetClass="entr" presetSubtype="0" fill="hold" grpId="0" nodeType="afterEffect">
                                  <p:stCondLst>
                                    <p:cond delay="0"/>
                                  </p:stCondLst>
                                  <p:childTnLst>
                                    <p:set>
                                      <p:cBhvr>
                                        <p:cTn id="24" dur="1" fill="hold">
                                          <p:stCondLst>
                                            <p:cond delay="499"/>
                                          </p:stCondLst>
                                        </p:cTn>
                                        <p:tgtEl>
                                          <p:spTgt spid="150544"/>
                                        </p:tgtEl>
                                        <p:attrNameLst>
                                          <p:attrName>style.visibility</p:attrName>
                                        </p:attrNameLst>
                                      </p:cBhvr>
                                      <p:to>
                                        <p:strVal val="visible"/>
                                      </p:to>
                                    </p:set>
                                    <p:anim to="" calcmode="lin" valueType="num">
                                      <p:cBhvr>
                                        <p:cTn id="25" dur="1" fill="hold"/>
                                        <p:tgtEl>
                                          <p:spTgt spid="150544"/>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0563"/>
                                        </p:tgtEl>
                                        <p:attrNameLst>
                                          <p:attrName>style.visibility</p:attrName>
                                        </p:attrNameLst>
                                      </p:cBhvr>
                                      <p:to>
                                        <p:strVal val="visible"/>
                                      </p:to>
                                    </p:set>
                                    <p:anim calcmode="lin" valueType="num">
                                      <p:cBhvr additive="base">
                                        <p:cTn id="30" dur="500" fill="hold"/>
                                        <p:tgtEl>
                                          <p:spTgt spid="150563"/>
                                        </p:tgtEl>
                                        <p:attrNameLst>
                                          <p:attrName>ppt_x</p:attrName>
                                        </p:attrNameLst>
                                      </p:cBhvr>
                                      <p:tavLst>
                                        <p:tav tm="0">
                                          <p:val>
                                            <p:strVal val="#ppt_x"/>
                                          </p:val>
                                        </p:tav>
                                        <p:tav tm="100000">
                                          <p:val>
                                            <p:strVal val="#ppt_x"/>
                                          </p:val>
                                        </p:tav>
                                      </p:tavLst>
                                    </p:anim>
                                    <p:anim calcmode="lin" valueType="num">
                                      <p:cBhvr additive="base">
                                        <p:cTn id="31" dur="500" fill="hold"/>
                                        <p:tgtEl>
                                          <p:spTgt spid="150563"/>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505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50583"/>
                                        </p:tgtEl>
                                        <p:attrNameLst>
                                          <p:attrName>style.visibility</p:attrName>
                                        </p:attrNameLst>
                                      </p:cBhvr>
                                      <p:to>
                                        <p:strVal val="visible"/>
                                      </p:to>
                                    </p:set>
                                    <p:animEffect transition="in" filter="wipe(left)">
                                      <p:cBhvr>
                                        <p:cTn id="39" dur="500"/>
                                        <p:tgtEl>
                                          <p:spTgt spid="150583"/>
                                        </p:tgtEl>
                                      </p:cBhvr>
                                    </p:animEffect>
                                  </p:childTnLst>
                                </p:cTn>
                              </p:par>
                            </p:childTnLst>
                          </p:cTn>
                        </p:par>
                        <p:par>
                          <p:cTn id="40" fill="hold" nodeType="afterGroup">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150562"/>
                                        </p:tgtEl>
                                        <p:attrNameLst>
                                          <p:attrName>style.visibility</p:attrName>
                                        </p:attrNameLst>
                                      </p:cBhvr>
                                      <p:to>
                                        <p:strVal val="visible"/>
                                      </p:to>
                                    </p:set>
                                    <p:anim calcmode="lin" valueType="num">
                                      <p:cBhvr additive="base">
                                        <p:cTn id="43" dur="500" fill="hold"/>
                                        <p:tgtEl>
                                          <p:spTgt spid="150562"/>
                                        </p:tgtEl>
                                        <p:attrNameLst>
                                          <p:attrName>ppt_x</p:attrName>
                                        </p:attrNameLst>
                                      </p:cBhvr>
                                      <p:tavLst>
                                        <p:tav tm="0">
                                          <p:val>
                                            <p:strVal val="#ppt_x"/>
                                          </p:val>
                                        </p:tav>
                                        <p:tav tm="100000">
                                          <p:val>
                                            <p:strVal val="#ppt_x"/>
                                          </p:val>
                                        </p:tav>
                                      </p:tavLst>
                                    </p:anim>
                                    <p:anim calcmode="lin" valueType="num">
                                      <p:cBhvr additive="base">
                                        <p:cTn id="44" dur="500" fill="hold"/>
                                        <p:tgtEl>
                                          <p:spTgt spid="150562"/>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4" presetClass="entr" presetSubtype="0" fill="hold" grpId="0" nodeType="afterEffect">
                                  <p:stCondLst>
                                    <p:cond delay="0"/>
                                  </p:stCondLst>
                                  <p:childTnLst>
                                    <p:set>
                                      <p:cBhvr>
                                        <p:cTn id="47" dur="1" fill="hold">
                                          <p:stCondLst>
                                            <p:cond delay="499"/>
                                          </p:stCondLst>
                                        </p:cTn>
                                        <p:tgtEl>
                                          <p:spTgt spid="150560"/>
                                        </p:tgtEl>
                                        <p:attrNameLst>
                                          <p:attrName>style.visibility</p:attrName>
                                        </p:attrNameLst>
                                      </p:cBhvr>
                                      <p:to>
                                        <p:strVal val="visible"/>
                                      </p:to>
                                    </p:set>
                                    <p:anim to="" calcmode="lin" valueType="num">
                                      <p:cBhvr>
                                        <p:cTn id="48" dur="1" fill="hold"/>
                                        <p:tgtEl>
                                          <p:spTgt spid="1505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4" grpId="0" animBg="1" autoUpdateAnimBg="0"/>
      <p:bldP spid="150560" grpId="0" animBg="1" autoUpdateAnimBg="0"/>
      <p:bldP spid="150561" grpId="0" autoUpdateAnimBg="0"/>
      <p:bldP spid="150562" grpId="0" autoUpdateAnimBg="0"/>
      <p:bldP spid="15056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70340" name="Text Box 4"/>
          <p:cNvSpPr txBox="1">
            <a:spLocks noChangeArrowheads="1"/>
          </p:cNvSpPr>
          <p:nvPr/>
        </p:nvSpPr>
        <p:spPr bwMode="auto">
          <a:xfrm>
            <a:off x="520700" y="1741488"/>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a:latin typeface="Times New Roman" panose="02020603050405020304" pitchFamily="18" charset="0"/>
              </a:rPr>
              <a:t></a:t>
            </a:r>
          </a:p>
        </p:txBody>
      </p:sp>
      <p:sp>
        <p:nvSpPr>
          <p:cNvPr id="270341" name="Text Box 5"/>
          <p:cNvSpPr txBox="1">
            <a:spLocks noChangeArrowheads="1"/>
          </p:cNvSpPr>
          <p:nvPr/>
        </p:nvSpPr>
        <p:spPr bwMode="auto">
          <a:xfrm>
            <a:off x="957263" y="1195388"/>
            <a:ext cx="38401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5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由以上关系可以看出</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在电路参数</a:t>
            </a:r>
            <a:r>
              <a:rPr kumimoji="1" lang="en-US" altLang="zh-CN" sz="2400" b="1">
                <a:latin typeface="Times New Roman" panose="02020603050405020304" pitchFamily="18" charset="0"/>
              </a:rPr>
              <a:t>r</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L</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一定的条件下</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当激励信号的角频率</a:t>
            </a:r>
            <a:r>
              <a:rPr kumimoji="1" lang="en-US" altLang="zh-CN" sz="2400" b="1">
                <a:latin typeface="Times New Roman" panose="02020603050405020304" pitchFamily="18" charset="0"/>
              </a:rPr>
              <a:t>ω</a:t>
            </a:r>
            <a:r>
              <a:rPr kumimoji="1" lang="zh-CN" altLang="en-US" sz="2400" b="1">
                <a:latin typeface="Times New Roman" panose="02020603050405020304" pitchFamily="18" charset="0"/>
              </a:rPr>
              <a:t>变化时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感抗</a:t>
            </a:r>
            <a:r>
              <a:rPr kumimoji="1" lang="en-US" altLang="zh-CN" sz="2400" b="1">
                <a:latin typeface="Times New Roman" panose="02020603050405020304" pitchFamily="18" charset="0"/>
              </a:rPr>
              <a:t>ωL</a:t>
            </a:r>
            <a:r>
              <a:rPr kumimoji="1" lang="zh-CN" altLang="en-US" sz="2400" b="1">
                <a:latin typeface="Times New Roman" panose="02020603050405020304" pitchFamily="18" charset="0"/>
              </a:rPr>
              <a:t>随</a:t>
            </a:r>
            <a:r>
              <a:rPr kumimoji="1" lang="en-US" altLang="zh-CN" sz="2400" b="1">
                <a:latin typeface="Times New Roman" panose="02020603050405020304" pitchFamily="18" charset="0"/>
              </a:rPr>
              <a:t>ω</a:t>
            </a:r>
            <a:r>
              <a:rPr kumimoji="1" lang="zh-CN" altLang="en-US" sz="2400" b="1">
                <a:latin typeface="Times New Roman" panose="02020603050405020304" pitchFamily="18" charset="0"/>
              </a:rPr>
              <a:t>增高而增大</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容抗</a:t>
            </a:r>
            <a:r>
              <a:rPr kumimoji="1" lang="en-US" altLang="zh-CN" sz="2400" b="1">
                <a:latin typeface="Times New Roman" panose="02020603050405020304" pitchFamily="18" charset="0"/>
              </a:rPr>
              <a:t>1/(ωC) </a:t>
            </a:r>
            <a:r>
              <a:rPr kumimoji="1" lang="zh-CN" altLang="en-US" sz="2400" b="1">
                <a:latin typeface="Times New Roman" panose="02020603050405020304" pitchFamily="18" charset="0"/>
              </a:rPr>
              <a:t>随</a:t>
            </a:r>
            <a:r>
              <a:rPr kumimoji="1" lang="en-US" altLang="zh-CN" sz="2400" b="1">
                <a:latin typeface="Times New Roman" panose="02020603050405020304" pitchFamily="18" charset="0"/>
              </a:rPr>
              <a:t>ω</a:t>
            </a:r>
            <a:r>
              <a:rPr kumimoji="1" lang="zh-CN" altLang="en-US" sz="2400" b="1">
                <a:latin typeface="Times New Roman" panose="02020603050405020304" pitchFamily="18" charset="0"/>
              </a:rPr>
              <a:t>增高而减小。所以总电抗  </a:t>
            </a:r>
            <a:r>
              <a:rPr kumimoji="1" lang="en-US" altLang="zh-CN" sz="2400" b="1">
                <a:latin typeface="Times New Roman" panose="02020603050405020304" pitchFamily="18" charset="0"/>
              </a:rPr>
              <a:t>X =ωL-1/(ωC) </a:t>
            </a:r>
            <a:r>
              <a:rPr kumimoji="1" lang="zh-CN" altLang="en-US" sz="2400" b="1">
                <a:latin typeface="Times New Roman" panose="02020603050405020304" pitchFamily="18" charset="0"/>
              </a:rPr>
              <a:t>也随频率而变化</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右图画出了感抗、容抗、总电抗</a:t>
            </a:r>
            <a:r>
              <a:rPr kumimoji="1" lang="en-US" altLang="zh-CN" sz="2400" b="1">
                <a:latin typeface="Times New Roman" panose="02020603050405020304" pitchFamily="18" charset="0"/>
              </a:rPr>
              <a:t>X</a:t>
            </a:r>
            <a:r>
              <a:rPr kumimoji="1" lang="zh-CN" altLang="en-US" sz="2400" b="1">
                <a:latin typeface="Times New Roman" panose="02020603050405020304" pitchFamily="18" charset="0"/>
              </a:rPr>
              <a:t>和阻抗的模值</a:t>
            </a:r>
            <a:r>
              <a:rPr kumimoji="1" lang="en-US" altLang="zh-CN" sz="2400" b="1">
                <a:latin typeface="Times New Roman" panose="02020603050405020304" pitchFamily="18" charset="0"/>
              </a:rPr>
              <a:t>|Z|</a:t>
            </a:r>
            <a:r>
              <a:rPr kumimoji="1" lang="zh-CN" altLang="en-US" sz="2400" b="1">
                <a:latin typeface="Times New Roman" panose="02020603050405020304" pitchFamily="18" charset="0"/>
              </a:rPr>
              <a:t>随角频率变化的情况</a:t>
            </a:r>
            <a:r>
              <a:rPr kumimoji="1" lang="zh-CN" altLang="en-US" sz="2400">
                <a:latin typeface="Times New Roman" panose="02020603050405020304" pitchFamily="18" charset="0"/>
              </a:rPr>
              <a:t>。 </a:t>
            </a:r>
          </a:p>
        </p:txBody>
      </p:sp>
      <p:graphicFrame>
        <p:nvGraphicFramePr>
          <p:cNvPr id="270342" name="Object 6"/>
          <p:cNvGraphicFramePr>
            <a:graphicFrameLocks noChangeAspect="1"/>
          </p:cNvGraphicFramePr>
          <p:nvPr/>
        </p:nvGraphicFramePr>
        <p:xfrm>
          <a:off x="5021263" y="1493838"/>
          <a:ext cx="4033837" cy="3949700"/>
        </p:xfrm>
        <a:graphic>
          <a:graphicData uri="http://schemas.openxmlformats.org/presentationml/2006/ole">
            <mc:AlternateContent xmlns:mc="http://schemas.openxmlformats.org/markup-compatibility/2006">
              <mc:Choice xmlns:v="urn:schemas-microsoft-com:vml" Requires="v">
                <p:oleObj spid="_x0000_s270358" name="Image" r:id="rId3" imgW="1714721" imgH="2176553" progId="Photoshop.Image.5">
                  <p:embed/>
                </p:oleObj>
              </mc:Choice>
              <mc:Fallback>
                <p:oleObj name="Image" r:id="rId3" imgW="1714721" imgH="2176553" progId="Photoshop.Image.5">
                  <p:embed/>
                  <p:pic>
                    <p:nvPicPr>
                      <p:cNvPr id="0" name="Object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2858"/>
                      <a:stretch>
                        <a:fillRect/>
                      </a:stretch>
                    </p:blipFill>
                    <p:spPr bwMode="auto">
                      <a:xfrm>
                        <a:off x="5021263" y="1493838"/>
                        <a:ext cx="4033837"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71364" name="Text Box 4"/>
          <p:cNvSpPr txBox="1">
            <a:spLocks noChangeArrowheads="1"/>
          </p:cNvSpPr>
          <p:nvPr/>
        </p:nvSpPr>
        <p:spPr bwMode="auto">
          <a:xfrm>
            <a:off x="696913" y="138747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a:latin typeface="Times New Roman" panose="02020603050405020304" pitchFamily="18" charset="0"/>
              </a:rPr>
              <a:t></a:t>
            </a:r>
          </a:p>
        </p:txBody>
      </p:sp>
      <p:sp>
        <p:nvSpPr>
          <p:cNvPr id="271365" name="Text Box 5"/>
          <p:cNvSpPr txBox="1">
            <a:spLocks noChangeArrowheads="1"/>
          </p:cNvSpPr>
          <p:nvPr/>
        </p:nvSpPr>
        <p:spPr bwMode="auto">
          <a:xfrm>
            <a:off x="468313" y="62547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5000"/>
              </a:lnSpc>
              <a:spcBef>
                <a:spcPct val="50000"/>
              </a:spcBef>
            </a:pPr>
            <a:r>
              <a:rPr kumimoji="1" lang="zh-CN" altLang="en-US" sz="2400">
                <a:latin typeface="Times New Roman" panose="02020603050405020304" pitchFamily="18" charset="0"/>
              </a:rPr>
              <a:t> </a:t>
            </a:r>
          </a:p>
        </p:txBody>
      </p:sp>
      <p:graphicFrame>
        <p:nvGraphicFramePr>
          <p:cNvPr id="271366" name="Object 6"/>
          <p:cNvGraphicFramePr>
            <a:graphicFrameLocks noChangeAspect="1"/>
          </p:cNvGraphicFramePr>
          <p:nvPr/>
        </p:nvGraphicFramePr>
        <p:xfrm>
          <a:off x="657225" y="3654425"/>
          <a:ext cx="2879725" cy="2819400"/>
        </p:xfrm>
        <a:graphic>
          <a:graphicData uri="http://schemas.openxmlformats.org/presentationml/2006/ole">
            <mc:AlternateContent xmlns:mc="http://schemas.openxmlformats.org/markup-compatibility/2006">
              <mc:Choice xmlns:v="urn:schemas-microsoft-com:vml" Requires="v">
                <p:oleObj spid="_x0000_s271404" name="Image" r:id="rId3" imgW="1714721" imgH="2176553" progId="Photoshop.Image.5">
                  <p:embed/>
                </p:oleObj>
              </mc:Choice>
              <mc:Fallback>
                <p:oleObj name="Image" r:id="rId3" imgW="1714721" imgH="2176553" progId="Photoshop.Image.5">
                  <p:embed/>
                  <p:pic>
                    <p:nvPicPr>
                      <p:cNvPr id="0" name="Object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2858"/>
                      <a:stretch>
                        <a:fillRect/>
                      </a:stretch>
                    </p:blipFill>
                    <p:spPr bwMode="auto">
                      <a:xfrm>
                        <a:off x="657225" y="3654425"/>
                        <a:ext cx="28797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1367" name="Rectangle 7"/>
          <p:cNvSpPr>
            <a:spLocks noChangeArrowheads="1"/>
          </p:cNvSpPr>
          <p:nvPr/>
        </p:nvSpPr>
        <p:spPr bwMode="auto">
          <a:xfrm>
            <a:off x="792163" y="579438"/>
            <a:ext cx="8135937"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kumimoji="1" lang="zh-CN" altLang="en-US" sz="2400" b="1">
                <a:latin typeface="Times New Roman" panose="02020603050405020304" pitchFamily="18" charset="0"/>
              </a:rPr>
              <a:t>由图可见</a:t>
            </a:r>
            <a:r>
              <a:rPr kumimoji="1" lang="en-US" altLang="zh-CN" sz="2400" b="1">
                <a:latin typeface="Times New Roman" panose="02020603050405020304" pitchFamily="18" charset="0"/>
              </a:rPr>
              <a:t>,</a:t>
            </a:r>
            <a:r>
              <a:rPr kumimoji="1" lang="zh-CN" altLang="en-US" sz="2400" b="1">
                <a:solidFill>
                  <a:schemeClr val="accent2"/>
                </a:solidFill>
                <a:latin typeface="Times New Roman" panose="02020603050405020304" pitchFamily="18" charset="0"/>
              </a:rPr>
              <a:t>当频率较低时</a:t>
            </a:r>
            <a:r>
              <a:rPr kumimoji="1" lang="en-US" altLang="zh-CN" sz="2400" b="1">
                <a:solidFill>
                  <a:schemeClr val="accent2"/>
                </a:solidFill>
                <a:latin typeface="Times New Roman" panose="02020603050405020304" pitchFamily="18" charset="0"/>
              </a:rPr>
              <a:t>,ωL&lt;1/(ωC),</a:t>
            </a:r>
            <a:r>
              <a:rPr kumimoji="1" lang="zh-CN" altLang="en-US" sz="2400" b="1">
                <a:solidFill>
                  <a:schemeClr val="accent2"/>
                </a:solidFill>
                <a:latin typeface="Times New Roman" panose="02020603050405020304" pitchFamily="18" charset="0"/>
              </a:rPr>
              <a:t>电抗</a:t>
            </a:r>
            <a:r>
              <a:rPr kumimoji="1" lang="en-US" altLang="zh-CN" sz="2400" b="1">
                <a:solidFill>
                  <a:schemeClr val="accent2"/>
                </a:solidFill>
                <a:latin typeface="Times New Roman" panose="02020603050405020304" pitchFamily="18" charset="0"/>
              </a:rPr>
              <a:t>X</a:t>
            </a:r>
            <a:r>
              <a:rPr kumimoji="1" lang="zh-CN" altLang="en-US" sz="2400" b="1">
                <a:solidFill>
                  <a:schemeClr val="accent2"/>
                </a:solidFill>
                <a:latin typeface="Times New Roman" panose="02020603050405020304" pitchFamily="18" charset="0"/>
              </a:rPr>
              <a:t>为负值</a:t>
            </a:r>
            <a:r>
              <a:rPr kumimoji="1" lang="en-US" altLang="zh-CN" sz="2400" b="1">
                <a:solidFill>
                  <a:schemeClr val="accent2"/>
                </a:solidFill>
                <a:latin typeface="Times New Roman" panose="02020603050405020304" pitchFamily="18" charset="0"/>
              </a:rPr>
              <a:t>,</a:t>
            </a:r>
            <a:r>
              <a:rPr kumimoji="1" lang="zh-CN" altLang="en-US" sz="2400" b="1">
                <a:solidFill>
                  <a:schemeClr val="accent2"/>
                </a:solidFill>
                <a:latin typeface="Times New Roman" panose="02020603050405020304" pitchFamily="18" charset="0"/>
              </a:rPr>
              <a:t>电路呈容性。因而电流超前于电压</a:t>
            </a:r>
            <a:r>
              <a:rPr kumimoji="1" lang="en-US" altLang="zh-CN" sz="2400" b="1">
                <a:solidFill>
                  <a:schemeClr val="accent2"/>
                </a:solidFill>
                <a:latin typeface="Times New Roman" panose="02020603050405020304" pitchFamily="18" charset="0"/>
                <a:cs typeface="Times New Roman" panose="02020603050405020304" pitchFamily="18" charset="0"/>
              </a:rPr>
              <a:t>Ù</a:t>
            </a:r>
            <a:r>
              <a:rPr kumimoji="1" lang="en-US" altLang="zh-CN" sz="2400" b="1" baseline="-25000">
                <a:solidFill>
                  <a:schemeClr val="accent2"/>
                </a:solidFill>
                <a:latin typeface="Times New Roman" panose="02020603050405020304" pitchFamily="18" charset="0"/>
                <a:cs typeface="Times New Roman" panose="02020603050405020304" pitchFamily="18" charset="0"/>
              </a:rPr>
              <a:t>S</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如图</a:t>
            </a:r>
            <a:r>
              <a:rPr kumimoji="1" lang="en-US" altLang="zh-CN" sz="2400" b="1">
                <a:solidFill>
                  <a:schemeClr val="accent2"/>
                </a:solidFill>
                <a:latin typeface="Times New Roman" panose="02020603050405020304" pitchFamily="18" charset="0"/>
              </a:rPr>
              <a:t>(a)</a:t>
            </a:r>
            <a:r>
              <a:rPr kumimoji="1" lang="zh-CN" altLang="en-US" sz="2400" b="1">
                <a:solidFill>
                  <a:schemeClr val="accent2"/>
                </a:solidFill>
                <a:latin typeface="Times New Roman" panose="02020603050405020304" pitchFamily="18" charset="0"/>
              </a:rPr>
              <a:t>所示。</a:t>
            </a:r>
            <a:r>
              <a:rPr kumimoji="1" lang="zh-CN" altLang="en-US" sz="2400" b="1">
                <a:latin typeface="Times New Roman" panose="02020603050405020304" pitchFamily="18" charset="0"/>
              </a:rPr>
              <a:t>随着频率的逐渐升高</a:t>
            </a:r>
            <a:r>
              <a:rPr kumimoji="1" lang="en-US" altLang="zh-CN" sz="2400" b="1">
                <a:latin typeface="Times New Roman" panose="02020603050405020304" pitchFamily="18" charset="0"/>
              </a:rPr>
              <a:t>,|X|</a:t>
            </a:r>
            <a:r>
              <a:rPr kumimoji="1" lang="zh-CN" altLang="en-US" sz="2400" b="1">
                <a:latin typeface="Times New Roman" panose="02020603050405020304" pitchFamily="18" charset="0"/>
              </a:rPr>
              <a:t>减小</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从而阻抗的模值也减小</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电流的模值增大。</a:t>
            </a:r>
            <a:r>
              <a:rPr kumimoji="1" lang="zh-CN" altLang="en-US" sz="2400" b="1">
                <a:solidFill>
                  <a:srgbClr val="FF3399"/>
                </a:solidFill>
                <a:latin typeface="Times New Roman" panose="02020603050405020304" pitchFamily="18" charset="0"/>
              </a:rPr>
              <a:t>当电源角频率改变到某一值</a:t>
            </a:r>
            <a:r>
              <a:rPr kumimoji="1" lang="en-US" altLang="zh-CN" sz="2400" b="1">
                <a:solidFill>
                  <a:srgbClr val="FF3399"/>
                </a:solidFill>
                <a:latin typeface="Times New Roman" panose="02020603050405020304" pitchFamily="18" charset="0"/>
              </a:rPr>
              <a:t>ω</a:t>
            </a:r>
            <a:r>
              <a:rPr kumimoji="1" lang="en-US" altLang="zh-CN" sz="2400" b="1" baseline="-25000">
                <a:solidFill>
                  <a:srgbClr val="FF3399"/>
                </a:solidFill>
                <a:latin typeface="Times New Roman" panose="02020603050405020304" pitchFamily="18" charset="0"/>
              </a:rPr>
              <a:t>0</a:t>
            </a:r>
            <a:r>
              <a:rPr kumimoji="1" lang="zh-CN" altLang="en-US" sz="2400" b="1">
                <a:solidFill>
                  <a:srgbClr val="FF3399"/>
                </a:solidFill>
                <a:latin typeface="Times New Roman" panose="02020603050405020304" pitchFamily="18" charset="0"/>
              </a:rPr>
              <a:t>时</a:t>
            </a:r>
            <a:r>
              <a:rPr kumimoji="1" lang="en-US" altLang="zh-CN" sz="2400" b="1">
                <a:solidFill>
                  <a:srgbClr val="FF3399"/>
                </a:solidFill>
                <a:latin typeface="Times New Roman" panose="02020603050405020304" pitchFamily="18" charset="0"/>
              </a:rPr>
              <a:t>,  </a:t>
            </a:r>
            <a:r>
              <a:rPr kumimoji="1" lang="zh-CN" altLang="en-US" sz="2400" b="1">
                <a:solidFill>
                  <a:srgbClr val="FF3399"/>
                </a:solidFill>
                <a:latin typeface="Times New Roman" panose="02020603050405020304" pitchFamily="18" charset="0"/>
              </a:rPr>
              <a:t>使</a:t>
            </a:r>
            <a:r>
              <a:rPr kumimoji="1" lang="en-US" altLang="zh-CN" sz="2400" b="1">
                <a:solidFill>
                  <a:srgbClr val="FF3399"/>
                </a:solidFill>
                <a:latin typeface="Times New Roman" panose="02020603050405020304" pitchFamily="18" charset="0"/>
              </a:rPr>
              <a:t>ω</a:t>
            </a:r>
            <a:r>
              <a:rPr kumimoji="1" lang="en-US" altLang="zh-CN" sz="2400" b="1" baseline="-25000">
                <a:solidFill>
                  <a:srgbClr val="FF3399"/>
                </a:solidFill>
                <a:latin typeface="Times New Roman" panose="02020603050405020304" pitchFamily="18" charset="0"/>
              </a:rPr>
              <a:t>0</a:t>
            </a:r>
            <a:r>
              <a:rPr kumimoji="1" lang="en-US" altLang="zh-CN" sz="2400" b="1">
                <a:solidFill>
                  <a:srgbClr val="FF3399"/>
                </a:solidFill>
                <a:latin typeface="Times New Roman" panose="02020603050405020304" pitchFamily="18" charset="0"/>
              </a:rPr>
              <a:t>L = 1/(ω</a:t>
            </a:r>
            <a:r>
              <a:rPr kumimoji="1" lang="en-US" altLang="zh-CN" sz="2400" b="1" baseline="-25000">
                <a:solidFill>
                  <a:srgbClr val="FF3399"/>
                </a:solidFill>
                <a:latin typeface="Times New Roman" panose="02020603050405020304" pitchFamily="18" charset="0"/>
              </a:rPr>
              <a:t>0</a:t>
            </a:r>
            <a:r>
              <a:rPr kumimoji="1" lang="en-US" altLang="zh-CN" sz="2400" b="1">
                <a:solidFill>
                  <a:srgbClr val="FF3399"/>
                </a:solidFill>
                <a:latin typeface="Times New Roman" panose="02020603050405020304" pitchFamily="18" charset="0"/>
              </a:rPr>
              <a:t>C), </a:t>
            </a:r>
            <a:r>
              <a:rPr kumimoji="1" lang="zh-CN" altLang="en-US" sz="2400" b="1">
                <a:solidFill>
                  <a:srgbClr val="FF3399"/>
                </a:solidFill>
                <a:latin typeface="Times New Roman" panose="02020603050405020304" pitchFamily="18" charset="0"/>
              </a:rPr>
              <a:t>这时电抗</a:t>
            </a:r>
            <a:r>
              <a:rPr kumimoji="1" lang="en-US" altLang="zh-CN" sz="2400" b="1">
                <a:solidFill>
                  <a:srgbClr val="FF3399"/>
                </a:solidFill>
                <a:latin typeface="Times New Roman" panose="02020603050405020304" pitchFamily="18" charset="0"/>
              </a:rPr>
              <a:t>X</a:t>
            </a:r>
            <a:r>
              <a:rPr kumimoji="1" lang="zh-CN" altLang="en-US" sz="2400" b="1">
                <a:solidFill>
                  <a:srgbClr val="FF3399"/>
                </a:solidFill>
                <a:latin typeface="Times New Roman" panose="02020603050405020304" pitchFamily="18" charset="0"/>
              </a:rPr>
              <a:t>等于零</a:t>
            </a:r>
            <a:r>
              <a:rPr kumimoji="1" lang="en-US" altLang="zh-CN" sz="2400" b="1">
                <a:solidFill>
                  <a:srgbClr val="FF3399"/>
                </a:solidFill>
                <a:latin typeface="Times New Roman" panose="02020603050405020304" pitchFamily="18" charset="0"/>
              </a:rPr>
              <a:t>,  </a:t>
            </a:r>
            <a:r>
              <a:rPr kumimoji="1" lang="zh-CN" altLang="en-US" sz="2400" b="1">
                <a:solidFill>
                  <a:srgbClr val="FF3399"/>
                </a:solidFill>
                <a:latin typeface="Times New Roman" panose="02020603050405020304" pitchFamily="18" charset="0"/>
              </a:rPr>
              <a:t>阻抗的模</a:t>
            </a:r>
            <a:r>
              <a:rPr kumimoji="1" lang="en-US" altLang="zh-CN" sz="2400" b="1">
                <a:solidFill>
                  <a:srgbClr val="FF3399"/>
                </a:solidFill>
                <a:latin typeface="Times New Roman" panose="02020603050405020304" pitchFamily="18" charset="0"/>
              </a:rPr>
              <a:t>|Z|</a:t>
            </a:r>
            <a:r>
              <a:rPr kumimoji="1" lang="zh-CN" altLang="en-US" sz="2400" b="1">
                <a:solidFill>
                  <a:srgbClr val="FF3399"/>
                </a:solidFill>
                <a:latin typeface="Times New Roman" panose="02020603050405020304" pitchFamily="18" charset="0"/>
              </a:rPr>
              <a:t>达最小值。这时电流达最大值</a:t>
            </a:r>
            <a:r>
              <a:rPr kumimoji="1" lang="en-US" altLang="zh-CN" sz="2400" b="1">
                <a:solidFill>
                  <a:srgbClr val="FF3399"/>
                </a:solidFill>
                <a:latin typeface="Times New Roman" panose="02020603050405020304" pitchFamily="18" charset="0"/>
              </a:rPr>
              <a:t>, </a:t>
            </a:r>
            <a:r>
              <a:rPr kumimoji="1" lang="zh-CN" altLang="en-US" sz="2400" b="1">
                <a:solidFill>
                  <a:srgbClr val="FF3399"/>
                </a:solidFill>
                <a:latin typeface="Times New Roman" panose="02020603050405020304" pitchFamily="18" charset="0"/>
              </a:rPr>
              <a:t>且与电源电压</a:t>
            </a:r>
            <a:r>
              <a:rPr kumimoji="1" lang="en-US" altLang="zh-CN" sz="2400" b="1">
                <a:solidFill>
                  <a:srgbClr val="FF3399"/>
                </a:solidFill>
                <a:latin typeface="Times New Roman" panose="02020603050405020304" pitchFamily="18" charset="0"/>
                <a:cs typeface="Times New Roman" panose="02020603050405020304" pitchFamily="18" charset="0"/>
              </a:rPr>
              <a:t>Ù</a:t>
            </a:r>
            <a:r>
              <a:rPr kumimoji="1" lang="en-US" altLang="zh-CN" sz="2400" b="1" baseline="-25000">
                <a:solidFill>
                  <a:srgbClr val="FF3399"/>
                </a:solidFill>
                <a:latin typeface="Times New Roman" panose="02020603050405020304" pitchFamily="18" charset="0"/>
                <a:cs typeface="Times New Roman" panose="02020603050405020304" pitchFamily="18" charset="0"/>
              </a:rPr>
              <a:t>S</a:t>
            </a:r>
            <a:r>
              <a:rPr kumimoji="1" lang="zh-CN" altLang="en-US" sz="2400" b="1">
                <a:solidFill>
                  <a:srgbClr val="FF3399"/>
                </a:solidFill>
                <a:latin typeface="Times New Roman" panose="02020603050405020304" pitchFamily="18" charset="0"/>
              </a:rPr>
              <a:t>同相。其相量关系如图</a:t>
            </a:r>
            <a:r>
              <a:rPr kumimoji="1" lang="en-US" altLang="zh-CN" sz="2400" b="1">
                <a:solidFill>
                  <a:srgbClr val="FF3399"/>
                </a:solidFill>
                <a:latin typeface="Times New Roman" panose="02020603050405020304" pitchFamily="18" charset="0"/>
              </a:rPr>
              <a:t>(b)</a:t>
            </a:r>
            <a:r>
              <a:rPr kumimoji="1" lang="zh-CN" altLang="en-US" sz="2400" b="1">
                <a:solidFill>
                  <a:srgbClr val="FF3399"/>
                </a:solidFill>
                <a:latin typeface="Times New Roman" panose="02020603050405020304" pitchFamily="18" charset="0"/>
              </a:rPr>
              <a:t>所示。</a:t>
            </a:r>
          </a:p>
        </p:txBody>
      </p:sp>
      <p:graphicFrame>
        <p:nvGraphicFramePr>
          <p:cNvPr id="271372" name="Object 12"/>
          <p:cNvGraphicFramePr>
            <a:graphicFrameLocks noGrp="1" noChangeAspect="1"/>
          </p:cNvGraphicFramePr>
          <p:nvPr>
            <p:ph idx="1"/>
          </p:nvPr>
        </p:nvGraphicFramePr>
        <p:xfrm>
          <a:off x="3536950" y="3946525"/>
          <a:ext cx="5516563" cy="2452688"/>
        </p:xfrm>
        <a:graphic>
          <a:graphicData uri="http://schemas.openxmlformats.org/presentationml/2006/ole">
            <mc:AlternateContent xmlns:mc="http://schemas.openxmlformats.org/markup-compatibility/2006">
              <mc:Choice xmlns:v="urn:schemas-microsoft-com:vml" Requires="v">
                <p:oleObj spid="_x0000_s271405" name="Visio" r:id="rId5" imgW="3952646" imgH="1756980" progId="Visio.Drawing.11">
                  <p:embed/>
                </p:oleObj>
              </mc:Choice>
              <mc:Fallback>
                <p:oleObj name="Visio" r:id="rId5" imgW="3952646" imgH="1756980"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3946525"/>
                        <a:ext cx="5516563" cy="245268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zh-CN" sz="2800" smtClean="0"/>
              <a:t>10.6 RLC</a:t>
            </a:r>
            <a:r>
              <a:rPr lang="zh-CN" altLang="en-US" sz="2800" smtClean="0"/>
              <a:t>电路的谐振</a:t>
            </a:r>
          </a:p>
        </p:txBody>
      </p:sp>
      <p:graphicFrame>
        <p:nvGraphicFramePr>
          <p:cNvPr id="272390" name="Object 6"/>
          <p:cNvGraphicFramePr>
            <a:graphicFrameLocks noGrp="1" noChangeAspect="1"/>
          </p:cNvGraphicFramePr>
          <p:nvPr>
            <p:ph sz="half" idx="1"/>
          </p:nvPr>
        </p:nvGraphicFramePr>
        <p:xfrm>
          <a:off x="1466850" y="1358900"/>
          <a:ext cx="3240088" cy="3600450"/>
        </p:xfrm>
        <a:graphic>
          <a:graphicData uri="http://schemas.openxmlformats.org/presentationml/2006/ole">
            <mc:AlternateContent xmlns:mc="http://schemas.openxmlformats.org/markup-compatibility/2006">
              <mc:Choice xmlns:v="urn:schemas-microsoft-com:vml" Requires="v">
                <p:oleObj spid="_x0000_s272424" name="Image" r:id="rId3" imgW="1714721" imgH="2176553" progId="Photoshop.Image.5">
                  <p:embed/>
                </p:oleObj>
              </mc:Choice>
              <mc:Fallback>
                <p:oleObj name="Image" r:id="rId3" imgW="1714721" imgH="2176553" progId="Photoshop.Image.5">
                  <p:embed/>
                  <p:pic>
                    <p:nvPicPr>
                      <p:cNvPr id="0" name="Object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2858"/>
                      <a:stretch>
                        <a:fillRect/>
                      </a:stretch>
                    </p:blipFill>
                    <p:spPr bwMode="auto">
                      <a:xfrm>
                        <a:off x="1466850" y="1358900"/>
                        <a:ext cx="324008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Text Box 4"/>
          <p:cNvSpPr txBox="1">
            <a:spLocks noChangeArrowheads="1"/>
          </p:cNvSpPr>
          <p:nvPr/>
        </p:nvSpPr>
        <p:spPr bwMode="auto">
          <a:xfrm>
            <a:off x="989013" y="5178425"/>
            <a:ext cx="79486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b="1">
                <a:latin typeface="Times New Roman" panose="02020603050405020304" pitchFamily="18" charset="0"/>
              </a:rPr>
              <a:t>如电源频率继续升高</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则</a:t>
            </a:r>
            <a:r>
              <a:rPr kumimoji="1" lang="en-US" altLang="zh-CN" sz="2400" b="1">
                <a:latin typeface="Times New Roman" panose="02020603050405020304" pitchFamily="18" charset="0"/>
              </a:rPr>
              <a:t>ωL&gt;1/(ωC), </a:t>
            </a:r>
            <a:r>
              <a:rPr kumimoji="1" lang="zh-CN" altLang="en-US" sz="2400" b="1">
                <a:latin typeface="Times New Roman" panose="02020603050405020304" pitchFamily="18" charset="0"/>
              </a:rPr>
              <a:t>电抗为正值</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电路呈感性。因而电流落后于电压 </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其相量关系如图</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所示。</a:t>
            </a:r>
            <a:r>
              <a:rPr kumimoji="1" lang="zh-CN" altLang="en-US" sz="2400">
                <a:latin typeface="Times New Roman" panose="02020603050405020304" pitchFamily="18" charset="0"/>
              </a:rPr>
              <a:t> </a:t>
            </a:r>
          </a:p>
        </p:txBody>
      </p:sp>
      <p:graphicFrame>
        <p:nvGraphicFramePr>
          <p:cNvPr id="272392" name="Object 8"/>
          <p:cNvGraphicFramePr>
            <a:graphicFrameLocks noGrp="1" noChangeAspect="1"/>
          </p:cNvGraphicFramePr>
          <p:nvPr>
            <p:ph sz="half" idx="2"/>
          </p:nvPr>
        </p:nvGraphicFramePr>
        <p:xfrm>
          <a:off x="5067300" y="1493838"/>
          <a:ext cx="3644900" cy="3573462"/>
        </p:xfrm>
        <a:graphic>
          <a:graphicData uri="http://schemas.openxmlformats.org/presentationml/2006/ole">
            <mc:AlternateContent xmlns:mc="http://schemas.openxmlformats.org/markup-compatibility/2006">
              <mc:Choice xmlns:v="urn:schemas-microsoft-com:vml" Requires="v">
                <p:oleObj spid="_x0000_s272425" name="Visio" r:id="rId5" imgW="1792529" imgH="1756980" progId="Visio.Drawing.11">
                  <p:embed/>
                </p:oleObj>
              </mc:Choice>
              <mc:Fallback>
                <p:oleObj name="Visio" r:id="rId5" imgW="1792529" imgH="1756980"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1493838"/>
                        <a:ext cx="3644900" cy="357346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76484" name="Text Box 4"/>
          <p:cNvSpPr txBox="1">
            <a:spLocks noChangeArrowheads="1"/>
          </p:cNvSpPr>
          <p:nvPr/>
        </p:nvSpPr>
        <p:spPr bwMode="auto">
          <a:xfrm>
            <a:off x="881063" y="857250"/>
            <a:ext cx="8012112" cy="414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当回路电抗等于零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电流与电源电压同相时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称电路发生了</a:t>
            </a:r>
            <a:r>
              <a:rPr kumimoji="1" lang="zh-CN" altLang="en-US" sz="2400" b="1">
                <a:solidFill>
                  <a:srgbClr val="FF3300"/>
                </a:solidFill>
                <a:latin typeface="Times New Roman" panose="02020603050405020304" pitchFamily="18" charset="0"/>
              </a:rPr>
              <a:t>串联谐振</a:t>
            </a:r>
            <a:r>
              <a:rPr kumimoji="1" lang="zh-CN" altLang="en-US" sz="2400" b="1">
                <a:latin typeface="Times New Roman" panose="02020603050405020304" pitchFamily="18" charset="0"/>
              </a:rPr>
              <a:t>。 这时的频率称为串联谐振频率</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用</a:t>
            </a:r>
            <a:r>
              <a:rPr kumimoji="1" lang="en-US" altLang="zh-CN" sz="2400" b="1">
                <a:latin typeface="Times New Roman" panose="02020603050405020304" pitchFamily="18" charset="0"/>
              </a:rPr>
              <a:t>f</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表示</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相应的角频率用</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表示。电路发生串联谐振时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有</a:t>
            </a:r>
            <a:r>
              <a:rPr kumimoji="1" lang="zh-CN" altLang="en-US" sz="2400">
                <a:latin typeface="Times New Roman" panose="02020603050405020304" pitchFamily="18" charset="0"/>
              </a:rPr>
              <a:t></a:t>
            </a:r>
          </a:p>
          <a:p>
            <a:pPr algn="just" eaLnBrk="1" hangingPunct="1">
              <a:lnSpc>
                <a:spcPct val="130000"/>
              </a:lnSpc>
              <a:spcBef>
                <a:spcPct val="50000"/>
              </a:spcBef>
            </a:pPr>
            <a:r>
              <a:rPr kumimoji="1" lang="zh-CN" altLang="en-US" sz="2400">
                <a:latin typeface="Times New Roman" panose="02020603050405020304" pitchFamily="18" charset="0"/>
              </a:rPr>
              <a:t>                               </a:t>
            </a:r>
            <a:r>
              <a:rPr kumimoji="1" lang="en-US" altLang="zh-CN" sz="2400" b="1">
                <a:latin typeface="Times New Roman" panose="02020603050405020304" pitchFamily="18" charset="0"/>
              </a:rPr>
              <a:t>X = </a:t>
            </a:r>
            <a:r>
              <a:rPr kumimoji="1" lang="zh-CN" altLang="en-US" sz="2400" b="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sym typeface="Symbol" panose="05050102010706020507" pitchFamily="18" charset="2"/>
              </a:rPr>
              <a:t>L</a:t>
            </a:r>
            <a:r>
              <a:rPr kumimoji="1" lang="en-US" altLang="zh-CN" sz="2400" b="1">
                <a:latin typeface="Times New Roman" panose="02020603050405020304" pitchFamily="18" charset="0"/>
              </a:rPr>
              <a:t> -  1/(</a:t>
            </a:r>
            <a:r>
              <a:rPr kumimoji="1" lang="zh-CN" altLang="en-US" sz="2400" b="1">
                <a:latin typeface="Times New Roman" panose="02020603050405020304" pitchFamily="18" charset="0"/>
                <a:sym typeface="Symbol" panose="05050102010706020507" pitchFamily="18" charset="2"/>
              </a:rPr>
              <a:t></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sym typeface="Symbol" panose="05050102010706020507" pitchFamily="18" charset="2"/>
              </a:rPr>
              <a:t>C)</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 0</a:t>
            </a:r>
            <a:r>
              <a:rPr kumimoji="1" lang="en-US" altLang="zh-CN" sz="2400">
                <a:latin typeface="Times New Roman" panose="02020603050405020304" pitchFamily="18" charset="0"/>
              </a:rPr>
              <a:t></a:t>
            </a:r>
          </a:p>
          <a:p>
            <a:pPr algn="just" eaLnBrk="1" hangingPunct="1">
              <a:lnSpc>
                <a:spcPct val="130000"/>
              </a:lnSpc>
              <a:spcBef>
                <a:spcPct val="50000"/>
              </a:spcBef>
            </a:pPr>
            <a:r>
              <a:rPr kumimoji="1" lang="zh-CN" altLang="en-US" sz="2400" b="1">
                <a:latin typeface="Times New Roman" panose="02020603050405020304" pitchFamily="18" charset="0"/>
              </a:rPr>
              <a:t>故得谐振角频率</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及谐振频率</a:t>
            </a:r>
            <a:r>
              <a:rPr kumimoji="1" lang="en-US" altLang="zh-CN" sz="2400" b="1">
                <a:latin typeface="Times New Roman" panose="02020603050405020304" pitchFamily="18" charset="0"/>
              </a:rPr>
              <a:t>f</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分别为</a:t>
            </a:r>
            <a:r>
              <a:rPr kumimoji="1" lang="zh-CN" altLang="en-US" sz="2400">
                <a:latin typeface="Times New Roman" panose="02020603050405020304" pitchFamily="18" charset="0"/>
              </a:rPr>
              <a:t></a:t>
            </a:r>
          </a:p>
          <a:p>
            <a:pPr algn="just" eaLnBrk="1" hangingPunct="1">
              <a:lnSpc>
                <a:spcPct val="130000"/>
              </a:lnSpc>
              <a:spcBef>
                <a:spcPct val="50000"/>
              </a:spcBef>
            </a:pPr>
            <a:r>
              <a:rPr kumimoji="1" lang="zh-CN" altLang="en-US" sz="2400">
                <a:latin typeface="Times New Roman" panose="02020603050405020304" pitchFamily="18" charset="0"/>
              </a:rPr>
              <a:t>                  </a:t>
            </a:r>
          </a:p>
          <a:p>
            <a:pPr algn="just" eaLnBrk="1" hangingPunct="1">
              <a:lnSpc>
                <a:spcPct val="130000"/>
              </a:lnSpc>
              <a:spcBef>
                <a:spcPct val="50000"/>
              </a:spcBef>
            </a:pPr>
            <a:r>
              <a:rPr kumimoji="1" lang="zh-CN" altLang="en-US" sz="2400">
                <a:latin typeface="Times New Roman" panose="02020603050405020304" pitchFamily="18" charset="0"/>
              </a:rPr>
              <a:t>                    </a:t>
            </a:r>
          </a:p>
        </p:txBody>
      </p:sp>
      <p:graphicFrame>
        <p:nvGraphicFramePr>
          <p:cNvPr id="276485" name="Object 5"/>
          <p:cNvGraphicFramePr>
            <a:graphicFrameLocks noChangeAspect="1"/>
          </p:cNvGraphicFramePr>
          <p:nvPr/>
        </p:nvGraphicFramePr>
        <p:xfrm>
          <a:off x="2413000" y="3698875"/>
          <a:ext cx="1619250" cy="969963"/>
        </p:xfrm>
        <a:graphic>
          <a:graphicData uri="http://schemas.openxmlformats.org/presentationml/2006/ole">
            <mc:AlternateContent xmlns:mc="http://schemas.openxmlformats.org/markup-compatibility/2006">
              <mc:Choice xmlns:v="urn:schemas-microsoft-com:vml" Requires="v">
                <p:oleObj spid="_x0000_s276518" name="Equation" r:id="rId3" imgW="698400" imgH="419040" progId="Equation.DSMT4">
                  <p:embed/>
                </p:oleObj>
              </mc:Choice>
              <mc:Fallback>
                <p:oleObj name="Equation" r:id="rId3" imgW="69840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3698875"/>
                        <a:ext cx="161925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6" name="Object 6"/>
          <p:cNvGraphicFramePr>
            <a:graphicFrameLocks noChangeAspect="1"/>
          </p:cNvGraphicFramePr>
          <p:nvPr/>
        </p:nvGraphicFramePr>
        <p:xfrm>
          <a:off x="5246688" y="3698875"/>
          <a:ext cx="2025650" cy="996950"/>
        </p:xfrm>
        <a:graphic>
          <a:graphicData uri="http://schemas.openxmlformats.org/presentationml/2006/ole">
            <mc:AlternateContent xmlns:mc="http://schemas.openxmlformats.org/markup-compatibility/2006">
              <mc:Choice xmlns:v="urn:schemas-microsoft-com:vml" Requires="v">
                <p:oleObj spid="_x0000_s276519" name="Equation" r:id="rId5" imgW="850680" imgH="419040" progId="Equation.DSMT4">
                  <p:embed/>
                </p:oleObj>
              </mc:Choice>
              <mc:Fallback>
                <p:oleObj name="Equation" r:id="rId5" imgW="85068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6688" y="3698875"/>
                        <a:ext cx="202565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7" name="Rectangle 7"/>
          <p:cNvSpPr>
            <a:spLocks noChangeArrowheads="1"/>
          </p:cNvSpPr>
          <p:nvPr/>
        </p:nvSpPr>
        <p:spPr bwMode="auto">
          <a:xfrm>
            <a:off x="927100" y="4778375"/>
            <a:ext cx="805656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5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由上式可知</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电路的谐振频率仅由回路元件参数</a:t>
            </a:r>
            <a:r>
              <a:rPr kumimoji="1" lang="en-US" altLang="zh-CN" sz="2400" b="1">
                <a:latin typeface="Times New Roman" panose="02020603050405020304" pitchFamily="18" charset="0"/>
              </a:rPr>
              <a:t>L</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决定</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而与激励无关</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但</a:t>
            </a:r>
            <a:r>
              <a:rPr kumimoji="1" lang="zh-CN" altLang="en-US" sz="2400" b="1">
                <a:solidFill>
                  <a:srgbClr val="FF3399"/>
                </a:solidFill>
                <a:latin typeface="Times New Roman" panose="02020603050405020304" pitchFamily="18" charset="0"/>
              </a:rPr>
              <a:t>仅当激励源的频率等于电路的谐振频率时</a:t>
            </a:r>
            <a:r>
              <a:rPr kumimoji="1" lang="en-US" altLang="zh-CN" sz="2400" b="1">
                <a:solidFill>
                  <a:srgbClr val="FF3399"/>
                </a:solidFill>
                <a:latin typeface="Times New Roman" panose="02020603050405020304" pitchFamily="18" charset="0"/>
              </a:rPr>
              <a:t>,  </a:t>
            </a:r>
            <a:r>
              <a:rPr kumimoji="1" lang="zh-CN" altLang="en-US" sz="2400" b="1">
                <a:solidFill>
                  <a:srgbClr val="FF3399"/>
                </a:solidFill>
                <a:latin typeface="Times New Roman" panose="02020603050405020304" pitchFamily="18" charset="0"/>
              </a:rPr>
              <a:t>电路才发生谐振现象。谐振反映了电路的固有性质。</a:t>
            </a:r>
            <a:r>
              <a:rPr kumimoji="1" lang="zh-CN" altLang="en-US" sz="2400">
                <a:solidFill>
                  <a:srgbClr val="FF3399"/>
                </a:solidFill>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77508" name="Text Box 4"/>
          <p:cNvSpPr txBox="1">
            <a:spLocks noChangeArrowheads="1"/>
          </p:cNvSpPr>
          <p:nvPr/>
        </p:nvSpPr>
        <p:spPr bwMode="auto">
          <a:xfrm>
            <a:off x="962025" y="1042988"/>
            <a:ext cx="7750175" cy="522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5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除改变激励频率使电路发生谐振外</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实际中，经常通过改变电容或电感参数使电路对某个所需频率发生谐振</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这种操作称为</a:t>
            </a:r>
            <a:r>
              <a:rPr kumimoji="1" lang="zh-CN" altLang="en-US" sz="2400" b="1">
                <a:solidFill>
                  <a:schemeClr val="accent2"/>
                </a:solidFill>
                <a:latin typeface="Times New Roman" panose="02020603050405020304" pitchFamily="18" charset="0"/>
              </a:rPr>
              <a:t>调谐</a:t>
            </a:r>
            <a:r>
              <a:rPr kumimoji="1" lang="zh-CN" altLang="en-US" sz="2400" b="1">
                <a:latin typeface="Times New Roman" panose="02020603050405020304" pitchFamily="18" charset="0"/>
              </a:rPr>
              <a:t>。譬如</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收音机选择电台就是一种常见的调谐操作。</a:t>
            </a:r>
            <a:r>
              <a:rPr kumimoji="1" lang="zh-CN" altLang="en-US" sz="2400" b="1">
                <a:solidFill>
                  <a:schemeClr val="accent2"/>
                </a:solidFill>
                <a:latin typeface="Times New Roman" panose="02020603050405020304" pitchFamily="18" charset="0"/>
              </a:rPr>
              <a:t>当</a:t>
            </a:r>
            <a:r>
              <a:rPr kumimoji="1" lang="en-US" altLang="zh-CN" sz="2400" b="1">
                <a:solidFill>
                  <a:schemeClr val="accent2"/>
                </a:solidFill>
                <a:latin typeface="Times New Roman" panose="02020603050405020304" pitchFamily="18" charset="0"/>
              </a:rPr>
              <a:t>rLC</a:t>
            </a:r>
            <a:r>
              <a:rPr kumimoji="1" lang="zh-CN" altLang="en-US" sz="2400" b="1">
                <a:solidFill>
                  <a:schemeClr val="accent2"/>
                </a:solidFill>
                <a:latin typeface="Times New Roman" panose="02020603050405020304" pitchFamily="18" charset="0"/>
              </a:rPr>
              <a:t>串联电路发生谐振时</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电抗</a:t>
            </a:r>
            <a:r>
              <a:rPr kumimoji="1" lang="en-US" altLang="zh-CN" sz="2400" b="1">
                <a:solidFill>
                  <a:schemeClr val="accent2"/>
                </a:solidFill>
                <a:latin typeface="Times New Roman" panose="02020603050405020304" pitchFamily="18" charset="0"/>
              </a:rPr>
              <a:t>X = 0, </a:t>
            </a:r>
            <a:r>
              <a:rPr kumimoji="1" lang="zh-CN" altLang="en-US" sz="2400" b="1">
                <a:solidFill>
                  <a:schemeClr val="accent2"/>
                </a:solidFill>
                <a:latin typeface="Times New Roman" panose="02020603050405020304" pitchFamily="18" charset="0"/>
              </a:rPr>
              <a:t>故阻抗为纯阻性</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且等于</a:t>
            </a:r>
            <a:r>
              <a:rPr kumimoji="1" lang="en-US" altLang="zh-CN" sz="2400" b="1">
                <a:solidFill>
                  <a:schemeClr val="accent2"/>
                </a:solidFill>
                <a:latin typeface="Times New Roman" panose="02020603050405020304" pitchFamily="18" charset="0"/>
              </a:rPr>
              <a:t>r,</a:t>
            </a:r>
            <a:r>
              <a:rPr kumimoji="1" lang="en-US" altLang="zh-CN" sz="2400" b="1">
                <a:solidFill>
                  <a:srgbClr val="FF3399"/>
                </a:solidFill>
                <a:latin typeface="Times New Roman" panose="02020603050405020304" pitchFamily="18" charset="0"/>
              </a:rPr>
              <a:t> </a:t>
            </a:r>
            <a:r>
              <a:rPr kumimoji="1" lang="zh-CN" altLang="en-US" sz="2400" b="1">
                <a:solidFill>
                  <a:srgbClr val="FF3399"/>
                </a:solidFill>
                <a:latin typeface="Times New Roman" panose="02020603050405020304" pitchFamily="18" charset="0"/>
              </a:rPr>
              <a:t>阻抗模最小。</a:t>
            </a:r>
            <a:r>
              <a:rPr kumimoji="1" lang="zh-CN" altLang="en-US" sz="2400">
                <a:solidFill>
                  <a:srgbClr val="FF3399"/>
                </a:solidFill>
                <a:latin typeface="Times New Roman" panose="02020603050405020304" pitchFamily="18" charset="0"/>
              </a:rPr>
              <a:t> </a:t>
            </a:r>
          </a:p>
          <a:p>
            <a:pPr algn="just" eaLnBrk="1" hangingPunct="1">
              <a:lnSpc>
                <a:spcPct val="125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若谐振时的阻抗用</a:t>
            </a:r>
            <a:r>
              <a:rPr kumimoji="1" lang="en-US" altLang="zh-CN" sz="2400" b="1">
                <a:latin typeface="Times New Roman" panose="02020603050405020304" pitchFamily="18" charset="0"/>
              </a:rPr>
              <a:t>Z</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表示</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则有   </a:t>
            </a:r>
            <a:r>
              <a:rPr kumimoji="1" lang="en-US" altLang="zh-CN" sz="2400" b="1">
                <a:latin typeface="Times New Roman" panose="02020603050405020304" pitchFamily="18" charset="0"/>
              </a:rPr>
              <a:t>Z</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 r</a:t>
            </a:r>
            <a:r>
              <a:rPr kumimoji="1" lang="en-US" altLang="zh-CN" sz="2400">
                <a:latin typeface="Times New Roman" panose="02020603050405020304" pitchFamily="18" charset="0"/>
              </a:rPr>
              <a:t>    </a:t>
            </a:r>
          </a:p>
          <a:p>
            <a:pPr algn="just" eaLnBrk="1" hangingPunct="1">
              <a:lnSpc>
                <a:spcPct val="110000"/>
              </a:lnSpc>
              <a:spcBef>
                <a:spcPct val="50000"/>
              </a:spcBef>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谐振时的感抗与容抗数值相等</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其值称为谐振电路的</a:t>
            </a:r>
            <a:r>
              <a:rPr kumimoji="1" lang="zh-CN" altLang="en-US" sz="2400" b="1">
                <a:solidFill>
                  <a:srgbClr val="FF3300"/>
                </a:solidFill>
                <a:latin typeface="Times New Roman" panose="02020603050405020304" pitchFamily="18" charset="0"/>
              </a:rPr>
              <a:t>特性阻抗</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用</a:t>
            </a:r>
            <a:r>
              <a:rPr kumimoji="1" lang="en-US" altLang="zh-CN" sz="2400" b="1">
                <a:latin typeface="Times New Roman" panose="02020603050405020304" pitchFamily="18" charset="0"/>
              </a:rPr>
              <a:t>ρ</a:t>
            </a:r>
            <a:r>
              <a:rPr kumimoji="1" lang="zh-CN" altLang="en-US" sz="2400" b="1">
                <a:latin typeface="Times New Roman" panose="02020603050405020304" pitchFamily="18" charset="0"/>
              </a:rPr>
              <a:t>表示</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即</a:t>
            </a:r>
            <a:r>
              <a:rPr kumimoji="1" lang="zh-CN" altLang="en-US" sz="2400">
                <a:latin typeface="Times New Roman" panose="02020603050405020304" pitchFamily="18" charset="0"/>
              </a:rPr>
              <a:t></a:t>
            </a:r>
          </a:p>
          <a:p>
            <a:pPr algn="just" eaLnBrk="1" hangingPunct="1">
              <a:lnSpc>
                <a:spcPct val="110000"/>
              </a:lnSpc>
              <a:spcBef>
                <a:spcPct val="50000"/>
              </a:spcBef>
            </a:pPr>
            <a:r>
              <a:rPr kumimoji="1" lang="en-US" altLang="zh-CN" sz="2400">
                <a:latin typeface="Times New Roman" panose="02020603050405020304" pitchFamily="18" charset="0"/>
              </a:rPr>
              <a:t></a:t>
            </a:r>
          </a:p>
          <a:p>
            <a:pPr algn="just" eaLnBrk="1" hangingPunct="1">
              <a:lnSpc>
                <a:spcPct val="125000"/>
              </a:lnSpc>
              <a:spcBef>
                <a:spcPct val="50000"/>
              </a:spcBef>
            </a:pPr>
            <a:r>
              <a:rPr kumimoji="1" lang="en-US" altLang="zh-CN" sz="2400">
                <a:latin typeface="Times New Roman" panose="02020603050405020304" pitchFamily="18" charset="0"/>
              </a:rPr>
              <a:t>                      </a:t>
            </a:r>
          </a:p>
        </p:txBody>
      </p:sp>
      <p:graphicFrame>
        <p:nvGraphicFramePr>
          <p:cNvPr id="277509" name="Object 5"/>
          <p:cNvGraphicFramePr>
            <a:graphicFrameLocks noChangeAspect="1"/>
          </p:cNvGraphicFramePr>
          <p:nvPr/>
        </p:nvGraphicFramePr>
        <p:xfrm>
          <a:off x="2006600" y="5049838"/>
          <a:ext cx="2835275" cy="1109662"/>
        </p:xfrm>
        <a:graphic>
          <a:graphicData uri="http://schemas.openxmlformats.org/presentationml/2006/ole">
            <mc:AlternateContent xmlns:mc="http://schemas.openxmlformats.org/markup-compatibility/2006">
              <mc:Choice xmlns:v="urn:schemas-microsoft-com:vml" Requires="v">
                <p:oleObj spid="_x0000_s277541" name="Equation" r:id="rId3" imgW="1333440" imgH="469800" progId="Equation.DSMT4">
                  <p:embed/>
                </p:oleObj>
              </mc:Choice>
              <mc:Fallback>
                <p:oleObj name="Equation" r:id="rId3" imgW="133344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5049838"/>
                        <a:ext cx="2835275"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10" name="Object 6"/>
          <p:cNvGraphicFramePr>
            <a:graphicFrameLocks noChangeAspect="1"/>
          </p:cNvGraphicFramePr>
          <p:nvPr/>
        </p:nvGraphicFramePr>
        <p:xfrm>
          <a:off x="5651500" y="5137150"/>
          <a:ext cx="2116138" cy="992188"/>
        </p:xfrm>
        <a:graphic>
          <a:graphicData uri="http://schemas.openxmlformats.org/presentationml/2006/ole">
            <mc:AlternateContent xmlns:mc="http://schemas.openxmlformats.org/markup-compatibility/2006">
              <mc:Choice xmlns:v="urn:schemas-microsoft-com:vml" Requires="v">
                <p:oleObj spid="_x0000_s277542" name="Equation" r:id="rId5" imgW="990360" imgH="419040" progId="Equation.DSMT4">
                  <p:embed/>
                </p:oleObj>
              </mc:Choice>
              <mc:Fallback>
                <p:oleObj name="Equation" r:id="rId5" imgW="99036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5137150"/>
                        <a:ext cx="211613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78532" name="Text Box 4"/>
          <p:cNvSpPr txBox="1">
            <a:spLocks noChangeArrowheads="1"/>
          </p:cNvSpPr>
          <p:nvPr/>
        </p:nvSpPr>
        <p:spPr bwMode="auto">
          <a:xfrm>
            <a:off x="900113" y="1508125"/>
            <a:ext cx="7858125" cy="443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可见，特性阻抗是一个仅由电路参数决定的量。 在工程中</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通常用</a:t>
            </a:r>
            <a:r>
              <a:rPr kumimoji="1" lang="zh-CN" altLang="en-US" sz="2400" b="1">
                <a:solidFill>
                  <a:schemeClr val="accent2"/>
                </a:solidFill>
                <a:latin typeface="Times New Roman" panose="02020603050405020304" pitchFamily="18" charset="0"/>
              </a:rPr>
              <a:t>电路的特性阻抗</a:t>
            </a:r>
            <a:r>
              <a:rPr kumimoji="1" lang="en-US" altLang="zh-CN" sz="2400" b="1">
                <a:solidFill>
                  <a:schemeClr val="accent2"/>
                </a:solidFill>
                <a:latin typeface="Times New Roman" panose="02020603050405020304" pitchFamily="18" charset="0"/>
              </a:rPr>
              <a:t>ρ</a:t>
            </a:r>
            <a:r>
              <a:rPr kumimoji="1" lang="zh-CN" altLang="en-US" sz="2400" b="1">
                <a:solidFill>
                  <a:schemeClr val="accent2"/>
                </a:solidFill>
                <a:latin typeface="Times New Roman" panose="02020603050405020304" pitchFamily="18" charset="0"/>
              </a:rPr>
              <a:t>与回路的电阻</a:t>
            </a:r>
            <a:r>
              <a:rPr kumimoji="1" lang="en-US" altLang="zh-CN" sz="2400" b="1">
                <a:solidFill>
                  <a:schemeClr val="accent2"/>
                </a:solidFill>
                <a:latin typeface="Times New Roman" panose="02020603050405020304" pitchFamily="18" charset="0"/>
              </a:rPr>
              <a:t>r</a:t>
            </a:r>
            <a:r>
              <a:rPr kumimoji="1" lang="zh-CN" altLang="en-US" sz="2400" b="1">
                <a:solidFill>
                  <a:schemeClr val="accent2"/>
                </a:solidFill>
                <a:latin typeface="Times New Roman" panose="02020603050405020304" pitchFamily="18" charset="0"/>
              </a:rPr>
              <a:t>的比值</a:t>
            </a:r>
            <a:r>
              <a:rPr kumimoji="1" lang="zh-CN" altLang="en-US" sz="2400" b="1">
                <a:latin typeface="Times New Roman" panose="02020603050405020304" pitchFamily="18" charset="0"/>
              </a:rPr>
              <a:t>来表征谐振电路的性质</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此比值称为串联谐振电路的</a:t>
            </a:r>
            <a:r>
              <a:rPr kumimoji="1" lang="zh-CN" altLang="en-US" sz="2400" b="1">
                <a:solidFill>
                  <a:srgbClr val="FF3300"/>
                </a:solidFill>
                <a:latin typeface="Times New Roman" panose="02020603050405020304" pitchFamily="18" charset="0"/>
              </a:rPr>
              <a:t>品质因数</a:t>
            </a:r>
            <a:r>
              <a:rPr kumimoji="1" lang="zh-CN" altLang="en-US" sz="2400" b="1">
                <a:latin typeface="Times New Roman" panose="02020603050405020304" pitchFamily="18" charset="0"/>
              </a:rPr>
              <a:t>用</a:t>
            </a:r>
            <a:r>
              <a:rPr kumimoji="1" lang="en-US" altLang="zh-CN" sz="2400" b="1">
                <a:solidFill>
                  <a:srgbClr val="FF3300"/>
                </a:solidFill>
                <a:latin typeface="Times New Roman" panose="02020603050405020304" pitchFamily="18" charset="0"/>
              </a:rPr>
              <a:t>Q</a:t>
            </a:r>
            <a:r>
              <a:rPr kumimoji="1" lang="zh-CN" altLang="en-US" sz="2400" b="1">
                <a:latin typeface="Times New Roman" panose="02020603050405020304" pitchFamily="18" charset="0"/>
              </a:rPr>
              <a:t>表示</a:t>
            </a:r>
            <a:r>
              <a:rPr kumimoji="1" lang="zh-CN" altLang="en-US" sz="2400" b="1">
                <a:solidFill>
                  <a:srgbClr val="FF3399"/>
                </a:solidFill>
                <a:latin typeface="Times New Roman" panose="02020603050405020304" pitchFamily="18" charset="0"/>
              </a:rPr>
              <a:t>（品质因数和无功功率符号相同， 注意不要混淆）</a:t>
            </a:r>
            <a:r>
              <a:rPr kumimoji="1" lang="zh-CN" altLang="en-US" sz="2400" b="1">
                <a:latin typeface="Times New Roman" panose="02020603050405020304" pitchFamily="18" charset="0"/>
              </a:rPr>
              <a:t>。即：</a:t>
            </a:r>
            <a:r>
              <a:rPr kumimoji="1" lang="zh-CN" altLang="en-US" sz="2400">
                <a:latin typeface="Times New Roman" panose="02020603050405020304" pitchFamily="18" charset="0"/>
              </a:rPr>
              <a:t></a:t>
            </a:r>
          </a:p>
          <a:p>
            <a:pPr algn="just" eaLnBrk="1" hangingPunct="1">
              <a:lnSpc>
                <a:spcPct val="110000"/>
              </a:lnSpc>
              <a:spcBef>
                <a:spcPct val="50000"/>
              </a:spcBef>
            </a:pPr>
            <a:endParaRPr kumimoji="1" lang="zh-CN" altLang="en-US" sz="2400">
              <a:latin typeface="Times New Roman" panose="02020603050405020304" pitchFamily="18" charset="0"/>
            </a:endParaRPr>
          </a:p>
          <a:p>
            <a:pPr algn="just" eaLnBrk="1" hangingPunct="1">
              <a:lnSpc>
                <a:spcPct val="110000"/>
              </a:lnSpc>
              <a:spcBef>
                <a:spcPct val="50000"/>
              </a:spcBef>
            </a:pPr>
            <a:endParaRPr kumimoji="1" lang="zh-CN" altLang="en-US" sz="2400">
              <a:latin typeface="Times New Roman" panose="02020603050405020304" pitchFamily="18" charset="0"/>
            </a:endParaRPr>
          </a:p>
          <a:p>
            <a:pPr algn="just" eaLnBrk="1" hangingPunct="1">
              <a:lnSpc>
                <a:spcPct val="110000"/>
              </a:lnSpc>
              <a:spcBef>
                <a:spcPct val="50000"/>
              </a:spcBef>
            </a:pPr>
            <a:endParaRPr kumimoji="1" lang="zh-CN" altLang="en-US" sz="2400">
              <a:latin typeface="Times New Roman" panose="02020603050405020304" pitchFamily="18" charset="0"/>
            </a:endParaRPr>
          </a:p>
          <a:p>
            <a:pPr algn="just" eaLnBrk="1" hangingPunct="1">
              <a:lnSpc>
                <a:spcPct val="110000"/>
              </a:lnSpc>
              <a:spcBef>
                <a:spcPct val="50000"/>
              </a:spcBef>
            </a:pPr>
            <a:r>
              <a:rPr kumimoji="1" lang="zh-CN" altLang="en-US" sz="2400">
                <a:latin typeface="Times New Roman" panose="02020603050405020304" pitchFamily="18" charset="0"/>
              </a:rPr>
              <a:t>    </a:t>
            </a:r>
            <a:r>
              <a:rPr kumimoji="1" lang="zh-CN" altLang="en-US" sz="2400" b="1">
                <a:solidFill>
                  <a:schemeClr val="accent2"/>
                </a:solidFill>
                <a:latin typeface="Times New Roman" panose="02020603050405020304" pitchFamily="18" charset="0"/>
              </a:rPr>
              <a:t>它是一个无量纲的量。</a:t>
            </a:r>
            <a:r>
              <a:rPr kumimoji="1" lang="zh-CN" altLang="en-US" sz="2400">
                <a:latin typeface="Times New Roman" panose="02020603050405020304" pitchFamily="18" charset="0"/>
              </a:rPr>
              <a:t></a:t>
            </a:r>
          </a:p>
        </p:txBody>
      </p:sp>
      <p:graphicFrame>
        <p:nvGraphicFramePr>
          <p:cNvPr id="278533" name="Object 5"/>
          <p:cNvGraphicFramePr>
            <a:graphicFrameLocks noChangeAspect="1"/>
          </p:cNvGraphicFramePr>
          <p:nvPr/>
        </p:nvGraphicFramePr>
        <p:xfrm>
          <a:off x="2411413" y="3924300"/>
          <a:ext cx="4500562" cy="1155700"/>
        </p:xfrm>
        <a:graphic>
          <a:graphicData uri="http://schemas.openxmlformats.org/presentationml/2006/ole">
            <mc:AlternateContent xmlns:mc="http://schemas.openxmlformats.org/markup-compatibility/2006">
              <mc:Choice xmlns:v="urn:schemas-microsoft-com:vml" Requires="v">
                <p:oleObj spid="_x0000_s278549" name="Equation" r:id="rId3" imgW="1828800" imgH="469800" progId="Equation.DSMT4">
                  <p:embed/>
                </p:oleObj>
              </mc:Choice>
              <mc:Fallback>
                <p:oleObj name="Equation" r:id="rId3" imgW="182880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924300"/>
                        <a:ext cx="4500562"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graphicFrame>
        <p:nvGraphicFramePr>
          <p:cNvPr id="279556" name="Object 4"/>
          <p:cNvGraphicFramePr>
            <a:graphicFrameLocks noChangeAspect="1"/>
          </p:cNvGraphicFramePr>
          <p:nvPr/>
        </p:nvGraphicFramePr>
        <p:xfrm>
          <a:off x="3252788" y="914400"/>
          <a:ext cx="2022475" cy="1028700"/>
        </p:xfrm>
        <a:graphic>
          <a:graphicData uri="http://schemas.openxmlformats.org/presentationml/2006/ole">
            <mc:AlternateContent xmlns:mc="http://schemas.openxmlformats.org/markup-compatibility/2006">
              <mc:Choice xmlns:v="urn:schemas-microsoft-com:vml" Requires="v">
                <p:oleObj spid="_x0000_s279592" name="Equation" r:id="rId3" imgW="825480" imgH="419040" progId="Equation.DSMT4">
                  <p:embed/>
                </p:oleObj>
              </mc:Choice>
              <mc:Fallback>
                <p:oleObj name="Equation" r:id="rId3" imgW="82548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788" y="914400"/>
                        <a:ext cx="2022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9557" name="Text Box 5"/>
          <p:cNvSpPr txBox="1">
            <a:spLocks noChangeArrowheads="1"/>
          </p:cNvSpPr>
          <p:nvPr/>
        </p:nvSpPr>
        <p:spPr bwMode="auto">
          <a:xfrm>
            <a:off x="919163" y="2159000"/>
            <a:ext cx="8610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此时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电流</a:t>
            </a:r>
            <a:r>
              <a:rPr kumimoji="1" lang="en-US" altLang="zh-CN" sz="2400" b="1">
                <a:latin typeface="Times New Roman" panose="02020603050405020304" pitchFamily="18" charset="0"/>
                <a:cs typeface="Times New Roman" panose="02020603050405020304" pitchFamily="18" charset="0"/>
              </a:rPr>
              <a:t>I</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与 </a:t>
            </a:r>
            <a:r>
              <a:rPr kumimoji="1" lang="en-US" altLang="zh-CN" sz="2400" b="1">
                <a:latin typeface="Times New Roman" panose="02020603050405020304" pitchFamily="18" charset="0"/>
                <a:cs typeface="Times New Roman" panose="02020603050405020304" pitchFamily="18" charset="0"/>
              </a:rPr>
              <a:t>U</a:t>
            </a:r>
            <a:r>
              <a:rPr kumimoji="1" lang="en-US" altLang="zh-CN" sz="2400" b="1" baseline="-25000">
                <a:latin typeface="Times New Roman" panose="02020603050405020304" pitchFamily="18" charset="0"/>
                <a:cs typeface="Times New Roman" panose="02020603050405020304" pitchFamily="18" charset="0"/>
              </a:rPr>
              <a:t>S</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同相</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并且</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达到最大值。 </a:t>
            </a:r>
          </a:p>
          <a:p>
            <a:pPr algn="l" eaLnBrk="1" hangingPunct="1">
              <a:lnSpc>
                <a:spcPct val="100000"/>
              </a:lnSpc>
              <a:spcBef>
                <a:spcPct val="50000"/>
              </a:spcBef>
            </a:pPr>
            <a:r>
              <a:rPr kumimoji="1" lang="zh-CN" altLang="en-US" sz="2400" b="1">
                <a:latin typeface="Times New Roman" panose="02020603050405020304" pitchFamily="18" charset="0"/>
              </a:rPr>
              <a:t> 谐振时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各元件电压分别为</a:t>
            </a:r>
            <a:r>
              <a:rPr kumimoji="1" lang="zh-CN" altLang="en-US" sz="2400">
                <a:latin typeface="Times New Roman" panose="02020603050405020304" pitchFamily="18" charset="0"/>
              </a:rPr>
              <a:t> </a:t>
            </a:r>
          </a:p>
        </p:txBody>
      </p:sp>
      <p:sp>
        <p:nvSpPr>
          <p:cNvPr id="279559" name="Rectangle 7"/>
          <p:cNvSpPr>
            <a:spLocks noChangeArrowheads="1"/>
          </p:cNvSpPr>
          <p:nvPr/>
        </p:nvSpPr>
        <p:spPr bwMode="auto">
          <a:xfrm>
            <a:off x="971550" y="1133475"/>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0"/>
              </a:spcBef>
            </a:pPr>
            <a:r>
              <a:rPr kumimoji="1" lang="zh-CN" altLang="en-US" sz="2400" b="1">
                <a:solidFill>
                  <a:srgbClr val="3333CC"/>
                </a:solidFill>
                <a:latin typeface="Times New Roman" panose="02020603050405020304" pitchFamily="18" charset="0"/>
              </a:rPr>
              <a:t>谐振时：</a:t>
            </a:r>
          </a:p>
        </p:txBody>
      </p:sp>
      <p:graphicFrame>
        <p:nvGraphicFramePr>
          <p:cNvPr id="279560" name="Object 8"/>
          <p:cNvGraphicFramePr>
            <a:graphicFrameLocks noGrp="1" noChangeAspect="1"/>
          </p:cNvGraphicFramePr>
          <p:nvPr>
            <p:ph idx="1"/>
          </p:nvPr>
        </p:nvGraphicFramePr>
        <p:xfrm>
          <a:off x="2276475" y="3249613"/>
          <a:ext cx="5445125" cy="2847975"/>
        </p:xfrm>
        <a:graphic>
          <a:graphicData uri="http://schemas.openxmlformats.org/presentationml/2006/ole">
            <mc:AlternateContent xmlns:mc="http://schemas.openxmlformats.org/markup-compatibility/2006">
              <mc:Choice xmlns:v="urn:schemas-microsoft-com:vml" Requires="v">
                <p:oleObj spid="_x0000_s279593" name="Equation" r:id="rId5" imgW="2476440" imgH="1295280" progId="Equation.DSMT4">
                  <p:embed/>
                </p:oleObj>
              </mc:Choice>
              <mc:Fallback>
                <p:oleObj name="Equation" r:id="rId5" imgW="2476440" imgH="12952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6475" y="3249613"/>
                        <a:ext cx="5445125"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81604" name="Text Box 4"/>
          <p:cNvSpPr txBox="1">
            <a:spLocks noChangeArrowheads="1"/>
          </p:cNvSpPr>
          <p:nvPr/>
        </p:nvSpPr>
        <p:spPr bwMode="auto">
          <a:xfrm>
            <a:off x="1014413" y="1017588"/>
            <a:ext cx="7697787" cy="502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可见</a:t>
            </a:r>
            <a:r>
              <a:rPr kumimoji="1" lang="en-US" altLang="zh-CN" sz="2400" b="1">
                <a:latin typeface="Times New Roman" panose="02020603050405020304" pitchFamily="18" charset="0"/>
              </a:rPr>
              <a:t>, </a:t>
            </a:r>
            <a:r>
              <a:rPr kumimoji="1" lang="zh-CN" altLang="en-US" sz="2400" b="1">
                <a:solidFill>
                  <a:schemeClr val="accent2"/>
                </a:solidFill>
                <a:latin typeface="Times New Roman" panose="02020603050405020304" pitchFamily="18" charset="0"/>
              </a:rPr>
              <a:t>谐振时</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电感电压和电容电压的模值相等</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均为激励电压的</a:t>
            </a:r>
            <a:r>
              <a:rPr kumimoji="1" lang="en-US" altLang="zh-CN" sz="2400" b="1">
                <a:solidFill>
                  <a:schemeClr val="accent2"/>
                </a:solidFill>
                <a:latin typeface="Times New Roman" panose="02020603050405020304" pitchFamily="18" charset="0"/>
              </a:rPr>
              <a:t>Q</a:t>
            </a:r>
            <a:r>
              <a:rPr kumimoji="1" lang="zh-CN" altLang="en-US" sz="2400" b="1">
                <a:solidFill>
                  <a:schemeClr val="accent2"/>
                </a:solidFill>
                <a:latin typeface="Times New Roman" panose="02020603050405020304" pitchFamily="18" charset="0"/>
              </a:rPr>
              <a:t>倍</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即</a:t>
            </a:r>
            <a:r>
              <a:rPr kumimoji="1" lang="en-US" altLang="zh-CN" sz="2400" b="1">
                <a:solidFill>
                  <a:schemeClr val="accent2"/>
                </a:solidFill>
                <a:latin typeface="Times New Roman" panose="02020603050405020304" pitchFamily="18" charset="0"/>
              </a:rPr>
              <a:t>U</a:t>
            </a:r>
            <a:r>
              <a:rPr kumimoji="1" lang="en-US" altLang="zh-CN" sz="2400" b="1" baseline="-25000">
                <a:solidFill>
                  <a:schemeClr val="accent2"/>
                </a:solidFill>
                <a:latin typeface="Times New Roman" panose="02020603050405020304" pitchFamily="18" charset="0"/>
              </a:rPr>
              <a:t>L0</a:t>
            </a:r>
            <a:r>
              <a:rPr kumimoji="1" lang="en-US" altLang="zh-CN" sz="2400" b="1">
                <a:solidFill>
                  <a:schemeClr val="accent2"/>
                </a:solidFill>
                <a:latin typeface="Times New Roman" panose="02020603050405020304" pitchFamily="18" charset="0"/>
              </a:rPr>
              <a:t> = U</a:t>
            </a:r>
            <a:r>
              <a:rPr kumimoji="1" lang="en-US" altLang="zh-CN" sz="2400" b="1" baseline="-25000">
                <a:solidFill>
                  <a:schemeClr val="accent2"/>
                </a:solidFill>
                <a:latin typeface="Times New Roman" panose="02020603050405020304" pitchFamily="18" charset="0"/>
              </a:rPr>
              <a:t>C0</a:t>
            </a:r>
            <a:r>
              <a:rPr kumimoji="1" lang="en-US" altLang="zh-CN" sz="2400" b="1">
                <a:solidFill>
                  <a:schemeClr val="accent2"/>
                </a:solidFill>
                <a:latin typeface="Times New Roman" panose="02020603050405020304" pitchFamily="18" charset="0"/>
              </a:rPr>
              <a:t>  = QU</a:t>
            </a:r>
            <a:r>
              <a:rPr kumimoji="1" lang="en-US" altLang="zh-CN" sz="2400" b="1" baseline="-25000">
                <a:solidFill>
                  <a:schemeClr val="accent2"/>
                </a:solidFill>
                <a:latin typeface="Times New Roman" panose="02020603050405020304" pitchFamily="18" charset="0"/>
              </a:rPr>
              <a:t>S</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但相位相反，故相互抵消。</a:t>
            </a:r>
            <a:r>
              <a:rPr kumimoji="1" lang="zh-CN" altLang="en-US" sz="2400" b="1">
                <a:latin typeface="Times New Roman" panose="02020603050405020304" pitchFamily="18" charset="0"/>
              </a:rPr>
              <a:t> 这时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激励电压</a:t>
            </a:r>
            <a:r>
              <a:rPr kumimoji="1" lang="en-US" altLang="zh-CN" sz="2400" b="1">
                <a:latin typeface="Times New Roman" panose="02020603050405020304" pitchFamily="18" charset="0"/>
              </a:rPr>
              <a:t>U</a:t>
            </a:r>
            <a:r>
              <a:rPr kumimoji="1" lang="en-US" altLang="zh-CN" sz="2400" b="1" baseline="-25000">
                <a:latin typeface="Times New Roman" panose="02020603050405020304" pitchFamily="18" charset="0"/>
              </a:rPr>
              <a:t>S</a:t>
            </a:r>
            <a:r>
              <a:rPr kumimoji="1" lang="zh-CN" altLang="en-US" sz="2400" b="1">
                <a:latin typeface="Times New Roman" panose="02020603050405020304" pitchFamily="18" charset="0"/>
              </a:rPr>
              <a:t>全部加到电阻</a:t>
            </a:r>
            <a:r>
              <a:rPr kumimoji="1" lang="en-US" altLang="zh-CN" sz="2400" b="1">
                <a:latin typeface="Times New Roman" panose="02020603050405020304" pitchFamily="18" charset="0"/>
              </a:rPr>
              <a:t>r</a:t>
            </a:r>
            <a:r>
              <a:rPr kumimoji="1" lang="zh-CN" altLang="en-US" sz="2400" b="1">
                <a:latin typeface="Times New Roman" panose="02020603050405020304" pitchFamily="18" charset="0"/>
              </a:rPr>
              <a:t>上</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电阻电压</a:t>
            </a:r>
            <a:r>
              <a:rPr kumimoji="1" lang="en-US" altLang="zh-CN" sz="2400" b="1">
                <a:latin typeface="Times New Roman" panose="02020603050405020304" pitchFamily="18" charset="0"/>
              </a:rPr>
              <a:t>Ur</a:t>
            </a:r>
            <a:r>
              <a:rPr kumimoji="1" lang="zh-CN" altLang="en-US" sz="2400" b="1">
                <a:latin typeface="Times New Roman" panose="02020603050405020304" pitchFamily="18" charset="0"/>
              </a:rPr>
              <a:t>达到最大值。实际中的串联谐振电路</a:t>
            </a:r>
            <a:r>
              <a:rPr kumimoji="1" lang="en-US" altLang="zh-CN" sz="2400" b="1">
                <a:latin typeface="Times New Roman" panose="02020603050405020304" pitchFamily="18" charset="0"/>
              </a:rPr>
              <a:t>, </a:t>
            </a:r>
            <a:r>
              <a:rPr kumimoji="1" lang="zh-CN" altLang="en-US" sz="2400" b="1">
                <a:solidFill>
                  <a:srgbClr val="FF3399"/>
                </a:solidFill>
                <a:latin typeface="Times New Roman" panose="02020603050405020304" pitchFamily="18" charset="0"/>
              </a:rPr>
              <a:t>通常</a:t>
            </a:r>
            <a:r>
              <a:rPr kumimoji="1" lang="en-US" altLang="zh-CN" sz="2400" b="1">
                <a:solidFill>
                  <a:srgbClr val="FF3399"/>
                </a:solidFill>
                <a:latin typeface="Times New Roman" panose="02020603050405020304" pitchFamily="18" charset="0"/>
              </a:rPr>
              <a:t>Q</a:t>
            </a:r>
            <a:r>
              <a:rPr kumimoji="1" lang="zh-CN" altLang="en-US" sz="2400" b="1">
                <a:solidFill>
                  <a:srgbClr val="FF3399"/>
                </a:solidFill>
                <a:latin typeface="Times New Roman" panose="02020603050405020304" pitchFamily="18" charset="0"/>
              </a:rPr>
              <a:t>值可达几十到几百。</a:t>
            </a:r>
            <a:r>
              <a:rPr kumimoji="1" lang="zh-CN" altLang="en-US" sz="2400" b="1">
                <a:latin typeface="Times New Roman" panose="02020603050405020304" pitchFamily="18" charset="0"/>
              </a:rPr>
              <a:t> 因此谐振时电感和电容上的电压值可达激励电压的几十到几百倍</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所以</a:t>
            </a:r>
            <a:r>
              <a:rPr kumimoji="1" lang="en-US" altLang="zh-CN" sz="2400" b="1">
                <a:latin typeface="Times New Roman" panose="02020603050405020304" pitchFamily="18" charset="0"/>
              </a:rPr>
              <a:t>, </a:t>
            </a:r>
            <a:r>
              <a:rPr kumimoji="1" lang="zh-CN" altLang="en-US" sz="2400" b="1">
                <a:solidFill>
                  <a:srgbClr val="FF3399"/>
                </a:solidFill>
                <a:latin typeface="Times New Roman" panose="02020603050405020304" pitchFamily="18" charset="0"/>
              </a:rPr>
              <a:t>串联谐振又称</a:t>
            </a:r>
            <a:r>
              <a:rPr kumimoji="1" lang="zh-CN" altLang="en-US" sz="2400" b="1">
                <a:solidFill>
                  <a:srgbClr val="006600"/>
                </a:solidFill>
                <a:latin typeface="Times New Roman" panose="02020603050405020304" pitchFamily="18" charset="0"/>
              </a:rPr>
              <a:t>电压谐振</a:t>
            </a:r>
            <a:r>
              <a:rPr kumimoji="1" lang="zh-CN" altLang="en-US" sz="2400" b="1">
                <a:solidFill>
                  <a:srgbClr val="FF3399"/>
                </a:solidFill>
                <a:latin typeface="Times New Roman" panose="02020603050405020304" pitchFamily="18" charset="0"/>
              </a:rPr>
              <a:t>。</a:t>
            </a:r>
            <a:r>
              <a:rPr kumimoji="1" lang="zh-CN" altLang="en-US" sz="2400">
                <a:solidFill>
                  <a:srgbClr val="FF3399"/>
                </a:solidFill>
                <a:latin typeface="Times New Roman" panose="02020603050405020304" pitchFamily="18" charset="0"/>
              </a:rPr>
              <a:t>     </a:t>
            </a:r>
          </a:p>
          <a:p>
            <a:pPr algn="just" eaLnBrk="1" hangingPunct="1">
              <a:lnSpc>
                <a:spcPct val="130000"/>
              </a:lnSpc>
              <a:spcBef>
                <a:spcPct val="50000"/>
              </a:spcBef>
            </a:pPr>
            <a:r>
              <a:rPr kumimoji="1" lang="zh-CN" altLang="en-US" sz="2400">
                <a:solidFill>
                  <a:srgbClr val="FF3399"/>
                </a:solidFill>
                <a:latin typeface="Times New Roman" panose="02020603050405020304" pitchFamily="18" charset="0"/>
              </a:rPr>
              <a:t>    </a:t>
            </a:r>
            <a:r>
              <a:rPr kumimoji="1" lang="zh-CN" altLang="en-US" sz="2400" b="1">
                <a:latin typeface="Times New Roman" panose="02020603050405020304" pitchFamily="18" charset="0"/>
              </a:rPr>
              <a:t>在通信和电子技术中</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传输的电压信号很弱</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利用电压谐振现象可获得较高的电压</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但在电力工程中</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这种高压有时会使电容器或电感线圈的绝缘被击穿而造成损害</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因此常常要避免谐振情况或接近谐振情况的发生。</a:t>
            </a:r>
            <a:r>
              <a:rPr kumimoji="1" lang="zh-CN" altLang="en-US" sz="24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zh-CN" sz="2800" smtClean="0"/>
              <a:t>10.6 RLC</a:t>
            </a:r>
            <a:r>
              <a:rPr lang="zh-CN" altLang="en-US" sz="2800" smtClean="0"/>
              <a:t>电路的谐振</a:t>
            </a:r>
          </a:p>
        </p:txBody>
      </p:sp>
      <p:graphicFrame>
        <p:nvGraphicFramePr>
          <p:cNvPr id="282634" name="Object 10"/>
          <p:cNvGraphicFramePr>
            <a:graphicFrameLocks noGrp="1" noChangeAspect="1"/>
          </p:cNvGraphicFramePr>
          <p:nvPr>
            <p:ph sz="half" idx="1"/>
          </p:nvPr>
        </p:nvGraphicFramePr>
        <p:xfrm>
          <a:off x="4662488" y="638175"/>
          <a:ext cx="4481512" cy="2386013"/>
        </p:xfrm>
        <a:graphic>
          <a:graphicData uri="http://schemas.openxmlformats.org/presentationml/2006/ole">
            <mc:AlternateContent xmlns:mc="http://schemas.openxmlformats.org/markup-compatibility/2006">
              <mc:Choice xmlns:v="urn:schemas-microsoft-com:vml" Requires="v">
                <p:oleObj spid="_x0000_s282703" name="Visio" r:id="rId3" imgW="5176723" imgH="2707137" progId="Visio.Drawing.11">
                  <p:embed/>
                </p:oleObj>
              </mc:Choice>
              <mc:Fallback>
                <p:oleObj name="Visio" r:id="rId3" imgW="5176723" imgH="2707137"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488" y="638175"/>
                        <a:ext cx="4481512" cy="23860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7" name="Object 13"/>
          <p:cNvGraphicFramePr>
            <a:graphicFrameLocks noGrp="1" noChangeAspect="1"/>
          </p:cNvGraphicFramePr>
          <p:nvPr>
            <p:ph sz="quarter" idx="2"/>
          </p:nvPr>
        </p:nvGraphicFramePr>
        <p:xfrm>
          <a:off x="2773363" y="5589588"/>
          <a:ext cx="3284537" cy="827087"/>
        </p:xfrm>
        <a:graphic>
          <a:graphicData uri="http://schemas.openxmlformats.org/presentationml/2006/ole">
            <mc:AlternateContent xmlns:mc="http://schemas.openxmlformats.org/markup-compatibility/2006">
              <mc:Choice xmlns:v="urn:schemas-microsoft-com:vml" Requires="v">
                <p:oleObj spid="_x0000_s282704" name="Equation" r:id="rId5" imgW="1562040" imgH="393480" progId="Equation.DSMT4">
                  <p:embed/>
                </p:oleObj>
              </mc:Choice>
              <mc:Fallback>
                <p:oleObj name="Equation" r:id="rId5" imgW="1562040" imgH="3934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3363" y="5589588"/>
                        <a:ext cx="3284537"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2628" name="Text Box 4"/>
          <p:cNvSpPr txBox="1">
            <a:spLocks noChangeArrowheads="1"/>
          </p:cNvSpPr>
          <p:nvPr/>
        </p:nvSpPr>
        <p:spPr bwMode="auto">
          <a:xfrm>
            <a:off x="784225" y="638175"/>
            <a:ext cx="347345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en-US" altLang="zh-CN" sz="2800" b="1">
                <a:solidFill>
                  <a:srgbClr val="3333CC"/>
                </a:solidFill>
                <a:latin typeface="Times New Roman" panose="02020603050405020304" pitchFamily="18" charset="0"/>
              </a:rPr>
              <a:t>2</a:t>
            </a:r>
            <a:r>
              <a:rPr kumimoji="1" lang="zh-CN" altLang="en-US" sz="2800" b="1">
                <a:solidFill>
                  <a:srgbClr val="3333CC"/>
                </a:solidFill>
                <a:latin typeface="Times New Roman" panose="02020603050405020304" pitchFamily="18" charset="0"/>
              </a:rPr>
              <a:t>、 频率响应</a:t>
            </a:r>
            <a:r>
              <a:rPr kumimoji="1" lang="zh-CN" altLang="en-US" sz="2400" b="1">
                <a:latin typeface="Times New Roman" panose="02020603050405020304" pitchFamily="18" charset="0"/>
              </a:rPr>
              <a:t></a:t>
            </a:r>
          </a:p>
          <a:p>
            <a:pPr algn="just" eaLnBrk="1" hangingPunct="1">
              <a:lnSpc>
                <a:spcPct val="12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输出电压可以取自电容、电感或电阻，这里进一步研究串联谐振电路的频率特性。</a:t>
            </a:r>
            <a:r>
              <a:rPr kumimoji="1" lang="zh-CN" altLang="en-US" sz="2400">
                <a:latin typeface="Times New Roman" panose="02020603050405020304" pitchFamily="18" charset="0"/>
              </a:rPr>
              <a:t>  </a:t>
            </a:r>
          </a:p>
        </p:txBody>
      </p:sp>
      <p:graphicFrame>
        <p:nvGraphicFramePr>
          <p:cNvPr id="282636" name="Object 12"/>
          <p:cNvGraphicFramePr>
            <a:graphicFrameLocks noChangeAspect="1"/>
          </p:cNvGraphicFramePr>
          <p:nvPr/>
        </p:nvGraphicFramePr>
        <p:xfrm>
          <a:off x="1916113" y="3114675"/>
          <a:ext cx="5986462" cy="1336675"/>
        </p:xfrm>
        <a:graphic>
          <a:graphicData uri="http://schemas.openxmlformats.org/presentationml/2006/ole">
            <mc:AlternateContent xmlns:mc="http://schemas.openxmlformats.org/markup-compatibility/2006">
              <mc:Choice xmlns:v="urn:schemas-microsoft-com:vml" Requires="v">
                <p:oleObj spid="_x0000_s282705" name="Equation" r:id="rId7" imgW="2844720" imgH="634680" progId="Equation.DSMT4">
                  <p:embed/>
                </p:oleObj>
              </mc:Choice>
              <mc:Fallback>
                <p:oleObj name="Equation" r:id="rId7" imgW="2844720" imgH="6346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6113" y="3114675"/>
                        <a:ext cx="5986462"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9" name="Object 15"/>
          <p:cNvGraphicFramePr>
            <a:graphicFrameLocks noGrp="1" noChangeAspect="1"/>
          </p:cNvGraphicFramePr>
          <p:nvPr>
            <p:ph sz="quarter" idx="3"/>
          </p:nvPr>
        </p:nvGraphicFramePr>
        <p:xfrm>
          <a:off x="2781300" y="4508500"/>
          <a:ext cx="3770313" cy="954088"/>
        </p:xfrm>
        <a:graphic>
          <a:graphicData uri="http://schemas.openxmlformats.org/presentationml/2006/ole">
            <mc:AlternateContent xmlns:mc="http://schemas.openxmlformats.org/markup-compatibility/2006">
              <mc:Choice xmlns:v="urn:schemas-microsoft-com:vml" Requires="v">
                <p:oleObj spid="_x0000_s282706" name="Equation" r:id="rId9" imgW="1854000" imgH="469800" progId="Equation.DSMT4">
                  <p:embed/>
                </p:oleObj>
              </mc:Choice>
              <mc:Fallback>
                <p:oleObj name="Equation" r:id="rId9" imgW="1854000" imgH="4698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1300" y="4508500"/>
                        <a:ext cx="3770313"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2636"/>
                                        </p:tgtEl>
                                        <p:attrNameLst>
                                          <p:attrName>style.visibility</p:attrName>
                                        </p:attrNameLst>
                                      </p:cBhvr>
                                      <p:to>
                                        <p:strVal val="visible"/>
                                      </p:to>
                                    </p:set>
                                    <p:anim calcmode="lin" valueType="num">
                                      <p:cBhvr additive="base">
                                        <p:cTn id="7" dur="500" fill="hold"/>
                                        <p:tgtEl>
                                          <p:spTgt spid="282636"/>
                                        </p:tgtEl>
                                        <p:attrNameLst>
                                          <p:attrName>ppt_x</p:attrName>
                                        </p:attrNameLst>
                                      </p:cBhvr>
                                      <p:tavLst>
                                        <p:tav tm="0">
                                          <p:val>
                                            <p:strVal val="0-#ppt_w/2"/>
                                          </p:val>
                                        </p:tav>
                                        <p:tav tm="100000">
                                          <p:val>
                                            <p:strVal val="#ppt_x"/>
                                          </p:val>
                                        </p:tav>
                                      </p:tavLst>
                                    </p:anim>
                                    <p:anim calcmode="lin" valueType="num">
                                      <p:cBhvr additive="base">
                                        <p:cTn id="8" dur="500" fill="hold"/>
                                        <p:tgtEl>
                                          <p:spTgt spid="2826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2639"/>
                                        </p:tgtEl>
                                        <p:attrNameLst>
                                          <p:attrName>style.visibility</p:attrName>
                                        </p:attrNameLst>
                                      </p:cBhvr>
                                      <p:to>
                                        <p:strVal val="visible"/>
                                      </p:to>
                                    </p:set>
                                    <p:anim calcmode="lin" valueType="num">
                                      <p:cBhvr additive="base">
                                        <p:cTn id="13" dur="500" fill="hold"/>
                                        <p:tgtEl>
                                          <p:spTgt spid="282639"/>
                                        </p:tgtEl>
                                        <p:attrNameLst>
                                          <p:attrName>ppt_x</p:attrName>
                                        </p:attrNameLst>
                                      </p:cBhvr>
                                      <p:tavLst>
                                        <p:tav tm="0">
                                          <p:val>
                                            <p:strVal val="0-#ppt_w/2"/>
                                          </p:val>
                                        </p:tav>
                                        <p:tav tm="100000">
                                          <p:val>
                                            <p:strVal val="#ppt_x"/>
                                          </p:val>
                                        </p:tav>
                                      </p:tavLst>
                                    </p:anim>
                                    <p:anim calcmode="lin" valueType="num">
                                      <p:cBhvr additive="base">
                                        <p:cTn id="14" dur="500" fill="hold"/>
                                        <p:tgtEl>
                                          <p:spTgt spid="28263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282637"/>
                                        </p:tgtEl>
                                        <p:attrNameLst>
                                          <p:attrName>style.visibility</p:attrName>
                                        </p:attrNameLst>
                                      </p:cBhvr>
                                      <p:to>
                                        <p:strVal val="visible"/>
                                      </p:to>
                                    </p:set>
                                    <p:anim calcmode="lin" valueType="num">
                                      <p:cBhvr additive="base">
                                        <p:cTn id="18" dur="500" fill="hold"/>
                                        <p:tgtEl>
                                          <p:spTgt spid="282637"/>
                                        </p:tgtEl>
                                        <p:attrNameLst>
                                          <p:attrName>ppt_x</p:attrName>
                                        </p:attrNameLst>
                                      </p:cBhvr>
                                      <p:tavLst>
                                        <p:tav tm="0">
                                          <p:val>
                                            <p:strVal val="0-#ppt_w/2"/>
                                          </p:val>
                                        </p:tav>
                                        <p:tav tm="100000">
                                          <p:val>
                                            <p:strVal val="#ppt_x"/>
                                          </p:val>
                                        </p:tav>
                                      </p:tavLst>
                                    </p:anim>
                                    <p:anim calcmode="lin" valueType="num">
                                      <p:cBhvr additive="base">
                                        <p:cTn id="19" dur="500" fill="hold"/>
                                        <p:tgtEl>
                                          <p:spTgt spid="282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87749" name="Text Box 5"/>
          <p:cNvSpPr txBox="1">
            <a:spLocks noChangeArrowheads="1"/>
          </p:cNvSpPr>
          <p:nvPr/>
        </p:nvSpPr>
        <p:spPr bwMode="auto">
          <a:xfrm>
            <a:off x="836613" y="4992688"/>
            <a:ext cx="8216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下降到最大值的</a:t>
            </a:r>
            <a:r>
              <a:rPr kumimoji="1" lang="en-US" altLang="zh-CN" sz="2400" b="1">
                <a:latin typeface="Times New Roman" panose="02020603050405020304" pitchFamily="18" charset="0"/>
              </a:rPr>
              <a:t>70.7%</a:t>
            </a:r>
            <a:r>
              <a:rPr kumimoji="1" lang="zh-CN" altLang="en-US" sz="2400" b="1">
                <a:latin typeface="Times New Roman" panose="02020603050405020304" pitchFamily="18" charset="0"/>
              </a:rPr>
              <a:t>时，两个频率点称为</a:t>
            </a:r>
            <a:r>
              <a:rPr kumimoji="1" lang="zh-CN" altLang="en-US" sz="2400" b="1">
                <a:solidFill>
                  <a:schemeClr val="accent2"/>
                </a:solidFill>
                <a:latin typeface="Times New Roman" panose="02020603050405020304" pitchFamily="18" charset="0"/>
              </a:rPr>
              <a:t>上半频率点</a:t>
            </a:r>
            <a:r>
              <a:rPr kumimoji="1" lang="zh-CN" altLang="en-US" sz="2400" b="1">
                <a:solidFill>
                  <a:schemeClr val="accent2"/>
                </a:solidFill>
                <a:latin typeface="Times New Roman" panose="02020603050405020304" pitchFamily="18" charset="0"/>
                <a:sym typeface="Symbol" panose="05050102010706020507" pitchFamily="18" charset="2"/>
              </a:rPr>
              <a:t></a:t>
            </a:r>
            <a:r>
              <a:rPr kumimoji="1" lang="en-US" altLang="zh-CN" sz="2400" b="1" baseline="-25000">
                <a:solidFill>
                  <a:schemeClr val="accent2"/>
                </a:solidFill>
                <a:latin typeface="Times New Roman" panose="02020603050405020304" pitchFamily="18" charset="0"/>
                <a:sym typeface="Symbol" panose="05050102010706020507" pitchFamily="18" charset="2"/>
              </a:rPr>
              <a:t>1</a:t>
            </a:r>
            <a:r>
              <a:rPr kumimoji="1" lang="zh-CN" altLang="en-US" sz="2400" b="1">
                <a:latin typeface="Times New Roman" panose="02020603050405020304" pitchFamily="18" charset="0"/>
              </a:rPr>
              <a:t>和</a:t>
            </a:r>
            <a:r>
              <a:rPr kumimoji="1" lang="zh-CN" altLang="en-US" sz="2400" b="1">
                <a:solidFill>
                  <a:srgbClr val="FF3399"/>
                </a:solidFill>
                <a:latin typeface="Times New Roman" panose="02020603050405020304" pitchFamily="18" charset="0"/>
              </a:rPr>
              <a:t>下半频率点</a:t>
            </a:r>
            <a:r>
              <a:rPr kumimoji="1" lang="zh-CN" altLang="en-US" sz="2400" b="1">
                <a:solidFill>
                  <a:srgbClr val="FF3399"/>
                </a:solidFill>
                <a:latin typeface="Times New Roman" panose="02020603050405020304" pitchFamily="18" charset="0"/>
                <a:sym typeface="Symbol" panose="05050102010706020507" pitchFamily="18" charset="2"/>
              </a:rPr>
              <a:t></a:t>
            </a:r>
            <a:r>
              <a:rPr kumimoji="1" lang="en-US" altLang="zh-CN" sz="2400" b="1" baseline="-25000">
                <a:solidFill>
                  <a:srgbClr val="FF3399"/>
                </a:solidFill>
                <a:latin typeface="Times New Roman" panose="02020603050405020304" pitchFamily="18" charset="0"/>
                <a:sym typeface="Symbol" panose="05050102010706020507" pitchFamily="18" charset="2"/>
              </a:rPr>
              <a:t>2</a:t>
            </a:r>
            <a:r>
              <a:rPr kumimoji="1" lang="zh-CN" altLang="en-US" sz="2400" b="1">
                <a:latin typeface="Times New Roman" panose="02020603050405020304" pitchFamily="18" charset="0"/>
                <a:sym typeface="Symbol" panose="05050102010706020507" pitchFamily="18" charset="2"/>
              </a:rPr>
              <a:t>，定义</a:t>
            </a:r>
            <a:r>
              <a:rPr kumimoji="1" lang="zh-CN" altLang="en-US" sz="2400" b="1">
                <a:solidFill>
                  <a:srgbClr val="006600"/>
                </a:solidFill>
                <a:latin typeface="Times New Roman" panose="02020603050405020304" pitchFamily="18" charset="0"/>
                <a:sym typeface="Symbol" panose="05050102010706020507" pitchFamily="18" charset="2"/>
              </a:rPr>
              <a:t>通频带</a:t>
            </a:r>
            <a:r>
              <a:rPr kumimoji="1" lang="en-US" altLang="zh-CN" sz="2400" b="1">
                <a:solidFill>
                  <a:srgbClr val="006600"/>
                </a:solidFill>
                <a:latin typeface="Times New Roman" panose="02020603050405020304" pitchFamily="18" charset="0"/>
                <a:sym typeface="Symbol" panose="05050102010706020507" pitchFamily="18" charset="2"/>
              </a:rPr>
              <a:t>BW= </a:t>
            </a:r>
            <a:r>
              <a:rPr kumimoji="1" lang="en-US" altLang="zh-CN" sz="2400" b="1" baseline="-25000">
                <a:solidFill>
                  <a:srgbClr val="006600"/>
                </a:solidFill>
                <a:latin typeface="Times New Roman" panose="02020603050405020304" pitchFamily="18" charset="0"/>
                <a:sym typeface="Symbol" panose="05050102010706020507" pitchFamily="18" charset="2"/>
              </a:rPr>
              <a:t>2</a:t>
            </a:r>
            <a:r>
              <a:rPr kumimoji="1" lang="en-US" altLang="zh-CN" sz="2400" b="1">
                <a:solidFill>
                  <a:srgbClr val="006600"/>
                </a:solidFill>
                <a:latin typeface="Times New Roman" panose="02020603050405020304" pitchFamily="18" charset="0"/>
                <a:sym typeface="Symbol" panose="05050102010706020507" pitchFamily="18" charset="2"/>
              </a:rPr>
              <a:t> - </a:t>
            </a:r>
            <a:r>
              <a:rPr kumimoji="1" lang="en-US" altLang="zh-CN" sz="2400" b="1" baseline="-25000">
                <a:solidFill>
                  <a:srgbClr val="006600"/>
                </a:solidFill>
                <a:latin typeface="Times New Roman" panose="02020603050405020304" pitchFamily="18" charset="0"/>
                <a:sym typeface="Symbol" panose="05050102010706020507" pitchFamily="18" charset="2"/>
              </a:rPr>
              <a:t>1</a:t>
            </a:r>
            <a:endParaRPr kumimoji="1" lang="zh-CN" altLang="en-US" sz="2400" b="1">
              <a:solidFill>
                <a:schemeClr val="tx2"/>
              </a:solidFill>
              <a:latin typeface="Times New Roman" panose="02020603050405020304" pitchFamily="18" charset="0"/>
              <a:sym typeface="Symbol" panose="05050102010706020507" pitchFamily="18" charset="2"/>
            </a:endParaRPr>
          </a:p>
        </p:txBody>
      </p:sp>
      <p:pic>
        <p:nvPicPr>
          <p:cNvPr id="287754" name="Picture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2400" y="1042988"/>
            <a:ext cx="7023100" cy="3194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sz="2800" smtClean="0"/>
              <a:t>回顾</a:t>
            </a:r>
            <a:r>
              <a:rPr lang="en-US" altLang="zh-CN" sz="2800" smtClean="0"/>
              <a:t>—</a:t>
            </a:r>
            <a:r>
              <a:rPr lang="zh-CN" altLang="en-US" sz="2800" smtClean="0"/>
              <a:t>函数的傅里叶级数展开</a:t>
            </a:r>
          </a:p>
        </p:txBody>
      </p:sp>
      <p:sp>
        <p:nvSpPr>
          <p:cNvPr id="151555" name="Rectangle 3"/>
          <p:cNvSpPr>
            <a:spLocks noGrp="1" noChangeArrowheads="1"/>
          </p:cNvSpPr>
          <p:nvPr>
            <p:ph type="body" sz="half" idx="1"/>
          </p:nvPr>
        </p:nvSpPr>
        <p:spPr>
          <a:xfrm>
            <a:off x="990600" y="947738"/>
            <a:ext cx="7848600" cy="3471862"/>
          </a:xfrm>
        </p:spPr>
        <p:txBody>
          <a:bodyPr/>
          <a:lstStyle/>
          <a:p>
            <a:pPr marL="0" indent="0">
              <a:spcBef>
                <a:spcPct val="0"/>
              </a:spcBef>
            </a:pPr>
            <a:r>
              <a:rPr lang="zh-CN" altLang="en-US" sz="2400" b="1" smtClean="0">
                <a:latin typeface="宋体" panose="02010600030101010101" pitchFamily="2" charset="-122"/>
              </a:rPr>
              <a:t>  </a:t>
            </a:r>
            <a:r>
              <a:rPr lang="zh-CN" altLang="en-US" b="1" smtClean="0"/>
              <a:t>在工程数学中已经知道，任一周期为</a:t>
            </a:r>
            <a:r>
              <a:rPr lang="en-US" altLang="zh-CN" b="1" i="1" smtClean="0"/>
              <a:t>T</a:t>
            </a:r>
            <a:r>
              <a:rPr lang="zh-CN" altLang="en-US" b="1" smtClean="0"/>
              <a:t>的周期函数</a:t>
            </a:r>
            <a:r>
              <a:rPr lang="en-US" altLang="zh-CN" b="1" i="1" smtClean="0"/>
              <a:t>f</a:t>
            </a:r>
            <a:r>
              <a:rPr lang="en-US" altLang="zh-CN" b="1" smtClean="0"/>
              <a:t>(</a:t>
            </a:r>
            <a:r>
              <a:rPr lang="en-US" altLang="zh-CN" b="1" i="1" smtClean="0"/>
              <a:t>t</a:t>
            </a:r>
            <a:r>
              <a:rPr lang="en-US" altLang="zh-CN" b="1" smtClean="0"/>
              <a:t>)</a:t>
            </a:r>
            <a:r>
              <a:rPr lang="zh-CN" altLang="en-US" b="1" smtClean="0"/>
              <a:t>只要满足狄里赫利条件：</a:t>
            </a:r>
          </a:p>
          <a:p>
            <a:pPr marL="0" indent="0">
              <a:spcBef>
                <a:spcPct val="0"/>
              </a:spcBef>
            </a:pPr>
            <a:endParaRPr lang="zh-CN" altLang="en-US" sz="2400" b="1" smtClean="0"/>
          </a:p>
          <a:p>
            <a:pPr marL="0" indent="0">
              <a:spcBef>
                <a:spcPct val="0"/>
              </a:spcBef>
            </a:pPr>
            <a:r>
              <a:rPr lang="zh-CN" altLang="en-US" b="1" smtClean="0"/>
              <a:t>    </a:t>
            </a:r>
            <a:r>
              <a:rPr lang="en-US" altLang="zh-CN" b="1" smtClean="0">
                <a:solidFill>
                  <a:srgbClr val="FF0000"/>
                </a:solidFill>
              </a:rPr>
              <a:t>(1)</a:t>
            </a:r>
            <a:r>
              <a:rPr lang="zh-CN" altLang="en-US" b="1" smtClean="0">
                <a:solidFill>
                  <a:srgbClr val="FF0000"/>
                </a:solidFill>
              </a:rPr>
              <a:t>连续或者具有有限个第一类间断点；</a:t>
            </a:r>
            <a:r>
              <a:rPr lang="en-US" altLang="zh-CN" b="1" smtClean="0">
                <a:solidFill>
                  <a:srgbClr val="FF0000"/>
                </a:solidFill>
              </a:rPr>
              <a:t>(2)</a:t>
            </a:r>
            <a:r>
              <a:rPr lang="zh-CN" altLang="en-US" b="1" smtClean="0">
                <a:solidFill>
                  <a:srgbClr val="FF0000"/>
                </a:solidFill>
              </a:rPr>
              <a:t>具有有限个最大值和最小值；</a:t>
            </a:r>
            <a:r>
              <a:rPr lang="en-US" altLang="zh-CN" b="1" smtClean="0">
                <a:solidFill>
                  <a:srgbClr val="FF0000"/>
                </a:solidFill>
              </a:rPr>
              <a:t>(3)</a:t>
            </a:r>
            <a:r>
              <a:rPr lang="zh-CN" altLang="en-US" b="1" smtClean="0">
                <a:solidFill>
                  <a:srgbClr val="FF0000"/>
                </a:solidFill>
              </a:rPr>
              <a:t>函数绝对可积</a:t>
            </a:r>
          </a:p>
          <a:p>
            <a:pPr marL="0" indent="0">
              <a:spcBef>
                <a:spcPct val="0"/>
              </a:spcBef>
            </a:pPr>
            <a:endParaRPr lang="zh-CN" altLang="en-US" sz="2400" b="1" smtClean="0">
              <a:solidFill>
                <a:srgbClr val="FF0000"/>
              </a:solidFill>
            </a:endParaRPr>
          </a:p>
          <a:p>
            <a:pPr marL="0" indent="0">
              <a:spcBef>
                <a:spcPct val="0"/>
              </a:spcBef>
            </a:pPr>
            <a:r>
              <a:rPr lang="zh-CN" altLang="en-US" sz="2400" b="1" smtClean="0"/>
              <a:t>    </a:t>
            </a:r>
            <a:r>
              <a:rPr lang="zh-CN" altLang="en-US" b="1" smtClean="0"/>
              <a:t>便可展开成三角级数(</a:t>
            </a:r>
            <a:r>
              <a:rPr lang="en-US" altLang="zh-CN" b="1" smtClean="0"/>
              <a:t>trigonometric series)</a:t>
            </a:r>
          </a:p>
          <a:p>
            <a:pPr marL="0" indent="0"/>
            <a:endParaRPr lang="zh-CN" altLang="en-US" b="1" smtClean="0"/>
          </a:p>
        </p:txBody>
      </p:sp>
      <p:pic>
        <p:nvPicPr>
          <p:cNvPr id="151562" name="Picture 10"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4768850"/>
            <a:ext cx="5559425" cy="100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62"/>
                                        </p:tgtEl>
                                        <p:attrNameLst>
                                          <p:attrName>style.visibility</p:attrName>
                                        </p:attrNameLst>
                                      </p:cBhvr>
                                      <p:to>
                                        <p:strVal val="visible"/>
                                      </p:to>
                                    </p:set>
                                    <p:animEffect transition="in" filter="blinds(horizontal)">
                                      <p:cBhvr>
                                        <p:cTn id="7" dur="500"/>
                                        <p:tgtEl>
                                          <p:spTgt spid="15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zh-CN" sz="2800" smtClean="0"/>
              <a:t>10.6 RLC</a:t>
            </a:r>
            <a:r>
              <a:rPr lang="zh-CN" altLang="en-US" sz="2800" smtClean="0"/>
              <a:t>电路的谐振</a:t>
            </a:r>
          </a:p>
        </p:txBody>
      </p:sp>
      <p:graphicFrame>
        <p:nvGraphicFramePr>
          <p:cNvPr id="288774" name="Object 6"/>
          <p:cNvGraphicFramePr>
            <a:graphicFrameLocks noGrp="1" noChangeAspect="1"/>
          </p:cNvGraphicFramePr>
          <p:nvPr>
            <p:ph sz="half" idx="1"/>
          </p:nvPr>
        </p:nvGraphicFramePr>
        <p:xfrm>
          <a:off x="2457450" y="1808163"/>
          <a:ext cx="4994275" cy="1062037"/>
        </p:xfrm>
        <a:graphic>
          <a:graphicData uri="http://schemas.openxmlformats.org/presentationml/2006/ole">
            <mc:AlternateContent xmlns:mc="http://schemas.openxmlformats.org/markup-compatibility/2006">
              <mc:Choice xmlns:v="urn:schemas-microsoft-com:vml" Requires="v">
                <p:oleObj spid="_x0000_s288827" name="Equation" r:id="rId3" imgW="2209680" imgH="469800" progId="Equation.DSMT4">
                  <p:embed/>
                </p:oleObj>
              </mc:Choice>
              <mc:Fallback>
                <p:oleObj name="Equation" r:id="rId3" imgW="2209680" imgH="46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1808163"/>
                        <a:ext cx="4994275"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6" name="Object 8"/>
          <p:cNvGraphicFramePr>
            <a:graphicFrameLocks noGrp="1" noChangeAspect="1"/>
          </p:cNvGraphicFramePr>
          <p:nvPr>
            <p:ph sz="quarter" idx="2"/>
          </p:nvPr>
        </p:nvGraphicFramePr>
        <p:xfrm>
          <a:off x="2862263" y="3024188"/>
          <a:ext cx="3824287" cy="927100"/>
        </p:xfrm>
        <a:graphic>
          <a:graphicData uri="http://schemas.openxmlformats.org/presentationml/2006/ole">
            <mc:AlternateContent xmlns:mc="http://schemas.openxmlformats.org/markup-compatibility/2006">
              <mc:Choice xmlns:v="urn:schemas-microsoft-com:vml" Requires="v">
                <p:oleObj spid="_x0000_s288828" name="Equation" r:id="rId5" imgW="1828800" imgH="444240" progId="Equation.DSMT4">
                  <p:embed/>
                </p:oleObj>
              </mc:Choice>
              <mc:Fallback>
                <p:oleObj name="Equation" r:id="rId5" imgW="1828800" imgH="4442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2263" y="3024188"/>
                        <a:ext cx="382428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72" name="Rectangle 4"/>
          <p:cNvSpPr>
            <a:spLocks noChangeArrowheads="1"/>
          </p:cNvSpPr>
          <p:nvPr/>
        </p:nvSpPr>
        <p:spPr bwMode="auto">
          <a:xfrm>
            <a:off x="1106488" y="1082675"/>
            <a:ext cx="2205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en-US" altLang="zh-CN" sz="2800" b="1">
                <a:solidFill>
                  <a:srgbClr val="3333CC"/>
                </a:solidFill>
                <a:latin typeface="Times New Roman" panose="02020603050405020304" pitchFamily="18" charset="0"/>
              </a:rPr>
              <a:t>BW</a:t>
            </a:r>
            <a:r>
              <a:rPr kumimoji="1" lang="zh-CN" altLang="en-US" sz="2800" b="1">
                <a:solidFill>
                  <a:srgbClr val="3333CC"/>
                </a:solidFill>
                <a:latin typeface="Times New Roman" panose="02020603050405020304" pitchFamily="18" charset="0"/>
              </a:rPr>
              <a:t>的计算：</a:t>
            </a:r>
          </a:p>
        </p:txBody>
      </p:sp>
      <p:graphicFrame>
        <p:nvGraphicFramePr>
          <p:cNvPr id="288778" name="Object 10"/>
          <p:cNvGraphicFramePr>
            <a:graphicFrameLocks noGrp="1" noChangeAspect="1"/>
          </p:cNvGraphicFramePr>
          <p:nvPr>
            <p:ph sz="quarter" idx="3"/>
          </p:nvPr>
        </p:nvGraphicFramePr>
        <p:xfrm>
          <a:off x="2952750" y="4149725"/>
          <a:ext cx="3463925" cy="942975"/>
        </p:xfrm>
        <a:graphic>
          <a:graphicData uri="http://schemas.openxmlformats.org/presentationml/2006/ole">
            <mc:AlternateContent xmlns:mc="http://schemas.openxmlformats.org/markup-compatibility/2006">
              <mc:Choice xmlns:v="urn:schemas-microsoft-com:vml" Requires="v">
                <p:oleObj spid="_x0000_s288829" name="Equation" r:id="rId7" imgW="1536480" imgH="419040" progId="Equation.DSMT4">
                  <p:embed/>
                </p:oleObj>
              </mc:Choice>
              <mc:Fallback>
                <p:oleObj name="Equation" r:id="rId7" imgW="153648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750" y="4149725"/>
                        <a:ext cx="346392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80" name="Text Box 12"/>
          <p:cNvSpPr txBox="1">
            <a:spLocks noChangeArrowheads="1"/>
          </p:cNvSpPr>
          <p:nvPr/>
        </p:nvSpPr>
        <p:spPr bwMode="auto">
          <a:xfrm>
            <a:off x="944563" y="5184775"/>
            <a:ext cx="8172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由</a:t>
            </a:r>
            <a:r>
              <a:rPr kumimoji="1" lang="en-US" altLang="zh-CN" sz="2400" b="1" i="1">
                <a:solidFill>
                  <a:srgbClr val="FF3300"/>
                </a:solidFill>
                <a:latin typeface="Times New Roman" panose="02020603050405020304" pitchFamily="18" charset="0"/>
                <a:sym typeface="Symbol" panose="05050102010706020507" pitchFamily="18" charset="2"/>
              </a:rPr>
              <a:t>BW</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的表达式可以看出：</a:t>
            </a:r>
            <a:r>
              <a:rPr kumimoji="1" lang="zh-CN" altLang="en-US" sz="2400" b="1">
                <a:solidFill>
                  <a:schemeClr val="accent2"/>
                </a:solidFill>
                <a:latin typeface="Times New Roman" panose="02020603050405020304" pitchFamily="18" charset="0"/>
                <a:sym typeface="Symbol" panose="05050102010706020507" pitchFamily="18" charset="2"/>
              </a:rPr>
              <a:t>电阻越小，电感越大，通带越窄</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t>显然通频带</a:t>
            </a:r>
            <a:r>
              <a:rPr kumimoji="1" lang="en-US" altLang="zh-CN" sz="2400" b="1" i="1"/>
              <a:t>BW</a:t>
            </a:r>
            <a:r>
              <a:rPr kumimoji="1" lang="zh-CN" altLang="en-US" sz="2400" b="1"/>
              <a:t>和品质因数</a:t>
            </a:r>
            <a:r>
              <a:rPr kumimoji="1" lang="en-US" altLang="zh-CN" sz="2400" b="1" i="1"/>
              <a:t>Q</a:t>
            </a:r>
            <a:r>
              <a:rPr kumimoji="1" lang="zh-CN" altLang="en-US" sz="2400" b="1"/>
              <a:t>是一对矛盾，实际当中如何兼顾二者，应具体情况具体分析。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8774"/>
                                        </p:tgtEl>
                                        <p:attrNameLst>
                                          <p:attrName>style.visibility</p:attrName>
                                        </p:attrNameLst>
                                      </p:cBhvr>
                                      <p:to>
                                        <p:strVal val="visible"/>
                                      </p:to>
                                    </p:set>
                                    <p:anim calcmode="lin" valueType="num">
                                      <p:cBhvr additive="base">
                                        <p:cTn id="7" dur="500" fill="hold"/>
                                        <p:tgtEl>
                                          <p:spTgt spid="288774"/>
                                        </p:tgtEl>
                                        <p:attrNameLst>
                                          <p:attrName>ppt_x</p:attrName>
                                        </p:attrNameLst>
                                      </p:cBhvr>
                                      <p:tavLst>
                                        <p:tav tm="0">
                                          <p:val>
                                            <p:strVal val="0-#ppt_w/2"/>
                                          </p:val>
                                        </p:tav>
                                        <p:tav tm="100000">
                                          <p:val>
                                            <p:strVal val="#ppt_x"/>
                                          </p:val>
                                        </p:tav>
                                      </p:tavLst>
                                    </p:anim>
                                    <p:anim calcmode="lin" valueType="num">
                                      <p:cBhvr additive="base">
                                        <p:cTn id="8" dur="500" fill="hold"/>
                                        <p:tgtEl>
                                          <p:spTgt spid="2887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8776"/>
                                        </p:tgtEl>
                                        <p:attrNameLst>
                                          <p:attrName>style.visibility</p:attrName>
                                        </p:attrNameLst>
                                      </p:cBhvr>
                                      <p:to>
                                        <p:strVal val="visible"/>
                                      </p:to>
                                    </p:set>
                                    <p:anim calcmode="lin" valueType="num">
                                      <p:cBhvr additive="base">
                                        <p:cTn id="13" dur="500" fill="hold"/>
                                        <p:tgtEl>
                                          <p:spTgt spid="288776"/>
                                        </p:tgtEl>
                                        <p:attrNameLst>
                                          <p:attrName>ppt_x</p:attrName>
                                        </p:attrNameLst>
                                      </p:cBhvr>
                                      <p:tavLst>
                                        <p:tav tm="0">
                                          <p:val>
                                            <p:strVal val="0-#ppt_w/2"/>
                                          </p:val>
                                        </p:tav>
                                        <p:tav tm="100000">
                                          <p:val>
                                            <p:strVal val="#ppt_x"/>
                                          </p:val>
                                        </p:tav>
                                      </p:tavLst>
                                    </p:anim>
                                    <p:anim calcmode="lin" valueType="num">
                                      <p:cBhvr additive="base">
                                        <p:cTn id="14" dur="500" fill="hold"/>
                                        <p:tgtEl>
                                          <p:spTgt spid="2887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8778"/>
                                        </p:tgtEl>
                                        <p:attrNameLst>
                                          <p:attrName>style.visibility</p:attrName>
                                        </p:attrNameLst>
                                      </p:cBhvr>
                                      <p:to>
                                        <p:strVal val="visible"/>
                                      </p:to>
                                    </p:set>
                                    <p:anim calcmode="lin" valueType="num">
                                      <p:cBhvr additive="base">
                                        <p:cTn id="19" dur="500" fill="hold"/>
                                        <p:tgtEl>
                                          <p:spTgt spid="288778"/>
                                        </p:tgtEl>
                                        <p:attrNameLst>
                                          <p:attrName>ppt_x</p:attrName>
                                        </p:attrNameLst>
                                      </p:cBhvr>
                                      <p:tavLst>
                                        <p:tav tm="0">
                                          <p:val>
                                            <p:strVal val="0-#ppt_w/2"/>
                                          </p:val>
                                        </p:tav>
                                        <p:tav tm="100000">
                                          <p:val>
                                            <p:strVal val="#ppt_x"/>
                                          </p:val>
                                        </p:tav>
                                      </p:tavLst>
                                    </p:anim>
                                    <p:anim calcmode="lin" valueType="num">
                                      <p:cBhvr additive="base">
                                        <p:cTn id="20" dur="500" fill="hold"/>
                                        <p:tgtEl>
                                          <p:spTgt spid="28877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88780"/>
                                        </p:tgtEl>
                                        <p:attrNameLst>
                                          <p:attrName>style.visibility</p:attrName>
                                        </p:attrNameLst>
                                      </p:cBhvr>
                                      <p:to>
                                        <p:strVal val="visible"/>
                                      </p:to>
                                    </p:set>
                                    <p:animEffect transition="in" filter="blinds(horizontal)">
                                      <p:cBhvr>
                                        <p:cTn id="25" dur="500"/>
                                        <p:tgtEl>
                                          <p:spTgt spid="288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292868" name="Text Box 4"/>
          <p:cNvSpPr txBox="1">
            <a:spLocks noChangeArrowheads="1"/>
          </p:cNvSpPr>
          <p:nvPr/>
        </p:nvSpPr>
        <p:spPr bwMode="auto">
          <a:xfrm>
            <a:off x="881063" y="722313"/>
            <a:ext cx="364648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kumimoji="1" lang="zh-CN" altLang="en-US" sz="2400" b="1">
                <a:latin typeface="Times New Roman" panose="02020603050405020304" pitchFamily="18" charset="0"/>
              </a:rPr>
              <a:t>幅频和相频特性曲线</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常称为谐振电路的</a:t>
            </a:r>
            <a:r>
              <a:rPr kumimoji="1" lang="zh-CN" altLang="en-US" sz="2400" b="1">
                <a:solidFill>
                  <a:srgbClr val="FF3300"/>
                </a:solidFill>
                <a:latin typeface="Times New Roman" panose="02020603050405020304" pitchFamily="18" charset="0"/>
              </a:rPr>
              <a:t>谐振曲线</a:t>
            </a:r>
            <a:r>
              <a:rPr kumimoji="1" lang="zh-CN" altLang="en-US" sz="2400" b="1">
                <a:latin typeface="Times New Roman" panose="02020603050405020304" pitchFamily="18" charset="0"/>
              </a:rPr>
              <a:t>。</a:t>
            </a:r>
          </a:p>
        </p:txBody>
      </p:sp>
      <p:pic>
        <p:nvPicPr>
          <p:cNvPr id="292869" name="Picture 5" descr="1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9557"/>
          <a:stretch>
            <a:fillRect/>
          </a:stretch>
        </p:blipFill>
        <p:spPr bwMode="auto">
          <a:xfrm>
            <a:off x="4697413" y="279400"/>
            <a:ext cx="4284662" cy="3432175"/>
          </a:xfrm>
          <a:prstGeom prst="rect">
            <a:avLst/>
          </a:prstGeom>
          <a:noFill/>
          <a:extLst>
            <a:ext uri="{909E8E84-426E-40DD-AFC4-6F175D3DCCD1}">
              <a14:hiddenFill xmlns:a14="http://schemas.microsoft.com/office/drawing/2010/main">
                <a:solidFill>
                  <a:srgbClr val="FFFFFF"/>
                </a:solidFill>
              </a14:hiddenFill>
            </a:ext>
          </a:extLst>
        </p:spPr>
      </p:pic>
      <p:pic>
        <p:nvPicPr>
          <p:cNvPr id="292870" name="Picture 6" descr="1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0443"/>
          <a:stretch>
            <a:fillRect/>
          </a:stretch>
        </p:blipFill>
        <p:spPr bwMode="auto">
          <a:xfrm>
            <a:off x="4743450" y="3384550"/>
            <a:ext cx="4284663" cy="33750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2871" name="Object 7"/>
          <p:cNvGraphicFramePr>
            <a:graphicFrameLocks noChangeAspect="1"/>
          </p:cNvGraphicFramePr>
          <p:nvPr/>
        </p:nvGraphicFramePr>
        <p:xfrm>
          <a:off x="1011238" y="1928813"/>
          <a:ext cx="2074862" cy="758825"/>
        </p:xfrm>
        <a:graphic>
          <a:graphicData uri="http://schemas.openxmlformats.org/presentationml/2006/ole">
            <mc:AlternateContent xmlns:mc="http://schemas.openxmlformats.org/markup-compatibility/2006">
              <mc:Choice xmlns:v="urn:schemas-microsoft-com:vml" Requires="v">
                <p:oleObj spid="_x0000_s292889" name="Equation" r:id="rId4" imgW="1180800" imgH="431640" progId="Equation.DSMT4">
                  <p:embed/>
                </p:oleObj>
              </mc:Choice>
              <mc:Fallback>
                <p:oleObj name="Equation" r:id="rId4" imgW="118080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238" y="1928813"/>
                        <a:ext cx="2074862"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72" name="Rectangle 8"/>
          <p:cNvSpPr>
            <a:spLocks noChangeArrowheads="1"/>
          </p:cNvSpPr>
          <p:nvPr/>
        </p:nvSpPr>
        <p:spPr bwMode="auto">
          <a:xfrm>
            <a:off x="927100" y="2792413"/>
            <a:ext cx="264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50000"/>
              </a:spcBef>
            </a:pPr>
            <a:r>
              <a:rPr kumimoji="1" lang="en-US" altLang="zh-CN" sz="2400">
                <a:solidFill>
                  <a:schemeClr val="tx2"/>
                </a:solidFill>
                <a:latin typeface="Times New Roman" panose="02020603050405020304" pitchFamily="18" charset="0"/>
                <a:sym typeface="Symbol" panose="05050102010706020507" pitchFamily="18" charset="2"/>
              </a:rPr>
              <a:t>(BW= </a:t>
            </a:r>
            <a:r>
              <a:rPr kumimoji="1" lang="en-US" altLang="zh-CN" sz="2400" baseline="-25000">
                <a:solidFill>
                  <a:schemeClr val="tx2"/>
                </a:solidFill>
                <a:latin typeface="Times New Roman" panose="02020603050405020304" pitchFamily="18" charset="0"/>
                <a:sym typeface="Symbol" panose="05050102010706020507" pitchFamily="18" charset="2"/>
              </a:rPr>
              <a:t>2</a:t>
            </a:r>
            <a:r>
              <a:rPr kumimoji="1" lang="en-US" altLang="zh-CN" sz="2400">
                <a:solidFill>
                  <a:schemeClr val="tx2"/>
                </a:solidFill>
                <a:latin typeface="Times New Roman" panose="02020603050405020304" pitchFamily="18" charset="0"/>
                <a:sym typeface="Symbol" panose="05050102010706020507" pitchFamily="18" charset="2"/>
              </a:rPr>
              <a:t> - </a:t>
            </a:r>
            <a:r>
              <a:rPr kumimoji="1" lang="en-US" altLang="zh-CN" sz="2400" baseline="-25000">
                <a:solidFill>
                  <a:schemeClr val="tx2"/>
                </a:solidFill>
                <a:latin typeface="Times New Roman" panose="02020603050405020304" pitchFamily="18" charset="0"/>
                <a:sym typeface="Symbol" panose="05050102010706020507" pitchFamily="18" charset="2"/>
              </a:rPr>
              <a:t>1</a:t>
            </a:r>
            <a:r>
              <a:rPr kumimoji="1" lang="en-US" altLang="zh-CN" sz="2400">
                <a:solidFill>
                  <a:schemeClr val="tx2"/>
                </a:solidFill>
                <a:latin typeface="Times New Roman" panose="02020603050405020304" pitchFamily="18" charset="0"/>
                <a:sym typeface="Symbol" panose="05050102010706020507" pitchFamily="18" charset="2"/>
              </a:rPr>
              <a:t>=R/L)</a:t>
            </a:r>
            <a:endParaRPr kumimoji="1" lang="zh-CN" altLang="en-US" sz="2400">
              <a:solidFill>
                <a:schemeClr val="tx2"/>
              </a:solidFill>
              <a:latin typeface="Times New Roman" panose="02020603050405020304" pitchFamily="18" charset="0"/>
              <a:sym typeface="Symbol" panose="05050102010706020507" pitchFamily="18" charset="2"/>
            </a:endParaRPr>
          </a:p>
        </p:txBody>
      </p:sp>
      <p:sp>
        <p:nvSpPr>
          <p:cNvPr id="292873" name="Rectangle 9"/>
          <p:cNvSpPr>
            <a:spLocks noChangeArrowheads="1"/>
          </p:cNvSpPr>
          <p:nvPr/>
        </p:nvSpPr>
        <p:spPr bwMode="auto">
          <a:xfrm>
            <a:off x="881063" y="3984625"/>
            <a:ext cx="3203575"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b="1">
                <a:latin typeface="Times New Roman" panose="02020603050405020304" pitchFamily="18" charset="0"/>
              </a:rPr>
              <a:t>由相频特性知：</a:t>
            </a:r>
          </a:p>
          <a:p>
            <a:pPr algn="l" eaLnBrk="1" hangingPunct="1">
              <a:lnSpc>
                <a:spcPct val="10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baseline="-25000">
                <a:solidFill>
                  <a:schemeClr val="tx2"/>
                </a:solidFill>
                <a:latin typeface="Times New Roman" panose="02020603050405020304" pitchFamily="18" charset="0"/>
                <a:sym typeface="Symbol" panose="05050102010706020507" pitchFamily="18" charset="2"/>
              </a:rPr>
              <a:t>0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=0</a:t>
            </a:r>
            <a:r>
              <a:rPr kumimoji="1" lang="en-US" altLang="zh-CN" sz="2400" b="1" baseline="30000">
                <a:solidFill>
                  <a:schemeClr val="tx2"/>
                </a:solidFill>
                <a:latin typeface="Times New Roman" panose="02020603050405020304" pitchFamily="18" charset="0"/>
                <a:sym typeface="Symbol" panose="05050102010706020507" pitchFamily="18" charset="2"/>
              </a:rPr>
              <a:t>0</a:t>
            </a:r>
          </a:p>
          <a:p>
            <a:pPr algn="l" eaLnBrk="1" hangingPunct="1">
              <a:lnSpc>
                <a:spcPct val="10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&lt;</a:t>
            </a:r>
            <a:r>
              <a:rPr kumimoji="1" lang="en-US" altLang="zh-CN" sz="2400" b="1" baseline="-25000">
                <a:solidFill>
                  <a:schemeClr val="tx2"/>
                </a:solidFill>
                <a:latin typeface="Times New Roman" panose="02020603050405020304" pitchFamily="18" charset="0"/>
                <a:sym typeface="Symbol" panose="05050102010706020507" pitchFamily="18" charset="2"/>
              </a:rPr>
              <a:t>0 </a:t>
            </a:r>
            <a:r>
              <a:rPr kumimoji="1" lang="zh-CN" altLang="en-US" sz="2400" b="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&gt;0</a:t>
            </a:r>
            <a:r>
              <a:rPr kumimoji="1" lang="zh-CN" altLang="en-US" sz="2400" b="1">
                <a:solidFill>
                  <a:schemeClr val="tx2"/>
                </a:solidFill>
                <a:latin typeface="Times New Roman" panose="02020603050405020304" pitchFamily="18" charset="0"/>
                <a:sym typeface="Symbol" panose="05050102010706020507" pitchFamily="18" charset="2"/>
              </a:rPr>
              <a:t>，容性，</a:t>
            </a:r>
            <a:endParaRPr kumimoji="1" lang="zh-CN" altLang="en-US" sz="2400" b="1" baseline="30000">
              <a:solidFill>
                <a:schemeClr val="tx2"/>
              </a:solidFill>
              <a:latin typeface="Times New Roman" panose="02020603050405020304" pitchFamily="18" charset="0"/>
              <a:sym typeface="Symbol" panose="05050102010706020507" pitchFamily="18" charset="2"/>
            </a:endParaRPr>
          </a:p>
          <a:p>
            <a:pPr algn="l" eaLnBrk="1" hangingPunct="1">
              <a:lnSpc>
                <a:spcPct val="10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&gt;</a:t>
            </a:r>
            <a:r>
              <a:rPr kumimoji="1" lang="en-US" altLang="zh-CN" sz="2400" b="1" baseline="-25000">
                <a:solidFill>
                  <a:schemeClr val="tx2"/>
                </a:solidFill>
                <a:latin typeface="Times New Roman" panose="02020603050405020304" pitchFamily="18" charset="0"/>
                <a:sym typeface="Symbol" panose="05050102010706020507" pitchFamily="18" charset="2"/>
              </a:rPr>
              <a:t>0 </a:t>
            </a:r>
            <a:r>
              <a:rPr kumimoji="1" lang="zh-CN" altLang="en-US" sz="2400" b="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&lt;0</a:t>
            </a:r>
            <a:r>
              <a:rPr kumimoji="1" lang="zh-CN" altLang="en-US" sz="2400" b="1">
                <a:solidFill>
                  <a:schemeClr val="tx2"/>
                </a:solidFill>
                <a:latin typeface="Times New Roman" panose="02020603050405020304" pitchFamily="18" charset="0"/>
                <a:sym typeface="Symbol" panose="05050102010706020507" pitchFamily="18" charset="2"/>
              </a:rPr>
              <a:t>，感性</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066800" y="152400"/>
            <a:ext cx="6096000" cy="381000"/>
          </a:xfrm>
        </p:spPr>
        <p:txBody>
          <a:bodyPr/>
          <a:lstStyle/>
          <a:p>
            <a:endParaRPr lang="zh-CN" altLang="en-US" smtClean="0"/>
          </a:p>
        </p:txBody>
      </p:sp>
      <p:sp>
        <p:nvSpPr>
          <p:cNvPr id="293892" name="Text Box 4"/>
          <p:cNvSpPr txBox="1">
            <a:spLocks noChangeArrowheads="1"/>
          </p:cNvSpPr>
          <p:nvPr/>
        </p:nvSpPr>
        <p:spPr bwMode="auto">
          <a:xfrm>
            <a:off x="765175" y="66675"/>
            <a:ext cx="8216900" cy="673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zh-CN" altLang="en-US" sz="2400" b="1">
                <a:solidFill>
                  <a:srgbClr val="FF3300"/>
                </a:solidFill>
                <a:latin typeface="Times New Roman" panose="02020603050405020304" pitchFamily="18" charset="0"/>
              </a:rPr>
              <a:t>结论：</a:t>
            </a:r>
            <a:r>
              <a:rPr kumimoji="1" lang="zh-CN" altLang="en-US" sz="2400" b="1">
                <a:latin typeface="Times New Roman" panose="02020603050405020304" pitchFamily="18" charset="0"/>
              </a:rPr>
              <a:t>谐振电路对频率具有</a:t>
            </a:r>
            <a:r>
              <a:rPr kumimoji="1" lang="zh-CN" altLang="en-US" sz="2400" b="1">
                <a:solidFill>
                  <a:srgbClr val="FF3399"/>
                </a:solidFill>
                <a:latin typeface="Times New Roman" panose="02020603050405020304" pitchFamily="18" charset="0"/>
              </a:rPr>
              <a:t>选择性</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其</a:t>
            </a:r>
            <a:r>
              <a:rPr kumimoji="1" lang="en-US" altLang="zh-CN" sz="2400" b="1">
                <a:latin typeface="Times New Roman" panose="02020603050405020304" pitchFamily="18" charset="0"/>
              </a:rPr>
              <a:t>Q</a:t>
            </a:r>
            <a:r>
              <a:rPr kumimoji="1" lang="zh-CN" altLang="en-US" sz="2400" b="1">
                <a:latin typeface="Times New Roman" panose="02020603050405020304" pitchFamily="18" charset="0"/>
              </a:rPr>
              <a:t>值越高</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幅频曲线越尖锐</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电路对偏离谐振频率的信号的抑制能力越强</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电路的选择性越好。常用谐振电路从许多不同频率的各种信号中选择所需信号。可是实际信号都占有一定的</a:t>
            </a:r>
            <a:r>
              <a:rPr kumimoji="1" lang="zh-CN" altLang="en-US" sz="2400" b="1">
                <a:solidFill>
                  <a:srgbClr val="FF3399"/>
                </a:solidFill>
                <a:latin typeface="Times New Roman" panose="02020603050405020304" pitchFamily="18" charset="0"/>
              </a:rPr>
              <a:t>带宽</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由于</a:t>
            </a:r>
            <a:r>
              <a:rPr kumimoji="1" lang="zh-CN" altLang="en-US" sz="2400" b="1">
                <a:solidFill>
                  <a:schemeClr val="accent2"/>
                </a:solidFill>
                <a:latin typeface="Times New Roman" panose="02020603050405020304" pitchFamily="18" charset="0"/>
              </a:rPr>
              <a:t>带宽与</a:t>
            </a:r>
            <a:r>
              <a:rPr kumimoji="1" lang="en-US" altLang="zh-CN" sz="2400" b="1">
                <a:solidFill>
                  <a:schemeClr val="accent2"/>
                </a:solidFill>
                <a:latin typeface="Times New Roman" panose="02020603050405020304" pitchFamily="18" charset="0"/>
              </a:rPr>
              <a:t>Q</a:t>
            </a:r>
            <a:r>
              <a:rPr kumimoji="1" lang="zh-CN" altLang="en-US" sz="2400" b="1">
                <a:solidFill>
                  <a:schemeClr val="accent2"/>
                </a:solidFill>
                <a:latin typeface="Times New Roman" panose="02020603050405020304" pitchFamily="18" charset="0"/>
              </a:rPr>
              <a:t>成反比</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所以</a:t>
            </a:r>
            <a:r>
              <a:rPr kumimoji="1" lang="en-US" altLang="zh-CN" sz="2400" b="1">
                <a:solidFill>
                  <a:schemeClr val="accent2"/>
                </a:solidFill>
                <a:latin typeface="Times New Roman" panose="02020603050405020304" pitchFamily="18" charset="0"/>
              </a:rPr>
              <a:t>Q</a:t>
            </a:r>
            <a:r>
              <a:rPr kumimoji="1" lang="zh-CN" altLang="en-US" sz="2400" b="1">
                <a:solidFill>
                  <a:schemeClr val="accent2"/>
                </a:solidFill>
                <a:latin typeface="Times New Roman" panose="02020603050405020304" pitchFamily="18" charset="0"/>
              </a:rPr>
              <a:t>过高</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电路带宽则过窄</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这样将会过多地削弱所需信号中的主要频率分量</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引起严重失真</a:t>
            </a:r>
            <a:r>
              <a:rPr kumimoji="1" lang="zh-CN" altLang="en-US" sz="2400" b="1">
                <a:latin typeface="Times New Roman" panose="02020603050405020304" pitchFamily="18" charset="0"/>
              </a:rPr>
              <a:t>。 如广播电台的信号占有一定的带宽</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收音机为选择某个电台信号所用的谐振电路应同时具备两方面功能：一方面从减小信号失真的角度出发</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要求电路通频带范围内的特性曲线尽可能平坦些</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以使信号通过回路后各频率分量的幅度相对值变化不大</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为此</a:t>
            </a:r>
            <a:r>
              <a:rPr kumimoji="1" lang="en-US" altLang="zh-CN" sz="2400" b="1">
                <a:latin typeface="Times New Roman" panose="02020603050405020304" pitchFamily="18" charset="0"/>
              </a:rPr>
              <a:t>Q</a:t>
            </a:r>
            <a:r>
              <a:rPr kumimoji="1" lang="zh-CN" altLang="en-US" sz="2400" b="1">
                <a:latin typeface="Times New Roman" panose="02020603050405020304" pitchFamily="18" charset="0"/>
              </a:rPr>
              <a:t>值低些较好</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另一方面从抑制临近电台信号的角度出发</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要求电路对不需要的信号各频率成分能提供足够大的衰减</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为此</a:t>
            </a:r>
            <a:r>
              <a:rPr kumimoji="1" lang="en-US" altLang="zh-CN" sz="2400" b="1">
                <a:latin typeface="Times New Roman" panose="02020603050405020304" pitchFamily="18" charset="0"/>
              </a:rPr>
              <a:t>Q</a:t>
            </a:r>
            <a:r>
              <a:rPr kumimoji="1" lang="zh-CN" altLang="en-US" sz="2400" b="1">
                <a:latin typeface="Times New Roman" panose="02020603050405020304" pitchFamily="18" charset="0"/>
              </a:rPr>
              <a:t>值越高越好。实际设计中</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必须根据需要选择适当的</a:t>
            </a:r>
            <a:r>
              <a:rPr kumimoji="1" lang="en-US" altLang="zh-CN" sz="2400" b="1">
                <a:latin typeface="Times New Roman" panose="02020603050405020304" pitchFamily="18" charset="0"/>
              </a:rPr>
              <a:t>Q</a:t>
            </a:r>
            <a:r>
              <a:rPr kumimoji="1" lang="zh-CN" altLang="en-US" sz="2400" b="1">
                <a:latin typeface="Times New Roman" panose="02020603050405020304" pitchFamily="18" charset="0"/>
              </a:rPr>
              <a:t>值以兼顾这两方面的要求．</a:t>
            </a:r>
            <a:r>
              <a:rPr kumimoji="1" lang="zh-CN" altLang="en-US" sz="240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zh-CN" sz="2800" smtClean="0"/>
              <a:t>10.6 RLC</a:t>
            </a:r>
            <a:r>
              <a:rPr lang="zh-CN" altLang="en-US" sz="2800" smtClean="0"/>
              <a:t>电路的谐振</a:t>
            </a:r>
          </a:p>
        </p:txBody>
      </p:sp>
      <p:graphicFrame>
        <p:nvGraphicFramePr>
          <p:cNvPr id="294924" name="Object 12"/>
          <p:cNvGraphicFramePr>
            <a:graphicFrameLocks noGrp="1" noChangeAspect="1"/>
          </p:cNvGraphicFramePr>
          <p:nvPr>
            <p:ph sz="half" idx="1"/>
          </p:nvPr>
        </p:nvGraphicFramePr>
        <p:xfrm>
          <a:off x="6821488" y="1179513"/>
          <a:ext cx="2322512" cy="463550"/>
        </p:xfrm>
        <a:graphic>
          <a:graphicData uri="http://schemas.openxmlformats.org/presentationml/2006/ole">
            <mc:AlternateContent xmlns:mc="http://schemas.openxmlformats.org/markup-compatibility/2006">
              <mc:Choice xmlns:v="urn:schemas-microsoft-com:vml" Requires="v">
                <p:oleObj spid="_x0000_s295039" name="Equation" r:id="rId3" imgW="1015920" imgH="203040" progId="Equation.DSMT4">
                  <p:embed/>
                </p:oleObj>
              </mc:Choice>
              <mc:Fallback>
                <p:oleObj name="Equation" r:id="rId3" imgW="1015920" imgH="2030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1179513"/>
                        <a:ext cx="23225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4926" name="Object 14"/>
          <p:cNvGraphicFramePr>
            <a:graphicFrameLocks noGrp="1" noChangeAspect="1"/>
          </p:cNvGraphicFramePr>
          <p:nvPr>
            <p:ph sz="quarter" idx="2"/>
          </p:nvPr>
        </p:nvGraphicFramePr>
        <p:xfrm>
          <a:off x="5381625" y="1119188"/>
          <a:ext cx="990600" cy="509587"/>
        </p:xfrm>
        <a:graphic>
          <a:graphicData uri="http://schemas.openxmlformats.org/presentationml/2006/ole">
            <mc:AlternateContent xmlns:mc="http://schemas.openxmlformats.org/markup-compatibility/2006">
              <mc:Choice xmlns:v="urn:schemas-microsoft-com:vml" Requires="v">
                <p:oleObj spid="_x0000_s295040" name="Equation" r:id="rId5" imgW="444240" imgH="228600" progId="Equation.DSMT4">
                  <p:embed/>
                </p:oleObj>
              </mc:Choice>
              <mc:Fallback>
                <p:oleObj name="Equation" r:id="rId5" imgW="44424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625" y="1119188"/>
                        <a:ext cx="9906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16" name="Text Box 4"/>
          <p:cNvSpPr txBox="1">
            <a:spLocks noChangeArrowheads="1"/>
          </p:cNvSpPr>
          <p:nvPr/>
        </p:nvSpPr>
        <p:spPr bwMode="auto">
          <a:xfrm>
            <a:off x="792163" y="638175"/>
            <a:ext cx="83518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5000"/>
              </a:lnSpc>
              <a:spcBef>
                <a:spcPct val="50000"/>
              </a:spcBef>
            </a:pPr>
            <a:r>
              <a:rPr kumimoji="1" lang="zh-CN" altLang="en-US" sz="2400" b="1">
                <a:solidFill>
                  <a:schemeClr val="accent2"/>
                </a:solidFill>
                <a:latin typeface="Times New Roman" panose="02020603050405020304" pitchFamily="18" charset="0"/>
              </a:rPr>
              <a:t>例</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a:t>
            </a:r>
            <a:r>
              <a:rPr kumimoji="1" lang="zh-CN" altLang="en-US" sz="2400" b="1">
                <a:latin typeface="Times New Roman" panose="02020603050405020304" pitchFamily="18" charset="0"/>
              </a:rPr>
              <a:t>一串联谐振电路</a:t>
            </a:r>
            <a:r>
              <a:rPr kumimoji="1" lang="en-US" altLang="zh-CN" sz="2400" b="1">
                <a:latin typeface="Times New Roman" panose="02020603050405020304" pitchFamily="18" charset="0"/>
              </a:rPr>
              <a:t>, R=100</a:t>
            </a:r>
            <a:r>
              <a:rPr kumimoji="1" lang="el-GR" altLang="zh-CN" sz="2400" b="1">
                <a:latin typeface="Times New Roman" panose="02020603050405020304" pitchFamily="18" charset="0"/>
                <a:cs typeface="Times New Roman" panose="02020603050405020304" pitchFamily="18" charset="0"/>
              </a:rPr>
              <a:t>Ω</a:t>
            </a:r>
            <a:r>
              <a:rPr kumimoji="1" lang="en-US" altLang="zh-CN" sz="2400" b="1">
                <a:latin typeface="Times New Roman" panose="02020603050405020304" pitchFamily="18" charset="0"/>
                <a:cs typeface="Times New Roman" panose="02020603050405020304" pitchFamily="18" charset="0"/>
              </a:rPr>
              <a:t>,</a:t>
            </a:r>
            <a:r>
              <a:rPr kumimoji="1" lang="en-US" altLang="zh-CN" sz="2400" b="1">
                <a:latin typeface="Times New Roman" panose="02020603050405020304" pitchFamily="18" charset="0"/>
              </a:rPr>
              <a:t>L = 1H, C = 1 uF, </a:t>
            </a:r>
            <a:r>
              <a:rPr kumimoji="1" lang="zh-CN" altLang="en-US" sz="2400" b="1">
                <a:latin typeface="Times New Roman" panose="02020603050405020304" pitchFamily="18" charset="0"/>
              </a:rPr>
              <a:t>求在外施电压为                                   作用下，              和</a:t>
            </a:r>
          </a:p>
          <a:p>
            <a:pPr algn="just" eaLnBrk="1" hangingPunct="1">
              <a:lnSpc>
                <a:spcPct val="125000"/>
              </a:lnSpc>
              <a:spcBef>
                <a:spcPct val="0"/>
              </a:spcBef>
            </a:pPr>
            <a:r>
              <a:rPr kumimoji="1" lang="zh-CN" altLang="en-US" sz="2400" b="1">
                <a:latin typeface="Times New Roman" panose="02020603050405020304" pitchFamily="18" charset="0"/>
              </a:rPr>
              <a:t>时的电感电压。</a:t>
            </a:r>
            <a:endParaRPr kumimoji="1" lang="zh-CN" altLang="en-US" sz="2400">
              <a:latin typeface="Times New Roman" panose="02020603050405020304" pitchFamily="18" charset="0"/>
            </a:endParaRPr>
          </a:p>
        </p:txBody>
      </p:sp>
      <p:graphicFrame>
        <p:nvGraphicFramePr>
          <p:cNvPr id="294917" name="Object 5"/>
          <p:cNvGraphicFramePr>
            <a:graphicFrameLocks noChangeAspect="1"/>
          </p:cNvGraphicFramePr>
          <p:nvPr/>
        </p:nvGraphicFramePr>
        <p:xfrm>
          <a:off x="2366963" y="2754313"/>
          <a:ext cx="5011737" cy="887412"/>
        </p:xfrm>
        <a:graphic>
          <a:graphicData uri="http://schemas.openxmlformats.org/presentationml/2006/ole">
            <mc:AlternateContent xmlns:mc="http://schemas.openxmlformats.org/markup-compatibility/2006">
              <mc:Choice xmlns:v="urn:schemas-microsoft-com:vml" Requires="v">
                <p:oleObj spid="_x0000_s295041" name="Equation" r:id="rId7" imgW="2438280" imgH="431640" progId="Equation.DSMT4">
                  <p:embed/>
                </p:oleObj>
              </mc:Choice>
              <mc:Fallback>
                <p:oleObj name="Equation" r:id="rId7" imgW="2438280" imgH="4316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6963" y="2754313"/>
                        <a:ext cx="5011737"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18" name="Rectangle 6"/>
          <p:cNvSpPr>
            <a:spLocks noChangeArrowheads="1"/>
          </p:cNvSpPr>
          <p:nvPr/>
        </p:nvSpPr>
        <p:spPr bwMode="auto">
          <a:xfrm>
            <a:off x="793750" y="3692525"/>
            <a:ext cx="338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400" b="1">
                <a:latin typeface="Times New Roman" panose="02020603050405020304" pitchFamily="18" charset="0"/>
              </a:rPr>
              <a:t>当                                  时</a:t>
            </a:r>
          </a:p>
        </p:txBody>
      </p:sp>
      <p:graphicFrame>
        <p:nvGraphicFramePr>
          <p:cNvPr id="294919" name="Object 7"/>
          <p:cNvGraphicFramePr>
            <a:graphicFrameLocks noChangeAspect="1"/>
          </p:cNvGraphicFramePr>
          <p:nvPr/>
        </p:nvGraphicFramePr>
        <p:xfrm>
          <a:off x="1960563" y="4173538"/>
          <a:ext cx="5851525" cy="1416050"/>
        </p:xfrm>
        <a:graphic>
          <a:graphicData uri="http://schemas.openxmlformats.org/presentationml/2006/ole">
            <mc:AlternateContent xmlns:mc="http://schemas.openxmlformats.org/markup-compatibility/2006">
              <mc:Choice xmlns:v="urn:schemas-microsoft-com:vml" Requires="v">
                <p:oleObj spid="_x0000_s295042" name="Equation" r:id="rId9" imgW="2831760" imgH="685800" progId="Equation.DSMT4">
                  <p:embed/>
                </p:oleObj>
              </mc:Choice>
              <mc:Fallback>
                <p:oleObj name="Equation" r:id="rId9" imgW="2831760" imgH="685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0563" y="4173538"/>
                        <a:ext cx="5851525" cy="141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0" name="Rectangle 8"/>
          <p:cNvSpPr>
            <a:spLocks noChangeArrowheads="1"/>
          </p:cNvSpPr>
          <p:nvPr/>
        </p:nvSpPr>
        <p:spPr bwMode="auto">
          <a:xfrm>
            <a:off x="812800" y="585152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400" b="1">
                <a:latin typeface="Times New Roman" panose="02020603050405020304" pitchFamily="18" charset="0"/>
              </a:rPr>
              <a:t>谐振时</a:t>
            </a:r>
          </a:p>
        </p:txBody>
      </p:sp>
      <p:graphicFrame>
        <p:nvGraphicFramePr>
          <p:cNvPr id="294921" name="Object 9"/>
          <p:cNvGraphicFramePr>
            <a:graphicFrameLocks noChangeAspect="1"/>
          </p:cNvGraphicFramePr>
          <p:nvPr/>
        </p:nvGraphicFramePr>
        <p:xfrm>
          <a:off x="2635250" y="5657850"/>
          <a:ext cx="4411663" cy="895350"/>
        </p:xfrm>
        <a:graphic>
          <a:graphicData uri="http://schemas.openxmlformats.org/presentationml/2006/ole">
            <mc:AlternateContent xmlns:mc="http://schemas.openxmlformats.org/markup-compatibility/2006">
              <mc:Choice xmlns:v="urn:schemas-microsoft-com:vml" Requires="v">
                <p:oleObj spid="_x0000_s295043" name="Equation" r:id="rId11" imgW="1942920" imgH="393480" progId="Equation.DSMT4">
                  <p:embed/>
                </p:oleObj>
              </mc:Choice>
              <mc:Fallback>
                <p:oleObj name="Equation" r:id="rId11" imgW="1942920" imgH="3934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5250" y="5657850"/>
                        <a:ext cx="441166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4923" name="Object 11"/>
          <p:cNvGraphicFramePr>
            <a:graphicFrameLocks noChangeAspect="1"/>
          </p:cNvGraphicFramePr>
          <p:nvPr/>
        </p:nvGraphicFramePr>
        <p:xfrm>
          <a:off x="1557338" y="1133475"/>
          <a:ext cx="2474912" cy="509588"/>
        </p:xfrm>
        <a:graphic>
          <a:graphicData uri="http://schemas.openxmlformats.org/presentationml/2006/ole">
            <mc:AlternateContent xmlns:mc="http://schemas.openxmlformats.org/markup-compatibility/2006">
              <mc:Choice xmlns:v="urn:schemas-microsoft-com:vml" Requires="v">
                <p:oleObj spid="_x0000_s295044" name="Equation" r:id="rId13" imgW="1168200" imgH="241200" progId="Equation.DSMT4">
                  <p:embed/>
                </p:oleObj>
              </mc:Choice>
              <mc:Fallback>
                <p:oleObj name="Equation" r:id="rId13" imgW="1168200" imgH="2412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7338" y="1133475"/>
                        <a:ext cx="2474912"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792163" y="2303463"/>
            <a:ext cx="4911725" cy="42068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a:t>解：电路的谐振频率为</a:t>
            </a:r>
          </a:p>
        </p:txBody>
      </p:sp>
      <p:graphicFrame>
        <p:nvGraphicFramePr>
          <p:cNvPr id="294932" name="Object 20"/>
          <p:cNvGraphicFramePr>
            <a:graphicFrameLocks noGrp="1" noChangeAspect="1"/>
          </p:cNvGraphicFramePr>
          <p:nvPr>
            <p:ph sz="quarter" idx="3"/>
          </p:nvPr>
        </p:nvGraphicFramePr>
        <p:xfrm>
          <a:off x="1376363" y="3683000"/>
          <a:ext cx="2339975" cy="466725"/>
        </p:xfrm>
        <a:graphic>
          <a:graphicData uri="http://schemas.openxmlformats.org/presentationml/2006/ole">
            <mc:AlternateContent xmlns:mc="http://schemas.openxmlformats.org/markup-compatibility/2006">
              <mc:Choice xmlns:v="urn:schemas-microsoft-com:vml" Requires="v">
                <p:oleObj spid="_x0000_s295045" name="Equation" r:id="rId15" imgW="1015920" imgH="203040" progId="Equation.DSMT4">
                  <p:embed/>
                </p:oleObj>
              </mc:Choice>
              <mc:Fallback>
                <p:oleObj name="Equation" r:id="rId15" imgW="1015920" imgH="20304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3" y="3683000"/>
                        <a:ext cx="23399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929"/>
                                        </p:tgtEl>
                                        <p:attrNameLst>
                                          <p:attrName>style.visibility</p:attrName>
                                        </p:attrNameLst>
                                      </p:cBhvr>
                                      <p:to>
                                        <p:strVal val="visible"/>
                                      </p:to>
                                    </p:set>
                                    <p:animEffect transition="in" filter="blinds(horizontal)">
                                      <p:cBhvr>
                                        <p:cTn id="7" dur="500"/>
                                        <p:tgtEl>
                                          <p:spTgt spid="29492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94917"/>
                                        </p:tgtEl>
                                        <p:attrNameLst>
                                          <p:attrName>style.visibility</p:attrName>
                                        </p:attrNameLst>
                                      </p:cBhvr>
                                      <p:to>
                                        <p:strVal val="visible"/>
                                      </p:to>
                                    </p:set>
                                    <p:animEffect transition="in" filter="blinds(horizontal)">
                                      <p:cBhvr>
                                        <p:cTn id="11" dur="500"/>
                                        <p:tgtEl>
                                          <p:spTgt spid="2949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94932"/>
                                        </p:tgtEl>
                                        <p:attrNameLst>
                                          <p:attrName>style.visibility</p:attrName>
                                        </p:attrNameLst>
                                      </p:cBhvr>
                                      <p:to>
                                        <p:strVal val="visible"/>
                                      </p:to>
                                    </p:set>
                                    <p:animEffect transition="in" filter="blinds(horizontal)">
                                      <p:cBhvr>
                                        <p:cTn id="16" dur="500"/>
                                        <p:tgtEl>
                                          <p:spTgt spid="29493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4918"/>
                                        </p:tgtEl>
                                        <p:attrNameLst>
                                          <p:attrName>style.visibility</p:attrName>
                                        </p:attrNameLst>
                                      </p:cBhvr>
                                      <p:to>
                                        <p:strVal val="visible"/>
                                      </p:to>
                                    </p:set>
                                    <p:animEffect transition="in" filter="blinds(horizontal)">
                                      <p:cBhvr>
                                        <p:cTn id="19" dur="500"/>
                                        <p:tgtEl>
                                          <p:spTgt spid="294918"/>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294919"/>
                                        </p:tgtEl>
                                        <p:attrNameLst>
                                          <p:attrName>style.visibility</p:attrName>
                                        </p:attrNameLst>
                                      </p:cBhvr>
                                      <p:to>
                                        <p:strVal val="visible"/>
                                      </p:to>
                                    </p:set>
                                    <p:animEffect transition="in" filter="blinds(horizontal)">
                                      <p:cBhvr>
                                        <p:cTn id="23" dur="500"/>
                                        <p:tgtEl>
                                          <p:spTgt spid="2949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4920"/>
                                        </p:tgtEl>
                                        <p:attrNameLst>
                                          <p:attrName>style.visibility</p:attrName>
                                        </p:attrNameLst>
                                      </p:cBhvr>
                                      <p:to>
                                        <p:strVal val="visible"/>
                                      </p:to>
                                    </p:set>
                                    <p:animEffect transition="in" filter="blinds(horizontal)">
                                      <p:cBhvr>
                                        <p:cTn id="28" dur="500"/>
                                        <p:tgtEl>
                                          <p:spTgt spid="294920"/>
                                        </p:tgtEl>
                                      </p:cBhvr>
                                    </p:animEffect>
                                  </p:childTnLst>
                                </p:cTn>
                              </p:par>
                              <p:par>
                                <p:cTn id="29" presetID="3" presetClass="entr" presetSubtype="10" fill="hold" nodeType="withEffect">
                                  <p:stCondLst>
                                    <p:cond delay="0"/>
                                  </p:stCondLst>
                                  <p:childTnLst>
                                    <p:set>
                                      <p:cBhvr>
                                        <p:cTn id="30" dur="1" fill="hold">
                                          <p:stCondLst>
                                            <p:cond delay="0"/>
                                          </p:stCondLst>
                                        </p:cTn>
                                        <p:tgtEl>
                                          <p:spTgt spid="294921"/>
                                        </p:tgtEl>
                                        <p:attrNameLst>
                                          <p:attrName>style.visibility</p:attrName>
                                        </p:attrNameLst>
                                      </p:cBhvr>
                                      <p:to>
                                        <p:strVal val="visible"/>
                                      </p:to>
                                    </p:set>
                                    <p:animEffect transition="in" filter="blinds(horizontal)">
                                      <p:cBhvr>
                                        <p:cTn id="31" dur="500"/>
                                        <p:tgtEl>
                                          <p:spTgt spid="294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p:bldP spid="294920" grpId="0"/>
      <p:bldP spid="2949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300040" name="Text Box 8"/>
          <p:cNvSpPr txBox="1">
            <a:spLocks noChangeArrowheads="1"/>
          </p:cNvSpPr>
          <p:nvPr/>
        </p:nvSpPr>
        <p:spPr bwMode="auto">
          <a:xfrm>
            <a:off x="1254125" y="3394075"/>
            <a:ext cx="4130675" cy="384175"/>
          </a:xfrm>
          <a:prstGeom prst="rect">
            <a:avLst/>
          </a:prstGeom>
          <a:gradFill rotWithShape="1">
            <a:gsLst>
              <a:gs pos="0">
                <a:srgbClr val="FF6600">
                  <a:alpha val="49001"/>
                </a:srgbClr>
              </a:gs>
              <a:gs pos="100000">
                <a:srgbClr val="FF6600">
                  <a:gamma/>
                  <a:tint val="0"/>
                  <a:invGamma/>
                  <a:alpha val="50999"/>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solidFill>
                  <a:srgbClr val="003300"/>
                </a:solidFill>
                <a:latin typeface="Times New Roman" panose="02020603050405020304" pitchFamily="18" charset="0"/>
                <a:ea typeface="隶书" panose="02010509060101010101" pitchFamily="49" charset="-122"/>
              </a:rPr>
              <a:t>(1)</a:t>
            </a:r>
            <a:r>
              <a:rPr kumimoji="1" lang="zh-CN" altLang="en-US" sz="2800">
                <a:solidFill>
                  <a:srgbClr val="003300"/>
                </a:solidFill>
                <a:latin typeface="Times New Roman" panose="02020603050405020304" pitchFamily="18" charset="0"/>
                <a:ea typeface="隶书" panose="02010509060101010101" pitchFamily="49" charset="-122"/>
              </a:rPr>
              <a:t>由谐振频率公式可得：</a:t>
            </a:r>
            <a:endParaRPr kumimoji="1" lang="zh-CN" altLang="el-GR" sz="2800">
              <a:solidFill>
                <a:srgbClr val="003300"/>
              </a:solidFill>
              <a:latin typeface="Times New Roman" panose="02020603050405020304" pitchFamily="18" charset="0"/>
              <a:ea typeface="隶书" panose="02010509060101010101" pitchFamily="49" charset="-122"/>
            </a:endParaRPr>
          </a:p>
        </p:txBody>
      </p:sp>
      <p:graphicFrame>
        <p:nvGraphicFramePr>
          <p:cNvPr id="300041" name="Object 9"/>
          <p:cNvGraphicFramePr>
            <a:graphicFrameLocks noChangeAspect="1"/>
          </p:cNvGraphicFramePr>
          <p:nvPr/>
        </p:nvGraphicFramePr>
        <p:xfrm>
          <a:off x="1355725" y="3932238"/>
          <a:ext cx="6777038" cy="1792287"/>
        </p:xfrm>
        <a:graphic>
          <a:graphicData uri="http://schemas.openxmlformats.org/presentationml/2006/ole">
            <mc:AlternateContent xmlns:mc="http://schemas.openxmlformats.org/markup-compatibility/2006">
              <mc:Choice xmlns:v="urn:schemas-microsoft-com:vml" Requires="v">
                <p:oleObj spid="_x0000_s300058" name="Equation" r:id="rId3" imgW="3682800" imgH="863280" progId="Equation.DSMT4">
                  <p:embed/>
                </p:oleObj>
              </mc:Choice>
              <mc:Fallback>
                <p:oleObj name="Equation" r:id="rId3" imgW="3682800" imgH="8632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725" y="3932238"/>
                        <a:ext cx="6777038" cy="1792287"/>
                      </a:xfrm>
                      <a:prstGeom prst="rect">
                        <a:avLst/>
                      </a:prstGeom>
                      <a:gradFill rotWithShape="1">
                        <a:gsLst>
                          <a:gs pos="0">
                            <a:srgbClr val="CC0000">
                              <a:alpha val="44000"/>
                            </a:srgbClr>
                          </a:gs>
                          <a:gs pos="100000">
                            <a:srgbClr val="CC0000">
                              <a:gamma/>
                              <a:tint val="0"/>
                              <a:invGamma/>
                              <a:alpha val="46001"/>
                            </a:srgbClr>
                          </a:gs>
                        </a:gsLst>
                        <a:path path="shape">
                          <a:fillToRect l="50000" t="50000" r="50000" b="50000"/>
                        </a:path>
                      </a:gradFill>
                    </p:spPr>
                  </p:pic>
                </p:oleObj>
              </mc:Fallback>
            </mc:AlternateContent>
          </a:graphicData>
        </a:graphic>
      </p:graphicFrame>
      <p:sp>
        <p:nvSpPr>
          <p:cNvPr id="300042" name="Text Box 10"/>
          <p:cNvSpPr txBox="1">
            <a:spLocks noChangeArrowheads="1"/>
          </p:cNvSpPr>
          <p:nvPr/>
        </p:nvSpPr>
        <p:spPr bwMode="auto">
          <a:xfrm>
            <a:off x="985838" y="908050"/>
            <a:ext cx="7772400" cy="228282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0"/>
              </a:spcBef>
              <a:defRPr>
                <a:solidFill>
                  <a:schemeClr val="tx1"/>
                </a:solidFill>
                <a:latin typeface="Arial" panose="020B0604020202020204" pitchFamily="34" charset="0"/>
                <a:ea typeface="宋体" panose="02010600030101010101" pitchFamily="2" charset="-122"/>
              </a:defRPr>
            </a:lvl1pPr>
            <a:lvl2pPr marL="541338"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pPr>
            <a:r>
              <a:rPr kumimoji="1" lang="zh-CN" altLang="en-US" sz="2400" b="1">
                <a:solidFill>
                  <a:schemeClr val="accent2"/>
                </a:solidFill>
              </a:rPr>
              <a:t>例：</a:t>
            </a:r>
            <a:r>
              <a:rPr kumimoji="1" lang="zh-CN" altLang="en-US" sz="2400" b="1">
                <a:solidFill>
                  <a:srgbClr val="003300"/>
                </a:solidFill>
              </a:rPr>
              <a:t>  </a:t>
            </a:r>
            <a:r>
              <a:rPr kumimoji="1" lang="en-US" altLang="zh-CN" sz="2400" b="1" i="1">
                <a:solidFill>
                  <a:srgbClr val="003300"/>
                </a:solidFill>
              </a:rPr>
              <a:t>RLC</a:t>
            </a:r>
            <a:r>
              <a:rPr kumimoji="1" lang="zh-CN" altLang="en-US" sz="2400" b="1">
                <a:solidFill>
                  <a:srgbClr val="003300"/>
                </a:solidFill>
              </a:rPr>
              <a:t>串谐回路中的</a:t>
            </a:r>
            <a:r>
              <a:rPr kumimoji="1" lang="en-US" altLang="zh-CN" sz="2400" b="1" i="1">
                <a:solidFill>
                  <a:srgbClr val="003300"/>
                </a:solidFill>
              </a:rPr>
              <a:t>L</a:t>
            </a:r>
            <a:r>
              <a:rPr kumimoji="1" lang="en-US" altLang="zh-CN" sz="2400" b="1">
                <a:solidFill>
                  <a:srgbClr val="003300"/>
                </a:solidFill>
              </a:rPr>
              <a:t>=310</a:t>
            </a:r>
            <a:r>
              <a:rPr kumimoji="1" lang="el-GR" altLang="zh-CN" sz="2400" b="1">
                <a:solidFill>
                  <a:srgbClr val="003300"/>
                </a:solidFill>
              </a:rPr>
              <a:t>μ</a:t>
            </a:r>
            <a:r>
              <a:rPr kumimoji="1" lang="en-US" altLang="zh-CN" sz="2400" b="1">
                <a:solidFill>
                  <a:srgbClr val="003300"/>
                </a:solidFill>
              </a:rPr>
              <a:t>H</a:t>
            </a:r>
            <a:r>
              <a:rPr kumimoji="1" lang="zh-CN" altLang="en-US" sz="2400" b="1">
                <a:solidFill>
                  <a:srgbClr val="003300"/>
                </a:solidFill>
              </a:rPr>
              <a:t>，欲接收载波</a:t>
            </a:r>
            <a:r>
              <a:rPr kumimoji="1" lang="en-US" altLang="zh-CN" sz="2400" b="1" i="1">
                <a:solidFill>
                  <a:srgbClr val="003300"/>
                </a:solidFill>
              </a:rPr>
              <a:t>f=</a:t>
            </a:r>
            <a:r>
              <a:rPr kumimoji="1" lang="en-US" altLang="zh-CN" sz="2400" b="1">
                <a:solidFill>
                  <a:srgbClr val="003300"/>
                </a:solidFill>
              </a:rPr>
              <a:t>540KHz</a:t>
            </a:r>
            <a:r>
              <a:rPr kumimoji="1" lang="zh-CN" altLang="en-US" sz="2400" b="1">
                <a:solidFill>
                  <a:srgbClr val="003300"/>
                </a:solidFill>
              </a:rPr>
              <a:t>的电台信号，问这时的调谐电容</a:t>
            </a:r>
            <a:r>
              <a:rPr kumimoji="1" lang="en-US" altLang="zh-CN" sz="2400" b="1" i="1">
                <a:solidFill>
                  <a:srgbClr val="003300"/>
                </a:solidFill>
              </a:rPr>
              <a:t>C</a:t>
            </a:r>
            <a:r>
              <a:rPr kumimoji="1" lang="en-US" altLang="zh-CN" sz="2400" b="1">
                <a:solidFill>
                  <a:srgbClr val="003300"/>
                </a:solidFill>
              </a:rPr>
              <a:t>=</a:t>
            </a:r>
            <a:r>
              <a:rPr kumimoji="1" lang="zh-CN" altLang="en-US" sz="2400" b="1">
                <a:solidFill>
                  <a:srgbClr val="003300"/>
                </a:solidFill>
              </a:rPr>
              <a:t>？若回路</a:t>
            </a:r>
            <a:r>
              <a:rPr kumimoji="1" lang="en-US" altLang="zh-CN" sz="2400" b="1" i="1">
                <a:solidFill>
                  <a:srgbClr val="003300"/>
                </a:solidFill>
              </a:rPr>
              <a:t>Q</a:t>
            </a:r>
            <a:r>
              <a:rPr kumimoji="1" lang="en-US" altLang="zh-CN" sz="2400" b="1">
                <a:solidFill>
                  <a:srgbClr val="003300"/>
                </a:solidFill>
              </a:rPr>
              <a:t>=50</a:t>
            </a:r>
            <a:r>
              <a:rPr kumimoji="1" lang="zh-CN" altLang="en-US" sz="2400" b="1">
                <a:solidFill>
                  <a:srgbClr val="003300"/>
                </a:solidFill>
              </a:rPr>
              <a:t>时该台信号感应电压为</a:t>
            </a:r>
            <a:r>
              <a:rPr kumimoji="1" lang="en-US" altLang="zh-CN" sz="2400" b="1">
                <a:solidFill>
                  <a:srgbClr val="003300"/>
                </a:solidFill>
              </a:rPr>
              <a:t>1mV</a:t>
            </a:r>
            <a:r>
              <a:rPr kumimoji="1" lang="zh-CN" altLang="en-US" sz="2400" b="1">
                <a:solidFill>
                  <a:srgbClr val="003300"/>
                </a:solidFill>
              </a:rPr>
              <a:t>，同时进入调谐回路的另一电台信号频率为</a:t>
            </a:r>
            <a:r>
              <a:rPr kumimoji="1" lang="en-US" altLang="zh-CN" sz="2400" b="1">
                <a:solidFill>
                  <a:srgbClr val="003300"/>
                </a:solidFill>
              </a:rPr>
              <a:t>600KHz</a:t>
            </a:r>
            <a:r>
              <a:rPr kumimoji="1" lang="zh-CN" altLang="en-US" sz="2400" b="1">
                <a:solidFill>
                  <a:srgbClr val="003300"/>
                </a:solidFill>
              </a:rPr>
              <a:t>，其感应电压也为</a:t>
            </a:r>
            <a:r>
              <a:rPr kumimoji="1" lang="en-US" altLang="zh-CN" sz="2400" b="1">
                <a:solidFill>
                  <a:srgbClr val="003300"/>
                </a:solidFill>
              </a:rPr>
              <a:t>1mV</a:t>
            </a:r>
            <a:r>
              <a:rPr kumimoji="1" lang="zh-CN" altLang="en-US" sz="2400" b="1">
                <a:solidFill>
                  <a:srgbClr val="003300"/>
                </a:solidFill>
              </a:rPr>
              <a:t>，问两信号在回路中产生的电流各为多大？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00040"/>
                                        </p:tgtEl>
                                        <p:attrNameLst>
                                          <p:attrName>style.visibility</p:attrName>
                                        </p:attrNameLst>
                                      </p:cBhvr>
                                      <p:to>
                                        <p:strVal val="visible"/>
                                      </p:to>
                                    </p:set>
                                    <p:animEffect transition="in" filter="wipe(left)">
                                      <p:cBhvr>
                                        <p:cTn id="7" dur="75"/>
                                        <p:tgtEl>
                                          <p:spTgt spid="300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0041"/>
                                        </p:tgtEl>
                                        <p:attrNameLst>
                                          <p:attrName>style.visibility</p:attrName>
                                        </p:attrNameLst>
                                      </p:cBhvr>
                                      <p:to>
                                        <p:strVal val="visible"/>
                                      </p:to>
                                    </p:set>
                                    <p:animEffect transition="in" filter="wipe(left)">
                                      <p:cBhvr>
                                        <p:cTn id="12" dur="500"/>
                                        <p:tgtEl>
                                          <p:spTgt spid="30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301060" name="Text Box 4"/>
          <p:cNvSpPr txBox="1">
            <a:spLocks noChangeArrowheads="1"/>
          </p:cNvSpPr>
          <p:nvPr/>
        </p:nvSpPr>
        <p:spPr bwMode="auto">
          <a:xfrm>
            <a:off x="1016000" y="2628900"/>
            <a:ext cx="7399338" cy="328613"/>
          </a:xfrm>
          <a:prstGeom prst="rect">
            <a:avLst/>
          </a:prstGeom>
          <a:gradFill rotWithShape="1">
            <a:gsLst>
              <a:gs pos="0">
                <a:srgbClr val="FF6600">
                  <a:alpha val="49001"/>
                </a:srgbClr>
              </a:gs>
              <a:gs pos="100000">
                <a:srgbClr val="FF6600">
                  <a:gamma/>
                  <a:tint val="0"/>
                  <a:invGamma/>
                  <a:alpha val="50999"/>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00"/>
                </a:solidFill>
                <a:latin typeface="Times New Roman" panose="02020603050405020304" pitchFamily="18" charset="0"/>
              </a:rPr>
              <a:t>(3)600KHz</a:t>
            </a:r>
            <a:r>
              <a:rPr kumimoji="1" lang="zh-CN" altLang="en-US" sz="2400" b="1">
                <a:solidFill>
                  <a:srgbClr val="003300"/>
                </a:solidFill>
                <a:latin typeface="Times New Roman" panose="02020603050405020304" pitchFamily="18" charset="0"/>
              </a:rPr>
              <a:t>的信号在回路中产生的电流为：</a:t>
            </a:r>
            <a:endParaRPr kumimoji="1" lang="zh-CN" altLang="el-GR" sz="2400" b="1">
              <a:solidFill>
                <a:srgbClr val="003300"/>
              </a:solidFill>
              <a:latin typeface="Times New Roman" panose="02020603050405020304" pitchFamily="18" charset="0"/>
            </a:endParaRPr>
          </a:p>
        </p:txBody>
      </p:sp>
      <p:graphicFrame>
        <p:nvGraphicFramePr>
          <p:cNvPr id="301061" name="Object 5"/>
          <p:cNvGraphicFramePr>
            <a:graphicFrameLocks noChangeAspect="1"/>
          </p:cNvGraphicFramePr>
          <p:nvPr/>
        </p:nvGraphicFramePr>
        <p:xfrm>
          <a:off x="1249363" y="3071813"/>
          <a:ext cx="7334250" cy="1581150"/>
        </p:xfrm>
        <a:graphic>
          <a:graphicData uri="http://schemas.openxmlformats.org/presentationml/2006/ole">
            <mc:AlternateContent xmlns:mc="http://schemas.openxmlformats.org/markup-compatibility/2006">
              <mc:Choice xmlns:v="urn:schemas-microsoft-com:vml" Requires="v">
                <p:oleObj spid="_x0000_s301095" name="公式" r:id="rId3" imgW="3619440" imgH="711000" progId="Equation.3">
                  <p:embed/>
                </p:oleObj>
              </mc:Choice>
              <mc:Fallback>
                <p:oleObj name="公式" r:id="rId3" imgW="3619440" imgH="71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363" y="3071813"/>
                        <a:ext cx="7334250" cy="1581150"/>
                      </a:xfrm>
                      <a:prstGeom prst="rect">
                        <a:avLst/>
                      </a:prstGeom>
                      <a:gradFill rotWithShape="1">
                        <a:gsLst>
                          <a:gs pos="0">
                            <a:srgbClr val="CC0000">
                              <a:alpha val="44000"/>
                            </a:srgbClr>
                          </a:gs>
                          <a:gs pos="100000">
                            <a:srgbClr val="CC0000">
                              <a:gamma/>
                              <a:tint val="0"/>
                              <a:invGamma/>
                              <a:alpha val="46001"/>
                            </a:srgbClr>
                          </a:gs>
                        </a:gsLst>
                        <a:path path="shape">
                          <a:fillToRect l="50000" t="50000" r="50000" b="50000"/>
                        </a:path>
                      </a:gradFill>
                    </p:spPr>
                  </p:pic>
                </p:oleObj>
              </mc:Fallback>
            </mc:AlternateContent>
          </a:graphicData>
        </a:graphic>
      </p:graphicFrame>
      <p:sp>
        <p:nvSpPr>
          <p:cNvPr id="301062" name="Text Box 6"/>
          <p:cNvSpPr txBox="1">
            <a:spLocks noChangeArrowheads="1"/>
          </p:cNvSpPr>
          <p:nvPr/>
        </p:nvSpPr>
        <p:spPr bwMode="auto">
          <a:xfrm>
            <a:off x="1057275" y="4894263"/>
            <a:ext cx="7880350" cy="1370012"/>
          </a:xfrm>
          <a:prstGeom prst="rect">
            <a:avLst/>
          </a:prstGeom>
          <a:gradFill rotWithShape="1">
            <a:gsLst>
              <a:gs pos="0">
                <a:srgbClr val="FF6600">
                  <a:alpha val="49001"/>
                </a:srgbClr>
              </a:gs>
              <a:gs pos="100000">
                <a:srgbClr val="FF6600">
                  <a:gamma/>
                  <a:tint val="0"/>
                  <a:invGamma/>
                  <a:alpha val="50999"/>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003300"/>
                </a:solidFill>
                <a:latin typeface="Times New Roman" panose="02020603050405020304" pitchFamily="18" charset="0"/>
              </a:rPr>
              <a:t>    </a:t>
            </a:r>
            <a:r>
              <a:rPr kumimoji="1" lang="zh-CN" altLang="en-US" sz="2400" b="1">
                <a:solidFill>
                  <a:srgbClr val="003300"/>
                </a:solidFill>
                <a:latin typeface="Times New Roman" panose="02020603050405020304" pitchFamily="18" charset="0"/>
              </a:rPr>
              <a:t>此例说明，当信号源的感应电压值相同、而频率不同时，电路的选择性使两信号在回路中所产生的电流相差</a:t>
            </a:r>
            <a:r>
              <a:rPr kumimoji="1" lang="en-US" altLang="zh-CN" sz="2400" b="1">
                <a:solidFill>
                  <a:srgbClr val="003300"/>
                </a:solidFill>
                <a:latin typeface="Times New Roman" panose="02020603050405020304" pitchFamily="18" charset="0"/>
              </a:rPr>
              <a:t>10</a:t>
            </a:r>
            <a:r>
              <a:rPr kumimoji="1" lang="zh-CN" altLang="en-US" sz="2400" b="1">
                <a:solidFill>
                  <a:srgbClr val="003300"/>
                </a:solidFill>
                <a:latin typeface="Times New Roman" panose="02020603050405020304" pitchFamily="18" charset="0"/>
              </a:rPr>
              <a:t>倍以上。因此，电流小的电台信号就会被抑制掉，而发生谐振的电台信号自然就被选择出来。</a:t>
            </a:r>
            <a:endParaRPr kumimoji="1" lang="zh-CN" altLang="el-GR" sz="2400" b="1">
              <a:solidFill>
                <a:srgbClr val="003300"/>
              </a:solidFill>
              <a:latin typeface="Times New Roman" panose="02020603050405020304" pitchFamily="18" charset="0"/>
            </a:endParaRPr>
          </a:p>
        </p:txBody>
      </p:sp>
      <p:sp>
        <p:nvSpPr>
          <p:cNvPr id="301063" name="Text Box 7"/>
          <p:cNvSpPr txBox="1">
            <a:spLocks noChangeArrowheads="1"/>
          </p:cNvSpPr>
          <p:nvPr/>
        </p:nvSpPr>
        <p:spPr bwMode="auto">
          <a:xfrm>
            <a:off x="969963" y="1054100"/>
            <a:ext cx="7399337" cy="328613"/>
          </a:xfrm>
          <a:prstGeom prst="rect">
            <a:avLst/>
          </a:prstGeom>
          <a:gradFill rotWithShape="1">
            <a:gsLst>
              <a:gs pos="0">
                <a:srgbClr val="FF6600">
                  <a:alpha val="49001"/>
                </a:srgbClr>
              </a:gs>
              <a:gs pos="100000">
                <a:srgbClr val="FF6600">
                  <a:gamma/>
                  <a:tint val="0"/>
                  <a:invGamma/>
                  <a:alpha val="50999"/>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76250" indent="-476250" algn="l">
              <a:spcBef>
                <a:spcPct val="0"/>
              </a:spcBef>
              <a:defRPr>
                <a:solidFill>
                  <a:schemeClr val="tx1"/>
                </a:solidFill>
                <a:latin typeface="Arial" panose="020B0604020202020204" pitchFamily="34" charset="0"/>
                <a:ea typeface="宋体" panose="02010600030101010101" pitchFamily="2" charset="-122"/>
              </a:defRPr>
            </a:lvl1pPr>
            <a:lvl2pPr marL="1143000" algn="l">
              <a:spcBef>
                <a:spcPct val="0"/>
              </a:spcBef>
              <a:defRPr>
                <a:solidFill>
                  <a:schemeClr val="tx1"/>
                </a:solidFill>
                <a:latin typeface="Arial" panose="020B0604020202020204" pitchFamily="34" charset="0"/>
                <a:ea typeface="宋体" panose="02010600030101010101" pitchFamily="2" charset="-122"/>
              </a:defRPr>
            </a:lvl2pPr>
            <a:lvl3pPr marL="1333500" algn="l">
              <a:spcBef>
                <a:spcPct val="0"/>
              </a:spcBef>
              <a:defRPr>
                <a:solidFill>
                  <a:schemeClr val="tx1"/>
                </a:solidFill>
                <a:latin typeface="Arial" panose="020B0604020202020204" pitchFamily="34" charset="0"/>
                <a:ea typeface="宋体" panose="02010600030101010101" pitchFamily="2" charset="-122"/>
              </a:defRPr>
            </a:lvl3pPr>
            <a:lvl4pPr marL="1524000"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00"/>
                </a:solidFill>
                <a:latin typeface="Times New Roman" panose="02020603050405020304" pitchFamily="18" charset="0"/>
              </a:rPr>
              <a:t>(2)540KHz</a:t>
            </a:r>
            <a:r>
              <a:rPr kumimoji="1" lang="zh-CN" altLang="en-US" sz="2400" b="1">
                <a:solidFill>
                  <a:srgbClr val="003300"/>
                </a:solidFill>
                <a:latin typeface="Times New Roman" panose="02020603050405020304" pitchFamily="18" charset="0"/>
              </a:rPr>
              <a:t>的信号在回路中产生的是谐振电流：</a:t>
            </a:r>
            <a:endParaRPr kumimoji="1" lang="zh-CN" altLang="el-GR" sz="2400" b="1">
              <a:solidFill>
                <a:srgbClr val="003300"/>
              </a:solidFill>
              <a:latin typeface="Times New Roman" panose="02020603050405020304" pitchFamily="18" charset="0"/>
            </a:endParaRPr>
          </a:p>
        </p:txBody>
      </p:sp>
      <p:graphicFrame>
        <p:nvGraphicFramePr>
          <p:cNvPr id="301064" name="Object 8"/>
          <p:cNvGraphicFramePr>
            <a:graphicFrameLocks noChangeAspect="1"/>
          </p:cNvGraphicFramePr>
          <p:nvPr/>
        </p:nvGraphicFramePr>
        <p:xfrm>
          <a:off x="973138" y="1493838"/>
          <a:ext cx="7362825" cy="1147762"/>
        </p:xfrm>
        <a:graphic>
          <a:graphicData uri="http://schemas.openxmlformats.org/presentationml/2006/ole">
            <mc:AlternateContent xmlns:mc="http://schemas.openxmlformats.org/markup-compatibility/2006">
              <mc:Choice xmlns:v="urn:schemas-microsoft-com:vml" Requires="v">
                <p:oleObj spid="_x0000_s301096" name="公式" r:id="rId5" imgW="3708360" imgH="545760" progId="Equation.3">
                  <p:embed/>
                </p:oleObj>
              </mc:Choice>
              <mc:Fallback>
                <p:oleObj name="公式" r:id="rId5" imgW="3708360" imgH="5457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1493838"/>
                        <a:ext cx="7362825" cy="1147762"/>
                      </a:xfrm>
                      <a:prstGeom prst="rect">
                        <a:avLst/>
                      </a:prstGeom>
                      <a:gradFill rotWithShape="1">
                        <a:gsLst>
                          <a:gs pos="0">
                            <a:srgbClr val="CC0000">
                              <a:alpha val="44000"/>
                            </a:srgbClr>
                          </a:gs>
                          <a:gs pos="100000">
                            <a:srgbClr val="CC0000">
                              <a:gamma/>
                              <a:tint val="0"/>
                              <a:invGamma/>
                              <a:alpha val="46001"/>
                            </a:srgbClr>
                          </a:gs>
                        </a:gsLst>
                        <a:path path="shape">
                          <a:fillToRect l="50000" t="50000" r="50000" b="50000"/>
                        </a:path>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301063"/>
                                        </p:tgtEl>
                                        <p:attrNameLst>
                                          <p:attrName>style.visibility</p:attrName>
                                        </p:attrNameLst>
                                      </p:cBhvr>
                                      <p:to>
                                        <p:strVal val="visible"/>
                                      </p:to>
                                    </p:set>
                                    <p:animEffect transition="in" filter="wipe(left)">
                                      <p:cBhvr>
                                        <p:cTn id="7" dur="75"/>
                                        <p:tgtEl>
                                          <p:spTgt spid="301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1064"/>
                                        </p:tgtEl>
                                        <p:attrNameLst>
                                          <p:attrName>style.visibility</p:attrName>
                                        </p:attrNameLst>
                                      </p:cBhvr>
                                      <p:to>
                                        <p:strVal val="visible"/>
                                      </p:to>
                                    </p:set>
                                    <p:animEffect transition="in" filter="wipe(left)">
                                      <p:cBhvr>
                                        <p:cTn id="12" dur="500"/>
                                        <p:tgtEl>
                                          <p:spTgt spid="301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01060"/>
                                        </p:tgtEl>
                                        <p:attrNameLst>
                                          <p:attrName>style.visibility</p:attrName>
                                        </p:attrNameLst>
                                      </p:cBhvr>
                                      <p:to>
                                        <p:strVal val="visible"/>
                                      </p:to>
                                    </p:set>
                                    <p:animEffect transition="in" filter="wipe(left)">
                                      <p:cBhvr>
                                        <p:cTn id="17" dur="75"/>
                                        <p:tgtEl>
                                          <p:spTgt spid="301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1061"/>
                                        </p:tgtEl>
                                        <p:attrNameLst>
                                          <p:attrName>style.visibility</p:attrName>
                                        </p:attrNameLst>
                                      </p:cBhvr>
                                      <p:to>
                                        <p:strVal val="visible"/>
                                      </p:to>
                                    </p:set>
                                    <p:animEffect transition="in" filter="wipe(left)">
                                      <p:cBhvr>
                                        <p:cTn id="22" dur="500"/>
                                        <p:tgtEl>
                                          <p:spTgt spid="3010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301062"/>
                                        </p:tgtEl>
                                        <p:attrNameLst>
                                          <p:attrName>style.visibility</p:attrName>
                                        </p:attrNameLst>
                                      </p:cBhvr>
                                      <p:to>
                                        <p:strVal val="visible"/>
                                      </p:to>
                                    </p:set>
                                    <p:animEffect transition="in" filter="wipe(left)">
                                      <p:cBhvr>
                                        <p:cTn id="27" dur="75"/>
                                        <p:tgtEl>
                                          <p:spTgt spid="301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autoUpdateAnimBg="0"/>
      <p:bldP spid="301062" grpId="0" animBg="1" autoUpdateAnimBg="0"/>
      <p:bldP spid="301063"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302084" name="Text Box 4"/>
          <p:cNvSpPr txBox="1">
            <a:spLocks noChangeArrowheads="1"/>
          </p:cNvSpPr>
          <p:nvPr/>
        </p:nvSpPr>
        <p:spPr bwMode="auto">
          <a:xfrm>
            <a:off x="811213" y="596900"/>
            <a:ext cx="8332787" cy="360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en-US" altLang="zh-CN" sz="2800" b="1">
                <a:solidFill>
                  <a:schemeClr val="accent2"/>
                </a:solidFill>
                <a:latin typeface="Times New Roman" panose="02020603050405020304" pitchFamily="18" charset="0"/>
              </a:rPr>
              <a:t>3</a:t>
            </a:r>
            <a:r>
              <a:rPr kumimoji="1" lang="zh-CN" altLang="en-US" sz="2800" b="1">
                <a:solidFill>
                  <a:schemeClr val="accent2"/>
                </a:solidFill>
                <a:latin typeface="Times New Roman" panose="02020603050405020304" pitchFamily="18" charset="0"/>
              </a:rPr>
              <a:t>、</a:t>
            </a:r>
            <a:r>
              <a:rPr kumimoji="1" lang="en-US" altLang="zh-CN" sz="2800" b="1">
                <a:solidFill>
                  <a:schemeClr val="accent2"/>
                </a:solidFill>
                <a:latin typeface="Times New Roman" panose="02020603050405020304" pitchFamily="18" charset="0"/>
              </a:rPr>
              <a:t>GCL</a:t>
            </a:r>
            <a:r>
              <a:rPr kumimoji="1" lang="zh-CN" altLang="en-US" sz="2800" b="1">
                <a:solidFill>
                  <a:schemeClr val="accent2"/>
                </a:solidFill>
                <a:latin typeface="Times New Roman" panose="02020603050405020304" pitchFamily="18" charset="0"/>
              </a:rPr>
              <a:t>并联谐振</a:t>
            </a:r>
          </a:p>
          <a:p>
            <a:pPr algn="just" eaLnBrk="1" hangingPunct="1">
              <a:lnSpc>
                <a:spcPct val="130000"/>
              </a:lnSpc>
              <a:spcBef>
                <a:spcPct val="10000"/>
              </a:spcBef>
            </a:pPr>
            <a:r>
              <a:rPr kumimoji="1" lang="zh-CN" altLang="en-US" sz="2400">
                <a:latin typeface="Times New Roman" panose="02020603050405020304" pitchFamily="18" charset="0"/>
              </a:rPr>
              <a:t>    </a:t>
            </a:r>
            <a:r>
              <a:rPr kumimoji="1" lang="zh-CN" altLang="en-US" sz="2400" b="1">
                <a:solidFill>
                  <a:schemeClr val="accent2"/>
                </a:solidFill>
                <a:latin typeface="Times New Roman" panose="02020603050405020304" pitchFamily="18" charset="0"/>
              </a:rPr>
              <a:t>串联谐振电路仅适用于信号源内阻较小的情况</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如果信号源内阻较大</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将使电路</a:t>
            </a:r>
            <a:r>
              <a:rPr kumimoji="1" lang="en-US" altLang="zh-CN" sz="2400" b="1">
                <a:solidFill>
                  <a:schemeClr val="accent2"/>
                </a:solidFill>
                <a:latin typeface="Times New Roman" panose="02020603050405020304" pitchFamily="18" charset="0"/>
              </a:rPr>
              <a:t>Q</a:t>
            </a:r>
            <a:r>
              <a:rPr kumimoji="1" lang="zh-CN" altLang="en-US" sz="2400" b="1">
                <a:solidFill>
                  <a:schemeClr val="accent2"/>
                </a:solidFill>
                <a:latin typeface="Times New Roman" panose="02020603050405020304" pitchFamily="18" charset="0"/>
              </a:rPr>
              <a:t>值过低</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以至电路的选择性变差。</a:t>
            </a:r>
            <a:r>
              <a:rPr kumimoji="1" lang="zh-CN" altLang="en-US" sz="2400" b="1">
                <a:latin typeface="Times New Roman" panose="02020603050405020304" pitchFamily="18" charset="0"/>
              </a:rPr>
              <a:t>这时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为了获得较好的选频特性</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常采用并联谐振电路。 </a:t>
            </a:r>
          </a:p>
          <a:p>
            <a:pPr algn="just" eaLnBrk="1" hangingPunct="1">
              <a:lnSpc>
                <a:spcPct val="130000"/>
              </a:lnSpc>
            </a:pPr>
            <a:r>
              <a:rPr kumimoji="1" lang="zh-CN" altLang="en-US" sz="2400" b="1">
                <a:latin typeface="Times New Roman" panose="02020603050405020304" pitchFamily="18" charset="0"/>
              </a:rPr>
              <a:t>    下图是</a:t>
            </a:r>
            <a:r>
              <a:rPr kumimoji="1" lang="en-US" altLang="zh-CN" sz="2400" b="1">
                <a:latin typeface="Times New Roman" panose="02020603050405020304" pitchFamily="18" charset="0"/>
              </a:rPr>
              <a:t>GCL</a:t>
            </a:r>
            <a:r>
              <a:rPr kumimoji="1" lang="zh-CN" altLang="en-US" sz="2400" b="1">
                <a:latin typeface="Times New Roman" panose="02020603050405020304" pitchFamily="18" charset="0"/>
              </a:rPr>
              <a:t>并联谐振电路</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它是</a:t>
            </a:r>
            <a:r>
              <a:rPr kumimoji="1" lang="en-US" altLang="zh-CN" sz="2400" b="1">
                <a:latin typeface="Times New Roman" panose="02020603050405020304" pitchFamily="18" charset="0"/>
              </a:rPr>
              <a:t>RLC</a:t>
            </a:r>
            <a:r>
              <a:rPr kumimoji="1" lang="zh-CN" altLang="en-US" sz="2400" b="1">
                <a:latin typeface="Times New Roman" panose="02020603050405020304" pitchFamily="18" charset="0"/>
              </a:rPr>
              <a:t>串联谐振电路的对偶电路</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因此它的</a:t>
            </a:r>
            <a:r>
              <a:rPr kumimoji="1" lang="zh-CN" altLang="en-US" sz="2400" b="1">
                <a:solidFill>
                  <a:srgbClr val="FF3399"/>
                </a:solidFill>
                <a:latin typeface="Times New Roman" panose="02020603050405020304" pitchFamily="18" charset="0"/>
              </a:rPr>
              <a:t>一些结果都可由串联谐振电路对偶地得出</a:t>
            </a:r>
            <a:r>
              <a:rPr kumimoji="1" lang="zh-CN" altLang="en-US" sz="2400" b="1">
                <a:latin typeface="Times New Roman" panose="02020603050405020304" pitchFamily="18" charset="0"/>
              </a:rPr>
              <a:t>。对此</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下面将作简略的讨论。</a:t>
            </a:r>
            <a:r>
              <a:rPr kumimoji="1" lang="zh-CN" altLang="en-US" sz="2400">
                <a:latin typeface="Times New Roman" panose="02020603050405020304" pitchFamily="18" charset="0"/>
              </a:rPr>
              <a:t> </a:t>
            </a:r>
          </a:p>
        </p:txBody>
      </p:sp>
      <p:graphicFrame>
        <p:nvGraphicFramePr>
          <p:cNvPr id="302087" name="Object 7"/>
          <p:cNvGraphicFramePr>
            <a:graphicFrameLocks noGrp="1" noChangeAspect="1"/>
          </p:cNvGraphicFramePr>
          <p:nvPr>
            <p:ph idx="1"/>
          </p:nvPr>
        </p:nvGraphicFramePr>
        <p:xfrm>
          <a:off x="1120775" y="4348163"/>
          <a:ext cx="7772400" cy="2185987"/>
        </p:xfrm>
        <a:graphic>
          <a:graphicData uri="http://schemas.openxmlformats.org/presentationml/2006/ole">
            <mc:AlternateContent xmlns:mc="http://schemas.openxmlformats.org/markup-compatibility/2006">
              <mc:Choice xmlns:v="urn:schemas-microsoft-com:vml" Requires="v">
                <p:oleObj spid="_x0000_s302104" name="Visio" r:id="rId3" imgW="8104937" imgH="2279888" progId="Visio.Drawing.11">
                  <p:embed/>
                </p:oleObj>
              </mc:Choice>
              <mc:Fallback>
                <p:oleObj name="Visio" r:id="rId3" imgW="8104937" imgH="2279888"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4348163"/>
                        <a:ext cx="7772400" cy="218598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304132" name="Text Box 4"/>
          <p:cNvSpPr txBox="1">
            <a:spLocks noChangeArrowheads="1"/>
          </p:cNvSpPr>
          <p:nvPr/>
        </p:nvSpPr>
        <p:spPr bwMode="auto">
          <a:xfrm>
            <a:off x="784225" y="1398588"/>
            <a:ext cx="810895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25000"/>
              </a:spcBef>
            </a:pPr>
            <a:r>
              <a:rPr kumimoji="1" lang="zh-CN" altLang="en-US" sz="2400">
                <a:latin typeface="Times New Roman" panose="02020603050405020304" pitchFamily="18" charset="0"/>
              </a:rPr>
              <a:t>    </a:t>
            </a:r>
            <a:r>
              <a:rPr kumimoji="1" lang="en-US" altLang="zh-CN" sz="2400" b="1">
                <a:latin typeface="Times New Roman" panose="02020603050405020304" pitchFamily="18" charset="0"/>
              </a:rPr>
              <a:t>Y= G+jB=G + j(ω</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C </a:t>
            </a:r>
            <a:r>
              <a:rPr kumimoji="1" lang="en-US" altLang="zh-CN" sz="2400" b="1">
                <a:latin typeface="Courier New" panose="02070309020205020404" pitchFamily="49" charset="0"/>
              </a:rPr>
              <a:t>–</a:t>
            </a:r>
            <a:r>
              <a:rPr kumimoji="1" lang="en-US" altLang="zh-CN" sz="2400" b="1">
                <a:latin typeface="Times New Roman" panose="02020603050405020304" pitchFamily="18" charset="0"/>
              </a:rPr>
              <a:t> 1</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L)</a:t>
            </a:r>
            <a:endParaRPr kumimoji="1" lang="zh-CN" altLang="en-US" sz="2400" b="1">
              <a:latin typeface="Times New Roman" panose="02020603050405020304" pitchFamily="18" charset="0"/>
            </a:endParaRPr>
          </a:p>
          <a:p>
            <a:pPr algn="just" eaLnBrk="1" hangingPunct="1">
              <a:lnSpc>
                <a:spcPct val="100000"/>
              </a:lnSpc>
              <a:spcBef>
                <a:spcPct val="25000"/>
              </a:spcBef>
            </a:pPr>
            <a:r>
              <a:rPr kumimoji="1" lang="zh-CN" altLang="en-US" sz="2400" b="1">
                <a:latin typeface="Times New Roman" panose="02020603050405020304" pitchFamily="18" charset="0"/>
              </a:rPr>
              <a:t>    式中电导 </a:t>
            </a:r>
            <a:r>
              <a:rPr kumimoji="1" lang="en-US" altLang="zh-CN" sz="2400" b="1">
                <a:latin typeface="Times New Roman" panose="02020603050405020304" pitchFamily="18" charset="0"/>
              </a:rPr>
              <a:t>G = 1/R</a:t>
            </a:r>
            <a:r>
              <a:rPr kumimoji="1" lang="zh-CN" altLang="en-US" sz="2400" b="1">
                <a:latin typeface="Times New Roman" panose="02020603050405020304" pitchFamily="18" charset="0"/>
              </a:rPr>
              <a:t>。 </a:t>
            </a:r>
          </a:p>
          <a:p>
            <a:pPr algn="just" eaLnBrk="1" hangingPunct="1">
              <a:lnSpc>
                <a:spcPct val="100000"/>
              </a:lnSpc>
              <a:spcBef>
                <a:spcPct val="25000"/>
              </a:spcBef>
            </a:pPr>
            <a:r>
              <a:rPr kumimoji="1" lang="zh-CN" altLang="en-US" sz="2400" b="1">
                <a:latin typeface="Times New Roman" panose="02020603050405020304" pitchFamily="18" charset="0"/>
              </a:rPr>
              <a:t>    当电纳 </a:t>
            </a:r>
            <a:r>
              <a:rPr kumimoji="1" lang="en-US" altLang="zh-CN" sz="2400" b="1">
                <a:latin typeface="Times New Roman" panose="02020603050405020304" pitchFamily="18" charset="0"/>
              </a:rPr>
              <a:t>B = 0 </a:t>
            </a:r>
            <a:r>
              <a:rPr kumimoji="1" lang="zh-CN" altLang="en-US" sz="2400" b="1">
                <a:latin typeface="Times New Roman" panose="02020603050405020304" pitchFamily="18" charset="0"/>
              </a:rPr>
              <a:t>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电路的端电压 </a:t>
            </a:r>
            <a:r>
              <a:rPr kumimoji="1" lang="en-US" altLang="zh-CN" sz="2400" b="1">
                <a:latin typeface="Times New Roman" panose="02020603050405020304" pitchFamily="18" charset="0"/>
                <a:cs typeface="Times New Roman" panose="02020603050405020304" pitchFamily="18" charset="0"/>
              </a:rPr>
              <a:t>U</a:t>
            </a:r>
            <a:r>
              <a:rPr kumimoji="1" lang="zh-CN" altLang="en-US" sz="2400" b="1">
                <a:latin typeface="Times New Roman" panose="02020603050405020304" pitchFamily="18" charset="0"/>
              </a:rPr>
              <a:t>与激励</a:t>
            </a:r>
            <a:r>
              <a:rPr kumimoji="1" lang="en-US" altLang="zh-CN" sz="2400" b="1">
                <a:latin typeface="Times New Roman" panose="02020603050405020304" pitchFamily="18" charset="0"/>
                <a:cs typeface="Times New Roman" panose="02020603050405020304" pitchFamily="18" charset="0"/>
              </a:rPr>
              <a:t>I</a:t>
            </a:r>
            <a:r>
              <a:rPr kumimoji="1" lang="zh-CN" altLang="en-US" sz="2400" b="1">
                <a:latin typeface="Times New Roman" panose="02020603050405020304" pitchFamily="18" charset="0"/>
              </a:rPr>
              <a:t>同相</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称为并联谐振。 这时的频率称为并联谐振频率</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角频率用</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表示。于是在并联谐振时有</a:t>
            </a:r>
            <a:r>
              <a:rPr kumimoji="1" lang="en-US" altLang="zh-CN" sz="2400" b="1">
                <a:latin typeface="Times New Roman" panose="02020603050405020304" pitchFamily="18" charset="0"/>
              </a:rPr>
              <a:t>:</a:t>
            </a:r>
          </a:p>
          <a:p>
            <a:pPr algn="just" eaLnBrk="1" hangingPunct="1">
              <a:lnSpc>
                <a:spcPct val="100000"/>
              </a:lnSpc>
              <a:spcBef>
                <a:spcPct val="25000"/>
              </a:spcBef>
            </a:pPr>
            <a:endParaRPr kumimoji="1" lang="zh-CN" altLang="en-US" sz="2400" b="1">
              <a:latin typeface="Times New Roman" panose="02020603050405020304" pitchFamily="18" charset="0"/>
            </a:endParaRPr>
          </a:p>
          <a:p>
            <a:pPr algn="just" eaLnBrk="1" hangingPunct="1">
              <a:lnSpc>
                <a:spcPct val="100000"/>
              </a:lnSpc>
              <a:spcBef>
                <a:spcPct val="25000"/>
              </a:spcBef>
            </a:pPr>
            <a:r>
              <a:rPr kumimoji="1" lang="zh-CN" altLang="en-US" sz="2400" b="1">
                <a:latin typeface="Times New Roman" panose="02020603050405020304" pitchFamily="18" charset="0"/>
              </a:rPr>
              <a:t></a:t>
            </a:r>
          </a:p>
          <a:p>
            <a:pPr algn="just" eaLnBrk="1" hangingPunct="1">
              <a:lnSpc>
                <a:spcPct val="100000"/>
              </a:lnSpc>
              <a:spcBef>
                <a:spcPct val="25000"/>
              </a:spcBef>
            </a:pPr>
            <a:r>
              <a:rPr kumimoji="1" lang="zh-CN" altLang="en-US" sz="2400" b="1">
                <a:latin typeface="Times New Roman" panose="02020603050405020304" pitchFamily="18" charset="0"/>
              </a:rPr>
              <a:t>可得谐振角频率</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a:t>
            </a:r>
            <a:r>
              <a:rPr kumimoji="1" lang="zh-CN" altLang="en-US" sz="2400" b="1">
                <a:latin typeface="Times New Roman" panose="02020603050405020304" pitchFamily="18" charset="0"/>
              </a:rPr>
              <a:t>和频率</a:t>
            </a:r>
            <a:r>
              <a:rPr kumimoji="1" lang="en-US" altLang="zh-CN" sz="2400" b="1">
                <a:latin typeface="Times New Roman" panose="02020603050405020304" pitchFamily="18" charset="0"/>
              </a:rPr>
              <a:t>f</a:t>
            </a:r>
            <a:r>
              <a:rPr kumimoji="1" lang="en-US" altLang="zh-CN" sz="2400" b="1" baseline="-25000">
                <a:latin typeface="Times New Roman" panose="02020603050405020304" pitchFamily="18" charset="0"/>
              </a:rPr>
              <a:t>0 </a:t>
            </a:r>
            <a:r>
              <a:rPr kumimoji="1" lang="zh-CN" altLang="en-US" sz="2400" b="1">
                <a:latin typeface="Times New Roman" panose="02020603050405020304" pitchFamily="18" charset="0"/>
              </a:rPr>
              <a:t>分别为</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a:t>
            </a:r>
            <a:r>
              <a:rPr kumimoji="1" lang="en-US" altLang="zh-CN" sz="2400" b="1">
                <a:latin typeface="Times New Roman" panose="02020603050405020304" pitchFamily="18" charset="0"/>
              </a:rPr>
              <a:t>=                 </a:t>
            </a:r>
          </a:p>
          <a:p>
            <a:pPr algn="just" eaLnBrk="1" hangingPunct="1">
              <a:lnSpc>
                <a:spcPct val="100000"/>
              </a:lnSpc>
              <a:spcBef>
                <a:spcPct val="25000"/>
              </a:spcBef>
            </a:pPr>
            <a:r>
              <a:rPr kumimoji="1" lang="en-US" altLang="zh-CN" sz="2400" b="1">
                <a:latin typeface="Times New Roman" panose="02020603050405020304" pitchFamily="18" charset="0"/>
              </a:rPr>
              <a:t>                              </a:t>
            </a:r>
          </a:p>
          <a:p>
            <a:pPr algn="just" eaLnBrk="1" hangingPunct="1">
              <a:lnSpc>
                <a:spcPct val="100000"/>
              </a:lnSpc>
              <a:spcBef>
                <a:spcPct val="25000"/>
              </a:spcBef>
            </a:pPr>
            <a:r>
              <a:rPr kumimoji="1" lang="zh-CN" altLang="en-US" sz="2400" b="1">
                <a:latin typeface="Times New Roman" panose="02020603050405020304" pitchFamily="18" charset="0"/>
              </a:rPr>
              <a:t>在并联谐振时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由于</a:t>
            </a:r>
            <a:r>
              <a:rPr kumimoji="1" lang="en-US" altLang="zh-CN" sz="2400" b="1">
                <a:latin typeface="Times New Roman" panose="02020603050405020304" pitchFamily="18" charset="0"/>
              </a:rPr>
              <a:t>B = 0, </a:t>
            </a:r>
            <a:r>
              <a:rPr kumimoji="1" lang="zh-CN" altLang="en-US" sz="2400" b="1">
                <a:latin typeface="Times New Roman" panose="02020603050405020304" pitchFamily="18" charset="0"/>
              </a:rPr>
              <a:t>故谐振导纳</a:t>
            </a:r>
            <a:r>
              <a:rPr kumimoji="1" lang="en-US" altLang="zh-CN" sz="2400">
                <a:latin typeface="Times New Roman" panose="02020603050405020304" pitchFamily="18" charset="0"/>
              </a:rPr>
              <a:t>Y</a:t>
            </a:r>
            <a:r>
              <a:rPr kumimoji="1" lang="en-US" altLang="zh-CN" sz="2400" baseline="-25000">
                <a:latin typeface="Times New Roman" panose="02020603050405020304" pitchFamily="18" charset="0"/>
              </a:rPr>
              <a:t>0</a:t>
            </a:r>
            <a:r>
              <a:rPr kumimoji="1" lang="en-US" altLang="zh-CN" sz="2400">
                <a:latin typeface="Times New Roman" panose="02020603050405020304" pitchFamily="18" charset="0"/>
              </a:rPr>
              <a:t> = G =</a:t>
            </a:r>
          </a:p>
        </p:txBody>
      </p:sp>
      <p:graphicFrame>
        <p:nvGraphicFramePr>
          <p:cNvPr id="304133" name="Object 5"/>
          <p:cNvGraphicFramePr>
            <a:graphicFrameLocks noChangeAspect="1"/>
          </p:cNvGraphicFramePr>
          <p:nvPr/>
        </p:nvGraphicFramePr>
        <p:xfrm>
          <a:off x="3806825" y="3313113"/>
          <a:ext cx="2205038" cy="933450"/>
        </p:xfrm>
        <a:graphic>
          <a:graphicData uri="http://schemas.openxmlformats.org/presentationml/2006/ole">
            <mc:AlternateContent xmlns:mc="http://schemas.openxmlformats.org/markup-compatibility/2006">
              <mc:Choice xmlns:v="urn:schemas-microsoft-com:vml" Requires="v">
                <p:oleObj spid="_x0000_s304183" name="Equation" r:id="rId3" imgW="990360" imgH="419040" progId="Equation.DSMT4">
                  <p:embed/>
                </p:oleObj>
              </mc:Choice>
              <mc:Fallback>
                <p:oleObj name="Equation" r:id="rId3" imgW="99036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825" y="3313113"/>
                        <a:ext cx="2205038"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4" name="Object 6"/>
          <p:cNvGraphicFramePr>
            <a:graphicFrameLocks noChangeAspect="1"/>
          </p:cNvGraphicFramePr>
          <p:nvPr/>
        </p:nvGraphicFramePr>
        <p:xfrm>
          <a:off x="6281738" y="4194175"/>
          <a:ext cx="846137" cy="900113"/>
        </p:xfrm>
        <a:graphic>
          <a:graphicData uri="http://schemas.openxmlformats.org/presentationml/2006/ole">
            <mc:AlternateContent xmlns:mc="http://schemas.openxmlformats.org/markup-compatibility/2006">
              <mc:Choice xmlns:v="urn:schemas-microsoft-com:vml" Requires="v">
                <p:oleObj spid="_x0000_s304184" name="Equation" r:id="rId5" imgW="393480" imgH="419040" progId="Equation.3">
                  <p:embed/>
                </p:oleObj>
              </mc:Choice>
              <mc:Fallback>
                <p:oleObj name="Equation" r:id="rId5" imgW="39348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1738" y="4194175"/>
                        <a:ext cx="846137"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6" name="Object 8"/>
          <p:cNvGraphicFramePr>
            <a:graphicFrameLocks noChangeAspect="1"/>
          </p:cNvGraphicFramePr>
          <p:nvPr/>
        </p:nvGraphicFramePr>
        <p:xfrm>
          <a:off x="7092950" y="5094288"/>
          <a:ext cx="404813" cy="900112"/>
        </p:xfrm>
        <a:graphic>
          <a:graphicData uri="http://schemas.openxmlformats.org/presentationml/2006/ole">
            <mc:AlternateContent xmlns:mc="http://schemas.openxmlformats.org/markup-compatibility/2006">
              <mc:Choice xmlns:v="urn:schemas-microsoft-com:vml" Requires="v">
                <p:oleObj spid="_x0000_s304185" name="Equation" r:id="rId7" imgW="177480" imgH="393480" progId="Equation.3">
                  <p:embed/>
                </p:oleObj>
              </mc:Choice>
              <mc:Fallback>
                <p:oleObj name="Equation" r:id="rId7" imgW="17748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0" y="5094288"/>
                        <a:ext cx="404813"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7" name="Rectangle 9"/>
          <p:cNvSpPr>
            <a:spLocks noChangeArrowheads="1"/>
          </p:cNvSpPr>
          <p:nvPr/>
        </p:nvSpPr>
        <p:spPr bwMode="auto">
          <a:xfrm>
            <a:off x="784225" y="885825"/>
            <a:ext cx="334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zh-CN" altLang="en-US" sz="2400" b="1">
                <a:latin typeface="Times New Roman" panose="02020603050405020304" pitchFamily="18" charset="0"/>
              </a:rPr>
              <a:t>并联电路的总导纳为</a:t>
            </a:r>
            <a:r>
              <a:rPr kumimoji="1" lang="en-US" altLang="zh-CN" sz="2400"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305156" name="Text Box 4"/>
          <p:cNvSpPr txBox="1">
            <a:spLocks noChangeArrowheads="1"/>
          </p:cNvSpPr>
          <p:nvPr/>
        </p:nvSpPr>
        <p:spPr bwMode="auto">
          <a:xfrm>
            <a:off x="828675" y="863600"/>
            <a:ext cx="831532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spcBef>
                <a:spcPct val="50000"/>
              </a:spcBef>
            </a:pPr>
            <a:r>
              <a:rPr kumimoji="1" lang="zh-CN" altLang="en-US" sz="2400" b="1">
                <a:solidFill>
                  <a:schemeClr val="accent2"/>
                </a:solidFill>
                <a:latin typeface="Times New Roman" panose="02020603050405020304" pitchFamily="18" charset="0"/>
              </a:rPr>
              <a:t>这时导纳为最小值</a:t>
            </a:r>
            <a:r>
              <a:rPr kumimoji="1" lang="en-US" altLang="zh-CN" sz="2400" b="1">
                <a:solidFill>
                  <a:schemeClr val="accent2"/>
                </a:solidFill>
                <a:latin typeface="Times New Roman" panose="02020603050405020304" pitchFamily="18" charset="0"/>
              </a:rPr>
              <a:t>, </a:t>
            </a:r>
            <a:r>
              <a:rPr kumimoji="1" lang="zh-CN" altLang="en-US" sz="2400" b="1">
                <a:solidFill>
                  <a:schemeClr val="accent2"/>
                </a:solidFill>
                <a:latin typeface="Times New Roman" panose="02020603050405020304" pitchFamily="18" charset="0"/>
              </a:rPr>
              <a:t>且为电阻性</a:t>
            </a:r>
            <a:r>
              <a:rPr kumimoji="1" lang="zh-CN" altLang="en-US" sz="2400">
                <a:latin typeface="Times New Roman" panose="02020603050405020304" pitchFamily="18" charset="0"/>
              </a:rPr>
              <a:t>            </a:t>
            </a:r>
          </a:p>
          <a:p>
            <a:pPr algn="just" eaLnBrk="1" hangingPunct="1">
              <a:lnSpc>
                <a:spcPct val="120000"/>
              </a:lnSpc>
              <a:spcBef>
                <a:spcPct val="50000"/>
              </a:spcBef>
            </a:pPr>
            <a:r>
              <a:rPr kumimoji="1" lang="zh-CN" altLang="en-US" sz="2400">
                <a:latin typeface="Times New Roman" panose="02020603050405020304" pitchFamily="18" charset="0"/>
              </a:rPr>
              <a:t></a:t>
            </a:r>
          </a:p>
          <a:p>
            <a:pPr algn="l" eaLnBrk="1" hangingPunct="1">
              <a:lnSpc>
                <a:spcPct val="120000"/>
              </a:lnSpc>
              <a:spcBef>
                <a:spcPct val="100000"/>
              </a:spcBef>
            </a:pPr>
            <a:r>
              <a:rPr kumimoji="1" lang="zh-CN" altLang="en-US" sz="2400" b="1">
                <a:latin typeface="Times New Roman" panose="02020603050405020304" pitchFamily="18" charset="0"/>
              </a:rPr>
              <a:t>谐振时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感纳 </a:t>
            </a:r>
            <a:r>
              <a:rPr kumimoji="1" lang="en-US" altLang="zh-CN" sz="2400" b="1">
                <a:latin typeface="Times New Roman" panose="02020603050405020304" pitchFamily="18" charset="0"/>
              </a:rPr>
              <a:t>1/ω</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L</a:t>
            </a:r>
            <a:r>
              <a:rPr kumimoji="1" lang="zh-CN" altLang="en-US" sz="2400" b="1">
                <a:latin typeface="Times New Roman" panose="02020603050405020304" pitchFamily="18" charset="0"/>
              </a:rPr>
              <a:t>与容纳</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相等</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因而感抗</a:t>
            </a:r>
            <a:r>
              <a:rPr kumimoji="1" lang="en-US" altLang="zh-CN" sz="2400" b="1">
                <a:latin typeface="Times New Roman" panose="02020603050405020304" pitchFamily="18" charset="0"/>
              </a:rPr>
              <a:t>ω</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L</a:t>
            </a:r>
            <a:r>
              <a:rPr kumimoji="1" lang="zh-CN" altLang="en-US" sz="2400" b="1">
                <a:latin typeface="Times New Roman" panose="02020603050405020304" pitchFamily="18" charset="0"/>
              </a:rPr>
              <a:t>和容抗 </a:t>
            </a:r>
            <a:r>
              <a:rPr kumimoji="1" lang="en-US" altLang="zh-CN" sz="2400" b="1">
                <a:latin typeface="Times New Roman" panose="02020603050405020304" pitchFamily="18" charset="0"/>
              </a:rPr>
              <a:t>1/ ω</a:t>
            </a:r>
            <a:r>
              <a:rPr kumimoji="1" lang="en-US" altLang="zh-CN" sz="2400" b="1" baseline="-25000">
                <a:latin typeface="Times New Roman" panose="02020603050405020304" pitchFamily="18" charset="0"/>
              </a:rPr>
              <a:t>0 </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也相等</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称为谐振电路的特性阻抗</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即</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                   </a:t>
            </a:r>
          </a:p>
        </p:txBody>
      </p:sp>
      <p:graphicFrame>
        <p:nvGraphicFramePr>
          <p:cNvPr id="305157" name="Object 5"/>
          <p:cNvGraphicFramePr>
            <a:graphicFrameLocks noChangeAspect="1"/>
          </p:cNvGraphicFramePr>
          <p:nvPr/>
        </p:nvGraphicFramePr>
        <p:xfrm>
          <a:off x="3357563" y="1368425"/>
          <a:ext cx="2393950" cy="981075"/>
        </p:xfrm>
        <a:graphic>
          <a:graphicData uri="http://schemas.openxmlformats.org/presentationml/2006/ole">
            <mc:AlternateContent xmlns:mc="http://schemas.openxmlformats.org/markup-compatibility/2006">
              <mc:Choice xmlns:v="urn:schemas-microsoft-com:vml" Requires="v">
                <p:oleObj spid="_x0000_s305226" name="Equation" r:id="rId3" imgW="1054080" imgH="431640" progId="Equation.DSMT4">
                  <p:embed/>
                </p:oleObj>
              </mc:Choice>
              <mc:Fallback>
                <p:oleObj name="Equation" r:id="rId3" imgW="105408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1368425"/>
                        <a:ext cx="23939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58" name="Object 6"/>
          <p:cNvGraphicFramePr>
            <a:graphicFrameLocks noChangeAspect="1"/>
          </p:cNvGraphicFramePr>
          <p:nvPr/>
        </p:nvGraphicFramePr>
        <p:xfrm>
          <a:off x="3176588" y="3249613"/>
          <a:ext cx="2943225" cy="1036637"/>
        </p:xfrm>
        <a:graphic>
          <a:graphicData uri="http://schemas.openxmlformats.org/presentationml/2006/ole">
            <mc:AlternateContent xmlns:mc="http://schemas.openxmlformats.org/markup-compatibility/2006">
              <mc:Choice xmlns:v="urn:schemas-microsoft-com:vml" Requires="v">
                <p:oleObj spid="_x0000_s305227" name="Equation" r:id="rId5" imgW="1333440" imgH="469800" progId="Equation.DSMT4">
                  <p:embed/>
                </p:oleObj>
              </mc:Choice>
              <mc:Fallback>
                <p:oleObj name="Equation" r:id="rId5" imgW="1333440" imgH="46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588" y="3249613"/>
                        <a:ext cx="2943225"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59" name="Object 7"/>
          <p:cNvGraphicFramePr>
            <a:graphicFrameLocks noChangeAspect="1"/>
          </p:cNvGraphicFramePr>
          <p:nvPr/>
        </p:nvGraphicFramePr>
        <p:xfrm>
          <a:off x="2232025" y="5378450"/>
          <a:ext cx="5256213" cy="976313"/>
        </p:xfrm>
        <a:graphic>
          <a:graphicData uri="http://schemas.openxmlformats.org/presentationml/2006/ole">
            <mc:AlternateContent xmlns:mc="http://schemas.openxmlformats.org/markup-compatibility/2006">
              <mc:Choice xmlns:v="urn:schemas-microsoft-com:vml" Requires="v">
                <p:oleObj spid="_x0000_s305228" name="Equation" r:id="rId7" imgW="2323800" imgH="431640" progId="Equation.DSMT4">
                  <p:embed/>
                </p:oleObj>
              </mc:Choice>
              <mc:Fallback>
                <p:oleObj name="Equation" r:id="rId7" imgW="2323800" imgH="431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2025" y="5378450"/>
                        <a:ext cx="5256213"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60" name="Rectangle 8"/>
          <p:cNvSpPr>
            <a:spLocks noChangeArrowheads="1"/>
          </p:cNvSpPr>
          <p:nvPr/>
        </p:nvSpPr>
        <p:spPr bwMode="auto">
          <a:xfrm>
            <a:off x="855663" y="4329113"/>
            <a:ext cx="457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pPr>
            <a:r>
              <a:rPr kumimoji="1" lang="zh-CN" altLang="en-US" sz="2400" b="1">
                <a:latin typeface="Times New Roman" panose="02020603050405020304" pitchFamily="18" charset="0"/>
              </a:rPr>
              <a:t>并联谐振电路的品质因数为</a:t>
            </a:r>
            <a:r>
              <a:rPr kumimoji="1" lang="en-US" altLang="zh-CN" sz="2400" b="1">
                <a:latin typeface="Times New Roman" panose="02020603050405020304" pitchFamily="18" charset="0"/>
              </a:rPr>
              <a:t>:</a:t>
            </a:r>
            <a:r>
              <a:rPr kumimoji="1" lang="en-US" altLang="zh-CN" sz="2400">
                <a:latin typeface="Times New Roman" panose="02020603050405020304" pitchFamily="18" charset="0"/>
              </a:rPr>
              <a:t>              </a:t>
            </a:r>
          </a:p>
        </p:txBody>
      </p:sp>
      <p:grpSp>
        <p:nvGrpSpPr>
          <p:cNvPr id="305165" name="Group 13"/>
          <p:cNvGrpSpPr>
            <a:grpSpLocks/>
          </p:cNvGrpSpPr>
          <p:nvPr/>
        </p:nvGrpSpPr>
        <p:grpSpPr bwMode="auto">
          <a:xfrm>
            <a:off x="5986463" y="4059238"/>
            <a:ext cx="3176587" cy="990600"/>
            <a:chOff x="3771" y="2557"/>
            <a:chExt cx="2001" cy="624"/>
          </a:xfrm>
        </p:grpSpPr>
        <p:sp>
          <p:nvSpPr>
            <p:cNvPr id="305164" name="AutoShape 12"/>
            <p:cNvSpPr>
              <a:spLocks noChangeArrowheads="1"/>
            </p:cNvSpPr>
            <p:nvPr/>
          </p:nvSpPr>
          <p:spPr bwMode="auto">
            <a:xfrm>
              <a:off x="3771" y="2557"/>
              <a:ext cx="2001" cy="624"/>
            </a:xfrm>
            <a:prstGeom prst="wedgeRoundRectCallout">
              <a:avLst>
                <a:gd name="adj1" fmla="val -29162"/>
                <a:gd name="adj2" fmla="val 118750"/>
                <a:gd name="adj3" fmla="val 16667"/>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a:p>
          </p:txBody>
        </p:sp>
        <p:graphicFrame>
          <p:nvGraphicFramePr>
            <p:cNvPr id="305162" name="Object 10"/>
            <p:cNvGraphicFramePr>
              <a:graphicFrameLocks noChangeAspect="1"/>
            </p:cNvGraphicFramePr>
            <p:nvPr/>
          </p:nvGraphicFramePr>
          <p:xfrm>
            <a:off x="3816" y="2585"/>
            <a:ext cx="1956" cy="538"/>
          </p:xfrm>
          <a:graphic>
            <a:graphicData uri="http://schemas.openxmlformats.org/presentationml/2006/ole">
              <mc:AlternateContent xmlns:mc="http://schemas.openxmlformats.org/markup-compatibility/2006">
                <mc:Choice xmlns:v="urn:schemas-microsoft-com:vml" Requires="v">
                  <p:oleObj spid="_x0000_s305229" name="Equation" r:id="rId9" imgW="1536480" imgH="431640" progId="Equation.DSMT4">
                    <p:embed/>
                  </p:oleObj>
                </mc:Choice>
                <mc:Fallback>
                  <p:oleObj name="Equation" r:id="rId9" imgW="1536480" imgH="4316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6" y="2585"/>
                          <a:ext cx="1956"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5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sp>
        <p:nvSpPr>
          <p:cNvPr id="306180" name="Text Box 4"/>
          <p:cNvSpPr txBox="1">
            <a:spLocks noChangeArrowheads="1"/>
          </p:cNvSpPr>
          <p:nvPr/>
        </p:nvSpPr>
        <p:spPr bwMode="auto">
          <a:xfrm>
            <a:off x="784225" y="80486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b="1">
                <a:latin typeface="Times New Roman" panose="02020603050405020304" pitchFamily="18" charset="0"/>
              </a:rPr>
              <a:t>谐振时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回路的端电压为最大值。 这时各支路电流分别为</a:t>
            </a:r>
            <a:r>
              <a:rPr kumimoji="1" lang="zh-CN" altLang="en-US" sz="2400">
                <a:latin typeface="Times New Roman" panose="02020603050405020304" pitchFamily="18" charset="0"/>
              </a:rPr>
              <a:t> </a:t>
            </a:r>
          </a:p>
        </p:txBody>
      </p:sp>
      <p:sp>
        <p:nvSpPr>
          <p:cNvPr id="306181" name="Text Box 5"/>
          <p:cNvSpPr txBox="1">
            <a:spLocks noChangeArrowheads="1"/>
          </p:cNvSpPr>
          <p:nvPr/>
        </p:nvSpPr>
        <p:spPr bwMode="auto">
          <a:xfrm>
            <a:off x="792163" y="4897438"/>
            <a:ext cx="8296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0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可见</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并联谐振时</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电容电流和电感电流的模值都等于</a:t>
            </a:r>
            <a:r>
              <a:rPr kumimoji="1" lang="en-US" altLang="zh-CN" sz="2400" b="1">
                <a:latin typeface="Times New Roman" panose="02020603050405020304" pitchFamily="18" charset="0"/>
              </a:rPr>
              <a:t>QI</a:t>
            </a:r>
            <a:r>
              <a:rPr kumimoji="1" lang="en-US" altLang="zh-CN" sz="2400" b="1" baseline="-25000">
                <a:latin typeface="Times New Roman" panose="02020603050405020304" pitchFamily="18" charset="0"/>
              </a:rPr>
              <a:t>S</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但相位相反</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故相互抵消。 根据这一特点</a:t>
            </a:r>
            <a:r>
              <a:rPr kumimoji="1" lang="en-US" altLang="zh-CN" sz="2400" b="1">
                <a:latin typeface="Times New Roman" panose="02020603050405020304" pitchFamily="18" charset="0"/>
              </a:rPr>
              <a:t>, </a:t>
            </a:r>
            <a:r>
              <a:rPr kumimoji="1" lang="zh-CN" altLang="en-US" sz="2400" b="1">
                <a:solidFill>
                  <a:schemeClr val="accent2"/>
                </a:solidFill>
                <a:latin typeface="Times New Roman" panose="02020603050405020304" pitchFamily="18" charset="0"/>
              </a:rPr>
              <a:t>并联谐振也称为电流谐振</a:t>
            </a:r>
            <a:r>
              <a:rPr kumimoji="1" lang="zh-CN" altLang="en-US" sz="2400" b="1">
                <a:latin typeface="Times New Roman" panose="02020603050405020304" pitchFamily="18" charset="0"/>
              </a:rPr>
              <a:t>。这时电源电流全部通过电导</a:t>
            </a:r>
            <a:r>
              <a:rPr kumimoji="1" lang="en-US" altLang="zh-CN" sz="2400" b="1">
                <a:latin typeface="Times New Roman" panose="02020603050405020304" pitchFamily="18" charset="0"/>
              </a:rPr>
              <a:t>G, </a:t>
            </a:r>
            <a:r>
              <a:rPr kumimoji="1" lang="zh-CN" altLang="en-US" sz="2400" b="1">
                <a:latin typeface="Times New Roman" panose="02020603050405020304" pitchFamily="18" charset="0"/>
              </a:rPr>
              <a:t>电导电流</a:t>
            </a:r>
            <a:r>
              <a:rPr kumimoji="1" lang="en-US" altLang="zh-CN" sz="2400" b="1">
                <a:latin typeface="Times New Roman" panose="02020603050405020304" pitchFamily="18" charset="0"/>
              </a:rPr>
              <a:t>I</a:t>
            </a:r>
            <a:r>
              <a:rPr kumimoji="1" lang="en-US" altLang="zh-CN" sz="2400" b="1" baseline="-25000">
                <a:latin typeface="Times New Roman" panose="02020603050405020304" pitchFamily="18" charset="0"/>
              </a:rPr>
              <a:t>G</a:t>
            </a:r>
            <a:r>
              <a:rPr kumimoji="1" lang="zh-CN" altLang="en-US" sz="2400" b="1">
                <a:latin typeface="Times New Roman" panose="02020603050405020304" pitchFamily="18" charset="0"/>
              </a:rPr>
              <a:t>达较大值。</a:t>
            </a:r>
            <a:r>
              <a:rPr kumimoji="1" lang="zh-CN" altLang="en-US" sz="2400">
                <a:latin typeface="Times New Roman" panose="02020603050405020304" pitchFamily="18" charset="0"/>
              </a:rPr>
              <a:t> </a:t>
            </a:r>
          </a:p>
        </p:txBody>
      </p:sp>
      <p:graphicFrame>
        <p:nvGraphicFramePr>
          <p:cNvPr id="306183" name="Object 7"/>
          <p:cNvGraphicFramePr>
            <a:graphicFrameLocks noGrp="1" noChangeAspect="1"/>
          </p:cNvGraphicFramePr>
          <p:nvPr>
            <p:ph idx="1"/>
          </p:nvPr>
        </p:nvGraphicFramePr>
        <p:xfrm>
          <a:off x="1916113" y="1493838"/>
          <a:ext cx="5356225" cy="3176587"/>
        </p:xfrm>
        <a:graphic>
          <a:graphicData uri="http://schemas.openxmlformats.org/presentationml/2006/ole">
            <mc:AlternateContent xmlns:mc="http://schemas.openxmlformats.org/markup-compatibility/2006">
              <mc:Choice xmlns:v="urn:schemas-microsoft-com:vml" Requires="v">
                <p:oleObj spid="_x0000_s306200" name="Equation" r:id="rId3" imgW="2184120" imgH="1295280" progId="Equation.DSMT4">
                  <p:embed/>
                </p:oleObj>
              </mc:Choice>
              <mc:Fallback>
                <p:oleObj name="Equation" r:id="rId3" imgW="2184120" imgH="12952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1493838"/>
                        <a:ext cx="5356225" cy="317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blinds(horizontal)">
                                      <p:cBhvr>
                                        <p:cTn id="7" dur="500"/>
                                        <p:tgtEl>
                                          <p:spTgt spid="30618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06183"/>
                                        </p:tgtEl>
                                        <p:attrNameLst>
                                          <p:attrName>style.visibility</p:attrName>
                                        </p:attrNameLst>
                                      </p:cBhvr>
                                      <p:to>
                                        <p:strVal val="visible"/>
                                      </p:to>
                                    </p:set>
                                    <p:animEffect transition="in" filter="blinds(horizontal)">
                                      <p:cBhvr>
                                        <p:cTn id="11" dur="500"/>
                                        <p:tgtEl>
                                          <p:spTgt spid="306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06181"/>
                                        </p:tgtEl>
                                        <p:attrNameLst>
                                          <p:attrName>style.visibility</p:attrName>
                                        </p:attrNameLst>
                                      </p:cBhvr>
                                      <p:to>
                                        <p:strVal val="visible"/>
                                      </p:to>
                                    </p:set>
                                    <p:animEffect transition="in" filter="blinds(horizontal)">
                                      <p:cBhvr>
                                        <p:cTn id="16" dur="500"/>
                                        <p:tgtEl>
                                          <p:spTgt spid="30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p:bldP spid="3061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0" name="Rectangle 20"/>
          <p:cNvSpPr>
            <a:spLocks noGrp="1" noChangeArrowheads="1"/>
          </p:cNvSpPr>
          <p:nvPr>
            <p:ph type="title" sz="quarter"/>
          </p:nvPr>
        </p:nvSpPr>
        <p:spPr/>
        <p:txBody>
          <a:bodyPr/>
          <a:lstStyle/>
          <a:p>
            <a:r>
              <a:rPr lang="zh-CN" altLang="en-US" sz="2800" smtClean="0"/>
              <a:t>回顾</a:t>
            </a:r>
            <a:r>
              <a:rPr lang="en-US" altLang="zh-CN" sz="2800" smtClean="0"/>
              <a:t>—</a:t>
            </a:r>
            <a:r>
              <a:rPr lang="zh-CN" altLang="en-US" sz="2800" smtClean="0"/>
              <a:t>函数的傅里叶级数展开</a:t>
            </a:r>
          </a:p>
        </p:txBody>
      </p:sp>
      <p:graphicFrame>
        <p:nvGraphicFramePr>
          <p:cNvPr id="153610" name="Object 10"/>
          <p:cNvGraphicFramePr>
            <a:graphicFrameLocks noGrp="1" noChangeAspect="1"/>
          </p:cNvGraphicFramePr>
          <p:nvPr>
            <p:ph sz="quarter" idx="1"/>
          </p:nvPr>
        </p:nvGraphicFramePr>
        <p:xfrm>
          <a:off x="2114550" y="1504950"/>
          <a:ext cx="5562600" cy="1033463"/>
        </p:xfrm>
        <a:graphic>
          <a:graphicData uri="http://schemas.openxmlformats.org/presentationml/2006/ole">
            <mc:AlternateContent xmlns:mc="http://schemas.openxmlformats.org/markup-compatibility/2006">
              <mc:Choice xmlns:v="urn:schemas-microsoft-com:vml" Requires="v">
                <p:oleObj spid="_x0000_s153682" name="Equation" r:id="rId3" imgW="2400120" imgH="431640" progId="Equation.DSMT4">
                  <p:embed/>
                </p:oleObj>
              </mc:Choice>
              <mc:Fallback>
                <p:oleObj name="Equation" r:id="rId3" imgW="2400120" imgH="4316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1504950"/>
                        <a:ext cx="55626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3" name="Object 13"/>
          <p:cNvGraphicFramePr>
            <a:graphicFrameLocks noGrp="1" noChangeAspect="1"/>
          </p:cNvGraphicFramePr>
          <p:nvPr>
            <p:ph sz="quarter" idx="2"/>
          </p:nvPr>
        </p:nvGraphicFramePr>
        <p:xfrm>
          <a:off x="3638550" y="2413000"/>
          <a:ext cx="2438400" cy="1241425"/>
        </p:xfrm>
        <a:graphic>
          <a:graphicData uri="http://schemas.openxmlformats.org/presentationml/2006/ole">
            <mc:AlternateContent xmlns:mc="http://schemas.openxmlformats.org/markup-compatibility/2006">
              <mc:Choice xmlns:v="urn:schemas-microsoft-com:vml" Requires="v">
                <p:oleObj spid="_x0000_s153683" name="Equation" r:id="rId5" imgW="1041120" imgH="393480" progId="Equation.DSMT4">
                  <p:embed/>
                </p:oleObj>
              </mc:Choice>
              <mc:Fallback>
                <p:oleObj name="Equation" r:id="rId5" imgW="1041120" imgH="3934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0" y="2413000"/>
                        <a:ext cx="2438400"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6" name="Object 16"/>
          <p:cNvGraphicFramePr>
            <a:graphicFrameLocks noGrp="1" noChangeAspect="1"/>
          </p:cNvGraphicFramePr>
          <p:nvPr>
            <p:ph sz="quarter" idx="3"/>
          </p:nvPr>
        </p:nvGraphicFramePr>
        <p:xfrm>
          <a:off x="3638550" y="4054475"/>
          <a:ext cx="3505200" cy="1236663"/>
        </p:xfrm>
        <a:graphic>
          <a:graphicData uri="http://schemas.openxmlformats.org/presentationml/2006/ole">
            <mc:AlternateContent xmlns:mc="http://schemas.openxmlformats.org/markup-compatibility/2006">
              <mc:Choice xmlns:v="urn:schemas-microsoft-com:vml" Requires="v">
                <p:oleObj spid="_x0000_s153684" name="Equation" r:id="rId7" imgW="1498320" imgH="393480" progId="Equation.DSMT4">
                  <p:embed/>
                </p:oleObj>
              </mc:Choice>
              <mc:Fallback>
                <p:oleObj name="Equation" r:id="rId7" imgW="1498320" imgH="39348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8550" y="4054475"/>
                        <a:ext cx="3505200"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12" name="Text Box 12"/>
          <p:cNvSpPr txBox="1">
            <a:spLocks noChangeArrowheads="1"/>
          </p:cNvSpPr>
          <p:nvPr/>
        </p:nvSpPr>
        <p:spPr bwMode="auto">
          <a:xfrm>
            <a:off x="1828800" y="2667000"/>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其中</a:t>
            </a:r>
          </a:p>
        </p:txBody>
      </p:sp>
      <p:graphicFrame>
        <p:nvGraphicFramePr>
          <p:cNvPr id="153619" name="Object 19"/>
          <p:cNvGraphicFramePr>
            <a:graphicFrameLocks noGrp="1" noChangeAspect="1"/>
          </p:cNvGraphicFramePr>
          <p:nvPr>
            <p:ph sz="quarter" idx="4"/>
          </p:nvPr>
        </p:nvGraphicFramePr>
        <p:xfrm>
          <a:off x="3429000" y="5492750"/>
          <a:ext cx="3429000" cy="908050"/>
        </p:xfrm>
        <a:graphic>
          <a:graphicData uri="http://schemas.openxmlformats.org/presentationml/2006/ole">
            <mc:AlternateContent xmlns:mc="http://schemas.openxmlformats.org/markup-compatibility/2006">
              <mc:Choice xmlns:v="urn:schemas-microsoft-com:vml" Requires="v">
                <p:oleObj spid="_x0000_s153685" name="Equation" r:id="rId9" imgW="1485720" imgH="393480" progId="Equation.DSMT4">
                  <p:embed/>
                </p:oleObj>
              </mc:Choice>
              <mc:Fallback>
                <p:oleObj name="Equation" r:id="rId9" imgW="1485720" imgH="39348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5492750"/>
                        <a:ext cx="34290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1066800" y="152400"/>
            <a:ext cx="6096000" cy="381000"/>
          </a:xfrm>
        </p:spPr>
        <p:txBody>
          <a:bodyPr/>
          <a:lstStyle/>
          <a:p>
            <a:r>
              <a:rPr lang="en-US" altLang="zh-CN" sz="2800" smtClean="0"/>
              <a:t>10.6 RLC</a:t>
            </a:r>
            <a:r>
              <a:rPr lang="zh-CN" altLang="en-US" sz="2800" smtClean="0"/>
              <a:t>电路的谐振</a:t>
            </a:r>
          </a:p>
        </p:txBody>
      </p:sp>
      <p:graphicFrame>
        <p:nvGraphicFramePr>
          <p:cNvPr id="308228" name="Object 4"/>
          <p:cNvGraphicFramePr>
            <a:graphicFrameLocks noChangeAspect="1"/>
          </p:cNvGraphicFramePr>
          <p:nvPr/>
        </p:nvGraphicFramePr>
        <p:xfrm>
          <a:off x="2901950" y="1538288"/>
          <a:ext cx="4105275" cy="1406525"/>
        </p:xfrm>
        <a:graphic>
          <a:graphicData uri="http://schemas.openxmlformats.org/presentationml/2006/ole">
            <mc:AlternateContent xmlns:mc="http://schemas.openxmlformats.org/markup-compatibility/2006">
              <mc:Choice xmlns:v="urn:schemas-microsoft-com:vml" Requires="v">
                <p:oleObj spid="_x0000_s308278" name="Equation" r:id="rId3" imgW="1815840" imgH="622080" progId="Equation.DSMT4">
                  <p:embed/>
                </p:oleObj>
              </mc:Choice>
              <mc:Fallback>
                <p:oleObj name="Equation" r:id="rId3" imgW="1815840" imgH="622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1538288"/>
                        <a:ext cx="4105275"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29" name="Object 5"/>
          <p:cNvGraphicFramePr>
            <a:graphicFrameLocks noChangeAspect="1"/>
          </p:cNvGraphicFramePr>
          <p:nvPr/>
        </p:nvGraphicFramePr>
        <p:xfrm>
          <a:off x="2870200" y="3024188"/>
          <a:ext cx="4222750" cy="1003300"/>
        </p:xfrm>
        <a:graphic>
          <a:graphicData uri="http://schemas.openxmlformats.org/presentationml/2006/ole">
            <mc:AlternateContent xmlns:mc="http://schemas.openxmlformats.org/markup-compatibility/2006">
              <mc:Choice xmlns:v="urn:schemas-microsoft-com:vml" Requires="v">
                <p:oleObj spid="_x0000_s308279" name="Equation" r:id="rId5" imgW="1866600" imgH="444240" progId="Equation.DSMT4">
                  <p:embed/>
                </p:oleObj>
              </mc:Choice>
              <mc:Fallback>
                <p:oleObj name="Equation" r:id="rId5" imgW="1866600" imgH="4442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200" y="3024188"/>
                        <a:ext cx="422275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30" name="Rectangle 6"/>
          <p:cNvSpPr>
            <a:spLocks noChangeArrowheads="1"/>
          </p:cNvSpPr>
          <p:nvPr/>
        </p:nvSpPr>
        <p:spPr bwMode="auto">
          <a:xfrm>
            <a:off x="1106488" y="1082675"/>
            <a:ext cx="2205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spcBef>
                <a:spcPct val="0"/>
              </a:spcBef>
            </a:pPr>
            <a:r>
              <a:rPr kumimoji="1" lang="en-US" altLang="zh-CN" sz="2800" b="1">
                <a:solidFill>
                  <a:srgbClr val="3333CC"/>
                </a:solidFill>
                <a:latin typeface="Times New Roman" panose="02020603050405020304" pitchFamily="18" charset="0"/>
              </a:rPr>
              <a:t>BW</a:t>
            </a:r>
            <a:r>
              <a:rPr kumimoji="1" lang="zh-CN" altLang="en-US" sz="2800" b="1">
                <a:solidFill>
                  <a:srgbClr val="3333CC"/>
                </a:solidFill>
                <a:latin typeface="Times New Roman" panose="02020603050405020304" pitchFamily="18" charset="0"/>
              </a:rPr>
              <a:t>的计算：</a:t>
            </a:r>
          </a:p>
        </p:txBody>
      </p:sp>
      <p:graphicFrame>
        <p:nvGraphicFramePr>
          <p:cNvPr id="308231" name="Object 7"/>
          <p:cNvGraphicFramePr>
            <a:graphicFrameLocks noChangeAspect="1"/>
          </p:cNvGraphicFramePr>
          <p:nvPr/>
        </p:nvGraphicFramePr>
        <p:xfrm>
          <a:off x="3105150" y="4103688"/>
          <a:ext cx="3581400" cy="966787"/>
        </p:xfrm>
        <a:graphic>
          <a:graphicData uri="http://schemas.openxmlformats.org/presentationml/2006/ole">
            <mc:AlternateContent xmlns:mc="http://schemas.openxmlformats.org/markup-compatibility/2006">
              <mc:Choice xmlns:v="urn:schemas-microsoft-com:vml" Requires="v">
                <p:oleObj spid="_x0000_s308280" name="Equation" r:id="rId7" imgW="1549080" imgH="419040" progId="Equation.DSMT4">
                  <p:embed/>
                </p:oleObj>
              </mc:Choice>
              <mc:Fallback>
                <p:oleObj name="Equation" r:id="rId7" imgW="1549080" imgH="419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150" y="4103688"/>
                        <a:ext cx="358140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32" name="Text Box 8"/>
          <p:cNvSpPr txBox="1">
            <a:spLocks noChangeArrowheads="1"/>
          </p:cNvSpPr>
          <p:nvPr/>
        </p:nvSpPr>
        <p:spPr bwMode="auto">
          <a:xfrm>
            <a:off x="944563" y="5184775"/>
            <a:ext cx="8172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由</a:t>
            </a:r>
            <a:r>
              <a:rPr kumimoji="1" lang="en-US" altLang="zh-CN" sz="2400" b="1" i="1">
                <a:solidFill>
                  <a:srgbClr val="FF3300"/>
                </a:solidFill>
                <a:latin typeface="Times New Roman" panose="02020603050405020304" pitchFamily="18" charset="0"/>
                <a:sym typeface="Symbol" panose="05050102010706020507" pitchFamily="18" charset="2"/>
              </a:rPr>
              <a:t>BW</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的表达式可以看出：</a:t>
            </a:r>
            <a:r>
              <a:rPr kumimoji="1" lang="zh-CN" altLang="en-US" sz="2400" b="1">
                <a:solidFill>
                  <a:schemeClr val="accent2"/>
                </a:solidFill>
                <a:latin typeface="Times New Roman" panose="02020603050405020304" pitchFamily="18" charset="0"/>
                <a:sym typeface="Symbol" panose="05050102010706020507" pitchFamily="18" charset="2"/>
              </a:rPr>
              <a:t>电阻越大，电容越小，通带越窄</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t>显然通频带</a:t>
            </a:r>
            <a:r>
              <a:rPr kumimoji="1" lang="en-US" altLang="zh-CN" sz="2400" b="1" i="1"/>
              <a:t>BW</a:t>
            </a:r>
            <a:r>
              <a:rPr kumimoji="1" lang="zh-CN" altLang="en-US" sz="2400" b="1"/>
              <a:t>和品质因数</a:t>
            </a:r>
            <a:r>
              <a:rPr kumimoji="1" lang="en-US" altLang="zh-CN" sz="2400" b="1" i="1"/>
              <a:t>Q</a:t>
            </a:r>
            <a:r>
              <a:rPr kumimoji="1" lang="zh-CN" altLang="en-US" sz="2400" b="1"/>
              <a:t>是一对矛盾，实际当中如何兼顾二者，应具体情况具体分析。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8228"/>
                                        </p:tgtEl>
                                        <p:attrNameLst>
                                          <p:attrName>style.visibility</p:attrName>
                                        </p:attrNameLst>
                                      </p:cBhvr>
                                      <p:to>
                                        <p:strVal val="visible"/>
                                      </p:to>
                                    </p:set>
                                    <p:anim calcmode="lin" valueType="num">
                                      <p:cBhvr additive="base">
                                        <p:cTn id="7" dur="500" fill="hold"/>
                                        <p:tgtEl>
                                          <p:spTgt spid="308228"/>
                                        </p:tgtEl>
                                        <p:attrNameLst>
                                          <p:attrName>ppt_x</p:attrName>
                                        </p:attrNameLst>
                                      </p:cBhvr>
                                      <p:tavLst>
                                        <p:tav tm="0">
                                          <p:val>
                                            <p:strVal val="0-#ppt_w/2"/>
                                          </p:val>
                                        </p:tav>
                                        <p:tav tm="100000">
                                          <p:val>
                                            <p:strVal val="#ppt_x"/>
                                          </p:val>
                                        </p:tav>
                                      </p:tavLst>
                                    </p:anim>
                                    <p:anim calcmode="lin" valueType="num">
                                      <p:cBhvr additive="base">
                                        <p:cTn id="8" dur="500" fill="hold"/>
                                        <p:tgtEl>
                                          <p:spTgt spid="3082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8229"/>
                                        </p:tgtEl>
                                        <p:attrNameLst>
                                          <p:attrName>style.visibility</p:attrName>
                                        </p:attrNameLst>
                                      </p:cBhvr>
                                      <p:to>
                                        <p:strVal val="visible"/>
                                      </p:to>
                                    </p:set>
                                    <p:anim calcmode="lin" valueType="num">
                                      <p:cBhvr additive="base">
                                        <p:cTn id="13" dur="500" fill="hold"/>
                                        <p:tgtEl>
                                          <p:spTgt spid="308229"/>
                                        </p:tgtEl>
                                        <p:attrNameLst>
                                          <p:attrName>ppt_x</p:attrName>
                                        </p:attrNameLst>
                                      </p:cBhvr>
                                      <p:tavLst>
                                        <p:tav tm="0">
                                          <p:val>
                                            <p:strVal val="0-#ppt_w/2"/>
                                          </p:val>
                                        </p:tav>
                                        <p:tav tm="100000">
                                          <p:val>
                                            <p:strVal val="#ppt_x"/>
                                          </p:val>
                                        </p:tav>
                                      </p:tavLst>
                                    </p:anim>
                                    <p:anim calcmode="lin" valueType="num">
                                      <p:cBhvr additive="base">
                                        <p:cTn id="14" dur="500" fill="hold"/>
                                        <p:tgtEl>
                                          <p:spTgt spid="3082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8231"/>
                                        </p:tgtEl>
                                        <p:attrNameLst>
                                          <p:attrName>style.visibility</p:attrName>
                                        </p:attrNameLst>
                                      </p:cBhvr>
                                      <p:to>
                                        <p:strVal val="visible"/>
                                      </p:to>
                                    </p:set>
                                    <p:anim calcmode="lin" valueType="num">
                                      <p:cBhvr additive="base">
                                        <p:cTn id="19" dur="500" fill="hold"/>
                                        <p:tgtEl>
                                          <p:spTgt spid="308231"/>
                                        </p:tgtEl>
                                        <p:attrNameLst>
                                          <p:attrName>ppt_x</p:attrName>
                                        </p:attrNameLst>
                                      </p:cBhvr>
                                      <p:tavLst>
                                        <p:tav tm="0">
                                          <p:val>
                                            <p:strVal val="0-#ppt_w/2"/>
                                          </p:val>
                                        </p:tav>
                                        <p:tav tm="100000">
                                          <p:val>
                                            <p:strVal val="#ppt_x"/>
                                          </p:val>
                                        </p:tav>
                                      </p:tavLst>
                                    </p:anim>
                                    <p:anim calcmode="lin" valueType="num">
                                      <p:cBhvr additive="base">
                                        <p:cTn id="20" dur="500" fill="hold"/>
                                        <p:tgtEl>
                                          <p:spTgt spid="3082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8232"/>
                                        </p:tgtEl>
                                        <p:attrNameLst>
                                          <p:attrName>style.visibility</p:attrName>
                                        </p:attrNameLst>
                                      </p:cBhvr>
                                      <p:to>
                                        <p:strVal val="visible"/>
                                      </p:to>
                                    </p:set>
                                    <p:animEffect transition="in" filter="blinds(horizontal)">
                                      <p:cBhvr>
                                        <p:cTn id="25" dur="500"/>
                                        <p:tgtEl>
                                          <p:spTgt spid="308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zh-CN" sz="2800" smtClean="0"/>
              <a:t>10.6 RLC</a:t>
            </a:r>
            <a:r>
              <a:rPr lang="zh-CN" altLang="en-US" sz="2800" smtClean="0"/>
              <a:t>电路的谐振</a:t>
            </a:r>
          </a:p>
        </p:txBody>
      </p:sp>
      <p:sp>
        <p:nvSpPr>
          <p:cNvPr id="309251" name="Rectangle 3"/>
          <p:cNvSpPr>
            <a:spLocks noGrp="1" noChangeArrowheads="1"/>
          </p:cNvSpPr>
          <p:nvPr>
            <p:ph type="body" sz="half" idx="1"/>
          </p:nvPr>
        </p:nvSpPr>
        <p:spPr>
          <a:xfrm>
            <a:off x="895350" y="728663"/>
            <a:ext cx="8248650" cy="1530350"/>
          </a:xfrm>
        </p:spPr>
        <p:txBody>
          <a:bodyPr/>
          <a:lstStyle/>
          <a:p>
            <a:pPr marL="0" indent="0"/>
            <a:r>
              <a:rPr lang="zh-CN" altLang="en-US" sz="2400" b="1" smtClean="0">
                <a:solidFill>
                  <a:schemeClr val="accent2"/>
                </a:solidFill>
              </a:rPr>
              <a:t>例：</a:t>
            </a:r>
            <a:r>
              <a:rPr lang="en-US" altLang="zh-CN" sz="2400" b="1" i="1" smtClean="0"/>
              <a:t>GLC</a:t>
            </a:r>
            <a:r>
              <a:rPr lang="zh-CN" altLang="en-US" sz="2400" b="1" smtClean="0"/>
              <a:t>并联电路也常用收音机中。设立体声收音机调谐在</a:t>
            </a:r>
            <a:r>
              <a:rPr lang="en-US" altLang="zh-CN" sz="2400" b="1" smtClean="0"/>
              <a:t>FM</a:t>
            </a:r>
            <a:r>
              <a:rPr lang="zh-CN" altLang="en-US" sz="2400" b="1" smtClean="0"/>
              <a:t>波段 </a:t>
            </a:r>
            <a:r>
              <a:rPr lang="en-US" altLang="zh-CN" sz="2400" b="1" smtClean="0"/>
              <a:t>98 MHz</a:t>
            </a:r>
            <a:r>
              <a:rPr lang="zh-CN" altLang="en-US" sz="2400" b="1" smtClean="0"/>
              <a:t>，已知</a:t>
            </a:r>
            <a:r>
              <a:rPr lang="en-US" altLang="zh-CN" sz="2400" b="1" i="1" smtClean="0"/>
              <a:t>L</a:t>
            </a:r>
            <a:r>
              <a:rPr lang="en-US" altLang="zh-CN" sz="2400" b="1" smtClean="0"/>
              <a:t>=0.1uH</a:t>
            </a:r>
            <a:r>
              <a:rPr lang="zh-CN" altLang="en-US" sz="2400" b="1" smtClean="0"/>
              <a:t>，</a:t>
            </a:r>
            <a:r>
              <a:rPr lang="en-US" altLang="zh-CN" sz="2400" b="1" i="1" smtClean="0"/>
              <a:t>Q</a:t>
            </a:r>
            <a:r>
              <a:rPr lang="en-US" altLang="zh-CN" sz="2400" b="1" smtClean="0"/>
              <a:t>=120</a:t>
            </a:r>
            <a:r>
              <a:rPr lang="zh-CN" altLang="en-US" sz="2400" b="1" smtClean="0"/>
              <a:t>。</a:t>
            </a:r>
            <a:r>
              <a:rPr lang="en-US" altLang="zh-CN" sz="2400" b="1" smtClean="0"/>
              <a:t>(1)</a:t>
            </a:r>
            <a:r>
              <a:rPr lang="zh-CN" altLang="en-US" sz="2400" b="1" smtClean="0"/>
              <a:t>试求</a:t>
            </a:r>
            <a:r>
              <a:rPr lang="en-US" altLang="zh-CN" sz="2400" b="1" i="1" smtClean="0"/>
              <a:t>G</a:t>
            </a:r>
            <a:r>
              <a:rPr lang="zh-CN" altLang="en-US" sz="2400" b="1" smtClean="0"/>
              <a:t>和</a:t>
            </a:r>
            <a:r>
              <a:rPr lang="en-US" altLang="zh-CN" sz="2400" b="1" i="1" smtClean="0"/>
              <a:t>C</a:t>
            </a:r>
            <a:r>
              <a:rPr lang="zh-CN" altLang="en-US" sz="2400" b="1" smtClean="0"/>
              <a:t>；</a:t>
            </a:r>
            <a:r>
              <a:rPr lang="en-US" altLang="zh-CN" sz="2400" b="1" smtClean="0"/>
              <a:t>(2)</a:t>
            </a:r>
            <a:r>
              <a:rPr lang="zh-CN" altLang="en-US" sz="2400" b="1" smtClean="0"/>
              <a:t>试求</a:t>
            </a:r>
            <a:r>
              <a:rPr lang="en-US" altLang="zh-CN" sz="2400" b="1" smtClean="0"/>
              <a:t>98.1MHz</a:t>
            </a:r>
            <a:r>
              <a:rPr lang="zh-CN" altLang="en-US" sz="2400" b="1" smtClean="0"/>
              <a:t>信号电流产生的电压与谐振时的电压之比，设信号电流幅度不变。</a:t>
            </a:r>
            <a:endParaRPr lang="zh-CN" altLang="en-US" sz="2400" b="1" i="1" smtClean="0"/>
          </a:p>
        </p:txBody>
      </p:sp>
      <p:sp>
        <p:nvSpPr>
          <p:cNvPr id="309252" name="Text Box 4"/>
          <p:cNvSpPr txBox="1">
            <a:spLocks noChangeArrowheads="1"/>
          </p:cNvSpPr>
          <p:nvPr/>
        </p:nvSpPr>
        <p:spPr bwMode="auto">
          <a:xfrm>
            <a:off x="927100" y="2663825"/>
            <a:ext cx="1169988" cy="42068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t>解</a:t>
            </a:r>
            <a:r>
              <a:rPr lang="en-US" altLang="zh-CN" sz="2400" b="1"/>
              <a:t>: </a:t>
            </a:r>
            <a:r>
              <a:rPr lang="en-US" altLang="zh-CN" sz="2400" b="1">
                <a:sym typeface="Wingdings" panose="05000000000000000000" pitchFamily="2" charset="2"/>
              </a:rPr>
              <a:t>(1)</a:t>
            </a:r>
            <a:endParaRPr lang="en-US" altLang="zh-CN" sz="2400" b="1"/>
          </a:p>
        </p:txBody>
      </p:sp>
      <p:graphicFrame>
        <p:nvGraphicFramePr>
          <p:cNvPr id="309253" name="Object 5"/>
          <p:cNvGraphicFramePr>
            <a:graphicFrameLocks noChangeAspect="1"/>
          </p:cNvGraphicFramePr>
          <p:nvPr/>
        </p:nvGraphicFramePr>
        <p:xfrm>
          <a:off x="1917700" y="3313113"/>
          <a:ext cx="6615113" cy="925512"/>
        </p:xfrm>
        <a:graphic>
          <a:graphicData uri="http://schemas.openxmlformats.org/presentationml/2006/ole">
            <mc:AlternateContent xmlns:mc="http://schemas.openxmlformats.org/markup-compatibility/2006">
              <mc:Choice xmlns:v="urn:schemas-microsoft-com:vml" Requires="v">
                <p:oleObj spid="_x0000_s309286" name="Equation" r:id="rId3" imgW="3085920" imgH="431640" progId="Equation.DSMT4">
                  <p:embed/>
                </p:oleObj>
              </mc:Choice>
              <mc:Fallback>
                <p:oleObj name="Equation" r:id="rId3" imgW="308592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3313113"/>
                        <a:ext cx="6615113"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54" name="Object 6"/>
          <p:cNvGraphicFramePr>
            <a:graphicFrameLocks noGrp="1" noChangeAspect="1"/>
          </p:cNvGraphicFramePr>
          <p:nvPr>
            <p:ph sz="half" idx="2"/>
          </p:nvPr>
        </p:nvGraphicFramePr>
        <p:xfrm>
          <a:off x="2097088" y="4678363"/>
          <a:ext cx="6210300" cy="865187"/>
        </p:xfrm>
        <a:graphic>
          <a:graphicData uri="http://schemas.openxmlformats.org/presentationml/2006/ole">
            <mc:AlternateContent xmlns:mc="http://schemas.openxmlformats.org/markup-compatibility/2006">
              <mc:Choice xmlns:v="urn:schemas-microsoft-com:vml" Requires="v">
                <p:oleObj spid="_x0000_s309287" name="Equation" r:id="rId5" imgW="3098520" imgH="431640" progId="Equation.DSMT4">
                  <p:embed/>
                </p:oleObj>
              </mc:Choice>
              <mc:Fallback>
                <p:oleObj name="Equation" r:id="rId5" imgW="309852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088" y="4678363"/>
                        <a:ext cx="6210300"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ltLang="zh-CN" sz="2800" smtClean="0"/>
              <a:t>10.6 RLC</a:t>
            </a:r>
            <a:r>
              <a:rPr lang="zh-CN" altLang="en-US" sz="2800" smtClean="0"/>
              <a:t>电路的谐振</a:t>
            </a:r>
          </a:p>
        </p:txBody>
      </p:sp>
      <p:sp>
        <p:nvSpPr>
          <p:cNvPr id="311300" name="Rectangle 4"/>
          <p:cNvSpPr>
            <a:spLocks noGrp="1" noChangeArrowheads="1"/>
          </p:cNvSpPr>
          <p:nvPr>
            <p:ph type="body" sz="half" idx="1"/>
          </p:nvPr>
        </p:nvSpPr>
        <p:spPr>
          <a:xfrm>
            <a:off x="895350" y="728663"/>
            <a:ext cx="8248650" cy="990600"/>
          </a:xfrm>
          <a:noFill/>
          <a:ln/>
        </p:spPr>
        <p:txBody>
          <a:bodyPr/>
          <a:lstStyle/>
          <a:p>
            <a:pPr marL="0" indent="0"/>
            <a:r>
              <a:rPr lang="zh-CN" altLang="en-US" sz="2400" b="1" smtClean="0">
                <a:solidFill>
                  <a:schemeClr val="accent2"/>
                </a:solidFill>
              </a:rPr>
              <a:t>例：</a:t>
            </a:r>
            <a:r>
              <a:rPr lang="en-US" altLang="zh-CN" sz="2400" b="1" smtClean="0"/>
              <a:t>(2)</a:t>
            </a:r>
            <a:r>
              <a:rPr lang="zh-CN" altLang="en-US" sz="2400" b="1" smtClean="0"/>
              <a:t>试求</a:t>
            </a:r>
            <a:r>
              <a:rPr lang="en-US" altLang="zh-CN" sz="2400" b="1" smtClean="0"/>
              <a:t>98.1MHz</a:t>
            </a:r>
            <a:r>
              <a:rPr lang="zh-CN" altLang="en-US" sz="2400" b="1" smtClean="0"/>
              <a:t>信号电流产生的电压与谐振时的电压之比，设信号电流幅度不变。</a:t>
            </a:r>
          </a:p>
        </p:txBody>
      </p:sp>
      <p:graphicFrame>
        <p:nvGraphicFramePr>
          <p:cNvPr id="311304" name="Object 8"/>
          <p:cNvGraphicFramePr>
            <a:graphicFrameLocks noGrp="1" noChangeAspect="1"/>
          </p:cNvGraphicFramePr>
          <p:nvPr>
            <p:ph sz="quarter" idx="2"/>
          </p:nvPr>
        </p:nvGraphicFramePr>
        <p:xfrm>
          <a:off x="6877050" y="2605088"/>
          <a:ext cx="1817688" cy="554037"/>
        </p:xfrm>
        <a:graphic>
          <a:graphicData uri="http://schemas.openxmlformats.org/presentationml/2006/ole">
            <mc:AlternateContent xmlns:mc="http://schemas.openxmlformats.org/markup-compatibility/2006">
              <mc:Choice xmlns:v="urn:schemas-microsoft-com:vml" Requires="v">
                <p:oleObj spid="_x0000_s311371" name="Equation" r:id="rId3" imgW="749160" imgH="228600" progId="Equation.DSMT4">
                  <p:embed/>
                </p:oleObj>
              </mc:Choice>
              <mc:Fallback>
                <p:oleObj name="Equation" r:id="rId3" imgW="74916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2605088"/>
                        <a:ext cx="1817688"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1" name="Text Box 5"/>
          <p:cNvSpPr txBox="1">
            <a:spLocks noChangeArrowheads="1"/>
          </p:cNvSpPr>
          <p:nvPr/>
        </p:nvSpPr>
        <p:spPr bwMode="auto">
          <a:xfrm>
            <a:off x="927100" y="1898650"/>
            <a:ext cx="2205038" cy="42068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t>解</a:t>
            </a:r>
            <a:r>
              <a:rPr lang="en-US" altLang="zh-CN" sz="2400" b="1"/>
              <a:t>: </a:t>
            </a:r>
            <a:r>
              <a:rPr lang="en-US" altLang="zh-CN" sz="2400" b="1">
                <a:sym typeface="Wingdings" panose="05000000000000000000" pitchFamily="2" charset="2"/>
              </a:rPr>
              <a:t>(2) </a:t>
            </a:r>
            <a:r>
              <a:rPr lang="zh-CN" altLang="en-US" sz="2400" b="1">
                <a:sym typeface="Wingdings" panose="05000000000000000000" pitchFamily="2" charset="2"/>
              </a:rPr>
              <a:t>谐振时</a:t>
            </a:r>
            <a:endParaRPr lang="zh-CN" altLang="en-US" sz="2400" b="1"/>
          </a:p>
        </p:txBody>
      </p:sp>
      <p:graphicFrame>
        <p:nvGraphicFramePr>
          <p:cNvPr id="311302" name="Object 6"/>
          <p:cNvGraphicFramePr>
            <a:graphicFrameLocks noChangeAspect="1"/>
          </p:cNvGraphicFramePr>
          <p:nvPr/>
        </p:nvGraphicFramePr>
        <p:xfrm>
          <a:off x="1422400" y="2393950"/>
          <a:ext cx="4029075" cy="900113"/>
        </p:xfrm>
        <a:graphic>
          <a:graphicData uri="http://schemas.openxmlformats.org/presentationml/2006/ole">
            <mc:AlternateContent xmlns:mc="http://schemas.openxmlformats.org/markup-compatibility/2006">
              <mc:Choice xmlns:v="urn:schemas-microsoft-com:vml" Requires="v">
                <p:oleObj spid="_x0000_s311372" name="Equation" r:id="rId5" imgW="1879560" imgH="419040" progId="Equation.DSMT4">
                  <p:embed/>
                </p:oleObj>
              </mc:Choice>
              <mc:Fallback>
                <p:oleObj name="Equation" r:id="rId5" imgW="187956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400" y="2393950"/>
                        <a:ext cx="402907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03" name="Object 7"/>
          <p:cNvGraphicFramePr>
            <a:graphicFrameLocks noChangeAspect="1"/>
          </p:cNvGraphicFramePr>
          <p:nvPr/>
        </p:nvGraphicFramePr>
        <p:xfrm>
          <a:off x="3627438" y="5449888"/>
          <a:ext cx="2952750" cy="993775"/>
        </p:xfrm>
        <a:graphic>
          <a:graphicData uri="http://schemas.openxmlformats.org/presentationml/2006/ole">
            <mc:AlternateContent xmlns:mc="http://schemas.openxmlformats.org/markup-compatibility/2006">
              <mc:Choice xmlns:v="urn:schemas-microsoft-com:vml" Requires="v">
                <p:oleObj spid="_x0000_s311373" name="Equation" r:id="rId7" imgW="1282680" imgH="431640" progId="Equation.DSMT4">
                  <p:embed/>
                </p:oleObj>
              </mc:Choice>
              <mc:Fallback>
                <p:oleObj name="Equation" r:id="rId7" imgW="1282680" imgH="431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438" y="5449888"/>
                        <a:ext cx="295275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06" name="Object 10"/>
          <p:cNvGraphicFramePr>
            <a:graphicFrameLocks noGrp="1" noChangeAspect="1"/>
          </p:cNvGraphicFramePr>
          <p:nvPr>
            <p:ph sz="quarter" idx="3"/>
          </p:nvPr>
        </p:nvGraphicFramePr>
        <p:xfrm>
          <a:off x="1557338" y="3924300"/>
          <a:ext cx="6840537" cy="1374775"/>
        </p:xfrm>
        <a:graphic>
          <a:graphicData uri="http://schemas.openxmlformats.org/presentationml/2006/ole">
            <mc:AlternateContent xmlns:mc="http://schemas.openxmlformats.org/markup-compatibility/2006">
              <mc:Choice xmlns:v="urn:schemas-microsoft-com:vml" Requires="v">
                <p:oleObj spid="_x0000_s311374" name="Equation" r:id="rId9" imgW="3098520" imgH="622080" progId="Equation.DSMT4">
                  <p:embed/>
                </p:oleObj>
              </mc:Choice>
              <mc:Fallback>
                <p:oleObj name="Equation" r:id="rId9" imgW="3098520" imgH="62208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338" y="3924300"/>
                        <a:ext cx="6840537"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8" name="Text Box 12"/>
          <p:cNvSpPr txBox="1">
            <a:spLocks noChangeArrowheads="1"/>
          </p:cNvSpPr>
          <p:nvPr/>
        </p:nvSpPr>
        <p:spPr bwMode="auto">
          <a:xfrm>
            <a:off x="971550" y="3457575"/>
            <a:ext cx="2205038" cy="42068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t>98.1MHz</a:t>
            </a:r>
            <a:r>
              <a:rPr lang="zh-CN" altLang="en-US" sz="2400" b="1"/>
              <a:t>时</a:t>
            </a:r>
          </a:p>
        </p:txBody>
      </p:sp>
      <p:sp>
        <p:nvSpPr>
          <p:cNvPr id="311309" name="AutoShape 13"/>
          <p:cNvSpPr>
            <a:spLocks noChangeArrowheads="1"/>
          </p:cNvSpPr>
          <p:nvPr/>
        </p:nvSpPr>
        <p:spPr bwMode="auto">
          <a:xfrm>
            <a:off x="5788025" y="2754313"/>
            <a:ext cx="765175" cy="225425"/>
          </a:xfrm>
          <a:prstGeom prst="rightArrow">
            <a:avLst>
              <a:gd name="adj1" fmla="val 50000"/>
              <a:gd name="adj2" fmla="val 84859"/>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310" name="AutoShape 14"/>
          <p:cNvSpPr>
            <a:spLocks noChangeArrowheads="1"/>
          </p:cNvSpPr>
          <p:nvPr/>
        </p:nvSpPr>
        <p:spPr bwMode="auto">
          <a:xfrm>
            <a:off x="1601788" y="5768975"/>
            <a:ext cx="1304925" cy="225425"/>
          </a:xfrm>
          <a:prstGeom prst="rightArrow">
            <a:avLst>
              <a:gd name="adj1" fmla="val 50000"/>
              <a:gd name="adj2" fmla="val 144718"/>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blinds(horizontal)">
                                      <p:cBhvr>
                                        <p:cTn id="7" dur="500"/>
                                        <p:tgtEl>
                                          <p:spTgt spid="31130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11302"/>
                                        </p:tgtEl>
                                        <p:attrNameLst>
                                          <p:attrName>style.visibility</p:attrName>
                                        </p:attrNameLst>
                                      </p:cBhvr>
                                      <p:to>
                                        <p:strVal val="visible"/>
                                      </p:to>
                                    </p:set>
                                    <p:animEffect transition="in" filter="blinds(horizontal)">
                                      <p:cBhvr>
                                        <p:cTn id="11" dur="500"/>
                                        <p:tgtEl>
                                          <p:spTgt spid="3113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11309"/>
                                        </p:tgtEl>
                                        <p:attrNameLst>
                                          <p:attrName>style.visibility</p:attrName>
                                        </p:attrNameLst>
                                      </p:cBhvr>
                                      <p:to>
                                        <p:strVal val="visible"/>
                                      </p:to>
                                    </p:set>
                                    <p:animEffect transition="in" filter="blinds(horizontal)">
                                      <p:cBhvr>
                                        <p:cTn id="16" dur="500"/>
                                        <p:tgtEl>
                                          <p:spTgt spid="311309"/>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311304"/>
                                        </p:tgtEl>
                                        <p:attrNameLst>
                                          <p:attrName>style.visibility</p:attrName>
                                        </p:attrNameLst>
                                      </p:cBhvr>
                                      <p:to>
                                        <p:strVal val="visible"/>
                                      </p:to>
                                    </p:set>
                                    <p:animEffect transition="in" filter="blinds(horizontal)">
                                      <p:cBhvr>
                                        <p:cTn id="20" dur="500"/>
                                        <p:tgtEl>
                                          <p:spTgt spid="3113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1308"/>
                                        </p:tgtEl>
                                        <p:attrNameLst>
                                          <p:attrName>style.visibility</p:attrName>
                                        </p:attrNameLst>
                                      </p:cBhvr>
                                      <p:to>
                                        <p:strVal val="visible"/>
                                      </p:to>
                                    </p:set>
                                    <p:animEffect transition="in" filter="blinds(horizontal)">
                                      <p:cBhvr>
                                        <p:cTn id="25" dur="500"/>
                                        <p:tgtEl>
                                          <p:spTgt spid="311308"/>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311306"/>
                                        </p:tgtEl>
                                        <p:attrNameLst>
                                          <p:attrName>style.visibility</p:attrName>
                                        </p:attrNameLst>
                                      </p:cBhvr>
                                      <p:to>
                                        <p:strVal val="visible"/>
                                      </p:to>
                                    </p:set>
                                    <p:animEffect transition="in" filter="blinds(horizontal)">
                                      <p:cBhvr>
                                        <p:cTn id="29" dur="500"/>
                                        <p:tgtEl>
                                          <p:spTgt spid="3113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11310"/>
                                        </p:tgtEl>
                                        <p:attrNameLst>
                                          <p:attrName>style.visibility</p:attrName>
                                        </p:attrNameLst>
                                      </p:cBhvr>
                                      <p:to>
                                        <p:strVal val="visible"/>
                                      </p:to>
                                    </p:set>
                                    <p:animEffect transition="in" filter="blinds(horizontal)">
                                      <p:cBhvr>
                                        <p:cTn id="34" dur="500"/>
                                        <p:tgtEl>
                                          <p:spTgt spid="311310"/>
                                        </p:tgtEl>
                                      </p:cBhvr>
                                    </p:animEffect>
                                  </p:childTnLst>
                                </p:cTn>
                              </p:par>
                            </p:childTnLst>
                          </p:cTn>
                        </p:par>
                        <p:par>
                          <p:cTn id="35" fill="hold" nodeType="afterGroup">
                            <p:stCondLst>
                              <p:cond delay="500"/>
                            </p:stCondLst>
                            <p:childTnLst>
                              <p:par>
                                <p:cTn id="36" presetID="3" presetClass="entr" presetSubtype="10" fill="hold" nodeType="afterEffect">
                                  <p:stCondLst>
                                    <p:cond delay="0"/>
                                  </p:stCondLst>
                                  <p:childTnLst>
                                    <p:set>
                                      <p:cBhvr>
                                        <p:cTn id="37" dur="1" fill="hold">
                                          <p:stCondLst>
                                            <p:cond delay="0"/>
                                          </p:stCondLst>
                                        </p:cTn>
                                        <p:tgtEl>
                                          <p:spTgt spid="311303"/>
                                        </p:tgtEl>
                                        <p:attrNameLst>
                                          <p:attrName>style.visibility</p:attrName>
                                        </p:attrNameLst>
                                      </p:cBhvr>
                                      <p:to>
                                        <p:strVal val="visible"/>
                                      </p:to>
                                    </p:set>
                                    <p:animEffect transition="in" filter="blinds(horizontal)">
                                      <p:cBhvr>
                                        <p:cTn id="38" dur="500"/>
                                        <p:tgtEl>
                                          <p:spTgt spid="3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8" grpId="0"/>
      <p:bldP spid="311309" grpId="0" animBg="1"/>
      <p:bldP spid="3113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066800" y="152400"/>
            <a:ext cx="6096000" cy="381000"/>
          </a:xfrm>
        </p:spPr>
        <p:txBody>
          <a:bodyPr/>
          <a:lstStyle/>
          <a:p>
            <a:endParaRPr lang="zh-CN" altLang="en-US" smtClean="0"/>
          </a:p>
        </p:txBody>
      </p:sp>
      <p:sp>
        <p:nvSpPr>
          <p:cNvPr id="318467" name="Rectangle 3"/>
          <p:cNvSpPr>
            <a:spLocks noGrp="1" noChangeArrowheads="1"/>
          </p:cNvSpPr>
          <p:nvPr>
            <p:ph type="body" idx="1"/>
          </p:nvPr>
        </p:nvSpPr>
        <p:spPr/>
        <p:txBody>
          <a:bodyPr/>
          <a:lstStyle/>
          <a:p>
            <a:r>
              <a:rPr lang="zh-CN" altLang="en-US" sz="3200" b="1" dirty="0" smtClean="0"/>
              <a:t>作业：</a:t>
            </a:r>
          </a:p>
          <a:p>
            <a:endParaRPr lang="zh-CN" altLang="en-US" sz="3200" b="1" dirty="0" smtClean="0"/>
          </a:p>
          <a:p>
            <a:r>
              <a:rPr lang="en-US" altLang="zh-CN" sz="3200" b="1" dirty="0" smtClean="0"/>
              <a:t>P143: 10-4</a:t>
            </a:r>
          </a:p>
          <a:p>
            <a:r>
              <a:rPr lang="en-US" altLang="zh-CN" sz="3200" b="1" dirty="0" smtClean="0"/>
              <a:t>P144: 10-5</a:t>
            </a:r>
            <a:r>
              <a:rPr lang="zh-CN" altLang="en-US" sz="3200" b="1" dirty="0" smtClean="0"/>
              <a:t>、</a:t>
            </a:r>
            <a:r>
              <a:rPr lang="en-US" altLang="zh-CN" sz="3200" b="1" dirty="0" smtClean="0"/>
              <a:t>10-9</a:t>
            </a:r>
          </a:p>
          <a:p>
            <a:r>
              <a:rPr lang="en-US" altLang="zh-CN" sz="3200" b="1" dirty="0" smtClean="0"/>
              <a:t>P145: 10-12</a:t>
            </a:r>
            <a:r>
              <a:rPr lang="zh-CN" altLang="en-US" sz="3200" b="1" dirty="0" smtClean="0"/>
              <a:t>、</a:t>
            </a:r>
            <a:r>
              <a:rPr lang="en-US" altLang="zh-CN" sz="3200" b="1" dirty="0" smtClean="0"/>
              <a:t>10-15</a:t>
            </a:r>
            <a:r>
              <a:rPr lang="zh-CN" altLang="en-US" sz="3200" b="1" dirty="0" smtClean="0"/>
              <a:t>、</a:t>
            </a:r>
            <a:r>
              <a:rPr lang="en-US" altLang="zh-CN" sz="3200" b="1" dirty="0" smtClean="0"/>
              <a:t>10-16</a:t>
            </a:r>
            <a:r>
              <a:rPr lang="zh-CN" altLang="en-US" sz="3200" b="1" dirty="0" smtClean="0"/>
              <a:t>        </a:t>
            </a:r>
            <a:endParaRPr lang="en-US" altLang="zh-CN" sz="3200" b="1" dirty="0" smtClean="0"/>
          </a:p>
          <a:p>
            <a:r>
              <a:rPr lang="en-US" altLang="zh-CN" sz="3200" b="1" dirty="0" smtClean="0"/>
              <a:t>P146</a:t>
            </a:r>
            <a:r>
              <a:rPr lang="en-US" altLang="zh-CN" sz="3200" b="1" dirty="0" smtClean="0"/>
              <a:t>: 10-18</a:t>
            </a:r>
            <a:r>
              <a:rPr lang="zh-CN" altLang="en-US" sz="3200" b="1" dirty="0" smtClean="0"/>
              <a:t>、</a:t>
            </a:r>
            <a:r>
              <a:rPr lang="en-US" altLang="zh-CN" sz="3200" b="1" dirty="0" smtClean="0"/>
              <a:t>10-20</a:t>
            </a:r>
            <a:endParaRPr lang="en-US" altLang="zh-CN" sz="3200" b="1" dirty="0" smtClean="0"/>
          </a:p>
          <a:p>
            <a:r>
              <a:rPr lang="en-US" altLang="zh-CN" sz="3200" b="1" dirty="0"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7"/>
          <p:cNvSpPr>
            <a:spLocks noChangeArrowheads="1" noChangeShapeType="1" noTextEdit="1"/>
          </p:cNvSpPr>
          <p:nvPr/>
        </p:nvSpPr>
        <p:spPr bwMode="gray">
          <a:xfrm>
            <a:off x="1376363" y="2843213"/>
            <a:ext cx="6570662" cy="1125537"/>
          </a:xfrm>
          <a:prstGeom prst="rect">
            <a:avLst/>
          </a:prstGeom>
        </p:spPr>
        <p:txBody>
          <a:bodyPr wrap="none" fromWordArt="1">
            <a:prstTxWarp prst="textFadeUp">
              <a:avLst>
                <a:gd name="adj" fmla="val 0"/>
              </a:avLst>
            </a:prstTxWarp>
          </a:bodyPr>
          <a:lstStyle/>
          <a:p>
            <a:r>
              <a:rPr lang="zh-CN" altLang="en-US" sz="3600" b="1" kern="10">
                <a:ln w="38100">
                  <a:solidFill>
                    <a:srgbClr val="FFFFFF"/>
                  </a:solidFill>
                  <a:round/>
                  <a:headEnd/>
                  <a:tailEnd/>
                </a:ln>
                <a:gradFill rotWithShape="1">
                  <a:gsLst>
                    <a:gs pos="0">
                      <a:srgbClr val="06338E"/>
                    </a:gs>
                    <a:gs pos="100000">
                      <a:srgbClr val="2AA1DC"/>
                    </a:gs>
                  </a:gsLst>
                  <a:lin ang="0" scaled="1"/>
                </a:gradFill>
                <a:effectLst>
                  <a:outerShdw dist="35921" dir="2700000" sy="50000" rotWithShape="0">
                    <a:srgbClr val="5F5F5F">
                      <a:alpha val="70000"/>
                    </a:srgbClr>
                  </a:outerShdw>
                </a:effectLst>
                <a:latin typeface="方正舒体" panose="02010601030101010101" pitchFamily="2" charset="-122"/>
                <a:ea typeface="方正舒体" panose="02010601030101010101" pitchFamily="2" charset="-122"/>
              </a:rPr>
              <a:t>本章内容结束！</a:t>
            </a:r>
            <a:endParaRPr lang="en-US" sz="3600" b="1" kern="10">
              <a:ln w="38100">
                <a:solidFill>
                  <a:srgbClr val="FFFFFF"/>
                </a:solidFill>
                <a:round/>
                <a:headEnd/>
                <a:tailEnd/>
              </a:ln>
              <a:gradFill rotWithShape="1">
                <a:gsLst>
                  <a:gs pos="0">
                    <a:srgbClr val="06338E"/>
                  </a:gs>
                  <a:gs pos="100000">
                    <a:srgbClr val="2AA1DC"/>
                  </a:gs>
                </a:gsLst>
                <a:lin ang="0" scaled="1"/>
              </a:gradFill>
              <a:effectLst>
                <a:outerShdw dist="35921" dir="2700000" sy="50000" rotWithShape="0">
                  <a:srgbClr val="5F5F5F">
                    <a:alpha val="70000"/>
                  </a:srgbClr>
                </a:outerShdw>
              </a:effectLst>
              <a:latin typeface="方正舒体" panose="02010601030101010101" pitchFamily="2" charset="-122"/>
              <a:ea typeface="方正舒体" panose="02010601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66800" y="152400"/>
            <a:ext cx="6096000" cy="381000"/>
          </a:xfrm>
        </p:spPr>
        <p:txBody>
          <a:bodyPr/>
          <a:lstStyle/>
          <a:p>
            <a:r>
              <a:rPr lang="zh-CN" altLang="en-US" sz="2800" smtClean="0"/>
              <a:t>基波分量和谐波分量</a:t>
            </a:r>
          </a:p>
        </p:txBody>
      </p:sp>
      <p:sp>
        <p:nvSpPr>
          <p:cNvPr id="158723" name="Rectangle 3"/>
          <p:cNvSpPr>
            <a:spLocks noGrp="1" noChangeArrowheads="1"/>
          </p:cNvSpPr>
          <p:nvPr>
            <p:ph type="body" idx="1"/>
          </p:nvPr>
        </p:nvSpPr>
        <p:spPr>
          <a:xfrm>
            <a:off x="914400" y="838200"/>
            <a:ext cx="8001000" cy="5181600"/>
          </a:xfrm>
        </p:spPr>
        <p:txBody>
          <a:bodyPr/>
          <a:lstStyle/>
          <a:p>
            <a:pPr>
              <a:spcBef>
                <a:spcPct val="0"/>
              </a:spcBef>
            </a:pPr>
            <a:r>
              <a:rPr lang="zh-CN" altLang="en-US" b="1" smtClean="0">
                <a:latin typeface="宋体" panose="02010600030101010101" pitchFamily="2" charset="-122"/>
              </a:rPr>
              <a:t>  </a:t>
            </a:r>
          </a:p>
          <a:p>
            <a:pPr>
              <a:spcBef>
                <a:spcPct val="0"/>
              </a:spcBef>
            </a:pPr>
            <a:r>
              <a:rPr lang="zh-CN" altLang="en-US" b="1" smtClean="0">
                <a:latin typeface="宋体" panose="02010600030101010101" pitchFamily="2" charset="-122"/>
              </a:rPr>
              <a:t>    在电路理论中，习惯于把级数中的常数项称为</a:t>
            </a:r>
            <a:r>
              <a:rPr lang="zh-CN" altLang="en-US" b="1" smtClean="0">
                <a:solidFill>
                  <a:srgbClr val="CC0000"/>
                </a:solidFill>
                <a:latin typeface="宋体" panose="02010600030101010101" pitchFamily="2" charset="-122"/>
              </a:rPr>
              <a:t>直流分量</a:t>
            </a:r>
            <a:r>
              <a:rPr lang="zh-CN" altLang="en-US" b="1" smtClean="0">
                <a:latin typeface="宋体" panose="02010600030101010101" pitchFamily="2" charset="-122"/>
              </a:rPr>
              <a:t>(</a:t>
            </a:r>
            <a:r>
              <a:rPr lang="en-US" altLang="zh-CN" b="1" smtClean="0">
                <a:latin typeface="宋体" panose="02010600030101010101" pitchFamily="2" charset="-122"/>
              </a:rPr>
              <a:t>dc component)（</a:t>
            </a:r>
            <a:r>
              <a:rPr lang="zh-CN" altLang="en-US" b="1" smtClean="0">
                <a:latin typeface="宋体" panose="02010600030101010101" pitchFamily="2" charset="-122"/>
              </a:rPr>
              <a:t>或恒定分量），把其余正弦项和余弦项称为谐波分量(</a:t>
            </a:r>
            <a:r>
              <a:rPr lang="en-US" altLang="zh-CN" b="1" smtClean="0">
                <a:latin typeface="宋体" panose="02010600030101010101" pitchFamily="2" charset="-122"/>
              </a:rPr>
              <a:t>harmonic component)。</a:t>
            </a:r>
            <a:r>
              <a:rPr lang="zh-CN" altLang="en-US" b="1" smtClean="0">
                <a:latin typeface="宋体" panose="02010600030101010101" pitchFamily="2" charset="-122"/>
              </a:rPr>
              <a:t>其中，频率等同于原波形频率的谐波分量称为</a:t>
            </a:r>
            <a:r>
              <a:rPr lang="zh-CN" altLang="en-US" b="1" smtClean="0">
                <a:solidFill>
                  <a:srgbClr val="CC0000"/>
                </a:solidFill>
                <a:latin typeface="宋体" panose="02010600030101010101" pitchFamily="2" charset="-122"/>
              </a:rPr>
              <a:t>基波分量</a:t>
            </a:r>
            <a:r>
              <a:rPr lang="zh-CN" altLang="en-US" b="1" smtClean="0">
                <a:latin typeface="宋体" panose="02010600030101010101" pitchFamily="2" charset="-122"/>
              </a:rPr>
              <a:t>，或基波，频率为基波频率整数倍的谐波分量一概称为</a:t>
            </a:r>
            <a:r>
              <a:rPr lang="zh-CN" altLang="en-US" b="1" smtClean="0">
                <a:solidFill>
                  <a:srgbClr val="CC0000"/>
                </a:solidFill>
                <a:latin typeface="宋体" panose="02010600030101010101" pitchFamily="2" charset="-122"/>
              </a:rPr>
              <a:t>高次谐波</a:t>
            </a:r>
            <a:r>
              <a:rPr lang="zh-CN" altLang="en-US" b="1" smtClean="0">
                <a:latin typeface="宋体" panose="02010600030101010101" pitchFamily="2" charset="-122"/>
              </a:rPr>
              <a:t>(</a:t>
            </a:r>
            <a:r>
              <a:rPr lang="en-US" altLang="zh-CN" b="1" smtClean="0">
                <a:latin typeface="宋体" panose="02010600030101010101" pitchFamily="2" charset="-122"/>
              </a:rPr>
              <a:t>higher harmonic)。</a:t>
            </a:r>
            <a:r>
              <a:rPr lang="zh-CN" altLang="en-US" b="1" smtClean="0">
                <a:latin typeface="宋体" panose="02010600030101010101" pitchFamily="2" charset="-122"/>
              </a:rPr>
              <a:t>在高次谐波中，又按其对基波频率之倍数分为二次谐波、三次谐波等等。 </a:t>
            </a:r>
          </a:p>
          <a:p>
            <a:endParaRPr lang="zh-CN" altLang="en-US" smtClean="0">
              <a:latin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9847</TotalTime>
  <Words>4856</Words>
  <Application>Microsoft Office PowerPoint</Application>
  <PresentationFormat>全屏显示(4:3)</PresentationFormat>
  <Paragraphs>405</Paragraphs>
  <Slides>84</Slides>
  <Notes>1</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5</vt:i4>
      </vt:variant>
      <vt:variant>
        <vt:lpstr>幻灯片标题</vt:lpstr>
      </vt:variant>
      <vt:variant>
        <vt:i4>84</vt:i4>
      </vt:variant>
    </vt:vector>
  </HeadingPairs>
  <TitlesOfParts>
    <vt:vector size="107" baseType="lpstr">
      <vt:lpstr>方正舒体</vt:lpstr>
      <vt:lpstr>仿宋_GB2312</vt:lpstr>
      <vt:lpstr>黑体</vt:lpstr>
      <vt:lpstr>华文楷体</vt:lpstr>
      <vt:lpstr>华文新魏</vt:lpstr>
      <vt:lpstr>华文中宋</vt:lpstr>
      <vt:lpstr>隶书</vt:lpstr>
      <vt:lpstr>宋体</vt:lpstr>
      <vt:lpstr>Arial</vt:lpstr>
      <vt:lpstr>Calibri</vt:lpstr>
      <vt:lpstr>Courier New</vt:lpstr>
      <vt:lpstr>Symbol</vt:lpstr>
      <vt:lpstr>Tahoma</vt:lpstr>
      <vt:lpstr>Times New Roman</vt:lpstr>
      <vt:lpstr>Verdana</vt:lpstr>
      <vt:lpstr>Wingdings</vt:lpstr>
      <vt:lpstr>默认设计模板</vt:lpstr>
      <vt:lpstr>2_默认设计模板</vt:lpstr>
      <vt:lpstr>Equation</vt:lpstr>
      <vt:lpstr>Visio</vt:lpstr>
      <vt:lpstr>公式</vt:lpstr>
      <vt:lpstr>VISIO</vt:lpstr>
      <vt:lpstr>Image</vt:lpstr>
      <vt:lpstr>PowerPoint 演示文稿</vt:lpstr>
      <vt:lpstr>本章主要内容</vt:lpstr>
      <vt:lpstr>10.1 基本概念</vt:lpstr>
      <vt:lpstr>非正弦周期信号可展为傅立叶级数：</vt:lpstr>
      <vt:lpstr>以一个周期为例进行分析</vt:lpstr>
      <vt:lpstr>PowerPoint 演示文稿</vt:lpstr>
      <vt:lpstr>回顾—函数的傅里叶级数展开</vt:lpstr>
      <vt:lpstr>回顾—函数的傅里叶级数展开</vt:lpstr>
      <vt:lpstr>基波分量和谐波分量</vt:lpstr>
      <vt:lpstr>例题</vt:lpstr>
      <vt:lpstr>例题</vt:lpstr>
      <vt:lpstr>例题</vt:lpstr>
      <vt:lpstr>10.2 再论阻抗和导纳</vt:lpstr>
      <vt:lpstr>再论阻抗和导纳</vt:lpstr>
      <vt:lpstr>PowerPoint 演示文稿</vt:lpstr>
      <vt:lpstr>例题10-1</vt:lpstr>
      <vt:lpstr>例题10-1</vt:lpstr>
      <vt:lpstr>10.3 正弦稳态网络函数</vt:lpstr>
      <vt:lpstr>10.3 正弦稳态网络函数</vt:lpstr>
      <vt:lpstr>10.3 正弦稳态网络函数</vt:lpstr>
      <vt:lpstr>10.3 正弦稳态网络函数</vt:lpstr>
      <vt:lpstr>10.3 正弦稳态网络函数</vt:lpstr>
      <vt:lpstr>PowerPoint 演示文稿</vt:lpstr>
      <vt:lpstr>例  低通滤波器</vt:lpstr>
      <vt:lpstr>例  低通滤波器</vt:lpstr>
      <vt:lpstr>例  低通滤波器</vt:lpstr>
      <vt:lpstr>例  低通滤波器</vt:lpstr>
      <vt:lpstr>例  低通滤波器</vt:lpstr>
      <vt:lpstr>例  高通滤波器</vt:lpstr>
      <vt:lpstr>例  高通滤波器</vt:lpstr>
      <vt:lpstr>例  带通滤波器(双RC电路)</vt:lpstr>
      <vt:lpstr>例  带通滤波器(双RC电路)</vt:lpstr>
      <vt:lpstr>例  带通滤波器(双RC电路)</vt:lpstr>
      <vt:lpstr>例  带阻滤波器</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10.4 正弦稳态的叠加</vt:lpstr>
      <vt:lpstr>10.5 平均功率的叠加</vt:lpstr>
      <vt:lpstr>10.5 平均功率的叠加</vt:lpstr>
      <vt:lpstr>10.5 平均功率的叠加--平均功率</vt:lpstr>
      <vt:lpstr>10.5 平均功率的叠加--平均功率</vt:lpstr>
      <vt:lpstr>10.5 平均功率的叠加--平均功率</vt:lpstr>
      <vt:lpstr>10.5 平均功率的叠加-非正弦周期信号</vt:lpstr>
      <vt:lpstr>10.5 平均功率的叠加</vt:lpstr>
      <vt:lpstr>10.5 平均功率的叠加-例题</vt:lpstr>
      <vt:lpstr>10.5 平均功率的叠加-例题</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PowerPoint 演示文稿</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10.6 RLC电路的谐振</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phyllisyd</dc:creator>
  <cp:lastModifiedBy>alvinlwt</cp:lastModifiedBy>
  <cp:revision>2283</cp:revision>
  <cp:lastPrinted>1601-01-01T00:00:00Z</cp:lastPrinted>
  <dcterms:created xsi:type="dcterms:W3CDTF">1601-01-01T00:00:00Z</dcterms:created>
  <dcterms:modified xsi:type="dcterms:W3CDTF">2016-05-16T01:19:51Z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